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78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Layouts/slideLayout64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slideLayouts/slideLayout63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5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1.xml" ContentType="application/vnd.openxmlformats-officedocument.presentationml.slideMaster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harts/style2.xml" ContentType="application/vnd.ms-office.chartstyle+xml"/>
  <Override PartName="/ppt/commentAuthors.xml" ContentType="application/vnd.openxmlformats-officedocument.presentationml.commentAuthors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6.xml" ContentType="application/vnd.openxmlformats-officedocument.theme+xml"/>
  <Override PartName="/ppt/theme/theme3.xml" ContentType="application/vnd.openxmlformats-officedocument.theme+xml"/>
  <Override PartName="/ppt/theme/theme7.xml" ContentType="application/vnd.openxmlformats-officedocument.theme+xml"/>
  <Override PartName="/ppt/charts/colors2.xml" ContentType="application/vnd.ms-office.chartcolorstyle+xml"/>
  <Override PartName="/ppt/charts/chart2.xml" ContentType="application/vnd.openxmlformats-officedocument.drawingml.chart+xml"/>
  <Override PartName="/ppt/charts/colors1.xml" ContentType="application/vnd.ms-office.chartcolorstyle+xml"/>
  <Override PartName="/ppt/charts/style1.xml" ContentType="application/vnd.ms-office.chartstyle+xml"/>
  <Override PartName="/ppt/charts/chart1.xml" ContentType="application/vnd.openxmlformats-officedocument.drawingml.chart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docProps/core.xml" ContentType="application/vnd.openxmlformats-package.core-properties+xml"/>
  <Override PartName="/ppt/tags/tag9.xml" ContentType="application/vnd.openxmlformats-officedocument.presentationml.tags+xml"/>
  <Override PartName="/ppt/tags/tag8.xml" ContentType="application/vnd.openxmlformats-officedocument.presentationml.tags+xml"/>
  <Override PartName="/docProps/app.xml" ContentType="application/vnd.openxmlformats-officedocument.extended-properties+xml"/>
  <Override PartName="/ppt/tags/tag4.xml" ContentType="application/vnd.openxmlformats-officedocument.presentationml.tags+xml"/>
  <Override PartName="/ppt/tags/tag3.xml" ContentType="application/vnd.openxmlformats-officedocument.presentationml.tags+xml"/>
  <Override PartName="/ppt/tags/tag2.xml" ContentType="application/vnd.openxmlformats-officedocument.presentationml.tags+xml"/>
  <Override PartName="/ppt/tags/tag12.xml" ContentType="application/vnd.openxmlformats-officedocument.presentationml.tags+xml"/>
  <Override PartName="/ppt/tags/tag7.xml" ContentType="application/vnd.openxmlformats-officedocument.presentationml.tags+xml"/>
  <Override PartName="/ppt/tags/tag10.xml" ContentType="application/vnd.openxmlformats-officedocument.presentationml.tags+xml"/>
  <Override PartName="/ppt/tags/tag6.xml" ContentType="application/vnd.openxmlformats-officedocument.presentationml.tags+xml"/>
  <Override PartName="/ppt/tags/tag5.xml" ContentType="application/vnd.openxmlformats-officedocument.presentationml.tags+xml"/>
  <Override PartName="/ppt/tags/tag11.xml" ContentType="application/vnd.openxmlformats-officedocument.presentationml.tags+xml"/>
  <Override PartName="/ppt/tags/tag1.xml" ContentType="application/vnd.openxmlformats-officedocument.presentationml.tag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4624" r:id="rId2"/>
    <p:sldMasterId id="2147484643" r:id="rId3"/>
    <p:sldMasterId id="2147484669" r:id="rId4"/>
    <p:sldMasterId id="2147484717" r:id="rId5"/>
  </p:sldMasterIdLst>
  <p:notesMasterIdLst>
    <p:notesMasterId r:id="rId88"/>
  </p:notesMasterIdLst>
  <p:handoutMasterIdLst>
    <p:handoutMasterId r:id="rId89"/>
  </p:handoutMasterIdLst>
  <p:sldIdLst>
    <p:sldId id="2146846731" r:id="rId6"/>
    <p:sldId id="13407" r:id="rId7"/>
    <p:sldId id="2145706782" r:id="rId8"/>
    <p:sldId id="13408" r:id="rId9"/>
    <p:sldId id="2559" r:id="rId10"/>
    <p:sldId id="2146846806" r:id="rId11"/>
    <p:sldId id="2146846887" r:id="rId12"/>
    <p:sldId id="2146846882" r:id="rId13"/>
    <p:sldId id="2146846859" r:id="rId14"/>
    <p:sldId id="2146846732" r:id="rId15"/>
    <p:sldId id="2146846796" r:id="rId16"/>
    <p:sldId id="2146846797" r:id="rId17"/>
    <p:sldId id="2146846798" r:id="rId18"/>
    <p:sldId id="2146846692" r:id="rId19"/>
    <p:sldId id="2146846799" r:id="rId20"/>
    <p:sldId id="2135714976" r:id="rId21"/>
    <p:sldId id="2135714978" r:id="rId22"/>
    <p:sldId id="2146846745" r:id="rId23"/>
    <p:sldId id="2146846793" r:id="rId24"/>
    <p:sldId id="2146846794" r:id="rId25"/>
    <p:sldId id="2146846851" r:id="rId26"/>
    <p:sldId id="13290" r:id="rId27"/>
    <p:sldId id="13291" r:id="rId28"/>
    <p:sldId id="2146846849" r:id="rId29"/>
    <p:sldId id="2146846850" r:id="rId30"/>
    <p:sldId id="2146846888" r:id="rId31"/>
    <p:sldId id="2141410983" r:id="rId32"/>
    <p:sldId id="2146846804" r:id="rId33"/>
    <p:sldId id="2146846854" r:id="rId34"/>
    <p:sldId id="2146846855" r:id="rId35"/>
    <p:sldId id="2146846811" r:id="rId36"/>
    <p:sldId id="2146846809" r:id="rId37"/>
    <p:sldId id="2146846810" r:id="rId38"/>
    <p:sldId id="2146846807" r:id="rId39"/>
    <p:sldId id="2141411741" r:id="rId40"/>
    <p:sldId id="2146846856" r:id="rId41"/>
    <p:sldId id="2146846857" r:id="rId42"/>
    <p:sldId id="2146846858" r:id="rId43"/>
    <p:sldId id="2146846803" r:id="rId44"/>
    <p:sldId id="2135715142" r:id="rId45"/>
    <p:sldId id="2135715143" r:id="rId46"/>
    <p:sldId id="2146846853" r:id="rId47"/>
    <p:sldId id="2146846889" r:id="rId48"/>
    <p:sldId id="2146846876" r:id="rId49"/>
    <p:sldId id="2141411295" r:id="rId50"/>
    <p:sldId id="2146846871" r:id="rId51"/>
    <p:sldId id="2141411385" r:id="rId52"/>
    <p:sldId id="2146846892" r:id="rId53"/>
    <p:sldId id="2146846788" r:id="rId54"/>
    <p:sldId id="2146846790" r:id="rId55"/>
    <p:sldId id="2146846877" r:id="rId56"/>
    <p:sldId id="2146846743" r:id="rId57"/>
    <p:sldId id="2146846860" r:id="rId58"/>
    <p:sldId id="2146846742" r:id="rId59"/>
    <p:sldId id="2146846746" r:id="rId60"/>
    <p:sldId id="2146846872" r:id="rId61"/>
    <p:sldId id="2146846741" r:id="rId62"/>
    <p:sldId id="2146846744" r:id="rId63"/>
    <p:sldId id="2146846789" r:id="rId64"/>
    <p:sldId id="2146846861" r:id="rId65"/>
    <p:sldId id="2146846862" r:id="rId66"/>
    <p:sldId id="2146846864" r:id="rId67"/>
    <p:sldId id="2146846863" r:id="rId68"/>
    <p:sldId id="2146846867" r:id="rId69"/>
    <p:sldId id="2146846865" r:id="rId70"/>
    <p:sldId id="2146846866" r:id="rId71"/>
    <p:sldId id="2146846870" r:id="rId72"/>
    <p:sldId id="2146846893" r:id="rId73"/>
    <p:sldId id="2146846890" r:id="rId74"/>
    <p:sldId id="2146846805" r:id="rId75"/>
    <p:sldId id="2146846891" r:id="rId76"/>
    <p:sldId id="2146846738" r:id="rId77"/>
    <p:sldId id="2146846795" r:id="rId78"/>
    <p:sldId id="2146846800" r:id="rId79"/>
    <p:sldId id="2146846750" r:id="rId80"/>
    <p:sldId id="2146846751" r:id="rId81"/>
    <p:sldId id="2146846753" r:id="rId82"/>
    <p:sldId id="2146846754" r:id="rId83"/>
    <p:sldId id="2146846752" r:id="rId84"/>
    <p:sldId id="2146846740" r:id="rId85"/>
    <p:sldId id="2146846747" r:id="rId86"/>
    <p:sldId id="2146846748" r:id="rId87"/>
  </p:sldIdLst>
  <p:sldSz cx="12192000" cy="6858000"/>
  <p:notesSz cx="7772400" cy="10058400"/>
  <p:custDataLst>
    <p:tags r:id="rId90"/>
  </p:custDataLst>
  <p:defaultTextStyle>
    <a:defPPr>
      <a:defRPr lang="en-GB"/>
    </a:defPPr>
    <a:lvl1pPr algn="l" defTabSz="455613" rtl="0" fontAlgn="base">
      <a:spcBef>
        <a:spcPct val="0"/>
      </a:spcBef>
      <a:spcAft>
        <a:spcPct val="0"/>
      </a:spcAft>
      <a:defRPr sz="3600" b="1" kern="1200">
        <a:solidFill>
          <a:schemeClr val="accent2"/>
        </a:solidFill>
        <a:latin typeface="Arial" pitchFamily="-72" charset="0"/>
        <a:ea typeface="MS PGothic" charset="0"/>
        <a:cs typeface="MS PGothic" charset="0"/>
      </a:defRPr>
    </a:lvl1pPr>
    <a:lvl2pPr marL="430213" indent="-214313" algn="l" defTabSz="455613" rtl="0" fontAlgn="base">
      <a:spcBef>
        <a:spcPct val="0"/>
      </a:spcBef>
      <a:spcAft>
        <a:spcPct val="0"/>
      </a:spcAft>
      <a:defRPr sz="3600" b="1" kern="1200">
        <a:solidFill>
          <a:schemeClr val="accent2"/>
        </a:solidFill>
        <a:latin typeface="Arial" pitchFamily="-72" charset="0"/>
        <a:ea typeface="MS PGothic" charset="0"/>
        <a:cs typeface="MS PGothic" charset="0"/>
      </a:defRPr>
    </a:lvl2pPr>
    <a:lvl3pPr marL="646113" indent="-214313" algn="l" defTabSz="455613" rtl="0" fontAlgn="base">
      <a:spcBef>
        <a:spcPct val="0"/>
      </a:spcBef>
      <a:spcAft>
        <a:spcPct val="0"/>
      </a:spcAft>
      <a:defRPr sz="3600" b="1" kern="1200">
        <a:solidFill>
          <a:schemeClr val="accent2"/>
        </a:solidFill>
        <a:latin typeface="Arial" pitchFamily="-72" charset="0"/>
        <a:ea typeface="MS PGothic" charset="0"/>
        <a:cs typeface="MS PGothic" charset="0"/>
      </a:defRPr>
    </a:lvl3pPr>
    <a:lvl4pPr marL="862013" indent="-214313" algn="l" defTabSz="455613" rtl="0" fontAlgn="base">
      <a:spcBef>
        <a:spcPct val="0"/>
      </a:spcBef>
      <a:spcAft>
        <a:spcPct val="0"/>
      </a:spcAft>
      <a:defRPr sz="3600" b="1" kern="1200">
        <a:solidFill>
          <a:schemeClr val="accent2"/>
        </a:solidFill>
        <a:latin typeface="Arial" pitchFamily="-72" charset="0"/>
        <a:ea typeface="MS PGothic" charset="0"/>
        <a:cs typeface="MS PGothic" charset="0"/>
      </a:defRPr>
    </a:lvl4pPr>
    <a:lvl5pPr marL="1077913" indent="-214313" algn="l" defTabSz="455613" rtl="0" fontAlgn="base">
      <a:spcBef>
        <a:spcPct val="0"/>
      </a:spcBef>
      <a:spcAft>
        <a:spcPct val="0"/>
      </a:spcAft>
      <a:defRPr sz="3600" b="1" kern="1200">
        <a:solidFill>
          <a:schemeClr val="accent2"/>
        </a:solidFill>
        <a:latin typeface="Arial" pitchFamily="-72" charset="0"/>
        <a:ea typeface="MS PGothic" charset="0"/>
        <a:cs typeface="MS PGothic" charset="0"/>
      </a:defRPr>
    </a:lvl5pPr>
    <a:lvl6pPr marL="2286000" algn="l" defTabSz="457200" rtl="0" eaLnBrk="1" latinLnBrk="0" hangingPunct="1">
      <a:defRPr sz="3600" b="1" kern="1200">
        <a:solidFill>
          <a:schemeClr val="accent2"/>
        </a:solidFill>
        <a:latin typeface="Arial" pitchFamily="-72" charset="0"/>
        <a:ea typeface="MS PGothic" charset="0"/>
        <a:cs typeface="MS PGothic" charset="0"/>
      </a:defRPr>
    </a:lvl6pPr>
    <a:lvl7pPr marL="2743200" algn="l" defTabSz="457200" rtl="0" eaLnBrk="1" latinLnBrk="0" hangingPunct="1">
      <a:defRPr sz="3600" b="1" kern="1200">
        <a:solidFill>
          <a:schemeClr val="accent2"/>
        </a:solidFill>
        <a:latin typeface="Arial" pitchFamily="-72" charset="0"/>
        <a:ea typeface="MS PGothic" charset="0"/>
        <a:cs typeface="MS PGothic" charset="0"/>
      </a:defRPr>
    </a:lvl7pPr>
    <a:lvl8pPr marL="3200400" algn="l" defTabSz="457200" rtl="0" eaLnBrk="1" latinLnBrk="0" hangingPunct="1">
      <a:defRPr sz="3600" b="1" kern="1200">
        <a:solidFill>
          <a:schemeClr val="accent2"/>
        </a:solidFill>
        <a:latin typeface="Arial" pitchFamily="-72" charset="0"/>
        <a:ea typeface="MS PGothic" charset="0"/>
        <a:cs typeface="MS PGothic" charset="0"/>
      </a:defRPr>
    </a:lvl8pPr>
    <a:lvl9pPr marL="3657600" algn="l" defTabSz="457200" rtl="0" eaLnBrk="1" latinLnBrk="0" hangingPunct="1">
      <a:defRPr sz="3600" b="1" kern="1200">
        <a:solidFill>
          <a:schemeClr val="accent2"/>
        </a:solidFill>
        <a:latin typeface="Arial" pitchFamily="-72" charset="0"/>
        <a:ea typeface="MS PGothic" charset="0"/>
        <a:cs typeface="MS PGothic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208" userDrawn="1">
          <p15:clr>
            <a:srgbClr val="A4A3A4"/>
          </p15:clr>
        </p15:guide>
        <p15:guide id="2" pos="3719" userDrawn="1">
          <p15:clr>
            <a:srgbClr val="A4A3A4"/>
          </p15:clr>
        </p15:guide>
        <p15:guide id="3" pos="211" userDrawn="1">
          <p15:clr>
            <a:srgbClr val="A4A3A4"/>
          </p15:clr>
        </p15:guide>
        <p15:guide id="4" pos="438" userDrawn="1">
          <p15:clr>
            <a:srgbClr val="A4A3A4"/>
          </p15:clr>
        </p15:guide>
        <p15:guide id="5" pos="415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Rick Kaderman" initials="" lastIdx="0" clrIdx="0"/>
  <p:cmAuthor id="1" name="Porter, David" initials="DP" lastIdx="4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loop="1" showNarration="1">
    <p:browse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63D2"/>
    <a:srgbClr val="FF40FF"/>
    <a:srgbClr val="D7E5EC"/>
    <a:srgbClr val="D8E5EC"/>
    <a:srgbClr val="D7E6ED"/>
    <a:srgbClr val="E3ECF2"/>
    <a:srgbClr val="BBE0E3"/>
    <a:srgbClr val="0432FF"/>
    <a:srgbClr val="012B4D"/>
    <a:srgbClr val="D7E4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028" autoAdjust="0"/>
    <p:restoredTop sz="94648" autoAdjust="0"/>
  </p:normalViewPr>
  <p:slideViewPr>
    <p:cSldViewPr>
      <p:cViewPr varScale="1">
        <p:scale>
          <a:sx n="106" d="100"/>
          <a:sy n="106" d="100"/>
        </p:scale>
        <p:origin x="192" y="408"/>
      </p:cViewPr>
      <p:guideLst>
        <p:guide orient="horz" pos="4208"/>
        <p:guide pos="3719"/>
        <p:guide pos="211"/>
        <p:guide pos="438"/>
        <p:guide pos="4158"/>
      </p:guideLst>
    </p:cSldViewPr>
  </p:slideViewPr>
  <p:outlineViewPr>
    <p:cViewPr varScale="1">
      <p:scale>
        <a:sx n="170" d="200"/>
        <a:sy n="170" d="200"/>
      </p:scale>
      <p:origin x="0" y="-14991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75" d="100"/>
        <a:sy n="175" d="100"/>
      </p:scale>
      <p:origin x="0" y="0"/>
    </p:cViewPr>
  </p:sorterViewPr>
  <p:notesViewPr>
    <p:cSldViewPr>
      <p:cViewPr varScale="1">
        <p:scale>
          <a:sx n="77" d="100"/>
          <a:sy n="77" d="100"/>
        </p:scale>
        <p:origin x="-2560" y="-10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84" Type="http://schemas.openxmlformats.org/officeDocument/2006/relationships/slide" Target="slides/slide79.xml"/><Relationship Id="rId89" Type="http://schemas.openxmlformats.org/officeDocument/2006/relationships/handoutMaster" Target="handoutMasters/handoutMaster1.xml"/><Relationship Id="rId16" Type="http://schemas.openxmlformats.org/officeDocument/2006/relationships/slide" Target="slides/slide11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5" Type="http://schemas.openxmlformats.org/officeDocument/2006/relationships/slideMaster" Target="slideMasters/slideMaster5.xml"/><Relationship Id="rId90" Type="http://schemas.openxmlformats.org/officeDocument/2006/relationships/tags" Target="tags/tag1.xml"/><Relationship Id="rId95" Type="http://schemas.openxmlformats.org/officeDocument/2006/relationships/tableStyles" Target="tableStyles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80" Type="http://schemas.openxmlformats.org/officeDocument/2006/relationships/slide" Target="slides/slide75.xml"/><Relationship Id="rId85" Type="http://schemas.openxmlformats.org/officeDocument/2006/relationships/slide" Target="slides/slide80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83" Type="http://schemas.openxmlformats.org/officeDocument/2006/relationships/slide" Target="slides/slide78.xml"/><Relationship Id="rId88" Type="http://schemas.openxmlformats.org/officeDocument/2006/relationships/notesMaster" Target="notesMasters/notesMaster1.xml"/><Relationship Id="rId91" Type="http://schemas.openxmlformats.org/officeDocument/2006/relationships/commentAuthors" Target="commentAuthors.xml"/><Relationship Id="rId96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81" Type="http://schemas.openxmlformats.org/officeDocument/2006/relationships/slide" Target="slides/slide76.xml"/><Relationship Id="rId86" Type="http://schemas.openxmlformats.org/officeDocument/2006/relationships/slide" Target="slides/slide81.xml"/><Relationship Id="rId9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97" Type="http://schemas.openxmlformats.org/officeDocument/2006/relationships/customXml" Target="../customXml/item2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9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Relationship Id="rId87" Type="http://schemas.openxmlformats.org/officeDocument/2006/relationships/slide" Target="slides/slide82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56" Type="http://schemas.openxmlformats.org/officeDocument/2006/relationships/slide" Target="slides/slide51.xml"/><Relationship Id="rId77" Type="http://schemas.openxmlformats.org/officeDocument/2006/relationships/slide" Target="slides/slide72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93" Type="http://schemas.openxmlformats.org/officeDocument/2006/relationships/viewProps" Target="viewProps.xml"/><Relationship Id="rId98" Type="http://schemas.openxmlformats.org/officeDocument/2006/relationships/customXml" Target="../customXml/item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7588250906838892E-2"/>
          <c:y val="3.1609195402298854E-2"/>
          <c:w val="0.92210047480020052"/>
          <c:h val="0.89053624762421935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F6821F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rgbClr val="00206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Sheet1!$A$2:$A$8</c:f>
              <c:numCache>
                <c:formatCode>General</c:formatCode>
                <c:ptCount val="7"/>
              </c:numCache>
            </c:numRef>
          </c:cat>
          <c:val>
            <c:numRef>
              <c:f>Sheet1!$B$2:$B$8</c:f>
              <c:numCache>
                <c:formatCode>0%</c:formatCode>
                <c:ptCount val="7"/>
                <c:pt idx="0">
                  <c:v>0</c:v>
                </c:pt>
                <c:pt idx="1">
                  <c:v>0.06</c:v>
                </c:pt>
                <c:pt idx="2">
                  <c:v>0.25</c:v>
                </c:pt>
                <c:pt idx="3">
                  <c:v>0.33</c:v>
                </c:pt>
                <c:pt idx="4">
                  <c:v>0.06</c:v>
                </c:pt>
                <c:pt idx="5">
                  <c:v>0.19</c:v>
                </c:pt>
                <c:pt idx="6">
                  <c:v>0.11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2A2-544A-B5B1-2618751AEB1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8"/>
        <c:overlap val="-19"/>
        <c:axId val="1578381584"/>
        <c:axId val="1069943360"/>
      </c:barChart>
      <c:catAx>
        <c:axId val="157838158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00206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69943360"/>
        <c:crosses val="autoZero"/>
        <c:auto val="1"/>
        <c:lblAlgn val="ctr"/>
        <c:lblOffset val="100"/>
        <c:noMultiLvlLbl val="0"/>
      </c:catAx>
      <c:valAx>
        <c:axId val="1069943360"/>
        <c:scaling>
          <c:orientation val="minMax"/>
        </c:scaling>
        <c:delete val="0"/>
        <c:axPos val="b"/>
        <c:numFmt formatCode="0%" sourceLinked="1"/>
        <c:majorTickMark val="none"/>
        <c:minorTickMark val="none"/>
        <c:tickLblPos val="nextTo"/>
        <c:spPr>
          <a:noFill/>
          <a:ln>
            <a:solidFill>
              <a:srgbClr val="002060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783815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7588250906838892E-2"/>
          <c:y val="3.1609195402298854E-2"/>
          <c:w val="0.92210047480020052"/>
          <c:h val="0.89053624762421935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F6821F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rgbClr val="00206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</c:numCache>
            </c:numRef>
          </c:cat>
          <c:val>
            <c:numRef>
              <c:f>Sheet1!$B$2:$B$6</c:f>
              <c:numCache>
                <c:formatCode>0%</c:formatCode>
                <c:ptCount val="5"/>
                <c:pt idx="0">
                  <c:v>0.03</c:v>
                </c:pt>
                <c:pt idx="1">
                  <c:v>0.32</c:v>
                </c:pt>
                <c:pt idx="2">
                  <c:v>0.21</c:v>
                </c:pt>
                <c:pt idx="3">
                  <c:v>0.32</c:v>
                </c:pt>
                <c:pt idx="4">
                  <c:v>0.12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2A2-544A-B5B1-2618751AEB1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8"/>
        <c:overlap val="-19"/>
        <c:axId val="1578381584"/>
        <c:axId val="1069943360"/>
      </c:barChart>
      <c:catAx>
        <c:axId val="157838158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00206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69943360"/>
        <c:crosses val="autoZero"/>
        <c:auto val="1"/>
        <c:lblAlgn val="ctr"/>
        <c:lblOffset val="100"/>
        <c:noMultiLvlLbl val="0"/>
      </c:catAx>
      <c:valAx>
        <c:axId val="1069943360"/>
        <c:scaling>
          <c:orientation val="minMax"/>
        </c:scaling>
        <c:delete val="0"/>
        <c:axPos val="b"/>
        <c:numFmt formatCode="0%" sourceLinked="1"/>
        <c:majorTickMark val="none"/>
        <c:minorTickMark val="none"/>
        <c:tickLblPos val="nextTo"/>
        <c:spPr>
          <a:noFill/>
          <a:ln>
            <a:solidFill>
              <a:srgbClr val="002060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783815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352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eaLnBrk="0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-72" charset="2"/>
              <a:buNone/>
              <a:defRPr sz="1200">
                <a:latin typeface="Arial" pitchFamily="-7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91000" y="0"/>
            <a:ext cx="3352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96" charset="2"/>
              <a:buNone/>
              <a:defRPr sz="1200">
                <a:latin typeface="Arial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fld id="{E2B7CC06-35E6-42FC-8B5E-42EE52A72567}" type="datetime1">
              <a:rPr lang="en-US"/>
              <a:pPr>
                <a:defRPr/>
              </a:pPr>
              <a:t>12/17/21</a:t>
            </a:fld>
            <a:endParaRPr lang="en-US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304800" y="9220200"/>
            <a:ext cx="3352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eaLnBrk="0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-72" charset="2"/>
              <a:buNone/>
              <a:defRPr sz="1200">
                <a:latin typeface="Arial" pitchFamily="-7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9220200"/>
            <a:ext cx="3200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0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96" charset="2"/>
              <a:buNone/>
              <a:defRPr sz="1200">
                <a:latin typeface="Arial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fld id="{E82FF3A5-13B6-4316-814F-1F1469E14E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3338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823913" y="1006475"/>
            <a:ext cx="6121400" cy="344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sp>
      <p:sp>
        <p:nvSpPr>
          <p:cNvPr id="2050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1185863" y="4787900"/>
            <a:ext cx="5405437" cy="38242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08842158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561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-72" charset="0"/>
      <a:defRPr sz="1200" kern="1200">
        <a:solidFill>
          <a:srgbClr val="000000"/>
        </a:solidFill>
        <a:latin typeface="Times New Roman" pitchFamily="18" charset="0"/>
        <a:ea typeface="MS PGothic" pitchFamily="34" charset="-128"/>
        <a:cs typeface="MS PGothic" charset="0"/>
      </a:defRPr>
    </a:lvl1pPr>
    <a:lvl2pPr marL="37931725" indent="-37474525" algn="l" defTabSz="45561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-72" charset="0"/>
      <a:defRPr sz="1200" kern="1200">
        <a:solidFill>
          <a:srgbClr val="000000"/>
        </a:solidFill>
        <a:latin typeface="Times New Roman" pitchFamily="18" charset="0"/>
        <a:ea typeface="MS PGothic" pitchFamily="34" charset="-128"/>
        <a:cs typeface="+mn-cs"/>
      </a:defRPr>
    </a:lvl2pPr>
    <a:lvl3pPr marL="1143000" indent="-228600" algn="l" defTabSz="45561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itchFamily="18" charset="0"/>
        <a:ea typeface="ＭＳ Ｐゴシック" pitchFamily="-123" charset="-128"/>
        <a:cs typeface="ＭＳ Ｐゴシック" pitchFamily="-72" charset="-128"/>
      </a:defRPr>
    </a:lvl3pPr>
    <a:lvl4pPr marL="1600200" indent="-228600" algn="l" defTabSz="45561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itchFamily="18" charset="0"/>
        <a:ea typeface="ＭＳ Ｐゴシック" pitchFamily="-123" charset="-128"/>
        <a:cs typeface="+mn-cs"/>
      </a:defRPr>
    </a:lvl4pPr>
    <a:lvl5pPr marL="2057400" indent="-228600" algn="l" defTabSz="45561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itchFamily="18" charset="0"/>
        <a:ea typeface="ＭＳ Ｐゴシック" pitchFamily="-123" charset="-128"/>
        <a:cs typeface="+mn-cs"/>
      </a:defRPr>
    </a:lvl5pPr>
    <a:lvl6pPr marL="2285289" algn="l" defTabSz="91411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347" algn="l" defTabSz="91411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405" algn="l" defTabSz="91411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462" algn="l" defTabSz="91411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4402138" y="9553575"/>
            <a:ext cx="3368675" cy="50323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101882" tIns="50941" rIns="101882" bIns="50941">
            <a:prstTxWarp prst="textNoShape">
              <a:avLst/>
            </a:prstTxWarp>
          </a:bodyPr>
          <a:lstStyle/>
          <a:p>
            <a:pPr marL="0" marR="0" lvl="0" indent="0" algn="ctr" defTabSz="455613" rtl="0" eaLnBrk="0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buNone/>
              <a:tabLst/>
              <a:defRPr/>
            </a:pPr>
            <a:fld id="{DA2F918B-534C-4494-B5B9-E33C0B6FBC7A}" type="slidenum"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 pitchFamily="-72" charset="0"/>
                <a:ea typeface="MS PGothic" charset="0"/>
              </a:rPr>
              <a:pPr marL="0" marR="0" lvl="0" indent="0" algn="ctr" defTabSz="455613" rtl="0" eaLnBrk="0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itchFamily="-72" charset="2"/>
                <a:buNone/>
                <a:tabLst/>
                <a:defRPr/>
              </a:pPr>
              <a:t>1</a:t>
            </a:fld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Arial" pitchFamily="-72" charset="0"/>
              <a:ea typeface="MS PGothic" charset="0"/>
            </a:endParaRPr>
          </a:p>
        </p:txBody>
      </p:sp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23913" y="1006475"/>
            <a:ext cx="6121400" cy="3444875"/>
          </a:xfrm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72" charset="0"/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51686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95217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81634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51047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67897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19791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26743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06784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77723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Breast Cancer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00A_ONS-Breast-17-NL-Intro-Slides_v34fr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FF50E98-AC92-C54A-ACBD-9B80212ADB1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5727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Breast Cancer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00A_ONS-Breast-17-NL-Intro-Slides_v34fr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FF50E98-AC92-C54A-ACBD-9B80212ADB1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27050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28204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58107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ags" Target="../tags/tag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7534" y="2347914"/>
            <a:ext cx="11425767" cy="16208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17184" y="4283076"/>
            <a:ext cx="9408584" cy="1931987"/>
          </a:xfrm>
        </p:spPr>
        <p:txBody>
          <a:bodyPr/>
          <a:lstStyle>
            <a:lvl1pPr marL="0" indent="0" algn="ctr">
              <a:buNone/>
              <a:defRPr/>
            </a:lvl1pPr>
            <a:lvl2pPr marL="457058" indent="0" algn="ctr">
              <a:buNone/>
              <a:defRPr/>
            </a:lvl2pPr>
            <a:lvl3pPr marL="914115" indent="0" algn="ctr">
              <a:buNone/>
              <a:defRPr/>
            </a:lvl3pPr>
            <a:lvl4pPr marL="1371173" indent="0" algn="ctr">
              <a:buNone/>
              <a:defRPr/>
            </a:lvl4pPr>
            <a:lvl5pPr marL="1828231" indent="0" algn="ctr">
              <a:buNone/>
              <a:defRPr/>
            </a:lvl5pPr>
            <a:lvl6pPr marL="2285289" indent="0" algn="ctr">
              <a:buNone/>
              <a:defRPr/>
            </a:lvl6pPr>
            <a:lvl7pPr marL="2742347" indent="0" algn="ctr">
              <a:buNone/>
              <a:defRPr/>
            </a:lvl7pPr>
            <a:lvl8pPr marL="3199405" indent="0" algn="ctr">
              <a:buNone/>
              <a:defRPr/>
            </a:lvl8pPr>
            <a:lvl9pPr marL="3656462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2737" y="627063"/>
            <a:ext cx="2868084" cy="62357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86367" y="627063"/>
            <a:ext cx="8403167" cy="62357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6367" y="627066"/>
            <a:ext cx="11474451" cy="12604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6367" y="2101852"/>
            <a:ext cx="5634567" cy="4760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4137" y="2101852"/>
            <a:ext cx="5636684" cy="4760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285" y="227013"/>
            <a:ext cx="10358967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912285" y="1416051"/>
            <a:ext cx="10358967" cy="4799013"/>
          </a:xfrm>
        </p:spPr>
        <p:txBody>
          <a:bodyPr/>
          <a:lstStyle/>
          <a:p>
            <a:pPr lvl="0"/>
            <a:endParaRPr lang="en-US" noProof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28600"/>
            <a:ext cx="10363200" cy="1219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914400" y="1828800"/>
            <a:ext cx="103632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0A90E337-F800-1146-8455-677861B99144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846670269"/>
      </p:ext>
    </p:extLst>
  </p:cSld>
  <p:clrMapOvr>
    <a:masterClrMapping/>
  </p:clrMapOvr>
  <p:transition spd="slow" advClick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eypoint Question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question"/>
          <p:cNvSpPr>
            <a:spLocks noGrp="1"/>
          </p:cNvSpPr>
          <p:nvPr>
            <p:ph type="body" idx="10" hasCustomPrompt="1"/>
          </p:nvPr>
        </p:nvSpPr>
        <p:spPr>
          <a:xfrm>
            <a:off x="912283" y="1522413"/>
            <a:ext cx="10367432" cy="685800"/>
          </a:xfrm>
        </p:spPr>
        <p:txBody>
          <a:bodyPr/>
          <a:lstStyle>
            <a:lvl1pPr marL="0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1pPr>
            <a:lvl2pPr marL="522288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2pPr>
            <a:lvl3pPr marL="979488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3pPr>
            <a:lvl4pPr marL="1371600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4pPr>
            <a:lvl5pPr marL="1762125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5pPr>
          </a:lstStyle>
          <a:p>
            <a:pPr lvl="0"/>
            <a:r>
              <a:rPr lang="en-US"/>
              <a:t>Click to add question here</a:t>
            </a:r>
          </a:p>
        </p:txBody>
      </p:sp>
      <p:sp>
        <p:nvSpPr>
          <p:cNvPr id="4" name="choices"/>
          <p:cNvSpPr>
            <a:spLocks noGrp="1"/>
          </p:cNvSpPr>
          <p:nvPr>
            <p:ph type="body" sz="quarter" idx="11" hasCustomPrompt="1"/>
          </p:nvPr>
        </p:nvSpPr>
        <p:spPr>
          <a:xfrm>
            <a:off x="912284" y="2360613"/>
            <a:ext cx="4955645" cy="3810000"/>
          </a:xfrm>
          <a:prstGeom prst="rect">
            <a:avLst/>
          </a:prstGeom>
        </p:spPr>
        <p:txBody>
          <a:bodyPr>
            <a:normAutofit/>
          </a:bodyPr>
          <a:lstStyle>
            <a:lvl1pPr marL="612775" indent="-51435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1pPr>
            <a:lvl2pPr marL="1036638" indent="-51435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2pPr>
            <a:lvl3pPr marL="1436688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3pPr>
            <a:lvl4pPr marL="1828800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4pPr>
            <a:lvl5pPr marL="2219325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5pPr>
          </a:lstStyle>
          <a:p>
            <a:pPr lvl="0"/>
            <a:r>
              <a:rPr lang="en-US"/>
              <a:t>Click to add choices here</a:t>
            </a:r>
          </a:p>
        </p:txBody>
      </p:sp>
      <p:sp>
        <p:nvSpPr>
          <p:cNvPr id="5" name="chartPosition"/>
          <p:cNvSpPr>
            <a:spLocks noGrp="1"/>
          </p:cNvSpPr>
          <p:nvPr>
            <p:ph type="chart" sz="quarter" idx="12"/>
          </p:nvPr>
        </p:nvSpPr>
        <p:spPr>
          <a:xfrm>
            <a:off x="6324071" y="2360613"/>
            <a:ext cx="4955645" cy="381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241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eypoint Clock Sh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Oval 2" hidden="1"/>
          <p:cNvSpPr/>
          <p:nvPr userDrawn="1">
            <p:custDataLst>
              <p:tags r:id="rId1"/>
            </p:custDataLst>
          </p:nvPr>
        </p:nvSpPr>
        <p:spPr bwMode="auto">
          <a:xfrm>
            <a:off x="10922000" y="5905501"/>
            <a:ext cx="846667" cy="483015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</a:pPr>
            <a:r>
              <a:rPr kumimoji="0" lang="en-US" sz="2400" b="0" i="0" u="none" strike="noStrike" cap="none" normalizeH="0" baseline="0">
                <a:ln>
                  <a:noFill/>
                </a:ln>
                <a:effectLst/>
                <a:latin typeface="Times New Roman" pitchFamily="18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3308491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207264" y="6322423"/>
            <a:ext cx="5350933" cy="304800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  <p:sp>
        <p:nvSpPr>
          <p:cNvPr id="6" name="Content Placeholder 4"/>
          <p:cNvSpPr>
            <a:spLocks noGrp="1"/>
          </p:cNvSpPr>
          <p:nvPr>
            <p:ph sz="quarter" idx="11"/>
          </p:nvPr>
        </p:nvSpPr>
        <p:spPr>
          <a:xfrm>
            <a:off x="6624320" y="6323295"/>
            <a:ext cx="5350933" cy="304800"/>
          </a:xfrm>
        </p:spPr>
        <p:txBody>
          <a:bodyPr anchor="b"/>
          <a:lstStyle>
            <a:lvl1pPr marL="0" indent="0" algn="r"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1533260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7535" y="2347916"/>
            <a:ext cx="11425767" cy="16208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17184" y="4283078"/>
            <a:ext cx="9408584" cy="1931987"/>
          </a:xfrm>
        </p:spPr>
        <p:txBody>
          <a:bodyPr/>
          <a:lstStyle>
            <a:lvl1pPr marL="0" indent="0" algn="ctr">
              <a:buNone/>
              <a:defRPr/>
            </a:lvl1pPr>
            <a:lvl2pPr marL="457058" indent="0" algn="ctr">
              <a:buNone/>
              <a:defRPr/>
            </a:lvl2pPr>
            <a:lvl3pPr marL="914115" indent="0" algn="ctr">
              <a:buNone/>
              <a:defRPr/>
            </a:lvl3pPr>
            <a:lvl4pPr marL="1371173" indent="0" algn="ctr">
              <a:buNone/>
              <a:defRPr/>
            </a:lvl4pPr>
            <a:lvl5pPr marL="1828231" indent="0" algn="ctr">
              <a:buNone/>
              <a:defRPr/>
            </a:lvl5pPr>
            <a:lvl6pPr marL="2285289" indent="0" algn="ctr">
              <a:buNone/>
              <a:defRPr/>
            </a:lvl6pPr>
            <a:lvl7pPr marL="2742347" indent="0" algn="ctr">
              <a:buNone/>
              <a:defRPr/>
            </a:lvl7pPr>
            <a:lvl8pPr marL="3199405" indent="0" algn="ctr">
              <a:buNone/>
              <a:defRPr/>
            </a:lvl8pPr>
            <a:lvl9pPr marL="3656462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523198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6084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2568" y="4857756"/>
            <a:ext cx="11423651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2568" y="3203577"/>
            <a:ext cx="11423651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58" indent="0">
              <a:buNone/>
              <a:defRPr sz="1800"/>
            </a:lvl2pPr>
            <a:lvl3pPr marL="914115" indent="0">
              <a:buNone/>
              <a:defRPr sz="1700"/>
            </a:lvl3pPr>
            <a:lvl4pPr marL="1371173" indent="0">
              <a:buNone/>
              <a:defRPr sz="1400"/>
            </a:lvl4pPr>
            <a:lvl5pPr marL="1828231" indent="0">
              <a:buNone/>
              <a:defRPr sz="1400"/>
            </a:lvl5pPr>
            <a:lvl6pPr marL="2285289" indent="0">
              <a:buNone/>
              <a:defRPr sz="1400"/>
            </a:lvl6pPr>
            <a:lvl7pPr marL="2742347" indent="0">
              <a:buNone/>
              <a:defRPr sz="1400"/>
            </a:lvl7pPr>
            <a:lvl8pPr marL="3199405" indent="0">
              <a:buNone/>
              <a:defRPr sz="1400"/>
            </a:lvl8pPr>
            <a:lvl9pPr marL="3656462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85778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6369" y="2101854"/>
            <a:ext cx="5634567" cy="47609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4138" y="2101854"/>
            <a:ext cx="5636684" cy="47609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07896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104" y="303219"/>
            <a:ext cx="12096751" cy="125888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3101" y="1692275"/>
            <a:ext cx="5937251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8" indent="0">
              <a:buNone/>
              <a:defRPr sz="2000" b="1"/>
            </a:lvl2pPr>
            <a:lvl3pPr marL="914115" indent="0">
              <a:buNone/>
              <a:defRPr sz="1800" b="1"/>
            </a:lvl3pPr>
            <a:lvl4pPr marL="1371173" indent="0">
              <a:buNone/>
              <a:defRPr sz="1700" b="1"/>
            </a:lvl4pPr>
            <a:lvl5pPr marL="1828231" indent="0">
              <a:buNone/>
              <a:defRPr sz="1700" b="1"/>
            </a:lvl5pPr>
            <a:lvl6pPr marL="2285289" indent="0">
              <a:buNone/>
              <a:defRPr sz="1700" b="1"/>
            </a:lvl6pPr>
            <a:lvl7pPr marL="2742347" indent="0">
              <a:buNone/>
              <a:defRPr sz="1700" b="1"/>
            </a:lvl7pPr>
            <a:lvl8pPr marL="3199405" indent="0">
              <a:buNone/>
              <a:defRPr sz="1700" b="1"/>
            </a:lvl8pPr>
            <a:lvl9pPr marL="3656462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3101" y="2397125"/>
            <a:ext cx="5937251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28371" y="1692275"/>
            <a:ext cx="5941484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8" indent="0">
              <a:buNone/>
              <a:defRPr sz="2000" b="1"/>
            </a:lvl2pPr>
            <a:lvl3pPr marL="914115" indent="0">
              <a:buNone/>
              <a:defRPr sz="1800" b="1"/>
            </a:lvl3pPr>
            <a:lvl4pPr marL="1371173" indent="0">
              <a:buNone/>
              <a:defRPr sz="1700" b="1"/>
            </a:lvl4pPr>
            <a:lvl5pPr marL="1828231" indent="0">
              <a:buNone/>
              <a:defRPr sz="1700" b="1"/>
            </a:lvl5pPr>
            <a:lvl6pPr marL="2285289" indent="0">
              <a:buNone/>
              <a:defRPr sz="1700" b="1"/>
            </a:lvl6pPr>
            <a:lvl7pPr marL="2742347" indent="0">
              <a:buNone/>
              <a:defRPr sz="1700" b="1"/>
            </a:lvl7pPr>
            <a:lvl8pPr marL="3199405" indent="0">
              <a:buNone/>
              <a:defRPr sz="1700" b="1"/>
            </a:lvl8pPr>
            <a:lvl9pPr marL="3656462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828371" y="2397125"/>
            <a:ext cx="5941484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21621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83535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5219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100" y="301625"/>
            <a:ext cx="4421717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55690" y="301628"/>
            <a:ext cx="7514167" cy="645159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3100" y="1581156"/>
            <a:ext cx="4421717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058" indent="0">
              <a:buNone/>
              <a:defRPr sz="1200"/>
            </a:lvl2pPr>
            <a:lvl3pPr marL="914115" indent="0">
              <a:buNone/>
              <a:defRPr sz="1000"/>
            </a:lvl3pPr>
            <a:lvl4pPr marL="1371173" indent="0">
              <a:buNone/>
              <a:defRPr sz="900"/>
            </a:lvl4pPr>
            <a:lvl5pPr marL="1828231" indent="0">
              <a:buNone/>
              <a:defRPr sz="900"/>
            </a:lvl5pPr>
            <a:lvl6pPr marL="2285289" indent="0">
              <a:buNone/>
              <a:defRPr sz="900"/>
            </a:lvl6pPr>
            <a:lvl7pPr marL="2742347" indent="0">
              <a:buNone/>
              <a:defRPr sz="900"/>
            </a:lvl7pPr>
            <a:lvl8pPr marL="3199405" indent="0">
              <a:buNone/>
              <a:defRPr sz="900"/>
            </a:lvl8pPr>
            <a:lvl9pPr marL="365646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51771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5255" y="5291143"/>
            <a:ext cx="8064500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635255" y="674691"/>
            <a:ext cx="8064500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058" indent="0">
              <a:buNone/>
              <a:defRPr sz="2800"/>
            </a:lvl2pPr>
            <a:lvl3pPr marL="914115" indent="0">
              <a:buNone/>
              <a:defRPr sz="2400"/>
            </a:lvl3pPr>
            <a:lvl4pPr marL="1371173" indent="0">
              <a:buNone/>
              <a:defRPr sz="2000"/>
            </a:lvl4pPr>
            <a:lvl5pPr marL="1828231" indent="0">
              <a:buNone/>
              <a:defRPr sz="2000"/>
            </a:lvl5pPr>
            <a:lvl6pPr marL="2285289" indent="0">
              <a:buNone/>
              <a:defRPr sz="2000"/>
            </a:lvl6pPr>
            <a:lvl7pPr marL="2742347" indent="0">
              <a:buNone/>
              <a:defRPr sz="2000"/>
            </a:lvl7pPr>
            <a:lvl8pPr marL="3199405" indent="0">
              <a:buNone/>
              <a:defRPr sz="2000"/>
            </a:lvl8pPr>
            <a:lvl9pPr marL="3656462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635255" y="5916613"/>
            <a:ext cx="8064500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058" indent="0">
              <a:buNone/>
              <a:defRPr sz="1200"/>
            </a:lvl2pPr>
            <a:lvl3pPr marL="914115" indent="0">
              <a:buNone/>
              <a:defRPr sz="1000"/>
            </a:lvl3pPr>
            <a:lvl4pPr marL="1371173" indent="0">
              <a:buNone/>
              <a:defRPr sz="900"/>
            </a:lvl4pPr>
            <a:lvl5pPr marL="1828231" indent="0">
              <a:buNone/>
              <a:defRPr sz="900"/>
            </a:lvl5pPr>
            <a:lvl6pPr marL="2285289" indent="0">
              <a:buNone/>
              <a:defRPr sz="900"/>
            </a:lvl6pPr>
            <a:lvl7pPr marL="2742347" indent="0">
              <a:buNone/>
              <a:defRPr sz="900"/>
            </a:lvl7pPr>
            <a:lvl8pPr marL="3199405" indent="0">
              <a:buNone/>
              <a:defRPr sz="900"/>
            </a:lvl8pPr>
            <a:lvl9pPr marL="365646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96586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49635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2738" y="627063"/>
            <a:ext cx="2868084" cy="62357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86369" y="627063"/>
            <a:ext cx="8403167" cy="62357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92465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6368" y="627068"/>
            <a:ext cx="11474451" cy="12604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6369" y="2101854"/>
            <a:ext cx="5634567" cy="4760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4138" y="2101854"/>
            <a:ext cx="5636684" cy="4760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40430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2567" y="4857754"/>
            <a:ext cx="11423651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2567" y="3203576"/>
            <a:ext cx="11423651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58" indent="0">
              <a:buNone/>
              <a:defRPr sz="1800"/>
            </a:lvl2pPr>
            <a:lvl3pPr marL="914115" indent="0">
              <a:buNone/>
              <a:defRPr sz="1700"/>
            </a:lvl3pPr>
            <a:lvl4pPr marL="1371173" indent="0">
              <a:buNone/>
              <a:defRPr sz="1400"/>
            </a:lvl4pPr>
            <a:lvl5pPr marL="1828231" indent="0">
              <a:buNone/>
              <a:defRPr sz="1400"/>
            </a:lvl5pPr>
            <a:lvl6pPr marL="2285289" indent="0">
              <a:buNone/>
              <a:defRPr sz="1400"/>
            </a:lvl6pPr>
            <a:lvl7pPr marL="2742347" indent="0">
              <a:buNone/>
              <a:defRPr sz="1400"/>
            </a:lvl7pPr>
            <a:lvl8pPr marL="3199405" indent="0">
              <a:buNone/>
              <a:defRPr sz="1400"/>
            </a:lvl8pPr>
            <a:lvl9pPr marL="3656462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286" y="227013"/>
            <a:ext cx="10358967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912286" y="1416053"/>
            <a:ext cx="10358967" cy="4799013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23718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28600"/>
            <a:ext cx="10363200" cy="1219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914400" y="1828800"/>
            <a:ext cx="103632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0A90E337-F800-1146-8455-677861B99144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200094838"/>
      </p:ext>
    </p:extLst>
  </p:cSld>
  <p:clrMapOvr>
    <a:masterClrMapping/>
  </p:clrMapOvr>
  <p:transition spd="slow" advClick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eypoint Question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question"/>
          <p:cNvSpPr>
            <a:spLocks noGrp="1"/>
          </p:cNvSpPr>
          <p:nvPr>
            <p:ph type="body" idx="10" hasCustomPrompt="1"/>
          </p:nvPr>
        </p:nvSpPr>
        <p:spPr>
          <a:xfrm>
            <a:off x="912283" y="1522413"/>
            <a:ext cx="10367432" cy="685800"/>
          </a:xfrm>
        </p:spPr>
        <p:txBody>
          <a:bodyPr/>
          <a:lstStyle>
            <a:lvl1pPr marL="0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1pPr>
            <a:lvl2pPr marL="522288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2pPr>
            <a:lvl3pPr marL="979488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3pPr>
            <a:lvl4pPr marL="1371600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4pPr>
            <a:lvl5pPr marL="1762125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5pPr>
          </a:lstStyle>
          <a:p>
            <a:pPr lvl="0"/>
            <a:r>
              <a:rPr lang="en-US"/>
              <a:t>Click to add question here</a:t>
            </a:r>
          </a:p>
        </p:txBody>
      </p:sp>
      <p:sp>
        <p:nvSpPr>
          <p:cNvPr id="4" name="choices"/>
          <p:cNvSpPr>
            <a:spLocks noGrp="1"/>
          </p:cNvSpPr>
          <p:nvPr>
            <p:ph type="body" sz="quarter" idx="11" hasCustomPrompt="1"/>
          </p:nvPr>
        </p:nvSpPr>
        <p:spPr>
          <a:xfrm>
            <a:off x="912284" y="2360613"/>
            <a:ext cx="4955645" cy="3810000"/>
          </a:xfrm>
          <a:prstGeom prst="rect">
            <a:avLst/>
          </a:prstGeom>
        </p:spPr>
        <p:txBody>
          <a:bodyPr>
            <a:normAutofit/>
          </a:bodyPr>
          <a:lstStyle>
            <a:lvl1pPr marL="612775" indent="-51435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1pPr>
            <a:lvl2pPr marL="1036638" indent="-51435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2pPr>
            <a:lvl3pPr marL="1436688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3pPr>
            <a:lvl4pPr marL="1828800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4pPr>
            <a:lvl5pPr marL="2219325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5pPr>
          </a:lstStyle>
          <a:p>
            <a:pPr lvl="0"/>
            <a:r>
              <a:rPr lang="en-US"/>
              <a:t>Click to add choices here</a:t>
            </a:r>
          </a:p>
        </p:txBody>
      </p:sp>
      <p:sp>
        <p:nvSpPr>
          <p:cNvPr id="5" name="chartPosition"/>
          <p:cNvSpPr>
            <a:spLocks noGrp="1"/>
          </p:cNvSpPr>
          <p:nvPr>
            <p:ph type="chart" sz="quarter" idx="12"/>
          </p:nvPr>
        </p:nvSpPr>
        <p:spPr>
          <a:xfrm>
            <a:off x="6324072" y="2360613"/>
            <a:ext cx="4955645" cy="381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909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eypoint Clock Sh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Oval 2" hidden="1"/>
          <p:cNvSpPr/>
          <p:nvPr userDrawn="1">
            <p:custDataLst>
              <p:tags r:id="rId1"/>
            </p:custDataLst>
          </p:nvPr>
        </p:nvSpPr>
        <p:spPr bwMode="auto">
          <a:xfrm>
            <a:off x="10922001" y="5905503"/>
            <a:ext cx="846667" cy="483015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</a:pPr>
            <a:r>
              <a:rPr kumimoji="0" lang="en-US" sz="2400" b="0" i="0" u="none" strike="noStrike" cap="none" normalizeH="0" baseline="0">
                <a:ln>
                  <a:noFill/>
                </a:ln>
                <a:effectLst/>
                <a:latin typeface="Times New Roman" pitchFamily="18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413526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207264" y="6322423"/>
            <a:ext cx="5350933" cy="304800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  <p:sp>
        <p:nvSpPr>
          <p:cNvPr id="6" name="Content Placeholder 4"/>
          <p:cNvSpPr>
            <a:spLocks noGrp="1"/>
          </p:cNvSpPr>
          <p:nvPr>
            <p:ph sz="quarter" idx="11"/>
          </p:nvPr>
        </p:nvSpPr>
        <p:spPr>
          <a:xfrm>
            <a:off x="6624320" y="6323295"/>
            <a:ext cx="5350933" cy="304800"/>
          </a:xfrm>
        </p:spPr>
        <p:txBody>
          <a:bodyPr anchor="b"/>
          <a:lstStyle>
            <a:lvl1pPr marL="0" indent="0" algn="r"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2277412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207264" y="6322423"/>
            <a:ext cx="5350933" cy="304800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167400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7535" y="2347916"/>
            <a:ext cx="11425767" cy="16208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17184" y="4283078"/>
            <a:ext cx="9408584" cy="1931987"/>
          </a:xfrm>
        </p:spPr>
        <p:txBody>
          <a:bodyPr/>
          <a:lstStyle>
            <a:lvl1pPr marL="0" indent="0" algn="ctr">
              <a:buNone/>
              <a:defRPr/>
            </a:lvl1pPr>
            <a:lvl2pPr marL="457058" indent="0" algn="ctr">
              <a:buNone/>
              <a:defRPr/>
            </a:lvl2pPr>
            <a:lvl3pPr marL="914115" indent="0" algn="ctr">
              <a:buNone/>
              <a:defRPr/>
            </a:lvl3pPr>
            <a:lvl4pPr marL="1371173" indent="0" algn="ctr">
              <a:buNone/>
              <a:defRPr/>
            </a:lvl4pPr>
            <a:lvl5pPr marL="1828231" indent="0" algn="ctr">
              <a:buNone/>
              <a:defRPr/>
            </a:lvl5pPr>
            <a:lvl6pPr marL="2285289" indent="0" algn="ctr">
              <a:buNone/>
              <a:defRPr/>
            </a:lvl6pPr>
            <a:lvl7pPr marL="2742347" indent="0" algn="ctr">
              <a:buNone/>
              <a:defRPr/>
            </a:lvl7pPr>
            <a:lvl8pPr marL="3199405" indent="0" algn="ctr">
              <a:buNone/>
              <a:defRPr/>
            </a:lvl8pPr>
            <a:lvl9pPr marL="3656462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344002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71039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2568" y="4857756"/>
            <a:ext cx="11423651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2568" y="3203577"/>
            <a:ext cx="11423651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58" indent="0">
              <a:buNone/>
              <a:defRPr sz="1800"/>
            </a:lvl2pPr>
            <a:lvl3pPr marL="914115" indent="0">
              <a:buNone/>
              <a:defRPr sz="1700"/>
            </a:lvl3pPr>
            <a:lvl4pPr marL="1371173" indent="0">
              <a:buNone/>
              <a:defRPr sz="1400"/>
            </a:lvl4pPr>
            <a:lvl5pPr marL="1828231" indent="0">
              <a:buNone/>
              <a:defRPr sz="1400"/>
            </a:lvl5pPr>
            <a:lvl6pPr marL="2285289" indent="0">
              <a:buNone/>
              <a:defRPr sz="1400"/>
            </a:lvl6pPr>
            <a:lvl7pPr marL="2742347" indent="0">
              <a:buNone/>
              <a:defRPr sz="1400"/>
            </a:lvl7pPr>
            <a:lvl8pPr marL="3199405" indent="0">
              <a:buNone/>
              <a:defRPr sz="1400"/>
            </a:lvl8pPr>
            <a:lvl9pPr marL="3656462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48787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6369" y="2101854"/>
            <a:ext cx="5634567" cy="47609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4138" y="2101854"/>
            <a:ext cx="5636684" cy="47609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27105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6367" y="2101852"/>
            <a:ext cx="5634567" cy="47609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4137" y="2101852"/>
            <a:ext cx="5636684" cy="47609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104" y="303219"/>
            <a:ext cx="12096751" cy="125888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3101" y="1692275"/>
            <a:ext cx="5937251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8" indent="0">
              <a:buNone/>
              <a:defRPr sz="2000" b="1"/>
            </a:lvl2pPr>
            <a:lvl3pPr marL="914115" indent="0">
              <a:buNone/>
              <a:defRPr sz="1800" b="1"/>
            </a:lvl3pPr>
            <a:lvl4pPr marL="1371173" indent="0">
              <a:buNone/>
              <a:defRPr sz="1700" b="1"/>
            </a:lvl4pPr>
            <a:lvl5pPr marL="1828231" indent="0">
              <a:buNone/>
              <a:defRPr sz="1700" b="1"/>
            </a:lvl5pPr>
            <a:lvl6pPr marL="2285289" indent="0">
              <a:buNone/>
              <a:defRPr sz="1700" b="1"/>
            </a:lvl6pPr>
            <a:lvl7pPr marL="2742347" indent="0">
              <a:buNone/>
              <a:defRPr sz="1700" b="1"/>
            </a:lvl7pPr>
            <a:lvl8pPr marL="3199405" indent="0">
              <a:buNone/>
              <a:defRPr sz="1700" b="1"/>
            </a:lvl8pPr>
            <a:lvl9pPr marL="3656462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3101" y="2397125"/>
            <a:ext cx="5937251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28371" y="1692275"/>
            <a:ext cx="5941484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8" indent="0">
              <a:buNone/>
              <a:defRPr sz="2000" b="1"/>
            </a:lvl2pPr>
            <a:lvl3pPr marL="914115" indent="0">
              <a:buNone/>
              <a:defRPr sz="1800" b="1"/>
            </a:lvl3pPr>
            <a:lvl4pPr marL="1371173" indent="0">
              <a:buNone/>
              <a:defRPr sz="1700" b="1"/>
            </a:lvl4pPr>
            <a:lvl5pPr marL="1828231" indent="0">
              <a:buNone/>
              <a:defRPr sz="1700" b="1"/>
            </a:lvl5pPr>
            <a:lvl6pPr marL="2285289" indent="0">
              <a:buNone/>
              <a:defRPr sz="1700" b="1"/>
            </a:lvl6pPr>
            <a:lvl7pPr marL="2742347" indent="0">
              <a:buNone/>
              <a:defRPr sz="1700" b="1"/>
            </a:lvl7pPr>
            <a:lvl8pPr marL="3199405" indent="0">
              <a:buNone/>
              <a:defRPr sz="1700" b="1"/>
            </a:lvl8pPr>
            <a:lvl9pPr marL="3656462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828371" y="2397125"/>
            <a:ext cx="5941484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94776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61194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2126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100" y="301625"/>
            <a:ext cx="4421717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55690" y="301628"/>
            <a:ext cx="7514167" cy="645159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3100" y="1581156"/>
            <a:ext cx="4421717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058" indent="0">
              <a:buNone/>
              <a:defRPr sz="1200"/>
            </a:lvl2pPr>
            <a:lvl3pPr marL="914115" indent="0">
              <a:buNone/>
              <a:defRPr sz="1000"/>
            </a:lvl3pPr>
            <a:lvl4pPr marL="1371173" indent="0">
              <a:buNone/>
              <a:defRPr sz="900"/>
            </a:lvl4pPr>
            <a:lvl5pPr marL="1828231" indent="0">
              <a:buNone/>
              <a:defRPr sz="900"/>
            </a:lvl5pPr>
            <a:lvl6pPr marL="2285289" indent="0">
              <a:buNone/>
              <a:defRPr sz="900"/>
            </a:lvl6pPr>
            <a:lvl7pPr marL="2742347" indent="0">
              <a:buNone/>
              <a:defRPr sz="900"/>
            </a:lvl7pPr>
            <a:lvl8pPr marL="3199405" indent="0">
              <a:buNone/>
              <a:defRPr sz="900"/>
            </a:lvl8pPr>
            <a:lvl9pPr marL="365646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78635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5255" y="5291143"/>
            <a:ext cx="8064500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635255" y="674691"/>
            <a:ext cx="8064500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058" indent="0">
              <a:buNone/>
              <a:defRPr sz="2800"/>
            </a:lvl2pPr>
            <a:lvl3pPr marL="914115" indent="0">
              <a:buNone/>
              <a:defRPr sz="2400"/>
            </a:lvl3pPr>
            <a:lvl4pPr marL="1371173" indent="0">
              <a:buNone/>
              <a:defRPr sz="2000"/>
            </a:lvl4pPr>
            <a:lvl5pPr marL="1828231" indent="0">
              <a:buNone/>
              <a:defRPr sz="2000"/>
            </a:lvl5pPr>
            <a:lvl6pPr marL="2285289" indent="0">
              <a:buNone/>
              <a:defRPr sz="2000"/>
            </a:lvl6pPr>
            <a:lvl7pPr marL="2742347" indent="0">
              <a:buNone/>
              <a:defRPr sz="2000"/>
            </a:lvl7pPr>
            <a:lvl8pPr marL="3199405" indent="0">
              <a:buNone/>
              <a:defRPr sz="2000"/>
            </a:lvl8pPr>
            <a:lvl9pPr marL="3656462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635255" y="5916613"/>
            <a:ext cx="8064500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058" indent="0">
              <a:buNone/>
              <a:defRPr sz="1200"/>
            </a:lvl2pPr>
            <a:lvl3pPr marL="914115" indent="0">
              <a:buNone/>
              <a:defRPr sz="1000"/>
            </a:lvl3pPr>
            <a:lvl4pPr marL="1371173" indent="0">
              <a:buNone/>
              <a:defRPr sz="900"/>
            </a:lvl4pPr>
            <a:lvl5pPr marL="1828231" indent="0">
              <a:buNone/>
              <a:defRPr sz="900"/>
            </a:lvl5pPr>
            <a:lvl6pPr marL="2285289" indent="0">
              <a:buNone/>
              <a:defRPr sz="900"/>
            </a:lvl6pPr>
            <a:lvl7pPr marL="2742347" indent="0">
              <a:buNone/>
              <a:defRPr sz="900"/>
            </a:lvl7pPr>
            <a:lvl8pPr marL="3199405" indent="0">
              <a:buNone/>
              <a:defRPr sz="900"/>
            </a:lvl8pPr>
            <a:lvl9pPr marL="365646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30736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9350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2738" y="627063"/>
            <a:ext cx="2868084" cy="62357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86369" y="627063"/>
            <a:ext cx="8403167" cy="62357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71815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6368" y="627068"/>
            <a:ext cx="11474451" cy="12604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6369" y="2101854"/>
            <a:ext cx="5634567" cy="4760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4138" y="2101854"/>
            <a:ext cx="5636684" cy="4760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27198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286" y="227013"/>
            <a:ext cx="10358967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912286" y="1416053"/>
            <a:ext cx="10358967" cy="4799013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434179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28600"/>
            <a:ext cx="10363200" cy="1219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914400" y="1828800"/>
            <a:ext cx="103632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0A90E337-F800-1146-8455-677861B99144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492662546"/>
      </p:ext>
    </p:extLst>
  </p:cSld>
  <p:clrMapOvr>
    <a:masterClrMapping/>
  </p:clrMapOvr>
  <p:transition spd="slow" advClick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103" y="303217"/>
            <a:ext cx="12096751" cy="125888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3100" y="1692275"/>
            <a:ext cx="5937251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8" indent="0">
              <a:buNone/>
              <a:defRPr sz="2000" b="1"/>
            </a:lvl2pPr>
            <a:lvl3pPr marL="914115" indent="0">
              <a:buNone/>
              <a:defRPr sz="1800" b="1"/>
            </a:lvl3pPr>
            <a:lvl4pPr marL="1371173" indent="0">
              <a:buNone/>
              <a:defRPr sz="1700" b="1"/>
            </a:lvl4pPr>
            <a:lvl5pPr marL="1828231" indent="0">
              <a:buNone/>
              <a:defRPr sz="1700" b="1"/>
            </a:lvl5pPr>
            <a:lvl6pPr marL="2285289" indent="0">
              <a:buNone/>
              <a:defRPr sz="1700" b="1"/>
            </a:lvl6pPr>
            <a:lvl7pPr marL="2742347" indent="0">
              <a:buNone/>
              <a:defRPr sz="1700" b="1"/>
            </a:lvl7pPr>
            <a:lvl8pPr marL="3199405" indent="0">
              <a:buNone/>
              <a:defRPr sz="1700" b="1"/>
            </a:lvl8pPr>
            <a:lvl9pPr marL="3656462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3100" y="2397125"/>
            <a:ext cx="5937251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28370" y="1692275"/>
            <a:ext cx="5941484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8" indent="0">
              <a:buNone/>
              <a:defRPr sz="2000" b="1"/>
            </a:lvl2pPr>
            <a:lvl3pPr marL="914115" indent="0">
              <a:buNone/>
              <a:defRPr sz="1800" b="1"/>
            </a:lvl3pPr>
            <a:lvl4pPr marL="1371173" indent="0">
              <a:buNone/>
              <a:defRPr sz="1700" b="1"/>
            </a:lvl4pPr>
            <a:lvl5pPr marL="1828231" indent="0">
              <a:buNone/>
              <a:defRPr sz="1700" b="1"/>
            </a:lvl5pPr>
            <a:lvl6pPr marL="2285289" indent="0">
              <a:buNone/>
              <a:defRPr sz="1700" b="1"/>
            </a:lvl6pPr>
            <a:lvl7pPr marL="2742347" indent="0">
              <a:buNone/>
              <a:defRPr sz="1700" b="1"/>
            </a:lvl7pPr>
            <a:lvl8pPr marL="3199405" indent="0">
              <a:buNone/>
              <a:defRPr sz="1700" b="1"/>
            </a:lvl8pPr>
            <a:lvl9pPr marL="3656462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828370" y="2397125"/>
            <a:ext cx="5941484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eypoint Question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question"/>
          <p:cNvSpPr>
            <a:spLocks noGrp="1"/>
          </p:cNvSpPr>
          <p:nvPr>
            <p:ph type="body" idx="10" hasCustomPrompt="1"/>
          </p:nvPr>
        </p:nvSpPr>
        <p:spPr>
          <a:xfrm>
            <a:off x="912283" y="1522413"/>
            <a:ext cx="10367432" cy="685800"/>
          </a:xfrm>
        </p:spPr>
        <p:txBody>
          <a:bodyPr/>
          <a:lstStyle>
            <a:lvl1pPr marL="0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1pPr>
            <a:lvl2pPr marL="522288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2pPr>
            <a:lvl3pPr marL="979488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3pPr>
            <a:lvl4pPr marL="1371600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4pPr>
            <a:lvl5pPr marL="1762125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5pPr>
          </a:lstStyle>
          <a:p>
            <a:pPr lvl="0"/>
            <a:r>
              <a:rPr lang="en-US"/>
              <a:t>Click to add question here</a:t>
            </a:r>
          </a:p>
        </p:txBody>
      </p:sp>
      <p:sp>
        <p:nvSpPr>
          <p:cNvPr id="4" name="choices"/>
          <p:cNvSpPr>
            <a:spLocks noGrp="1"/>
          </p:cNvSpPr>
          <p:nvPr>
            <p:ph type="body" sz="quarter" idx="11" hasCustomPrompt="1"/>
          </p:nvPr>
        </p:nvSpPr>
        <p:spPr>
          <a:xfrm>
            <a:off x="912284" y="2360613"/>
            <a:ext cx="4955645" cy="3810000"/>
          </a:xfrm>
          <a:prstGeom prst="rect">
            <a:avLst/>
          </a:prstGeom>
        </p:spPr>
        <p:txBody>
          <a:bodyPr>
            <a:normAutofit/>
          </a:bodyPr>
          <a:lstStyle>
            <a:lvl1pPr marL="612775" indent="-51435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1pPr>
            <a:lvl2pPr marL="1036638" indent="-51435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2pPr>
            <a:lvl3pPr marL="1436688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3pPr>
            <a:lvl4pPr marL="1828800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4pPr>
            <a:lvl5pPr marL="2219325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5pPr>
          </a:lstStyle>
          <a:p>
            <a:pPr lvl="0"/>
            <a:r>
              <a:rPr lang="en-US"/>
              <a:t>Click to add choices here</a:t>
            </a:r>
          </a:p>
        </p:txBody>
      </p:sp>
      <p:sp>
        <p:nvSpPr>
          <p:cNvPr id="5" name="chartPosition"/>
          <p:cNvSpPr>
            <a:spLocks noGrp="1"/>
          </p:cNvSpPr>
          <p:nvPr>
            <p:ph type="chart" sz="quarter" idx="12"/>
          </p:nvPr>
        </p:nvSpPr>
        <p:spPr>
          <a:xfrm>
            <a:off x="6324072" y="2360613"/>
            <a:ext cx="4955645" cy="381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967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eypoint Clock Sh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Oval 2" hidden="1"/>
          <p:cNvSpPr/>
          <p:nvPr userDrawn="1">
            <p:custDataLst>
              <p:tags r:id="rId1"/>
            </p:custDataLst>
          </p:nvPr>
        </p:nvSpPr>
        <p:spPr bwMode="auto">
          <a:xfrm>
            <a:off x="10922001" y="5905503"/>
            <a:ext cx="846667" cy="483015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</a:pPr>
            <a:r>
              <a:rPr kumimoji="0" lang="en-US" sz="2400" b="0" i="0" u="none" strike="noStrike" cap="none" normalizeH="0" baseline="0">
                <a:ln>
                  <a:noFill/>
                </a:ln>
                <a:effectLst/>
                <a:latin typeface="Times New Roman" pitchFamily="18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499496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207264" y="6322423"/>
            <a:ext cx="5350933" cy="304800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  <p:sp>
        <p:nvSpPr>
          <p:cNvPr id="6" name="Content Placeholder 4"/>
          <p:cNvSpPr>
            <a:spLocks noGrp="1"/>
          </p:cNvSpPr>
          <p:nvPr>
            <p:ph sz="quarter" idx="11"/>
          </p:nvPr>
        </p:nvSpPr>
        <p:spPr>
          <a:xfrm>
            <a:off x="6624320" y="6323295"/>
            <a:ext cx="5350933" cy="304800"/>
          </a:xfrm>
        </p:spPr>
        <p:txBody>
          <a:bodyPr anchor="b"/>
          <a:lstStyle>
            <a:lvl1pPr marL="0" indent="0" algn="r"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283738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207264" y="6322423"/>
            <a:ext cx="5350933" cy="304800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3647847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EW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630769" y="6631088"/>
            <a:ext cx="7738116" cy="153888"/>
          </a:xfrm>
        </p:spPr>
        <p:txBody>
          <a:bodyPr lIns="0" tIns="0" rIns="0" bIns="0" anchor="b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0066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3"/>
          </p:nvPr>
        </p:nvSpPr>
        <p:spPr>
          <a:xfrm>
            <a:off x="4233" y="6489703"/>
            <a:ext cx="533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cs typeface="+mn-cs"/>
              </a:defRPr>
            </a:lvl1pPr>
          </a:lstStyle>
          <a:p>
            <a:pPr>
              <a:defRPr/>
            </a:pPr>
            <a:fld id="{796EC0D8-CF13-B54F-AABB-1280F8E58F14}" type="slidenum">
              <a:rPr lang="en-GB">
                <a:cs typeface="ＭＳ Ｐゴシック"/>
              </a:rPr>
              <a:pPr>
                <a:defRPr/>
              </a:pPr>
              <a:t>‹#›</a:t>
            </a:fld>
            <a:endParaRPr lang="en-GB"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926742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NEW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630769" y="6631088"/>
            <a:ext cx="7738116" cy="153888"/>
          </a:xfrm>
        </p:spPr>
        <p:txBody>
          <a:bodyPr lIns="0" tIns="0" rIns="0" bIns="0" anchor="b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0066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3"/>
          </p:nvPr>
        </p:nvSpPr>
        <p:spPr>
          <a:xfrm>
            <a:off x="4233" y="6489703"/>
            <a:ext cx="533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cs typeface="+mn-cs"/>
              </a:defRPr>
            </a:lvl1pPr>
          </a:lstStyle>
          <a:p>
            <a:pPr>
              <a:defRPr/>
            </a:pPr>
            <a:fld id="{72E99AA7-133A-E54F-B877-701653B6C8E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9922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09600" y="6210780"/>
            <a:ext cx="5488517" cy="447993"/>
          </a:xfrm>
        </p:spPr>
        <p:txBody>
          <a:bodyPr anchor="b"/>
          <a:lstStyle>
            <a:lvl1pPr marL="0" indent="0">
              <a:spcAft>
                <a:spcPts val="0"/>
              </a:spcAft>
              <a:buNone/>
              <a:defRPr sz="1200"/>
            </a:lvl1pPr>
            <a:lvl2pPr marL="376244" indent="0">
              <a:buNone/>
              <a:defRPr/>
            </a:lvl2pPr>
            <a:lvl3pPr marL="722324" indent="0">
              <a:buNone/>
              <a:defRPr/>
            </a:lvl3pPr>
            <a:lvl4pPr marL="995380" indent="0">
              <a:buNone/>
              <a:defRPr/>
            </a:lvl4pPr>
            <a:lvl5pPr marL="1395435" indent="0">
              <a:buFont typeface="Arial" pitchFamily="34" charset="0"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098118" y="6210780"/>
            <a:ext cx="5488517" cy="447993"/>
          </a:xfrm>
        </p:spPr>
        <p:txBody>
          <a:bodyPr anchor="b"/>
          <a:lstStyle>
            <a:lvl1pPr marL="0" indent="0" algn="r">
              <a:spcAft>
                <a:spcPts val="0"/>
              </a:spcAft>
              <a:buNone/>
              <a:defRPr sz="1200"/>
            </a:lvl1pPr>
            <a:lvl2pPr marL="376244" indent="0">
              <a:buNone/>
              <a:defRPr/>
            </a:lvl2pPr>
            <a:lvl3pPr marL="722324" indent="0">
              <a:buNone/>
              <a:defRPr/>
            </a:lvl3pPr>
            <a:lvl4pPr marL="995380" indent="0">
              <a:buNone/>
              <a:defRPr/>
            </a:lvl4pPr>
            <a:lvl5pPr marL="1395435" indent="0">
              <a:buFont typeface="Arial" pitchFamily="34" charset="0"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40531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NEW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630767" y="6631087"/>
            <a:ext cx="7738116" cy="153888"/>
          </a:xfrm>
        </p:spPr>
        <p:txBody>
          <a:bodyPr lIns="0" tIns="0" rIns="0" bIns="0" anchor="b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0066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3"/>
          </p:nvPr>
        </p:nvSpPr>
        <p:spPr>
          <a:xfrm>
            <a:off x="4233" y="6489701"/>
            <a:ext cx="533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cs typeface="+mn-cs"/>
              </a:defRPr>
            </a:lvl1pPr>
          </a:lstStyle>
          <a:p>
            <a:pPr>
              <a:defRPr/>
            </a:pPr>
            <a:fld id="{796EC0D8-CF13-B54F-AABB-1280F8E58F1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0362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7485" y="115889"/>
            <a:ext cx="10991849" cy="779671"/>
          </a:xfrm>
        </p:spPr>
        <p:txBody>
          <a:bodyPr>
            <a:normAutofit/>
          </a:bodyPr>
          <a:lstStyle>
            <a:lvl1pPr algn="l">
              <a:defRPr sz="2800" b="1" i="0">
                <a:solidFill>
                  <a:srgbClr val="064F59"/>
                </a:solidFill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7284" y="1376989"/>
            <a:ext cx="10972800" cy="4525963"/>
          </a:xfrm>
        </p:spPr>
        <p:txBody>
          <a:bodyPr lIns="0" rtlCol="0">
            <a:normAutofit/>
          </a:bodyPr>
          <a:lstStyle>
            <a:lvl1pPr>
              <a:defRPr lang="en-US" sz="2100" dirty="0" smtClean="0"/>
            </a:lvl1pPr>
            <a:lvl2pPr>
              <a:defRPr lang="en-US" sz="2000" dirty="0" smtClean="0"/>
            </a:lvl2pPr>
            <a:lvl3pPr>
              <a:defRPr lang="en-US" sz="2000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21"/>
          <p:cNvSpPr>
            <a:spLocks noGrp="1"/>
          </p:cNvSpPr>
          <p:nvPr>
            <p:ph type="body" sz="quarter" idx="10"/>
          </p:nvPr>
        </p:nvSpPr>
        <p:spPr>
          <a:xfrm>
            <a:off x="615951" y="6289940"/>
            <a:ext cx="10993967" cy="463313"/>
          </a:xfrm>
        </p:spPr>
        <p:txBody>
          <a:bodyPr lIns="0" tIns="0" rIns="0" bIns="0" anchor="b">
            <a:noAutofit/>
          </a:bodyPr>
          <a:lstStyle>
            <a:lvl1pPr marL="0" indent="0">
              <a:lnSpc>
                <a:spcPct val="100000"/>
              </a:lnSpc>
              <a:spcBef>
                <a:spcPts val="200"/>
              </a:spcBef>
              <a:buNone/>
              <a:defRPr sz="1000" b="0">
                <a:solidFill>
                  <a:srgbClr val="064F59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9012767" y="6491289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sz="1100" b="0" i="0">
                <a:solidFill>
                  <a:srgbClr val="064F59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fld id="{865B40A2-B197-3B46-BE14-65D655D5485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Footer Placeholder 7"/>
          <p:cNvSpPr>
            <a:spLocks noGrp="1"/>
          </p:cNvSpPr>
          <p:nvPr>
            <p:ph type="ftr" sz="quarter" idx="12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64F59">
                    <a:tint val="75000"/>
                  </a:srgb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11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1937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37498C-6EEC-3842-A726-E0A5FE4002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285" y="0"/>
            <a:ext cx="10358967" cy="2276872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6" name="Content Placeholder 2">
            <a:extLst>
              <a:ext uri="{FF2B5EF4-FFF2-40B4-BE49-F238E27FC236}">
                <a16:creationId xmlns:a16="http://schemas.microsoft.com/office/drawing/2014/main" id="{07AB2A2B-0315-5140-84A2-057522638243}"/>
              </a:ext>
            </a:extLst>
          </p:cNvPr>
          <p:cNvSpPr>
            <a:spLocks noGrp="1"/>
          </p:cNvSpPr>
          <p:nvPr>
            <p:ph idx="36" hasCustomPrompt="1"/>
          </p:nvPr>
        </p:nvSpPr>
        <p:spPr>
          <a:xfrm>
            <a:off x="8432443" y="3669636"/>
            <a:ext cx="3063240" cy="985830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2580"/>
              </a:lnSpc>
              <a:buFontTx/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51" name="Content Placeholder 2">
            <a:extLst>
              <a:ext uri="{FF2B5EF4-FFF2-40B4-BE49-F238E27FC236}">
                <a16:creationId xmlns:a16="http://schemas.microsoft.com/office/drawing/2014/main" id="{6CECE3FC-47CC-B44D-974D-B32F05053FAE}"/>
              </a:ext>
            </a:extLst>
          </p:cNvPr>
          <p:cNvSpPr>
            <a:spLocks noGrp="1"/>
          </p:cNvSpPr>
          <p:nvPr>
            <p:ph idx="41" hasCustomPrompt="1"/>
          </p:nvPr>
        </p:nvSpPr>
        <p:spPr>
          <a:xfrm>
            <a:off x="2971800" y="4830007"/>
            <a:ext cx="3063240" cy="960120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2580"/>
              </a:lnSpc>
              <a:buFontTx/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54" name="Content Placeholder 2">
            <a:extLst>
              <a:ext uri="{FF2B5EF4-FFF2-40B4-BE49-F238E27FC236}">
                <a16:creationId xmlns:a16="http://schemas.microsoft.com/office/drawing/2014/main" id="{D46AFB5C-5516-1342-9FCA-4197F0D2D651}"/>
              </a:ext>
            </a:extLst>
          </p:cNvPr>
          <p:cNvSpPr>
            <a:spLocks noGrp="1"/>
          </p:cNvSpPr>
          <p:nvPr>
            <p:ph idx="44" hasCustomPrompt="1"/>
          </p:nvPr>
        </p:nvSpPr>
        <p:spPr>
          <a:xfrm>
            <a:off x="8433360" y="2550370"/>
            <a:ext cx="3063240" cy="985829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2580"/>
              </a:lnSpc>
              <a:buFontTx/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14C2105C-0684-074C-9207-048D345069E3}"/>
              </a:ext>
            </a:extLst>
          </p:cNvPr>
          <p:cNvSpPr>
            <a:spLocks noGrp="1"/>
          </p:cNvSpPr>
          <p:nvPr>
            <p:ph idx="45" hasCustomPrompt="1"/>
          </p:nvPr>
        </p:nvSpPr>
        <p:spPr>
          <a:xfrm>
            <a:off x="2971800" y="3685032"/>
            <a:ext cx="3063240" cy="960120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2580"/>
              </a:lnSpc>
              <a:buFontTx/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5AB4CCB1-DBC0-D14D-BC8B-9FB8BA85CFC0}"/>
              </a:ext>
            </a:extLst>
          </p:cNvPr>
          <p:cNvSpPr>
            <a:spLocks noGrp="1"/>
          </p:cNvSpPr>
          <p:nvPr>
            <p:ph idx="46" hasCustomPrompt="1"/>
          </p:nvPr>
        </p:nvSpPr>
        <p:spPr>
          <a:xfrm>
            <a:off x="2971800" y="2565767"/>
            <a:ext cx="3063240" cy="960120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2580"/>
              </a:lnSpc>
              <a:buFontTx/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</p:spTree>
    <p:extLst>
      <p:ext uri="{BB962C8B-B14F-4D97-AF65-F5344CB8AC3E}">
        <p14:creationId xmlns:p14="http://schemas.microsoft.com/office/powerpoint/2010/main" val="2184017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7535" y="2347916"/>
            <a:ext cx="11425767" cy="16208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17184" y="4283078"/>
            <a:ext cx="9408584" cy="1931987"/>
          </a:xfrm>
        </p:spPr>
        <p:txBody>
          <a:bodyPr/>
          <a:lstStyle>
            <a:lvl1pPr marL="0" indent="0" algn="ctr">
              <a:buNone/>
              <a:defRPr/>
            </a:lvl1pPr>
            <a:lvl2pPr marL="457058" indent="0" algn="ctr">
              <a:buNone/>
              <a:defRPr/>
            </a:lvl2pPr>
            <a:lvl3pPr marL="914115" indent="0" algn="ctr">
              <a:buNone/>
              <a:defRPr/>
            </a:lvl3pPr>
            <a:lvl4pPr marL="1371173" indent="0" algn="ctr">
              <a:buNone/>
              <a:defRPr/>
            </a:lvl4pPr>
            <a:lvl5pPr marL="1828231" indent="0" algn="ctr">
              <a:buNone/>
              <a:defRPr/>
            </a:lvl5pPr>
            <a:lvl6pPr marL="2285289" indent="0" algn="ctr">
              <a:buNone/>
              <a:defRPr/>
            </a:lvl6pPr>
            <a:lvl7pPr marL="2742347" indent="0" algn="ctr">
              <a:buNone/>
              <a:defRPr/>
            </a:lvl7pPr>
            <a:lvl8pPr marL="3199405" indent="0" algn="ctr">
              <a:buNone/>
              <a:defRPr/>
            </a:lvl8pPr>
            <a:lvl9pPr marL="3656462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906113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03939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2568" y="4857756"/>
            <a:ext cx="11423651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2568" y="3203577"/>
            <a:ext cx="11423651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58" indent="0">
              <a:buNone/>
              <a:defRPr sz="1800"/>
            </a:lvl2pPr>
            <a:lvl3pPr marL="914115" indent="0">
              <a:buNone/>
              <a:defRPr sz="1700"/>
            </a:lvl3pPr>
            <a:lvl4pPr marL="1371173" indent="0">
              <a:buNone/>
              <a:defRPr sz="1400"/>
            </a:lvl4pPr>
            <a:lvl5pPr marL="1828231" indent="0">
              <a:buNone/>
              <a:defRPr sz="1400"/>
            </a:lvl5pPr>
            <a:lvl6pPr marL="2285289" indent="0">
              <a:buNone/>
              <a:defRPr sz="1400"/>
            </a:lvl6pPr>
            <a:lvl7pPr marL="2742347" indent="0">
              <a:buNone/>
              <a:defRPr sz="1400"/>
            </a:lvl7pPr>
            <a:lvl8pPr marL="3199405" indent="0">
              <a:buNone/>
              <a:defRPr sz="1400"/>
            </a:lvl8pPr>
            <a:lvl9pPr marL="3656462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58520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6369" y="2101854"/>
            <a:ext cx="5634567" cy="47609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4138" y="2101854"/>
            <a:ext cx="5636684" cy="47609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22110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104" y="303219"/>
            <a:ext cx="12096751" cy="125888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3101" y="1692275"/>
            <a:ext cx="5937251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8" indent="0">
              <a:buNone/>
              <a:defRPr sz="2000" b="1"/>
            </a:lvl2pPr>
            <a:lvl3pPr marL="914115" indent="0">
              <a:buNone/>
              <a:defRPr sz="1800" b="1"/>
            </a:lvl3pPr>
            <a:lvl4pPr marL="1371173" indent="0">
              <a:buNone/>
              <a:defRPr sz="1700" b="1"/>
            </a:lvl4pPr>
            <a:lvl5pPr marL="1828231" indent="0">
              <a:buNone/>
              <a:defRPr sz="1700" b="1"/>
            </a:lvl5pPr>
            <a:lvl6pPr marL="2285289" indent="0">
              <a:buNone/>
              <a:defRPr sz="1700" b="1"/>
            </a:lvl6pPr>
            <a:lvl7pPr marL="2742347" indent="0">
              <a:buNone/>
              <a:defRPr sz="1700" b="1"/>
            </a:lvl7pPr>
            <a:lvl8pPr marL="3199405" indent="0">
              <a:buNone/>
              <a:defRPr sz="1700" b="1"/>
            </a:lvl8pPr>
            <a:lvl9pPr marL="3656462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3101" y="2397125"/>
            <a:ext cx="5937251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28371" y="1692275"/>
            <a:ext cx="5941484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8" indent="0">
              <a:buNone/>
              <a:defRPr sz="2000" b="1"/>
            </a:lvl2pPr>
            <a:lvl3pPr marL="914115" indent="0">
              <a:buNone/>
              <a:defRPr sz="1800" b="1"/>
            </a:lvl3pPr>
            <a:lvl4pPr marL="1371173" indent="0">
              <a:buNone/>
              <a:defRPr sz="1700" b="1"/>
            </a:lvl4pPr>
            <a:lvl5pPr marL="1828231" indent="0">
              <a:buNone/>
              <a:defRPr sz="1700" b="1"/>
            </a:lvl5pPr>
            <a:lvl6pPr marL="2285289" indent="0">
              <a:buNone/>
              <a:defRPr sz="1700" b="1"/>
            </a:lvl6pPr>
            <a:lvl7pPr marL="2742347" indent="0">
              <a:buNone/>
              <a:defRPr sz="1700" b="1"/>
            </a:lvl7pPr>
            <a:lvl8pPr marL="3199405" indent="0">
              <a:buNone/>
              <a:defRPr sz="1700" b="1"/>
            </a:lvl8pPr>
            <a:lvl9pPr marL="3656462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828371" y="2397125"/>
            <a:ext cx="5941484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68042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93582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8896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100" y="301625"/>
            <a:ext cx="4421717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55690" y="301628"/>
            <a:ext cx="7514167" cy="645159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3100" y="1581156"/>
            <a:ext cx="4421717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058" indent="0">
              <a:buNone/>
              <a:defRPr sz="1200"/>
            </a:lvl2pPr>
            <a:lvl3pPr marL="914115" indent="0">
              <a:buNone/>
              <a:defRPr sz="1000"/>
            </a:lvl3pPr>
            <a:lvl4pPr marL="1371173" indent="0">
              <a:buNone/>
              <a:defRPr sz="900"/>
            </a:lvl4pPr>
            <a:lvl5pPr marL="1828231" indent="0">
              <a:buNone/>
              <a:defRPr sz="900"/>
            </a:lvl5pPr>
            <a:lvl6pPr marL="2285289" indent="0">
              <a:buNone/>
              <a:defRPr sz="900"/>
            </a:lvl6pPr>
            <a:lvl7pPr marL="2742347" indent="0">
              <a:buNone/>
              <a:defRPr sz="900"/>
            </a:lvl7pPr>
            <a:lvl8pPr marL="3199405" indent="0">
              <a:buNone/>
              <a:defRPr sz="900"/>
            </a:lvl8pPr>
            <a:lvl9pPr marL="365646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57409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5255" y="5291143"/>
            <a:ext cx="8064500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635255" y="674691"/>
            <a:ext cx="8064500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058" indent="0">
              <a:buNone/>
              <a:defRPr sz="2800"/>
            </a:lvl2pPr>
            <a:lvl3pPr marL="914115" indent="0">
              <a:buNone/>
              <a:defRPr sz="2400"/>
            </a:lvl3pPr>
            <a:lvl4pPr marL="1371173" indent="0">
              <a:buNone/>
              <a:defRPr sz="2000"/>
            </a:lvl4pPr>
            <a:lvl5pPr marL="1828231" indent="0">
              <a:buNone/>
              <a:defRPr sz="2000"/>
            </a:lvl5pPr>
            <a:lvl6pPr marL="2285289" indent="0">
              <a:buNone/>
              <a:defRPr sz="2000"/>
            </a:lvl6pPr>
            <a:lvl7pPr marL="2742347" indent="0">
              <a:buNone/>
              <a:defRPr sz="2000"/>
            </a:lvl7pPr>
            <a:lvl8pPr marL="3199405" indent="0">
              <a:buNone/>
              <a:defRPr sz="2000"/>
            </a:lvl8pPr>
            <a:lvl9pPr marL="3656462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635255" y="5916613"/>
            <a:ext cx="8064500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058" indent="0">
              <a:buNone/>
              <a:defRPr sz="1200"/>
            </a:lvl2pPr>
            <a:lvl3pPr marL="914115" indent="0">
              <a:buNone/>
              <a:defRPr sz="1000"/>
            </a:lvl3pPr>
            <a:lvl4pPr marL="1371173" indent="0">
              <a:buNone/>
              <a:defRPr sz="900"/>
            </a:lvl4pPr>
            <a:lvl5pPr marL="1828231" indent="0">
              <a:buNone/>
              <a:defRPr sz="900"/>
            </a:lvl5pPr>
            <a:lvl6pPr marL="2285289" indent="0">
              <a:buNone/>
              <a:defRPr sz="900"/>
            </a:lvl6pPr>
            <a:lvl7pPr marL="2742347" indent="0">
              <a:buNone/>
              <a:defRPr sz="900"/>
            </a:lvl7pPr>
            <a:lvl8pPr marL="3199405" indent="0">
              <a:buNone/>
              <a:defRPr sz="900"/>
            </a:lvl8pPr>
            <a:lvl9pPr marL="365646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31422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35476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2738" y="627063"/>
            <a:ext cx="2868084" cy="62357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86369" y="627063"/>
            <a:ext cx="8403167" cy="62357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49789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6368" y="627068"/>
            <a:ext cx="11474451" cy="12604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6369" y="2101854"/>
            <a:ext cx="5634567" cy="4760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4138" y="2101854"/>
            <a:ext cx="5636684" cy="4760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9323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286" y="227013"/>
            <a:ext cx="10358967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912286" y="1416053"/>
            <a:ext cx="10358967" cy="4799013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392622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28600"/>
            <a:ext cx="10363200" cy="1219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914400" y="1828800"/>
            <a:ext cx="103632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0A90E337-F800-1146-8455-677861B99144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906019983"/>
      </p:ext>
    </p:extLst>
  </p:cSld>
  <p:clrMapOvr>
    <a:masterClrMapping/>
  </p:clrMapOvr>
  <p:transition spd="slow" advClick="0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eypoint Question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question"/>
          <p:cNvSpPr>
            <a:spLocks noGrp="1"/>
          </p:cNvSpPr>
          <p:nvPr>
            <p:ph type="body" idx="10" hasCustomPrompt="1"/>
          </p:nvPr>
        </p:nvSpPr>
        <p:spPr>
          <a:xfrm>
            <a:off x="912283" y="1522413"/>
            <a:ext cx="10367432" cy="685800"/>
          </a:xfrm>
        </p:spPr>
        <p:txBody>
          <a:bodyPr/>
          <a:lstStyle>
            <a:lvl1pPr marL="0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1pPr>
            <a:lvl2pPr marL="522288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2pPr>
            <a:lvl3pPr marL="979488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3pPr>
            <a:lvl4pPr marL="1371600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4pPr>
            <a:lvl5pPr marL="1762125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5pPr>
          </a:lstStyle>
          <a:p>
            <a:pPr lvl="0"/>
            <a:r>
              <a:rPr lang="en-US"/>
              <a:t>Click to add question here</a:t>
            </a:r>
          </a:p>
        </p:txBody>
      </p:sp>
      <p:sp>
        <p:nvSpPr>
          <p:cNvPr id="4" name="choices"/>
          <p:cNvSpPr>
            <a:spLocks noGrp="1"/>
          </p:cNvSpPr>
          <p:nvPr>
            <p:ph type="body" sz="quarter" idx="11" hasCustomPrompt="1"/>
          </p:nvPr>
        </p:nvSpPr>
        <p:spPr>
          <a:xfrm>
            <a:off x="912284" y="2360613"/>
            <a:ext cx="4955645" cy="3810000"/>
          </a:xfrm>
          <a:prstGeom prst="rect">
            <a:avLst/>
          </a:prstGeom>
        </p:spPr>
        <p:txBody>
          <a:bodyPr>
            <a:normAutofit/>
          </a:bodyPr>
          <a:lstStyle>
            <a:lvl1pPr marL="612775" indent="-51435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1pPr>
            <a:lvl2pPr marL="1036638" indent="-51435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2pPr>
            <a:lvl3pPr marL="1436688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3pPr>
            <a:lvl4pPr marL="1828800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4pPr>
            <a:lvl5pPr marL="2219325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5pPr>
          </a:lstStyle>
          <a:p>
            <a:pPr lvl="0"/>
            <a:r>
              <a:rPr lang="en-US"/>
              <a:t>Click to add choices here</a:t>
            </a:r>
          </a:p>
        </p:txBody>
      </p:sp>
      <p:sp>
        <p:nvSpPr>
          <p:cNvPr id="5" name="chartPosition"/>
          <p:cNvSpPr>
            <a:spLocks noGrp="1"/>
          </p:cNvSpPr>
          <p:nvPr>
            <p:ph type="chart" sz="quarter" idx="12"/>
          </p:nvPr>
        </p:nvSpPr>
        <p:spPr>
          <a:xfrm>
            <a:off x="6324072" y="2360613"/>
            <a:ext cx="4955645" cy="381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420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eypoint Clock Sh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Oval 2" hidden="1"/>
          <p:cNvSpPr/>
          <p:nvPr userDrawn="1">
            <p:custDataLst>
              <p:tags r:id="rId1"/>
            </p:custDataLst>
          </p:nvPr>
        </p:nvSpPr>
        <p:spPr bwMode="auto">
          <a:xfrm>
            <a:off x="10922001" y="5905503"/>
            <a:ext cx="846667" cy="483015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</a:pPr>
            <a:r>
              <a:rPr kumimoji="0" lang="en-US" sz="2400" b="0" i="0" u="none" strike="noStrike" cap="none" normalizeH="0" baseline="0">
                <a:ln>
                  <a:noFill/>
                </a:ln>
                <a:effectLst/>
                <a:latin typeface="Times New Roman" pitchFamily="18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956545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207264" y="6322423"/>
            <a:ext cx="5350933" cy="304800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  <p:sp>
        <p:nvSpPr>
          <p:cNvPr id="6" name="Content Placeholder 4"/>
          <p:cNvSpPr>
            <a:spLocks noGrp="1"/>
          </p:cNvSpPr>
          <p:nvPr>
            <p:ph sz="quarter" idx="11"/>
          </p:nvPr>
        </p:nvSpPr>
        <p:spPr>
          <a:xfrm>
            <a:off x="6624320" y="6323295"/>
            <a:ext cx="5350933" cy="304800"/>
          </a:xfrm>
        </p:spPr>
        <p:txBody>
          <a:bodyPr anchor="b"/>
          <a:lstStyle>
            <a:lvl1pPr marL="0" indent="0" algn="r"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3757481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C474B-B3C8-4D2B-9A58-47D3CEA19AC6}" type="datetimeFigureOut">
              <a:rPr lang="en-US" smtClean="0"/>
              <a:t>12/15/21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74202" y="6441567"/>
            <a:ext cx="6043601" cy="164148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B1DE9-DF1E-478B-8EAC-D83EF13FF69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9E66119-3E50-4912-A6A4-0A2C058524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8368" y="5791202"/>
            <a:ext cx="4906433" cy="395817"/>
          </a:xfrm>
        </p:spPr>
        <p:txBody>
          <a:bodyPr anchor="b" anchorCtr="0"/>
          <a:lstStyle>
            <a:lvl1pPr marL="0" indent="0">
              <a:buNone/>
              <a:defRPr sz="933" b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Abbreviations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2D06BD1-1203-411A-80B7-868D8D7562B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26676" y="5801362"/>
            <a:ext cx="4906433" cy="395817"/>
          </a:xfrm>
        </p:spPr>
        <p:txBody>
          <a:bodyPr anchor="b" anchorCtr="0"/>
          <a:lstStyle>
            <a:lvl1pPr marL="0" indent="0" algn="r">
              <a:buNone/>
              <a:defRPr sz="933" b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References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4625055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7534" y="2347914"/>
            <a:ext cx="11425767" cy="16208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17184" y="4283076"/>
            <a:ext cx="9408584" cy="1931987"/>
          </a:xfrm>
        </p:spPr>
        <p:txBody>
          <a:bodyPr/>
          <a:lstStyle>
            <a:lvl1pPr marL="0" indent="0" algn="ctr">
              <a:buNone/>
              <a:defRPr/>
            </a:lvl1pPr>
            <a:lvl2pPr marL="457058" indent="0" algn="ctr">
              <a:buNone/>
              <a:defRPr/>
            </a:lvl2pPr>
            <a:lvl3pPr marL="914115" indent="0" algn="ctr">
              <a:buNone/>
              <a:defRPr/>
            </a:lvl3pPr>
            <a:lvl4pPr marL="1371173" indent="0" algn="ctr">
              <a:buNone/>
              <a:defRPr/>
            </a:lvl4pPr>
            <a:lvl5pPr marL="1828231" indent="0" algn="ctr">
              <a:buNone/>
              <a:defRPr/>
            </a:lvl5pPr>
            <a:lvl6pPr marL="2285289" indent="0" algn="ctr">
              <a:buNone/>
              <a:defRPr/>
            </a:lvl6pPr>
            <a:lvl7pPr marL="2742347" indent="0" algn="ctr">
              <a:buNone/>
              <a:defRPr/>
            </a:lvl7pPr>
            <a:lvl8pPr marL="3199405" indent="0" algn="ctr">
              <a:buNone/>
              <a:defRPr/>
            </a:lvl8pPr>
            <a:lvl9pPr marL="3656462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72199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100" y="301625"/>
            <a:ext cx="4421717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55689" y="301628"/>
            <a:ext cx="7514167" cy="645159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3100" y="1581154"/>
            <a:ext cx="4421717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058" indent="0">
              <a:buNone/>
              <a:defRPr sz="1200"/>
            </a:lvl2pPr>
            <a:lvl3pPr marL="914115" indent="0">
              <a:buNone/>
              <a:defRPr sz="1000"/>
            </a:lvl3pPr>
            <a:lvl4pPr marL="1371173" indent="0">
              <a:buNone/>
              <a:defRPr sz="900"/>
            </a:lvl4pPr>
            <a:lvl5pPr marL="1828231" indent="0">
              <a:buNone/>
              <a:defRPr sz="900"/>
            </a:lvl5pPr>
            <a:lvl6pPr marL="2285289" indent="0">
              <a:buNone/>
              <a:defRPr sz="900"/>
            </a:lvl6pPr>
            <a:lvl7pPr marL="2742347" indent="0">
              <a:buNone/>
              <a:defRPr sz="900"/>
            </a:lvl7pPr>
            <a:lvl8pPr marL="3199405" indent="0">
              <a:buNone/>
              <a:defRPr sz="900"/>
            </a:lvl8pPr>
            <a:lvl9pPr marL="365646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rgbClr val="E2EC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90138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2567" y="4857754"/>
            <a:ext cx="11423651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2567" y="3203576"/>
            <a:ext cx="11423651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58" indent="0">
              <a:buNone/>
              <a:defRPr sz="1800"/>
            </a:lvl2pPr>
            <a:lvl3pPr marL="914115" indent="0">
              <a:buNone/>
              <a:defRPr sz="1700"/>
            </a:lvl3pPr>
            <a:lvl4pPr marL="1371173" indent="0">
              <a:buNone/>
              <a:defRPr sz="1400"/>
            </a:lvl4pPr>
            <a:lvl5pPr marL="1828231" indent="0">
              <a:buNone/>
              <a:defRPr sz="1400"/>
            </a:lvl5pPr>
            <a:lvl6pPr marL="2285289" indent="0">
              <a:buNone/>
              <a:defRPr sz="1400"/>
            </a:lvl6pPr>
            <a:lvl7pPr marL="2742347" indent="0">
              <a:buNone/>
              <a:defRPr sz="1400"/>
            </a:lvl7pPr>
            <a:lvl8pPr marL="3199405" indent="0">
              <a:buNone/>
              <a:defRPr sz="1400"/>
            </a:lvl8pPr>
            <a:lvl9pPr marL="3656462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04644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6367" y="2101852"/>
            <a:ext cx="5634567" cy="47609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4137" y="2101852"/>
            <a:ext cx="5636684" cy="47609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32911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103" y="303217"/>
            <a:ext cx="12096751" cy="125888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3100" y="1692275"/>
            <a:ext cx="5937251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8" indent="0">
              <a:buNone/>
              <a:defRPr sz="2000" b="1"/>
            </a:lvl2pPr>
            <a:lvl3pPr marL="914115" indent="0">
              <a:buNone/>
              <a:defRPr sz="1800" b="1"/>
            </a:lvl3pPr>
            <a:lvl4pPr marL="1371173" indent="0">
              <a:buNone/>
              <a:defRPr sz="1700" b="1"/>
            </a:lvl4pPr>
            <a:lvl5pPr marL="1828231" indent="0">
              <a:buNone/>
              <a:defRPr sz="1700" b="1"/>
            </a:lvl5pPr>
            <a:lvl6pPr marL="2285289" indent="0">
              <a:buNone/>
              <a:defRPr sz="1700" b="1"/>
            </a:lvl6pPr>
            <a:lvl7pPr marL="2742347" indent="0">
              <a:buNone/>
              <a:defRPr sz="1700" b="1"/>
            </a:lvl7pPr>
            <a:lvl8pPr marL="3199405" indent="0">
              <a:buNone/>
              <a:defRPr sz="1700" b="1"/>
            </a:lvl8pPr>
            <a:lvl9pPr marL="3656462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3100" y="2397125"/>
            <a:ext cx="5937251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28370" y="1692275"/>
            <a:ext cx="5941484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8" indent="0">
              <a:buNone/>
              <a:defRPr sz="2000" b="1"/>
            </a:lvl2pPr>
            <a:lvl3pPr marL="914115" indent="0">
              <a:buNone/>
              <a:defRPr sz="1800" b="1"/>
            </a:lvl3pPr>
            <a:lvl4pPr marL="1371173" indent="0">
              <a:buNone/>
              <a:defRPr sz="1700" b="1"/>
            </a:lvl4pPr>
            <a:lvl5pPr marL="1828231" indent="0">
              <a:buNone/>
              <a:defRPr sz="1700" b="1"/>
            </a:lvl5pPr>
            <a:lvl6pPr marL="2285289" indent="0">
              <a:buNone/>
              <a:defRPr sz="1700" b="1"/>
            </a:lvl6pPr>
            <a:lvl7pPr marL="2742347" indent="0">
              <a:buNone/>
              <a:defRPr sz="1700" b="1"/>
            </a:lvl7pPr>
            <a:lvl8pPr marL="3199405" indent="0">
              <a:buNone/>
              <a:defRPr sz="1700" b="1"/>
            </a:lvl8pPr>
            <a:lvl9pPr marL="3656462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828370" y="2397125"/>
            <a:ext cx="5941484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33755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25017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4215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100" y="301625"/>
            <a:ext cx="4421717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55689" y="301628"/>
            <a:ext cx="7514167" cy="645159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3100" y="1581154"/>
            <a:ext cx="4421717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058" indent="0">
              <a:buNone/>
              <a:defRPr sz="1200"/>
            </a:lvl2pPr>
            <a:lvl3pPr marL="914115" indent="0">
              <a:buNone/>
              <a:defRPr sz="1000"/>
            </a:lvl3pPr>
            <a:lvl4pPr marL="1371173" indent="0">
              <a:buNone/>
              <a:defRPr sz="900"/>
            </a:lvl4pPr>
            <a:lvl5pPr marL="1828231" indent="0">
              <a:buNone/>
              <a:defRPr sz="900"/>
            </a:lvl5pPr>
            <a:lvl6pPr marL="2285289" indent="0">
              <a:buNone/>
              <a:defRPr sz="900"/>
            </a:lvl6pPr>
            <a:lvl7pPr marL="2742347" indent="0">
              <a:buNone/>
              <a:defRPr sz="900"/>
            </a:lvl7pPr>
            <a:lvl8pPr marL="3199405" indent="0">
              <a:buNone/>
              <a:defRPr sz="900"/>
            </a:lvl8pPr>
            <a:lvl9pPr marL="365646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20767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5255" y="5291141"/>
            <a:ext cx="8064500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635255" y="674689"/>
            <a:ext cx="8064500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058" indent="0">
              <a:buNone/>
              <a:defRPr sz="2800"/>
            </a:lvl2pPr>
            <a:lvl3pPr marL="914115" indent="0">
              <a:buNone/>
              <a:defRPr sz="2400"/>
            </a:lvl3pPr>
            <a:lvl4pPr marL="1371173" indent="0">
              <a:buNone/>
              <a:defRPr sz="2000"/>
            </a:lvl4pPr>
            <a:lvl5pPr marL="1828231" indent="0">
              <a:buNone/>
              <a:defRPr sz="2000"/>
            </a:lvl5pPr>
            <a:lvl6pPr marL="2285289" indent="0">
              <a:buNone/>
              <a:defRPr sz="2000"/>
            </a:lvl6pPr>
            <a:lvl7pPr marL="2742347" indent="0">
              <a:buNone/>
              <a:defRPr sz="2000"/>
            </a:lvl7pPr>
            <a:lvl8pPr marL="3199405" indent="0">
              <a:buNone/>
              <a:defRPr sz="2000"/>
            </a:lvl8pPr>
            <a:lvl9pPr marL="3656462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635255" y="5916613"/>
            <a:ext cx="8064500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058" indent="0">
              <a:buNone/>
              <a:defRPr sz="1200"/>
            </a:lvl2pPr>
            <a:lvl3pPr marL="914115" indent="0">
              <a:buNone/>
              <a:defRPr sz="1000"/>
            </a:lvl3pPr>
            <a:lvl4pPr marL="1371173" indent="0">
              <a:buNone/>
              <a:defRPr sz="900"/>
            </a:lvl4pPr>
            <a:lvl5pPr marL="1828231" indent="0">
              <a:buNone/>
              <a:defRPr sz="900"/>
            </a:lvl5pPr>
            <a:lvl6pPr marL="2285289" indent="0">
              <a:buNone/>
              <a:defRPr sz="900"/>
            </a:lvl6pPr>
            <a:lvl7pPr marL="2742347" indent="0">
              <a:buNone/>
              <a:defRPr sz="900"/>
            </a:lvl7pPr>
            <a:lvl8pPr marL="3199405" indent="0">
              <a:buNone/>
              <a:defRPr sz="900"/>
            </a:lvl8pPr>
            <a:lvl9pPr marL="365646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81815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63176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2737" y="627063"/>
            <a:ext cx="2868084" cy="62357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86367" y="627063"/>
            <a:ext cx="8403167" cy="62357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55088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5255" y="5291141"/>
            <a:ext cx="8064500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635255" y="674689"/>
            <a:ext cx="8064500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058" indent="0">
              <a:buNone/>
              <a:defRPr sz="2800"/>
            </a:lvl2pPr>
            <a:lvl3pPr marL="914115" indent="0">
              <a:buNone/>
              <a:defRPr sz="2400"/>
            </a:lvl3pPr>
            <a:lvl4pPr marL="1371173" indent="0">
              <a:buNone/>
              <a:defRPr sz="2000"/>
            </a:lvl4pPr>
            <a:lvl5pPr marL="1828231" indent="0">
              <a:buNone/>
              <a:defRPr sz="2000"/>
            </a:lvl5pPr>
            <a:lvl6pPr marL="2285289" indent="0">
              <a:buNone/>
              <a:defRPr sz="2000"/>
            </a:lvl6pPr>
            <a:lvl7pPr marL="2742347" indent="0">
              <a:buNone/>
              <a:defRPr sz="2000"/>
            </a:lvl7pPr>
            <a:lvl8pPr marL="3199405" indent="0">
              <a:buNone/>
              <a:defRPr sz="2000"/>
            </a:lvl8pPr>
            <a:lvl9pPr marL="3656462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635255" y="5916613"/>
            <a:ext cx="8064500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058" indent="0">
              <a:buNone/>
              <a:defRPr sz="1200"/>
            </a:lvl2pPr>
            <a:lvl3pPr marL="914115" indent="0">
              <a:buNone/>
              <a:defRPr sz="1000"/>
            </a:lvl3pPr>
            <a:lvl4pPr marL="1371173" indent="0">
              <a:buNone/>
              <a:defRPr sz="900"/>
            </a:lvl4pPr>
            <a:lvl5pPr marL="1828231" indent="0">
              <a:buNone/>
              <a:defRPr sz="900"/>
            </a:lvl5pPr>
            <a:lvl6pPr marL="2285289" indent="0">
              <a:buNone/>
              <a:defRPr sz="900"/>
            </a:lvl6pPr>
            <a:lvl7pPr marL="2742347" indent="0">
              <a:buNone/>
              <a:defRPr sz="900"/>
            </a:lvl7pPr>
            <a:lvl8pPr marL="3199405" indent="0">
              <a:buNone/>
              <a:defRPr sz="900"/>
            </a:lvl8pPr>
            <a:lvl9pPr marL="365646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6367" y="627066"/>
            <a:ext cx="11474451" cy="12604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6367" y="2101852"/>
            <a:ext cx="5634567" cy="4760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4137" y="2101852"/>
            <a:ext cx="5636684" cy="4760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96985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285" y="227013"/>
            <a:ext cx="10358967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912285" y="1416051"/>
            <a:ext cx="10358967" cy="4799013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303952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28600"/>
            <a:ext cx="10363200" cy="1219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914400" y="1828800"/>
            <a:ext cx="103632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0A90E337-F800-1146-8455-677861B99144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942069060"/>
      </p:ext>
    </p:extLst>
  </p:cSld>
  <p:clrMapOvr>
    <a:masterClrMapping/>
  </p:clrMapOvr>
  <p:transition spd="slow" advClick="0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eypoint Question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question"/>
          <p:cNvSpPr>
            <a:spLocks noGrp="1"/>
          </p:cNvSpPr>
          <p:nvPr>
            <p:ph type="body" idx="10" hasCustomPrompt="1"/>
          </p:nvPr>
        </p:nvSpPr>
        <p:spPr>
          <a:xfrm>
            <a:off x="912283" y="1522413"/>
            <a:ext cx="10367432" cy="685800"/>
          </a:xfrm>
        </p:spPr>
        <p:txBody>
          <a:bodyPr/>
          <a:lstStyle>
            <a:lvl1pPr marL="0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1pPr>
            <a:lvl2pPr marL="522288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2pPr>
            <a:lvl3pPr marL="979488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3pPr>
            <a:lvl4pPr marL="1371600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4pPr>
            <a:lvl5pPr marL="1762125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5pPr>
          </a:lstStyle>
          <a:p>
            <a:pPr lvl="0"/>
            <a:r>
              <a:rPr lang="en-US"/>
              <a:t>Click to add question here</a:t>
            </a:r>
          </a:p>
        </p:txBody>
      </p:sp>
      <p:sp>
        <p:nvSpPr>
          <p:cNvPr id="4" name="choices"/>
          <p:cNvSpPr>
            <a:spLocks noGrp="1"/>
          </p:cNvSpPr>
          <p:nvPr>
            <p:ph type="body" sz="quarter" idx="11" hasCustomPrompt="1"/>
          </p:nvPr>
        </p:nvSpPr>
        <p:spPr>
          <a:xfrm>
            <a:off x="912284" y="2360613"/>
            <a:ext cx="4955645" cy="3810000"/>
          </a:xfrm>
          <a:prstGeom prst="rect">
            <a:avLst/>
          </a:prstGeom>
        </p:spPr>
        <p:txBody>
          <a:bodyPr>
            <a:normAutofit/>
          </a:bodyPr>
          <a:lstStyle>
            <a:lvl1pPr marL="612775" indent="-51435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1pPr>
            <a:lvl2pPr marL="1036638" indent="-51435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2pPr>
            <a:lvl3pPr marL="1436688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3pPr>
            <a:lvl4pPr marL="1828800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4pPr>
            <a:lvl5pPr marL="2219325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5pPr>
          </a:lstStyle>
          <a:p>
            <a:pPr lvl="0"/>
            <a:r>
              <a:rPr lang="en-US"/>
              <a:t>Click to add choices here</a:t>
            </a:r>
          </a:p>
        </p:txBody>
      </p:sp>
      <p:sp>
        <p:nvSpPr>
          <p:cNvPr id="5" name="chartPosition"/>
          <p:cNvSpPr>
            <a:spLocks noGrp="1"/>
          </p:cNvSpPr>
          <p:nvPr>
            <p:ph type="chart" sz="quarter" idx="12"/>
          </p:nvPr>
        </p:nvSpPr>
        <p:spPr>
          <a:xfrm>
            <a:off x="6324071" y="2360613"/>
            <a:ext cx="4955645" cy="381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236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eypoint Clock Sh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Oval 2" hidden="1"/>
          <p:cNvSpPr/>
          <p:nvPr userDrawn="1">
            <p:custDataLst>
              <p:tags r:id="rId1"/>
            </p:custDataLst>
          </p:nvPr>
        </p:nvSpPr>
        <p:spPr bwMode="auto">
          <a:xfrm>
            <a:off x="10922000" y="5905501"/>
            <a:ext cx="846667" cy="483015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</a:pPr>
            <a:r>
              <a:rPr kumimoji="0" lang="en-US" sz="2400" b="0" i="0" u="none" strike="noStrike" cap="none" normalizeH="0" baseline="0">
                <a:ln>
                  <a:noFill/>
                </a:ln>
                <a:effectLst/>
                <a:latin typeface="Times New Roman" pitchFamily="18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3333719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207264" y="6322423"/>
            <a:ext cx="5350933" cy="304800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  <p:sp>
        <p:nvSpPr>
          <p:cNvPr id="6" name="Content Placeholder 4"/>
          <p:cNvSpPr>
            <a:spLocks noGrp="1"/>
          </p:cNvSpPr>
          <p:nvPr>
            <p:ph sz="quarter" idx="11"/>
          </p:nvPr>
        </p:nvSpPr>
        <p:spPr>
          <a:xfrm>
            <a:off x="6624320" y="6323295"/>
            <a:ext cx="5350933" cy="304800"/>
          </a:xfrm>
        </p:spPr>
        <p:txBody>
          <a:bodyPr anchor="b"/>
          <a:lstStyle>
            <a:lvl1pPr marL="0" indent="0" algn="r"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604019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37498C-6EEC-3842-A726-E0A5FE4002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285" y="0"/>
            <a:ext cx="10358967" cy="2276872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5" name="Content Placeholder 2">
            <a:extLst>
              <a:ext uri="{FF2B5EF4-FFF2-40B4-BE49-F238E27FC236}">
                <a16:creationId xmlns:a16="http://schemas.microsoft.com/office/drawing/2014/main" id="{D6F7C937-7D52-6F4D-832F-C6BAE9E878D2}"/>
              </a:ext>
            </a:extLst>
          </p:cNvPr>
          <p:cNvSpPr>
            <a:spLocks noGrp="1"/>
          </p:cNvSpPr>
          <p:nvPr>
            <p:ph idx="35" hasCustomPrompt="1"/>
          </p:nvPr>
        </p:nvSpPr>
        <p:spPr>
          <a:xfrm>
            <a:off x="8450544" y="2565767"/>
            <a:ext cx="3063240" cy="960120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2580"/>
              </a:lnSpc>
              <a:buFontTx/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46" name="Content Placeholder 2">
            <a:extLst>
              <a:ext uri="{FF2B5EF4-FFF2-40B4-BE49-F238E27FC236}">
                <a16:creationId xmlns:a16="http://schemas.microsoft.com/office/drawing/2014/main" id="{07AB2A2B-0315-5140-84A2-057522638243}"/>
              </a:ext>
            </a:extLst>
          </p:cNvPr>
          <p:cNvSpPr>
            <a:spLocks noGrp="1"/>
          </p:cNvSpPr>
          <p:nvPr>
            <p:ph idx="36" hasCustomPrompt="1"/>
          </p:nvPr>
        </p:nvSpPr>
        <p:spPr>
          <a:xfrm>
            <a:off x="2971800" y="4804297"/>
            <a:ext cx="3063240" cy="985830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2580"/>
              </a:lnSpc>
              <a:buFontTx/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51" name="Content Placeholder 2">
            <a:extLst>
              <a:ext uri="{FF2B5EF4-FFF2-40B4-BE49-F238E27FC236}">
                <a16:creationId xmlns:a16="http://schemas.microsoft.com/office/drawing/2014/main" id="{6CECE3FC-47CC-B44D-974D-B32F05053FAE}"/>
              </a:ext>
            </a:extLst>
          </p:cNvPr>
          <p:cNvSpPr>
            <a:spLocks noGrp="1"/>
          </p:cNvSpPr>
          <p:nvPr>
            <p:ph idx="41" hasCustomPrompt="1"/>
          </p:nvPr>
        </p:nvSpPr>
        <p:spPr>
          <a:xfrm>
            <a:off x="8449056" y="4830007"/>
            <a:ext cx="3063240" cy="960120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2580"/>
              </a:lnSpc>
              <a:buFontTx/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54" name="Content Placeholder 2">
            <a:extLst>
              <a:ext uri="{FF2B5EF4-FFF2-40B4-BE49-F238E27FC236}">
                <a16:creationId xmlns:a16="http://schemas.microsoft.com/office/drawing/2014/main" id="{D46AFB5C-5516-1342-9FCA-4197F0D2D651}"/>
              </a:ext>
            </a:extLst>
          </p:cNvPr>
          <p:cNvSpPr>
            <a:spLocks noGrp="1"/>
          </p:cNvSpPr>
          <p:nvPr>
            <p:ph idx="44" hasCustomPrompt="1"/>
          </p:nvPr>
        </p:nvSpPr>
        <p:spPr>
          <a:xfrm>
            <a:off x="2972717" y="3685032"/>
            <a:ext cx="3063240" cy="960120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2580"/>
              </a:lnSpc>
              <a:buFontTx/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14C2105C-0684-074C-9207-048D345069E3}"/>
              </a:ext>
            </a:extLst>
          </p:cNvPr>
          <p:cNvSpPr>
            <a:spLocks noGrp="1"/>
          </p:cNvSpPr>
          <p:nvPr>
            <p:ph idx="45" hasCustomPrompt="1"/>
          </p:nvPr>
        </p:nvSpPr>
        <p:spPr>
          <a:xfrm>
            <a:off x="8449056" y="3685032"/>
            <a:ext cx="3063240" cy="960120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2580"/>
              </a:lnSpc>
              <a:buFontTx/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5AB4CCB1-DBC0-D14D-BC8B-9FB8BA85CFC0}"/>
              </a:ext>
            </a:extLst>
          </p:cNvPr>
          <p:cNvSpPr>
            <a:spLocks noGrp="1"/>
          </p:cNvSpPr>
          <p:nvPr>
            <p:ph idx="46" hasCustomPrompt="1"/>
          </p:nvPr>
        </p:nvSpPr>
        <p:spPr>
          <a:xfrm>
            <a:off x="2971800" y="2565767"/>
            <a:ext cx="3063240" cy="960120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2580"/>
              </a:lnSpc>
              <a:buFontTx/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</p:spTree>
    <p:extLst>
      <p:ext uri="{BB962C8B-B14F-4D97-AF65-F5344CB8AC3E}">
        <p14:creationId xmlns:p14="http://schemas.microsoft.com/office/powerpoint/2010/main" val="2869967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207264" y="6322423"/>
            <a:ext cx="5350933" cy="304800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1594770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18" Type="http://schemas.openxmlformats.org/officeDocument/2006/relationships/slideLayout" Target="../slideLayouts/slideLayout53.xml"/><Relationship Id="rId26" Type="http://schemas.openxmlformats.org/officeDocument/2006/relationships/theme" Target="../theme/theme3.xml"/><Relationship Id="rId3" Type="http://schemas.openxmlformats.org/officeDocument/2006/relationships/slideLayout" Target="../slideLayouts/slideLayout38.xml"/><Relationship Id="rId21" Type="http://schemas.openxmlformats.org/officeDocument/2006/relationships/slideLayout" Target="../slideLayouts/slideLayout56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17" Type="http://schemas.openxmlformats.org/officeDocument/2006/relationships/slideLayout" Target="../slideLayouts/slideLayout52.xml"/><Relationship Id="rId25" Type="http://schemas.openxmlformats.org/officeDocument/2006/relationships/slideLayout" Target="../slideLayouts/slideLayout60.xml"/><Relationship Id="rId2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51.xml"/><Relationship Id="rId20" Type="http://schemas.openxmlformats.org/officeDocument/2006/relationships/slideLayout" Target="../slideLayouts/slideLayout55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24" Type="http://schemas.openxmlformats.org/officeDocument/2006/relationships/slideLayout" Target="../slideLayouts/slideLayout59.xml"/><Relationship Id="rId5" Type="http://schemas.openxmlformats.org/officeDocument/2006/relationships/slideLayout" Target="../slideLayouts/slideLayout40.xml"/><Relationship Id="rId15" Type="http://schemas.openxmlformats.org/officeDocument/2006/relationships/slideLayout" Target="../slideLayouts/slideLayout50.xml"/><Relationship Id="rId23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45.xml"/><Relationship Id="rId19" Type="http://schemas.openxmlformats.org/officeDocument/2006/relationships/slideLayout" Target="../slideLayouts/slideLayout54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Relationship Id="rId22" Type="http://schemas.openxmlformats.org/officeDocument/2006/relationships/slideLayout" Target="../slideLayouts/slideLayout57.xml"/><Relationship Id="rId27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slideLayout" Target="../slideLayouts/slideLayout73.xml"/><Relationship Id="rId18" Type="http://schemas.openxmlformats.org/officeDocument/2006/relationships/slideLayout" Target="../slideLayouts/slideLayout7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17" Type="http://schemas.openxmlformats.org/officeDocument/2006/relationships/slideLayout" Target="../slideLayouts/slideLayout77.xml"/><Relationship Id="rId2" Type="http://schemas.openxmlformats.org/officeDocument/2006/relationships/slideLayout" Target="../slideLayouts/slideLayout62.xml"/><Relationship Id="rId16" Type="http://schemas.openxmlformats.org/officeDocument/2006/relationships/slideLayout" Target="../slideLayouts/slideLayout7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70.xml"/><Relationship Id="rId19" Type="http://schemas.openxmlformats.org/officeDocument/2006/relationships/theme" Target="../theme/theme4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slideLayout" Target="../slideLayouts/slideLayout7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slideLayout" Target="../slideLayouts/slideLayout91.xml"/><Relationship Id="rId1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81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90.xml"/><Relationship Id="rId17" Type="http://schemas.openxmlformats.org/officeDocument/2006/relationships/slideLayout" Target="../slideLayouts/slideLayout95.xml"/><Relationship Id="rId2" Type="http://schemas.openxmlformats.org/officeDocument/2006/relationships/slideLayout" Target="../slideLayouts/slideLayout80.xml"/><Relationship Id="rId16" Type="http://schemas.openxmlformats.org/officeDocument/2006/relationships/slideLayout" Target="../slideLayouts/slideLayout94.xml"/><Relationship Id="rId20" Type="http://schemas.openxmlformats.org/officeDocument/2006/relationships/theme" Target="../theme/theme5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88.xml"/><Relationship Id="rId19" Type="http://schemas.openxmlformats.org/officeDocument/2006/relationships/slideLayout" Target="../slideLayouts/slideLayout97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Relationship Id="rId14" Type="http://schemas.openxmlformats.org/officeDocument/2006/relationships/slideLayout" Target="../slideLayouts/slideLayout9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C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912285" y="227013"/>
            <a:ext cx="1035896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102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2285" y="1416051"/>
            <a:ext cx="10358967" cy="479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AB366F00-D68A-ED43-AEFA-68B7121E0CD6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5992" y="6156880"/>
            <a:ext cx="650240" cy="54864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49" r:id="rId2"/>
    <p:sldLayoutId id="2147483748" r:id="rId3"/>
    <p:sldLayoutId id="2147483747" r:id="rId4"/>
    <p:sldLayoutId id="2147483746" r:id="rId5"/>
    <p:sldLayoutId id="2147483745" r:id="rId6"/>
    <p:sldLayoutId id="2147483744" r:id="rId7"/>
    <p:sldLayoutId id="2147483743" r:id="rId8"/>
    <p:sldLayoutId id="2147483742" r:id="rId9"/>
    <p:sldLayoutId id="2147483741" r:id="rId10"/>
    <p:sldLayoutId id="2147483740" r:id="rId11"/>
    <p:sldLayoutId id="2147483739" r:id="rId12"/>
    <p:sldLayoutId id="2147483738" r:id="rId13"/>
    <p:sldLayoutId id="2147483920" r:id="rId14"/>
    <p:sldLayoutId id="2147483977" r:id="rId15"/>
    <p:sldLayoutId id="2147483978" r:id="rId16"/>
    <p:sldLayoutId id="2147483968" r:id="rId17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000" b="1">
          <a:solidFill>
            <a:srgbClr val="3333FF"/>
          </a:solidFill>
          <a:latin typeface="Calibri"/>
          <a:ea typeface="MS PGothic" pitchFamily="34" charset="-128"/>
          <a:cs typeface="Calibri"/>
        </a:defRPr>
      </a:lvl1pPr>
      <a:lvl2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2pPr>
      <a:lvl3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3pPr>
      <a:lvl4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4pPr>
      <a:lvl5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5pPr>
      <a:lvl6pPr marL="1536221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6pPr>
      <a:lvl7pPr marL="1993281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7pPr>
      <a:lvl8pPr marL="2450337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8pPr>
      <a:lvl9pPr marL="2907397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9pPr>
    </p:titleStyle>
    <p:bodyStyle>
      <a:lvl1pPr marL="390525" indent="-292100" algn="l" defTabSz="412750" rtl="0" eaLnBrk="0" fontAlgn="base" hangingPunct="0">
        <a:lnSpc>
          <a:spcPct val="105000"/>
        </a:lnSpc>
        <a:spcBef>
          <a:spcPct val="30000"/>
        </a:spcBef>
        <a:spcAft>
          <a:spcPts val="800"/>
        </a:spcAft>
        <a:buClr>
          <a:srgbClr val="000000"/>
        </a:buClr>
        <a:buSzPct val="100000"/>
        <a:buFont typeface="Arial" pitchFamily="-72" charset="0"/>
        <a:buChar char="•"/>
        <a:defRPr sz="2900" b="1">
          <a:solidFill>
            <a:srgbClr val="000000"/>
          </a:solidFill>
          <a:latin typeface="Calibri" charset="0"/>
          <a:ea typeface="MS PGothic" pitchFamily="34" charset="-128"/>
          <a:cs typeface="MS PGothic" charset="0"/>
        </a:defRPr>
      </a:lvl1pPr>
      <a:lvl2pPr marL="782638" indent="-260350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75000"/>
        <a:buFont typeface="Symbol" pitchFamily="-72" charset="2"/>
        <a:buChar char=""/>
        <a:defRPr sz="2600" b="1">
          <a:solidFill>
            <a:srgbClr val="000000"/>
          </a:solidFill>
          <a:latin typeface="Calibri" charset="0"/>
          <a:ea typeface="MS PGothic" pitchFamily="34" charset="-128"/>
        </a:defRPr>
      </a:lvl2pPr>
      <a:lvl3pPr marL="1173163" indent="-193675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buChar char=""/>
        <a:defRPr sz="2400" b="1">
          <a:solidFill>
            <a:srgbClr val="000000"/>
          </a:solidFill>
          <a:latin typeface="Calibri" charset="0"/>
          <a:ea typeface="ＭＳ Ｐゴシック" pitchFamily="-123" charset="-128"/>
          <a:cs typeface="ＭＳ Ｐゴシック" pitchFamily="-72" charset="-128"/>
        </a:defRPr>
      </a:lvl3pPr>
      <a:lvl4pPr marL="1565275" indent="-193675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75000"/>
        <a:buFont typeface="Symbol" pitchFamily="-72" charset="2"/>
        <a:buChar char=""/>
        <a:defRPr sz="2200" b="1">
          <a:solidFill>
            <a:srgbClr val="000000"/>
          </a:solidFill>
          <a:latin typeface="Calibri" charset="0"/>
          <a:ea typeface="ＭＳ Ｐゴシック" pitchFamily="-123" charset="-128"/>
        </a:defRPr>
      </a:lvl4pPr>
      <a:lvl5pPr marL="1957388" indent="-195263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buChar char=""/>
        <a:defRPr sz="2000" b="1">
          <a:solidFill>
            <a:srgbClr val="000000"/>
          </a:solidFill>
          <a:latin typeface="Calibri" charset="0"/>
          <a:ea typeface="ＭＳ Ｐゴシック" pitchFamily="-123" charset="-128"/>
        </a:defRPr>
      </a:lvl5pPr>
      <a:lvl6pPr marL="2615386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6pPr>
      <a:lvl7pPr marL="3072444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7pPr>
      <a:lvl8pPr marL="3529502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8pPr>
      <a:lvl9pPr marL="3986559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8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15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73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31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89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47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05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62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C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912286" y="227013"/>
            <a:ext cx="1035896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102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2286" y="1416053"/>
            <a:ext cx="10358967" cy="479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B4CCBE2E-CAAE-B74A-AD06-6C8F94F20E4C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5992" y="6156880"/>
            <a:ext cx="650240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641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25" r:id="rId1"/>
    <p:sldLayoutId id="2147484626" r:id="rId2"/>
    <p:sldLayoutId id="2147484627" r:id="rId3"/>
    <p:sldLayoutId id="2147484628" r:id="rId4"/>
    <p:sldLayoutId id="2147484629" r:id="rId5"/>
    <p:sldLayoutId id="2147484630" r:id="rId6"/>
    <p:sldLayoutId id="2147484631" r:id="rId7"/>
    <p:sldLayoutId id="2147484632" r:id="rId8"/>
    <p:sldLayoutId id="2147484633" r:id="rId9"/>
    <p:sldLayoutId id="2147484634" r:id="rId10"/>
    <p:sldLayoutId id="2147484635" r:id="rId11"/>
    <p:sldLayoutId id="2147484636" r:id="rId12"/>
    <p:sldLayoutId id="2147484637" r:id="rId13"/>
    <p:sldLayoutId id="2147484638" r:id="rId14"/>
    <p:sldLayoutId id="2147484639" r:id="rId15"/>
    <p:sldLayoutId id="2147484640" r:id="rId16"/>
    <p:sldLayoutId id="2147484641" r:id="rId17"/>
    <p:sldLayoutId id="2147484642" r:id="rId18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000" b="1">
          <a:solidFill>
            <a:srgbClr val="3333FF"/>
          </a:solidFill>
          <a:latin typeface="Calibri"/>
          <a:ea typeface="MS PGothic" pitchFamily="34" charset="-128"/>
          <a:cs typeface="Calibri"/>
        </a:defRPr>
      </a:lvl1pPr>
      <a:lvl2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2pPr>
      <a:lvl3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3pPr>
      <a:lvl4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4pPr>
      <a:lvl5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5pPr>
      <a:lvl6pPr marL="1536221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6pPr>
      <a:lvl7pPr marL="1993281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7pPr>
      <a:lvl8pPr marL="2450337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8pPr>
      <a:lvl9pPr marL="2907397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9pPr>
    </p:titleStyle>
    <p:bodyStyle>
      <a:lvl1pPr marL="390525" indent="-292100" algn="l" defTabSz="412750" rtl="0" eaLnBrk="0" fontAlgn="base" hangingPunct="0">
        <a:lnSpc>
          <a:spcPct val="105000"/>
        </a:lnSpc>
        <a:spcBef>
          <a:spcPct val="30000"/>
        </a:spcBef>
        <a:spcAft>
          <a:spcPts val="800"/>
        </a:spcAft>
        <a:buClr>
          <a:srgbClr val="000000"/>
        </a:buClr>
        <a:buSzPct val="100000"/>
        <a:buFont typeface="Arial" pitchFamily="-72" charset="0"/>
        <a:buChar char="•"/>
        <a:defRPr sz="2900" b="1">
          <a:solidFill>
            <a:srgbClr val="000000"/>
          </a:solidFill>
          <a:latin typeface="Calibri" charset="0"/>
          <a:ea typeface="MS PGothic" pitchFamily="34" charset="-128"/>
          <a:cs typeface="MS PGothic" charset="0"/>
        </a:defRPr>
      </a:lvl1pPr>
      <a:lvl2pPr marL="782638" indent="-260350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75000"/>
        <a:buFont typeface="Symbol" pitchFamily="-72" charset="2"/>
        <a:buChar char=""/>
        <a:defRPr sz="2600" b="1">
          <a:solidFill>
            <a:srgbClr val="000000"/>
          </a:solidFill>
          <a:latin typeface="Calibri" charset="0"/>
          <a:ea typeface="MS PGothic" pitchFamily="34" charset="-128"/>
        </a:defRPr>
      </a:lvl2pPr>
      <a:lvl3pPr marL="1173163" indent="-193675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buChar char=""/>
        <a:defRPr sz="2400" b="1">
          <a:solidFill>
            <a:srgbClr val="000000"/>
          </a:solidFill>
          <a:latin typeface="Calibri" charset="0"/>
          <a:ea typeface="ＭＳ Ｐゴシック" pitchFamily="-123" charset="-128"/>
          <a:cs typeface="ＭＳ Ｐゴシック" pitchFamily="-72" charset="-128"/>
        </a:defRPr>
      </a:lvl3pPr>
      <a:lvl4pPr marL="1565275" indent="-193675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75000"/>
        <a:buFont typeface="Symbol" pitchFamily="-72" charset="2"/>
        <a:buChar char=""/>
        <a:defRPr sz="2200" b="1">
          <a:solidFill>
            <a:srgbClr val="000000"/>
          </a:solidFill>
          <a:latin typeface="Calibri" charset="0"/>
          <a:ea typeface="ＭＳ Ｐゴシック" pitchFamily="-123" charset="-128"/>
        </a:defRPr>
      </a:lvl4pPr>
      <a:lvl5pPr marL="1957388" indent="-195263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buChar char=""/>
        <a:defRPr sz="2000" b="1">
          <a:solidFill>
            <a:srgbClr val="000000"/>
          </a:solidFill>
          <a:latin typeface="Calibri" charset="0"/>
          <a:ea typeface="ＭＳ Ｐゴシック" pitchFamily="-123" charset="-128"/>
        </a:defRPr>
      </a:lvl5pPr>
      <a:lvl6pPr marL="2615386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6pPr>
      <a:lvl7pPr marL="3072444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7pPr>
      <a:lvl8pPr marL="3529502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8pPr>
      <a:lvl9pPr marL="3986559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8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15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73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31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89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47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05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62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C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912286" y="227013"/>
            <a:ext cx="1035896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102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2286" y="1416053"/>
            <a:ext cx="10358967" cy="479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F893BAB3-0A67-E449-9E97-D8C77B6D4DB8}"/>
              </a:ext>
            </a:extLst>
          </p:cNvPr>
          <p:cNvPicPr>
            <a:picLocks noChangeAspect="1"/>
          </p:cNvPicPr>
          <p:nvPr userDrawn="1"/>
        </p:nvPicPr>
        <p:blipFill>
          <a:blip r:embed="rId27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5992" y="6156880"/>
            <a:ext cx="650240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136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44" r:id="rId1"/>
    <p:sldLayoutId id="2147484645" r:id="rId2"/>
    <p:sldLayoutId id="2147484646" r:id="rId3"/>
    <p:sldLayoutId id="2147484647" r:id="rId4"/>
    <p:sldLayoutId id="2147484648" r:id="rId5"/>
    <p:sldLayoutId id="2147484649" r:id="rId6"/>
    <p:sldLayoutId id="2147484650" r:id="rId7"/>
    <p:sldLayoutId id="2147484651" r:id="rId8"/>
    <p:sldLayoutId id="2147484652" r:id="rId9"/>
    <p:sldLayoutId id="2147484653" r:id="rId10"/>
    <p:sldLayoutId id="2147484654" r:id="rId11"/>
    <p:sldLayoutId id="2147484655" r:id="rId12"/>
    <p:sldLayoutId id="2147484656" r:id="rId13"/>
    <p:sldLayoutId id="2147484657" r:id="rId14"/>
    <p:sldLayoutId id="2147484658" r:id="rId15"/>
    <p:sldLayoutId id="2147484659" r:id="rId16"/>
    <p:sldLayoutId id="2147484660" r:id="rId17"/>
    <p:sldLayoutId id="2147484661" r:id="rId18"/>
    <p:sldLayoutId id="2147484662" r:id="rId19"/>
    <p:sldLayoutId id="2147484663" r:id="rId20"/>
    <p:sldLayoutId id="2147484664" r:id="rId21"/>
    <p:sldLayoutId id="2147484665" r:id="rId22"/>
    <p:sldLayoutId id="2147484666" r:id="rId23"/>
    <p:sldLayoutId id="2147484667" r:id="rId24"/>
    <p:sldLayoutId id="2147484668" r:id="rId25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000" b="1">
          <a:solidFill>
            <a:srgbClr val="3333FF"/>
          </a:solidFill>
          <a:latin typeface="Calibri"/>
          <a:ea typeface="MS PGothic" pitchFamily="34" charset="-128"/>
          <a:cs typeface="Calibri"/>
        </a:defRPr>
      </a:lvl1pPr>
      <a:lvl2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2pPr>
      <a:lvl3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3pPr>
      <a:lvl4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4pPr>
      <a:lvl5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5pPr>
      <a:lvl6pPr marL="1536221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6pPr>
      <a:lvl7pPr marL="1993281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7pPr>
      <a:lvl8pPr marL="2450337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8pPr>
      <a:lvl9pPr marL="2907397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9pPr>
    </p:titleStyle>
    <p:bodyStyle>
      <a:lvl1pPr marL="390525" indent="-292100" algn="l" defTabSz="412750" rtl="0" eaLnBrk="0" fontAlgn="base" hangingPunct="0">
        <a:lnSpc>
          <a:spcPct val="105000"/>
        </a:lnSpc>
        <a:spcBef>
          <a:spcPct val="30000"/>
        </a:spcBef>
        <a:spcAft>
          <a:spcPts val="800"/>
        </a:spcAft>
        <a:buClr>
          <a:srgbClr val="000000"/>
        </a:buClr>
        <a:buSzPct val="100000"/>
        <a:buFont typeface="Arial" pitchFamily="-72" charset="0"/>
        <a:buChar char="•"/>
        <a:defRPr sz="2900" b="1">
          <a:solidFill>
            <a:srgbClr val="000000"/>
          </a:solidFill>
          <a:latin typeface="Calibri" charset="0"/>
          <a:ea typeface="MS PGothic" pitchFamily="34" charset="-128"/>
          <a:cs typeface="MS PGothic" charset="0"/>
        </a:defRPr>
      </a:lvl1pPr>
      <a:lvl2pPr marL="782638" indent="-260350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75000"/>
        <a:buFont typeface="Symbol" pitchFamily="-72" charset="2"/>
        <a:buChar char=""/>
        <a:defRPr sz="2600" b="1">
          <a:solidFill>
            <a:srgbClr val="000000"/>
          </a:solidFill>
          <a:latin typeface="Calibri" charset="0"/>
          <a:ea typeface="MS PGothic" pitchFamily="34" charset="-128"/>
        </a:defRPr>
      </a:lvl2pPr>
      <a:lvl3pPr marL="1173163" indent="-193675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buChar char=""/>
        <a:defRPr sz="2400" b="1">
          <a:solidFill>
            <a:srgbClr val="000000"/>
          </a:solidFill>
          <a:latin typeface="Calibri" charset="0"/>
          <a:ea typeface="ＭＳ Ｐゴシック" pitchFamily="-123" charset="-128"/>
          <a:cs typeface="ＭＳ Ｐゴシック" pitchFamily="-72" charset="-128"/>
        </a:defRPr>
      </a:lvl3pPr>
      <a:lvl4pPr marL="1565275" indent="-193675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75000"/>
        <a:buFont typeface="Symbol" pitchFamily="-72" charset="2"/>
        <a:buChar char=""/>
        <a:defRPr sz="2200" b="1">
          <a:solidFill>
            <a:srgbClr val="000000"/>
          </a:solidFill>
          <a:latin typeface="Calibri" charset="0"/>
          <a:ea typeface="ＭＳ Ｐゴシック" pitchFamily="-123" charset="-128"/>
        </a:defRPr>
      </a:lvl4pPr>
      <a:lvl5pPr marL="1957388" indent="-195263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buChar char=""/>
        <a:defRPr sz="2000" b="1">
          <a:solidFill>
            <a:srgbClr val="000000"/>
          </a:solidFill>
          <a:latin typeface="Calibri" charset="0"/>
          <a:ea typeface="ＭＳ Ｐゴシック" pitchFamily="-123" charset="-128"/>
        </a:defRPr>
      </a:lvl5pPr>
      <a:lvl6pPr marL="2615386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6pPr>
      <a:lvl7pPr marL="3072444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7pPr>
      <a:lvl8pPr marL="3529502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8pPr>
      <a:lvl9pPr marL="3986559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8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15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73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31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89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47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05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62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C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27013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102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416053"/>
            <a:ext cx="10972800" cy="479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B4CCBE2E-CAAE-B74A-AD06-6C8F94F20E4C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5992" y="6156880"/>
            <a:ext cx="650240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717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70" r:id="rId1"/>
    <p:sldLayoutId id="2147484671" r:id="rId2"/>
    <p:sldLayoutId id="2147484672" r:id="rId3"/>
    <p:sldLayoutId id="2147484673" r:id="rId4"/>
    <p:sldLayoutId id="2147484674" r:id="rId5"/>
    <p:sldLayoutId id="2147484675" r:id="rId6"/>
    <p:sldLayoutId id="2147484676" r:id="rId7"/>
    <p:sldLayoutId id="2147484677" r:id="rId8"/>
    <p:sldLayoutId id="2147484678" r:id="rId9"/>
    <p:sldLayoutId id="2147484679" r:id="rId10"/>
    <p:sldLayoutId id="2147484680" r:id="rId11"/>
    <p:sldLayoutId id="2147484681" r:id="rId12"/>
    <p:sldLayoutId id="2147484682" r:id="rId13"/>
    <p:sldLayoutId id="2147484683" r:id="rId14"/>
    <p:sldLayoutId id="2147484684" r:id="rId15"/>
    <p:sldLayoutId id="2147484685" r:id="rId16"/>
    <p:sldLayoutId id="2147484686" r:id="rId17"/>
    <p:sldLayoutId id="2147484687" r:id="rId18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000" b="1">
          <a:solidFill>
            <a:srgbClr val="3333FF"/>
          </a:solidFill>
          <a:latin typeface="Calibri"/>
          <a:ea typeface="MS PGothic" pitchFamily="34" charset="-128"/>
          <a:cs typeface="Calibri"/>
        </a:defRPr>
      </a:lvl1pPr>
      <a:lvl2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2pPr>
      <a:lvl3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3pPr>
      <a:lvl4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4pPr>
      <a:lvl5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5pPr>
      <a:lvl6pPr marL="1536221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6pPr>
      <a:lvl7pPr marL="1993281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7pPr>
      <a:lvl8pPr marL="2450337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8pPr>
      <a:lvl9pPr marL="2907397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9pPr>
    </p:titleStyle>
    <p:bodyStyle>
      <a:lvl1pPr marL="390525" indent="-292100" algn="l" defTabSz="412750" rtl="0" eaLnBrk="0" fontAlgn="base" hangingPunct="0">
        <a:lnSpc>
          <a:spcPct val="105000"/>
        </a:lnSpc>
        <a:spcBef>
          <a:spcPct val="30000"/>
        </a:spcBef>
        <a:spcAft>
          <a:spcPts val="800"/>
        </a:spcAft>
        <a:buClr>
          <a:srgbClr val="000000"/>
        </a:buClr>
        <a:buSzPct val="100000"/>
        <a:buFont typeface="Arial" pitchFamily="-72" charset="0"/>
        <a:buChar char="•"/>
        <a:defRPr sz="2900" b="1">
          <a:solidFill>
            <a:srgbClr val="000000"/>
          </a:solidFill>
          <a:latin typeface="Calibri" charset="0"/>
          <a:ea typeface="MS PGothic" pitchFamily="34" charset="-128"/>
          <a:cs typeface="MS PGothic" charset="0"/>
        </a:defRPr>
      </a:lvl1pPr>
      <a:lvl2pPr marL="782638" indent="-260350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75000"/>
        <a:buFont typeface="Symbol" pitchFamily="-72" charset="2"/>
        <a:buChar char=""/>
        <a:defRPr sz="2600" b="1">
          <a:solidFill>
            <a:srgbClr val="000000"/>
          </a:solidFill>
          <a:latin typeface="Calibri" charset="0"/>
          <a:ea typeface="MS PGothic" pitchFamily="34" charset="-128"/>
        </a:defRPr>
      </a:lvl2pPr>
      <a:lvl3pPr marL="1173163" indent="-193675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buChar char=""/>
        <a:defRPr sz="2400" b="1">
          <a:solidFill>
            <a:srgbClr val="000000"/>
          </a:solidFill>
          <a:latin typeface="Calibri" charset="0"/>
          <a:ea typeface="ＭＳ Ｐゴシック" pitchFamily="-123" charset="-128"/>
          <a:cs typeface="ＭＳ Ｐゴシック" pitchFamily="-72" charset="-128"/>
        </a:defRPr>
      </a:lvl3pPr>
      <a:lvl4pPr marL="1565275" indent="-193675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75000"/>
        <a:buFont typeface="Symbol" pitchFamily="-72" charset="2"/>
        <a:buChar char=""/>
        <a:defRPr sz="2200" b="1">
          <a:solidFill>
            <a:srgbClr val="000000"/>
          </a:solidFill>
          <a:latin typeface="Calibri" charset="0"/>
          <a:ea typeface="ＭＳ Ｐゴシック" pitchFamily="-123" charset="-128"/>
        </a:defRPr>
      </a:lvl4pPr>
      <a:lvl5pPr marL="1957388" indent="-195263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buChar char=""/>
        <a:defRPr sz="2000" b="1">
          <a:solidFill>
            <a:srgbClr val="000000"/>
          </a:solidFill>
          <a:latin typeface="Calibri" charset="0"/>
          <a:ea typeface="ＭＳ Ｐゴシック" pitchFamily="-123" charset="-128"/>
        </a:defRPr>
      </a:lvl5pPr>
      <a:lvl6pPr marL="2615386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6pPr>
      <a:lvl7pPr marL="3072444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7pPr>
      <a:lvl8pPr marL="3529502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8pPr>
      <a:lvl9pPr marL="3986559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8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15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73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31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89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47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05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62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C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912285" y="227013"/>
            <a:ext cx="1035896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102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2285" y="1416051"/>
            <a:ext cx="10358967" cy="479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A6C20946-18E3-1F43-906C-E89362EFA792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1398" y="6242488"/>
            <a:ext cx="591265" cy="498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275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18" r:id="rId1"/>
    <p:sldLayoutId id="2147484719" r:id="rId2"/>
    <p:sldLayoutId id="2147484720" r:id="rId3"/>
    <p:sldLayoutId id="2147484721" r:id="rId4"/>
    <p:sldLayoutId id="2147484722" r:id="rId5"/>
    <p:sldLayoutId id="2147484723" r:id="rId6"/>
    <p:sldLayoutId id="2147484724" r:id="rId7"/>
    <p:sldLayoutId id="2147484725" r:id="rId8"/>
    <p:sldLayoutId id="2147484726" r:id="rId9"/>
    <p:sldLayoutId id="2147484727" r:id="rId10"/>
    <p:sldLayoutId id="2147484728" r:id="rId11"/>
    <p:sldLayoutId id="2147484729" r:id="rId12"/>
    <p:sldLayoutId id="2147484730" r:id="rId13"/>
    <p:sldLayoutId id="2147484731" r:id="rId14"/>
    <p:sldLayoutId id="2147484732" r:id="rId15"/>
    <p:sldLayoutId id="2147484733" r:id="rId16"/>
    <p:sldLayoutId id="2147484734" r:id="rId17"/>
    <p:sldLayoutId id="2147484737" r:id="rId18"/>
    <p:sldLayoutId id="2147484738" r:id="rId19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000" b="1">
          <a:solidFill>
            <a:srgbClr val="3333FF"/>
          </a:solidFill>
          <a:latin typeface="Calibri"/>
          <a:ea typeface="MS PGothic" pitchFamily="34" charset="-128"/>
          <a:cs typeface="Calibri"/>
        </a:defRPr>
      </a:lvl1pPr>
      <a:lvl2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2pPr>
      <a:lvl3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3pPr>
      <a:lvl4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4pPr>
      <a:lvl5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5pPr>
      <a:lvl6pPr marL="1536221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6pPr>
      <a:lvl7pPr marL="1993281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7pPr>
      <a:lvl8pPr marL="2450337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8pPr>
      <a:lvl9pPr marL="2907397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9pPr>
    </p:titleStyle>
    <p:bodyStyle>
      <a:lvl1pPr marL="390525" indent="-292100" algn="l" defTabSz="412750" rtl="0" eaLnBrk="0" fontAlgn="base" hangingPunct="0">
        <a:lnSpc>
          <a:spcPct val="105000"/>
        </a:lnSpc>
        <a:spcBef>
          <a:spcPct val="30000"/>
        </a:spcBef>
        <a:spcAft>
          <a:spcPts val="800"/>
        </a:spcAft>
        <a:buClr>
          <a:srgbClr val="000000"/>
        </a:buClr>
        <a:buSzPct val="100000"/>
        <a:buFont typeface="Arial" pitchFamily="-72" charset="0"/>
        <a:buChar char="•"/>
        <a:defRPr sz="2900" b="1">
          <a:solidFill>
            <a:srgbClr val="000000"/>
          </a:solidFill>
          <a:latin typeface="Calibri" charset="0"/>
          <a:ea typeface="MS PGothic" pitchFamily="34" charset="-128"/>
          <a:cs typeface="MS PGothic" charset="0"/>
        </a:defRPr>
      </a:lvl1pPr>
      <a:lvl2pPr marL="782638" indent="-260350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75000"/>
        <a:buFont typeface="Symbol" pitchFamily="-72" charset="2"/>
        <a:buChar char=""/>
        <a:defRPr sz="2600" b="1">
          <a:solidFill>
            <a:srgbClr val="000000"/>
          </a:solidFill>
          <a:latin typeface="Calibri" charset="0"/>
          <a:ea typeface="MS PGothic" pitchFamily="34" charset="-128"/>
        </a:defRPr>
      </a:lvl2pPr>
      <a:lvl3pPr marL="1173163" indent="-193675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buChar char=""/>
        <a:defRPr sz="2400" b="1">
          <a:solidFill>
            <a:srgbClr val="000000"/>
          </a:solidFill>
          <a:latin typeface="Calibri" charset="0"/>
          <a:ea typeface="ＭＳ Ｐゴシック" pitchFamily="-123" charset="-128"/>
          <a:cs typeface="ＭＳ Ｐゴシック" pitchFamily="-72" charset="-128"/>
        </a:defRPr>
      </a:lvl3pPr>
      <a:lvl4pPr marL="1565275" indent="-193675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75000"/>
        <a:buFont typeface="Symbol" pitchFamily="-72" charset="2"/>
        <a:buChar char=""/>
        <a:defRPr sz="2200" b="1">
          <a:solidFill>
            <a:srgbClr val="000000"/>
          </a:solidFill>
          <a:latin typeface="Calibri" charset="0"/>
          <a:ea typeface="ＭＳ Ｐゴシック" pitchFamily="-123" charset="-128"/>
        </a:defRPr>
      </a:lvl4pPr>
      <a:lvl5pPr marL="1957388" indent="-195263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buChar char=""/>
        <a:defRPr sz="2000" b="1">
          <a:solidFill>
            <a:srgbClr val="000000"/>
          </a:solidFill>
          <a:latin typeface="Calibri" charset="0"/>
          <a:ea typeface="ＭＳ Ｐゴシック" pitchFamily="-123" charset="-128"/>
        </a:defRPr>
      </a:lvl5pPr>
      <a:lvl6pPr marL="2615386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6pPr>
      <a:lvl7pPr marL="3072444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7pPr>
      <a:lvl8pPr marL="3529502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8pPr>
      <a:lvl9pPr marL="3986559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8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15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73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31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89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47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05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62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8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37.xml"/><Relationship Id="rId1" Type="http://schemas.openxmlformats.org/officeDocument/2006/relationships/tags" Target="../tags/tag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80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8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0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80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80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37.xml"/><Relationship Id="rId1" Type="http://schemas.openxmlformats.org/officeDocument/2006/relationships/tags" Target="../tags/tag1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3.xml"/><Relationship Id="rId1" Type="http://schemas.openxmlformats.org/officeDocument/2006/relationships/tags" Target="../tags/tag9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6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37.xml"/><Relationship Id="rId1" Type="http://schemas.openxmlformats.org/officeDocument/2006/relationships/tags" Target="../tags/tag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37.xml"/><Relationship Id="rId1" Type="http://schemas.openxmlformats.org/officeDocument/2006/relationships/tags" Target="../tags/tag10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37.xml"/><Relationship Id="rId1" Type="http://schemas.openxmlformats.org/officeDocument/2006/relationships/tags" Target="../tags/tag15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1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7.xml"/><Relationship Id="rId1" Type="http://schemas.openxmlformats.org/officeDocument/2006/relationships/tags" Target="../tags/tag11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1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620688"/>
            <a:ext cx="12192000" cy="2088232"/>
          </a:xfrm>
        </p:spPr>
        <p:txBody>
          <a:bodyPr wrap="square" anchor="ctr">
            <a:noAutofit/>
          </a:bodyPr>
          <a:lstStyle/>
          <a:p>
            <a:r>
              <a:rPr lang="en-US" sz="5400" i="1" dirty="0"/>
              <a:t>Meet The Professor</a:t>
            </a:r>
            <a:br>
              <a:rPr lang="en-US" sz="4800" dirty="0"/>
            </a:br>
            <a:r>
              <a:rPr lang="en-US" sz="4400" dirty="0"/>
              <a:t>Current and Future Role of Immunotherapy </a:t>
            </a:r>
            <a:br>
              <a:rPr lang="en-US" sz="4400" dirty="0"/>
            </a:br>
            <a:r>
              <a:rPr lang="en-US" sz="4400" dirty="0"/>
              <a:t>in the Management of Lung Cancer</a:t>
            </a:r>
            <a:br>
              <a:rPr lang="en-US" sz="4400" dirty="0"/>
            </a:b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 Box 6">
            <a:extLst>
              <a:ext uri="{FF2B5EF4-FFF2-40B4-BE49-F238E27FC236}">
                <a16:creationId xmlns:a16="http://schemas.microsoft.com/office/drawing/2014/main" id="{FB263FC8-B307-8D4C-9581-B63C101B2E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284984"/>
            <a:ext cx="12191999" cy="2706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0" tIns="0" rIns="0" bIns="0" numCol="1">
            <a:no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lvl="0" algn="ctr" defTabSz="914400" eaLnBrk="0" hangingPunct="0">
              <a:lnSpc>
                <a:spcPts val="3160"/>
              </a:lnSpc>
              <a:defRPr/>
            </a:pPr>
            <a:r>
              <a:rPr lang="en-US" sz="3200" dirty="0">
                <a:solidFill>
                  <a:srgbClr val="0222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Stephen V Liu, MD</a:t>
            </a:r>
          </a:p>
          <a:p>
            <a:pPr lvl="0" algn="ctr" defTabSz="914400" eaLnBrk="0" hangingPunct="0">
              <a:lnSpc>
                <a:spcPts val="3160"/>
              </a:lnSpc>
              <a:defRPr/>
            </a:pPr>
            <a:r>
              <a:rPr lang="en-US" sz="3200" b="0" dirty="0">
                <a:solidFill>
                  <a:srgbClr val="0222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Associate Professor of Medicine</a:t>
            </a:r>
          </a:p>
          <a:p>
            <a:pPr lvl="0" algn="ctr" defTabSz="914400" eaLnBrk="0" hangingPunct="0">
              <a:lnSpc>
                <a:spcPts val="3160"/>
              </a:lnSpc>
              <a:defRPr/>
            </a:pPr>
            <a:r>
              <a:rPr lang="en-US" sz="3200" b="0" dirty="0">
                <a:solidFill>
                  <a:srgbClr val="0222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Georgetown University Hospital</a:t>
            </a:r>
          </a:p>
          <a:p>
            <a:pPr lvl="0" algn="ctr" defTabSz="914400" eaLnBrk="0" hangingPunct="0">
              <a:lnSpc>
                <a:spcPts val="3160"/>
              </a:lnSpc>
              <a:defRPr/>
            </a:pPr>
            <a:r>
              <a:rPr lang="en-US" sz="3200" b="0" dirty="0">
                <a:solidFill>
                  <a:srgbClr val="0222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Washington, DC 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94224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CC4486-1051-ED45-9688-2F7D6A7ECB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/>
              <a:t>FDA Approves Atezolizumab as Adjuvant Treatment for NSCLC</a:t>
            </a:r>
            <a:br>
              <a:rPr lang="en-US" dirty="0"/>
            </a:br>
            <a:r>
              <a:rPr lang="en-US" sz="2000" dirty="0"/>
              <a:t>Press Release: October 15, 2021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93B485-9A85-2545-969F-95308D039B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2286" y="1416053"/>
            <a:ext cx="10512306" cy="4799013"/>
          </a:xfrm>
        </p:spPr>
        <p:txBody>
          <a:bodyPr/>
          <a:lstStyle/>
          <a:p>
            <a:pPr marL="98425" indent="0">
              <a:buNone/>
            </a:pPr>
            <a:r>
              <a:rPr lang="en-US" sz="2200" b="0" dirty="0"/>
              <a:t>“The Food and Drug Administration approved atezolizumab for adjuvant treatment following resection and platinum-based chemotherapy in patients with stage II to IIIA </a:t>
            </a:r>
            <a:br>
              <a:rPr lang="en-US" sz="2200" b="0" dirty="0"/>
            </a:br>
            <a:r>
              <a:rPr lang="en-US" sz="2200" b="0" dirty="0"/>
              <a:t>non-small cell lung cancer (NSCLC) whose tumors have PD-L1 expression on ≥ 1% of tumor cells, as determined by an FDA-approved test.</a:t>
            </a:r>
          </a:p>
          <a:p>
            <a:pPr marL="98425" indent="0">
              <a:buNone/>
            </a:pPr>
            <a:r>
              <a:rPr lang="en-US" sz="2200" b="0" dirty="0"/>
              <a:t>Today, the FDA also approved the VENTANA PD-L1 (SP263) Assay (Ventana Medical Systems, Inc.) as a companion diagnostic device to select patients with NSCLC for adjuvant treatment with atezolizumab.</a:t>
            </a:r>
          </a:p>
          <a:p>
            <a:pPr marL="98425" indent="0">
              <a:buNone/>
            </a:pPr>
            <a:r>
              <a:rPr lang="en-US" sz="2200" b="0" dirty="0"/>
              <a:t>The major efficacy outcome measure was disease-free survival (DFS) as assessed by the investigator in the primary efficacy analysis population (n=476) of patients with </a:t>
            </a:r>
            <a:br>
              <a:rPr lang="en-US" sz="2200" b="0" dirty="0"/>
            </a:br>
            <a:r>
              <a:rPr lang="en-US" sz="2200" b="0" dirty="0"/>
              <a:t>stage II-IIIA NSCLC with PD-L1 expression on ≥1% of tumor cells (PD-L1 ≥1% TC). Median DFS was not reached (95% CI: 36.1, NE) in patients on the atezolizumab arm compared with 35.3 months (95% CI: 29.0, NE) on the BSC arm (HR 0.66; 95% CI: 0.50, 0.88; p=0.004).”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A6D9AB-28B5-2744-91F9-2AC7A24C5507}"/>
              </a:ext>
            </a:extLst>
          </p:cNvPr>
          <p:cNvSpPr txBox="1"/>
          <p:nvPr/>
        </p:nvSpPr>
        <p:spPr>
          <a:xfrm>
            <a:off x="119336" y="6490211"/>
            <a:ext cx="1137726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https://</a:t>
            </a:r>
            <a:r>
              <a:rPr lang="en-US" sz="15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www.fda.gov</a:t>
            </a:r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/drugs/resources-information-approved-drugs/fda-approves-atezolizumab-adjuvant-treatment-non-small-cell-lung-cancer</a:t>
            </a:r>
          </a:p>
        </p:txBody>
      </p:sp>
    </p:spTree>
    <p:extLst>
      <p:ext uri="{BB962C8B-B14F-4D97-AF65-F5344CB8AC3E}">
        <p14:creationId xmlns:p14="http://schemas.microsoft.com/office/powerpoint/2010/main" val="3080839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230416B-E8B5-F049-85F3-29711EC11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286" y="227013"/>
            <a:ext cx="10512305" cy="1143000"/>
          </a:xfrm>
        </p:spPr>
        <p:txBody>
          <a:bodyPr/>
          <a:lstStyle/>
          <a:p>
            <a:pPr algn="l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IMpower010: A Phase III Trial of Adjuvant Atezolizumab After Chemotherapy for Resected Stage IB-IIIA NSCLC 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403F4E5-ABF5-2B49-8019-4B77EA40CC3D}"/>
              </a:ext>
            </a:extLst>
          </p:cNvPr>
          <p:cNvSpPr txBox="1"/>
          <p:nvPr/>
        </p:nvSpPr>
        <p:spPr>
          <a:xfrm>
            <a:off x="76200" y="6534835"/>
            <a:ext cx="1107990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Wakelee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HA et al. ASCO 2021;Abstract 8500.</a:t>
            </a:r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2EB58BD9-2A3C-F141-AB90-D2026F8217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38" y="1628800"/>
            <a:ext cx="11353800" cy="424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621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230416B-E8B5-F049-85F3-29711EC11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287" y="227013"/>
            <a:ext cx="10075512" cy="1143000"/>
          </a:xfrm>
        </p:spPr>
        <p:txBody>
          <a:bodyPr/>
          <a:lstStyle/>
          <a:p>
            <a:pPr algn="l"/>
            <a:r>
              <a:rPr lang="en-US" sz="2800" dirty="0"/>
              <a:t>IMpower010 Primary Endpoint: </a:t>
            </a:r>
            <a:r>
              <a:rPr lang="en-US" sz="2800" dirty="0">
                <a:sym typeface="Avenir Book"/>
              </a:rPr>
              <a:t>Disease-Free Survival in the PD-L1 ≥1% Tumor Cells Stage II-IIIA Population</a:t>
            </a:r>
            <a:endParaRPr lang="en-US" sz="2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403F4E5-ABF5-2B49-8019-4B77EA40CC3D}"/>
              </a:ext>
            </a:extLst>
          </p:cNvPr>
          <p:cNvSpPr txBox="1"/>
          <p:nvPr/>
        </p:nvSpPr>
        <p:spPr>
          <a:xfrm>
            <a:off x="76200" y="6534835"/>
            <a:ext cx="1107990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Felip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E et al. </a:t>
            </a:r>
            <a:r>
              <a:rPr kumimoji="0" lang="en-US" sz="15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Lancet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2021;398(10308):1344-57.</a:t>
            </a:r>
          </a:p>
        </p:txBody>
      </p:sp>
      <p:pic>
        <p:nvPicPr>
          <p:cNvPr id="6" name="Picture 5" descr="Chart, line chart&#10;&#10;Description automatically generated">
            <a:extLst>
              <a:ext uri="{FF2B5EF4-FFF2-40B4-BE49-F238E27FC236}">
                <a16:creationId xmlns:a16="http://schemas.microsoft.com/office/drawing/2014/main" id="{B21F7F0E-BD88-A24A-9754-DA8E59F26D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201" y="1389080"/>
            <a:ext cx="9783597" cy="470899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CF40A5A-99FE-E94F-9FCD-30695A31ECBB}"/>
              </a:ext>
            </a:extLst>
          </p:cNvPr>
          <p:cNvSpPr/>
          <p:nvPr/>
        </p:nvSpPr>
        <p:spPr bwMode="auto">
          <a:xfrm>
            <a:off x="2351584" y="1389080"/>
            <a:ext cx="360040" cy="23972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5338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230416B-E8B5-F049-85F3-29711EC11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286" y="227013"/>
            <a:ext cx="10512305" cy="1143000"/>
          </a:xfrm>
        </p:spPr>
        <p:txBody>
          <a:bodyPr/>
          <a:lstStyle/>
          <a:p>
            <a:pPr algn="l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IMpower010: 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  <a:sym typeface="Avenir Book"/>
              </a:rPr>
              <a:t>Efficacy Summary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403F4E5-ABF5-2B49-8019-4B77EA40CC3D}"/>
              </a:ext>
            </a:extLst>
          </p:cNvPr>
          <p:cNvSpPr txBox="1"/>
          <p:nvPr/>
        </p:nvSpPr>
        <p:spPr>
          <a:xfrm>
            <a:off x="76200" y="6534835"/>
            <a:ext cx="1107990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Felip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E et al. </a:t>
            </a:r>
            <a:r>
              <a:rPr kumimoji="0" lang="en-US" sz="15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Lancet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2021;398(10308):1344-57.</a:t>
            </a:r>
          </a:p>
        </p:txBody>
      </p:sp>
      <p:graphicFrame>
        <p:nvGraphicFramePr>
          <p:cNvPr id="7" name="Content Placeholder 3">
            <a:extLst>
              <a:ext uri="{FF2B5EF4-FFF2-40B4-BE49-F238E27FC236}">
                <a16:creationId xmlns:a16="http://schemas.microsoft.com/office/drawing/2014/main" id="{1270712D-96D8-8645-B4A8-FC7265E8186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97424060"/>
              </p:ext>
            </p:extLst>
          </p:nvPr>
        </p:nvGraphicFramePr>
        <p:xfrm>
          <a:off x="813959" y="1124744"/>
          <a:ext cx="10358968" cy="433293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722796">
                  <a:extLst>
                    <a:ext uri="{9D8B030D-6E8A-4147-A177-3AD203B41FA5}">
                      <a16:colId xmlns:a16="http://schemas.microsoft.com/office/drawing/2014/main" val="3359604158"/>
                    </a:ext>
                  </a:extLst>
                </a:gridCol>
                <a:gridCol w="1944216">
                  <a:extLst>
                    <a:ext uri="{9D8B030D-6E8A-4147-A177-3AD203B41FA5}">
                      <a16:colId xmlns:a16="http://schemas.microsoft.com/office/drawing/2014/main" val="3740782942"/>
                    </a:ext>
                  </a:extLst>
                </a:gridCol>
                <a:gridCol w="1800200">
                  <a:extLst>
                    <a:ext uri="{9D8B030D-6E8A-4147-A177-3AD203B41FA5}">
                      <a16:colId xmlns:a16="http://schemas.microsoft.com/office/drawing/2014/main" val="633224782"/>
                    </a:ext>
                  </a:extLst>
                </a:gridCol>
                <a:gridCol w="1891756">
                  <a:extLst>
                    <a:ext uri="{9D8B030D-6E8A-4147-A177-3AD203B41FA5}">
                      <a16:colId xmlns:a16="http://schemas.microsoft.com/office/drawing/2014/main" val="3368141017"/>
                    </a:ext>
                  </a:extLst>
                </a:gridCol>
              </a:tblGrid>
              <a:tr h="401014">
                <a:tc>
                  <a:txBody>
                    <a:bodyPr/>
                    <a:lstStyle/>
                    <a:p>
                      <a:endParaRPr lang="en-US" sz="2000" b="1" i="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22B4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Atezolizumab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22B4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BSC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22B4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HR (</a:t>
                      </a:r>
                      <a:r>
                        <a:rPr lang="en-US" sz="2000" b="1" i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</a:t>
                      </a:r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-value)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22B4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9648070"/>
                  </a:ext>
                </a:extLst>
              </a:tr>
              <a:tr h="697416">
                <a:tc>
                  <a:txBody>
                    <a:bodyPr/>
                    <a:lstStyle/>
                    <a:p>
                      <a:r>
                        <a:rPr lang="en-US" sz="2000" i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TC PD-L1 ≥1%, Stage II-IIIA (n = 248, 228)</a:t>
                      </a:r>
                    </a:p>
                    <a:p>
                      <a:pPr marL="0" marR="0" lvl="0" indent="0" algn="l" defTabSz="9141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i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 Median disease-free survival (DFS)</a:t>
                      </a:r>
                    </a:p>
                    <a:p>
                      <a:r>
                        <a:rPr lang="en-US" sz="2000" i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 2-year DFS rate</a:t>
                      </a:r>
                    </a:p>
                    <a:p>
                      <a:r>
                        <a:rPr lang="en-US" sz="2000" i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 3-year DFS rate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3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ctr"/>
                      <a:r>
                        <a:rPr lang="en-US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Not estimable</a:t>
                      </a:r>
                    </a:p>
                    <a:p>
                      <a:pPr algn="ctr"/>
                      <a:r>
                        <a:rPr lang="en-US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75%</a:t>
                      </a:r>
                    </a:p>
                    <a:p>
                      <a:pPr algn="ctr"/>
                      <a:r>
                        <a:rPr lang="en-US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60%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3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1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dirty="0"/>
                    </a:p>
                    <a:p>
                      <a:pPr marL="0" marR="0" lvl="0" indent="0" algn="ctr" defTabSz="9141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35.3 </a:t>
                      </a:r>
                      <a:r>
                        <a:rPr lang="en-US" sz="2000" dirty="0" err="1"/>
                        <a:t>mo</a:t>
                      </a:r>
                      <a:endParaRPr lang="en-US" sz="2000" dirty="0"/>
                    </a:p>
                    <a:p>
                      <a:pPr marL="0" marR="0" lvl="0" indent="0" algn="ctr" defTabSz="9141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61%</a:t>
                      </a:r>
                    </a:p>
                    <a:p>
                      <a:pPr marL="0" marR="0" lvl="0" indent="0" algn="ctr" defTabSz="9141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48%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3EE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endParaRPr lang="en-US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0.66 (0.0039)</a:t>
                      </a:r>
                    </a:p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</a:p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3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9747570"/>
                  </a:ext>
                </a:extLst>
              </a:tr>
              <a:tr h="697416">
                <a:tc>
                  <a:txBody>
                    <a:bodyPr/>
                    <a:lstStyle/>
                    <a:p>
                      <a:r>
                        <a:rPr lang="en-US" sz="2000" i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All randomized Stage II-IIIA (n = 442, 440)</a:t>
                      </a:r>
                    </a:p>
                    <a:p>
                      <a:r>
                        <a:rPr lang="en-US" sz="2000" i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 Median DFS</a:t>
                      </a:r>
                    </a:p>
                    <a:p>
                      <a:r>
                        <a:rPr lang="en-US" sz="2000" i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 2-year DFS rate</a:t>
                      </a:r>
                    </a:p>
                    <a:p>
                      <a:r>
                        <a:rPr lang="en-US" sz="2000" i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 3-year DFS rate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/>
                      <a:r>
                        <a:rPr lang="en-US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42.3 </a:t>
                      </a:r>
                      <a:r>
                        <a:rPr lang="en-US" sz="20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mo</a:t>
                      </a:r>
                      <a:endParaRPr lang="en-US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/>
                      <a:r>
                        <a:rPr lang="en-US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70%</a:t>
                      </a:r>
                    </a:p>
                    <a:p>
                      <a:pPr algn="ctr"/>
                      <a:r>
                        <a:rPr lang="en-US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56%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1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ctr" defTabSz="9141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35.3 </a:t>
                      </a:r>
                      <a:r>
                        <a:rPr lang="en-US" sz="20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mo</a:t>
                      </a:r>
                      <a:endParaRPr lang="en-US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ctr" defTabSz="9141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62%</a:t>
                      </a:r>
                    </a:p>
                    <a:p>
                      <a:pPr marL="0" marR="0" lvl="0" indent="0" algn="ctr" defTabSz="9141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50%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endParaRPr lang="en-US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0.79 (0.020)</a:t>
                      </a:r>
                    </a:p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</a:p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1800384"/>
                  </a:ext>
                </a:extLst>
              </a:tr>
              <a:tr h="993818">
                <a:tc>
                  <a:txBody>
                    <a:bodyPr/>
                    <a:lstStyle/>
                    <a:p>
                      <a:r>
                        <a:rPr lang="en-US" sz="2000" i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ITT population (n = 507, 598)</a:t>
                      </a:r>
                    </a:p>
                    <a:p>
                      <a:r>
                        <a:rPr lang="en-US" sz="2000" i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 Median DFS</a:t>
                      </a:r>
                    </a:p>
                    <a:p>
                      <a:r>
                        <a:rPr lang="en-US" sz="2000" i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 2-year DFS rate</a:t>
                      </a:r>
                    </a:p>
                    <a:p>
                      <a:r>
                        <a:rPr lang="en-US" sz="2000" i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 3-year DFS rate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3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/>
                      <a:r>
                        <a:rPr lang="en-US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Not estimable</a:t>
                      </a:r>
                    </a:p>
                    <a:p>
                      <a:pPr algn="ctr"/>
                      <a:r>
                        <a:rPr lang="en-US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71%</a:t>
                      </a:r>
                    </a:p>
                    <a:p>
                      <a:pPr algn="ctr"/>
                      <a:r>
                        <a:rPr lang="en-US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58%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3EE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/>
                      <a:r>
                        <a:rPr lang="en-US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37 </a:t>
                      </a:r>
                      <a:r>
                        <a:rPr lang="en-US" sz="20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mo</a:t>
                      </a:r>
                      <a:endParaRPr lang="en-US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/>
                      <a:r>
                        <a:rPr lang="en-US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64%</a:t>
                      </a:r>
                    </a:p>
                    <a:p>
                      <a:pPr algn="ctr"/>
                      <a:r>
                        <a:rPr lang="en-US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53%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3EE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endParaRPr lang="en-US" sz="2000" i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sz="2000" i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0.81 (0.040)</a:t>
                      </a:r>
                    </a:p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sz="2000" i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</a:p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sz="2000" i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3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7434679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1133D419-E8E9-2D4A-9C35-8C8214CAB402}"/>
              </a:ext>
            </a:extLst>
          </p:cNvPr>
          <p:cNvSpPr txBox="1"/>
          <p:nvPr/>
        </p:nvSpPr>
        <p:spPr>
          <a:xfrm>
            <a:off x="1631504" y="5928484"/>
            <a:ext cx="87492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Overall survival data in the ITT population were immature and not formally tested.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B41C65A-53AA-7245-8192-1FD82132AA54}"/>
              </a:ext>
            </a:extLst>
          </p:cNvPr>
          <p:cNvSpPr txBox="1"/>
          <p:nvPr/>
        </p:nvSpPr>
        <p:spPr>
          <a:xfrm>
            <a:off x="794472" y="5479253"/>
            <a:ext cx="42850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sz="18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BSC = best supportive care; TC = tumor cells</a:t>
            </a:r>
          </a:p>
        </p:txBody>
      </p:sp>
    </p:spTree>
    <p:extLst>
      <p:ext uri="{BB962C8B-B14F-4D97-AF65-F5344CB8AC3E}">
        <p14:creationId xmlns:p14="http://schemas.microsoft.com/office/powerpoint/2010/main" val="2065144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CD7347B8-267F-D84C-8CFD-D3357B461E24}"/>
              </a:ext>
            </a:extLst>
          </p:cNvPr>
          <p:cNvSpPr txBox="1"/>
          <p:nvPr/>
        </p:nvSpPr>
        <p:spPr>
          <a:xfrm>
            <a:off x="218633" y="6474822"/>
            <a:ext cx="36004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Chaft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JE. IASLC 2021;Abstract PL05.04 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-72" charset="0"/>
              <a:ea typeface="MS PGothic" charset="0"/>
              <a:cs typeface="+mn-cs"/>
            </a:endParaRPr>
          </a:p>
        </p:txBody>
      </p:sp>
      <p:pic>
        <p:nvPicPr>
          <p:cNvPr id="8" name="Picture 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9C1DDB86-64A5-A24C-B109-95A9BBCD3F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44" y="260649"/>
            <a:ext cx="11162480" cy="583264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7C05F39-3D84-5943-BE01-1A312A9102AF}"/>
              </a:ext>
            </a:extLst>
          </p:cNvPr>
          <p:cNvSpPr txBox="1"/>
          <p:nvPr/>
        </p:nvSpPr>
        <p:spPr>
          <a:xfrm>
            <a:off x="7022305" y="5857527"/>
            <a:ext cx="49063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-72" charset="0"/>
                <a:ea typeface="MS PGothic" charset="0"/>
                <a:cs typeface="+mn-cs"/>
              </a:rPr>
              <a:t>Adapted from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-72" charset="0"/>
                <a:ea typeface="MS PGothic" charset="0"/>
                <a:cs typeface="+mn-cs"/>
              </a:rPr>
              <a:t>Wakelee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-72" charset="0"/>
                <a:ea typeface="MS PGothic" charset="0"/>
                <a:cs typeface="+mn-cs"/>
              </a:rPr>
              <a:t> H et al. 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-72" charset="0"/>
                <a:ea typeface="MS PGothic" charset="0"/>
                <a:cs typeface="+mn-cs"/>
              </a:rPr>
              <a:t>ASCO 2021;Abstract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-72" charset="0"/>
                <a:ea typeface="MS PGothic" charset="0"/>
                <a:cs typeface="+mn-cs"/>
              </a:rPr>
              <a:t>8500 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C93489C-913D-A947-BEFE-AC272D75D52F}"/>
              </a:ext>
            </a:extLst>
          </p:cNvPr>
          <p:cNvSpPr/>
          <p:nvPr/>
        </p:nvSpPr>
        <p:spPr bwMode="auto">
          <a:xfrm>
            <a:off x="551384" y="2060848"/>
            <a:ext cx="5616624" cy="182880"/>
          </a:xfrm>
          <a:prstGeom prst="rect">
            <a:avLst/>
          </a:prstGeom>
          <a:solidFill>
            <a:srgbClr val="E8E5E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Times New Roman" pitchFamily="18" charset="0"/>
              <a:ea typeface="MS PGothic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6361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230416B-E8B5-F049-85F3-29711EC11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286" y="227013"/>
            <a:ext cx="10512305" cy="1143000"/>
          </a:xfrm>
        </p:spPr>
        <p:txBody>
          <a:bodyPr/>
          <a:lstStyle/>
          <a:p>
            <a:pPr algn="l"/>
            <a:r>
              <a:rPr lang="en-US" sz="2800" dirty="0"/>
              <a:t>IMpower010: </a:t>
            </a:r>
            <a:r>
              <a:rPr lang="en-US" sz="2800" dirty="0">
                <a:sym typeface="Avenir Book"/>
              </a:rPr>
              <a:t>Safety Summary</a:t>
            </a:r>
            <a:endParaRPr lang="en-US" sz="2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403F4E5-ABF5-2B49-8019-4B77EA40CC3D}"/>
              </a:ext>
            </a:extLst>
          </p:cNvPr>
          <p:cNvSpPr txBox="1"/>
          <p:nvPr/>
        </p:nvSpPr>
        <p:spPr>
          <a:xfrm>
            <a:off x="76200" y="6534835"/>
            <a:ext cx="1107990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Felip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 E et al. </a:t>
            </a:r>
            <a:r>
              <a:rPr kumimoji="0" lang="en-US" sz="15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Lancet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 2021;398(10308):1344-57.</a:t>
            </a:r>
          </a:p>
        </p:txBody>
      </p:sp>
      <p:pic>
        <p:nvPicPr>
          <p:cNvPr id="6" name="Picture 5" descr="Table&#10;&#10;Description automatically generated">
            <a:extLst>
              <a:ext uri="{FF2B5EF4-FFF2-40B4-BE49-F238E27FC236}">
                <a16:creationId xmlns:a16="http://schemas.microsoft.com/office/drawing/2014/main" id="{DB2E26C6-E9DD-1846-8415-3CB397984E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510" y="1196752"/>
            <a:ext cx="7755288" cy="517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58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230416B-E8B5-F049-85F3-29711EC11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287" y="413792"/>
            <a:ext cx="9984314" cy="1143000"/>
          </a:xfrm>
        </p:spPr>
        <p:txBody>
          <a:bodyPr/>
          <a:lstStyle/>
          <a:p>
            <a:pPr algn="l"/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CheckMate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816 Met a Primary Endpoint of Improved Event-Free Survival with Neoadjuvant Nivolumab in Combination with Chemotherapy</a:t>
            </a:r>
            <a:b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Press Release: November 8, 2021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5D8232-39E0-6242-881D-57D23FD0A4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2286" y="1933233"/>
            <a:ext cx="10358967" cy="4664119"/>
          </a:xfrm>
        </p:spPr>
        <p:txBody>
          <a:bodyPr/>
          <a:lstStyle/>
          <a:p>
            <a:pPr marL="98425" indent="0">
              <a:buNone/>
            </a:pPr>
            <a:r>
              <a:rPr lang="en-US" sz="2200" b="0" dirty="0">
                <a:latin typeface="Calibri" panose="020F0502020204030204" pitchFamily="34" charset="0"/>
                <a:cs typeface="Calibri" panose="020F0502020204030204" pitchFamily="34" charset="0"/>
              </a:rPr>
              <a:t>“The Phase 3 CheckMate-816 trial met the primary endpoint of improved event-free survival (EFS) in patients with </a:t>
            </a:r>
            <a:r>
              <a:rPr lang="en-US" sz="2200" b="0" dirty="0" err="1">
                <a:latin typeface="Calibri" panose="020F0502020204030204" pitchFamily="34" charset="0"/>
                <a:cs typeface="Calibri" panose="020F0502020204030204" pitchFamily="34" charset="0"/>
              </a:rPr>
              <a:t>resectable</a:t>
            </a:r>
            <a:r>
              <a:rPr lang="en-US" sz="2200" b="0" dirty="0">
                <a:latin typeface="Calibri" panose="020F0502020204030204" pitchFamily="34" charset="0"/>
                <a:cs typeface="Calibri" panose="020F0502020204030204" pitchFamily="34" charset="0"/>
              </a:rPr>
              <a:t> stage IB to IIIA non-small cell lung cancer (NSCLC). In a prespecified interim analysis, nivolumab plus chemotherapy showed a statistically significant and clinically meaningful improvement in EFS compared to chemotherapy alone when given before surgery. This combination previously showed a significant improvement of pathologic complete response (</a:t>
            </a:r>
            <a:r>
              <a:rPr lang="en-US" sz="2200" b="0" dirty="0" err="1">
                <a:latin typeface="Calibri" panose="020F0502020204030204" pitchFamily="34" charset="0"/>
                <a:cs typeface="Calibri" panose="020F0502020204030204" pitchFamily="34" charset="0"/>
              </a:rPr>
              <a:t>pCR</a:t>
            </a:r>
            <a:r>
              <a:rPr lang="en-US" sz="2200" b="0" dirty="0">
                <a:latin typeface="Calibri" panose="020F0502020204030204" pitchFamily="34" charset="0"/>
                <a:cs typeface="Calibri" panose="020F0502020204030204" pitchFamily="34" charset="0"/>
              </a:rPr>
              <a:t>), the trial’s other primary endpoint. The safety profile of nivolumab plus chemotherapy was consistent with previously reported studies in NSCLC. CheckMate-816 is the first Phase 3 trial with an immunotherapy-based combination to demonstrate a statistically significant and clinically meaningful benefit as a neoadjuvant treatment for patients with non-metastatic non-small cell lung cancer.”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26E5C4B-0B0D-B847-89D3-01A319DF2654}"/>
              </a:ext>
            </a:extLst>
          </p:cNvPr>
          <p:cNvSpPr txBox="1"/>
          <p:nvPr/>
        </p:nvSpPr>
        <p:spPr>
          <a:xfrm>
            <a:off x="47328" y="6242201"/>
            <a:ext cx="110892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https://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news.bms.com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/news/details/2021/Neoadjuvant-Opdivo-nivolumab-Plus-Chemotherapy-Significantly-Improves-Event-Free-Survival-in-Patients-with-Resectable-Non-Small-Cell-Lung-Cancer-in-Phase-3-CheckMate--816-Trial/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default.aspx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6649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230416B-E8B5-F049-85F3-29711EC11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286" y="227013"/>
            <a:ext cx="10512305" cy="1143000"/>
          </a:xfrm>
        </p:spPr>
        <p:txBody>
          <a:bodyPr/>
          <a:lstStyle/>
          <a:p>
            <a:pPr algn="l"/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CheckMate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816: A Phase III Trial of Neoadjuvant Nivolumab with Chemotherapy for Newly Diagnosed,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Resectable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, Stage IB-IIIA NSCLC 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403F4E5-ABF5-2B49-8019-4B77EA40CC3D}"/>
              </a:ext>
            </a:extLst>
          </p:cNvPr>
          <p:cNvSpPr txBox="1"/>
          <p:nvPr/>
        </p:nvSpPr>
        <p:spPr>
          <a:xfrm>
            <a:off x="76200" y="6534835"/>
            <a:ext cx="1107990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Spicer J et al. ASCO 2021;Abstract 8503.</a:t>
            </a:r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E65B5EF6-3A47-7E4B-A6B2-1A3C76E54D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50" y="1453356"/>
            <a:ext cx="11518900" cy="427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818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230416B-E8B5-F049-85F3-29711EC11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286" y="0"/>
            <a:ext cx="11160377" cy="1143000"/>
          </a:xfrm>
        </p:spPr>
        <p:txBody>
          <a:bodyPr/>
          <a:lstStyle/>
          <a:p>
            <a:pPr algn="l"/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CheckMate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816 Coprimary Endpoint: Pathologic Complete Response (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pCR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403F4E5-ABF5-2B49-8019-4B77EA40CC3D}"/>
              </a:ext>
            </a:extLst>
          </p:cNvPr>
          <p:cNvSpPr txBox="1"/>
          <p:nvPr/>
        </p:nvSpPr>
        <p:spPr>
          <a:xfrm>
            <a:off x="76200" y="6534835"/>
            <a:ext cx="1107990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Forde PM et al. AACR 2021;Abstract CT003.</a:t>
            </a:r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ED6703A2-0367-A243-A4DA-59F8CB98E1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488" y="1124744"/>
            <a:ext cx="10417225" cy="4944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430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230416B-E8B5-F049-85F3-29711EC11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287" y="227013"/>
            <a:ext cx="10008249" cy="1143000"/>
          </a:xfrm>
        </p:spPr>
        <p:txBody>
          <a:bodyPr/>
          <a:lstStyle/>
          <a:p>
            <a:pPr algn="l"/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CheckMate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816: Depth of Pathologic Regression in Primary Tumor by Stage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7123FE6-9E41-2944-B4F7-DDF779BC31F3}"/>
              </a:ext>
            </a:extLst>
          </p:cNvPr>
          <p:cNvSpPr txBox="1"/>
          <p:nvPr/>
        </p:nvSpPr>
        <p:spPr>
          <a:xfrm>
            <a:off x="76200" y="6534835"/>
            <a:ext cx="1107990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Spicer J et al. ASCO 2021;Abstract 8503.</a:t>
            </a:r>
          </a:p>
        </p:txBody>
      </p:sp>
      <p:pic>
        <p:nvPicPr>
          <p:cNvPr id="7" name="Picture 6" descr="A picture containing chart&#10;&#10;Description automatically generated">
            <a:extLst>
              <a:ext uri="{FF2B5EF4-FFF2-40B4-BE49-F238E27FC236}">
                <a16:creationId xmlns:a16="http://schemas.microsoft.com/office/drawing/2014/main" id="{55778EE5-EABF-C649-96F5-BB2C27540A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290" y="1348614"/>
            <a:ext cx="10382819" cy="5110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024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31A6C8-C92E-A241-858C-7428360944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Commercial Support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F225B5-DDBB-F04C-87FC-4A699DA270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1640" y="1556792"/>
            <a:ext cx="10080258" cy="4799013"/>
          </a:xfrm>
        </p:spPr>
        <p:txBody>
          <a:bodyPr/>
          <a:lstStyle/>
          <a:p>
            <a:pPr marL="98425" indent="0">
              <a:buNone/>
            </a:pPr>
            <a:r>
              <a:rPr lang="en-US" sz="2500" b="0" dirty="0"/>
              <a:t>This activity is supported by educational grants from Eisai Inc, Genentech, a member of the Roche Group, and Regeneron Pharmaceuticals Inc and Sanofi Genzyme.</a:t>
            </a:r>
          </a:p>
        </p:txBody>
      </p:sp>
    </p:spTree>
    <p:extLst>
      <p:ext uri="{BB962C8B-B14F-4D97-AF65-F5344CB8AC3E}">
        <p14:creationId xmlns:p14="http://schemas.microsoft.com/office/powerpoint/2010/main" val="1994583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230416B-E8B5-F049-85F3-29711EC11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287" y="227013"/>
            <a:ext cx="10243822" cy="1143000"/>
          </a:xfrm>
        </p:spPr>
        <p:txBody>
          <a:bodyPr/>
          <a:lstStyle/>
          <a:p>
            <a:pPr algn="l"/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CheckMate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816: Treatment-Related Adverse Events in ≥15% of Patients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20ADFD3-3BED-994D-B0BE-1817F3CA92B4}"/>
              </a:ext>
            </a:extLst>
          </p:cNvPr>
          <p:cNvSpPr txBox="1"/>
          <p:nvPr/>
        </p:nvSpPr>
        <p:spPr>
          <a:xfrm>
            <a:off x="76200" y="6534835"/>
            <a:ext cx="1107990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Forde PM et al. AACR 2021;Abstract CT003.</a:t>
            </a:r>
          </a:p>
        </p:txBody>
      </p:sp>
      <p:pic>
        <p:nvPicPr>
          <p:cNvPr id="4" name="Picture 3" descr="Chart, bar chart&#10;&#10;Description automatically generated">
            <a:extLst>
              <a:ext uri="{FF2B5EF4-FFF2-40B4-BE49-F238E27FC236}">
                <a16:creationId xmlns:a16="http://schemas.microsoft.com/office/drawing/2014/main" id="{E35A8D87-0C5D-D641-B3DE-4AADEEE7A3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313" y="1268760"/>
            <a:ext cx="10566400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729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230416B-E8B5-F049-85F3-29711EC11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9124" y="332656"/>
            <a:ext cx="11089232" cy="1143000"/>
          </a:xfrm>
        </p:spPr>
        <p:txBody>
          <a:bodyPr/>
          <a:lstStyle/>
          <a:p>
            <a:pPr algn="l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In general, what would you estimate to be the 5-year risk of disease recurrence for an otherwise healthy 65-year-old patient with NSCLC and </a:t>
            </a:r>
            <a:r>
              <a:rPr lang="en-US" sz="2800" u="sng" dirty="0">
                <a:latin typeface="Calibri" panose="020F0502020204030204" pitchFamily="34" charset="0"/>
                <a:cs typeface="Calibri" panose="020F0502020204030204" pitchFamily="34" charset="0"/>
              </a:rPr>
              <a:t>PD-L1 TPS = 50%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in each of the following scenarios? </a:t>
            </a:r>
          </a:p>
        </p:txBody>
      </p:sp>
      <p:graphicFrame>
        <p:nvGraphicFramePr>
          <p:cNvPr id="7" name="Content Placeholder 3">
            <a:extLst>
              <a:ext uri="{FF2B5EF4-FFF2-40B4-BE49-F238E27FC236}">
                <a16:creationId xmlns:a16="http://schemas.microsoft.com/office/drawing/2014/main" id="{33749D41-1444-D649-B3EA-847D6401A96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43966539"/>
              </p:ext>
            </p:extLst>
          </p:nvPr>
        </p:nvGraphicFramePr>
        <p:xfrm>
          <a:off x="407367" y="1988840"/>
          <a:ext cx="11377265" cy="3657047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329810">
                  <a:extLst>
                    <a:ext uri="{9D8B030D-6E8A-4147-A177-3AD203B41FA5}">
                      <a16:colId xmlns:a16="http://schemas.microsoft.com/office/drawing/2014/main" val="3359604158"/>
                    </a:ext>
                  </a:extLst>
                </a:gridCol>
                <a:gridCol w="1773080">
                  <a:extLst>
                    <a:ext uri="{9D8B030D-6E8A-4147-A177-3AD203B41FA5}">
                      <a16:colId xmlns:a16="http://schemas.microsoft.com/office/drawing/2014/main" val="3740782942"/>
                    </a:ext>
                  </a:extLst>
                </a:gridCol>
                <a:gridCol w="2142472">
                  <a:extLst>
                    <a:ext uri="{9D8B030D-6E8A-4147-A177-3AD203B41FA5}">
                      <a16:colId xmlns:a16="http://schemas.microsoft.com/office/drawing/2014/main" val="633224782"/>
                    </a:ext>
                  </a:extLst>
                </a:gridCol>
                <a:gridCol w="3324525">
                  <a:extLst>
                    <a:ext uri="{9D8B030D-6E8A-4147-A177-3AD203B41FA5}">
                      <a16:colId xmlns:a16="http://schemas.microsoft.com/office/drawing/2014/main" val="3368141017"/>
                    </a:ext>
                  </a:extLst>
                </a:gridCol>
                <a:gridCol w="2807378">
                  <a:extLst>
                    <a:ext uri="{9D8B030D-6E8A-4147-A177-3AD203B41FA5}">
                      <a16:colId xmlns:a16="http://schemas.microsoft.com/office/drawing/2014/main" val="1254303059"/>
                    </a:ext>
                  </a:extLst>
                </a:gridCol>
              </a:tblGrid>
              <a:tr h="643275">
                <a:tc>
                  <a:txBody>
                    <a:bodyPr/>
                    <a:lstStyle/>
                    <a:p>
                      <a:r>
                        <a:rPr lang="en-US" sz="2000" b="1" i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Disease stage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22B4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 adjuvant treatment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22B4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Adjuvant chemotherapy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22B4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Adjuvant chemotherapy + anti-PD-1/PD-L1 antibody 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22B4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Treatment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22B4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9648070"/>
                  </a:ext>
                </a:extLst>
              </a:tr>
              <a:tr h="720181">
                <a:tc>
                  <a:txBody>
                    <a:bodyPr/>
                    <a:lstStyle/>
                    <a:p>
                      <a:pPr marL="0" marR="0" lvl="0" indent="0" algn="l" defTabSz="9141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3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25%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3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1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25%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3EE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en-US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3EE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en-US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None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3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9747570"/>
                  </a:ext>
                </a:extLst>
              </a:tr>
              <a:tr h="734975">
                <a:tc>
                  <a:txBody>
                    <a:bodyPr/>
                    <a:lstStyle/>
                    <a:p>
                      <a:r>
                        <a:rPr lang="en-US" sz="2000" i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IIA</a:t>
                      </a:r>
                      <a:endParaRPr lang="en-US" sz="2000" i="0" baseline="30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35%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30%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en-US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Cisplatin/pemetrexed 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Wingdings" pitchFamily="2" charset="2"/>
                        </a:rPr>
                        <a:t>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atezolizumab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endParaRPr lang="en-US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1800384"/>
                  </a:ext>
                </a:extLst>
              </a:tr>
              <a:tr h="684077">
                <a:tc>
                  <a:txBody>
                    <a:bodyPr/>
                    <a:lstStyle/>
                    <a:p>
                      <a:pPr marL="0" marR="0" lvl="0" indent="0" algn="l" defTabSz="9141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IIB</a:t>
                      </a:r>
                      <a:endParaRPr lang="en-US" sz="2000" i="0" baseline="0" dirty="0">
                        <a:solidFill>
                          <a:srgbClr val="0432FF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3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50%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3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45%</a:t>
                      </a:r>
                      <a:endParaRPr lang="en-US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3EE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en-US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3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1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Cisplatin/pemetrexed 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Wingdings" pitchFamily="2" charset="2"/>
                        </a:rPr>
                        <a:t>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atezolizumab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endParaRPr lang="en-US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3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7434679"/>
                  </a:ext>
                </a:extLst>
              </a:tr>
              <a:tr h="799811">
                <a:tc>
                  <a:txBody>
                    <a:bodyPr/>
                    <a:lstStyle/>
                    <a:p>
                      <a:pPr marL="0" marR="0" lvl="0" indent="0" algn="l" defTabSz="9141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i="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IIIA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60%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55%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en-US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1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Cisplatin/pemetrexed 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Wingdings" pitchFamily="2" charset="2"/>
                        </a:rPr>
                        <a:t>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atezolizumab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endParaRPr lang="en-US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8214762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E271D504-651C-3342-8652-E2CE933F8EB7}"/>
              </a:ext>
            </a:extLst>
          </p:cNvPr>
          <p:cNvSpPr txBox="1"/>
          <p:nvPr/>
        </p:nvSpPr>
        <p:spPr>
          <a:xfrm>
            <a:off x="47328" y="6402814"/>
            <a:ext cx="31935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tx1"/>
                </a:solidFill>
              </a:rPr>
              <a:t>Faculty Survey November 2021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326D97D-C6D8-9842-B221-15227E0194A4}"/>
              </a:ext>
            </a:extLst>
          </p:cNvPr>
          <p:cNvSpPr txBox="1"/>
          <p:nvPr/>
        </p:nvSpPr>
        <p:spPr>
          <a:xfrm>
            <a:off x="426151" y="5723545"/>
            <a:ext cx="26455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TPS = tumor proportion score</a:t>
            </a:r>
          </a:p>
        </p:txBody>
      </p:sp>
    </p:spTree>
    <p:extLst>
      <p:ext uri="{BB962C8B-B14F-4D97-AF65-F5344CB8AC3E}">
        <p14:creationId xmlns:p14="http://schemas.microsoft.com/office/powerpoint/2010/main" val="4152146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B889FE-0B06-8641-BF31-8A4BD81F95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1979" y="71625"/>
            <a:ext cx="10688021" cy="1143000"/>
          </a:xfrm>
        </p:spPr>
        <p:txBody>
          <a:bodyPr/>
          <a:lstStyle/>
          <a:p>
            <a:pPr algn="l"/>
            <a:r>
              <a:rPr lang="en-US" dirty="0"/>
              <a:t>How long have you been in oncology practice (after fellowship)?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5761DC5A-64A1-894C-AD5E-8EC390E922D3}"/>
              </a:ext>
            </a:extLst>
          </p:cNvPr>
          <p:cNvGraphicFramePr/>
          <p:nvPr/>
        </p:nvGraphicFramePr>
        <p:xfrm>
          <a:off x="3746768" y="1286164"/>
          <a:ext cx="7911832" cy="46505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Text Box 4">
            <a:extLst>
              <a:ext uri="{FF2B5EF4-FFF2-40B4-BE49-F238E27FC236}">
                <a16:creationId xmlns:a16="http://schemas.microsoft.com/office/drawing/2014/main" id="{08E49ABC-F7F8-B54C-9C10-DC82F45273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7300" y="1571487"/>
            <a:ext cx="3631737" cy="369332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r" defTabSz="914400" rtl="0" eaLnBrk="1" fontAlgn="base" latinLnBrk="0" hangingPunct="1">
              <a:lnSpc>
                <a:spcPts val="224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Less than 5 years 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2" name="Text Box 4">
            <a:extLst>
              <a:ext uri="{FF2B5EF4-FFF2-40B4-BE49-F238E27FC236}">
                <a16:creationId xmlns:a16="http://schemas.microsoft.com/office/drawing/2014/main" id="{1530D4C0-F2EA-AE46-8CCB-A6B5919C76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1425" y="3337994"/>
            <a:ext cx="2727611" cy="369332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r" defTabSz="914400" rtl="0" eaLnBrk="1" fontAlgn="base" latinLnBrk="0" hangingPunct="1">
              <a:lnSpc>
                <a:spcPts val="224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21-30 years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1E5027E-6260-E649-8043-3EE1AF511D3B}"/>
              </a:ext>
            </a:extLst>
          </p:cNvPr>
          <p:cNvSpPr/>
          <p:nvPr/>
        </p:nvSpPr>
        <p:spPr>
          <a:xfrm>
            <a:off x="304800" y="6377597"/>
            <a:ext cx="34419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 pitchFamily="2" charset="0"/>
                <a:ea typeface="ＭＳ Ｐゴシック" charset="0"/>
              </a:rPr>
              <a:t>Survey of live webinar audience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84D6285-B966-B047-B897-536AD8C2A344}"/>
              </a:ext>
            </a:extLst>
          </p:cNvPr>
          <p:cNvSpPr/>
          <p:nvPr/>
        </p:nvSpPr>
        <p:spPr>
          <a:xfrm>
            <a:off x="304800" y="5936726"/>
            <a:ext cx="8707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 pitchFamily="2" charset="0"/>
                <a:ea typeface="ＭＳ Ｐゴシック" charset="0"/>
              </a:rPr>
              <a:t>N = 36</a:t>
            </a:r>
          </a:p>
        </p:txBody>
      </p:sp>
      <p:sp>
        <p:nvSpPr>
          <p:cNvPr id="8" name="Text Box 4">
            <a:extLst>
              <a:ext uri="{FF2B5EF4-FFF2-40B4-BE49-F238E27FC236}">
                <a16:creationId xmlns:a16="http://schemas.microsoft.com/office/drawing/2014/main" id="{A9BB6E35-EC96-084D-B0C6-0FCD5145C0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399" y="2164178"/>
            <a:ext cx="3746637" cy="369332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r" defTabSz="914400" rtl="0" eaLnBrk="1" fontAlgn="base" latinLnBrk="0" hangingPunct="1">
              <a:lnSpc>
                <a:spcPts val="224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5-10 years 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Text Box 4">
            <a:extLst>
              <a:ext uri="{FF2B5EF4-FFF2-40B4-BE49-F238E27FC236}">
                <a16:creationId xmlns:a16="http://schemas.microsoft.com/office/drawing/2014/main" id="{2AA5E3CA-C5CB-A04B-9C69-6CC18B65A4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399" y="2746039"/>
            <a:ext cx="3746638" cy="369332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r" defTabSz="914400" rtl="0" eaLnBrk="1" fontAlgn="base" latinLnBrk="0" hangingPunct="1">
              <a:lnSpc>
                <a:spcPts val="224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11-20 years 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Text Box 4">
            <a:extLst>
              <a:ext uri="{FF2B5EF4-FFF2-40B4-BE49-F238E27FC236}">
                <a16:creationId xmlns:a16="http://schemas.microsoft.com/office/drawing/2014/main" id="{F344EA5C-C395-D04E-822C-0C0A898B11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3956866"/>
            <a:ext cx="2908436" cy="369332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r" defTabSz="914400" rtl="0" eaLnBrk="1" fontAlgn="base" latinLnBrk="0" hangingPunct="1">
              <a:lnSpc>
                <a:spcPts val="224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31-40 years </a:t>
            </a:r>
          </a:p>
        </p:txBody>
      </p:sp>
      <p:sp>
        <p:nvSpPr>
          <p:cNvPr id="14" name="Text Box 4">
            <a:extLst>
              <a:ext uri="{FF2B5EF4-FFF2-40B4-BE49-F238E27FC236}">
                <a16:creationId xmlns:a16="http://schemas.microsoft.com/office/drawing/2014/main" id="{5ABC86F3-5EC8-294A-A682-8AC1F9B7D5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4499131"/>
            <a:ext cx="2908436" cy="369332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r" defTabSz="914400" rtl="0" eaLnBrk="1" fontAlgn="base" latinLnBrk="0" hangingPunct="1">
              <a:lnSpc>
                <a:spcPts val="224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41-50 years </a:t>
            </a:r>
          </a:p>
        </p:txBody>
      </p:sp>
      <p:sp>
        <p:nvSpPr>
          <p:cNvPr id="15" name="Text Box 4">
            <a:extLst>
              <a:ext uri="{FF2B5EF4-FFF2-40B4-BE49-F238E27FC236}">
                <a16:creationId xmlns:a16="http://schemas.microsoft.com/office/drawing/2014/main" id="{B4D90320-2874-DD42-B2EE-43434547CC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5089543"/>
            <a:ext cx="2908436" cy="369332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r" defTabSz="914400" rtl="0" eaLnBrk="1" fontAlgn="base" latinLnBrk="0" hangingPunct="1">
              <a:lnSpc>
                <a:spcPts val="224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More than 50 years </a:t>
            </a:r>
          </a:p>
        </p:txBody>
      </p:sp>
    </p:spTree>
    <p:extLst>
      <p:ext uri="{BB962C8B-B14F-4D97-AF65-F5344CB8AC3E}">
        <p14:creationId xmlns:p14="http://schemas.microsoft.com/office/powerpoint/2010/main" val="1509372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B889FE-0B06-8641-BF31-8A4BD81F95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1979" y="73653"/>
            <a:ext cx="10383221" cy="1576536"/>
          </a:xfrm>
        </p:spPr>
        <p:txBody>
          <a:bodyPr/>
          <a:lstStyle/>
          <a:p>
            <a:pPr algn="l"/>
            <a:r>
              <a:rPr lang="en-US" dirty="0"/>
              <a:t>If you were a patient with Stage IB non-small cell lung cancer with a PD-L1 TPS of 50% and cost were not an issue, what would be your preference?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5761DC5A-64A1-894C-AD5E-8EC390E922D3}"/>
              </a:ext>
            </a:extLst>
          </p:cNvPr>
          <p:cNvGraphicFramePr/>
          <p:nvPr/>
        </p:nvGraphicFramePr>
        <p:xfrm>
          <a:off x="4051568" y="1524000"/>
          <a:ext cx="7911832" cy="4419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Text Box 4">
            <a:extLst>
              <a:ext uri="{FF2B5EF4-FFF2-40B4-BE49-F238E27FC236}">
                <a16:creationId xmlns:a16="http://schemas.microsoft.com/office/drawing/2014/main" id="{08E49ABC-F7F8-B54C-9C10-DC82F45273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1" y="1915145"/>
            <a:ext cx="3594236" cy="369332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r" defTabSz="914400" rtl="0" eaLnBrk="1" fontAlgn="base" latinLnBrk="0" hangingPunct="1">
              <a:lnSpc>
                <a:spcPts val="224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Chemotherapy 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2" name="Text Box 4">
            <a:extLst>
              <a:ext uri="{FF2B5EF4-FFF2-40B4-BE49-F238E27FC236}">
                <a16:creationId xmlns:a16="http://schemas.microsoft.com/office/drawing/2014/main" id="{1530D4C0-F2EA-AE46-8CCB-A6B5919C76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1" y="4232801"/>
            <a:ext cx="3670436" cy="369332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r" defTabSz="914400" rtl="0" eaLnBrk="1" fontAlgn="base" latinLnBrk="0" hangingPunct="1">
              <a:lnSpc>
                <a:spcPts val="224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No systemic treatment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1E5027E-6260-E649-8043-3EE1AF511D3B}"/>
              </a:ext>
            </a:extLst>
          </p:cNvPr>
          <p:cNvSpPr/>
          <p:nvPr/>
        </p:nvSpPr>
        <p:spPr>
          <a:xfrm>
            <a:off x="304800" y="6377597"/>
            <a:ext cx="34419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 pitchFamily="2" charset="0"/>
                <a:ea typeface="ＭＳ Ｐゴシック" charset="0"/>
              </a:rPr>
              <a:t>Survey of live webinar audience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84D6285-B966-B047-B897-536AD8C2A344}"/>
              </a:ext>
            </a:extLst>
          </p:cNvPr>
          <p:cNvSpPr/>
          <p:nvPr/>
        </p:nvSpPr>
        <p:spPr>
          <a:xfrm>
            <a:off x="304800" y="5936726"/>
            <a:ext cx="8707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 pitchFamily="2" charset="0"/>
                <a:ea typeface="ＭＳ Ｐゴシック" charset="0"/>
              </a:rPr>
              <a:t>N =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 pitchFamily="2" charset="0"/>
                <a:ea typeface="ＭＳ Ｐゴシック" charset="0"/>
              </a:rPr>
              <a:t>34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elvetica" pitchFamily="2" charset="0"/>
              <a:ea typeface="ＭＳ Ｐゴシック" charset="0"/>
            </a:endParaRPr>
          </a:p>
        </p:txBody>
      </p:sp>
      <p:sp>
        <p:nvSpPr>
          <p:cNvPr id="8" name="Text Box 4">
            <a:extLst>
              <a:ext uri="{FF2B5EF4-FFF2-40B4-BE49-F238E27FC236}">
                <a16:creationId xmlns:a16="http://schemas.microsoft.com/office/drawing/2014/main" id="{A9BB6E35-EC96-084D-B0C6-0FCD5145C0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2665746"/>
            <a:ext cx="4127637" cy="369332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r" defTabSz="914400" rtl="0" eaLnBrk="1" fontAlgn="base" latinLnBrk="0" hangingPunct="1">
              <a:lnSpc>
                <a:spcPts val="224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Chemotherapy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  <a:sym typeface="Wingdings" pitchFamily="2" charset="2"/>
              </a:rPr>
              <a:t>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atezolizumab 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Text Box 4">
            <a:extLst>
              <a:ext uri="{FF2B5EF4-FFF2-40B4-BE49-F238E27FC236}">
                <a16:creationId xmlns:a16="http://schemas.microsoft.com/office/drawing/2014/main" id="{2AA5E3CA-C5CB-A04B-9C69-6CC18B65A4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1" y="3480721"/>
            <a:ext cx="3822836" cy="369332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r" defTabSz="914400" rtl="0" eaLnBrk="1" fontAlgn="base" latinLnBrk="0" hangingPunct="1">
              <a:lnSpc>
                <a:spcPts val="224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Atezolizumab 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Text Box 4">
            <a:extLst>
              <a:ext uri="{FF2B5EF4-FFF2-40B4-BE49-F238E27FC236}">
                <a16:creationId xmlns:a16="http://schemas.microsoft.com/office/drawing/2014/main" id="{76B0C349-438D-1D45-A490-A57A017B05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1" y="5084763"/>
            <a:ext cx="3670436" cy="369332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r" defTabSz="914400" rtl="0" eaLnBrk="1" fontAlgn="base" latinLnBrk="0" hangingPunct="1">
              <a:lnSpc>
                <a:spcPts val="224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Other </a:t>
            </a:r>
          </a:p>
        </p:txBody>
      </p:sp>
    </p:spTree>
    <p:extLst>
      <p:ext uri="{BB962C8B-B14F-4D97-AF65-F5344CB8AC3E}">
        <p14:creationId xmlns:p14="http://schemas.microsoft.com/office/powerpoint/2010/main" val="3821753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230416B-E8B5-F049-85F3-29711EC11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440" y="1597061"/>
            <a:ext cx="8592558" cy="1143000"/>
          </a:xfrm>
        </p:spPr>
        <p:txBody>
          <a:bodyPr/>
          <a:lstStyle/>
          <a:p>
            <a:pPr algn="l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In what situations, if any, are you currently recommending neoadjuvant chemotherapy (with or without an anti-PD-1/PD-L1 antibody) for your patients with non-small cell lung cancer (NSCLC)? 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5D8232-39E0-6242-881D-57D23FD0A4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6516" y="3789040"/>
            <a:ext cx="10358967" cy="1163887"/>
          </a:xfrm>
        </p:spPr>
        <p:txBody>
          <a:bodyPr/>
          <a:lstStyle/>
          <a:p>
            <a:pPr marL="0" marR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en-US" sz="2400" b="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Resectable</a:t>
            </a:r>
            <a:r>
              <a:rPr lang="en-US" sz="2400" b="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N2+ NSCLC”</a:t>
            </a:r>
            <a:endParaRPr lang="en-US" sz="2400" b="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11FD89-EF15-3A44-8A3E-3A1F5D864F39}"/>
              </a:ext>
            </a:extLst>
          </p:cNvPr>
          <p:cNvSpPr txBox="1"/>
          <p:nvPr/>
        </p:nvSpPr>
        <p:spPr>
          <a:xfrm>
            <a:off x="47328" y="6402814"/>
            <a:ext cx="31935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tx1"/>
                </a:solidFill>
              </a:rPr>
              <a:t>Faculty Survey November 2021</a:t>
            </a:r>
          </a:p>
        </p:txBody>
      </p:sp>
    </p:spTree>
    <p:extLst>
      <p:ext uri="{BB962C8B-B14F-4D97-AF65-F5344CB8AC3E}">
        <p14:creationId xmlns:p14="http://schemas.microsoft.com/office/powerpoint/2010/main" val="3389239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7D7052CC-1642-2F4D-9614-9519E336D7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0758274"/>
              </p:ext>
            </p:extLst>
          </p:nvPr>
        </p:nvGraphicFramePr>
        <p:xfrm>
          <a:off x="1127448" y="1988840"/>
          <a:ext cx="10081120" cy="2018212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10081120">
                  <a:extLst>
                    <a:ext uri="{9D8B030D-6E8A-4147-A177-3AD203B41FA5}">
                      <a16:colId xmlns:a16="http://schemas.microsoft.com/office/drawing/2014/main" val="2475546180"/>
                    </a:ext>
                  </a:extLst>
                </a:gridCol>
              </a:tblGrid>
              <a:tr h="50455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61906385"/>
                  </a:ext>
                </a:extLst>
              </a:tr>
              <a:tr h="50455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3E0EB">
                        <a:alpha val="6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3645606"/>
                  </a:ext>
                </a:extLst>
              </a:tr>
              <a:tr h="50455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76747907"/>
                  </a:ext>
                </a:extLst>
              </a:tr>
              <a:tr h="50455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3E1EA">
                        <a:alpha val="6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6862603"/>
                  </a:ext>
                </a:extLst>
              </a:tr>
            </a:tbl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6230416B-E8B5-F049-85F3-29711EC11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588316"/>
            <a:ext cx="10800338" cy="1143000"/>
          </a:xfrm>
        </p:spPr>
        <p:txBody>
          <a:bodyPr/>
          <a:lstStyle/>
          <a:p>
            <a:pPr algn="l"/>
            <a:r>
              <a:rPr lang="en-US" b="1" dirty="0">
                <a:solidFill>
                  <a:srgbClr val="0432FF"/>
                </a:solidFill>
                <a:effectLst/>
                <a:latin typeface="+mn-lt"/>
                <a:ea typeface="Calibri" panose="020F0502020204030204" pitchFamily="34" charset="0"/>
              </a:rPr>
              <a:t>Based on available data and your clinical experience, does neoadjuvant immunotherapy (alone or with chemotherapy) increase the risk of surgical complications in patients with NSCLC?</a:t>
            </a:r>
            <a:r>
              <a:rPr lang="en-US" dirty="0">
                <a:solidFill>
                  <a:srgbClr val="0432FF"/>
                </a:solidFill>
                <a:effectLst/>
                <a:latin typeface="+mn-lt"/>
              </a:rPr>
              <a:t> </a:t>
            </a:r>
            <a:endParaRPr lang="en-US" dirty="0">
              <a:solidFill>
                <a:srgbClr val="0432FF"/>
              </a:solidFill>
              <a:latin typeface="+mn-lt"/>
              <a:cs typeface="Calibri" panose="020F0502020204030204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5D8232-39E0-6242-881D-57D23FD0A45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251649" y="2013719"/>
            <a:ext cx="7220615" cy="2246919"/>
          </a:xfrm>
        </p:spPr>
        <p:txBody>
          <a:bodyPr/>
          <a:lstStyle/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None/>
            </a:pPr>
            <a:r>
              <a:rPr lang="en-US" sz="25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1. Yes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None/>
            </a:pPr>
            <a:r>
              <a:rPr lang="en-US" sz="2500" i="1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2. No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None/>
            </a:pPr>
            <a:r>
              <a:rPr lang="en-US" sz="25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3. I’m not sure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None/>
            </a:pPr>
            <a:r>
              <a:rPr lang="en-US" sz="25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4. It is too early to tell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None/>
            </a:pPr>
            <a:endParaRPr lang="en-US" sz="25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B9F610C-8ADE-BB4E-9D80-CC5CCA11D99B}"/>
              </a:ext>
            </a:extLst>
          </p:cNvPr>
          <p:cNvSpPr txBox="1"/>
          <p:nvPr/>
        </p:nvSpPr>
        <p:spPr>
          <a:xfrm>
            <a:off x="47328" y="6402814"/>
            <a:ext cx="31935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tx1"/>
                </a:solidFill>
              </a:rPr>
              <a:t>Faculty Survey November 2021</a:t>
            </a:r>
          </a:p>
        </p:txBody>
      </p:sp>
    </p:spTree>
    <p:extLst>
      <p:ext uri="{BB962C8B-B14F-4D97-AF65-F5344CB8AC3E}">
        <p14:creationId xmlns:p14="http://schemas.microsoft.com/office/powerpoint/2010/main" val="3272874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E943BF0-FD13-1A45-A72A-737430AD05B0}"/>
              </a:ext>
            </a:extLst>
          </p:cNvPr>
          <p:cNvSpPr/>
          <p:nvPr/>
        </p:nvSpPr>
        <p:spPr bwMode="auto">
          <a:xfrm>
            <a:off x="340804" y="1628800"/>
            <a:ext cx="11582400" cy="329184"/>
          </a:xfrm>
          <a:prstGeom prst="rect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Times New Roman" pitchFamily="18" charset="0"/>
              <a:ea typeface="MS PGothic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9536" y="0"/>
            <a:ext cx="8424936" cy="1340768"/>
          </a:xfrm>
        </p:spPr>
        <p:txBody>
          <a:bodyPr>
            <a:normAutofit/>
          </a:bodyPr>
          <a:lstStyle/>
          <a:p>
            <a:r>
              <a:rPr lang="en-US" dirty="0"/>
              <a:t>Meet The Professor with Dr Liu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72480" y="1124744"/>
            <a:ext cx="11319048" cy="5517232"/>
          </a:xfrm>
        </p:spPr>
        <p:txBody>
          <a:bodyPr/>
          <a:lstStyle/>
          <a:p>
            <a:pPr marL="98425" indent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chemeClr val="tx1"/>
                </a:solidFill>
              </a:rPr>
              <a:t>MODULE 1: Adjuvant and Neoadjuvant Immunotherapy in Non-Small Cell Lung Cancer (NSCLC)</a:t>
            </a:r>
          </a:p>
          <a:p>
            <a:pPr marL="98425" indent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chemeClr val="bg1"/>
                </a:solidFill>
              </a:rPr>
              <a:t>MODULE 2: Case Presentations</a:t>
            </a:r>
          </a:p>
          <a:p>
            <a:pPr>
              <a:spcBef>
                <a:spcPts val="400"/>
              </a:spcBef>
              <a:spcAft>
                <a:spcPts val="0"/>
              </a:spcAft>
            </a:pPr>
            <a:r>
              <a:rPr lang="en-US" sz="2000" b="0" dirty="0">
                <a:solidFill>
                  <a:schemeClr val="tx1"/>
                </a:solidFill>
              </a:rPr>
              <a:t>Dr Patel: A 57-year-old man with metastatic NSCLC and no actionable mutations </a:t>
            </a:r>
          </a:p>
          <a:p>
            <a:pPr>
              <a:spcBef>
                <a:spcPts val="400"/>
              </a:spcBef>
              <a:spcAft>
                <a:spcPts val="0"/>
              </a:spcAft>
            </a:pPr>
            <a:r>
              <a:rPr lang="en-US" sz="2000" b="0" dirty="0">
                <a:solidFill>
                  <a:schemeClr val="tx1"/>
                </a:solidFill>
              </a:rPr>
              <a:t>Dr Shameem: A 66-year-old woman with newly diagnosed adenocarcinoma of the lung — PD-L1 65%</a:t>
            </a:r>
          </a:p>
          <a:p>
            <a:pPr>
              <a:spcBef>
                <a:spcPts val="400"/>
              </a:spcBef>
              <a:spcAft>
                <a:spcPts val="0"/>
              </a:spcAft>
            </a:pPr>
            <a:r>
              <a:rPr lang="en-US" sz="2000" b="0" dirty="0">
                <a:solidFill>
                  <a:schemeClr val="tx1"/>
                </a:solidFill>
              </a:rPr>
              <a:t>Dr Kumar: A 70-year-old man with localized NSCLC and no actionable mutations </a:t>
            </a:r>
            <a:r>
              <a:rPr lang="en-US" sz="2000" b="0" dirty="0"/>
              <a:t>—</a:t>
            </a:r>
            <a:r>
              <a:rPr lang="en-US" sz="2000" b="0" dirty="0">
                <a:solidFill>
                  <a:schemeClr val="tx1"/>
                </a:solidFill>
              </a:rPr>
              <a:t> PD-L1 90% </a:t>
            </a:r>
          </a:p>
          <a:p>
            <a:pPr>
              <a:spcBef>
                <a:spcPts val="400"/>
              </a:spcBef>
              <a:spcAft>
                <a:spcPts val="0"/>
              </a:spcAft>
            </a:pPr>
            <a:r>
              <a:rPr lang="en-US" sz="2000" b="0" dirty="0"/>
              <a:t>Dr Gupta: A 60-year-old woman with extensive-stage small cell lung cancer </a:t>
            </a:r>
          </a:p>
          <a:p>
            <a:pPr>
              <a:spcBef>
                <a:spcPts val="400"/>
              </a:spcBef>
              <a:spcAft>
                <a:spcPts val="0"/>
              </a:spcAft>
            </a:pPr>
            <a:r>
              <a:rPr lang="en-US" sz="2000" b="0" dirty="0">
                <a:solidFill>
                  <a:schemeClr val="tx1"/>
                </a:solidFill>
              </a:rPr>
              <a:t>Dr </a:t>
            </a:r>
            <a:r>
              <a:rPr lang="en-US" sz="2000" b="0" dirty="0" err="1">
                <a:solidFill>
                  <a:schemeClr val="tx1"/>
                </a:solidFill>
              </a:rPr>
              <a:t>Gubens</a:t>
            </a:r>
            <a:r>
              <a:rPr lang="en-US" sz="2000" b="0" dirty="0">
                <a:solidFill>
                  <a:schemeClr val="tx1"/>
                </a:solidFill>
              </a:rPr>
              <a:t>: A 72-year-old woman with Stage IIIB adenocarcinoma of the lung and an EGFR L858R tumor mutation — PD-L1 40% </a:t>
            </a:r>
          </a:p>
          <a:p>
            <a:pPr marL="98425" indent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chemeClr val="tx1"/>
                </a:solidFill>
              </a:rPr>
              <a:t>MODULE 3: Thoughts for the Future</a:t>
            </a:r>
          </a:p>
          <a:p>
            <a:pPr marL="98425" indent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chemeClr val="tx1"/>
                </a:solidFill>
              </a:rPr>
              <a:t>MODULE 4: Journal Club with Dr Liu</a:t>
            </a:r>
          </a:p>
          <a:p>
            <a:pPr marL="98425" indent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200" dirty="0"/>
              <a:t>MODULE 5: Appendix – Key Data Sets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41853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8D9C11-74F9-DB4D-A0C1-8AE2C69F20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400" y="318374"/>
            <a:ext cx="8496082" cy="1143000"/>
          </a:xfrm>
        </p:spPr>
        <p:txBody>
          <a:bodyPr/>
          <a:lstStyle/>
          <a:p>
            <a:pPr algn="l"/>
            <a:r>
              <a:rPr lang="en-US" dirty="0"/>
              <a:t>Case Presentation – Dr Patel: A 57-year-old man with metastatic NSCLC and no actionable mutations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91094B8-566C-054D-961D-2A44F9ECBC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400" y="1770420"/>
            <a:ext cx="10440298" cy="4147493"/>
          </a:xfrm>
        </p:spPr>
        <p:txBody>
          <a:bodyPr/>
          <a:lstStyle/>
          <a:p>
            <a:pPr marL="390525" lvl="3" indent="-342900" fontAlgn="ctr">
              <a:lnSpc>
                <a:spcPct val="105000"/>
              </a:lnSpc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2000" b="0" dirty="0"/>
              <a:t>Diagnosed with metastatic NSCLC</a:t>
            </a:r>
          </a:p>
          <a:p>
            <a:pPr marL="390525" lvl="3" indent="-342900" fontAlgn="ctr">
              <a:lnSpc>
                <a:spcPct val="105000"/>
              </a:lnSpc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2000" b="0" dirty="0"/>
              <a:t>On baseline O</a:t>
            </a:r>
            <a:r>
              <a:rPr lang="en-US" sz="2000" b="0" baseline="30000" dirty="0"/>
              <a:t>2</a:t>
            </a:r>
            <a:r>
              <a:rPr lang="en-US" sz="2000" b="0" dirty="0"/>
              <a:t> due to COPD</a:t>
            </a:r>
          </a:p>
          <a:p>
            <a:pPr marL="390525" lvl="3" indent="-342900" fontAlgn="ctr">
              <a:lnSpc>
                <a:spcPct val="105000"/>
              </a:lnSpc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2000" b="0" dirty="0"/>
              <a:t>C</a:t>
            </a:r>
            <a:r>
              <a:rPr lang="en-US" sz="2000" b="0" dirty="0">
                <a:sym typeface="Wingdings" pitchFamily="2" charset="2"/>
              </a:rPr>
              <a:t>hemoimmunotherapy initiated with decrease in oxygen requirement and improvement in lean muscle mass within 6 weeks</a:t>
            </a:r>
          </a:p>
          <a:p>
            <a:pPr marL="390525" lvl="3" indent="-342900" fontAlgn="ctr">
              <a:lnSpc>
                <a:spcPct val="105000"/>
              </a:lnSpc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2000" b="0" dirty="0">
                <a:sym typeface="Wingdings" pitchFamily="2" charset="2"/>
              </a:rPr>
              <a:t>CT: Nearly 50% increase in size of multiple mediastinal lymph nodes in the chest </a:t>
            </a:r>
          </a:p>
          <a:p>
            <a:pPr marL="390525" lvl="3" indent="-342900" fontAlgn="ctr">
              <a:lnSpc>
                <a:spcPct val="105000"/>
              </a:lnSpc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2000" b="0" dirty="0">
                <a:sym typeface="Wingdings" pitchFamily="2" charset="2"/>
              </a:rPr>
              <a:t>Therapy continued with patient monitoring for 6 to 8 weeks</a:t>
            </a:r>
          </a:p>
          <a:p>
            <a:pPr marL="390525" lvl="3" indent="-342900" fontAlgn="ctr">
              <a:lnSpc>
                <a:spcPct val="105000"/>
              </a:lnSpc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2000" b="0" dirty="0">
                <a:sym typeface="Wingdings" pitchFamily="2" charset="2"/>
              </a:rPr>
              <a:t>Follow-up CT: 50% decrease of multiple mediastinal lymph nodes </a:t>
            </a:r>
            <a:endParaRPr lang="en-US" b="0" dirty="0">
              <a:sym typeface="Wingdings" pitchFamily="2" charset="2"/>
            </a:endParaRPr>
          </a:p>
          <a:p>
            <a:pPr marL="782638" lvl="4" indent="-342900" fontAlgn="ctr">
              <a:lnSpc>
                <a:spcPct val="105000"/>
              </a:lnSpc>
              <a:spcBef>
                <a:spcPts val="800"/>
              </a:spcBef>
              <a:buFont typeface="Arial" panose="020B0604020202020204" pitchFamily="34" charset="0"/>
              <a:buChar char="•"/>
            </a:pPr>
            <a:endParaRPr lang="en-US" b="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B41B75A-F8E6-9F42-B81C-02F7FA0805DE}"/>
              </a:ext>
            </a:extLst>
          </p:cNvPr>
          <p:cNvSpPr txBox="1"/>
          <p:nvPr/>
        </p:nvSpPr>
        <p:spPr>
          <a:xfrm>
            <a:off x="9865096" y="1433208"/>
            <a:ext cx="2207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Dr Sandip Patel</a:t>
            </a:r>
          </a:p>
        </p:txBody>
      </p:sp>
      <p:pic>
        <p:nvPicPr>
          <p:cNvPr id="6" name="Picture 5" descr="A picture containing wall, person, indoor, person&#10;&#10;Description automatically generated">
            <a:extLst>
              <a:ext uri="{FF2B5EF4-FFF2-40B4-BE49-F238E27FC236}">
                <a16:creationId xmlns:a16="http://schemas.microsoft.com/office/drawing/2014/main" id="{E626637C-2BFD-7840-AC2C-FA8F0D5143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5096" y="132121"/>
            <a:ext cx="2207568" cy="1241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058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F52F5EA1-982D-F445-AE9F-DC86B7EDDA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8316925"/>
              </p:ext>
            </p:extLst>
          </p:nvPr>
        </p:nvGraphicFramePr>
        <p:xfrm>
          <a:off x="943173" y="1504929"/>
          <a:ext cx="10081120" cy="4325450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10081120">
                  <a:extLst>
                    <a:ext uri="{9D8B030D-6E8A-4147-A177-3AD203B41FA5}">
                      <a16:colId xmlns:a16="http://schemas.microsoft.com/office/drawing/2014/main" val="2475546180"/>
                    </a:ext>
                  </a:extLst>
                </a:gridCol>
              </a:tblGrid>
              <a:tr h="43254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61906385"/>
                  </a:ext>
                </a:extLst>
              </a:tr>
              <a:tr h="43254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3E0EB">
                        <a:alpha val="6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3645606"/>
                  </a:ext>
                </a:extLst>
              </a:tr>
              <a:tr h="43254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76747907"/>
                  </a:ext>
                </a:extLst>
              </a:tr>
              <a:tr h="43254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3E1EA">
                        <a:alpha val="6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6862603"/>
                  </a:ext>
                </a:extLst>
              </a:tr>
              <a:tr h="43254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96302955"/>
                  </a:ext>
                </a:extLst>
              </a:tr>
              <a:tr h="43254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5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8441481"/>
                  </a:ext>
                </a:extLst>
              </a:tr>
              <a:tr h="43254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34164030"/>
                  </a:ext>
                </a:extLst>
              </a:tr>
              <a:tr h="43254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6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5810627"/>
                  </a:ext>
                </a:extLst>
              </a:tr>
              <a:tr h="43254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26502671"/>
                  </a:ext>
                </a:extLst>
              </a:tr>
              <a:tr h="43254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E5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3530089"/>
                  </a:ext>
                </a:extLst>
              </a:tr>
            </a:tbl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6230416B-E8B5-F049-85F3-29711EC11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287" y="227013"/>
            <a:ext cx="9720218" cy="1143000"/>
          </a:xfrm>
        </p:spPr>
        <p:txBody>
          <a:bodyPr/>
          <a:lstStyle/>
          <a:p>
            <a:pPr algn="l"/>
            <a:r>
              <a:rPr lang="en-US" sz="2800" b="1" dirty="0">
                <a:solidFill>
                  <a:srgbClr val="0432FF"/>
                </a:solidFill>
                <a:effectLst/>
                <a:latin typeface="+mn-lt"/>
                <a:ea typeface="Calibri" panose="020F0502020204030204" pitchFamily="34" charset="0"/>
              </a:rPr>
              <a:t>Which first-line treatment regimen would you recommend for a 65-year-old patient with metastatic </a:t>
            </a:r>
            <a:r>
              <a:rPr lang="en-US" sz="2800" b="1" u="sng" dirty="0" err="1">
                <a:solidFill>
                  <a:srgbClr val="0432FF"/>
                </a:solidFill>
                <a:effectLst/>
                <a:latin typeface="+mn-lt"/>
                <a:ea typeface="Calibri" panose="020F0502020204030204" pitchFamily="34" charset="0"/>
              </a:rPr>
              <a:t>nonsquamous</a:t>
            </a:r>
            <a:r>
              <a:rPr lang="en-US" sz="2800" b="1" u="sng" dirty="0">
                <a:solidFill>
                  <a:srgbClr val="0432FF"/>
                </a:solidFill>
                <a:effectLst/>
                <a:latin typeface="+mn-lt"/>
                <a:ea typeface="Calibri" panose="020F0502020204030204" pitchFamily="34" charset="0"/>
              </a:rPr>
              <a:t> lung cancer</a:t>
            </a:r>
            <a:r>
              <a:rPr lang="en-US" sz="2800" b="1" dirty="0">
                <a:solidFill>
                  <a:srgbClr val="0432FF"/>
                </a:solidFill>
                <a:effectLst/>
                <a:latin typeface="+mn-lt"/>
                <a:ea typeface="Calibri" panose="020F0502020204030204" pitchFamily="34" charset="0"/>
              </a:rPr>
              <a:t>, no identified targetable mutations and a PD-L1 </a:t>
            </a:r>
            <a:r>
              <a:rPr lang="en-US" sz="2800" b="1" u="sng" dirty="0">
                <a:solidFill>
                  <a:srgbClr val="0432FF"/>
                </a:solidFill>
                <a:effectLst/>
                <a:latin typeface="+mn-lt"/>
                <a:ea typeface="Calibri" panose="020F0502020204030204" pitchFamily="34" charset="0"/>
              </a:rPr>
              <a:t>TPS of 0%</a:t>
            </a:r>
            <a:r>
              <a:rPr lang="en-US" sz="2800" b="1" dirty="0">
                <a:solidFill>
                  <a:srgbClr val="0432FF"/>
                </a:solidFill>
                <a:effectLst/>
                <a:latin typeface="+mn-lt"/>
                <a:ea typeface="Calibri" panose="020F0502020204030204" pitchFamily="34" charset="0"/>
              </a:rPr>
              <a:t>? </a:t>
            </a:r>
            <a:endParaRPr lang="en-US" sz="2800" dirty="0">
              <a:solidFill>
                <a:srgbClr val="0432FF"/>
              </a:solidFill>
              <a:latin typeface="+mn-lt"/>
              <a:cs typeface="Calibri" panose="020F0502020204030204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5D8232-39E0-6242-881D-57D23FD0A45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168324" y="1580417"/>
            <a:ext cx="10360025" cy="4536504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</a:pPr>
            <a:r>
              <a:rPr lang="en-US" sz="25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1. Chemotherapy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</a:pPr>
            <a:r>
              <a:rPr lang="en-US" sz="25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2. Chemotherapy + bevacizumab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</a:pPr>
            <a:r>
              <a:rPr lang="en-US" sz="25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3. Pembrolizumab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</a:pPr>
            <a:r>
              <a:rPr lang="en-US" sz="25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4. Atezolizumab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</a:pPr>
            <a:r>
              <a:rPr lang="en-US" sz="25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5. </a:t>
            </a:r>
            <a:r>
              <a:rPr lang="en-US" sz="2500" b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Cemiplimab</a:t>
            </a:r>
            <a:endParaRPr lang="en-US" sz="2500" b="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</a:pPr>
            <a:r>
              <a:rPr lang="en-US" sz="2500" i="1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</a:t>
            </a:r>
            <a:r>
              <a:rPr lang="en-US" sz="2500" i="1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Carboplatin/pemetrexed/pembrolizumab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</a:pPr>
            <a:r>
              <a:rPr lang="en-US" sz="25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7. Atezolizumab/carboplatin/</a:t>
            </a:r>
            <a:r>
              <a:rPr lang="en-US" sz="2500" b="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nab</a:t>
            </a:r>
            <a:r>
              <a:rPr lang="en-US" sz="25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paclitaxel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</a:pPr>
            <a:r>
              <a:rPr lang="en-US" sz="25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8. Atezolizumab/carboplatin/paclitaxel/bevacizumab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</a:pPr>
            <a:r>
              <a:rPr lang="en-US" sz="25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9. Ipilimumab/nivolumab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</a:pPr>
            <a:r>
              <a:rPr lang="en-US" sz="25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10. Ipilimumab/nivolumab + chemotherapy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</a:pPr>
            <a:r>
              <a:rPr lang="en-US" sz="25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11. Other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</a:pPr>
            <a:endParaRPr lang="en-US" sz="25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CDEE921-2E2C-9941-82A2-6A062C0C159C}"/>
              </a:ext>
            </a:extLst>
          </p:cNvPr>
          <p:cNvSpPr txBox="1"/>
          <p:nvPr/>
        </p:nvSpPr>
        <p:spPr>
          <a:xfrm>
            <a:off x="47328" y="6402814"/>
            <a:ext cx="31935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tx1"/>
                </a:solidFill>
              </a:rPr>
              <a:t>Faculty Survey November 2021</a:t>
            </a:r>
          </a:p>
        </p:txBody>
      </p:sp>
    </p:spTree>
    <p:extLst>
      <p:ext uri="{BB962C8B-B14F-4D97-AF65-F5344CB8AC3E}">
        <p14:creationId xmlns:p14="http://schemas.microsoft.com/office/powerpoint/2010/main" val="1708551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1E5A7380-E02B-BA46-A594-7872A2BC3F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6404232"/>
              </p:ext>
            </p:extLst>
          </p:nvPr>
        </p:nvGraphicFramePr>
        <p:xfrm>
          <a:off x="1127448" y="1768343"/>
          <a:ext cx="10081120" cy="4396959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10081120">
                  <a:extLst>
                    <a:ext uri="{9D8B030D-6E8A-4147-A177-3AD203B41FA5}">
                      <a16:colId xmlns:a16="http://schemas.microsoft.com/office/drawing/2014/main" val="2475546180"/>
                    </a:ext>
                  </a:extLst>
                </a:gridCol>
              </a:tblGrid>
              <a:tr h="48855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61906385"/>
                  </a:ext>
                </a:extLst>
              </a:tr>
              <a:tr h="48855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3E0EB">
                        <a:alpha val="6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3645606"/>
                  </a:ext>
                </a:extLst>
              </a:tr>
              <a:tr h="48855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76747907"/>
                  </a:ext>
                </a:extLst>
              </a:tr>
              <a:tr h="48855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3E1EA">
                        <a:alpha val="6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6862603"/>
                  </a:ext>
                </a:extLst>
              </a:tr>
              <a:tr h="48855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96302955"/>
                  </a:ext>
                </a:extLst>
              </a:tr>
              <a:tr h="48855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5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8441481"/>
                  </a:ext>
                </a:extLst>
              </a:tr>
              <a:tr h="48855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34164030"/>
                  </a:ext>
                </a:extLst>
              </a:tr>
              <a:tr h="48855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6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5810627"/>
                  </a:ext>
                </a:extLst>
              </a:tr>
              <a:tr h="48855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26502671"/>
                  </a:ext>
                </a:extLst>
              </a:tr>
            </a:tbl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6230416B-E8B5-F049-85F3-29711EC11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287" y="227013"/>
            <a:ext cx="9360177" cy="1143000"/>
          </a:xfrm>
        </p:spPr>
        <p:txBody>
          <a:bodyPr/>
          <a:lstStyle/>
          <a:p>
            <a:pPr algn="l"/>
            <a:r>
              <a:rPr lang="en-US" sz="2800" b="1" dirty="0">
                <a:solidFill>
                  <a:srgbClr val="0432FF"/>
                </a:solidFill>
                <a:effectLst/>
                <a:latin typeface="+mn-lt"/>
                <a:ea typeface="Calibri" panose="020F0502020204030204" pitchFamily="34" charset="0"/>
              </a:rPr>
              <a:t>Which first-line treatment regimen would you recommend for a 65-year-old patient with metastatic </a:t>
            </a:r>
            <a:r>
              <a:rPr lang="en-US" sz="2800" b="1" u="sng" dirty="0">
                <a:solidFill>
                  <a:srgbClr val="0432FF"/>
                </a:solidFill>
                <a:effectLst/>
                <a:latin typeface="+mn-lt"/>
                <a:ea typeface="Calibri" panose="020F0502020204030204" pitchFamily="34" charset="0"/>
              </a:rPr>
              <a:t>squamous lung cancer</a:t>
            </a:r>
            <a:r>
              <a:rPr lang="en-US" sz="2800" b="1" dirty="0">
                <a:solidFill>
                  <a:srgbClr val="0432FF"/>
                </a:solidFill>
                <a:effectLst/>
                <a:latin typeface="+mn-lt"/>
                <a:ea typeface="Calibri" panose="020F0502020204030204" pitchFamily="34" charset="0"/>
              </a:rPr>
              <a:t>, no identified targetable mutations and a PD-L1 </a:t>
            </a:r>
            <a:r>
              <a:rPr lang="en-US" sz="2800" b="1" u="sng" dirty="0">
                <a:solidFill>
                  <a:srgbClr val="0432FF"/>
                </a:solidFill>
                <a:effectLst/>
                <a:latin typeface="+mn-lt"/>
                <a:ea typeface="Calibri" panose="020F0502020204030204" pitchFamily="34" charset="0"/>
              </a:rPr>
              <a:t>TPS of 0%</a:t>
            </a:r>
            <a:r>
              <a:rPr lang="en-US" sz="2800" b="1" dirty="0">
                <a:solidFill>
                  <a:srgbClr val="0432FF"/>
                </a:solidFill>
                <a:effectLst/>
                <a:latin typeface="+mn-lt"/>
                <a:ea typeface="Calibri" panose="020F0502020204030204" pitchFamily="34" charset="0"/>
              </a:rPr>
              <a:t>? </a:t>
            </a:r>
            <a:endParaRPr lang="en-US" sz="2800" dirty="0">
              <a:solidFill>
                <a:srgbClr val="0432FF"/>
              </a:solidFill>
              <a:latin typeface="+mn-lt"/>
              <a:cs typeface="Calibri" panose="020F0502020204030204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5D8232-39E0-6242-881D-57D23FD0A45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343472" y="1699318"/>
            <a:ext cx="9793089" cy="4249962"/>
          </a:xfrm>
        </p:spPr>
        <p:txBody>
          <a:bodyPr/>
          <a:lstStyle/>
          <a:p>
            <a:pPr marL="0" marR="0" indent="0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None/>
            </a:pPr>
            <a:r>
              <a:rPr lang="en-US" sz="25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1. Chemotherapy </a:t>
            </a:r>
            <a:endParaRPr lang="en-US" sz="25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indent="0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None/>
            </a:pPr>
            <a:r>
              <a:rPr lang="en-US" sz="25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2. Pembrolizumab </a:t>
            </a:r>
            <a:endParaRPr lang="en-US" sz="25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indent="0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None/>
            </a:pPr>
            <a:r>
              <a:rPr lang="en-US" sz="25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3. Atezolizumab</a:t>
            </a:r>
            <a:endParaRPr lang="en-US" sz="25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indent="0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None/>
            </a:pPr>
            <a:r>
              <a:rPr lang="en-US" sz="25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4. </a:t>
            </a:r>
            <a:r>
              <a:rPr lang="en-US" sz="2500" b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Cemiplimab</a:t>
            </a:r>
            <a:r>
              <a:rPr lang="en-US" sz="25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25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indent="0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None/>
            </a:pPr>
            <a:r>
              <a:rPr lang="en-US" sz="25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5. Carboplatin/paclitaxel/pembrolizumab</a:t>
            </a:r>
            <a:endParaRPr lang="en-US" sz="25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indent="0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None/>
            </a:pPr>
            <a:r>
              <a:rPr lang="en-US" sz="25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6. Carboplatin/</a:t>
            </a:r>
            <a:r>
              <a:rPr lang="en-US" sz="2500" b="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nab</a:t>
            </a:r>
            <a:r>
              <a:rPr lang="en-US" sz="25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paclitaxel/pembrolizumab</a:t>
            </a:r>
            <a:endParaRPr lang="en-US" sz="25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indent="0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None/>
            </a:pPr>
            <a:r>
              <a:rPr lang="en-US" sz="25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7. Ipilimumab/nivolumab</a:t>
            </a:r>
            <a:endParaRPr lang="en-US" sz="25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indent="0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None/>
            </a:pPr>
            <a:r>
              <a:rPr lang="en-US" sz="2500" i="1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8. Ipilimumab/nivolumab + chemotherapy</a:t>
            </a:r>
            <a:endParaRPr lang="en-US" sz="25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indent="0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None/>
            </a:pPr>
            <a:r>
              <a:rPr lang="en-US" sz="25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9. Other </a:t>
            </a:r>
            <a:endParaRPr lang="en-US" sz="25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None/>
            </a:pPr>
            <a:endParaRPr lang="en-US" sz="25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998359A-3DD3-734D-8F7B-83C35CBEB995}"/>
              </a:ext>
            </a:extLst>
          </p:cNvPr>
          <p:cNvSpPr txBox="1"/>
          <p:nvPr/>
        </p:nvSpPr>
        <p:spPr>
          <a:xfrm>
            <a:off x="47328" y="6402814"/>
            <a:ext cx="31935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tx1"/>
                </a:solidFill>
              </a:rPr>
              <a:t>Faculty Survey November 2021</a:t>
            </a:r>
          </a:p>
        </p:txBody>
      </p:sp>
    </p:spTree>
    <p:extLst>
      <p:ext uri="{BB962C8B-B14F-4D97-AF65-F5344CB8AC3E}">
        <p14:creationId xmlns:p14="http://schemas.microsoft.com/office/powerpoint/2010/main" val="1578035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31A6C8-C92E-A241-858C-7428360944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286" y="53752"/>
            <a:ext cx="10358967" cy="1143000"/>
          </a:xfrm>
        </p:spPr>
        <p:txBody>
          <a:bodyPr/>
          <a:lstStyle/>
          <a:p>
            <a:r>
              <a:rPr lang="en-US" dirty="0"/>
              <a:t>Dr Love — Disclosures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F225B5-DDBB-F04C-87FC-4A699DA270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2286" y="1196752"/>
            <a:ext cx="10440298" cy="4799013"/>
          </a:xfrm>
        </p:spPr>
        <p:txBody>
          <a:bodyPr/>
          <a:lstStyle/>
          <a:p>
            <a:pPr marL="98425" indent="0">
              <a:buNone/>
            </a:pPr>
            <a:r>
              <a:rPr lang="en-US" sz="1900" dirty="0"/>
              <a:t>Dr Love</a:t>
            </a:r>
            <a:r>
              <a:rPr lang="en-US" sz="1900" b="0" dirty="0"/>
              <a:t> is president and CEO of Research To Practice. Research To Practice receives funds in the form of educational grants to develop CME activities from the following companies: AbbVie Inc, Adaptive Biotechnologies Corporation, ADC Therapeutics, Agios Pharmaceuticals Inc, Alexion Pharmaceuticals, Amgen Inc, Array BioPharma Inc, a subsidiary of Pfizer Inc, Astellas, AstraZeneca Pharmaceuticals LP, Aveo Pharmaceuticals, Bayer HealthCare Pharmaceuticals, </a:t>
            </a:r>
            <a:r>
              <a:rPr lang="en-US" sz="1900" b="0" dirty="0" err="1"/>
              <a:t>BeiGene</a:t>
            </a:r>
            <a:r>
              <a:rPr lang="en-US" sz="1900" b="0" dirty="0"/>
              <a:t> Ltd, </a:t>
            </a:r>
            <a:r>
              <a:rPr lang="en-US" sz="1900" b="0" dirty="0" err="1"/>
              <a:t>BeyondSpring</a:t>
            </a:r>
            <a:r>
              <a:rPr lang="en-US" sz="1900" b="0" dirty="0"/>
              <a:t> Pharmaceuticals Inc, Blueprint Medicines, Boehringer Ingelheim Pharmaceuticals Inc, Bristol-Myers Squibb Company, Celgene Corporation, Clovis Oncology, </a:t>
            </a:r>
            <a:r>
              <a:rPr lang="en-US" sz="1900" b="0" dirty="0" err="1"/>
              <a:t>Coherus</a:t>
            </a:r>
            <a:r>
              <a:rPr lang="en-US" sz="1900" b="0" dirty="0"/>
              <a:t> </a:t>
            </a:r>
            <a:r>
              <a:rPr lang="en-US" sz="1900" b="0" dirty="0" err="1"/>
              <a:t>BioSciences</a:t>
            </a:r>
            <a:r>
              <a:rPr lang="en-US" sz="1900" b="0" dirty="0"/>
              <a:t>, Daiichi Sankyo Inc, Eisai Inc, </a:t>
            </a:r>
            <a:r>
              <a:rPr lang="en-US" sz="1900" b="0" dirty="0" err="1"/>
              <a:t>Epizyme</a:t>
            </a:r>
            <a:r>
              <a:rPr lang="en-US" sz="1900" b="0" dirty="0"/>
              <a:t> Inc, Exact Sciences Inc, </a:t>
            </a:r>
            <a:r>
              <a:rPr lang="en-US" sz="1900" b="0" dirty="0" err="1"/>
              <a:t>Exelixis</a:t>
            </a:r>
            <a:r>
              <a:rPr lang="en-US" sz="1900" b="0" dirty="0"/>
              <a:t> Inc, Five Prime Therapeutics Inc, Foundation Medicine, G1 Therapeutics Inc, Genentech, a member of the Roche Group, Genmab, Gilead Sciences Inc, GlaxoSmithKline, Grail Inc, Halozyme Inc, </a:t>
            </a:r>
            <a:r>
              <a:rPr lang="en-US" sz="1900" b="0" dirty="0" err="1"/>
              <a:t>Helsinn</a:t>
            </a:r>
            <a:r>
              <a:rPr lang="en-US" sz="1900" b="0" dirty="0"/>
              <a:t> Healthcare SA, </a:t>
            </a:r>
            <a:r>
              <a:rPr lang="en-US" sz="1900" b="0" dirty="0" err="1"/>
              <a:t>ImmunoGen</a:t>
            </a:r>
            <a:r>
              <a:rPr lang="en-US" sz="1900" b="0" dirty="0"/>
              <a:t> Inc, Incyte Corporation, Ipsen Biopharmaceuticals Inc, Janssen Biotech Inc, administered by Janssen Scientific Affairs LLC, Jazz Pharmaceuticals Inc, </a:t>
            </a:r>
            <a:r>
              <a:rPr lang="en-US" sz="1900" b="0" dirty="0" err="1"/>
              <a:t>Karyopharm</a:t>
            </a:r>
            <a:r>
              <a:rPr lang="en-US" sz="1900" b="0" dirty="0"/>
              <a:t> Therapeutics, Kite, A Gilead Company, Lilly, </a:t>
            </a:r>
            <a:r>
              <a:rPr lang="en-US" sz="1900" b="0" dirty="0" err="1"/>
              <a:t>Loxo</a:t>
            </a:r>
            <a:r>
              <a:rPr lang="en-US" sz="1900" b="0" dirty="0"/>
              <a:t> Oncology Inc, a wholly owned subsidiary of Eli Lilly &amp; Company, Merck, </a:t>
            </a:r>
            <a:r>
              <a:rPr lang="en-US" sz="1900" b="0" dirty="0" err="1"/>
              <a:t>Natera</a:t>
            </a:r>
            <a:r>
              <a:rPr lang="en-US" sz="1900" b="0" dirty="0"/>
              <a:t> Inc, Novartis, </a:t>
            </a:r>
            <a:r>
              <a:rPr lang="en-US" sz="1900" b="0" dirty="0" err="1"/>
              <a:t>Novocure</a:t>
            </a:r>
            <a:r>
              <a:rPr lang="en-US" sz="1900" b="0" dirty="0"/>
              <a:t> Inc, </a:t>
            </a:r>
            <a:r>
              <a:rPr lang="en-US" sz="1900" b="0" dirty="0" err="1"/>
              <a:t>Oncopeptides</a:t>
            </a:r>
            <a:r>
              <a:rPr lang="en-US" sz="1900" b="0" dirty="0"/>
              <a:t>, Pfizer Inc, Pharmacyclics LLC, an AbbVie Company, Puma Biotechnology Inc, Regeneron Pharmaceuticals Inc, Sanofi Genzyme, </a:t>
            </a:r>
            <a:r>
              <a:rPr lang="en-US" sz="1900" b="0" dirty="0" err="1"/>
              <a:t>Seagen</a:t>
            </a:r>
            <a:r>
              <a:rPr lang="en-US" sz="1900" b="0" dirty="0"/>
              <a:t> Inc, </a:t>
            </a:r>
            <a:r>
              <a:rPr lang="en-US" sz="1900" b="0" dirty="0" err="1"/>
              <a:t>Servier</a:t>
            </a:r>
            <a:r>
              <a:rPr lang="en-US" sz="1900" b="0" dirty="0"/>
              <a:t> Pharmaceuticals LLC, Sumitomo Dainippon Pharma Oncology Inc, Taiho Oncology Inc, Takeda Pharmaceuticals USA Inc, </a:t>
            </a:r>
            <a:r>
              <a:rPr lang="en-US" sz="1900" b="0" dirty="0" err="1"/>
              <a:t>Tesaro</a:t>
            </a:r>
            <a:r>
              <a:rPr lang="en-US" sz="1900" b="0" dirty="0"/>
              <a:t>, A GSK Company, TG Therapeutics Inc, Turning Point Therapeutics Inc and </a:t>
            </a:r>
            <a:r>
              <a:rPr lang="en-US" sz="1900" b="0" dirty="0" err="1"/>
              <a:t>Verastem</a:t>
            </a:r>
            <a:r>
              <a:rPr lang="en-US" sz="1900" b="0" dirty="0"/>
              <a:t> Inc.</a:t>
            </a:r>
          </a:p>
        </p:txBody>
      </p:sp>
    </p:spTree>
    <p:extLst>
      <p:ext uri="{BB962C8B-B14F-4D97-AF65-F5344CB8AC3E}">
        <p14:creationId xmlns:p14="http://schemas.microsoft.com/office/powerpoint/2010/main" val="96419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0B38D068-D66A-0C4B-B397-D6002D8249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7651075"/>
              </p:ext>
            </p:extLst>
          </p:nvPr>
        </p:nvGraphicFramePr>
        <p:xfrm>
          <a:off x="1127448" y="1625320"/>
          <a:ext cx="10081120" cy="4395969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10081120">
                  <a:extLst>
                    <a:ext uri="{9D8B030D-6E8A-4147-A177-3AD203B41FA5}">
                      <a16:colId xmlns:a16="http://schemas.microsoft.com/office/drawing/2014/main" val="2475546180"/>
                    </a:ext>
                  </a:extLst>
                </a:gridCol>
              </a:tblGrid>
              <a:tr h="48844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61906385"/>
                  </a:ext>
                </a:extLst>
              </a:tr>
              <a:tr h="48844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3E0EB">
                        <a:alpha val="6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3645606"/>
                  </a:ext>
                </a:extLst>
              </a:tr>
              <a:tr h="48844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76747907"/>
                  </a:ext>
                </a:extLst>
              </a:tr>
              <a:tr h="48844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3E1EA">
                        <a:alpha val="6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6862603"/>
                  </a:ext>
                </a:extLst>
              </a:tr>
              <a:tr h="48844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96302955"/>
                  </a:ext>
                </a:extLst>
              </a:tr>
              <a:tr h="48844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5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8441481"/>
                  </a:ext>
                </a:extLst>
              </a:tr>
              <a:tr h="48844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34164030"/>
                  </a:ext>
                </a:extLst>
              </a:tr>
              <a:tr h="48844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6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5810627"/>
                  </a:ext>
                </a:extLst>
              </a:tr>
              <a:tr h="48844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26502671"/>
                  </a:ext>
                </a:extLst>
              </a:tr>
            </a:tbl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6230416B-E8B5-F049-85F3-29711EC11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287" y="227013"/>
            <a:ext cx="9288169" cy="1143000"/>
          </a:xfrm>
        </p:spPr>
        <p:txBody>
          <a:bodyPr/>
          <a:lstStyle/>
          <a:p>
            <a:pPr algn="l"/>
            <a:r>
              <a:rPr lang="en-US" sz="2800" b="1" dirty="0">
                <a:solidFill>
                  <a:srgbClr val="0432FF"/>
                </a:solidFill>
                <a:effectLst/>
                <a:latin typeface="+mn-lt"/>
                <a:ea typeface="Calibri" panose="020F0502020204030204" pitchFamily="34" charset="0"/>
              </a:rPr>
              <a:t>Which first-line treatment regimen would you recommend for a 65-year-old patient with metastatic </a:t>
            </a:r>
            <a:r>
              <a:rPr lang="en-US" sz="2800" b="1" u="sng" dirty="0">
                <a:solidFill>
                  <a:srgbClr val="0432FF"/>
                </a:solidFill>
                <a:effectLst/>
                <a:latin typeface="+mn-lt"/>
                <a:ea typeface="Calibri" panose="020F0502020204030204" pitchFamily="34" charset="0"/>
              </a:rPr>
              <a:t>squamous lung cancer</a:t>
            </a:r>
            <a:r>
              <a:rPr lang="en-US" sz="2800" b="1" dirty="0">
                <a:solidFill>
                  <a:srgbClr val="0432FF"/>
                </a:solidFill>
                <a:effectLst/>
                <a:latin typeface="+mn-lt"/>
                <a:ea typeface="Calibri" panose="020F0502020204030204" pitchFamily="34" charset="0"/>
              </a:rPr>
              <a:t>, no identified targetable mutations and a PD-L1 </a:t>
            </a:r>
            <a:r>
              <a:rPr lang="en-US" sz="2800" b="1" u="sng" dirty="0">
                <a:solidFill>
                  <a:srgbClr val="0432FF"/>
                </a:solidFill>
                <a:effectLst/>
                <a:latin typeface="+mn-lt"/>
                <a:ea typeface="Calibri" panose="020F0502020204030204" pitchFamily="34" charset="0"/>
              </a:rPr>
              <a:t>TPS of 10%</a:t>
            </a:r>
            <a:r>
              <a:rPr lang="en-US" sz="2800" b="1" dirty="0">
                <a:solidFill>
                  <a:srgbClr val="0432FF"/>
                </a:solidFill>
                <a:effectLst/>
                <a:latin typeface="+mn-lt"/>
                <a:ea typeface="Calibri" panose="020F0502020204030204" pitchFamily="34" charset="0"/>
              </a:rPr>
              <a:t>? </a:t>
            </a:r>
            <a:endParaRPr lang="en-US" sz="2800" dirty="0">
              <a:solidFill>
                <a:srgbClr val="0432FF"/>
              </a:solidFill>
              <a:latin typeface="+mn-lt"/>
              <a:cs typeface="Calibri" panose="020F0502020204030204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5D8232-39E0-6242-881D-57D23FD0A45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271464" y="1556792"/>
            <a:ext cx="9793088" cy="4176464"/>
          </a:xfrm>
        </p:spPr>
        <p:txBody>
          <a:bodyPr/>
          <a:lstStyle/>
          <a:p>
            <a:pPr marL="0" marR="0" indent="0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None/>
            </a:pPr>
            <a:r>
              <a:rPr lang="en-US" sz="25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1. Chemotherapy </a:t>
            </a:r>
            <a:endParaRPr lang="en-US" sz="25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indent="0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None/>
            </a:pPr>
            <a:r>
              <a:rPr lang="en-US" sz="25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2. Pembrolizumab </a:t>
            </a:r>
            <a:endParaRPr lang="en-US" sz="25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indent="0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None/>
            </a:pPr>
            <a:r>
              <a:rPr lang="en-US" sz="25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3. Atezolizumab</a:t>
            </a:r>
            <a:endParaRPr lang="en-US" sz="25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indent="0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None/>
            </a:pPr>
            <a:r>
              <a:rPr lang="en-US" sz="25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4. </a:t>
            </a:r>
            <a:r>
              <a:rPr lang="en-US" sz="2500" b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Cemiplimab</a:t>
            </a:r>
            <a:r>
              <a:rPr lang="en-US" sz="25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25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indent="0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None/>
            </a:pPr>
            <a:r>
              <a:rPr lang="en-US" sz="25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5. Carboplatin/paclitaxel/pembrolizumab</a:t>
            </a:r>
            <a:endParaRPr lang="en-US" sz="25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indent="0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None/>
            </a:pPr>
            <a:r>
              <a:rPr lang="en-US" sz="25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6. Carboplatin/</a:t>
            </a:r>
            <a:r>
              <a:rPr lang="en-US" sz="2500" b="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nab</a:t>
            </a:r>
            <a:r>
              <a:rPr lang="en-US" sz="25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paclitaxel/pembrolizumab</a:t>
            </a:r>
            <a:endParaRPr lang="en-US" sz="25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indent="0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None/>
            </a:pPr>
            <a:r>
              <a:rPr lang="en-US" sz="25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7. Ipilimumab/nivolumab</a:t>
            </a:r>
            <a:endParaRPr lang="en-US" sz="25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indent="0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None/>
            </a:pPr>
            <a:r>
              <a:rPr lang="en-US" sz="2500" i="1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8. Ipilimumab/nivolumab + chemotherapy</a:t>
            </a:r>
            <a:endParaRPr lang="en-US" sz="25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indent="0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None/>
            </a:pPr>
            <a:r>
              <a:rPr lang="en-US" sz="25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9. Other  </a:t>
            </a:r>
            <a:endParaRPr lang="en-US" sz="25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None/>
            </a:pPr>
            <a:endParaRPr lang="en-US" sz="25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D13BC77-86CB-7A48-BBE9-EFD41BB78285}"/>
              </a:ext>
            </a:extLst>
          </p:cNvPr>
          <p:cNvSpPr txBox="1"/>
          <p:nvPr/>
        </p:nvSpPr>
        <p:spPr>
          <a:xfrm>
            <a:off x="47328" y="6402814"/>
            <a:ext cx="31935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tx1"/>
                </a:solidFill>
              </a:rPr>
              <a:t>Faculty Survey November 2021</a:t>
            </a:r>
          </a:p>
        </p:txBody>
      </p:sp>
    </p:spTree>
    <p:extLst>
      <p:ext uri="{BB962C8B-B14F-4D97-AF65-F5344CB8AC3E}">
        <p14:creationId xmlns:p14="http://schemas.microsoft.com/office/powerpoint/2010/main" val="1018861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717C50B-DF8C-354F-84C4-A1BF441F4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409" y="227013"/>
            <a:ext cx="8136904" cy="1143000"/>
          </a:xfrm>
        </p:spPr>
        <p:txBody>
          <a:bodyPr/>
          <a:lstStyle/>
          <a:p>
            <a:pPr algn="l"/>
            <a:r>
              <a:rPr lang="en-US" dirty="0"/>
              <a:t>Case Presentation – Dr Shameem: A 66-year-old woman with newly diagnosed adenocarcinoma of the lung – PD-L1 65%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DF5D47C-8532-BA42-9547-CE402B185F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4539" y="1700808"/>
            <a:ext cx="11240572" cy="4700129"/>
          </a:xfrm>
        </p:spPr>
        <p:txBody>
          <a:bodyPr/>
          <a:lstStyle/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en-US" sz="2000" b="0" dirty="0"/>
              <a:t>Never smoker presents with progressive shortness of breath</a:t>
            </a: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en-US" sz="2000" b="0" dirty="0"/>
              <a:t>Chest CT: Right hilar lung mass extending into the mediastinal subcarinal space, large right pleural effusion </a:t>
            </a: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en-US" sz="2000" b="0" dirty="0"/>
              <a:t>CT guided biopsy: Adenocarcinoma, PD-L1 65%</a:t>
            </a: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en-US" sz="2000" b="0" dirty="0"/>
              <a:t>Carboplatin/pemetrexed/pembrolizumab with pembrolizumab held after cycle 1</a:t>
            </a: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en-US" sz="2000" b="0" dirty="0"/>
              <a:t>Liquid and tumor tissue NGS testing ordered</a:t>
            </a:r>
          </a:p>
          <a:p>
            <a:pPr lvl="1">
              <a:spcBef>
                <a:spcPts val="600"/>
              </a:spcBef>
              <a:spcAft>
                <a:spcPts val="0"/>
              </a:spcAft>
            </a:pPr>
            <a:r>
              <a:rPr lang="en-US" sz="2000" i="1" dirty="0"/>
              <a:t>Liquid NGS: NTRK mutation</a:t>
            </a:r>
          </a:p>
          <a:p>
            <a:pPr lvl="1">
              <a:spcBef>
                <a:spcPts val="600"/>
              </a:spcBef>
              <a:spcAft>
                <a:spcPts val="0"/>
              </a:spcAft>
            </a:pPr>
            <a:r>
              <a:rPr lang="en-US" sz="2000" i="1" dirty="0"/>
              <a:t>Tumor tissue: Notable for PD-L1 65%, NTRK fusion reported to be negative </a:t>
            </a: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en-US" sz="2000" i="1" dirty="0"/>
              <a:t>Chemotherapy plus pembrolizumab continued, patient faring well</a:t>
            </a:r>
          </a:p>
          <a:p>
            <a:pPr marL="98425" indent="0">
              <a:spcBef>
                <a:spcPts val="2400"/>
              </a:spcBef>
              <a:spcAft>
                <a:spcPts val="0"/>
              </a:spcAft>
              <a:buNone/>
            </a:pPr>
            <a:r>
              <a:rPr lang="en-US" sz="2000" i="1" dirty="0"/>
              <a:t>Questions</a:t>
            </a:r>
          </a:p>
          <a:p>
            <a:r>
              <a:rPr lang="en-US" sz="2000" b="0" i="1" dirty="0"/>
              <a:t>Which NTRK inhibitor would the faculty typically use, </a:t>
            </a:r>
            <a:r>
              <a:rPr lang="en-US" sz="2000" b="0" i="1" dirty="0" err="1"/>
              <a:t>entrectinib</a:t>
            </a:r>
            <a:r>
              <a:rPr lang="en-US" sz="2000" b="0" i="1" dirty="0"/>
              <a:t> or </a:t>
            </a:r>
            <a:r>
              <a:rPr lang="en-US" sz="2000" b="0" i="1" dirty="0" err="1"/>
              <a:t>larotrectinib</a:t>
            </a:r>
            <a:r>
              <a:rPr lang="en-US" sz="2000" b="0" i="1" dirty="0"/>
              <a:t>? Do any data indicate that one would have better CNS activity? 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BB9EE8F-533B-414F-8FA7-60DC5C443C63}"/>
              </a:ext>
            </a:extLst>
          </p:cNvPr>
          <p:cNvGrpSpPr/>
          <p:nvPr/>
        </p:nvGrpSpPr>
        <p:grpSpPr>
          <a:xfrm>
            <a:off x="9912424" y="116632"/>
            <a:ext cx="2167564" cy="1584176"/>
            <a:chOff x="9912424" y="116632"/>
            <a:chExt cx="2167564" cy="1584176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6480749-943B-304B-B329-B080799C765D}"/>
                </a:ext>
              </a:extLst>
            </p:cNvPr>
            <p:cNvSpPr txBox="1"/>
            <p:nvPr/>
          </p:nvSpPr>
          <p:spPr>
            <a:xfrm>
              <a:off x="9912424" y="1331476"/>
              <a:ext cx="21675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56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MS PGothic" charset="0"/>
                </a:rPr>
                <a:t>Dr 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rPr>
                <a:t>Raji Shameem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endParaRPr>
            </a:p>
          </p:txBody>
        </p:sp>
        <p:pic>
          <p:nvPicPr>
            <p:cNvPr id="12" name="Picture 11" descr="A person wearing headphones&#10;&#10;Description automatically generated with medium confidence">
              <a:extLst>
                <a:ext uri="{FF2B5EF4-FFF2-40B4-BE49-F238E27FC236}">
                  <a16:creationId xmlns:a16="http://schemas.microsoft.com/office/drawing/2014/main" id="{4BEAE1F5-1554-6546-A056-EABCEC9E22C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12424" y="116632"/>
              <a:ext cx="2167564" cy="118663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651839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717C50B-DF8C-354F-84C4-A1BF441F4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285" y="227013"/>
            <a:ext cx="8208051" cy="1143000"/>
          </a:xfrm>
        </p:spPr>
        <p:txBody>
          <a:bodyPr/>
          <a:lstStyle/>
          <a:p>
            <a:pPr algn="l"/>
            <a:r>
              <a:rPr lang="en-US" dirty="0"/>
              <a:t>Case Presentation – Dr Shameem: A 66-year-old woman with newly diagnosed adenocarcinoma of the lung – PD-L1 65% (continued)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DF5D47C-8532-BA42-9547-CE402B185F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9856" y="1557835"/>
            <a:ext cx="2167564" cy="504056"/>
          </a:xfrm>
        </p:spPr>
        <p:txBody>
          <a:bodyPr/>
          <a:lstStyle/>
          <a:p>
            <a:pPr marL="98425" indent="0">
              <a:spcBef>
                <a:spcPts val="2400"/>
              </a:spcBef>
              <a:spcAft>
                <a:spcPts val="0"/>
              </a:spcAft>
              <a:buNone/>
            </a:pPr>
            <a:r>
              <a:rPr lang="en-US" sz="2000" dirty="0"/>
              <a:t>Liquid NGS results</a:t>
            </a:r>
          </a:p>
        </p:txBody>
      </p:sp>
      <p:pic>
        <p:nvPicPr>
          <p:cNvPr id="7" name="Picture 6" descr="Table&#10;&#10;Description automatically generated">
            <a:extLst>
              <a:ext uri="{FF2B5EF4-FFF2-40B4-BE49-F238E27FC236}">
                <a16:creationId xmlns:a16="http://schemas.microsoft.com/office/drawing/2014/main" id="{7FE53AA8-D988-6E48-9848-FAA71EAEBC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9202" y="1944126"/>
            <a:ext cx="7848872" cy="453457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C5B387F-A8F0-7946-915F-28E8E696CC3D}"/>
              </a:ext>
            </a:extLst>
          </p:cNvPr>
          <p:cNvSpPr txBox="1"/>
          <p:nvPr/>
        </p:nvSpPr>
        <p:spPr>
          <a:xfrm>
            <a:off x="9912424" y="1331476"/>
            <a:ext cx="21675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Dr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Raji Shameem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MS PGothic" charset="0"/>
            </a:endParaRPr>
          </a:p>
        </p:txBody>
      </p:sp>
      <p:pic>
        <p:nvPicPr>
          <p:cNvPr id="13" name="Picture 12" descr="A person wearing headphones&#10;&#10;Description automatically generated with medium confidence">
            <a:extLst>
              <a:ext uri="{FF2B5EF4-FFF2-40B4-BE49-F238E27FC236}">
                <a16:creationId xmlns:a16="http://schemas.microsoft.com/office/drawing/2014/main" id="{80EF9E6B-B2FE-0545-A1C1-0F8423D248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2424" y="116632"/>
            <a:ext cx="2167564" cy="11866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11959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717C50B-DF8C-354F-84C4-A1BF441F4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285" y="227013"/>
            <a:ext cx="8280059" cy="1143000"/>
          </a:xfrm>
        </p:spPr>
        <p:txBody>
          <a:bodyPr/>
          <a:lstStyle/>
          <a:p>
            <a:pPr algn="l"/>
            <a:r>
              <a:rPr lang="en-US" dirty="0"/>
              <a:t>Case Presentation – Dr Shameem: A 66-year-old woman with newly diagnosed adenocarcinoma of the lung – PD-L1 65% (continued)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DF5D47C-8532-BA42-9547-CE402B185F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27848" y="1406597"/>
            <a:ext cx="3024336" cy="504056"/>
          </a:xfrm>
        </p:spPr>
        <p:txBody>
          <a:bodyPr/>
          <a:lstStyle/>
          <a:p>
            <a:pPr marL="98425" indent="0">
              <a:spcBef>
                <a:spcPts val="2400"/>
              </a:spcBef>
              <a:spcAft>
                <a:spcPts val="0"/>
              </a:spcAft>
              <a:buNone/>
            </a:pPr>
            <a:r>
              <a:rPr lang="en-US" sz="2000" dirty="0"/>
              <a:t>Tumor tissue NGS results</a:t>
            </a:r>
          </a:p>
        </p:txBody>
      </p:sp>
      <p:pic>
        <p:nvPicPr>
          <p:cNvPr id="8" name="Picture 7" descr="Text&#10;&#10;Description automatically generated with medium confidence">
            <a:extLst>
              <a:ext uri="{FF2B5EF4-FFF2-40B4-BE49-F238E27FC236}">
                <a16:creationId xmlns:a16="http://schemas.microsoft.com/office/drawing/2014/main" id="{D7092A58-90DA-5C43-8FA5-D97C5C5C9A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238"/>
          <a:stretch/>
        </p:blipFill>
        <p:spPr>
          <a:xfrm>
            <a:off x="2679287" y="1714558"/>
            <a:ext cx="6513057" cy="491642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13AE7B5-FCF5-5A4D-823D-BB5394075D85}"/>
              </a:ext>
            </a:extLst>
          </p:cNvPr>
          <p:cNvSpPr txBox="1"/>
          <p:nvPr/>
        </p:nvSpPr>
        <p:spPr>
          <a:xfrm>
            <a:off x="9912424" y="1331476"/>
            <a:ext cx="21675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Dr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Raji Shameem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MS PGothic" charset="0"/>
            </a:endParaRPr>
          </a:p>
        </p:txBody>
      </p:sp>
      <p:pic>
        <p:nvPicPr>
          <p:cNvPr id="14" name="Picture 13" descr="A person wearing headphones&#10;&#10;Description automatically generated with medium confidence">
            <a:extLst>
              <a:ext uri="{FF2B5EF4-FFF2-40B4-BE49-F238E27FC236}">
                <a16:creationId xmlns:a16="http://schemas.microsoft.com/office/drawing/2014/main" id="{946F0F8B-F8C2-124B-8FE0-F9F5E723D4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2424" y="116632"/>
            <a:ext cx="2167564" cy="11866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22897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31B3B24-05BC-D246-A64E-20774F8478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819" y="227013"/>
            <a:ext cx="8712105" cy="1143000"/>
          </a:xfrm>
        </p:spPr>
        <p:txBody>
          <a:bodyPr>
            <a:noAutofit/>
          </a:bodyPr>
          <a:lstStyle/>
          <a:p>
            <a:pPr algn="l"/>
            <a:r>
              <a:rPr lang="en-US" dirty="0"/>
              <a:t>Case Presentation – Dr Kumar: A 70-year-old man </a:t>
            </a:r>
            <a:br>
              <a:rPr lang="en-US" dirty="0"/>
            </a:br>
            <a:r>
              <a:rPr lang="en-US" dirty="0"/>
              <a:t>with localized NSCLC and no actionable mutations – PD-L1 90%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EBD2672-1E7D-BC4C-B446-66FA405C5A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819" y="1795054"/>
            <a:ext cx="10358967" cy="4226226"/>
          </a:xfrm>
        </p:spPr>
        <p:txBody>
          <a:bodyPr/>
          <a:lstStyle/>
          <a:p>
            <a:pPr>
              <a:spcBef>
                <a:spcPts val="1200"/>
              </a:spcBef>
              <a:spcAft>
                <a:spcPts val="0"/>
              </a:spcAft>
            </a:pPr>
            <a:r>
              <a:rPr lang="en-US" sz="2000" b="0" dirty="0"/>
              <a:t>Clinically unresectable, received neoadjuvant cisplatin/pemetrexed with good response</a:t>
            </a:r>
          </a:p>
          <a:p>
            <a:pPr>
              <a:spcBef>
                <a:spcPts val="1200"/>
              </a:spcBef>
              <a:spcAft>
                <a:spcPts val="0"/>
              </a:spcAft>
            </a:pPr>
            <a:r>
              <a:rPr lang="en-US" sz="2000" b="0" dirty="0"/>
              <a:t>Underwent surgical resection</a:t>
            </a:r>
          </a:p>
          <a:p>
            <a:pPr lvl="1">
              <a:spcBef>
                <a:spcPts val="600"/>
              </a:spcBef>
              <a:spcAft>
                <a:spcPts val="0"/>
              </a:spcAft>
            </a:pPr>
            <a:r>
              <a:rPr lang="en-US" sz="2000" b="0" dirty="0"/>
              <a:t>All nodes negative, residual tumor was 0.6 cm</a:t>
            </a:r>
          </a:p>
          <a:p>
            <a:pPr>
              <a:spcBef>
                <a:spcPts val="1200"/>
              </a:spcBef>
              <a:spcAft>
                <a:spcPts val="0"/>
              </a:spcAft>
            </a:pPr>
            <a:r>
              <a:rPr lang="en-US" sz="2000" b="0" dirty="0"/>
              <a:t>NGS: No actionable mutations, PD-L1 = 90%</a:t>
            </a:r>
          </a:p>
          <a:p>
            <a:pPr marL="98425" indent="0">
              <a:spcBef>
                <a:spcPts val="3000"/>
              </a:spcBef>
              <a:spcAft>
                <a:spcPts val="0"/>
              </a:spcAft>
              <a:buNone/>
            </a:pPr>
            <a:r>
              <a:rPr lang="en-US" sz="2000" dirty="0"/>
              <a:t>Questions</a:t>
            </a:r>
          </a:p>
          <a:p>
            <a:pPr>
              <a:spcBef>
                <a:spcPts val="1200"/>
              </a:spcBef>
              <a:spcAft>
                <a:spcPts val="0"/>
              </a:spcAft>
            </a:pPr>
            <a:r>
              <a:rPr lang="en-US" sz="2000" b="0" dirty="0"/>
              <a:t>Would the faculty consider this patient to be a candidate for anti-PD-L1 therapy?</a:t>
            </a:r>
          </a:p>
          <a:p>
            <a:pPr>
              <a:spcBef>
                <a:spcPts val="1200"/>
              </a:spcBef>
              <a:spcAft>
                <a:spcPts val="0"/>
              </a:spcAft>
            </a:pPr>
            <a:r>
              <a:rPr lang="en-US" sz="2000" b="0" dirty="0"/>
              <a:t>If you had seen the patient initially, would you have considered neoadjuvant anti-PD-1/PD-L1 therapy?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D9DEAA9-00AA-C04F-9E5C-DBFC92B585C5}"/>
              </a:ext>
            </a:extLst>
          </p:cNvPr>
          <p:cNvSpPr txBox="1"/>
          <p:nvPr/>
        </p:nvSpPr>
        <p:spPr>
          <a:xfrm>
            <a:off x="9799798" y="1433813"/>
            <a:ext cx="21769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Dr KS Kumar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Arial" pitchFamily="-72" charset="0"/>
              <a:ea typeface="MS PGothic" charset="0"/>
            </a:endParaRPr>
          </a:p>
        </p:txBody>
      </p:sp>
      <p:pic>
        <p:nvPicPr>
          <p:cNvPr id="7" name="Content Placeholder 5" descr="A person wearing glasses&#10;&#10;Description automatically generated with low confidence">
            <a:extLst>
              <a:ext uri="{FF2B5EF4-FFF2-40B4-BE49-F238E27FC236}">
                <a16:creationId xmlns:a16="http://schemas.microsoft.com/office/drawing/2014/main" id="{63C95998-B705-824F-8C88-77A51F3907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799798" y="175040"/>
            <a:ext cx="2176940" cy="1224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04086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8D9C11-74F9-DB4D-A0C1-8AE2C69F20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430" y="84444"/>
            <a:ext cx="8494776" cy="1371600"/>
          </a:xfrm>
        </p:spPr>
        <p:txBody>
          <a:bodyPr/>
          <a:lstStyle/>
          <a:p>
            <a:pPr algn="l"/>
            <a:r>
              <a:rPr lang="en-US" dirty="0"/>
              <a:t>Case Presentation – Dr Gupta: A 60-year-old </a:t>
            </a:r>
            <a:br>
              <a:rPr lang="en-US" dirty="0"/>
            </a:br>
            <a:r>
              <a:rPr lang="en-US" dirty="0"/>
              <a:t>woman with extensive-stage small cell lung cancer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91094B8-566C-054D-961D-2A44F9ECBC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5598" y="1816484"/>
            <a:ext cx="10935018" cy="4931876"/>
          </a:xfrm>
        </p:spPr>
        <p:txBody>
          <a:bodyPr/>
          <a:lstStyle/>
          <a:p>
            <a:pPr>
              <a:spcBef>
                <a:spcPts val="800"/>
              </a:spcBef>
              <a:spcAft>
                <a:spcPts val="600"/>
              </a:spcAft>
            </a:pPr>
            <a:r>
              <a:rPr lang="en-US" sz="2000" b="0" dirty="0"/>
              <a:t>August 2020: Diagnosed with extensive stage small cell lung cancer, </a:t>
            </a:r>
            <a:br>
              <a:rPr lang="en-US" sz="2000" b="0" dirty="0"/>
            </a:br>
            <a:r>
              <a:rPr lang="en-US" sz="2000" b="0" dirty="0"/>
              <a:t>symptomatic with mediastinal adenopathy </a:t>
            </a:r>
          </a:p>
          <a:p>
            <a:pPr>
              <a:spcBef>
                <a:spcPts val="800"/>
              </a:spcBef>
              <a:spcAft>
                <a:spcPts val="600"/>
              </a:spcAft>
            </a:pPr>
            <a:r>
              <a:rPr lang="en-US" sz="2000" b="0" dirty="0"/>
              <a:t>Cisplatin/etoposide/atezolizumab x 4 </a:t>
            </a:r>
            <a:r>
              <a:rPr lang="en-US" sz="2000" b="0" dirty="0">
                <a:sym typeface="Wingdings" pitchFamily="2" charset="2"/>
              </a:rPr>
              <a:t> atezolizumab maintenance </a:t>
            </a:r>
            <a:endParaRPr lang="en-US" sz="2000" b="0" dirty="0"/>
          </a:p>
          <a:p>
            <a:pPr marL="98425" indent="0">
              <a:spcBef>
                <a:spcPts val="800"/>
              </a:spcBef>
              <a:spcAft>
                <a:spcPts val="600"/>
              </a:spcAft>
              <a:buNone/>
            </a:pPr>
            <a:endParaRPr lang="en-US" sz="2000" dirty="0">
              <a:sym typeface="Wingdings" pitchFamily="2" charset="2"/>
            </a:endParaRPr>
          </a:p>
          <a:p>
            <a:pPr marL="98425" indent="0">
              <a:spcBef>
                <a:spcPts val="800"/>
              </a:spcBef>
              <a:spcAft>
                <a:spcPts val="600"/>
              </a:spcAft>
              <a:buNone/>
            </a:pPr>
            <a:r>
              <a:rPr lang="en-US" sz="2000" dirty="0">
                <a:sym typeface="Wingdings" pitchFamily="2" charset="2"/>
              </a:rPr>
              <a:t>Questions</a:t>
            </a:r>
          </a:p>
          <a:p>
            <a:pPr>
              <a:spcBef>
                <a:spcPts val="800"/>
              </a:spcBef>
              <a:spcAft>
                <a:spcPts val="600"/>
              </a:spcAft>
            </a:pPr>
            <a:r>
              <a:rPr lang="en-US" sz="2000" b="0" dirty="0">
                <a:sym typeface="Wingdings" pitchFamily="2" charset="2"/>
              </a:rPr>
              <a:t>What second-line treatment options are available for this patient when her disease progresses?</a:t>
            </a:r>
          </a:p>
          <a:p>
            <a:pPr>
              <a:spcBef>
                <a:spcPts val="800"/>
              </a:spcBef>
              <a:spcAft>
                <a:spcPts val="600"/>
              </a:spcAft>
            </a:pPr>
            <a:r>
              <a:rPr lang="en-US" sz="2000" b="0" dirty="0">
                <a:sym typeface="Wingdings" pitchFamily="2" charset="2"/>
              </a:rPr>
              <a:t>Would there still be a role for prophylactic cranial radiation if the patient had stable disease for </a:t>
            </a:r>
            <a:br>
              <a:rPr lang="en-US" sz="2000" b="0" dirty="0">
                <a:sym typeface="Wingdings" pitchFamily="2" charset="2"/>
              </a:rPr>
            </a:br>
            <a:r>
              <a:rPr lang="en-US" sz="2000" b="0" dirty="0">
                <a:sym typeface="Wingdings" pitchFamily="2" charset="2"/>
              </a:rPr>
              <a:t>6 months or more?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95155E9-9485-9449-B9DC-FC3895A2B30E}"/>
              </a:ext>
            </a:extLst>
          </p:cNvPr>
          <p:cNvSpPr/>
          <p:nvPr/>
        </p:nvSpPr>
        <p:spPr>
          <a:xfrm>
            <a:off x="9557308" y="1540407"/>
            <a:ext cx="26489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Dr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Ranju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 Gupta</a:t>
            </a:r>
          </a:p>
        </p:txBody>
      </p:sp>
      <p:pic>
        <p:nvPicPr>
          <p:cNvPr id="6" name="Picture 5" descr="A person wearing glasses&#10;&#10;Description automatically generated with medium confidence">
            <a:extLst>
              <a:ext uri="{FF2B5EF4-FFF2-40B4-BE49-F238E27FC236}">
                <a16:creationId xmlns:a16="http://schemas.microsoft.com/office/drawing/2014/main" id="{62AD6867-1CEA-634E-89C8-C5283741BF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0440" y="188641"/>
            <a:ext cx="2253163" cy="12674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40738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E9D11A72-72FE-8146-846A-9A4FB651E2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973123"/>
              </p:ext>
            </p:extLst>
          </p:nvPr>
        </p:nvGraphicFramePr>
        <p:xfrm>
          <a:off x="1127448" y="1484784"/>
          <a:ext cx="10081120" cy="4778657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10081120">
                  <a:extLst>
                    <a:ext uri="{9D8B030D-6E8A-4147-A177-3AD203B41FA5}">
                      <a16:colId xmlns:a16="http://schemas.microsoft.com/office/drawing/2014/main" val="2475546180"/>
                    </a:ext>
                  </a:extLst>
                </a:gridCol>
              </a:tblGrid>
              <a:tr h="36758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61906385"/>
                  </a:ext>
                </a:extLst>
              </a:tr>
              <a:tr h="36758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3E0EB">
                        <a:alpha val="6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3645606"/>
                  </a:ext>
                </a:extLst>
              </a:tr>
              <a:tr h="36758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76747907"/>
                  </a:ext>
                </a:extLst>
              </a:tr>
              <a:tr h="36758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3E1EA">
                        <a:alpha val="6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6862603"/>
                  </a:ext>
                </a:extLst>
              </a:tr>
              <a:tr h="36758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96302955"/>
                  </a:ext>
                </a:extLst>
              </a:tr>
              <a:tr h="36758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5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8441481"/>
                  </a:ext>
                </a:extLst>
              </a:tr>
              <a:tr h="36758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34164030"/>
                  </a:ext>
                </a:extLst>
              </a:tr>
              <a:tr h="36758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6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5810627"/>
                  </a:ext>
                </a:extLst>
              </a:tr>
              <a:tr h="36758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26502671"/>
                  </a:ext>
                </a:extLst>
              </a:tr>
              <a:tr h="36758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E5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3530089"/>
                  </a:ext>
                </a:extLst>
              </a:tr>
              <a:tr h="36758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55762828"/>
                  </a:ext>
                </a:extLst>
              </a:tr>
              <a:tr h="36758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E5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1019862"/>
                  </a:ext>
                </a:extLst>
              </a:tr>
              <a:tr h="36758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97816137"/>
                  </a:ext>
                </a:extLst>
              </a:tr>
            </a:tbl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6230416B-E8B5-F049-85F3-29711EC118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2800" b="1" dirty="0">
                <a:solidFill>
                  <a:srgbClr val="0432FF"/>
                </a:solidFill>
                <a:effectLst/>
                <a:latin typeface="+mn-lt"/>
                <a:ea typeface="Calibri" panose="020F0502020204030204" pitchFamily="34" charset="0"/>
              </a:rPr>
              <a:t>In general, what would be your preferred first-line treatment regimen for a 65-year-old patient with extensive-stage small cell lung cancer (SCLC)?  </a:t>
            </a:r>
            <a:r>
              <a:rPr lang="en-US" sz="2800" dirty="0">
                <a:solidFill>
                  <a:srgbClr val="0432FF"/>
                </a:solidFill>
                <a:effectLst/>
                <a:latin typeface="+mn-lt"/>
              </a:rPr>
              <a:t> </a:t>
            </a:r>
            <a:endParaRPr lang="en-US" sz="2800" dirty="0">
              <a:solidFill>
                <a:srgbClr val="0432FF"/>
              </a:solidFill>
              <a:latin typeface="+mn-lt"/>
              <a:cs typeface="Calibri" panose="020F0502020204030204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5D8232-39E0-6242-881D-57D23FD0A45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271464" y="1488266"/>
            <a:ext cx="10360025" cy="1163638"/>
          </a:xfrm>
        </p:spPr>
        <p:txBody>
          <a:bodyPr/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1. Carboplatin/etoposide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2. Carboplatin/etoposide + </a:t>
            </a:r>
            <a:r>
              <a:rPr lang="en-US" sz="2300" b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trilaciclib</a:t>
            </a:r>
            <a:endParaRPr lang="en-US" sz="2300" b="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3. Cisplatin/etoposide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4. Cisplatin/etoposide + </a:t>
            </a:r>
            <a:r>
              <a:rPr lang="en-US" sz="2300" b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trilaciclib</a:t>
            </a:r>
            <a:endParaRPr lang="en-US" sz="2300" b="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i="1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5. Carboplatin/etoposide + atezolizumab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6. Carboplatin/etoposide + atezolizumab + </a:t>
            </a:r>
            <a:r>
              <a:rPr lang="en-US" sz="2300" b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trilaciclib</a:t>
            </a:r>
            <a:endParaRPr lang="en-US" sz="2300" b="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7</a:t>
            </a:r>
            <a:r>
              <a:rPr lang="en-US" sz="23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Carboplatin/etoposide + durvalumab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8. Carboplatin/etoposide + durvalumab + </a:t>
            </a:r>
            <a:r>
              <a:rPr lang="en-US" sz="2300" b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trilaciclib</a:t>
            </a:r>
            <a:endParaRPr lang="en-US" sz="2300" b="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9. Cisplatin/etoposide + durvalumab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10. Cisplatin/etoposide + durvalumab + </a:t>
            </a:r>
            <a:r>
              <a:rPr lang="en-US" sz="2300" b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trilaciclib</a:t>
            </a:r>
            <a:endParaRPr lang="en-US" sz="2300" b="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11. Carboplatin/irinotecan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12. Cisplatin/irinotecan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13. Other 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23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6EDFC63-6652-CC48-97B5-C4B0FFFB598C}"/>
              </a:ext>
            </a:extLst>
          </p:cNvPr>
          <p:cNvSpPr txBox="1"/>
          <p:nvPr/>
        </p:nvSpPr>
        <p:spPr>
          <a:xfrm>
            <a:off x="47328" y="6402814"/>
            <a:ext cx="31935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tx1"/>
                </a:solidFill>
              </a:rPr>
              <a:t>Faculty Survey November 2021</a:t>
            </a:r>
          </a:p>
        </p:txBody>
      </p:sp>
    </p:spTree>
    <p:extLst>
      <p:ext uri="{BB962C8B-B14F-4D97-AF65-F5344CB8AC3E}">
        <p14:creationId xmlns:p14="http://schemas.microsoft.com/office/powerpoint/2010/main" val="596022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230416B-E8B5-F049-85F3-29711EC11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842" y="980728"/>
            <a:ext cx="9984314" cy="1143000"/>
          </a:xfrm>
        </p:spPr>
        <p:txBody>
          <a:bodyPr/>
          <a:lstStyle/>
          <a:p>
            <a:pPr algn="l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In what situations if any, do you administer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trilaciclib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to patients with extensive-stage SCLC who are receiving platinum/etoposide- or topotecan-containing regimens to reduce the incidence of chemotherapy-induced myelosuppression? 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5D8232-39E0-6242-881D-57D23FD0A4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6516" y="3573016"/>
            <a:ext cx="10358967" cy="1163887"/>
          </a:xfrm>
        </p:spPr>
        <p:txBody>
          <a:bodyPr/>
          <a:lstStyle/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en-US" sz="2400" b="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have not used </a:t>
            </a:r>
            <a:r>
              <a:rPr lang="en-US" sz="2400" b="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trilaciclib</a:t>
            </a:r>
            <a:r>
              <a:rPr lang="en-US" sz="2400" b="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but might consider it if multi-lineage myelosuppression was noted with topotecan.”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endParaRPr lang="en-US" sz="24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FF69D60-20FF-1C4E-9505-694892C70C48}"/>
              </a:ext>
            </a:extLst>
          </p:cNvPr>
          <p:cNvSpPr txBox="1"/>
          <p:nvPr/>
        </p:nvSpPr>
        <p:spPr>
          <a:xfrm>
            <a:off x="47328" y="6402814"/>
            <a:ext cx="31935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tx1"/>
                </a:solidFill>
              </a:rPr>
              <a:t>Faculty Survey November 2021</a:t>
            </a:r>
          </a:p>
        </p:txBody>
      </p:sp>
    </p:spTree>
    <p:extLst>
      <p:ext uri="{BB962C8B-B14F-4D97-AF65-F5344CB8AC3E}">
        <p14:creationId xmlns:p14="http://schemas.microsoft.com/office/powerpoint/2010/main" val="1050805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4067B51D-6ADB-0242-98FB-DA227E3350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9318339"/>
              </p:ext>
            </p:extLst>
          </p:nvPr>
        </p:nvGraphicFramePr>
        <p:xfrm>
          <a:off x="1127448" y="2801667"/>
          <a:ext cx="10081120" cy="1440159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10081120">
                  <a:extLst>
                    <a:ext uri="{9D8B030D-6E8A-4147-A177-3AD203B41FA5}">
                      <a16:colId xmlns:a16="http://schemas.microsoft.com/office/drawing/2014/main" val="2475546180"/>
                    </a:ext>
                  </a:extLst>
                </a:gridCol>
              </a:tblGrid>
              <a:tr h="48005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61906385"/>
                  </a:ext>
                </a:extLst>
              </a:tr>
              <a:tr h="48005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3E0EB">
                        <a:alpha val="6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3645606"/>
                  </a:ext>
                </a:extLst>
              </a:tr>
              <a:tr h="48005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76747907"/>
                  </a:ext>
                </a:extLst>
              </a:tr>
            </a:tbl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6230416B-E8B5-F049-85F3-29711EC11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286" y="227013"/>
            <a:ext cx="10358967" cy="1960838"/>
          </a:xfrm>
        </p:spPr>
        <p:txBody>
          <a:bodyPr/>
          <a:lstStyle/>
          <a:p>
            <a:pPr algn="l"/>
            <a:r>
              <a:rPr lang="en-US" sz="2800" b="1" dirty="0">
                <a:solidFill>
                  <a:srgbClr val="0432FF"/>
                </a:solidFill>
                <a:effectLst/>
                <a:latin typeface="+mn-lt"/>
                <a:ea typeface="Calibri" panose="020F0502020204030204" pitchFamily="34" charset="0"/>
              </a:rPr>
              <a:t>The benefits and risks of adding durvalumab to platinum/etoposide and of adding atezolizumab to carboplatin/etoposide are very similar, and from a clinical point of view selecting between the 2 regimens as first-line treatment for a patient with extensive-stage SCLC can be considered a “coin flip.” </a:t>
            </a:r>
            <a:endParaRPr lang="en-US" sz="2800" dirty="0">
              <a:solidFill>
                <a:srgbClr val="0432FF"/>
              </a:solidFill>
              <a:latin typeface="+mn-lt"/>
              <a:cs typeface="Calibri" panose="020F0502020204030204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5D8232-39E0-6242-881D-57D23FD0A45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343473" y="2809803"/>
            <a:ext cx="9721080" cy="1432023"/>
          </a:xfrm>
        </p:spPr>
        <p:txBody>
          <a:bodyPr/>
          <a:lstStyle/>
          <a:p>
            <a:pPr marL="0" marR="0" indent="0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None/>
            </a:pPr>
            <a:r>
              <a:rPr lang="en-US" sz="2500" i="1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1. Agree</a:t>
            </a:r>
            <a:r>
              <a:rPr lang="en-US" sz="25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25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indent="0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None/>
            </a:pPr>
            <a:r>
              <a:rPr lang="en-US" sz="25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2. Disagree</a:t>
            </a:r>
            <a:endParaRPr lang="en-US" sz="25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indent="0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None/>
            </a:pPr>
            <a:r>
              <a:rPr lang="en-US" sz="25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3. I’m not sure</a:t>
            </a:r>
            <a:endParaRPr lang="en-US" sz="25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None/>
            </a:pPr>
            <a:endParaRPr lang="en-US" sz="25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98818F3-A7FB-2745-A8DC-06CE50503FAE}"/>
              </a:ext>
            </a:extLst>
          </p:cNvPr>
          <p:cNvSpPr txBox="1"/>
          <p:nvPr/>
        </p:nvSpPr>
        <p:spPr>
          <a:xfrm>
            <a:off x="47328" y="6402814"/>
            <a:ext cx="31935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tx1"/>
                </a:solidFill>
              </a:rPr>
              <a:t>Faculty Survey November 2021</a:t>
            </a:r>
          </a:p>
        </p:txBody>
      </p:sp>
    </p:spTree>
    <p:extLst>
      <p:ext uri="{BB962C8B-B14F-4D97-AF65-F5344CB8AC3E}">
        <p14:creationId xmlns:p14="http://schemas.microsoft.com/office/powerpoint/2010/main" val="2443058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569B748B-D293-9D4B-BF74-EF82DE1B13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4154429"/>
              </p:ext>
            </p:extLst>
          </p:nvPr>
        </p:nvGraphicFramePr>
        <p:xfrm>
          <a:off x="1127448" y="1697826"/>
          <a:ext cx="10081120" cy="2955312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10081120">
                  <a:extLst>
                    <a:ext uri="{9D8B030D-6E8A-4147-A177-3AD203B41FA5}">
                      <a16:colId xmlns:a16="http://schemas.microsoft.com/office/drawing/2014/main" val="2475546180"/>
                    </a:ext>
                  </a:extLst>
                </a:gridCol>
              </a:tblGrid>
              <a:tr h="49255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61906385"/>
                  </a:ext>
                </a:extLst>
              </a:tr>
              <a:tr h="49255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3E0EB">
                        <a:alpha val="6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3645606"/>
                  </a:ext>
                </a:extLst>
              </a:tr>
              <a:tr h="49255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76747907"/>
                  </a:ext>
                </a:extLst>
              </a:tr>
              <a:tr h="49255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3E1EA">
                        <a:alpha val="6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6862603"/>
                  </a:ext>
                </a:extLst>
              </a:tr>
              <a:tr h="49255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96302955"/>
                  </a:ext>
                </a:extLst>
              </a:tr>
              <a:tr h="49255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5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8441481"/>
                  </a:ext>
                </a:extLst>
              </a:tr>
            </a:tbl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6230416B-E8B5-F049-85F3-29711EC118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432FF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In general, what is your preferred second-line treatment for a patient with extensive-stage SCLC with metastases and disease progression on</a:t>
            </a:r>
            <a:r>
              <a:rPr lang="en-US" sz="2800" b="1" dirty="0">
                <a:solidFill>
                  <a:srgbClr val="0432FF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0432FF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chemotherapy/atezolizumab?</a:t>
            </a:r>
            <a:endParaRPr lang="en-US" sz="2800" dirty="0">
              <a:solidFill>
                <a:srgbClr val="0432FF"/>
              </a:solidFill>
              <a:latin typeface="+mn-lt"/>
              <a:cs typeface="Calibri" panose="020F0502020204030204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5D8232-39E0-6242-881D-57D23FD0A45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271465" y="1674272"/>
            <a:ext cx="9649072" cy="3338903"/>
          </a:xfrm>
        </p:spPr>
        <p:txBody>
          <a:bodyPr/>
          <a:lstStyle/>
          <a:p>
            <a:pPr marL="0" marR="0" indent="0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None/>
            </a:pPr>
            <a:r>
              <a:rPr lang="en-US" sz="25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1. Topotecan or irinotecan</a:t>
            </a:r>
          </a:p>
          <a:p>
            <a:pPr marL="0" marR="0" indent="0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None/>
            </a:pPr>
            <a:r>
              <a:rPr lang="en-US" sz="2500" i="1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2. Lurbinectedin</a:t>
            </a:r>
          </a:p>
          <a:p>
            <a:pPr marL="0" marR="0" indent="0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None/>
            </a:pPr>
            <a:r>
              <a:rPr lang="en-US" sz="25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3. Nivolumab/ipilimumab</a:t>
            </a:r>
          </a:p>
          <a:p>
            <a:pPr marL="0" marR="0" indent="0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None/>
            </a:pPr>
            <a:r>
              <a:rPr lang="en-US" sz="25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4. Pembrolizumab</a:t>
            </a:r>
          </a:p>
          <a:p>
            <a:pPr marL="0" marR="0" indent="0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None/>
            </a:pPr>
            <a:r>
              <a:rPr lang="en-US" sz="25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5. Nivolumab</a:t>
            </a:r>
          </a:p>
          <a:p>
            <a:pPr marL="0" marR="0" indent="0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None/>
            </a:pPr>
            <a:r>
              <a:rPr lang="en-US" sz="25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6.  Other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None/>
            </a:pPr>
            <a:endParaRPr lang="en-US" sz="25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4C280FA-8F56-8B47-8F3E-D7EB7E13DE96}"/>
              </a:ext>
            </a:extLst>
          </p:cNvPr>
          <p:cNvSpPr txBox="1"/>
          <p:nvPr/>
        </p:nvSpPr>
        <p:spPr>
          <a:xfrm>
            <a:off x="47328" y="6402814"/>
            <a:ext cx="31935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tx1"/>
                </a:solidFill>
              </a:rPr>
              <a:t>Faculty Survey November 2021</a:t>
            </a:r>
          </a:p>
        </p:txBody>
      </p:sp>
    </p:spTree>
    <p:extLst>
      <p:ext uri="{BB962C8B-B14F-4D97-AF65-F5344CB8AC3E}">
        <p14:creationId xmlns:p14="http://schemas.microsoft.com/office/powerpoint/2010/main" val="4277034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31A6C8-C92E-A241-858C-7428360944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Research To Practice CME Planning Committee Members, </a:t>
            </a:r>
            <a:br>
              <a:rPr lang="en-US" dirty="0"/>
            </a:br>
            <a:r>
              <a:rPr lang="en-US" dirty="0"/>
              <a:t>Staff and Reviewers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F225B5-DDBB-F04C-87FC-4A699DA270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2286" y="1772816"/>
            <a:ext cx="10512305" cy="4442250"/>
          </a:xfrm>
        </p:spPr>
        <p:txBody>
          <a:bodyPr/>
          <a:lstStyle/>
          <a:p>
            <a:pPr marL="98425" indent="0">
              <a:buNone/>
            </a:pPr>
            <a:r>
              <a:rPr lang="en-US" sz="2500" b="0" dirty="0"/>
              <a:t>Planners, scientific staff and independent reviewers for Research To Practice have no relevant conflicts of interest to disclose.</a:t>
            </a:r>
          </a:p>
        </p:txBody>
      </p:sp>
    </p:spTree>
    <p:extLst>
      <p:ext uri="{BB962C8B-B14F-4D97-AF65-F5344CB8AC3E}">
        <p14:creationId xmlns:p14="http://schemas.microsoft.com/office/powerpoint/2010/main" val="2095439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717C50B-DF8C-354F-84C4-A1BF441F4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285" y="227013"/>
            <a:ext cx="8640099" cy="1143000"/>
          </a:xfrm>
        </p:spPr>
        <p:txBody>
          <a:bodyPr/>
          <a:lstStyle/>
          <a:p>
            <a:pPr algn="l"/>
            <a:r>
              <a:rPr lang="en-US" dirty="0"/>
              <a:t>Case Presentation – Dr </a:t>
            </a:r>
            <a:r>
              <a:rPr lang="en-US" dirty="0" err="1"/>
              <a:t>Gubens</a:t>
            </a:r>
            <a:r>
              <a:rPr lang="en-US" dirty="0"/>
              <a:t>: A 72-year-old woman with Stage IIIB adenocarcinoma of the lung and an EGFR L858R tumor mutation – PD-L1 40%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DF5D47C-8532-BA42-9547-CE402B185F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9416" y="1700808"/>
            <a:ext cx="11240572" cy="4700129"/>
          </a:xfrm>
        </p:spPr>
        <p:txBody>
          <a:bodyPr/>
          <a:lstStyle/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en-US" sz="2000" b="0" dirty="0"/>
              <a:t>Never smoker presents with progressive cough</a:t>
            </a: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en-US" sz="2000" b="0" dirty="0"/>
              <a:t>RUL mass, 2.4-cm, with R hilar and mediastinal LAD</a:t>
            </a: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en-US" sz="2000" b="0" dirty="0"/>
              <a:t>CT guided biopsy: Adenocarcinoma, PD-L1 40%</a:t>
            </a: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en-US" sz="2000" b="0" dirty="0"/>
              <a:t>NGS: EGFR L858R mutation</a:t>
            </a: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en-US" sz="2000" b="0" dirty="0"/>
              <a:t>Definitive chemoradiation therapy, with good radiographic response</a:t>
            </a:r>
          </a:p>
          <a:p>
            <a:pPr marL="98425" indent="0">
              <a:spcBef>
                <a:spcPts val="2400"/>
              </a:spcBef>
              <a:spcAft>
                <a:spcPts val="0"/>
              </a:spcAft>
              <a:buNone/>
            </a:pPr>
            <a:r>
              <a:rPr lang="en-US" sz="2000" dirty="0"/>
              <a:t>Question</a:t>
            </a:r>
          </a:p>
          <a:p>
            <a:r>
              <a:rPr lang="en-US" sz="2000" b="0" dirty="0"/>
              <a:t>Would you consider consolidation durvalumab in this patient with an EGFR activating mutation?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BF94D2A-64DB-FC43-AC12-D54C5FE753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23" t="7802" r="15021" b="20642"/>
          <a:stretch/>
        </p:blipFill>
        <p:spPr>
          <a:xfrm>
            <a:off x="9912424" y="196537"/>
            <a:ext cx="2167564" cy="12192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1D38396-257E-8A45-A231-768FDD3550FF}"/>
              </a:ext>
            </a:extLst>
          </p:cNvPr>
          <p:cNvSpPr txBox="1"/>
          <p:nvPr/>
        </p:nvSpPr>
        <p:spPr>
          <a:xfrm>
            <a:off x="9912424" y="1440531"/>
            <a:ext cx="21675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Dr Matt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Gubens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7842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717C50B-DF8C-354F-84C4-A1BF441F4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285" y="227013"/>
            <a:ext cx="8640099" cy="1143000"/>
          </a:xfrm>
        </p:spPr>
        <p:txBody>
          <a:bodyPr/>
          <a:lstStyle/>
          <a:p>
            <a:pPr algn="l"/>
            <a:r>
              <a:rPr lang="en-US" dirty="0"/>
              <a:t>Case Presentation – Dr </a:t>
            </a:r>
            <a:r>
              <a:rPr lang="en-US" dirty="0" err="1"/>
              <a:t>Gubens</a:t>
            </a:r>
            <a:r>
              <a:rPr lang="en-US" dirty="0"/>
              <a:t>: A 72-year-old woman with Stage IIIB adenocarcinoma of the lung and an EGFR L858R tumor mutation – PD-L1 40% (continued)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DF5D47C-8532-BA42-9547-CE402B185F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9416" y="1700808"/>
            <a:ext cx="11240572" cy="4700129"/>
          </a:xfrm>
        </p:spPr>
        <p:txBody>
          <a:bodyPr/>
          <a:lstStyle/>
          <a:p>
            <a:pPr>
              <a:spcBef>
                <a:spcPts val="800"/>
              </a:spcBef>
              <a:spcAft>
                <a:spcPts val="0"/>
              </a:spcAft>
            </a:pPr>
            <a:r>
              <a:rPr lang="en-US" sz="2000" b="0" dirty="0"/>
              <a:t>Never smoker presents with progressive cough</a:t>
            </a:r>
          </a:p>
          <a:p>
            <a:pPr>
              <a:spcBef>
                <a:spcPts val="800"/>
              </a:spcBef>
              <a:spcAft>
                <a:spcPts val="0"/>
              </a:spcAft>
            </a:pPr>
            <a:r>
              <a:rPr lang="en-US" sz="2000" b="0" dirty="0"/>
              <a:t>RUL mass, 2.4-cm, with R hilar and mediastinal LAD</a:t>
            </a:r>
          </a:p>
          <a:p>
            <a:pPr>
              <a:spcBef>
                <a:spcPts val="800"/>
              </a:spcBef>
              <a:spcAft>
                <a:spcPts val="0"/>
              </a:spcAft>
            </a:pPr>
            <a:r>
              <a:rPr lang="en-US" sz="2000" b="0" dirty="0"/>
              <a:t>CT guided biopsy: Adenocarcinoma, PD-L1 40%</a:t>
            </a:r>
          </a:p>
          <a:p>
            <a:pPr>
              <a:spcBef>
                <a:spcPts val="800"/>
              </a:spcBef>
              <a:spcAft>
                <a:spcPts val="0"/>
              </a:spcAft>
            </a:pPr>
            <a:r>
              <a:rPr lang="en-US" sz="2000" b="0" dirty="0"/>
              <a:t>NGS: EGFR L858R mutation</a:t>
            </a:r>
          </a:p>
          <a:p>
            <a:pPr>
              <a:spcBef>
                <a:spcPts val="800"/>
              </a:spcBef>
              <a:spcAft>
                <a:spcPts val="0"/>
              </a:spcAft>
            </a:pPr>
            <a:r>
              <a:rPr lang="en-US" sz="2000" b="0" dirty="0"/>
              <a:t>Definitive chemoradiation therapy, with good radiographic response</a:t>
            </a:r>
          </a:p>
          <a:p>
            <a:pPr>
              <a:spcBef>
                <a:spcPts val="800"/>
              </a:spcBef>
              <a:spcAft>
                <a:spcPts val="0"/>
              </a:spcAft>
            </a:pPr>
            <a:r>
              <a:rPr lang="en-US" sz="2000" i="1" dirty="0"/>
              <a:t>Discussed PACIFIC data with consolidation durvalumab with patient’s 2 physician daughters</a:t>
            </a:r>
          </a:p>
          <a:p>
            <a:pPr>
              <a:spcBef>
                <a:spcPts val="800"/>
              </a:spcBef>
              <a:spcAft>
                <a:spcPts val="0"/>
              </a:spcAft>
            </a:pPr>
            <a:r>
              <a:rPr lang="en-US" sz="2000" i="1" dirty="0"/>
              <a:t>Consolidation durvalumab x 6 months </a:t>
            </a:r>
            <a:r>
              <a:rPr lang="en-US" sz="2000" i="1" dirty="0">
                <a:sym typeface="Wingdings" pitchFamily="2" charset="2"/>
              </a:rPr>
              <a:t> Abnormal thyroid function tests (TSH: 20, T4: 11)</a:t>
            </a:r>
          </a:p>
          <a:p>
            <a:pPr lvl="1">
              <a:spcBef>
                <a:spcPts val="300"/>
              </a:spcBef>
              <a:spcAft>
                <a:spcPts val="0"/>
              </a:spcAft>
            </a:pPr>
            <a:r>
              <a:rPr lang="en-US" sz="2000" i="1" dirty="0">
                <a:sym typeface="Wingdings" pitchFamily="2" charset="2"/>
              </a:rPr>
              <a:t>Initiated levothyroxine 88 mcg and continued durvalumab</a:t>
            </a:r>
          </a:p>
          <a:p>
            <a:pPr lvl="1">
              <a:spcBef>
                <a:spcPts val="300"/>
              </a:spcBef>
              <a:spcAft>
                <a:spcPts val="0"/>
              </a:spcAft>
            </a:pPr>
            <a:r>
              <a:rPr lang="en-US" sz="2000" i="1" dirty="0">
                <a:sym typeface="Wingdings" pitchFamily="2" charset="2"/>
              </a:rPr>
              <a:t>One month later: Fasting glucose 317, A1C 7.3  Immune-related </a:t>
            </a:r>
            <a:r>
              <a:rPr lang="en-US" sz="2000" i="1" dirty="0" err="1">
                <a:sym typeface="Wingdings" pitchFamily="2" charset="2"/>
              </a:rPr>
              <a:t>insuline</a:t>
            </a:r>
            <a:r>
              <a:rPr lang="en-US" sz="2000" i="1" dirty="0">
                <a:sym typeface="Wingdings" pitchFamily="2" charset="2"/>
              </a:rPr>
              <a:t>-dependent diabetes</a:t>
            </a:r>
          </a:p>
          <a:p>
            <a:pPr>
              <a:spcBef>
                <a:spcPts val="800"/>
              </a:spcBef>
              <a:spcAft>
                <a:spcPts val="0"/>
              </a:spcAft>
            </a:pPr>
            <a:r>
              <a:rPr lang="en-US" sz="2000" i="1" dirty="0">
                <a:sym typeface="Wingdings" pitchFamily="2" charset="2"/>
              </a:rPr>
              <a:t>Durvalumab discontinued, but 24 months later no evidence of recurrence</a:t>
            </a:r>
            <a:endParaRPr lang="en-US" sz="2000" i="1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6832481-337C-1840-B521-8FEA3C22531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23" t="7802" r="15021" b="20642"/>
          <a:stretch/>
        </p:blipFill>
        <p:spPr>
          <a:xfrm>
            <a:off x="9912424" y="196537"/>
            <a:ext cx="2167564" cy="12192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2E7EB3B-C8D8-7F4C-890E-FCE43D11477E}"/>
              </a:ext>
            </a:extLst>
          </p:cNvPr>
          <p:cNvSpPr txBox="1"/>
          <p:nvPr/>
        </p:nvSpPr>
        <p:spPr>
          <a:xfrm>
            <a:off x="9912424" y="1440531"/>
            <a:ext cx="21675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Dr Matt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Gubens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7571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B3BAEAF5-3892-C242-8971-E5389E8CF0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5772504"/>
              </p:ext>
            </p:extLst>
          </p:nvPr>
        </p:nvGraphicFramePr>
        <p:xfrm>
          <a:off x="1127448" y="2420888"/>
          <a:ext cx="10081120" cy="2592290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10081120">
                  <a:extLst>
                    <a:ext uri="{9D8B030D-6E8A-4147-A177-3AD203B41FA5}">
                      <a16:colId xmlns:a16="http://schemas.microsoft.com/office/drawing/2014/main" val="2475546180"/>
                    </a:ext>
                  </a:extLst>
                </a:gridCol>
              </a:tblGrid>
              <a:tr h="51845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61906385"/>
                  </a:ext>
                </a:extLst>
              </a:tr>
              <a:tr h="51845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3E0EB">
                        <a:alpha val="6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3645606"/>
                  </a:ext>
                </a:extLst>
              </a:tr>
              <a:tr h="51845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76747907"/>
                  </a:ext>
                </a:extLst>
              </a:tr>
              <a:tr h="51845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3E1EA">
                        <a:alpha val="6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6862603"/>
                  </a:ext>
                </a:extLst>
              </a:tr>
              <a:tr h="51845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96302955"/>
                  </a:ext>
                </a:extLst>
              </a:tr>
            </a:tbl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6230416B-E8B5-F049-85F3-29711EC11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286" y="227012"/>
            <a:ext cx="10358967" cy="1761827"/>
          </a:xfrm>
        </p:spPr>
        <p:txBody>
          <a:bodyPr/>
          <a:lstStyle/>
          <a:p>
            <a:pPr algn="l"/>
            <a:r>
              <a:rPr lang="en-US" sz="2800" b="1" dirty="0">
                <a:solidFill>
                  <a:srgbClr val="0432FF"/>
                </a:solidFill>
                <a:effectLst/>
                <a:latin typeface="+mn-lt"/>
                <a:ea typeface="Calibri" panose="020F0502020204030204" pitchFamily="34" charset="0"/>
              </a:rPr>
              <a:t>What would you most likely recommend as consolidation treatment for a patient with locally advanced NSCLC who has completed chemoradiation therapy and is found to have an EGFR activating mutation?</a:t>
            </a:r>
            <a:r>
              <a:rPr lang="en-US" sz="2800" dirty="0">
                <a:solidFill>
                  <a:srgbClr val="0432FF"/>
                </a:solidFill>
                <a:effectLst/>
                <a:latin typeface="+mn-lt"/>
              </a:rPr>
              <a:t> </a:t>
            </a:r>
            <a:endParaRPr lang="en-US" sz="2800" dirty="0">
              <a:solidFill>
                <a:srgbClr val="0432FF"/>
              </a:solidFill>
              <a:latin typeface="+mn-lt"/>
              <a:cs typeface="Calibri" panose="020F0502020204030204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5D8232-39E0-6242-881D-57D23FD0A45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343473" y="2492896"/>
            <a:ext cx="9505056" cy="3168352"/>
          </a:xfrm>
        </p:spPr>
        <p:txBody>
          <a:bodyPr/>
          <a:lstStyle/>
          <a:p>
            <a:pPr marL="0" marR="0" indent="0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None/>
            </a:pPr>
            <a:r>
              <a:rPr lang="en-US" sz="25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1. Durvalumab</a:t>
            </a:r>
            <a:endParaRPr lang="en-US" sz="25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indent="0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None/>
            </a:pPr>
            <a:r>
              <a:rPr lang="en-US" sz="2500" i="1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2. Osimertinib</a:t>
            </a:r>
            <a:endParaRPr lang="en-US" sz="25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indent="0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None/>
            </a:pPr>
            <a:r>
              <a:rPr lang="en-US" sz="25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3. Durvalumab + </a:t>
            </a:r>
            <a:r>
              <a:rPr lang="en-US" sz="2500" b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osimertinib</a:t>
            </a:r>
            <a:endParaRPr lang="en-US" sz="25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indent="0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None/>
            </a:pPr>
            <a:r>
              <a:rPr lang="en-US" sz="25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4. Durvalumab followed by </a:t>
            </a:r>
            <a:r>
              <a:rPr lang="en-US" sz="2500" b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osimertinib</a:t>
            </a:r>
            <a:r>
              <a:rPr lang="en-US" sz="25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25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indent="0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None/>
            </a:pPr>
            <a:r>
              <a:rPr lang="en-US" sz="25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5. Other </a:t>
            </a:r>
            <a:endParaRPr lang="en-US" sz="25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None/>
            </a:pPr>
            <a:endParaRPr lang="en-US" sz="25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FAB0559-9A12-3047-A022-43FCA845FF33}"/>
              </a:ext>
            </a:extLst>
          </p:cNvPr>
          <p:cNvSpPr txBox="1"/>
          <p:nvPr/>
        </p:nvSpPr>
        <p:spPr>
          <a:xfrm>
            <a:off x="47328" y="6402814"/>
            <a:ext cx="31935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tx1"/>
                </a:solidFill>
              </a:rPr>
              <a:t>Faculty Survey November 2021</a:t>
            </a:r>
          </a:p>
        </p:txBody>
      </p:sp>
    </p:spTree>
    <p:extLst>
      <p:ext uri="{BB962C8B-B14F-4D97-AF65-F5344CB8AC3E}">
        <p14:creationId xmlns:p14="http://schemas.microsoft.com/office/powerpoint/2010/main" val="3396927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E943BF0-FD13-1A45-A72A-737430AD05B0}"/>
              </a:ext>
            </a:extLst>
          </p:cNvPr>
          <p:cNvSpPr/>
          <p:nvPr/>
        </p:nvSpPr>
        <p:spPr bwMode="auto">
          <a:xfrm>
            <a:off x="340804" y="4251944"/>
            <a:ext cx="11582400" cy="329184"/>
          </a:xfrm>
          <a:prstGeom prst="rect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Times New Roman" pitchFamily="18" charset="0"/>
              <a:ea typeface="MS PGothic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9536" y="0"/>
            <a:ext cx="8424936" cy="1340768"/>
          </a:xfrm>
        </p:spPr>
        <p:txBody>
          <a:bodyPr>
            <a:normAutofit/>
          </a:bodyPr>
          <a:lstStyle/>
          <a:p>
            <a:r>
              <a:rPr lang="en-US" dirty="0"/>
              <a:t>Meet The Professor with Dr Liu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72480" y="1124744"/>
            <a:ext cx="11319048" cy="5517232"/>
          </a:xfrm>
        </p:spPr>
        <p:txBody>
          <a:bodyPr/>
          <a:lstStyle/>
          <a:p>
            <a:pPr marL="98425" indent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chemeClr val="tx1"/>
                </a:solidFill>
              </a:rPr>
              <a:t>MODULE 1: Adjuvant and Neoadjuvant Immunotherapy in Non-Small Cell Lung Cancer (NSCLC)</a:t>
            </a:r>
          </a:p>
          <a:p>
            <a:pPr marL="98425" indent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chemeClr val="tx1"/>
                </a:solidFill>
              </a:rPr>
              <a:t>MODULE 2: Case Presentations</a:t>
            </a:r>
          </a:p>
          <a:p>
            <a:pPr>
              <a:spcBef>
                <a:spcPts val="400"/>
              </a:spcBef>
              <a:spcAft>
                <a:spcPts val="0"/>
              </a:spcAft>
            </a:pPr>
            <a:r>
              <a:rPr lang="en-US" sz="2000" b="0" dirty="0">
                <a:solidFill>
                  <a:schemeClr val="tx1"/>
                </a:solidFill>
              </a:rPr>
              <a:t>Dr Patel: A 57-year-old man with metastatic NSCLC and no actionable mutations </a:t>
            </a:r>
          </a:p>
          <a:p>
            <a:pPr>
              <a:spcBef>
                <a:spcPts val="400"/>
              </a:spcBef>
              <a:spcAft>
                <a:spcPts val="0"/>
              </a:spcAft>
            </a:pPr>
            <a:r>
              <a:rPr lang="en-US" sz="2000" b="0" dirty="0">
                <a:solidFill>
                  <a:schemeClr val="tx1"/>
                </a:solidFill>
              </a:rPr>
              <a:t>Dr Shameem: A 66-year-old woman with newly diagnosed adenocarcinoma of the lung — PD-L1 65%</a:t>
            </a:r>
          </a:p>
          <a:p>
            <a:pPr>
              <a:spcBef>
                <a:spcPts val="400"/>
              </a:spcBef>
              <a:spcAft>
                <a:spcPts val="0"/>
              </a:spcAft>
            </a:pPr>
            <a:r>
              <a:rPr lang="en-US" sz="2000" b="0" dirty="0">
                <a:solidFill>
                  <a:schemeClr val="tx1"/>
                </a:solidFill>
              </a:rPr>
              <a:t>Dr Kumar: A 70-year-old man with localized NSCLC and no actionable mutations </a:t>
            </a:r>
            <a:r>
              <a:rPr lang="en-US" sz="2000" b="0" dirty="0"/>
              <a:t>—</a:t>
            </a:r>
            <a:r>
              <a:rPr lang="en-US" sz="2000" b="0" dirty="0">
                <a:solidFill>
                  <a:schemeClr val="tx1"/>
                </a:solidFill>
              </a:rPr>
              <a:t> PD-L1 90% </a:t>
            </a:r>
          </a:p>
          <a:p>
            <a:pPr>
              <a:spcBef>
                <a:spcPts val="400"/>
              </a:spcBef>
              <a:spcAft>
                <a:spcPts val="0"/>
              </a:spcAft>
            </a:pPr>
            <a:r>
              <a:rPr lang="en-US" sz="2000" b="0" dirty="0"/>
              <a:t>Dr Gupta: A 60-year-old woman with extensive-stage small cell lung cancer </a:t>
            </a:r>
          </a:p>
          <a:p>
            <a:pPr>
              <a:spcBef>
                <a:spcPts val="400"/>
              </a:spcBef>
              <a:spcAft>
                <a:spcPts val="0"/>
              </a:spcAft>
            </a:pPr>
            <a:r>
              <a:rPr lang="en-US" sz="2000" b="0" dirty="0">
                <a:solidFill>
                  <a:schemeClr val="tx1"/>
                </a:solidFill>
              </a:rPr>
              <a:t>Dr </a:t>
            </a:r>
            <a:r>
              <a:rPr lang="en-US" sz="2000" b="0" dirty="0" err="1">
                <a:solidFill>
                  <a:schemeClr val="tx1"/>
                </a:solidFill>
              </a:rPr>
              <a:t>Gubens</a:t>
            </a:r>
            <a:r>
              <a:rPr lang="en-US" sz="2000" b="0" dirty="0">
                <a:solidFill>
                  <a:schemeClr val="tx1"/>
                </a:solidFill>
              </a:rPr>
              <a:t>: A 72-year-old woman with Stage IIIB adenocarcinoma of the lung and an EGFR L858R tumor mutation — PD-L1 40% </a:t>
            </a:r>
          </a:p>
          <a:p>
            <a:pPr marL="98425" indent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chemeClr val="bg1"/>
                </a:solidFill>
              </a:rPr>
              <a:t>MODULE 3: Thoughts for the Future</a:t>
            </a:r>
          </a:p>
          <a:p>
            <a:pPr marL="98425" indent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chemeClr val="tx1"/>
                </a:solidFill>
              </a:rPr>
              <a:t>MODULE 4: Journal Club with Dr Liu</a:t>
            </a:r>
          </a:p>
          <a:p>
            <a:pPr marL="98425" indent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200" dirty="0"/>
              <a:t>MODULE 5: Appendix – Key Data Sets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33947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C292176-F82F-274E-9613-9D4E9F138EB4}"/>
              </a:ext>
            </a:extLst>
          </p:cNvPr>
          <p:cNvSpPr/>
          <p:nvPr/>
        </p:nvSpPr>
        <p:spPr bwMode="auto">
          <a:xfrm>
            <a:off x="340804" y="1443632"/>
            <a:ext cx="11582400" cy="329184"/>
          </a:xfrm>
          <a:prstGeom prst="rect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Times New Roman" pitchFamily="18" charset="0"/>
              <a:ea typeface="MS PGothic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DC915B-FAE8-6D41-B6E7-C9761E87A7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Thoughts for the Future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D28FB5-2DAB-9249-8B40-6D8BF1A918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900"/>
              </a:spcBef>
              <a:spcAft>
                <a:spcPts val="0"/>
              </a:spcAft>
            </a:pPr>
            <a:r>
              <a:rPr lang="en-US" sz="2400" dirty="0">
                <a:solidFill>
                  <a:schemeClr val="bg1"/>
                </a:solidFill>
              </a:rPr>
              <a:t>Choice of immunotherapy regimen</a:t>
            </a:r>
          </a:p>
          <a:p>
            <a:pPr lvl="1">
              <a:spcBef>
                <a:spcPts val="900"/>
              </a:spcBef>
              <a:spcAft>
                <a:spcPts val="0"/>
              </a:spcAft>
            </a:pPr>
            <a:r>
              <a:rPr lang="en-US" sz="2100" b="0" dirty="0"/>
              <a:t>Interval between dosing</a:t>
            </a:r>
          </a:p>
          <a:p>
            <a:pPr>
              <a:spcBef>
                <a:spcPts val="2700"/>
              </a:spcBef>
              <a:spcAft>
                <a:spcPts val="0"/>
              </a:spcAft>
            </a:pPr>
            <a:r>
              <a:rPr lang="en-US" sz="2400" dirty="0"/>
              <a:t>Immunotherapy combinations</a:t>
            </a:r>
          </a:p>
          <a:p>
            <a:pPr lvl="1">
              <a:spcBef>
                <a:spcPts val="900"/>
              </a:spcBef>
              <a:spcAft>
                <a:spcPts val="0"/>
              </a:spcAft>
            </a:pPr>
            <a:r>
              <a:rPr lang="en-US" sz="2100" b="0" dirty="0"/>
              <a:t>Anti-PD-1/PD-L1 antibody/tyrosine kinase inhibitor</a:t>
            </a:r>
          </a:p>
          <a:p>
            <a:pPr lvl="1">
              <a:spcBef>
                <a:spcPts val="900"/>
              </a:spcBef>
              <a:spcAft>
                <a:spcPts val="0"/>
              </a:spcAft>
            </a:pPr>
            <a:r>
              <a:rPr lang="en-US" sz="2100" b="0" dirty="0"/>
              <a:t>Immunotherapy/immunotherapy</a:t>
            </a:r>
          </a:p>
          <a:p>
            <a:pPr lvl="1">
              <a:spcBef>
                <a:spcPts val="900"/>
              </a:spcBef>
              <a:spcAft>
                <a:spcPts val="0"/>
              </a:spcAft>
            </a:pPr>
            <a:r>
              <a:rPr lang="en-US" sz="2100" b="0" dirty="0"/>
              <a:t>Other investigational approaches</a:t>
            </a:r>
          </a:p>
        </p:txBody>
      </p:sp>
    </p:spTree>
    <p:extLst>
      <p:ext uri="{BB962C8B-B14F-4D97-AF65-F5344CB8AC3E}">
        <p14:creationId xmlns:p14="http://schemas.microsoft.com/office/powerpoint/2010/main" val="4173105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38A1AF5-F6DF-E643-91EB-10963EE7A7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286" y="379472"/>
            <a:ext cx="10358967" cy="817280"/>
          </a:xfrm>
        </p:spPr>
        <p:txBody>
          <a:bodyPr/>
          <a:lstStyle/>
          <a:p>
            <a:pPr algn="l"/>
            <a:r>
              <a:rPr lang="en-US" dirty="0"/>
              <a:t>FDA-Approved Single-Agent Immunotherapy Options for </a:t>
            </a:r>
            <a:br>
              <a:rPr lang="en-US" dirty="0"/>
            </a:br>
            <a:r>
              <a:rPr lang="en-US" dirty="0"/>
              <a:t>First-Line Therapy 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3EAEE61E-CCFE-C746-8283-3F1DD4A4C05C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746281918"/>
              </p:ext>
            </p:extLst>
          </p:nvPr>
        </p:nvGraphicFramePr>
        <p:xfrm>
          <a:off x="1055440" y="2132856"/>
          <a:ext cx="10358969" cy="278966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448272">
                  <a:extLst>
                    <a:ext uri="{9D8B030D-6E8A-4147-A177-3AD203B41FA5}">
                      <a16:colId xmlns:a16="http://schemas.microsoft.com/office/drawing/2014/main" val="3359604158"/>
                    </a:ext>
                  </a:extLst>
                </a:gridCol>
                <a:gridCol w="1944216">
                  <a:extLst>
                    <a:ext uri="{9D8B030D-6E8A-4147-A177-3AD203B41FA5}">
                      <a16:colId xmlns:a16="http://schemas.microsoft.com/office/drawing/2014/main" val="3740782942"/>
                    </a:ext>
                  </a:extLst>
                </a:gridCol>
                <a:gridCol w="2342078">
                  <a:extLst>
                    <a:ext uri="{9D8B030D-6E8A-4147-A177-3AD203B41FA5}">
                      <a16:colId xmlns:a16="http://schemas.microsoft.com/office/drawing/2014/main" val="633224782"/>
                    </a:ext>
                  </a:extLst>
                </a:gridCol>
                <a:gridCol w="2184243">
                  <a:extLst>
                    <a:ext uri="{9D8B030D-6E8A-4147-A177-3AD203B41FA5}">
                      <a16:colId xmlns:a16="http://schemas.microsoft.com/office/drawing/2014/main" val="3368141017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val="4227117769"/>
                    </a:ext>
                  </a:extLst>
                </a:gridCol>
              </a:tblGrid>
              <a:tr h="401014">
                <a:tc>
                  <a:txBody>
                    <a:bodyPr/>
                    <a:lstStyle/>
                    <a:p>
                      <a:r>
                        <a:rPr lang="en-US" sz="1700" b="1" i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Monotherapy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22B4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FDA approval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22B4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Pivotal study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22B4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Histologic type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22B4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HR (OS)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22B4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9648070"/>
                  </a:ext>
                </a:extLst>
              </a:tr>
              <a:tr h="697416">
                <a:tc>
                  <a:txBody>
                    <a:bodyPr/>
                    <a:lstStyle/>
                    <a:p>
                      <a:r>
                        <a:rPr lang="en-US" sz="1700" i="0" dirty="0">
                          <a:solidFill>
                            <a:srgbClr val="0432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Pembrolizumab</a:t>
                      </a:r>
                      <a:r>
                        <a:rPr lang="en-US" sz="1700" i="0" baseline="30000" dirty="0">
                          <a:solidFill>
                            <a:srgbClr val="0432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1,2</a:t>
                      </a:r>
                      <a:r>
                        <a:rPr lang="en-US" sz="1700" i="0" baseline="0" dirty="0">
                          <a:solidFill>
                            <a:srgbClr val="0432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</a:p>
                    <a:p>
                      <a:r>
                        <a:rPr lang="en-US" sz="1700" i="0" baseline="0" dirty="0">
                          <a:solidFill>
                            <a:srgbClr val="0432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(q3wk or q6wk)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3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4/11/19 </a:t>
                      </a:r>
                      <a:br>
                        <a:rPr lang="en-US" sz="17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sz="17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10/24/16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3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1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KEYNOTE-042</a:t>
                      </a:r>
                    </a:p>
                    <a:p>
                      <a:pPr algn="ctr"/>
                      <a:r>
                        <a:rPr lang="en-US" sz="17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KEYNOTE-024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3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PD-L1 TPS ≥1%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3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0.63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3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9747570"/>
                  </a:ext>
                </a:extLst>
              </a:tr>
              <a:tr h="697416">
                <a:tc>
                  <a:txBody>
                    <a:bodyPr/>
                    <a:lstStyle/>
                    <a:p>
                      <a:pPr marL="0" marR="0" lvl="0" indent="0" algn="l" defTabSz="9141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i="0" dirty="0">
                          <a:solidFill>
                            <a:srgbClr val="0432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Atezolizumab</a:t>
                      </a:r>
                      <a:r>
                        <a:rPr lang="en-US" sz="1700" i="0" baseline="30000" dirty="0">
                          <a:solidFill>
                            <a:srgbClr val="0432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r>
                        <a:rPr lang="en-US" sz="1700" i="0" dirty="0">
                          <a:solidFill>
                            <a:srgbClr val="0432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</a:p>
                    <a:p>
                      <a:pPr marL="0" marR="0" lvl="0" indent="0" algn="l" defTabSz="9141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i="0" dirty="0">
                          <a:solidFill>
                            <a:srgbClr val="0432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(q2wk, q3wk or q4wk)</a:t>
                      </a:r>
                      <a:endParaRPr lang="en-US" sz="1700" i="0" baseline="30000" dirty="0">
                        <a:solidFill>
                          <a:srgbClr val="0432FF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5/18/20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IMpower110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PD-L1 TPS ≥50,</a:t>
                      </a:r>
                    </a:p>
                    <a:p>
                      <a:pPr algn="ctr"/>
                      <a:r>
                        <a:rPr lang="en-US" sz="17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EGFR and/or ALK </a:t>
                      </a:r>
                      <a:r>
                        <a:rPr lang="en-US" sz="1700" b="0" i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wt</a:t>
                      </a:r>
                      <a:endParaRPr lang="en-US" sz="1700" i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0.59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1800384"/>
                  </a:ext>
                </a:extLst>
              </a:tr>
              <a:tr h="993818">
                <a:tc>
                  <a:txBody>
                    <a:bodyPr/>
                    <a:lstStyle/>
                    <a:p>
                      <a:pPr marL="0" marR="0" lvl="0" indent="0" algn="l" defTabSz="9141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i="0" baseline="0" dirty="0">
                          <a:solidFill>
                            <a:srgbClr val="0432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Cemiplimab</a:t>
                      </a:r>
                      <a:r>
                        <a:rPr lang="en-US" sz="1700" i="0" baseline="30000" dirty="0">
                          <a:solidFill>
                            <a:srgbClr val="0432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 </a:t>
                      </a:r>
                    </a:p>
                    <a:p>
                      <a:pPr marL="0" marR="0" lvl="0" indent="0" algn="l" defTabSz="9141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i="0" baseline="0" dirty="0">
                          <a:solidFill>
                            <a:srgbClr val="0432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(q3wk)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3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2/22/21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3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EMPOWER-Lung 1</a:t>
                      </a:r>
                    </a:p>
                    <a:p>
                      <a:pPr algn="ctr"/>
                      <a:r>
                        <a:rPr lang="en-US" sz="17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(Study 1624)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3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PD-L1 TPS ≥50,</a:t>
                      </a:r>
                    </a:p>
                    <a:p>
                      <a:pPr algn="ctr"/>
                      <a:r>
                        <a:rPr lang="en-US" sz="17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EGFR and/or ALK </a:t>
                      </a:r>
                    </a:p>
                    <a:p>
                      <a:pPr algn="ctr"/>
                      <a:r>
                        <a:rPr lang="en-US" sz="17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and/or ROS1 </a:t>
                      </a:r>
                      <a:r>
                        <a:rPr lang="en-US" sz="1700" b="0" i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wt</a:t>
                      </a:r>
                      <a:endParaRPr lang="en-US" sz="1700" i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3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0.57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3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7434679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D135472C-B098-D445-B29E-333866DAC3E9}"/>
              </a:ext>
            </a:extLst>
          </p:cNvPr>
          <p:cNvSpPr txBox="1"/>
          <p:nvPr/>
        </p:nvSpPr>
        <p:spPr>
          <a:xfrm>
            <a:off x="76200" y="6534835"/>
            <a:ext cx="1107990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 eaLnBrk="0" hangingPunct="0">
              <a:defRPr/>
            </a:pPr>
            <a:r>
              <a:rPr lang="en-US" sz="1500" b="0" baseline="30000" dirty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1 </a:t>
            </a:r>
            <a:r>
              <a:rPr lang="en-US" sz="1500" b="0" dirty="0" err="1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Mok</a:t>
            </a:r>
            <a:r>
              <a:rPr lang="en-US" sz="1500" b="0" dirty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. </a:t>
            </a:r>
            <a:r>
              <a:rPr lang="en-US" sz="1500" b="0" i="1" dirty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Lancet </a:t>
            </a:r>
            <a:r>
              <a:rPr lang="en-US" sz="1500" b="0" dirty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2019. </a:t>
            </a:r>
            <a:r>
              <a:rPr lang="en-US" sz="1500" b="0" baseline="30000" dirty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2 </a:t>
            </a:r>
            <a:r>
              <a:rPr lang="en-US" sz="1500" b="0" dirty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Reck. </a:t>
            </a:r>
            <a:r>
              <a:rPr lang="en-US" sz="1500" b="0" i="1" dirty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J Clin Oncol </a:t>
            </a:r>
            <a:r>
              <a:rPr lang="en-US" sz="1500" b="0" dirty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2019. </a:t>
            </a:r>
            <a:r>
              <a:rPr lang="en-US" sz="1500" b="0" baseline="30000" dirty="0">
                <a:solidFill>
                  <a:srgbClr val="000000"/>
                </a:solidFill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3 </a:t>
            </a:r>
            <a:r>
              <a:rPr lang="en-US" sz="1500" b="0" dirty="0">
                <a:solidFill>
                  <a:srgbClr val="000000"/>
                </a:solidFill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Herbst. </a:t>
            </a:r>
            <a:r>
              <a:rPr lang="en-US" sz="1500" b="0" i="1" dirty="0">
                <a:solidFill>
                  <a:srgbClr val="000000"/>
                </a:solidFill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N </a:t>
            </a:r>
            <a:r>
              <a:rPr lang="en-US" sz="1500" b="0" i="1" dirty="0" err="1">
                <a:solidFill>
                  <a:srgbClr val="000000"/>
                </a:solidFill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Engl</a:t>
            </a:r>
            <a:r>
              <a:rPr lang="en-US" sz="1500" b="0" i="1" dirty="0">
                <a:solidFill>
                  <a:srgbClr val="000000"/>
                </a:solidFill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 J Med </a:t>
            </a:r>
            <a:r>
              <a:rPr lang="en-US" sz="1500" b="0" dirty="0">
                <a:solidFill>
                  <a:srgbClr val="000000"/>
                </a:solidFill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2020. </a:t>
            </a:r>
            <a:r>
              <a:rPr lang="en-US" sz="1500" b="0" baseline="30000" dirty="0">
                <a:solidFill>
                  <a:srgbClr val="000000"/>
                </a:solidFill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4 </a:t>
            </a:r>
            <a:r>
              <a:rPr lang="en-US" sz="1500" b="0" dirty="0" err="1">
                <a:solidFill>
                  <a:srgbClr val="000000"/>
                </a:solidFill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Sezer</a:t>
            </a:r>
            <a:r>
              <a:rPr lang="en-US" sz="1500" b="0" dirty="0">
                <a:solidFill>
                  <a:srgbClr val="000000"/>
                </a:solidFill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. </a:t>
            </a:r>
            <a:r>
              <a:rPr lang="en-US" sz="1500" b="0" i="1" dirty="0">
                <a:solidFill>
                  <a:srgbClr val="000000"/>
                </a:solidFill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Lancet</a:t>
            </a:r>
            <a:r>
              <a:rPr lang="en-US" sz="1500" b="0" dirty="0">
                <a:solidFill>
                  <a:srgbClr val="000000"/>
                </a:solidFill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 2021. </a:t>
            </a:r>
            <a:endParaRPr lang="en-US" sz="1500" b="0" baseline="30000" dirty="0">
              <a:solidFill>
                <a:srgbClr val="000000"/>
              </a:solidFill>
              <a:latin typeface="Calibri" panose="020F0502020204030204" pitchFamily="34" charset="0"/>
              <a:ea typeface="ＭＳ Ｐゴシック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1729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CC4486-1051-ED45-9688-2F7D6A7ECB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27013"/>
            <a:ext cx="10598968" cy="1143000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EMPOWER-Lung 1: A Phase III Trial of </a:t>
            </a:r>
            <a:r>
              <a:rPr lang="en-US" dirty="0" err="1"/>
              <a:t>Cemiplimab</a:t>
            </a:r>
            <a:r>
              <a:rPr lang="en-US" dirty="0"/>
              <a:t> Monotherapy for First-Line Treatment of NSCLC with PD-L1 ≥50%</a:t>
            </a:r>
            <a:endParaRPr lang="en-US"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A6D9AB-28B5-2744-91F9-2AC7A24C5507}"/>
              </a:ext>
            </a:extLst>
          </p:cNvPr>
          <p:cNvSpPr txBox="1"/>
          <p:nvPr/>
        </p:nvSpPr>
        <p:spPr>
          <a:xfrm>
            <a:off x="119336" y="6469404"/>
            <a:ext cx="1084577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Sezer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 A et al. </a:t>
            </a:r>
            <a:r>
              <a:rPr kumimoji="0" lang="en-US" sz="15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Lancet 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2021;397:592-604. </a:t>
            </a:r>
          </a:p>
        </p:txBody>
      </p:sp>
      <p:pic>
        <p:nvPicPr>
          <p:cNvPr id="7" name="Picture 6" descr="Chart&#10;&#10;Description automatically generated">
            <a:extLst>
              <a:ext uri="{FF2B5EF4-FFF2-40B4-BE49-F238E27FC236}">
                <a16:creationId xmlns:a16="http://schemas.microsoft.com/office/drawing/2014/main" id="{AB7CFBF2-9EAA-1640-99F5-4B5C73A578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968763"/>
            <a:ext cx="10845774" cy="405252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D524DC3-8560-084A-99CB-493D7E873B04}"/>
              </a:ext>
            </a:extLst>
          </p:cNvPr>
          <p:cNvSpPr/>
          <p:nvPr/>
        </p:nvSpPr>
        <p:spPr bwMode="auto">
          <a:xfrm>
            <a:off x="609600" y="5666948"/>
            <a:ext cx="661864" cy="35434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Times New Roman" pitchFamily="18" charset="0"/>
              <a:ea typeface="MS PGothic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576BDC3-E24E-8948-8A60-BABDD2F3A745}"/>
              </a:ext>
            </a:extLst>
          </p:cNvPr>
          <p:cNvSpPr txBox="1"/>
          <p:nvPr/>
        </p:nvSpPr>
        <p:spPr>
          <a:xfrm>
            <a:off x="2567608" y="1516311"/>
            <a:ext cx="21194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-72" charset="0"/>
                <a:ea typeface="MS PGothic" charset="0"/>
              </a:rPr>
              <a:t>Overall Survival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39D65F9-D999-0243-89DF-32BC1B72D224}"/>
              </a:ext>
            </a:extLst>
          </p:cNvPr>
          <p:cNvSpPr txBox="1"/>
          <p:nvPr/>
        </p:nvSpPr>
        <p:spPr>
          <a:xfrm>
            <a:off x="7464152" y="1516722"/>
            <a:ext cx="33762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-72" charset="0"/>
                <a:ea typeface="MS PGothic" charset="0"/>
              </a:rPr>
              <a:t>Progression-Free Survival</a:t>
            </a:r>
          </a:p>
        </p:txBody>
      </p:sp>
    </p:spTree>
    <p:extLst>
      <p:ext uri="{BB962C8B-B14F-4D97-AF65-F5344CB8AC3E}">
        <p14:creationId xmlns:p14="http://schemas.microsoft.com/office/powerpoint/2010/main" val="2952217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38A1AF5-F6DF-E643-91EB-10963EE7A7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286" y="307464"/>
            <a:ext cx="10358967" cy="817280"/>
          </a:xfrm>
        </p:spPr>
        <p:txBody>
          <a:bodyPr/>
          <a:lstStyle/>
          <a:p>
            <a:pPr algn="l"/>
            <a:r>
              <a:rPr lang="en-US" dirty="0"/>
              <a:t>FDA-Approved Immunotherapy Combination Options for </a:t>
            </a:r>
            <a:br>
              <a:rPr lang="en-US" dirty="0"/>
            </a:br>
            <a:r>
              <a:rPr lang="en-US" dirty="0"/>
              <a:t>First-Line Therapy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3EAEE61E-CCFE-C746-8283-3F1DD4A4C05C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074297204"/>
              </p:ext>
            </p:extLst>
          </p:nvPr>
        </p:nvGraphicFramePr>
        <p:xfrm>
          <a:off x="587388" y="1340768"/>
          <a:ext cx="11017225" cy="440407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780420">
                  <a:extLst>
                    <a:ext uri="{9D8B030D-6E8A-4147-A177-3AD203B41FA5}">
                      <a16:colId xmlns:a16="http://schemas.microsoft.com/office/drawing/2014/main" val="3359604158"/>
                    </a:ext>
                  </a:extLst>
                </a:gridCol>
                <a:gridCol w="1728192">
                  <a:extLst>
                    <a:ext uri="{9D8B030D-6E8A-4147-A177-3AD203B41FA5}">
                      <a16:colId xmlns:a16="http://schemas.microsoft.com/office/drawing/2014/main" val="3740782942"/>
                    </a:ext>
                  </a:extLst>
                </a:gridCol>
                <a:gridCol w="2199038">
                  <a:extLst>
                    <a:ext uri="{9D8B030D-6E8A-4147-A177-3AD203B41FA5}">
                      <a16:colId xmlns:a16="http://schemas.microsoft.com/office/drawing/2014/main" val="633224782"/>
                    </a:ext>
                  </a:extLst>
                </a:gridCol>
                <a:gridCol w="2199038">
                  <a:extLst>
                    <a:ext uri="{9D8B030D-6E8A-4147-A177-3AD203B41FA5}">
                      <a16:colId xmlns:a16="http://schemas.microsoft.com/office/drawing/2014/main" val="3368141017"/>
                    </a:ext>
                  </a:extLst>
                </a:gridCol>
                <a:gridCol w="1110537">
                  <a:extLst>
                    <a:ext uri="{9D8B030D-6E8A-4147-A177-3AD203B41FA5}">
                      <a16:colId xmlns:a16="http://schemas.microsoft.com/office/drawing/2014/main" val="4227117769"/>
                    </a:ext>
                  </a:extLst>
                </a:gridCol>
              </a:tblGrid>
              <a:tr h="366880">
                <a:tc>
                  <a:txBody>
                    <a:bodyPr/>
                    <a:lstStyle/>
                    <a:p>
                      <a:r>
                        <a:rPr lang="en-US" sz="17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Combination regimen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22B4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FDA approval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22B4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Pivotal study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22B4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Histologic type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22B4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HR (OS)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22B4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8897505"/>
                  </a:ext>
                </a:extLst>
              </a:tr>
              <a:tr h="633702">
                <a:tc>
                  <a:txBody>
                    <a:bodyPr/>
                    <a:lstStyle/>
                    <a:p>
                      <a:pPr marL="0" marR="0" lvl="0" indent="0" algn="l" defTabSz="9141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i="0" dirty="0">
                          <a:solidFill>
                            <a:srgbClr val="0432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Pembrolizumab </a:t>
                      </a:r>
                      <a:r>
                        <a:rPr lang="en-US" sz="1700" i="0" baseline="0" dirty="0">
                          <a:solidFill>
                            <a:srgbClr val="0432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(q3wk or q6wk)</a:t>
                      </a:r>
                      <a:r>
                        <a:rPr lang="en-US" sz="1700" i="0" dirty="0">
                          <a:solidFill>
                            <a:srgbClr val="0432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+</a:t>
                      </a:r>
                    </a:p>
                    <a:p>
                      <a:r>
                        <a:rPr lang="en-US" sz="1700" i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Platinum and pemetrexed</a:t>
                      </a:r>
                      <a:r>
                        <a:rPr lang="en-US" sz="1700" i="0" baseline="30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3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8/20/18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3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1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KEYNOTE-189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3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Nonsquamous</a:t>
                      </a:r>
                      <a:r>
                        <a:rPr lang="en-US" sz="17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3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0.56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3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1125944"/>
                  </a:ext>
                </a:extLst>
              </a:tr>
              <a:tr h="633702">
                <a:tc>
                  <a:txBody>
                    <a:bodyPr/>
                    <a:lstStyle/>
                    <a:p>
                      <a:pPr marL="0" marR="0" lvl="0" indent="0" algn="l" defTabSz="9141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i="0" dirty="0">
                          <a:solidFill>
                            <a:srgbClr val="0432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Pembrolizumab </a:t>
                      </a:r>
                      <a:r>
                        <a:rPr lang="en-US" sz="1700" i="0" baseline="0" dirty="0">
                          <a:solidFill>
                            <a:srgbClr val="0432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(q3wk or q6wk)</a:t>
                      </a:r>
                      <a:r>
                        <a:rPr lang="en-US" sz="1700" i="0" dirty="0">
                          <a:solidFill>
                            <a:srgbClr val="0432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+</a:t>
                      </a:r>
                    </a:p>
                    <a:p>
                      <a:pPr marL="0" marR="0" lvl="0" indent="0" algn="l" defTabSz="9141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i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Carboplatin, paclitaxel or </a:t>
                      </a:r>
                      <a:r>
                        <a:rPr lang="en-US" sz="1700" i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nab</a:t>
                      </a:r>
                      <a:r>
                        <a:rPr lang="en-US" sz="1700" i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paclitaxel</a:t>
                      </a:r>
                      <a:r>
                        <a:rPr lang="en-US" sz="1700" i="0" baseline="30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10/30/18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1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KEYNOTE-407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Squamous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0.71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2674188"/>
                  </a:ext>
                </a:extLst>
              </a:tr>
              <a:tr h="644696">
                <a:tc>
                  <a:txBody>
                    <a:bodyPr/>
                    <a:lstStyle/>
                    <a:p>
                      <a:pPr marL="0" marR="0" lvl="0" indent="0" algn="l" defTabSz="9141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i="0" dirty="0">
                          <a:solidFill>
                            <a:srgbClr val="0432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Atezolizumab (q3wk)  +</a:t>
                      </a:r>
                    </a:p>
                    <a:p>
                      <a:r>
                        <a:rPr lang="en-US" sz="1700" i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Carboplatin and paclitaxel and bevacizumab</a:t>
                      </a:r>
                      <a:r>
                        <a:rPr lang="en-US" sz="1700" i="0" baseline="30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3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12/6/18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3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IMpower150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3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Nonsquamous</a:t>
                      </a:r>
                      <a:endParaRPr lang="en-US" sz="17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3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0.80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3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9509913"/>
                  </a:ext>
                </a:extLst>
              </a:tr>
              <a:tr h="633702">
                <a:tc>
                  <a:txBody>
                    <a:bodyPr/>
                    <a:lstStyle/>
                    <a:p>
                      <a:pPr marL="0" marR="0" lvl="0" indent="0" algn="l" defTabSz="9141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i="0" dirty="0">
                          <a:solidFill>
                            <a:srgbClr val="0432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Atezolizumab (q3wk) +</a:t>
                      </a:r>
                    </a:p>
                    <a:p>
                      <a:r>
                        <a:rPr lang="en-US" sz="1700" i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Carboplatin and </a:t>
                      </a:r>
                      <a:r>
                        <a:rPr lang="en-US" sz="1700" i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nab</a:t>
                      </a:r>
                      <a:r>
                        <a:rPr lang="en-US" sz="1700" i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paclitaxel</a:t>
                      </a:r>
                      <a:r>
                        <a:rPr lang="en-US" sz="1700" i="0" baseline="30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12/3/19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IMpower130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Nonsquamous</a:t>
                      </a:r>
                      <a:endParaRPr lang="en-US" sz="17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0.79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220790"/>
                  </a:ext>
                </a:extLst>
              </a:tr>
              <a:tr h="633702">
                <a:tc>
                  <a:txBody>
                    <a:bodyPr/>
                    <a:lstStyle/>
                    <a:p>
                      <a:pPr marL="0" marR="0" lvl="0" indent="0" algn="l" defTabSz="9141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i="0" dirty="0">
                          <a:solidFill>
                            <a:srgbClr val="0432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Nivolumab (q2wk) +</a:t>
                      </a:r>
                    </a:p>
                    <a:p>
                      <a:r>
                        <a:rPr lang="en-US" sz="1700" i="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Ipilimumab</a:t>
                      </a:r>
                      <a:r>
                        <a:rPr lang="en-US" sz="1700" i="0" baseline="30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3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7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5/15/20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3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CheckMate</a:t>
                      </a:r>
                      <a:r>
                        <a:rPr lang="en-US" sz="17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227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3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PD-L1 TPS ≥1,</a:t>
                      </a:r>
                    </a:p>
                    <a:p>
                      <a:pPr algn="ctr"/>
                      <a:r>
                        <a:rPr lang="en-US" sz="17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EGFR and/or ALK </a:t>
                      </a:r>
                      <a:r>
                        <a:rPr lang="en-US" sz="1700" b="0" i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wt</a:t>
                      </a:r>
                      <a:endParaRPr lang="en-US" sz="1700" i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3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0.76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3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2691077"/>
                  </a:ext>
                </a:extLst>
              </a:tr>
              <a:tr h="633702">
                <a:tc>
                  <a:txBody>
                    <a:bodyPr/>
                    <a:lstStyle/>
                    <a:p>
                      <a:pPr marL="0" marR="0" lvl="0" indent="0" algn="l" defTabSz="9141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i="0" dirty="0">
                          <a:solidFill>
                            <a:srgbClr val="0432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Nivolumab (q3wk) +</a:t>
                      </a:r>
                    </a:p>
                    <a:p>
                      <a:r>
                        <a:rPr lang="en-US" sz="1700" i="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Ipilimumab and chemotherapy</a:t>
                      </a:r>
                      <a:r>
                        <a:rPr lang="en-US" sz="1700" i="0" baseline="30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7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5/26/20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CheckMate</a:t>
                      </a:r>
                      <a:r>
                        <a:rPr lang="en-US" sz="17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9LA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1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EGFR and/or ALK </a:t>
                      </a:r>
                      <a:r>
                        <a:rPr lang="en-US" sz="1700" b="0" i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wt</a:t>
                      </a:r>
                      <a:endParaRPr lang="en-US" sz="1700" i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0.72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977713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25E7A66E-9833-7044-A4C0-121D4ACF5313}"/>
              </a:ext>
            </a:extLst>
          </p:cNvPr>
          <p:cNvSpPr txBox="1"/>
          <p:nvPr/>
        </p:nvSpPr>
        <p:spPr>
          <a:xfrm>
            <a:off x="119336" y="6278815"/>
            <a:ext cx="1064786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eaLnBrk="0" hangingPunct="0">
              <a:defRPr/>
            </a:pPr>
            <a:r>
              <a:rPr kumimoji="0" lang="en-US" sz="15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1 </a:t>
            </a:r>
            <a:r>
              <a:rPr lang="en-US" sz="1500" b="0" dirty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Rodriguez-Abreu.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 </a:t>
            </a:r>
            <a:r>
              <a:rPr kumimoji="0" lang="en-US" sz="15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Ann Oncol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 2021. </a:t>
            </a:r>
            <a:r>
              <a:rPr kumimoji="0" lang="en-US" sz="15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2 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Paz-Ares. </a:t>
            </a:r>
            <a:r>
              <a:rPr kumimoji="0" lang="en-US" sz="15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J </a:t>
            </a:r>
            <a:r>
              <a:rPr kumimoji="0" lang="en-US" sz="15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Thorac</a:t>
            </a:r>
            <a:r>
              <a:rPr kumimoji="0" lang="en-US" sz="15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 Oncol </a:t>
            </a:r>
            <a:r>
              <a:rPr kumimoji="0" lang="en-US" sz="1500" b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2020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. </a:t>
            </a:r>
            <a:r>
              <a:rPr kumimoji="0" lang="en-US" sz="15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3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Socinski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 </a:t>
            </a:r>
            <a:r>
              <a:rPr kumimoji="0" lang="en-US" sz="15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J </a:t>
            </a:r>
            <a:r>
              <a:rPr kumimoji="0" lang="en-US" sz="15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Thorac</a:t>
            </a:r>
            <a:r>
              <a:rPr kumimoji="0" lang="en-US" sz="15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 Oncol </a:t>
            </a:r>
            <a:r>
              <a:rPr kumimoji="0" lang="en-US" sz="1500" b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2021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. </a:t>
            </a:r>
            <a:r>
              <a:rPr kumimoji="0" lang="en-US" sz="15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4 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West. </a:t>
            </a:r>
            <a:r>
              <a:rPr kumimoji="0" lang="en-US" sz="15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Lancet Oncol 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2019.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  </a:t>
            </a:r>
            <a:b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</a:br>
            <a:r>
              <a:rPr kumimoji="0" lang="en-US" sz="15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5 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Paz-Ares. </a:t>
            </a:r>
            <a:r>
              <a:rPr kumimoji="0" lang="en-US" sz="1500" b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ASCO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 2021;Abstract 9016. </a:t>
            </a:r>
            <a:r>
              <a:rPr kumimoji="0" lang="en-US" sz="15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6 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Reck. ASCO 2021</a:t>
            </a:r>
            <a:r>
              <a:rPr lang="en-US" sz="1500" b="0" dirty="0">
                <a:solidFill>
                  <a:srgbClr val="000000"/>
                </a:solidFill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;Abstract 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9000. 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9704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2B31191-588D-9F48-8339-DBBC351290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0608" y="77790"/>
            <a:ext cx="10972800" cy="974946"/>
          </a:xfrm>
        </p:spPr>
        <p:txBody>
          <a:bodyPr/>
          <a:lstStyle/>
          <a:p>
            <a:pPr algn="l"/>
            <a:r>
              <a:rPr lang="en-US" dirty="0"/>
              <a:t>EMPOWER-Lung 3: First-Line </a:t>
            </a:r>
            <a:r>
              <a:rPr lang="en-US" dirty="0" err="1"/>
              <a:t>Cemiplimab</a:t>
            </a:r>
            <a:r>
              <a:rPr lang="en-US"/>
              <a:t> with Platinum-Doublet Chemotherapy for Advanced NSCLC 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346C9F4-855C-3F45-B8E0-654563EB9A25}"/>
              </a:ext>
            </a:extLst>
          </p:cNvPr>
          <p:cNvSpPr txBox="1"/>
          <p:nvPr/>
        </p:nvSpPr>
        <p:spPr>
          <a:xfrm>
            <a:off x="191344" y="6503297"/>
            <a:ext cx="380520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Gogishvili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 M et al. ESMO 2021;Abstract LBA51.</a:t>
            </a:r>
          </a:p>
        </p:txBody>
      </p:sp>
      <p:pic>
        <p:nvPicPr>
          <p:cNvPr id="8" name="Picture 7" descr="Diagram, timeline&#10;&#10;Description automatically generated">
            <a:extLst>
              <a:ext uri="{FF2B5EF4-FFF2-40B4-BE49-F238E27FC236}">
                <a16:creationId xmlns:a16="http://schemas.microsoft.com/office/drawing/2014/main" id="{028ADFB8-949A-604F-BBCA-E6AB660076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808" y="1370415"/>
            <a:ext cx="11304599" cy="411716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FF503D0-8A4F-8E42-94FA-F1EC367A5A9A}"/>
              </a:ext>
            </a:extLst>
          </p:cNvPr>
          <p:cNvSpPr/>
          <p:nvPr/>
        </p:nvSpPr>
        <p:spPr bwMode="auto">
          <a:xfrm>
            <a:off x="580608" y="1371600"/>
            <a:ext cx="9372284" cy="34783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5122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2B31191-588D-9F48-8339-DBBC351290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0608" y="77790"/>
            <a:ext cx="10972800" cy="974946"/>
          </a:xfrm>
        </p:spPr>
        <p:txBody>
          <a:bodyPr/>
          <a:lstStyle/>
          <a:p>
            <a:pPr algn="l"/>
            <a:r>
              <a:rPr lang="en-US" dirty="0"/>
              <a:t>EMPOWER-Lung 3: First-Line </a:t>
            </a:r>
            <a:r>
              <a:rPr lang="en-US" dirty="0" err="1"/>
              <a:t>Cemiplimab</a:t>
            </a:r>
            <a:r>
              <a:rPr lang="en-US" dirty="0"/>
              <a:t> with Platinum-Doublet Chemotherapy for Advanced NSCLC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346C9F4-855C-3F45-B8E0-654563EB9A25}"/>
              </a:ext>
            </a:extLst>
          </p:cNvPr>
          <p:cNvSpPr txBox="1"/>
          <p:nvPr/>
        </p:nvSpPr>
        <p:spPr>
          <a:xfrm>
            <a:off x="191344" y="6503297"/>
            <a:ext cx="380520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Gogishvili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 M et al. ESMO 2021;Abstract LBA51.</a:t>
            </a:r>
          </a:p>
        </p:txBody>
      </p:sp>
      <p:pic>
        <p:nvPicPr>
          <p:cNvPr id="9" name="Picture 8" descr="Chart&#10;&#10;Description automatically generated">
            <a:extLst>
              <a:ext uri="{FF2B5EF4-FFF2-40B4-BE49-F238E27FC236}">
                <a16:creationId xmlns:a16="http://schemas.microsoft.com/office/drawing/2014/main" id="{B30C8E65-2E2B-E64B-A919-E2ACA9FBFC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230" y="987082"/>
            <a:ext cx="11136560" cy="508681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219AFD3-4DF8-0947-9E37-19D52C959E0C}"/>
              </a:ext>
            </a:extLst>
          </p:cNvPr>
          <p:cNvSpPr txBox="1"/>
          <p:nvPr/>
        </p:nvSpPr>
        <p:spPr>
          <a:xfrm>
            <a:off x="454230" y="987082"/>
            <a:ext cx="2232248" cy="3657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Arial" pitchFamily="-72" charset="0"/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3205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Dr Liu </a:t>
            </a:r>
            <a:r>
              <a:rPr lang="en-US" sz="3200" dirty="0">
                <a:solidFill>
                  <a:srgbClr val="0432FF"/>
                </a:solidFill>
              </a:rPr>
              <a:t>— Disclosures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9FA1D6CF-488A-7449-95CE-456E2392856B}"/>
              </a:ext>
            </a:extLst>
          </p:cNvPr>
          <p:cNvGraphicFramePr>
            <a:graphicFrameLocks/>
          </p:cNvGraphicFramePr>
          <p:nvPr/>
        </p:nvGraphicFramePr>
        <p:xfrm>
          <a:off x="551384" y="1556792"/>
          <a:ext cx="11089231" cy="3871332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23042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784975">
                  <a:extLst>
                    <a:ext uri="{9D8B030D-6E8A-4147-A177-3AD203B41FA5}">
                      <a16:colId xmlns:a16="http://schemas.microsoft.com/office/drawing/2014/main" val="762323566"/>
                    </a:ext>
                  </a:extLst>
                </a:gridCol>
              </a:tblGrid>
              <a:tr h="1062248">
                <a:tc>
                  <a:txBody>
                    <a:bodyPr/>
                    <a:lstStyle/>
                    <a:p>
                      <a:pPr algn="l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Advisory Committee</a:t>
                      </a:r>
                      <a:endParaRPr lang="en-US" sz="1800" b="0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/>
                      </a:endParaRPr>
                    </a:p>
                  </a:txBody>
                  <a:tcPr marL="137160" marR="13716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1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Amgen Inc, AstraZeneca Pharmaceuticals LP, Bayer HealthCare Pharmaceuticals, </a:t>
                      </a:r>
                      <a:r>
                        <a:rPr lang="en-US" b="0" dirty="0" err="1">
                          <a:solidFill>
                            <a:schemeClr val="tx1"/>
                          </a:solidFill>
                        </a:rPr>
                        <a:t>BeiGene</a:t>
                      </a:r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 Ltd, Blueprint Medicines, Bristol-Myers Squibb Company, Daiichi Sankyo Inc, Eisai Inc, Elevation Oncology, Genentech, a member of the Roche Group, Guardant Health, Janssen Biotech Inc, Jazz Pharmaceuticals Inc, Lilly, Novartis, Regeneron Pharmaceuticals Inc, Sanofi Genzyme, Takeda Pharmaceuticals USA Inc, Turning Point Therapeutics Inc</a:t>
                      </a:r>
                    </a:p>
                  </a:txBody>
                  <a:tcPr marL="137160" marR="13716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8072">
                <a:tc>
                  <a:txBody>
                    <a:bodyPr/>
                    <a:lstStyle/>
                    <a:p>
                      <a:pPr algn="l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Consulting Agreements</a:t>
                      </a:r>
                      <a:endParaRPr lang="en-US" sz="1800" b="0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/>
                      </a:endParaRPr>
                    </a:p>
                  </a:txBody>
                  <a:tcPr marL="137160" marR="13716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err="1">
                          <a:solidFill>
                            <a:schemeClr val="tx1"/>
                          </a:solidFill>
                        </a:rPr>
                        <a:t>BeiGene</a:t>
                      </a: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 Ltd, Blueprint Medicines, Daiichi Sankyo Inc, Elevation Oncology, Genentech, a member of the Roche Group, Janssen Biotech Inc, Lilly, Turning Point Therapeutics Inc</a:t>
                      </a:r>
                    </a:p>
                  </a:txBody>
                  <a:tcPr marL="137160" marR="13716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2688080"/>
                  </a:ext>
                </a:extLst>
              </a:tr>
              <a:tr h="648072">
                <a:tc>
                  <a:txBody>
                    <a:bodyPr/>
                    <a:lstStyle/>
                    <a:p>
                      <a:pPr algn="l"/>
                      <a:r>
                        <a:rPr lang="en-US" sz="1800" b="1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/>
                        </a:rPr>
                        <a:t>Contracted Research</a:t>
                      </a:r>
                    </a:p>
                  </a:txBody>
                  <a:tcPr marL="137160" marR="13716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Alkermes, Bayer HealthCare Pharmaceuticals, Blueprint Medicines, Bristol-Myers Squibb Company, Elevation Oncology, Genentech, a member of the Roche Group, Lilly, Merck, </a:t>
                      </a:r>
                      <a:r>
                        <a:rPr lang="en-US" dirty="0" err="1">
                          <a:solidFill>
                            <a:schemeClr val="tx1"/>
                          </a:solidFill>
                        </a:rPr>
                        <a:t>Merus</a:t>
                      </a: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 BV, Pfizer Inc, Rain Therapeutics, RAPT Therapeutics, Turning Point Therapeutics Inc</a:t>
                      </a:r>
                    </a:p>
                  </a:txBody>
                  <a:tcPr marL="137160" marR="13716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82519864"/>
                  </a:ext>
                </a:extLst>
              </a:tr>
              <a:tr h="648072">
                <a:tc>
                  <a:txBody>
                    <a:bodyPr/>
                    <a:lstStyle/>
                    <a:p>
                      <a:pPr algn="l"/>
                      <a:r>
                        <a:rPr lang="en-US" sz="1800" b="1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/>
                        </a:rPr>
                        <a:t>Data and Safety Monitoring Board/Committee</a:t>
                      </a:r>
                    </a:p>
                  </a:txBody>
                  <a:tcPr marL="137160" marR="13716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err="1">
                          <a:solidFill>
                            <a:schemeClr val="tx1"/>
                          </a:solidFill>
                        </a:rPr>
                        <a:t>Candel</a:t>
                      </a: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 Therapeutics</a:t>
                      </a:r>
                    </a:p>
                  </a:txBody>
                  <a:tcPr marL="137160" marR="13716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00229550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3305427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2B31191-588D-9F48-8339-DBBC351290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0608" y="77790"/>
            <a:ext cx="10972800" cy="974946"/>
          </a:xfrm>
        </p:spPr>
        <p:txBody>
          <a:bodyPr/>
          <a:lstStyle/>
          <a:p>
            <a:pPr algn="l"/>
            <a:r>
              <a:rPr lang="en-US" dirty="0"/>
              <a:t>EMPOWER-Lung 3: Progression-Free Survival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346C9F4-855C-3F45-B8E0-654563EB9A25}"/>
              </a:ext>
            </a:extLst>
          </p:cNvPr>
          <p:cNvSpPr txBox="1"/>
          <p:nvPr/>
        </p:nvSpPr>
        <p:spPr>
          <a:xfrm>
            <a:off x="191344" y="6503297"/>
            <a:ext cx="380520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Gogishvili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 M et al. ESMO 2021;Abstract LBA51.</a:t>
            </a:r>
          </a:p>
        </p:txBody>
      </p:sp>
      <p:pic>
        <p:nvPicPr>
          <p:cNvPr id="4" name="Picture 3" descr="Graphical user interface, chart&#10;&#10;Description automatically generated">
            <a:extLst>
              <a:ext uri="{FF2B5EF4-FFF2-40B4-BE49-F238E27FC236}">
                <a16:creationId xmlns:a16="http://schemas.microsoft.com/office/drawing/2014/main" id="{7CA95841-FA6F-714D-9B35-6146ECA5F6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273" y="1322123"/>
            <a:ext cx="10503877" cy="461375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FF503D0-8A4F-8E42-94FA-F1EC367A5A9A}"/>
              </a:ext>
            </a:extLst>
          </p:cNvPr>
          <p:cNvSpPr/>
          <p:nvPr/>
        </p:nvSpPr>
        <p:spPr bwMode="auto">
          <a:xfrm>
            <a:off x="510272" y="1322122"/>
            <a:ext cx="4436870" cy="48323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6420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C292176-F82F-274E-9613-9D4E9F138EB4}"/>
              </a:ext>
            </a:extLst>
          </p:cNvPr>
          <p:cNvSpPr/>
          <p:nvPr/>
        </p:nvSpPr>
        <p:spPr bwMode="auto">
          <a:xfrm>
            <a:off x="340804" y="2595760"/>
            <a:ext cx="11582400" cy="329184"/>
          </a:xfrm>
          <a:prstGeom prst="rect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Times New Roman" pitchFamily="18" charset="0"/>
              <a:ea typeface="MS PGothic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DC915B-FAE8-6D41-B6E7-C9761E87A7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Thoughts for the Future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D28FB5-2DAB-9249-8B40-6D8BF1A918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900"/>
              </a:spcBef>
              <a:spcAft>
                <a:spcPts val="0"/>
              </a:spcAft>
            </a:pPr>
            <a:r>
              <a:rPr lang="en-US" sz="2400" dirty="0">
                <a:solidFill>
                  <a:schemeClr val="tx1"/>
                </a:solidFill>
              </a:rPr>
              <a:t>Choice of immunotherapy regimen</a:t>
            </a:r>
          </a:p>
          <a:p>
            <a:pPr lvl="1">
              <a:spcBef>
                <a:spcPts val="900"/>
              </a:spcBef>
              <a:spcAft>
                <a:spcPts val="0"/>
              </a:spcAft>
            </a:pPr>
            <a:r>
              <a:rPr lang="en-US" sz="2100" b="0" dirty="0"/>
              <a:t>Interval between dosing</a:t>
            </a:r>
          </a:p>
          <a:p>
            <a:pPr>
              <a:spcBef>
                <a:spcPts val="2700"/>
              </a:spcBef>
              <a:spcAft>
                <a:spcPts val="0"/>
              </a:spcAft>
            </a:pPr>
            <a:r>
              <a:rPr lang="en-US" sz="2400" dirty="0">
                <a:solidFill>
                  <a:schemeClr val="bg1"/>
                </a:solidFill>
              </a:rPr>
              <a:t>Immunotherapy combinations</a:t>
            </a:r>
          </a:p>
          <a:p>
            <a:pPr lvl="1">
              <a:spcBef>
                <a:spcPts val="900"/>
              </a:spcBef>
              <a:spcAft>
                <a:spcPts val="0"/>
              </a:spcAft>
            </a:pPr>
            <a:r>
              <a:rPr lang="en-US" sz="2100" b="0" dirty="0"/>
              <a:t>Anti-PD-1/PD-L1 antibody/tyrosine kinase inhibitor</a:t>
            </a:r>
          </a:p>
          <a:p>
            <a:pPr lvl="1">
              <a:spcBef>
                <a:spcPts val="900"/>
              </a:spcBef>
              <a:spcAft>
                <a:spcPts val="0"/>
              </a:spcAft>
            </a:pPr>
            <a:r>
              <a:rPr lang="en-US" sz="2100" b="0" dirty="0"/>
              <a:t>Immunotherapy/immunotherapy</a:t>
            </a:r>
          </a:p>
          <a:p>
            <a:pPr lvl="1">
              <a:spcBef>
                <a:spcPts val="900"/>
              </a:spcBef>
              <a:spcAft>
                <a:spcPts val="0"/>
              </a:spcAft>
            </a:pPr>
            <a:r>
              <a:rPr lang="en-US" sz="2100" b="0" dirty="0"/>
              <a:t>Other investigational approaches</a:t>
            </a:r>
          </a:p>
        </p:txBody>
      </p:sp>
    </p:spTree>
    <p:extLst>
      <p:ext uri="{BB962C8B-B14F-4D97-AF65-F5344CB8AC3E}">
        <p14:creationId xmlns:p14="http://schemas.microsoft.com/office/powerpoint/2010/main" val="1659187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346E98-CEDA-D345-8D50-3BFA996C16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KEYNOTE-146: Phase IB/II Trial of Lenvatinib/Pembrolizumab in Advanced Solid Cancers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41A69DF5-0BCD-A241-B967-D71F0F168A0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94906273"/>
              </p:ext>
            </p:extLst>
          </p:nvPr>
        </p:nvGraphicFramePr>
        <p:xfrm>
          <a:off x="609600" y="1678177"/>
          <a:ext cx="10744200" cy="149352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148840">
                  <a:extLst>
                    <a:ext uri="{9D8B030D-6E8A-4147-A177-3AD203B41FA5}">
                      <a16:colId xmlns:a16="http://schemas.microsoft.com/office/drawing/2014/main" val="2551392740"/>
                    </a:ext>
                  </a:extLst>
                </a:gridCol>
                <a:gridCol w="2148840">
                  <a:extLst>
                    <a:ext uri="{9D8B030D-6E8A-4147-A177-3AD203B41FA5}">
                      <a16:colId xmlns:a16="http://schemas.microsoft.com/office/drawing/2014/main" val="3111151742"/>
                    </a:ext>
                  </a:extLst>
                </a:gridCol>
                <a:gridCol w="2148840">
                  <a:extLst>
                    <a:ext uri="{9D8B030D-6E8A-4147-A177-3AD203B41FA5}">
                      <a16:colId xmlns:a16="http://schemas.microsoft.com/office/drawing/2014/main" val="3371137930"/>
                    </a:ext>
                  </a:extLst>
                </a:gridCol>
                <a:gridCol w="2148840">
                  <a:extLst>
                    <a:ext uri="{9D8B030D-6E8A-4147-A177-3AD203B41FA5}">
                      <a16:colId xmlns:a16="http://schemas.microsoft.com/office/drawing/2014/main" val="646563447"/>
                    </a:ext>
                  </a:extLst>
                </a:gridCol>
                <a:gridCol w="2148840">
                  <a:extLst>
                    <a:ext uri="{9D8B030D-6E8A-4147-A177-3AD203B41FA5}">
                      <a16:colId xmlns:a16="http://schemas.microsoft.com/office/drawing/2014/main" val="3856080414"/>
                    </a:ext>
                  </a:extLst>
                </a:gridCol>
              </a:tblGrid>
              <a:tr h="370840">
                <a:tc gridSpan="5"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Efficacy in the Metastatic NSCLC Population</a:t>
                      </a:r>
                    </a:p>
                  </a:txBody>
                  <a:tcPr>
                    <a:solidFill>
                      <a:srgbClr val="012B4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764122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1"/>
                          </a:solidFill>
                        </a:rPr>
                        <a:t>N</a:t>
                      </a:r>
                    </a:p>
                  </a:txBody>
                  <a:tcPr>
                    <a:solidFill>
                      <a:srgbClr val="012B4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1"/>
                          </a:solidFill>
                        </a:rPr>
                        <a:t>Line of therapy</a:t>
                      </a:r>
                    </a:p>
                  </a:txBody>
                  <a:tcPr>
                    <a:solidFill>
                      <a:srgbClr val="012B4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1"/>
                          </a:solidFill>
                        </a:rPr>
                        <a:t>ORR</a:t>
                      </a:r>
                    </a:p>
                  </a:txBody>
                  <a:tcPr>
                    <a:solidFill>
                      <a:srgbClr val="012B4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1"/>
                          </a:solidFill>
                        </a:rPr>
                        <a:t>Median </a:t>
                      </a:r>
                    </a:p>
                    <a:p>
                      <a:pPr algn="ctr"/>
                      <a:r>
                        <a:rPr lang="en-US" sz="2000" b="1" dirty="0">
                          <a:solidFill>
                            <a:schemeClr val="bg1"/>
                          </a:solidFill>
                        </a:rPr>
                        <a:t>DOR</a:t>
                      </a:r>
                    </a:p>
                  </a:txBody>
                  <a:tcPr>
                    <a:solidFill>
                      <a:srgbClr val="012B4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1"/>
                          </a:solidFill>
                        </a:rPr>
                        <a:t>Median PFS</a:t>
                      </a:r>
                    </a:p>
                  </a:txBody>
                  <a:tcPr>
                    <a:solidFill>
                      <a:srgbClr val="012B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57080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Any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33%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10.9 </a:t>
                      </a:r>
                      <a:r>
                        <a:rPr lang="en-US" sz="2000" dirty="0" err="1"/>
                        <a:t>mo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5.9 </a:t>
                      </a:r>
                      <a:r>
                        <a:rPr lang="en-US" sz="2000" dirty="0" err="1"/>
                        <a:t>mo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1121516"/>
                  </a:ext>
                </a:extLst>
              </a:tr>
            </a:tbl>
          </a:graphicData>
        </a:graphic>
      </p:graphicFrame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DA480C40-1FB9-F34F-BE1E-34E566ABA57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0427099"/>
              </p:ext>
            </p:extLst>
          </p:nvPr>
        </p:nvGraphicFramePr>
        <p:xfrm>
          <a:off x="609600" y="3686302"/>
          <a:ext cx="10744200" cy="25958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6394523">
                  <a:extLst>
                    <a:ext uri="{9D8B030D-6E8A-4147-A177-3AD203B41FA5}">
                      <a16:colId xmlns:a16="http://schemas.microsoft.com/office/drawing/2014/main" val="1948951585"/>
                    </a:ext>
                  </a:extLst>
                </a:gridCol>
                <a:gridCol w="4349677">
                  <a:extLst>
                    <a:ext uri="{9D8B030D-6E8A-4147-A177-3AD203B41FA5}">
                      <a16:colId xmlns:a16="http://schemas.microsoft.com/office/drawing/2014/main" val="162059617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marL="0" marR="0" lvl="0" indent="0" algn="ctr" defTabSz="9141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Summary of Treatment-Related Adverse Events (TREAs): All Patients</a:t>
                      </a:r>
                    </a:p>
                  </a:txBody>
                  <a:tcPr>
                    <a:solidFill>
                      <a:srgbClr val="012B4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58452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Parameter</a:t>
                      </a:r>
                    </a:p>
                  </a:txBody>
                  <a:tcPr>
                    <a:solidFill>
                      <a:srgbClr val="012B4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(N = 137)</a:t>
                      </a:r>
                    </a:p>
                  </a:txBody>
                  <a:tcPr>
                    <a:solidFill>
                      <a:srgbClr val="012B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76615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Serious AEs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26%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13039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TREAs leading to pembrolizumab dose interruption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45%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40371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TREAs leading to pembrolizumab discontinuation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15%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03150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TREAs leading to </a:t>
                      </a:r>
                      <a:r>
                        <a:rPr lang="en-US" dirty="0" err="1"/>
                        <a:t>lenvatinib</a:t>
                      </a:r>
                      <a:r>
                        <a:rPr lang="en-US" dirty="0"/>
                        <a:t> dose reduction and/or interruption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85%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34104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TREAs leading to </a:t>
                      </a:r>
                      <a:r>
                        <a:rPr lang="en-US" dirty="0" err="1"/>
                        <a:t>lenvatinib</a:t>
                      </a:r>
                      <a:r>
                        <a:rPr lang="en-US" dirty="0"/>
                        <a:t> discontinuation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13%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454226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7A9FA4BF-0340-7B4F-89DB-59D7FA45964B}"/>
              </a:ext>
            </a:extLst>
          </p:cNvPr>
          <p:cNvSpPr txBox="1"/>
          <p:nvPr/>
        </p:nvSpPr>
        <p:spPr>
          <a:xfrm>
            <a:off x="76200" y="6534835"/>
            <a:ext cx="1107990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 eaLnBrk="0" hangingPunct="0">
              <a:defRPr/>
            </a:pPr>
            <a:r>
              <a:rPr lang="en-US" sz="1500" b="0" dirty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Taylor MH et al</a:t>
            </a:r>
            <a:r>
              <a:rPr lang="en-US" sz="1500" b="0" i="1" dirty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. J Clin Oncol </a:t>
            </a:r>
            <a:r>
              <a:rPr lang="en-US" sz="1500" b="0" dirty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2020;38:154-63.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82D693E-9700-3240-B695-8EE81BE9621F}"/>
              </a:ext>
            </a:extLst>
          </p:cNvPr>
          <p:cNvSpPr txBox="1"/>
          <p:nvPr/>
        </p:nvSpPr>
        <p:spPr>
          <a:xfrm>
            <a:off x="609600" y="3267417"/>
            <a:ext cx="1054650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 eaLnBrk="0" hangingPunct="0">
              <a:defRPr/>
            </a:pPr>
            <a:r>
              <a:rPr lang="en-US" sz="1500" b="0" dirty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DOR = duration of response</a:t>
            </a:r>
          </a:p>
        </p:txBody>
      </p:sp>
    </p:spTree>
    <p:extLst>
      <p:ext uri="{BB962C8B-B14F-4D97-AF65-F5344CB8AC3E}">
        <p14:creationId xmlns:p14="http://schemas.microsoft.com/office/powerpoint/2010/main" val="672718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86AF98-A782-B842-A467-B9A313E501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KEYNOTE-146: Maximum Change in Target Lesion Size (All Patients)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87EEF26-F945-7C4D-87F4-6DDFED428450}"/>
              </a:ext>
            </a:extLst>
          </p:cNvPr>
          <p:cNvSpPr txBox="1"/>
          <p:nvPr/>
        </p:nvSpPr>
        <p:spPr>
          <a:xfrm>
            <a:off x="502491" y="6534835"/>
            <a:ext cx="1107990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 eaLnBrk="0" hangingPunct="0">
              <a:defRPr/>
            </a:pPr>
            <a:r>
              <a:rPr lang="en-US" sz="1500" b="0" dirty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Taylor MH et al</a:t>
            </a:r>
            <a:r>
              <a:rPr lang="en-US" sz="1500" b="0" i="1" dirty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. J Clin Oncol </a:t>
            </a:r>
            <a:r>
              <a:rPr lang="en-US" sz="1500" b="0" dirty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2020;38:154-63.</a:t>
            </a:r>
          </a:p>
        </p:txBody>
      </p:sp>
      <p:pic>
        <p:nvPicPr>
          <p:cNvPr id="6" name="Picture 5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7B6FE768-1255-5C43-93B5-532C959B30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" t="935" r="339" b="1416"/>
          <a:stretch/>
        </p:blipFill>
        <p:spPr>
          <a:xfrm>
            <a:off x="646832" y="1412775"/>
            <a:ext cx="10935568" cy="446449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7317C3B-6AB1-6843-B001-2637E9748B17}"/>
              </a:ext>
            </a:extLst>
          </p:cNvPr>
          <p:cNvSpPr/>
          <p:nvPr/>
        </p:nvSpPr>
        <p:spPr bwMode="auto">
          <a:xfrm>
            <a:off x="6312024" y="3933056"/>
            <a:ext cx="144016" cy="36004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Times New Roman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F4B7E9D-6523-D64A-9DEE-4B30E297FBDD}"/>
              </a:ext>
            </a:extLst>
          </p:cNvPr>
          <p:cNvSpPr/>
          <p:nvPr/>
        </p:nvSpPr>
        <p:spPr bwMode="auto">
          <a:xfrm>
            <a:off x="7464152" y="4293096"/>
            <a:ext cx="144016" cy="36004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Times New Roman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63BF53F-75CC-404B-AE93-3C480A0F05E1}"/>
              </a:ext>
            </a:extLst>
          </p:cNvPr>
          <p:cNvSpPr/>
          <p:nvPr/>
        </p:nvSpPr>
        <p:spPr bwMode="auto">
          <a:xfrm>
            <a:off x="8400256" y="4725144"/>
            <a:ext cx="144016" cy="36004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6754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57E074-186B-BB4E-BFE2-0249E9CB56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27013"/>
            <a:ext cx="10972800" cy="969739"/>
          </a:xfrm>
        </p:spPr>
        <p:txBody>
          <a:bodyPr/>
          <a:lstStyle/>
          <a:p>
            <a:r>
              <a:rPr lang="en-US" dirty="0"/>
              <a:t>Ongoing LEAP Phase III Trials in NSCLC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FD416E78-91F7-7D4E-9062-88C69932272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47048766"/>
              </p:ext>
            </p:extLst>
          </p:nvPr>
        </p:nvGraphicFramePr>
        <p:xfrm>
          <a:off x="609600" y="1196752"/>
          <a:ext cx="10972800" cy="4780056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453952">
                  <a:extLst>
                    <a:ext uri="{9D8B030D-6E8A-4147-A177-3AD203B41FA5}">
                      <a16:colId xmlns:a16="http://schemas.microsoft.com/office/drawing/2014/main" val="689819915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2420038996"/>
                    </a:ext>
                  </a:extLst>
                </a:gridCol>
                <a:gridCol w="3600400">
                  <a:extLst>
                    <a:ext uri="{9D8B030D-6E8A-4147-A177-3AD203B41FA5}">
                      <a16:colId xmlns:a16="http://schemas.microsoft.com/office/drawing/2014/main" val="3188650433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1394715213"/>
                    </a:ext>
                  </a:extLst>
                </a:gridCol>
                <a:gridCol w="4190256">
                  <a:extLst>
                    <a:ext uri="{9D8B030D-6E8A-4147-A177-3AD203B41FA5}">
                      <a16:colId xmlns:a16="http://schemas.microsoft.com/office/drawing/2014/main" val="387712335"/>
                    </a:ext>
                  </a:extLst>
                </a:gridCol>
              </a:tblGrid>
              <a:tr h="665256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r>
                        <a:rPr lang="en-US" dirty="0"/>
                        <a:t>Trial ID</a:t>
                      </a:r>
                    </a:p>
                  </a:txBody>
                  <a:tcPr>
                    <a:solidFill>
                      <a:srgbClr val="012B4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  <a:p>
                      <a:pPr algn="ctr"/>
                      <a:r>
                        <a:rPr lang="en-US" dirty="0"/>
                        <a:t>N</a:t>
                      </a:r>
                    </a:p>
                  </a:txBody>
                  <a:tcPr>
                    <a:solidFill>
                      <a:srgbClr val="012B4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r>
                        <a:rPr lang="en-US" dirty="0"/>
                        <a:t>Patient population</a:t>
                      </a:r>
                    </a:p>
                  </a:txBody>
                  <a:tcPr>
                    <a:solidFill>
                      <a:srgbClr val="012B4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Line of therapy</a:t>
                      </a:r>
                    </a:p>
                  </a:txBody>
                  <a:tcPr>
                    <a:solidFill>
                      <a:srgbClr val="012B4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  <a:p>
                      <a:pPr algn="ctr"/>
                      <a:r>
                        <a:rPr lang="en-US" dirty="0"/>
                        <a:t>Treatment</a:t>
                      </a:r>
                    </a:p>
                  </a:txBody>
                  <a:tcPr>
                    <a:solidFill>
                      <a:srgbClr val="012B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7518053"/>
                  </a:ext>
                </a:extLst>
              </a:tr>
              <a:tr h="665256">
                <a:tc>
                  <a:txBody>
                    <a:bodyPr/>
                    <a:lstStyle/>
                    <a:p>
                      <a:r>
                        <a:rPr lang="en-US" dirty="0"/>
                        <a:t>LEAP-006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726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E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Previously untreated metastatic</a:t>
                      </a:r>
                    </a:p>
                    <a:p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nonsquamous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NSCLC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EF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Pemetrexed + platinum chemo + Pembrolizumab + </a:t>
                      </a:r>
                      <a:r>
                        <a:rPr lang="en-US" dirty="0" err="1"/>
                        <a:t>lenvatinib</a:t>
                      </a:r>
                      <a:endParaRPr lang="en-US" dirty="0"/>
                    </a:p>
                    <a:p>
                      <a:pPr marL="285750" marR="0" lvl="0" indent="-285750" algn="l" defTabSz="9141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dirty="0"/>
                        <a:t>Pemetrexed + platinum chemo + pembrolizumab + placebo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1428639"/>
                  </a:ext>
                </a:extLst>
              </a:tr>
              <a:tr h="665256">
                <a:tc>
                  <a:txBody>
                    <a:bodyPr/>
                    <a:lstStyle/>
                    <a:p>
                      <a:r>
                        <a:rPr lang="en-US" dirty="0"/>
                        <a:t>LEAP-007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Previously untreated, advanced</a:t>
                      </a:r>
                    </a:p>
                    <a:p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(Stage IV), PD-L1 positive (TPS</a:t>
                      </a:r>
                    </a:p>
                    <a:p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≥1%) NSCLC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Lenvatinib + pembrolizumab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Placebo + pembrolizumab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2160171"/>
                  </a:ext>
                </a:extLst>
              </a:tr>
              <a:tr h="665256">
                <a:tc>
                  <a:txBody>
                    <a:bodyPr/>
                    <a:lstStyle/>
                    <a:p>
                      <a:r>
                        <a:rPr lang="en-US" dirty="0"/>
                        <a:t>LEAP-008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405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E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Metastatic NSCLC that</a:t>
                      </a:r>
                    </a:p>
                    <a:p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progressed during/after</a:t>
                      </a:r>
                    </a:p>
                    <a:p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platinum doublet chemotherapy</a:t>
                      </a:r>
                    </a:p>
                    <a:p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or on treatment with</a:t>
                      </a:r>
                    </a:p>
                    <a:p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anti-PD-1/PD-L1 monoclonal</a:t>
                      </a:r>
                    </a:p>
                    <a:p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antibody as monotherapy or</a:t>
                      </a:r>
                    </a:p>
                    <a:p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combination therapy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≥2L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EF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Lenvatinib + pembrolizumab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Standard chemotherapy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Lenvatinib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4877812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EA746322-2E2E-E64F-BF62-14BB6D0388CB}"/>
              </a:ext>
            </a:extLst>
          </p:cNvPr>
          <p:cNvSpPr txBox="1"/>
          <p:nvPr/>
        </p:nvSpPr>
        <p:spPr>
          <a:xfrm>
            <a:off x="168662" y="6268956"/>
            <a:ext cx="10535850" cy="37337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400" b="0" dirty="0">
                <a:solidFill>
                  <a:schemeClr val="tx1"/>
                </a:solidFill>
              </a:rPr>
              <a:t>Taylor MH et al. </a:t>
            </a:r>
            <a:r>
              <a:rPr lang="en-US" sz="1400" b="0" i="1" dirty="0" err="1">
                <a:solidFill>
                  <a:schemeClr val="tx1"/>
                </a:solidFill>
              </a:rPr>
              <a:t>Futur</a:t>
            </a:r>
            <a:r>
              <a:rPr lang="en-US" sz="1400" b="0" i="1" dirty="0">
                <a:solidFill>
                  <a:schemeClr val="tx1"/>
                </a:solidFill>
              </a:rPr>
              <a:t> Oncol</a:t>
            </a:r>
            <a:r>
              <a:rPr lang="en-US" sz="1400" b="0" dirty="0">
                <a:solidFill>
                  <a:schemeClr val="tx1"/>
                </a:solidFill>
              </a:rPr>
              <a:t> 2021;17(6):637-47. </a:t>
            </a:r>
            <a:r>
              <a:rPr lang="en-US" sz="1400" b="0" dirty="0" err="1">
                <a:solidFill>
                  <a:schemeClr val="tx1"/>
                </a:solidFill>
              </a:rPr>
              <a:t>www.clinicaltrials.gov</a:t>
            </a:r>
            <a:r>
              <a:rPr lang="en-US" sz="1400" b="0" dirty="0">
                <a:solidFill>
                  <a:schemeClr val="tx1"/>
                </a:solidFill>
              </a:rPr>
              <a:t>. NCT03829319, NCT03829332, NCT03976375. Accessed November 2021. </a:t>
            </a:r>
          </a:p>
        </p:txBody>
      </p:sp>
    </p:spTree>
    <p:extLst>
      <p:ext uri="{BB962C8B-B14F-4D97-AF65-F5344CB8AC3E}">
        <p14:creationId xmlns:p14="http://schemas.microsoft.com/office/powerpoint/2010/main" val="86679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EF30E6-98CA-E84A-857D-E88ECF3A57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72305"/>
            <a:ext cx="10972800" cy="1135679"/>
          </a:xfrm>
        </p:spPr>
        <p:txBody>
          <a:bodyPr/>
          <a:lstStyle/>
          <a:p>
            <a:pPr algn="l"/>
            <a:r>
              <a:rPr lang="en-US" dirty="0"/>
              <a:t>COSMIC-021 (Cohort 7): Best Change from Baseline with </a:t>
            </a:r>
            <a:r>
              <a:rPr lang="en-US" dirty="0" err="1"/>
              <a:t>Cabozantinib</a:t>
            </a:r>
            <a:r>
              <a:rPr lang="en-US" dirty="0"/>
              <a:t>/Atezolizumab for Metastatic NSCLC </a:t>
            </a:r>
          </a:p>
        </p:txBody>
      </p:sp>
      <p:pic>
        <p:nvPicPr>
          <p:cNvPr id="6" name="Picture 5" descr="Chart, waterfall chart&#10;&#10;Description automatically generated">
            <a:extLst>
              <a:ext uri="{FF2B5EF4-FFF2-40B4-BE49-F238E27FC236}">
                <a16:creationId xmlns:a16="http://schemas.microsoft.com/office/drawing/2014/main" id="{F8B6C42F-7080-4543-ACAA-5EF8EF0ECE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8" y="1207984"/>
            <a:ext cx="8496944" cy="515834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61F3827-C4E7-A54C-852C-6B6AF781B447}"/>
              </a:ext>
            </a:extLst>
          </p:cNvPr>
          <p:cNvSpPr txBox="1"/>
          <p:nvPr/>
        </p:nvSpPr>
        <p:spPr>
          <a:xfrm>
            <a:off x="2220590" y="1671423"/>
            <a:ext cx="429989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</a:rPr>
              <a:t>ORR: 					27%</a:t>
            </a:r>
          </a:p>
          <a:p>
            <a:r>
              <a:rPr lang="en-US" sz="2000" dirty="0">
                <a:solidFill>
                  <a:schemeClr val="tx1"/>
                </a:solidFill>
              </a:rPr>
              <a:t>Disease Control Rate: 83%</a:t>
            </a:r>
          </a:p>
          <a:p>
            <a:r>
              <a:rPr lang="en-US" sz="2000" dirty="0">
                <a:solidFill>
                  <a:schemeClr val="tx1"/>
                </a:solidFill>
              </a:rPr>
              <a:t>DOR: 					5.7 months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D36D19-4DB3-644A-BE3A-FD73FC9F0C84}"/>
              </a:ext>
            </a:extLst>
          </p:cNvPr>
          <p:cNvSpPr txBox="1"/>
          <p:nvPr/>
        </p:nvSpPr>
        <p:spPr>
          <a:xfrm>
            <a:off x="2220590" y="5496127"/>
            <a:ext cx="51379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>
                <a:solidFill>
                  <a:schemeClr val="tx1"/>
                </a:solidFill>
              </a:rPr>
              <a:t>No apparent correlation between responses and PD-L1 status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BA67051-6119-F549-ADDC-0B50F5F32ABA}"/>
              </a:ext>
            </a:extLst>
          </p:cNvPr>
          <p:cNvSpPr txBox="1"/>
          <p:nvPr/>
        </p:nvSpPr>
        <p:spPr>
          <a:xfrm>
            <a:off x="9120336" y="1255925"/>
            <a:ext cx="288150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Patient population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Radiographic progression on or after 1 prior ICI treatment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≤2 lines of prior systemic anticancer therapy for metastatic NSCLC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 EGFR mutations, ALK or ROS1 rearrangements or BRAF V600E mutation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0F3FB28-DBF6-C64C-BBE6-106EA02CE6CB}"/>
              </a:ext>
            </a:extLst>
          </p:cNvPr>
          <p:cNvSpPr txBox="1"/>
          <p:nvPr/>
        </p:nvSpPr>
        <p:spPr>
          <a:xfrm>
            <a:off x="119336" y="6469404"/>
            <a:ext cx="1084577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15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Neal JW et al. ASCO 2020;Abstract 9610.</a:t>
            </a:r>
          </a:p>
        </p:txBody>
      </p:sp>
    </p:spTree>
    <p:extLst>
      <p:ext uri="{BB962C8B-B14F-4D97-AF65-F5344CB8AC3E}">
        <p14:creationId xmlns:p14="http://schemas.microsoft.com/office/powerpoint/2010/main" val="2394987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EF30E6-98CA-E84A-857D-E88ECF3A57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72305"/>
            <a:ext cx="10972800" cy="1135679"/>
          </a:xfrm>
        </p:spPr>
        <p:txBody>
          <a:bodyPr/>
          <a:lstStyle/>
          <a:p>
            <a:pPr algn="l"/>
            <a:r>
              <a:rPr lang="en-US" dirty="0"/>
              <a:t>COSMIC-021 (Cohort 7): Immune-Related Adverse Events with </a:t>
            </a:r>
            <a:r>
              <a:rPr lang="en-US" dirty="0" err="1"/>
              <a:t>Cabozantinib</a:t>
            </a:r>
            <a:r>
              <a:rPr lang="en-US" dirty="0"/>
              <a:t>/Atezolizumab for Metastatic NSCLC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0F3FB28-DBF6-C64C-BBE6-106EA02CE6CB}"/>
              </a:ext>
            </a:extLst>
          </p:cNvPr>
          <p:cNvSpPr txBox="1"/>
          <p:nvPr/>
        </p:nvSpPr>
        <p:spPr>
          <a:xfrm>
            <a:off x="119336" y="6469404"/>
            <a:ext cx="1084577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Neal JW et al. ASCO 2020;Abstract 9610.</a:t>
            </a:r>
          </a:p>
        </p:txBody>
      </p:sp>
      <p:pic>
        <p:nvPicPr>
          <p:cNvPr id="4" name="Picture 3" descr="Table&#10;&#10;Description automatically generated">
            <a:extLst>
              <a:ext uri="{FF2B5EF4-FFF2-40B4-BE49-F238E27FC236}">
                <a16:creationId xmlns:a16="http://schemas.microsoft.com/office/drawing/2014/main" id="{41A4B80E-18F4-A54A-AE17-B9ECE7B6BF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806" y="1207984"/>
            <a:ext cx="10845774" cy="4794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454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02062F4-1BD1-BE43-8FD9-035B125E36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27013"/>
            <a:ext cx="10310936" cy="1617811"/>
          </a:xfrm>
        </p:spPr>
        <p:txBody>
          <a:bodyPr/>
          <a:lstStyle/>
          <a:p>
            <a:pPr algn="l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Enrollment Complete in Phase III CONTACT-01 Pivotal Trial of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Cabozantinib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in Combination with an Immune Checkpoint Inhibitor for Previously Treated Metastatic NSCLC</a:t>
            </a:r>
            <a:b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Press Release: November 9, 2021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28BEAB-7C9C-C94C-9417-353C149388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0662" y="2135225"/>
            <a:ext cx="10972800" cy="3528392"/>
          </a:xfrm>
        </p:spPr>
        <p:txBody>
          <a:bodyPr/>
          <a:lstStyle/>
          <a:p>
            <a:pPr marL="98425" indent="0">
              <a:buNone/>
            </a:pPr>
            <a:r>
              <a:rPr lang="en-US" sz="2000" b="0" dirty="0">
                <a:latin typeface="Calibri" panose="020F0502020204030204" pitchFamily="34" charset="0"/>
                <a:cs typeface="Calibri" panose="020F0502020204030204" pitchFamily="34" charset="0"/>
              </a:rPr>
              <a:t>“Enrollment is now completed for CONTACT-01, the global, phase 3 pivotal trial evaluating </a:t>
            </a:r>
            <a:r>
              <a:rPr lang="en-US" sz="2000" b="0" dirty="0" err="1">
                <a:latin typeface="Calibri" panose="020F0502020204030204" pitchFamily="34" charset="0"/>
                <a:cs typeface="Calibri" panose="020F0502020204030204" pitchFamily="34" charset="0"/>
              </a:rPr>
              <a:t>cabozantinib</a:t>
            </a:r>
            <a:r>
              <a:rPr lang="en-US" sz="2000" b="0" dirty="0">
                <a:latin typeface="Calibri" panose="020F0502020204030204" pitchFamily="34" charset="0"/>
                <a:cs typeface="Calibri" panose="020F0502020204030204" pitchFamily="34" charset="0"/>
              </a:rPr>
              <a:t> in combination with atezolizumab in patients with metastatic non-small cell lung cancer (NSCLC) who have been previously treated with an immune checkpoint inhibitor and platinum-containing chemotherapy. </a:t>
            </a:r>
          </a:p>
          <a:p>
            <a:pPr marL="98425" indent="0">
              <a:buNone/>
            </a:pPr>
            <a:r>
              <a:rPr lang="en-US" sz="2000" b="0" dirty="0">
                <a:latin typeface="Calibri" panose="020F0502020204030204" pitchFamily="34" charset="0"/>
                <a:cs typeface="Calibri" panose="020F0502020204030204" pitchFamily="34" charset="0"/>
              </a:rPr>
              <a:t>CONTACT-01 is a global, multicenter, randomized, phase 3, open-label study that enrolled 366 patients who were randomized 1:1 to the experimental arm of </a:t>
            </a:r>
            <a:r>
              <a:rPr lang="en-US" sz="2000" b="0" dirty="0" err="1">
                <a:latin typeface="Calibri" panose="020F0502020204030204" pitchFamily="34" charset="0"/>
                <a:cs typeface="Calibri" panose="020F0502020204030204" pitchFamily="34" charset="0"/>
              </a:rPr>
              <a:t>cabozantinib</a:t>
            </a:r>
            <a:r>
              <a:rPr lang="en-US" sz="2000" b="0" dirty="0">
                <a:latin typeface="Calibri" panose="020F0502020204030204" pitchFamily="34" charset="0"/>
                <a:cs typeface="Calibri" panose="020F0502020204030204" pitchFamily="34" charset="0"/>
              </a:rPr>
              <a:t> in combination with atezolizumab and the control arm of docetaxel. The primary endpoint of the trial is overall survival. Secondary endpoints include progression-free survival, objective response rate and duration of response. Results from cohort 7 of the phase 1b COSMIC-021 trial informed the CONTACT-01 trial design.”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F929C5B-90D5-484E-B5BF-0F02C78BC2F4}"/>
              </a:ext>
            </a:extLst>
          </p:cNvPr>
          <p:cNvSpPr txBox="1"/>
          <p:nvPr/>
        </p:nvSpPr>
        <p:spPr>
          <a:xfrm>
            <a:off x="119336" y="6466901"/>
            <a:ext cx="970361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https://</a:t>
            </a:r>
            <a:r>
              <a:rPr lang="en-US" sz="15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ir.exelixis.com</a:t>
            </a:r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/news-releases/news-release-details/exelixis-announces-enrollment-completion-phase-3-contact-01</a:t>
            </a:r>
          </a:p>
        </p:txBody>
      </p:sp>
    </p:spTree>
    <p:extLst>
      <p:ext uri="{BB962C8B-B14F-4D97-AF65-F5344CB8AC3E}">
        <p14:creationId xmlns:p14="http://schemas.microsoft.com/office/powerpoint/2010/main" val="3596428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35124-29E0-2245-937D-ED7F2079AD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27014"/>
            <a:ext cx="10972800" cy="1143000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CONTACT-01 Phase III Study Design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6855703-8DF9-5947-B95F-B5C8554FCDFF}"/>
              </a:ext>
            </a:extLst>
          </p:cNvPr>
          <p:cNvSpPr txBox="1"/>
          <p:nvPr/>
        </p:nvSpPr>
        <p:spPr>
          <a:xfrm>
            <a:off x="165253" y="6400800"/>
            <a:ext cx="5218544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www.clinicaltrials.gov</a:t>
            </a:r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NCT04471428. Accessed November 2021.</a:t>
            </a:r>
          </a:p>
        </p:txBody>
      </p:sp>
      <p:cxnSp>
        <p:nvCxnSpPr>
          <p:cNvPr id="5" name="Straight Connector 10">
            <a:extLst>
              <a:ext uri="{FF2B5EF4-FFF2-40B4-BE49-F238E27FC236}">
                <a16:creationId xmlns:a16="http://schemas.microsoft.com/office/drawing/2014/main" id="{1A997838-1F52-6048-81F0-55A4E5D7FDB8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142163" y="3318329"/>
            <a:ext cx="795797" cy="6228"/>
          </a:xfrm>
          <a:prstGeom prst="line">
            <a:avLst/>
          </a:prstGeom>
          <a:noFill/>
          <a:ln w="19050" cmpd="sng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" name="Rounded Rectangle 34">
            <a:extLst>
              <a:ext uri="{FF2B5EF4-FFF2-40B4-BE49-F238E27FC236}">
                <a16:creationId xmlns:a16="http://schemas.microsoft.com/office/drawing/2014/main" id="{2005E098-8B7F-9944-B4AA-85CC051E978C}"/>
              </a:ext>
            </a:extLst>
          </p:cNvPr>
          <p:cNvSpPr/>
          <p:nvPr/>
        </p:nvSpPr>
        <p:spPr>
          <a:xfrm>
            <a:off x="6384032" y="2033821"/>
            <a:ext cx="4576571" cy="942362"/>
          </a:xfrm>
          <a:prstGeom prst="roundRect">
            <a:avLst>
              <a:gd name="adj" fmla="val 0"/>
            </a:avLst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0" r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defRPr/>
            </a:pPr>
            <a:r>
              <a:rPr lang="en-US" sz="2200" dirty="0">
                <a:solidFill>
                  <a:srgbClr val="002B5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Atezolizumab + </a:t>
            </a:r>
            <a:r>
              <a:rPr lang="en-US" sz="2200" dirty="0" err="1">
                <a:solidFill>
                  <a:srgbClr val="002B5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cabozantinib</a:t>
            </a:r>
            <a:endParaRPr lang="en-US" sz="2200" dirty="0">
              <a:solidFill>
                <a:srgbClr val="002B5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ounded Rectangle 33">
            <a:extLst>
              <a:ext uri="{FF2B5EF4-FFF2-40B4-BE49-F238E27FC236}">
                <a16:creationId xmlns:a16="http://schemas.microsoft.com/office/drawing/2014/main" id="{896E5B75-522A-D04C-8FF2-A5B262C2886C}"/>
              </a:ext>
            </a:extLst>
          </p:cNvPr>
          <p:cNvSpPr/>
          <p:nvPr/>
        </p:nvSpPr>
        <p:spPr>
          <a:xfrm>
            <a:off x="6384031" y="3705172"/>
            <a:ext cx="4514294" cy="979558"/>
          </a:xfrm>
          <a:prstGeom prst="roundRect">
            <a:avLst>
              <a:gd name="adj" fmla="val 0"/>
            </a:avLst>
          </a:prstGeom>
          <a:solidFill>
            <a:srgbClr val="60BDE5"/>
          </a:solidFill>
          <a:ln w="12700"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25718" rIns="25718" rtlCol="0"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spcBef>
                <a:spcPts val="450"/>
              </a:spcBef>
              <a:defRPr/>
            </a:pPr>
            <a:r>
              <a:rPr lang="en-US" sz="2200" dirty="0">
                <a:solidFill>
                  <a:srgbClr val="002B5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Docetaxel</a:t>
            </a:r>
          </a:p>
        </p:txBody>
      </p:sp>
      <p:sp>
        <p:nvSpPr>
          <p:cNvPr id="9" name="Rounded Rectangle 20">
            <a:extLst>
              <a:ext uri="{FF2B5EF4-FFF2-40B4-BE49-F238E27FC236}">
                <a16:creationId xmlns:a16="http://schemas.microsoft.com/office/drawing/2014/main" id="{C8ADA311-9506-C04E-9DFB-2DC72AF4EA62}"/>
              </a:ext>
            </a:extLst>
          </p:cNvPr>
          <p:cNvSpPr/>
          <p:nvPr/>
        </p:nvSpPr>
        <p:spPr>
          <a:xfrm>
            <a:off x="479380" y="1916832"/>
            <a:ext cx="3919321" cy="2877799"/>
          </a:xfrm>
          <a:prstGeom prst="roundRect">
            <a:avLst>
              <a:gd name="adj" fmla="val 0"/>
            </a:avLst>
          </a:prstGeom>
          <a:solidFill>
            <a:srgbClr val="002B51"/>
          </a:solidFill>
          <a:ln w="12700"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68580" rIns="6858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>
              <a:defRPr/>
            </a:pPr>
            <a:r>
              <a:rPr lang="en-US" sz="20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Key eligibility</a:t>
            </a:r>
            <a:endParaRPr lang="en-US" sz="2000" u="sng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22238" indent="-112713" defTabSz="685800">
              <a:lnSpc>
                <a:spcPct val="90000"/>
              </a:lnSpc>
              <a:spcBef>
                <a:spcPts val="938"/>
              </a:spcBef>
              <a:buFont typeface="Arial" panose="020B0604020202020204" pitchFamily="34" charset="0"/>
              <a:buChar char="•"/>
              <a:defRPr/>
            </a:pPr>
            <a:r>
              <a:rPr lang="en-US" sz="2000" b="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Metastatic NSCLC</a:t>
            </a:r>
          </a:p>
          <a:p>
            <a:pPr marL="122238" indent="-112713" defTabSz="685800">
              <a:lnSpc>
                <a:spcPct val="90000"/>
              </a:lnSpc>
              <a:spcBef>
                <a:spcPts val="938"/>
              </a:spcBef>
              <a:buFont typeface="Arial" panose="020B0604020202020204" pitchFamily="34" charset="0"/>
              <a:buChar char="•"/>
              <a:defRPr/>
            </a:pPr>
            <a:r>
              <a:rPr lang="en-US" sz="2000" b="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PD during or after treatment with platinum-containing chemotherapy and anti-PD-L1/PD-1 antibody (concurrent or sequential)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57C9503-22C3-AD43-99F8-B28330433FB9}"/>
              </a:ext>
            </a:extLst>
          </p:cNvPr>
          <p:cNvCxnSpPr>
            <a:cxnSpLocks/>
          </p:cNvCxnSpPr>
          <p:nvPr/>
        </p:nvCxnSpPr>
        <p:spPr bwMode="auto">
          <a:xfrm flipV="1">
            <a:off x="5391367" y="2495537"/>
            <a:ext cx="0" cy="1698193"/>
          </a:xfrm>
          <a:prstGeom prst="straightConnector1">
            <a:avLst/>
          </a:prstGeom>
          <a:ln w="19050" cmpd="sng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1826B54-F7F2-BE49-A608-E1955EDFC532}"/>
              </a:ext>
            </a:extLst>
          </p:cNvPr>
          <p:cNvCxnSpPr>
            <a:cxnSpLocks/>
          </p:cNvCxnSpPr>
          <p:nvPr/>
        </p:nvCxnSpPr>
        <p:spPr bwMode="auto">
          <a:xfrm>
            <a:off x="5391369" y="4168767"/>
            <a:ext cx="970762" cy="0"/>
          </a:xfrm>
          <a:prstGeom prst="straightConnector1">
            <a:avLst/>
          </a:prstGeom>
          <a:ln w="19050" cmpd="sng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AB10159-D6B0-F047-B195-CCCE73AB4C4B}"/>
              </a:ext>
            </a:extLst>
          </p:cNvPr>
          <p:cNvCxnSpPr>
            <a:cxnSpLocks/>
          </p:cNvCxnSpPr>
          <p:nvPr/>
        </p:nvCxnSpPr>
        <p:spPr bwMode="auto">
          <a:xfrm>
            <a:off x="5391371" y="2495537"/>
            <a:ext cx="970760" cy="0"/>
          </a:xfrm>
          <a:prstGeom prst="straightConnector1">
            <a:avLst/>
          </a:prstGeom>
          <a:ln w="19050" cmpd="sng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BCAF3C1-1E7F-C141-A5AE-B8269050658A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892025" y="2817806"/>
            <a:ext cx="952750" cy="918913"/>
            <a:chOff x="1872" y="1584"/>
            <a:chExt cx="576" cy="576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89BDED2B-7C3C-C443-BB45-B897973386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72" y="1584"/>
              <a:ext cx="576" cy="576"/>
            </a:xfrm>
            <a:prstGeom prst="ellipse">
              <a:avLst/>
            </a:prstGeom>
            <a:solidFill>
              <a:srgbClr val="FE701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63500" dir="2700000" algn="ctr" rotWithShape="0">
                      <a:schemeClr val="tx1">
                        <a:alpha val="39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GB"/>
              </a:defPPr>
              <a:lvl1pPr algn="l" defTabSz="455613" rtl="0" fontAlgn="base">
                <a:spcBef>
                  <a:spcPct val="0"/>
                </a:spcBef>
                <a:spcAft>
                  <a:spcPct val="0"/>
                </a:spcAft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1pPr>
              <a:lvl2pPr marL="430213" indent="-214313" algn="l" defTabSz="455613" rtl="0" fontAlgn="base">
                <a:spcBef>
                  <a:spcPct val="0"/>
                </a:spcBef>
                <a:spcAft>
                  <a:spcPct val="0"/>
                </a:spcAft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2pPr>
              <a:lvl3pPr marL="646113" indent="-214313" algn="l" defTabSz="455613" rtl="0" fontAlgn="base">
                <a:spcBef>
                  <a:spcPct val="0"/>
                </a:spcBef>
                <a:spcAft>
                  <a:spcPct val="0"/>
                </a:spcAft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3pPr>
              <a:lvl4pPr marL="862013" indent="-214313" algn="l" defTabSz="455613" rtl="0" fontAlgn="base">
                <a:spcBef>
                  <a:spcPct val="0"/>
                </a:spcBef>
                <a:spcAft>
                  <a:spcPct val="0"/>
                </a:spcAft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4pPr>
              <a:lvl5pPr marL="1077913" indent="-214313" algn="l" defTabSz="455613" rtl="0" fontAlgn="base">
                <a:spcBef>
                  <a:spcPct val="0"/>
                </a:spcBef>
                <a:spcAft>
                  <a:spcPct val="0"/>
                </a:spcAft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5pPr>
              <a:lvl6pPr marL="2286000" algn="l" defTabSz="457200" rtl="0" eaLnBrk="1" latinLnBrk="0" hangingPunct="1"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6pPr>
              <a:lvl7pPr marL="2743200" algn="l" defTabSz="457200" rtl="0" eaLnBrk="1" latinLnBrk="0" hangingPunct="1"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7pPr>
              <a:lvl8pPr marL="3200400" algn="l" defTabSz="457200" rtl="0" eaLnBrk="1" latinLnBrk="0" hangingPunct="1"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8pPr>
              <a:lvl9pPr marL="3657600" algn="l" defTabSz="457200" rtl="0" eaLnBrk="1" latinLnBrk="0" hangingPunct="1"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9pPr>
            </a:lstStyle>
            <a:p>
              <a:pPr defTabSz="341710" eaLnBrk="0" hangingPunct="0">
                <a:defRPr/>
              </a:pPr>
              <a:endParaRPr lang="en-US" sz="2700">
                <a:solidFill>
                  <a:srgbClr val="333399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446548F-6784-4E4B-A6DA-6040B91FB1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0" y="1632"/>
              <a:ext cx="480" cy="4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63500" dir="2700000" algn="ctr" rotWithShape="0">
                      <a:schemeClr val="tx1">
                        <a:alpha val="39998"/>
                      </a:schemeClr>
                    </a:outerShdw>
                  </a:effectLst>
                </a14:hiddenEffects>
              </a:ext>
            </a:extLst>
          </p:spPr>
          <p:txBody>
            <a:bodyPr lIns="0" tIns="0" rIns="0" anchor="ctr"/>
            <a:lstStyle>
              <a:defPPr>
                <a:defRPr lang="en-GB"/>
              </a:defPPr>
              <a:lvl1pPr algn="l" defTabSz="455613" rtl="0" fontAlgn="base">
                <a:spcBef>
                  <a:spcPct val="0"/>
                </a:spcBef>
                <a:spcAft>
                  <a:spcPct val="0"/>
                </a:spcAft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1pPr>
              <a:lvl2pPr marL="430213" indent="-214313" algn="l" defTabSz="455613" rtl="0" fontAlgn="base">
                <a:spcBef>
                  <a:spcPct val="0"/>
                </a:spcBef>
                <a:spcAft>
                  <a:spcPct val="0"/>
                </a:spcAft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2pPr>
              <a:lvl3pPr marL="646113" indent="-214313" algn="l" defTabSz="455613" rtl="0" fontAlgn="base">
                <a:spcBef>
                  <a:spcPct val="0"/>
                </a:spcBef>
                <a:spcAft>
                  <a:spcPct val="0"/>
                </a:spcAft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3pPr>
              <a:lvl4pPr marL="862013" indent="-214313" algn="l" defTabSz="455613" rtl="0" fontAlgn="base">
                <a:spcBef>
                  <a:spcPct val="0"/>
                </a:spcBef>
                <a:spcAft>
                  <a:spcPct val="0"/>
                </a:spcAft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4pPr>
              <a:lvl5pPr marL="1077913" indent="-214313" algn="l" defTabSz="455613" rtl="0" fontAlgn="base">
                <a:spcBef>
                  <a:spcPct val="0"/>
                </a:spcBef>
                <a:spcAft>
                  <a:spcPct val="0"/>
                </a:spcAft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5pPr>
              <a:lvl6pPr marL="2286000" algn="l" defTabSz="457200" rtl="0" eaLnBrk="1" latinLnBrk="0" hangingPunct="1"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6pPr>
              <a:lvl7pPr marL="2743200" algn="l" defTabSz="457200" rtl="0" eaLnBrk="1" latinLnBrk="0" hangingPunct="1"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7pPr>
              <a:lvl8pPr marL="3200400" algn="l" defTabSz="457200" rtl="0" eaLnBrk="1" latinLnBrk="0" hangingPunct="1"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8pPr>
              <a:lvl9pPr marL="3657600" algn="l" defTabSz="457200" rtl="0" eaLnBrk="1" latinLnBrk="0" hangingPunct="1"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9pPr>
            </a:lstStyle>
            <a:p>
              <a:pPr algn="ctr" defTabSz="341710" eaLnBrk="0" hangingPunct="0">
                <a:defRPr/>
              </a:pPr>
              <a:r>
                <a:rPr lang="en-US" sz="2700" dirty="0">
                  <a:solidFill>
                    <a:srgbClr val="FFFFFF"/>
                  </a:solidFill>
                  <a:latin typeface="Calibri" panose="020F0502020204030204" pitchFamily="34" charset="0"/>
                  <a:ea typeface="Arial" charset="0"/>
                  <a:cs typeface="Calibri" panose="020F0502020204030204" pitchFamily="34" charset="0"/>
                </a:rPr>
                <a:t>R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5C57DCAF-B022-CF42-BD74-C011B55B77A9}"/>
              </a:ext>
            </a:extLst>
          </p:cNvPr>
          <p:cNvSpPr txBox="1"/>
          <p:nvPr/>
        </p:nvSpPr>
        <p:spPr>
          <a:xfrm>
            <a:off x="683045" y="5431316"/>
            <a:ext cx="64930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Primary endpoint: </a:t>
            </a:r>
            <a:r>
              <a:rPr lang="en-US" sz="20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Overall survival</a:t>
            </a:r>
          </a:p>
          <a:p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Secondary endpoints: </a:t>
            </a:r>
            <a:r>
              <a:rPr lang="en-US" sz="20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PFS, ORR, DOR, others</a:t>
            </a:r>
          </a:p>
        </p:txBody>
      </p:sp>
    </p:spTree>
    <p:extLst>
      <p:ext uri="{BB962C8B-B14F-4D97-AF65-F5344CB8AC3E}">
        <p14:creationId xmlns:p14="http://schemas.microsoft.com/office/powerpoint/2010/main" val="1967241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CC4486-1051-ED45-9688-2F7D6A7ECB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27013"/>
            <a:ext cx="11284788" cy="1143000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POSEIDON: First-Line Durvalumab with </a:t>
            </a:r>
            <a:r>
              <a:rPr lang="en-US" dirty="0" err="1"/>
              <a:t>Tremelimumab</a:t>
            </a:r>
            <a:r>
              <a:rPr lang="en-US" dirty="0"/>
              <a:t> and Chemotherapy for Advanced NSCLC</a:t>
            </a:r>
            <a:endParaRPr lang="en-US"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A6D9AB-28B5-2744-91F9-2AC7A24C5507}"/>
              </a:ext>
            </a:extLst>
          </p:cNvPr>
          <p:cNvSpPr txBox="1"/>
          <p:nvPr/>
        </p:nvSpPr>
        <p:spPr>
          <a:xfrm>
            <a:off x="119336" y="6454779"/>
            <a:ext cx="1084577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Johnson ML et al. WCLC 2021;Abstract PL02.01</a:t>
            </a:r>
          </a:p>
        </p:txBody>
      </p:sp>
      <p:pic>
        <p:nvPicPr>
          <p:cNvPr id="4" name="Picture 3" descr="Chart, histogram&#10;&#10;Description automatically generated">
            <a:extLst>
              <a:ext uri="{FF2B5EF4-FFF2-40B4-BE49-F238E27FC236}">
                <a16:creationId xmlns:a16="http://schemas.microsoft.com/office/drawing/2014/main" id="{CA20F64F-78EB-F646-8D3A-9674290386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612" y="1370013"/>
            <a:ext cx="11712624" cy="4466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799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5" descr="A person wearing glasses&#10;&#10;Description automatically generated with low confidence">
            <a:extLst>
              <a:ext uri="{FF2B5EF4-FFF2-40B4-BE49-F238E27FC236}">
                <a16:creationId xmlns:a16="http://schemas.microsoft.com/office/drawing/2014/main" id="{F3D4918D-B418-F844-94A9-E91B2ACFD2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1589" y="4437169"/>
            <a:ext cx="2672600" cy="150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Text Box 7">
            <a:extLst>
              <a:ext uri="{FF2B5EF4-FFF2-40B4-BE49-F238E27FC236}">
                <a16:creationId xmlns:a16="http://schemas.microsoft.com/office/drawing/2014/main" id="{A7E52BA9-08F4-AA42-94D1-98884EA774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11487" y="4437169"/>
            <a:ext cx="2554599" cy="1503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0" rIns="0" bIns="0" anchor="ctr" anchorCtr="0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sz="1600" dirty="0" err="1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Kapisthalam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 (KS)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 Kumar, MD</a:t>
            </a:r>
          </a:p>
          <a:p>
            <a:pPr>
              <a:defRPr/>
            </a:pPr>
            <a:r>
              <a:rPr lang="en-US" sz="1600" b="0" dirty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Florida Cancer Specialists and Research Institute</a:t>
            </a:r>
          </a:p>
          <a:p>
            <a:pPr marL="0" marR="0" lvl="0" indent="0" algn="l" defTabSz="455613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New Port Richey, Florida </a:t>
            </a:r>
          </a:p>
        </p:txBody>
      </p:sp>
      <p:sp>
        <p:nvSpPr>
          <p:cNvPr id="17" name="Text Box 7">
            <a:extLst>
              <a:ext uri="{FF2B5EF4-FFF2-40B4-BE49-F238E27FC236}">
                <a16:creationId xmlns:a16="http://schemas.microsoft.com/office/drawing/2014/main" id="{E3B4A128-39ED-DD47-A21A-376A1DF778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83698" y="2487771"/>
            <a:ext cx="2667673" cy="1428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0" rIns="0" bIns="0" anchor="ctr" anchorCtr="0">
            <a:prstTxWarp prst="textNoShape">
              <a:avLst/>
            </a:prstTxWarp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Raji Shameem, MD</a:t>
            </a:r>
          </a:p>
          <a:p>
            <a:pPr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Florida Cancer </a:t>
            </a:r>
            <a:r>
              <a:rPr lang="en-US" sz="1600" b="0" dirty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Specialists and Research Institute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charset="0"/>
              <a:cs typeface="Calibri" panose="020F0502020204030204" pitchFamily="34" charset="0"/>
            </a:endParaRP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Deland, Florida</a:t>
            </a:r>
          </a:p>
        </p:txBody>
      </p:sp>
      <p:pic>
        <p:nvPicPr>
          <p:cNvPr id="20" name="Picture 19" descr="A person wearing headphones&#10;&#10;Description automatically generated with medium confidence">
            <a:extLst>
              <a:ext uri="{FF2B5EF4-FFF2-40B4-BE49-F238E27FC236}">
                <a16:creationId xmlns:a16="http://schemas.microsoft.com/office/drawing/2014/main" id="{D09B8A18-3272-7340-AB87-B7CE60912F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3592" y="2458846"/>
            <a:ext cx="2591200" cy="14575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 descr="A person wearing glasses&#10;&#10;Description automatically generated with medium confidence">
            <a:extLst>
              <a:ext uri="{FF2B5EF4-FFF2-40B4-BE49-F238E27FC236}">
                <a16:creationId xmlns:a16="http://schemas.microsoft.com/office/drawing/2014/main" id="{AD07558B-1D24-8B48-8103-FA55C005F5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025" y="2413059"/>
            <a:ext cx="2672600" cy="150333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652693BB-31DD-E84D-9A51-0AF68EEAE5CF}"/>
              </a:ext>
            </a:extLst>
          </p:cNvPr>
          <p:cNvSpPr txBox="1"/>
          <p:nvPr/>
        </p:nvSpPr>
        <p:spPr>
          <a:xfrm>
            <a:off x="3211487" y="2413058"/>
            <a:ext cx="3008710" cy="1503337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/>
          <a:p>
            <a:r>
              <a:rPr lang="en-US" sz="1600" i="0" u="none" strike="noStrike" dirty="0" err="1">
                <a:solidFill>
                  <a:srgbClr val="111111"/>
                </a:solidFill>
                <a:effectLst/>
                <a:latin typeface="+mn-lt"/>
              </a:rPr>
              <a:t>Ranju</a:t>
            </a:r>
            <a:r>
              <a:rPr lang="en-US" sz="1600" i="0" u="none" strike="noStrike" dirty="0">
                <a:solidFill>
                  <a:srgbClr val="111111"/>
                </a:solidFill>
                <a:effectLst/>
                <a:latin typeface="+mn-lt"/>
              </a:rPr>
              <a:t> Gupta, MD</a:t>
            </a:r>
          </a:p>
          <a:p>
            <a:r>
              <a:rPr lang="en-US" sz="1600" b="0" i="0" u="none" strike="noStrike" dirty="0">
                <a:solidFill>
                  <a:srgbClr val="111111"/>
                </a:solidFill>
                <a:effectLst/>
                <a:latin typeface="+mn-lt"/>
              </a:rPr>
              <a:t>Hematology Oncology Associates</a:t>
            </a:r>
          </a:p>
          <a:p>
            <a:r>
              <a:rPr lang="en-US" sz="1600" b="0" i="0" u="none" strike="noStrike" dirty="0">
                <a:solidFill>
                  <a:srgbClr val="111111"/>
                </a:solidFill>
                <a:effectLst/>
                <a:latin typeface="+mn-lt"/>
              </a:rPr>
              <a:t>Lehigh Valley Health Network </a:t>
            </a:r>
          </a:p>
          <a:p>
            <a:r>
              <a:rPr lang="en-US" sz="1600" b="0" i="0" u="none" strike="noStrike" dirty="0">
                <a:solidFill>
                  <a:srgbClr val="111111"/>
                </a:solidFill>
                <a:effectLst/>
                <a:latin typeface="+mn-lt"/>
              </a:rPr>
              <a:t>Bethlehem, Pennsylvania</a:t>
            </a:r>
            <a:endParaRPr lang="en-US" sz="1600" dirty="0">
              <a:latin typeface="+mn-lt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F6DA8725-A7DC-1344-B9D0-328634BACCD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23" t="7802" r="15021" b="20642"/>
          <a:stretch/>
        </p:blipFill>
        <p:spPr>
          <a:xfrm>
            <a:off x="461589" y="428123"/>
            <a:ext cx="2672600" cy="15033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513A7F8D-8D4A-B44B-ACAF-83ED20694C33}"/>
              </a:ext>
            </a:extLst>
          </p:cNvPr>
          <p:cNvSpPr txBox="1"/>
          <p:nvPr/>
        </p:nvSpPr>
        <p:spPr>
          <a:xfrm>
            <a:off x="3211487" y="471906"/>
            <a:ext cx="3294807" cy="1457549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/>
          <a:p>
            <a:r>
              <a:rPr lang="en-US" sz="1600" i="0" u="none" strike="noStrike" dirty="0">
                <a:solidFill>
                  <a:srgbClr val="111111"/>
                </a:solidFill>
                <a:effectLst/>
                <a:latin typeface="+mn-lt"/>
              </a:rPr>
              <a:t>Matthew </a:t>
            </a:r>
            <a:r>
              <a:rPr lang="en-US" sz="1600" i="0" u="none" strike="noStrike" dirty="0" err="1">
                <a:solidFill>
                  <a:srgbClr val="111111"/>
                </a:solidFill>
                <a:effectLst/>
                <a:latin typeface="+mn-lt"/>
              </a:rPr>
              <a:t>Gubens</a:t>
            </a:r>
            <a:r>
              <a:rPr lang="en-US" sz="1600" i="0" u="none" strike="noStrike" dirty="0">
                <a:solidFill>
                  <a:srgbClr val="111111"/>
                </a:solidFill>
                <a:effectLst/>
                <a:latin typeface="+mn-lt"/>
              </a:rPr>
              <a:t>, MD, MS</a:t>
            </a:r>
          </a:p>
          <a:p>
            <a:r>
              <a:rPr lang="en-US" sz="1600" b="0" i="0" u="none" strike="noStrike" dirty="0">
                <a:solidFill>
                  <a:srgbClr val="111111"/>
                </a:solidFill>
                <a:effectLst/>
                <a:latin typeface="+mn-lt"/>
              </a:rPr>
              <a:t>University of California, San Francisco</a:t>
            </a:r>
          </a:p>
          <a:p>
            <a:r>
              <a:rPr lang="en-US" sz="1600" b="0" i="0" u="none" strike="noStrike" dirty="0">
                <a:solidFill>
                  <a:srgbClr val="111111"/>
                </a:solidFill>
                <a:effectLst/>
                <a:latin typeface="+mn-lt"/>
              </a:rPr>
              <a:t>San Francisco, California</a:t>
            </a:r>
            <a:endParaRPr lang="en-US" sz="1600" dirty="0">
              <a:latin typeface="+mn-lt"/>
            </a:endParaRPr>
          </a:p>
        </p:txBody>
      </p:sp>
      <p:pic>
        <p:nvPicPr>
          <p:cNvPr id="25" name="Picture 24" descr="A picture containing wall, person, indoor, person&#10;&#10;Description automatically generated">
            <a:extLst>
              <a:ext uri="{FF2B5EF4-FFF2-40B4-BE49-F238E27FC236}">
                <a16:creationId xmlns:a16="http://schemas.microsoft.com/office/drawing/2014/main" id="{437AE6FC-4358-AB49-8DCB-45BF87B2794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3592" y="473911"/>
            <a:ext cx="2591200" cy="14575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47473B3C-0E70-7648-9B92-FDEA38557F27}"/>
              </a:ext>
            </a:extLst>
          </p:cNvPr>
          <p:cNvSpPr txBox="1"/>
          <p:nvPr/>
        </p:nvSpPr>
        <p:spPr>
          <a:xfrm>
            <a:off x="9275643" y="471905"/>
            <a:ext cx="3294807" cy="1457549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/>
          <a:p>
            <a:r>
              <a:rPr lang="en-US" sz="1600" i="0" u="none" strike="noStrike" dirty="0">
                <a:solidFill>
                  <a:srgbClr val="111111"/>
                </a:solidFill>
                <a:effectLst/>
                <a:latin typeface="+mn-lt"/>
              </a:rPr>
              <a:t>Sandip Patel, MD</a:t>
            </a:r>
          </a:p>
          <a:p>
            <a:r>
              <a:rPr lang="en-US" sz="1600" b="0" i="0" u="none" strike="noStrike" dirty="0">
                <a:solidFill>
                  <a:srgbClr val="111111"/>
                </a:solidFill>
                <a:effectLst/>
                <a:latin typeface="+mn-lt"/>
              </a:rPr>
              <a:t>San Diego Center for Precision Immunotherapy</a:t>
            </a:r>
          </a:p>
          <a:p>
            <a:r>
              <a:rPr lang="en-US" sz="1600" b="0" i="0" u="none" strike="noStrike" dirty="0">
                <a:solidFill>
                  <a:srgbClr val="111111"/>
                </a:solidFill>
                <a:effectLst/>
                <a:latin typeface="+mn-lt"/>
              </a:rPr>
              <a:t>San Diego, California</a:t>
            </a:r>
            <a:endParaRPr lang="en-US" sz="1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14441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423CE1D-0B18-CC4D-82F3-EF61097A5B01}"/>
              </a:ext>
            </a:extLst>
          </p:cNvPr>
          <p:cNvSpPr txBox="1"/>
          <p:nvPr/>
        </p:nvSpPr>
        <p:spPr>
          <a:xfrm>
            <a:off x="119336" y="6452755"/>
            <a:ext cx="43952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>
                <a:solidFill>
                  <a:schemeClr val="tx1"/>
                </a:solidFill>
              </a:rPr>
              <a:t>Rodriguez-Abreu D et al. ASCO 2020;Abstract 9503.</a:t>
            </a:r>
          </a:p>
        </p:txBody>
      </p:sp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5DE75625-068C-C448-95B4-606897FC11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444" y="404664"/>
            <a:ext cx="10009112" cy="5877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059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423CE1D-0B18-CC4D-82F3-EF61097A5B01}"/>
              </a:ext>
            </a:extLst>
          </p:cNvPr>
          <p:cNvSpPr txBox="1"/>
          <p:nvPr/>
        </p:nvSpPr>
        <p:spPr>
          <a:xfrm>
            <a:off x="119336" y="6452755"/>
            <a:ext cx="43952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>
                <a:solidFill>
                  <a:schemeClr val="tx1"/>
                </a:solidFill>
              </a:rPr>
              <a:t>Rodriguez-Abreu D et al. ASCO 2020;Abstract 9503.</a:t>
            </a:r>
          </a:p>
        </p:txBody>
      </p:sp>
      <p:pic>
        <p:nvPicPr>
          <p:cNvPr id="4" name="Picture 3" descr="A picture containing timeline&#10;&#10;Description automatically generated">
            <a:extLst>
              <a:ext uri="{FF2B5EF4-FFF2-40B4-BE49-F238E27FC236}">
                <a16:creationId xmlns:a16="http://schemas.microsoft.com/office/drawing/2014/main" id="{36DF2E03-61B3-8143-94F6-B44F0C3A04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582" y="332656"/>
            <a:ext cx="10202835" cy="5951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01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2D3DD05F-7C81-9C4C-A3F2-75027BC80A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16" y="342421"/>
            <a:ext cx="10369152" cy="608859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1276FC0-9705-AF45-913A-320C55F66B34}"/>
              </a:ext>
            </a:extLst>
          </p:cNvPr>
          <p:cNvSpPr txBox="1"/>
          <p:nvPr/>
        </p:nvSpPr>
        <p:spPr>
          <a:xfrm>
            <a:off x="119336" y="6452755"/>
            <a:ext cx="43952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>
                <a:solidFill>
                  <a:schemeClr val="tx1"/>
                </a:solidFill>
              </a:rPr>
              <a:t>Rodriguez-Abreu D et al. ASCO 2020;Abstract 9503.</a:t>
            </a:r>
          </a:p>
        </p:txBody>
      </p:sp>
    </p:spTree>
    <p:extLst>
      <p:ext uri="{BB962C8B-B14F-4D97-AF65-F5344CB8AC3E}">
        <p14:creationId xmlns:p14="http://schemas.microsoft.com/office/powerpoint/2010/main" val="240936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423CE1D-0B18-CC4D-82F3-EF61097A5B01}"/>
              </a:ext>
            </a:extLst>
          </p:cNvPr>
          <p:cNvSpPr txBox="1"/>
          <p:nvPr/>
        </p:nvSpPr>
        <p:spPr>
          <a:xfrm>
            <a:off x="119336" y="6452755"/>
            <a:ext cx="43952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>
                <a:solidFill>
                  <a:schemeClr val="tx1"/>
                </a:solidFill>
              </a:rPr>
              <a:t>Rodriguez-Abreu D et al. ASCO 2020;Abstract 9503.</a:t>
            </a:r>
          </a:p>
        </p:txBody>
      </p:sp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019E33BD-5296-6C45-9E9A-5429D924FB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432" y="442223"/>
            <a:ext cx="9937104" cy="580528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84A829C-4B7D-4D4E-9B5A-D7C2FC0F052B}"/>
              </a:ext>
            </a:extLst>
          </p:cNvPr>
          <p:cNvSpPr txBox="1"/>
          <p:nvPr/>
        </p:nvSpPr>
        <p:spPr>
          <a:xfrm>
            <a:off x="1271464" y="468979"/>
            <a:ext cx="22381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tx1"/>
                </a:solidFill>
              </a:rPr>
              <a:t>CITYSCAPE</a:t>
            </a:r>
          </a:p>
        </p:txBody>
      </p:sp>
    </p:spTree>
    <p:extLst>
      <p:ext uri="{BB962C8B-B14F-4D97-AF65-F5344CB8AC3E}">
        <p14:creationId xmlns:p14="http://schemas.microsoft.com/office/powerpoint/2010/main" val="3826993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423CE1D-0B18-CC4D-82F3-EF61097A5B01}"/>
              </a:ext>
            </a:extLst>
          </p:cNvPr>
          <p:cNvSpPr txBox="1"/>
          <p:nvPr/>
        </p:nvSpPr>
        <p:spPr>
          <a:xfrm>
            <a:off x="48883" y="6452755"/>
            <a:ext cx="43952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>
                <a:solidFill>
                  <a:schemeClr val="tx1"/>
                </a:solidFill>
              </a:rPr>
              <a:t>Rodriguez-Abreu D et al. ASCO 2020;Abstract 9503.</a:t>
            </a:r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38F91198-D0B4-E944-B5B0-0A79EB4671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709" y="319783"/>
            <a:ext cx="10274843" cy="602053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84A829C-4B7D-4D4E-9B5A-D7C2FC0F052B}"/>
              </a:ext>
            </a:extLst>
          </p:cNvPr>
          <p:cNvSpPr txBox="1"/>
          <p:nvPr/>
        </p:nvSpPr>
        <p:spPr>
          <a:xfrm>
            <a:off x="1127448" y="404664"/>
            <a:ext cx="22381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tx1"/>
                </a:solidFill>
              </a:rPr>
              <a:t>CITYSCAPE</a:t>
            </a:r>
          </a:p>
        </p:txBody>
      </p:sp>
    </p:spTree>
    <p:extLst>
      <p:ext uri="{BB962C8B-B14F-4D97-AF65-F5344CB8AC3E}">
        <p14:creationId xmlns:p14="http://schemas.microsoft.com/office/powerpoint/2010/main" val="2529350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423CE1D-0B18-CC4D-82F3-EF61097A5B01}"/>
              </a:ext>
            </a:extLst>
          </p:cNvPr>
          <p:cNvSpPr txBox="1"/>
          <p:nvPr/>
        </p:nvSpPr>
        <p:spPr>
          <a:xfrm>
            <a:off x="119336" y="6452755"/>
            <a:ext cx="43952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>
                <a:solidFill>
                  <a:schemeClr val="tx1"/>
                </a:solidFill>
              </a:rPr>
              <a:t>Rodriguez-Abreu D et al. ASCO 2020;Abstract 9503.</a:t>
            </a:r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57D75BEB-E5AA-2F45-8945-2A1BEB7565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425" y="392431"/>
            <a:ext cx="9979428" cy="584488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84A829C-4B7D-4D4E-9B5A-D7C2FC0F052B}"/>
              </a:ext>
            </a:extLst>
          </p:cNvPr>
          <p:cNvSpPr txBox="1"/>
          <p:nvPr/>
        </p:nvSpPr>
        <p:spPr>
          <a:xfrm>
            <a:off x="1301147" y="392431"/>
            <a:ext cx="22381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tx1"/>
                </a:solidFill>
              </a:rPr>
              <a:t>CITYSCAPE</a:t>
            </a:r>
          </a:p>
        </p:txBody>
      </p:sp>
    </p:spTree>
    <p:extLst>
      <p:ext uri="{BB962C8B-B14F-4D97-AF65-F5344CB8AC3E}">
        <p14:creationId xmlns:p14="http://schemas.microsoft.com/office/powerpoint/2010/main" val="2706514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423CE1D-0B18-CC4D-82F3-EF61097A5B01}"/>
              </a:ext>
            </a:extLst>
          </p:cNvPr>
          <p:cNvSpPr txBox="1"/>
          <p:nvPr/>
        </p:nvSpPr>
        <p:spPr>
          <a:xfrm>
            <a:off x="119336" y="6452755"/>
            <a:ext cx="43952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>
                <a:solidFill>
                  <a:schemeClr val="tx1"/>
                </a:solidFill>
              </a:rPr>
              <a:t>Rodriguez-Abreu D et al. ASCO 2020;Abstract 9503.</a:t>
            </a:r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B5618554-52A3-9049-A6F2-E1F799C95C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169" y="482614"/>
            <a:ext cx="10035661" cy="589277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84A829C-4B7D-4D4E-9B5A-D7C2FC0F052B}"/>
              </a:ext>
            </a:extLst>
          </p:cNvPr>
          <p:cNvSpPr txBox="1"/>
          <p:nvPr/>
        </p:nvSpPr>
        <p:spPr>
          <a:xfrm>
            <a:off x="1343472" y="482054"/>
            <a:ext cx="22381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tx1"/>
                </a:solidFill>
              </a:rPr>
              <a:t>CITYSCAPE</a:t>
            </a:r>
          </a:p>
        </p:txBody>
      </p:sp>
    </p:spTree>
    <p:extLst>
      <p:ext uri="{BB962C8B-B14F-4D97-AF65-F5344CB8AC3E}">
        <p14:creationId xmlns:p14="http://schemas.microsoft.com/office/powerpoint/2010/main" val="3995327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423CE1D-0B18-CC4D-82F3-EF61097A5B01}"/>
              </a:ext>
            </a:extLst>
          </p:cNvPr>
          <p:cNvSpPr txBox="1"/>
          <p:nvPr/>
        </p:nvSpPr>
        <p:spPr>
          <a:xfrm>
            <a:off x="47328" y="6452755"/>
            <a:ext cx="43952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>
                <a:solidFill>
                  <a:schemeClr val="tx1"/>
                </a:solidFill>
              </a:rPr>
              <a:t>Rodriguez-Abreu D et al. ASCO 2020;Abstract 9503.</a:t>
            </a:r>
          </a:p>
        </p:txBody>
      </p:sp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E3165C4C-419E-9B4E-898D-503414C55E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709" y="334199"/>
            <a:ext cx="10208863" cy="601865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84A829C-4B7D-4D4E-9B5A-D7C2FC0F052B}"/>
              </a:ext>
            </a:extLst>
          </p:cNvPr>
          <p:cNvSpPr txBox="1"/>
          <p:nvPr/>
        </p:nvSpPr>
        <p:spPr>
          <a:xfrm>
            <a:off x="1055440" y="334199"/>
            <a:ext cx="22381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tx1"/>
                </a:solidFill>
              </a:rPr>
              <a:t>CITYSCAPE</a:t>
            </a:r>
          </a:p>
        </p:txBody>
      </p:sp>
    </p:spTree>
    <p:extLst>
      <p:ext uri="{BB962C8B-B14F-4D97-AF65-F5344CB8AC3E}">
        <p14:creationId xmlns:p14="http://schemas.microsoft.com/office/powerpoint/2010/main" val="1861221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2FCA072-A534-CE4F-9089-0ABF2B6ED805}"/>
              </a:ext>
            </a:extLst>
          </p:cNvPr>
          <p:cNvSpPr txBox="1">
            <a:spLocks/>
          </p:cNvSpPr>
          <p:nvPr/>
        </p:nvSpPr>
        <p:spPr>
          <a:xfrm>
            <a:off x="964868" y="2060848"/>
            <a:ext cx="10702189" cy="252028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000" b="1">
                <a:solidFill>
                  <a:srgbClr val="3333FF"/>
                </a:solidFill>
                <a:latin typeface="Calibri"/>
                <a:ea typeface="MS PGothic" pitchFamily="34" charset="-128"/>
                <a:cs typeface="Calibri"/>
              </a:defRPr>
            </a:lvl1pPr>
            <a:lvl2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2pPr>
            <a:lvl3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3pPr>
            <a:lvl4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4pPr>
            <a:lvl5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5pPr>
            <a:lvl6pPr marL="153622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6pPr>
            <a:lvl7pPr marL="199328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7pPr>
            <a:lvl8pPr marL="245033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8pPr>
            <a:lvl9pPr marL="290739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en-US" sz="4000" dirty="0"/>
              <a:t>SKYSCRAPER-02: A Phase III, Randomized, Double-Blind, Placebo-Controlled Study of Atezolizumab plus Carboplatin and Etoposide with or without </a:t>
            </a:r>
            <a:r>
              <a:rPr lang="en-US" sz="4000" dirty="0" err="1"/>
              <a:t>Tiragolumab</a:t>
            </a:r>
            <a:r>
              <a:rPr lang="en-US" sz="4000" dirty="0"/>
              <a:t> in Patients with Untreated Extensive-Stage SCLC</a:t>
            </a:r>
            <a:endParaRPr lang="en-US" sz="4000" kern="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1521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E943BF0-FD13-1A45-A72A-737430AD05B0}"/>
              </a:ext>
            </a:extLst>
          </p:cNvPr>
          <p:cNvSpPr/>
          <p:nvPr/>
        </p:nvSpPr>
        <p:spPr bwMode="auto">
          <a:xfrm>
            <a:off x="340804" y="4756000"/>
            <a:ext cx="11582400" cy="329184"/>
          </a:xfrm>
          <a:prstGeom prst="rect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Times New Roman" pitchFamily="18" charset="0"/>
              <a:ea typeface="MS PGothic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9536" y="0"/>
            <a:ext cx="8424936" cy="1340768"/>
          </a:xfrm>
        </p:spPr>
        <p:txBody>
          <a:bodyPr>
            <a:normAutofit/>
          </a:bodyPr>
          <a:lstStyle/>
          <a:p>
            <a:r>
              <a:rPr lang="en-US" dirty="0"/>
              <a:t>Meet The Professor with Dr Liu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72480" y="1124744"/>
            <a:ext cx="11319048" cy="5517232"/>
          </a:xfrm>
        </p:spPr>
        <p:txBody>
          <a:bodyPr/>
          <a:lstStyle/>
          <a:p>
            <a:pPr marL="98425" indent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chemeClr val="tx1"/>
                </a:solidFill>
              </a:rPr>
              <a:t>MODULE 1: Adjuvant and Neoadjuvant Immunotherapy in Non-Small Cell Lung Cancer (NSCLC)</a:t>
            </a:r>
          </a:p>
          <a:p>
            <a:pPr marL="98425" indent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chemeClr val="tx1"/>
                </a:solidFill>
              </a:rPr>
              <a:t>MODULE 2: Case Presentations</a:t>
            </a:r>
          </a:p>
          <a:p>
            <a:pPr>
              <a:spcBef>
                <a:spcPts val="400"/>
              </a:spcBef>
              <a:spcAft>
                <a:spcPts val="0"/>
              </a:spcAft>
            </a:pPr>
            <a:r>
              <a:rPr lang="en-US" sz="2000" b="0" dirty="0">
                <a:solidFill>
                  <a:schemeClr val="tx1"/>
                </a:solidFill>
              </a:rPr>
              <a:t>Dr Patel: A 57-year-old man with metastatic NSCLC and no actionable mutations </a:t>
            </a:r>
          </a:p>
          <a:p>
            <a:pPr>
              <a:spcBef>
                <a:spcPts val="400"/>
              </a:spcBef>
              <a:spcAft>
                <a:spcPts val="0"/>
              </a:spcAft>
            </a:pPr>
            <a:r>
              <a:rPr lang="en-US" sz="2000" b="0" dirty="0">
                <a:solidFill>
                  <a:schemeClr val="tx1"/>
                </a:solidFill>
              </a:rPr>
              <a:t>Dr Shameem: A 66-year-old woman with newly diagnosed adenocarcinoma of the lung — PD-L1 65%</a:t>
            </a:r>
          </a:p>
          <a:p>
            <a:pPr>
              <a:spcBef>
                <a:spcPts val="400"/>
              </a:spcBef>
              <a:spcAft>
                <a:spcPts val="0"/>
              </a:spcAft>
            </a:pPr>
            <a:r>
              <a:rPr lang="en-US" sz="2000" b="0" dirty="0">
                <a:solidFill>
                  <a:schemeClr val="tx1"/>
                </a:solidFill>
              </a:rPr>
              <a:t>Dr Kumar: A 70-year-old man with localized NSCLC and no actionable mutations </a:t>
            </a:r>
            <a:r>
              <a:rPr lang="en-US" sz="2000" b="0" dirty="0"/>
              <a:t>—</a:t>
            </a:r>
            <a:r>
              <a:rPr lang="en-US" sz="2000" b="0" dirty="0">
                <a:solidFill>
                  <a:schemeClr val="tx1"/>
                </a:solidFill>
              </a:rPr>
              <a:t> PD-L1 90% </a:t>
            </a:r>
          </a:p>
          <a:p>
            <a:pPr>
              <a:spcBef>
                <a:spcPts val="400"/>
              </a:spcBef>
              <a:spcAft>
                <a:spcPts val="0"/>
              </a:spcAft>
            </a:pPr>
            <a:r>
              <a:rPr lang="en-US" sz="2000" b="0" dirty="0"/>
              <a:t>Dr Gupta: A 60-year-old woman with extensive-stage small cell lung cancer </a:t>
            </a:r>
          </a:p>
          <a:p>
            <a:pPr>
              <a:spcBef>
                <a:spcPts val="400"/>
              </a:spcBef>
              <a:spcAft>
                <a:spcPts val="0"/>
              </a:spcAft>
            </a:pPr>
            <a:r>
              <a:rPr lang="en-US" sz="2000" b="0" dirty="0">
                <a:solidFill>
                  <a:schemeClr val="tx1"/>
                </a:solidFill>
              </a:rPr>
              <a:t>Dr </a:t>
            </a:r>
            <a:r>
              <a:rPr lang="en-US" sz="2000" b="0" dirty="0" err="1">
                <a:solidFill>
                  <a:schemeClr val="tx1"/>
                </a:solidFill>
              </a:rPr>
              <a:t>Gubens</a:t>
            </a:r>
            <a:r>
              <a:rPr lang="en-US" sz="2000" b="0" dirty="0">
                <a:solidFill>
                  <a:schemeClr val="tx1"/>
                </a:solidFill>
              </a:rPr>
              <a:t>: A 72-year-old woman with Stage IIIB adenocarcinoma of the lung and an EGFR L858R tumor mutation — PD-L1 40% </a:t>
            </a:r>
          </a:p>
          <a:p>
            <a:pPr marL="98425" indent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chemeClr val="tx1"/>
                </a:solidFill>
              </a:rPr>
              <a:t>MODULE 3: Thoughts for the Future</a:t>
            </a:r>
          </a:p>
          <a:p>
            <a:pPr marL="98425" indent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chemeClr val="bg1"/>
                </a:solidFill>
              </a:rPr>
              <a:t>MODULE 4: Journal Club with Dr Liu</a:t>
            </a:r>
          </a:p>
          <a:p>
            <a:pPr marL="98425" indent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200" dirty="0"/>
              <a:t>MODULE 5: Appendix – Key Data Sets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08837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9536" y="0"/>
            <a:ext cx="8424936" cy="1340768"/>
          </a:xfrm>
        </p:spPr>
        <p:txBody>
          <a:bodyPr>
            <a:normAutofit/>
          </a:bodyPr>
          <a:lstStyle/>
          <a:p>
            <a:r>
              <a:rPr lang="en-US" dirty="0"/>
              <a:t>Meet The Professor with Dr Liu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72480" y="1124744"/>
            <a:ext cx="11319048" cy="5517232"/>
          </a:xfrm>
        </p:spPr>
        <p:txBody>
          <a:bodyPr/>
          <a:lstStyle/>
          <a:p>
            <a:pPr marL="98425" indent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chemeClr val="tx1"/>
                </a:solidFill>
              </a:rPr>
              <a:t>MODULE 1: Adjuvant and Neoadjuvant Immunotherapy in Non-Small Cell Lung Cancer (NSCLC)</a:t>
            </a:r>
          </a:p>
          <a:p>
            <a:pPr marL="98425" indent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chemeClr val="tx1"/>
                </a:solidFill>
              </a:rPr>
              <a:t>MODULE 2: Case Presentations</a:t>
            </a:r>
          </a:p>
          <a:p>
            <a:pPr>
              <a:spcBef>
                <a:spcPts val="400"/>
              </a:spcBef>
              <a:spcAft>
                <a:spcPts val="0"/>
              </a:spcAft>
            </a:pPr>
            <a:r>
              <a:rPr lang="en-US" sz="2000" b="0" dirty="0">
                <a:solidFill>
                  <a:schemeClr val="tx1"/>
                </a:solidFill>
              </a:rPr>
              <a:t>Dr Patel: A 57-year-old man with metastatic NSCLC and no actionable mutations </a:t>
            </a:r>
          </a:p>
          <a:p>
            <a:pPr>
              <a:spcBef>
                <a:spcPts val="400"/>
              </a:spcBef>
              <a:spcAft>
                <a:spcPts val="0"/>
              </a:spcAft>
            </a:pPr>
            <a:r>
              <a:rPr lang="en-US" sz="2000" b="0" dirty="0">
                <a:solidFill>
                  <a:schemeClr val="tx1"/>
                </a:solidFill>
              </a:rPr>
              <a:t>Dr Shameem: A 66-year-old woman with newly diagnosed adenocarcinoma of the lung — PD-L1 65%</a:t>
            </a:r>
          </a:p>
          <a:p>
            <a:pPr>
              <a:spcBef>
                <a:spcPts val="400"/>
              </a:spcBef>
              <a:spcAft>
                <a:spcPts val="0"/>
              </a:spcAft>
            </a:pPr>
            <a:r>
              <a:rPr lang="en-US" sz="2000" b="0" dirty="0">
                <a:solidFill>
                  <a:schemeClr val="tx1"/>
                </a:solidFill>
              </a:rPr>
              <a:t>Dr Kumar: A 70-year-old man with localized NSCLC and no actionable mutations </a:t>
            </a:r>
            <a:r>
              <a:rPr lang="en-US" sz="2000" b="0" dirty="0"/>
              <a:t>—</a:t>
            </a:r>
            <a:r>
              <a:rPr lang="en-US" sz="2000" b="0" dirty="0">
                <a:solidFill>
                  <a:schemeClr val="tx1"/>
                </a:solidFill>
              </a:rPr>
              <a:t> PD-L1 90% </a:t>
            </a:r>
          </a:p>
          <a:p>
            <a:pPr>
              <a:spcBef>
                <a:spcPts val="400"/>
              </a:spcBef>
              <a:spcAft>
                <a:spcPts val="0"/>
              </a:spcAft>
            </a:pPr>
            <a:r>
              <a:rPr lang="en-US" sz="2000" b="0" dirty="0"/>
              <a:t>Dr Gupta: A 60-year-old woman with extensive-stage small cell lung cancer </a:t>
            </a:r>
          </a:p>
          <a:p>
            <a:pPr>
              <a:spcBef>
                <a:spcPts val="400"/>
              </a:spcBef>
              <a:spcAft>
                <a:spcPts val="0"/>
              </a:spcAft>
            </a:pPr>
            <a:r>
              <a:rPr lang="en-US" sz="2000" b="0" dirty="0">
                <a:solidFill>
                  <a:schemeClr val="tx1"/>
                </a:solidFill>
              </a:rPr>
              <a:t>Dr </a:t>
            </a:r>
            <a:r>
              <a:rPr lang="en-US" sz="2000" b="0" dirty="0" err="1">
                <a:solidFill>
                  <a:schemeClr val="tx1"/>
                </a:solidFill>
              </a:rPr>
              <a:t>Gubens</a:t>
            </a:r>
            <a:r>
              <a:rPr lang="en-US" sz="2000" b="0" dirty="0">
                <a:solidFill>
                  <a:schemeClr val="tx1"/>
                </a:solidFill>
              </a:rPr>
              <a:t>: A 72-year-old woman with Stage IIIB adenocarcinoma of the lung and an EGFR L858R tumor mutation — PD-L1 40% </a:t>
            </a:r>
          </a:p>
          <a:p>
            <a:pPr marL="98425" indent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chemeClr val="tx1"/>
                </a:solidFill>
              </a:rPr>
              <a:t>MODULE 3: Thoughts for the Future</a:t>
            </a:r>
          </a:p>
          <a:p>
            <a:pPr marL="98425" indent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chemeClr val="tx1"/>
                </a:solidFill>
              </a:rPr>
              <a:t>MODULE 4: Journal Club with Dr Liu</a:t>
            </a:r>
          </a:p>
          <a:p>
            <a:pPr marL="98425" indent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200" dirty="0"/>
              <a:t>MODULE 5: Appendix – Key Data Sets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22089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8A2AEA-0AF5-9E41-AEF7-F82F7B79C5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Journal Club with Dr Liu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8972F1-D2DB-9F45-886A-C696B2C8CC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200" b="0" dirty="0"/>
              <a:t>Reuss JE et al. </a:t>
            </a:r>
            <a:r>
              <a:rPr lang="en-US" sz="2200" dirty="0"/>
              <a:t>Antibody drug conjugates in lung cancer: State of the current therapeutic landscape and future developments. </a:t>
            </a:r>
            <a:r>
              <a:rPr lang="en-US" sz="2200" b="0" i="1" dirty="0"/>
              <a:t>Clin Lung Cancer</a:t>
            </a:r>
            <a:r>
              <a:rPr lang="en-US" sz="2200" b="0" dirty="0"/>
              <a:t> 2021;[Online ahead of print].</a:t>
            </a:r>
            <a:endParaRPr lang="en-US" sz="2200" dirty="0"/>
          </a:p>
          <a:p>
            <a:r>
              <a:rPr lang="en-US" sz="2200" b="0" dirty="0"/>
              <a:t>Jonna S et al. </a:t>
            </a:r>
            <a:r>
              <a:rPr lang="en-US" sz="2200" dirty="0"/>
              <a:t>Effect of prior therapy on tumor mutational burden in NSCLC. </a:t>
            </a:r>
            <a:r>
              <a:rPr lang="en-US" sz="2200" b="0" i="1" dirty="0" err="1"/>
              <a:t>Transl</a:t>
            </a:r>
            <a:r>
              <a:rPr lang="en-US" sz="2200" b="0" i="1" dirty="0"/>
              <a:t> Lung Cancer Res</a:t>
            </a:r>
            <a:r>
              <a:rPr lang="en-US" sz="2200" b="0" dirty="0"/>
              <a:t> 2021;10(3):1231-8. </a:t>
            </a:r>
            <a:endParaRPr lang="en-US" sz="2200" dirty="0"/>
          </a:p>
          <a:p>
            <a:r>
              <a:rPr lang="en-US" sz="2200" b="0" dirty="0"/>
              <a:t>Farid S, Liu SV. </a:t>
            </a:r>
            <a:r>
              <a:rPr lang="en-US" sz="2200" dirty="0"/>
              <a:t>Chemo-immunotherapy as first-line treatment for small-cell lung cancer. </a:t>
            </a:r>
            <a:r>
              <a:rPr lang="en-US" sz="2200" b="0" i="1" dirty="0" err="1"/>
              <a:t>Ther</a:t>
            </a:r>
            <a:r>
              <a:rPr lang="en-US" sz="2200" b="0" i="1" dirty="0"/>
              <a:t> Adv Med Oncol</a:t>
            </a:r>
            <a:r>
              <a:rPr lang="en-US" sz="2200" b="0" dirty="0"/>
              <a:t> 2020;12:1758835920980365. </a:t>
            </a:r>
            <a:endParaRPr lang="en-US" sz="2200" dirty="0"/>
          </a:p>
          <a:p>
            <a:r>
              <a:rPr lang="en-US" sz="2200" b="0" dirty="0"/>
              <a:t>Montenegro GB et al. </a:t>
            </a:r>
            <a:r>
              <a:rPr lang="en-US" sz="2200" dirty="0"/>
              <a:t>Immunotherapy in lung cancer. </a:t>
            </a:r>
            <a:r>
              <a:rPr lang="en-US" sz="2200" b="0" i="1" dirty="0"/>
              <a:t>J Surg Oncol</a:t>
            </a:r>
            <a:r>
              <a:rPr lang="en-US" sz="2200" b="0" dirty="0"/>
              <a:t> 2021;123(3):718-29. </a:t>
            </a:r>
          </a:p>
        </p:txBody>
      </p:sp>
    </p:spTree>
    <p:extLst>
      <p:ext uri="{BB962C8B-B14F-4D97-AF65-F5344CB8AC3E}">
        <p14:creationId xmlns:p14="http://schemas.microsoft.com/office/powerpoint/2010/main" val="2017611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E943BF0-FD13-1A45-A72A-737430AD05B0}"/>
              </a:ext>
            </a:extLst>
          </p:cNvPr>
          <p:cNvSpPr/>
          <p:nvPr/>
        </p:nvSpPr>
        <p:spPr bwMode="auto">
          <a:xfrm>
            <a:off x="340804" y="5229200"/>
            <a:ext cx="11582400" cy="329184"/>
          </a:xfrm>
          <a:prstGeom prst="rect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Times New Roman" pitchFamily="18" charset="0"/>
              <a:ea typeface="MS PGothic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9536" y="0"/>
            <a:ext cx="8424936" cy="1340768"/>
          </a:xfrm>
        </p:spPr>
        <p:txBody>
          <a:bodyPr>
            <a:normAutofit/>
          </a:bodyPr>
          <a:lstStyle/>
          <a:p>
            <a:r>
              <a:rPr lang="en-US" dirty="0"/>
              <a:t>Meet The Professor with Dr Liu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72480" y="1124744"/>
            <a:ext cx="11319048" cy="5517232"/>
          </a:xfrm>
        </p:spPr>
        <p:txBody>
          <a:bodyPr/>
          <a:lstStyle/>
          <a:p>
            <a:pPr marL="98425" indent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chemeClr val="tx1"/>
                </a:solidFill>
              </a:rPr>
              <a:t>MODULE 1: Adjuvant and Neoadjuvant Immunotherapy in Non-Small Cell Lung Cancer (NSCLC)</a:t>
            </a:r>
          </a:p>
          <a:p>
            <a:pPr marL="98425" indent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chemeClr val="tx1"/>
                </a:solidFill>
              </a:rPr>
              <a:t>MODULE 2: Case Presentations</a:t>
            </a:r>
          </a:p>
          <a:p>
            <a:pPr>
              <a:spcBef>
                <a:spcPts val="400"/>
              </a:spcBef>
              <a:spcAft>
                <a:spcPts val="0"/>
              </a:spcAft>
            </a:pPr>
            <a:r>
              <a:rPr lang="en-US" sz="2000" b="0" dirty="0">
                <a:solidFill>
                  <a:schemeClr val="tx1"/>
                </a:solidFill>
              </a:rPr>
              <a:t>Dr Patel: A 57-year-old man with metastatic NSCLC and no actionable mutations </a:t>
            </a:r>
          </a:p>
          <a:p>
            <a:pPr>
              <a:spcBef>
                <a:spcPts val="400"/>
              </a:spcBef>
              <a:spcAft>
                <a:spcPts val="0"/>
              </a:spcAft>
            </a:pPr>
            <a:r>
              <a:rPr lang="en-US" sz="2000" b="0" dirty="0">
                <a:solidFill>
                  <a:schemeClr val="tx1"/>
                </a:solidFill>
              </a:rPr>
              <a:t>Dr Shameem: A 66-year-old woman with newly diagnosed adenocarcinoma of the lung — PD-L1 65%</a:t>
            </a:r>
          </a:p>
          <a:p>
            <a:pPr>
              <a:spcBef>
                <a:spcPts val="400"/>
              </a:spcBef>
              <a:spcAft>
                <a:spcPts val="0"/>
              </a:spcAft>
            </a:pPr>
            <a:r>
              <a:rPr lang="en-US" sz="2000" b="0" dirty="0">
                <a:solidFill>
                  <a:schemeClr val="tx1"/>
                </a:solidFill>
              </a:rPr>
              <a:t>Dr Kumar: A 70-year-old man with localized NSCLC and no actionable mutations </a:t>
            </a:r>
            <a:r>
              <a:rPr lang="en-US" sz="2000" b="0" dirty="0"/>
              <a:t>—</a:t>
            </a:r>
            <a:r>
              <a:rPr lang="en-US" sz="2000" b="0" dirty="0">
                <a:solidFill>
                  <a:schemeClr val="tx1"/>
                </a:solidFill>
              </a:rPr>
              <a:t> PD-L1 90% </a:t>
            </a:r>
          </a:p>
          <a:p>
            <a:pPr>
              <a:spcBef>
                <a:spcPts val="400"/>
              </a:spcBef>
              <a:spcAft>
                <a:spcPts val="0"/>
              </a:spcAft>
            </a:pPr>
            <a:r>
              <a:rPr lang="en-US" sz="2000" b="0" dirty="0"/>
              <a:t>Dr Gupta: A 60-year-old woman with extensive-stage small cell lung cancer </a:t>
            </a:r>
          </a:p>
          <a:p>
            <a:pPr>
              <a:spcBef>
                <a:spcPts val="400"/>
              </a:spcBef>
              <a:spcAft>
                <a:spcPts val="0"/>
              </a:spcAft>
            </a:pPr>
            <a:r>
              <a:rPr lang="en-US" sz="2000" b="0" dirty="0">
                <a:solidFill>
                  <a:schemeClr val="tx1"/>
                </a:solidFill>
              </a:rPr>
              <a:t>Dr </a:t>
            </a:r>
            <a:r>
              <a:rPr lang="en-US" sz="2000" b="0" dirty="0" err="1">
                <a:solidFill>
                  <a:schemeClr val="tx1"/>
                </a:solidFill>
              </a:rPr>
              <a:t>Gubens</a:t>
            </a:r>
            <a:r>
              <a:rPr lang="en-US" sz="2000" b="0" dirty="0">
                <a:solidFill>
                  <a:schemeClr val="tx1"/>
                </a:solidFill>
              </a:rPr>
              <a:t>: A 72-year-old woman with Stage IIIB adenocarcinoma of the lung and an EGFR L858R tumor mutation — PD-L1 40% </a:t>
            </a:r>
          </a:p>
          <a:p>
            <a:pPr marL="98425" indent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chemeClr val="tx1"/>
                </a:solidFill>
              </a:rPr>
              <a:t>MODULE 3: Thoughts for the Future</a:t>
            </a:r>
          </a:p>
          <a:p>
            <a:pPr marL="98425" indent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chemeClr val="tx1"/>
                </a:solidFill>
              </a:rPr>
              <a:t>MODULE 4: Journal Club with Dr Liu</a:t>
            </a:r>
          </a:p>
          <a:p>
            <a:pPr marL="98425" indent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chemeClr val="bg1"/>
                </a:solidFill>
              </a:rPr>
              <a:t>MODULE 5: Appendix – Key Data Sets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6375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B8D4848-4B37-6C47-AF15-5A947F0449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400" y="2492896"/>
            <a:ext cx="10873208" cy="1143000"/>
          </a:xfrm>
        </p:spPr>
        <p:txBody>
          <a:bodyPr/>
          <a:lstStyle/>
          <a:p>
            <a:r>
              <a:rPr lang="en-US" dirty="0"/>
              <a:t>Practical Considerations with the Use of </a:t>
            </a:r>
            <a:br>
              <a:rPr lang="en-US" dirty="0"/>
            </a:br>
            <a:r>
              <a:rPr lang="en-US" dirty="0"/>
              <a:t>Anti-PD-1/PD-L1 Antibodies for the Management of </a:t>
            </a:r>
            <a:br>
              <a:rPr lang="en-US" dirty="0"/>
            </a:br>
            <a:r>
              <a:rPr lang="en-US" dirty="0"/>
              <a:t>Localized and Locally Advanced NSCLC</a:t>
            </a:r>
          </a:p>
        </p:txBody>
      </p:sp>
    </p:spTree>
    <p:extLst>
      <p:ext uri="{BB962C8B-B14F-4D97-AF65-F5344CB8AC3E}">
        <p14:creationId xmlns:p14="http://schemas.microsoft.com/office/powerpoint/2010/main" val="3753123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230416B-E8B5-F049-85F3-29711EC11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227013"/>
            <a:ext cx="11377264" cy="1143000"/>
          </a:xfrm>
        </p:spPr>
        <p:txBody>
          <a:bodyPr/>
          <a:lstStyle/>
          <a:p>
            <a:pPr algn="l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Select Ongoing Phase III Trials of Immunotherapy in the Neoadjuvant Setting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403F4E5-ABF5-2B49-8019-4B77EA40CC3D}"/>
              </a:ext>
            </a:extLst>
          </p:cNvPr>
          <p:cNvSpPr txBox="1"/>
          <p:nvPr/>
        </p:nvSpPr>
        <p:spPr>
          <a:xfrm>
            <a:off x="76200" y="6534835"/>
            <a:ext cx="1107990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www.clinicaltrials.gov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; Accessed November 2021.</a:t>
            </a:r>
          </a:p>
        </p:txBody>
      </p:sp>
      <p:graphicFrame>
        <p:nvGraphicFramePr>
          <p:cNvPr id="7" name="Content Placeholder 3">
            <a:extLst>
              <a:ext uri="{FF2B5EF4-FFF2-40B4-BE49-F238E27FC236}">
                <a16:creationId xmlns:a16="http://schemas.microsoft.com/office/drawing/2014/main" id="{33749D41-1444-D649-B3EA-847D6401A96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44686901"/>
              </p:ext>
            </p:extLst>
          </p:nvPr>
        </p:nvGraphicFramePr>
        <p:xfrm>
          <a:off x="797140" y="1124744"/>
          <a:ext cx="10358968" cy="494253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986492">
                  <a:extLst>
                    <a:ext uri="{9D8B030D-6E8A-4147-A177-3AD203B41FA5}">
                      <a16:colId xmlns:a16="http://schemas.microsoft.com/office/drawing/2014/main" val="3359604158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3740782942"/>
                    </a:ext>
                  </a:extLst>
                </a:gridCol>
                <a:gridCol w="4248472">
                  <a:extLst>
                    <a:ext uri="{9D8B030D-6E8A-4147-A177-3AD203B41FA5}">
                      <a16:colId xmlns:a16="http://schemas.microsoft.com/office/drawing/2014/main" val="633224782"/>
                    </a:ext>
                  </a:extLst>
                </a:gridCol>
                <a:gridCol w="3115892">
                  <a:extLst>
                    <a:ext uri="{9D8B030D-6E8A-4147-A177-3AD203B41FA5}">
                      <a16:colId xmlns:a16="http://schemas.microsoft.com/office/drawing/2014/main" val="3368141017"/>
                    </a:ext>
                  </a:extLst>
                </a:gridCol>
              </a:tblGrid>
              <a:tr h="401014">
                <a:tc>
                  <a:txBody>
                    <a:bodyPr/>
                    <a:lstStyle/>
                    <a:p>
                      <a:r>
                        <a:rPr lang="en-US" sz="2000" b="1" i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Trial identifier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22B4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22B4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Patient population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22B4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Study arms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22B4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9648070"/>
                  </a:ext>
                </a:extLst>
              </a:tr>
              <a:tr h="697416">
                <a:tc>
                  <a:txBody>
                    <a:bodyPr/>
                    <a:lstStyle/>
                    <a:p>
                      <a:pPr marL="0" marR="0" lvl="0" indent="0" algn="l" defTabSz="9141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IMpower030</a:t>
                      </a:r>
                    </a:p>
                    <a:p>
                      <a:pPr marL="0" marR="0" lvl="0" indent="0" algn="l" defTabSz="9141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(NCT03456063)</a:t>
                      </a:r>
                    </a:p>
                    <a:p>
                      <a:endParaRPr lang="en-US" sz="2000" i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3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453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3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1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err="1"/>
                        <a:t>Resectable</a:t>
                      </a:r>
                      <a:r>
                        <a:rPr lang="en-US" sz="2000" dirty="0"/>
                        <a:t> Stage II, IIIA or select IIIB (T3N2 only) NSCLC </a:t>
                      </a:r>
                    </a:p>
                    <a:p>
                      <a:pPr marL="0" marR="0" lvl="0" indent="0" algn="l" defTabSz="9141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Squamous or </a:t>
                      </a:r>
                      <a:r>
                        <a:rPr lang="en-US" sz="2000" dirty="0" err="1"/>
                        <a:t>nonsquamous</a:t>
                      </a:r>
                      <a:r>
                        <a:rPr lang="en-US" sz="2000" dirty="0"/>
                        <a:t> histology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3EE"/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Atezolizumab + platinum-based chemotherapy</a:t>
                      </a:r>
                    </a:p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Placebo + platinum-based chemotherapy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3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9747570"/>
                  </a:ext>
                </a:extLst>
              </a:tr>
              <a:tr h="697416">
                <a:tc>
                  <a:txBody>
                    <a:bodyPr/>
                    <a:lstStyle/>
                    <a:p>
                      <a:r>
                        <a:rPr lang="en-US" sz="2000" i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KEYNOTE-671</a:t>
                      </a:r>
                    </a:p>
                    <a:p>
                      <a:r>
                        <a:rPr lang="en-US" sz="2000" dirty="0"/>
                        <a:t>(NCT03425643)</a:t>
                      </a:r>
                      <a:endParaRPr lang="en-US" sz="2000" i="0" baseline="30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786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Resectable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Stage II, IIIA or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resectable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IIIB (T3-4N2) NSCLC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Pembrolizumab + platinum-based chemotherapy</a:t>
                      </a:r>
                    </a:p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Placebo + platinum-based chemotherapy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1800384"/>
                  </a:ext>
                </a:extLst>
              </a:tr>
              <a:tr h="993818">
                <a:tc>
                  <a:txBody>
                    <a:bodyPr/>
                    <a:lstStyle/>
                    <a:p>
                      <a:pPr marL="0" marR="0" lvl="0" indent="0" algn="l" defTabSz="9141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AEGEAN</a:t>
                      </a:r>
                    </a:p>
                    <a:p>
                      <a:pPr marL="0" marR="0" lvl="0" indent="0" algn="l" defTabSz="9141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(NCT03800134)</a:t>
                      </a:r>
                      <a:endParaRPr lang="en-US" sz="2000" i="0" baseline="0" dirty="0">
                        <a:solidFill>
                          <a:srgbClr val="0432FF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3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3EE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 err="1"/>
                        <a:t>Resectable</a:t>
                      </a:r>
                      <a:r>
                        <a:rPr lang="en-US" sz="2000" dirty="0"/>
                        <a:t> Stage IIA to select (</a:t>
                      </a:r>
                      <a:r>
                        <a:rPr lang="en-US" sz="2000" dirty="0" err="1"/>
                        <a:t>ie</a:t>
                      </a:r>
                      <a:r>
                        <a:rPr lang="en-US" sz="2000" dirty="0"/>
                        <a:t>, N2) Stage IIIB NSCLC</a:t>
                      </a:r>
                      <a:endParaRPr lang="en-US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3EE"/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Durvalumab + platinum-based chemotherapy</a:t>
                      </a:r>
                    </a:p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Placebo + platinum-based chemotherapy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3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74346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89155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230416B-E8B5-F049-85F3-29711EC11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392" y="227013"/>
            <a:ext cx="10801199" cy="1143000"/>
          </a:xfrm>
        </p:spPr>
        <p:txBody>
          <a:bodyPr/>
          <a:lstStyle/>
          <a:p>
            <a:pPr algn="l"/>
            <a:r>
              <a:rPr lang="en-US" sz="2800" dirty="0"/>
              <a:t>Select Ongoing Phase III Trials of Immunotherapy in the Adjuvant Setting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403F4E5-ABF5-2B49-8019-4B77EA40CC3D}"/>
              </a:ext>
            </a:extLst>
          </p:cNvPr>
          <p:cNvSpPr txBox="1"/>
          <p:nvPr/>
        </p:nvSpPr>
        <p:spPr>
          <a:xfrm>
            <a:off x="76200" y="6534835"/>
            <a:ext cx="1107990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www.clinicaltrials.gov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; Accessed November 2021.</a:t>
            </a:r>
          </a:p>
        </p:txBody>
      </p:sp>
      <p:graphicFrame>
        <p:nvGraphicFramePr>
          <p:cNvPr id="7" name="Content Placeholder 3">
            <a:extLst>
              <a:ext uri="{FF2B5EF4-FFF2-40B4-BE49-F238E27FC236}">
                <a16:creationId xmlns:a16="http://schemas.microsoft.com/office/drawing/2014/main" id="{33749D41-1444-D649-B3EA-847D6401A96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44300878"/>
              </p:ext>
            </p:extLst>
          </p:nvPr>
        </p:nvGraphicFramePr>
        <p:xfrm>
          <a:off x="797140" y="1380155"/>
          <a:ext cx="10358968" cy="402813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986492">
                  <a:extLst>
                    <a:ext uri="{9D8B030D-6E8A-4147-A177-3AD203B41FA5}">
                      <a16:colId xmlns:a16="http://schemas.microsoft.com/office/drawing/2014/main" val="3359604158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3740782942"/>
                    </a:ext>
                  </a:extLst>
                </a:gridCol>
                <a:gridCol w="4752528">
                  <a:extLst>
                    <a:ext uri="{9D8B030D-6E8A-4147-A177-3AD203B41FA5}">
                      <a16:colId xmlns:a16="http://schemas.microsoft.com/office/drawing/2014/main" val="633224782"/>
                    </a:ext>
                  </a:extLst>
                </a:gridCol>
                <a:gridCol w="2611836">
                  <a:extLst>
                    <a:ext uri="{9D8B030D-6E8A-4147-A177-3AD203B41FA5}">
                      <a16:colId xmlns:a16="http://schemas.microsoft.com/office/drawing/2014/main" val="3368141017"/>
                    </a:ext>
                  </a:extLst>
                </a:gridCol>
              </a:tblGrid>
              <a:tr h="401014">
                <a:tc>
                  <a:txBody>
                    <a:bodyPr/>
                    <a:lstStyle/>
                    <a:p>
                      <a:r>
                        <a:rPr lang="en-US" sz="2000" b="1" i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Trial identifier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22B4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22B4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Patient population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22B4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Study arms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22B4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9648070"/>
                  </a:ext>
                </a:extLst>
              </a:tr>
              <a:tr h="697416">
                <a:tc>
                  <a:txBody>
                    <a:bodyPr/>
                    <a:lstStyle/>
                    <a:p>
                      <a:pPr marL="0" marR="0" lvl="0" indent="0" algn="l" defTabSz="9141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BR31</a:t>
                      </a:r>
                    </a:p>
                    <a:p>
                      <a:pPr marL="0" marR="0" lvl="0" indent="0" algn="l" defTabSz="9141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(NCT02273375)</a:t>
                      </a:r>
                    </a:p>
                    <a:p>
                      <a:endParaRPr lang="en-US" sz="2000" i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3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1,360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3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1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Stage IB (≥4 cm in the longest diameter), </a:t>
                      </a:r>
                      <a:br>
                        <a:rPr lang="en-US" sz="2000" dirty="0"/>
                      </a:br>
                      <a:r>
                        <a:rPr lang="en-US" sz="2000" dirty="0"/>
                        <a:t>II or IIIA after complete resection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3EE"/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Durvalumab</a:t>
                      </a:r>
                    </a:p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Placebo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3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9747570"/>
                  </a:ext>
                </a:extLst>
              </a:tr>
              <a:tr h="697416">
                <a:tc>
                  <a:txBody>
                    <a:bodyPr/>
                    <a:lstStyle/>
                    <a:p>
                      <a:r>
                        <a:rPr lang="en-US" sz="2000" i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KEYNOTE-091/ PEARLS</a:t>
                      </a:r>
                    </a:p>
                    <a:p>
                      <a:r>
                        <a:rPr lang="en-US" sz="2000" dirty="0"/>
                        <a:t>(NCT02504372)</a:t>
                      </a:r>
                      <a:endParaRPr lang="en-US" sz="2000" i="0" baseline="30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1,177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1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Stage IB with T ≥4 cm, II-IIIA NSCLC after complete surgical resection with or without adjuvant chemotherapy</a:t>
                      </a:r>
                      <a:endParaRPr lang="en-US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Pembrolizumab</a:t>
                      </a:r>
                    </a:p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Placebo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1800384"/>
                  </a:ext>
                </a:extLst>
              </a:tr>
              <a:tr h="993818">
                <a:tc>
                  <a:txBody>
                    <a:bodyPr/>
                    <a:lstStyle/>
                    <a:p>
                      <a:pPr marL="0" marR="0" lvl="0" indent="0" algn="l" defTabSz="9141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ANVIL</a:t>
                      </a:r>
                    </a:p>
                    <a:p>
                      <a:pPr marL="0" marR="0" lvl="0" indent="0" algn="l" defTabSz="9141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(NCT02595944)</a:t>
                      </a:r>
                      <a:endParaRPr lang="en-US" sz="2000" i="0" baseline="0" dirty="0">
                        <a:solidFill>
                          <a:srgbClr val="0432FF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3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903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3EE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/>
                        <a:t>Complete surgical resection of Stage IB </a:t>
                      </a:r>
                      <a:br>
                        <a:rPr lang="en-US" sz="2000" dirty="0"/>
                      </a:br>
                      <a:r>
                        <a:rPr lang="en-US" sz="2000" dirty="0"/>
                        <a:t>(≥4 cm), II or IIIA NSCLC with adjuvant chemotherapy</a:t>
                      </a:r>
                    </a:p>
                    <a:p>
                      <a:pPr marL="0" marR="0" lvl="0" indent="0" algn="l" defTabSz="9141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Negative for ALK translocation and EGFR exon 19 deletion or exon 21 L858R mutation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3EE"/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Nivolumab</a:t>
                      </a:r>
                    </a:p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en-US" sz="2000" i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Placebo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3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74346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29887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1469FA-1B1B-0E4F-9493-3C36A06499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PACIFIC: Five-Year Progression-Free Survival (PFS) with Durvalumab After Chemoradiation Therapy for Stage III NSCLC </a:t>
            </a:r>
          </a:p>
        </p:txBody>
      </p:sp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2C611C85-E306-3044-95A6-D62E187543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53" y="1575575"/>
            <a:ext cx="11237894" cy="431869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E044BC8-68C8-1846-AF71-56F972DC6994}"/>
              </a:ext>
            </a:extLst>
          </p:cNvPr>
          <p:cNvSpPr txBox="1"/>
          <p:nvPr/>
        </p:nvSpPr>
        <p:spPr>
          <a:xfrm>
            <a:off x="76200" y="6534835"/>
            <a:ext cx="1107990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1500" b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Spigel</a:t>
            </a:r>
            <a:r>
              <a:rPr lang="en-US" sz="15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DR et al. ASCO 2021;Abstract 8511.</a:t>
            </a:r>
          </a:p>
        </p:txBody>
      </p:sp>
    </p:spTree>
    <p:extLst>
      <p:ext uri="{BB962C8B-B14F-4D97-AF65-F5344CB8AC3E}">
        <p14:creationId xmlns:p14="http://schemas.microsoft.com/office/powerpoint/2010/main" val="569639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1469FA-1B1B-0E4F-9493-3C36A06499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PACIFIC: Five-Year Overall Survival (OS) with Durvalumab After Chemoradiation Therapy for Stage III NSCLC </a:t>
            </a:r>
          </a:p>
        </p:txBody>
      </p:sp>
      <p:pic>
        <p:nvPicPr>
          <p:cNvPr id="8" name="Picture 7" descr="Chart&#10;&#10;Description automatically generated">
            <a:extLst>
              <a:ext uri="{FF2B5EF4-FFF2-40B4-BE49-F238E27FC236}">
                <a16:creationId xmlns:a16="http://schemas.microsoft.com/office/drawing/2014/main" id="{86CDC8A3-6A24-4746-BE4E-971A67DEF1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53" y="1628800"/>
            <a:ext cx="11259293" cy="442834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B029313-3E31-F548-BEC8-F0D1B90B69A9}"/>
              </a:ext>
            </a:extLst>
          </p:cNvPr>
          <p:cNvSpPr txBox="1"/>
          <p:nvPr/>
        </p:nvSpPr>
        <p:spPr>
          <a:xfrm>
            <a:off x="76200" y="6534835"/>
            <a:ext cx="1107990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1500" b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Spigel</a:t>
            </a:r>
            <a:r>
              <a:rPr lang="en-US" sz="15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DR et al. ASCO 2021;Abstract 8511.</a:t>
            </a:r>
          </a:p>
        </p:txBody>
      </p:sp>
    </p:spTree>
    <p:extLst>
      <p:ext uri="{BB962C8B-B14F-4D97-AF65-F5344CB8AC3E}">
        <p14:creationId xmlns:p14="http://schemas.microsoft.com/office/powerpoint/2010/main" val="3357451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9AFCFD-90DA-184A-8136-CE2E2FB92F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286" y="227013"/>
            <a:ext cx="10584314" cy="1143000"/>
          </a:xfrm>
        </p:spPr>
        <p:txBody>
          <a:bodyPr/>
          <a:lstStyle/>
          <a:p>
            <a:pPr algn="l"/>
            <a:r>
              <a:rPr lang="en-US" dirty="0"/>
              <a:t>PACIFIC-R: Real-World Study of Durvalumab After Chemoradiation Therapy for Patients with Unresectable Stage III NSCLC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79CD22-AE80-A048-AA5A-F059110B1A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2286" y="1416053"/>
            <a:ext cx="10358967" cy="1220859"/>
          </a:xfrm>
        </p:spPr>
        <p:txBody>
          <a:bodyPr/>
          <a:lstStyle/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en-US" sz="2200" b="0" dirty="0"/>
              <a:t>International observational study (N = 1,155)</a:t>
            </a: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en-US" sz="2200" b="0" dirty="0"/>
              <a:t>Median PFS: 22.5 months</a:t>
            </a: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en-US" sz="2200" b="0" dirty="0"/>
              <a:t>Median duration of durvalumab treatment: 11 months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F32CD83C-58D6-2642-9EF8-CC3FD289C3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2684494"/>
              </p:ext>
            </p:extLst>
          </p:nvPr>
        </p:nvGraphicFramePr>
        <p:xfrm>
          <a:off x="1055440" y="2820566"/>
          <a:ext cx="10224274" cy="31089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832648">
                  <a:extLst>
                    <a:ext uri="{9D8B030D-6E8A-4147-A177-3AD203B41FA5}">
                      <a16:colId xmlns:a16="http://schemas.microsoft.com/office/drawing/2014/main" val="1861323144"/>
                    </a:ext>
                  </a:extLst>
                </a:gridCol>
                <a:gridCol w="4391626">
                  <a:extLst>
                    <a:ext uri="{9D8B030D-6E8A-4147-A177-3AD203B41FA5}">
                      <a16:colId xmlns:a16="http://schemas.microsoft.com/office/drawing/2014/main" val="4107346450"/>
                    </a:ext>
                  </a:extLst>
                </a:gridCol>
              </a:tblGrid>
              <a:tr h="151963">
                <a:tc>
                  <a:txBody>
                    <a:bodyPr/>
                    <a:lstStyle/>
                    <a:p>
                      <a:r>
                        <a:rPr lang="en-US" sz="2000" dirty="0"/>
                        <a:t>Summary of safety </a:t>
                      </a:r>
                      <a:r>
                        <a:rPr lang="en-US" sz="2000"/>
                        <a:t>and </a:t>
                      </a:r>
                      <a:r>
                        <a:rPr lang="en-US" sz="2000" dirty="0"/>
                        <a:t>p</a:t>
                      </a:r>
                      <a:r>
                        <a:rPr lang="en-US" sz="2000"/>
                        <a:t>neumonitis</a:t>
                      </a:r>
                      <a:endParaRPr lang="en-US" sz="20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2B4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N = 1,155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2B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57685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Discontinuation of durvalumab due to AE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17.5%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12318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Discontinuation of durvalumab due to pneumonitis</a:t>
                      </a:r>
                    </a:p>
                    <a:p>
                      <a:r>
                        <a:rPr lang="en-US" sz="2000" dirty="0"/>
                        <a:t>     Temporary</a:t>
                      </a:r>
                    </a:p>
                    <a:p>
                      <a:r>
                        <a:rPr lang="en-US" sz="2000" dirty="0"/>
                        <a:t>     Permanent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13.8%</a:t>
                      </a:r>
                    </a:p>
                    <a:p>
                      <a:pPr algn="ctr"/>
                      <a:r>
                        <a:rPr lang="en-US" sz="2000" dirty="0"/>
                        <a:t>5.1%</a:t>
                      </a:r>
                    </a:p>
                    <a:p>
                      <a:pPr algn="ctr"/>
                      <a:r>
                        <a:rPr lang="en-US" sz="2000" dirty="0"/>
                        <a:t>8.7%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00699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1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Any-grade pneumonitis and/or interstitial lung disease</a:t>
                      </a:r>
                    </a:p>
                    <a:p>
                      <a:r>
                        <a:rPr lang="en-US" sz="2000" dirty="0"/>
                        <a:t>     Moderate severity</a:t>
                      </a:r>
                    </a:p>
                    <a:p>
                      <a:r>
                        <a:rPr lang="en-US" sz="2000" dirty="0"/>
                        <a:t>     Life-threatening</a:t>
                      </a:r>
                    </a:p>
                    <a:p>
                      <a:r>
                        <a:rPr lang="en-US" sz="2000" dirty="0"/>
                        <a:t>     Fatal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18.5%</a:t>
                      </a:r>
                    </a:p>
                    <a:p>
                      <a:pPr algn="ctr"/>
                      <a:r>
                        <a:rPr lang="en-US" sz="2000" dirty="0"/>
                        <a:t>8.8%</a:t>
                      </a:r>
                    </a:p>
                    <a:p>
                      <a:pPr algn="ctr"/>
                      <a:r>
                        <a:rPr lang="en-US" sz="2000" dirty="0"/>
                        <a:t>0.2%</a:t>
                      </a:r>
                    </a:p>
                    <a:p>
                      <a:pPr algn="ctr"/>
                      <a:r>
                        <a:rPr lang="en-US" sz="2000" dirty="0"/>
                        <a:t>0.1%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6451561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665BE316-CFCA-014E-821A-9F50027A4E80}"/>
              </a:ext>
            </a:extLst>
          </p:cNvPr>
          <p:cNvSpPr txBox="1"/>
          <p:nvPr/>
        </p:nvSpPr>
        <p:spPr>
          <a:xfrm>
            <a:off x="76200" y="6534835"/>
            <a:ext cx="1107990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15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Girard N et al. ESMO 2021;Abstract 1171MO.</a:t>
            </a:r>
          </a:p>
        </p:txBody>
      </p:sp>
    </p:spTree>
    <p:extLst>
      <p:ext uri="{BB962C8B-B14F-4D97-AF65-F5344CB8AC3E}">
        <p14:creationId xmlns:p14="http://schemas.microsoft.com/office/powerpoint/2010/main" val="1530466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E1C69C0-D396-054D-A84D-4A7B16DDE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392" y="272194"/>
            <a:ext cx="10358967" cy="1143000"/>
          </a:xfrm>
        </p:spPr>
        <p:txBody>
          <a:bodyPr/>
          <a:lstStyle/>
          <a:p>
            <a:pPr algn="l"/>
            <a:r>
              <a:rPr lang="en-US" dirty="0"/>
              <a:t>FDA Approves Durvalumab for Fixed-Dose Use in NSCLC, Bladder Cancer Indications</a:t>
            </a:r>
            <a:br>
              <a:rPr lang="en-US" dirty="0"/>
            </a:br>
            <a:r>
              <a:rPr lang="en-US" sz="2000" dirty="0"/>
              <a:t>Press Release: November 20, 2020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B8F820-617A-FD40-9535-B94C02A3E1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392" y="1745989"/>
            <a:ext cx="10656322" cy="4752528"/>
          </a:xfrm>
        </p:spPr>
        <p:txBody>
          <a:bodyPr/>
          <a:lstStyle/>
          <a:p>
            <a:pPr marL="98425" indent="0">
              <a:buNone/>
            </a:pPr>
            <a:r>
              <a:rPr lang="en-US" sz="2200" b="0" dirty="0"/>
              <a:t>“The FDA has approved durvalumab for an additional dosing option, a fixed dose of 1500 mg every 4 weeks, in the approved indications of unresectable stage III non-small cell lung cancer after chemoradiation and previously treated advanced bladder cancer.</a:t>
            </a:r>
          </a:p>
          <a:p>
            <a:pPr marL="98425" indent="0">
              <a:buNone/>
            </a:pPr>
            <a:r>
              <a:rPr lang="en-US" sz="2200" b="0" dirty="0"/>
              <a:t>This new dosing option is consistent with the dosing for the agent that has been approved in extensive-stage small cell lung cancer (ES-SCLC); this will serve as an alternative option for patients who weigh more than 30 kg rather than the weight-based dosing of 10 mg/kg that is administered every 2 weeks.</a:t>
            </a:r>
          </a:p>
          <a:p>
            <a:pPr marL="98425" indent="0">
              <a:buNone/>
            </a:pPr>
            <a:r>
              <a:rPr lang="en-US" sz="2200" b="0" dirty="0"/>
              <a:t>The regulatory decision was based on data from several clinical trials examining the agent, including the phase 3 PACIFIC trial (NCT02125461), which supported the 2-week, weight-based dosing in patients with unresectable stage III NSCLC, and the phase 3 CASPIAN trial (NCT03043872), which examined a 4-week, fixed-dose during maintenance treatment in patients with ES-SCLC.”</a:t>
            </a:r>
          </a:p>
          <a:p>
            <a:pPr marL="98425" indent="0">
              <a:buNone/>
            </a:pP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91DDBFA-229D-E746-A22E-D23B0EBE73CF}"/>
              </a:ext>
            </a:extLst>
          </p:cNvPr>
          <p:cNvSpPr txBox="1"/>
          <p:nvPr/>
        </p:nvSpPr>
        <p:spPr>
          <a:xfrm>
            <a:off x="263352" y="6477098"/>
            <a:ext cx="8963223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https://</a:t>
            </a:r>
            <a:r>
              <a:rPr lang="en-US" sz="15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www.onclive.com</a:t>
            </a:r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/view/fda-approves-durvalumab-for-fixed-dose-use-in-nsclc-bladder-cancer-indications</a:t>
            </a:r>
          </a:p>
        </p:txBody>
      </p:sp>
    </p:spTree>
    <p:extLst>
      <p:ext uri="{BB962C8B-B14F-4D97-AF65-F5344CB8AC3E}">
        <p14:creationId xmlns:p14="http://schemas.microsoft.com/office/powerpoint/2010/main" val="923866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7A8EB8-96C1-534B-BDF4-3797761010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286" y="227012"/>
            <a:ext cx="10358967" cy="1473795"/>
          </a:xfrm>
        </p:spPr>
        <p:txBody>
          <a:bodyPr/>
          <a:lstStyle/>
          <a:p>
            <a:pPr algn="l"/>
            <a:r>
              <a:rPr lang="en-US" dirty="0"/>
              <a:t>Phase II KEYNOTE-799 Trial of Pembrolizumab with Concurrent Chemoradiation Therapy for Unresectable Stage III NSCLC</a:t>
            </a:r>
            <a:br>
              <a:rPr lang="en-US" dirty="0"/>
            </a:br>
            <a:r>
              <a:rPr lang="en-US" sz="2400" dirty="0"/>
              <a:t>Coprimary Endpoints: Overall Response Rate (ORR) and Grade 3 or Higher Pneumonitis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C83DE35D-84BE-7F45-87C1-AA31DF51972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19701261"/>
              </p:ext>
            </p:extLst>
          </p:nvPr>
        </p:nvGraphicFramePr>
        <p:xfrm>
          <a:off x="748145" y="1853951"/>
          <a:ext cx="10964479" cy="3024335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894927">
                  <a:extLst>
                    <a:ext uri="{9D8B030D-6E8A-4147-A177-3AD203B41FA5}">
                      <a16:colId xmlns:a16="http://schemas.microsoft.com/office/drawing/2014/main" val="1585149254"/>
                    </a:ext>
                  </a:extLst>
                </a:gridCol>
                <a:gridCol w="4541161">
                  <a:extLst>
                    <a:ext uri="{9D8B030D-6E8A-4147-A177-3AD203B41FA5}">
                      <a16:colId xmlns:a16="http://schemas.microsoft.com/office/drawing/2014/main" val="1059720352"/>
                    </a:ext>
                  </a:extLst>
                </a:gridCol>
                <a:gridCol w="3528391">
                  <a:extLst>
                    <a:ext uri="{9D8B030D-6E8A-4147-A177-3AD203B41FA5}">
                      <a16:colId xmlns:a16="http://schemas.microsoft.com/office/drawing/2014/main" val="4064172212"/>
                    </a:ext>
                  </a:extLst>
                </a:gridCol>
              </a:tblGrid>
              <a:tr h="804545"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2B4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Cohort A (squamous and </a:t>
                      </a:r>
                      <a:r>
                        <a:rPr lang="en-US" sz="2000" dirty="0" err="1"/>
                        <a:t>nonsquamous</a:t>
                      </a:r>
                      <a:r>
                        <a:rPr lang="en-US" sz="2000" dirty="0"/>
                        <a:t>)</a:t>
                      </a:r>
                    </a:p>
                    <a:p>
                      <a:pPr algn="ctr"/>
                      <a:r>
                        <a:rPr lang="en-US" sz="2000" dirty="0"/>
                        <a:t>(n = 112)</a:t>
                      </a:r>
                    </a:p>
                  </a:txBody>
                  <a:tcPr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2B4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Cohort B (</a:t>
                      </a:r>
                      <a:r>
                        <a:rPr lang="en-US" sz="2000" dirty="0" err="1"/>
                        <a:t>nonsquamous</a:t>
                      </a:r>
                      <a:r>
                        <a:rPr lang="en-US" sz="2000" dirty="0"/>
                        <a:t> only)</a:t>
                      </a:r>
                    </a:p>
                    <a:p>
                      <a:pPr algn="ctr"/>
                      <a:r>
                        <a:rPr lang="en-US" sz="2000" dirty="0"/>
                        <a:t>(n = 102)</a:t>
                      </a:r>
                    </a:p>
                  </a:txBody>
                  <a:tcPr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2B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3611038"/>
                  </a:ext>
                </a:extLst>
              </a:tr>
              <a:tr h="739930">
                <a:tc>
                  <a:txBody>
                    <a:bodyPr/>
                    <a:lstStyle/>
                    <a:p>
                      <a:r>
                        <a:rPr lang="en-US" sz="2000" dirty="0"/>
                        <a:t>ORR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70.5%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70.6%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6307721"/>
                  </a:ext>
                </a:extLst>
              </a:tr>
              <a:tr h="739930">
                <a:tc>
                  <a:txBody>
                    <a:bodyPr/>
                    <a:lstStyle/>
                    <a:p>
                      <a:pPr marL="0" marR="0" lvl="0" indent="0" algn="l" defTabSz="9141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Response 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≥12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</a:t>
                      </a:r>
                      <a:endParaRPr lang="en-US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79.7%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75.6%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6222768"/>
                  </a:ext>
                </a:extLst>
              </a:tr>
              <a:tr h="739930">
                <a:tc>
                  <a:txBody>
                    <a:bodyPr/>
                    <a:lstStyle/>
                    <a:p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Grade ≥3 pneumonitis</a:t>
                      </a:r>
                      <a:endParaRPr lang="en-US" sz="2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8.0%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6.9%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7525819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7D459005-1821-F94B-BD88-24D2C72BD2A6}"/>
              </a:ext>
            </a:extLst>
          </p:cNvPr>
          <p:cNvSpPr txBox="1"/>
          <p:nvPr/>
        </p:nvSpPr>
        <p:spPr>
          <a:xfrm>
            <a:off x="76200" y="6534835"/>
            <a:ext cx="1107990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1500" b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Jabbour</a:t>
            </a:r>
            <a:r>
              <a:rPr lang="en-US" sz="15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SK et al. </a:t>
            </a:r>
            <a:r>
              <a:rPr lang="en-US" sz="1500" b="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JAMA Oncol</a:t>
            </a:r>
            <a:r>
              <a:rPr lang="en-US" sz="15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2021;7(9):1351-9.</a:t>
            </a:r>
          </a:p>
        </p:txBody>
      </p:sp>
    </p:spTree>
    <p:extLst>
      <p:ext uri="{BB962C8B-B14F-4D97-AF65-F5344CB8AC3E}">
        <p14:creationId xmlns:p14="http://schemas.microsoft.com/office/powerpoint/2010/main" val="1607009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E943BF0-FD13-1A45-A72A-737430AD05B0}"/>
              </a:ext>
            </a:extLst>
          </p:cNvPr>
          <p:cNvSpPr/>
          <p:nvPr/>
        </p:nvSpPr>
        <p:spPr bwMode="auto">
          <a:xfrm>
            <a:off x="340804" y="1124744"/>
            <a:ext cx="11582400" cy="329184"/>
          </a:xfrm>
          <a:prstGeom prst="rect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Times New Roman" pitchFamily="18" charset="0"/>
              <a:ea typeface="MS PGothic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9536" y="0"/>
            <a:ext cx="8424936" cy="1340768"/>
          </a:xfrm>
        </p:spPr>
        <p:txBody>
          <a:bodyPr>
            <a:normAutofit/>
          </a:bodyPr>
          <a:lstStyle/>
          <a:p>
            <a:r>
              <a:rPr lang="en-US" dirty="0"/>
              <a:t>Meet The Professor with Dr Liu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72480" y="1124744"/>
            <a:ext cx="11319048" cy="5517232"/>
          </a:xfrm>
        </p:spPr>
        <p:txBody>
          <a:bodyPr/>
          <a:lstStyle/>
          <a:p>
            <a:pPr marL="98425" indent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chemeClr val="bg1"/>
                </a:solidFill>
              </a:rPr>
              <a:t>MODULE 1: Adjuvant and Neoadjuvant Immunotherapy in Non-Small Cell Lung Cancer (NSCLC)</a:t>
            </a:r>
          </a:p>
          <a:p>
            <a:pPr marL="98425" indent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chemeClr val="tx1"/>
                </a:solidFill>
              </a:rPr>
              <a:t>MODULE 2: Case Presentations</a:t>
            </a:r>
          </a:p>
          <a:p>
            <a:pPr>
              <a:spcBef>
                <a:spcPts val="400"/>
              </a:spcBef>
              <a:spcAft>
                <a:spcPts val="0"/>
              </a:spcAft>
            </a:pPr>
            <a:r>
              <a:rPr lang="en-US" sz="2000" b="0" dirty="0">
                <a:solidFill>
                  <a:schemeClr val="tx1"/>
                </a:solidFill>
              </a:rPr>
              <a:t>Dr Patel: A 57-year-old man with metastatic NSCLC and no actionable mutations </a:t>
            </a:r>
          </a:p>
          <a:p>
            <a:pPr>
              <a:spcBef>
                <a:spcPts val="400"/>
              </a:spcBef>
              <a:spcAft>
                <a:spcPts val="0"/>
              </a:spcAft>
            </a:pPr>
            <a:r>
              <a:rPr lang="en-US" sz="2000" b="0" dirty="0">
                <a:solidFill>
                  <a:schemeClr val="tx1"/>
                </a:solidFill>
              </a:rPr>
              <a:t>Dr Shameem: A 66-year-old woman with newly diagnosed adenocarcinoma of the lung — PD-L1 65%</a:t>
            </a:r>
          </a:p>
          <a:p>
            <a:pPr>
              <a:spcBef>
                <a:spcPts val="400"/>
              </a:spcBef>
              <a:spcAft>
                <a:spcPts val="0"/>
              </a:spcAft>
            </a:pPr>
            <a:r>
              <a:rPr lang="en-US" sz="2000" b="0" dirty="0">
                <a:solidFill>
                  <a:schemeClr val="tx1"/>
                </a:solidFill>
              </a:rPr>
              <a:t>Dr Kumar: A 70-year-old man with localized NSCLC and no actionable mutations </a:t>
            </a:r>
            <a:r>
              <a:rPr lang="en-US" sz="2000" b="0" dirty="0"/>
              <a:t>—</a:t>
            </a:r>
            <a:r>
              <a:rPr lang="en-US" sz="2000" b="0" dirty="0">
                <a:solidFill>
                  <a:schemeClr val="tx1"/>
                </a:solidFill>
              </a:rPr>
              <a:t> PD-L1 90% </a:t>
            </a:r>
          </a:p>
          <a:p>
            <a:pPr>
              <a:spcBef>
                <a:spcPts val="400"/>
              </a:spcBef>
              <a:spcAft>
                <a:spcPts val="0"/>
              </a:spcAft>
            </a:pPr>
            <a:r>
              <a:rPr lang="en-US" sz="2000" b="0" dirty="0"/>
              <a:t>Dr Gupta: A 60-year-old woman with extensive-stage small cell lung cancer </a:t>
            </a:r>
          </a:p>
          <a:p>
            <a:pPr>
              <a:spcBef>
                <a:spcPts val="400"/>
              </a:spcBef>
              <a:spcAft>
                <a:spcPts val="0"/>
              </a:spcAft>
            </a:pPr>
            <a:r>
              <a:rPr lang="en-US" sz="2000" b="0" dirty="0">
                <a:solidFill>
                  <a:schemeClr val="tx1"/>
                </a:solidFill>
              </a:rPr>
              <a:t>Dr </a:t>
            </a:r>
            <a:r>
              <a:rPr lang="en-US" sz="2000" b="0" dirty="0" err="1">
                <a:solidFill>
                  <a:schemeClr val="tx1"/>
                </a:solidFill>
              </a:rPr>
              <a:t>Gubens</a:t>
            </a:r>
            <a:r>
              <a:rPr lang="en-US" sz="2000" b="0" dirty="0">
                <a:solidFill>
                  <a:schemeClr val="tx1"/>
                </a:solidFill>
              </a:rPr>
              <a:t>: A 72-year-old woman with Stage IIIB adenocarcinoma of the lung and an EGFR L858R tumor mutation — PD-L1 40% </a:t>
            </a:r>
          </a:p>
          <a:p>
            <a:pPr marL="98425" indent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chemeClr val="tx1"/>
                </a:solidFill>
              </a:rPr>
              <a:t>MODULE 3: Thoughts for the Future</a:t>
            </a:r>
          </a:p>
          <a:p>
            <a:pPr marL="98425" indent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chemeClr val="tx1"/>
                </a:solidFill>
              </a:rPr>
              <a:t>MODULE 4: Journal Club with Dr Liu</a:t>
            </a:r>
          </a:p>
          <a:p>
            <a:pPr marL="98425" indent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200" dirty="0"/>
              <a:t>MODULE 5: Appendix – Key Data Sets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4156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B8D4848-4B37-6C47-AF15-5A947F0449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6516" y="2492896"/>
            <a:ext cx="10358967" cy="1143000"/>
          </a:xfrm>
        </p:spPr>
        <p:txBody>
          <a:bodyPr/>
          <a:lstStyle/>
          <a:p>
            <a:r>
              <a:rPr lang="en-US" dirty="0"/>
              <a:t>Role of Immunotherapy for Small Cell Lung Cancer (SCLC)</a:t>
            </a:r>
          </a:p>
        </p:txBody>
      </p:sp>
    </p:spTree>
    <p:extLst>
      <p:ext uri="{BB962C8B-B14F-4D97-AF65-F5344CB8AC3E}">
        <p14:creationId xmlns:p14="http://schemas.microsoft.com/office/powerpoint/2010/main" val="3893930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FE9A7D-7AC7-CD40-8189-38E2BCA3C2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IMpower133: Updated OS in Extensive-Stage SCLC (ES-SCLC) Treated with First-Line Atezolizumab, Carboplatin and Etoposide</a:t>
            </a:r>
          </a:p>
        </p:txBody>
      </p:sp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24A2FB88-C0A9-6E4B-A827-C7EEAECE51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949" y="1377950"/>
            <a:ext cx="10517937" cy="500337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ED286EA-FF0F-8A4D-ABDF-226D5519DB08}"/>
              </a:ext>
            </a:extLst>
          </p:cNvPr>
          <p:cNvSpPr txBox="1"/>
          <p:nvPr/>
        </p:nvSpPr>
        <p:spPr>
          <a:xfrm>
            <a:off x="7536160" y="3871047"/>
            <a:ext cx="34804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>
                <a:solidFill>
                  <a:schemeClr val="tx1"/>
                </a:solidFill>
              </a:rPr>
              <a:t>Benefit independent of PD-L1 status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8A24651-568D-414E-88C3-4E5EA20D91C3}"/>
              </a:ext>
            </a:extLst>
          </p:cNvPr>
          <p:cNvSpPr txBox="1"/>
          <p:nvPr/>
        </p:nvSpPr>
        <p:spPr>
          <a:xfrm>
            <a:off x="2351584" y="1377950"/>
            <a:ext cx="31758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0" dirty="0">
                <a:solidFill>
                  <a:schemeClr val="tx1"/>
                </a:solidFill>
              </a:rPr>
              <a:t>Median follow up: 22.9 </a:t>
            </a:r>
            <a:r>
              <a:rPr lang="en-US" sz="2000" b="0" dirty="0" err="1">
                <a:solidFill>
                  <a:schemeClr val="tx1"/>
                </a:solidFill>
              </a:rPr>
              <a:t>mo</a:t>
            </a:r>
            <a:endParaRPr lang="en-US" sz="2000" b="0" dirty="0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A9F7383-B52E-F642-A22A-6FB0FE329BA6}"/>
              </a:ext>
            </a:extLst>
          </p:cNvPr>
          <p:cNvSpPr txBox="1"/>
          <p:nvPr/>
        </p:nvSpPr>
        <p:spPr>
          <a:xfrm>
            <a:off x="119336" y="6469404"/>
            <a:ext cx="1084577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15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Liu SV et al. </a:t>
            </a:r>
            <a:r>
              <a:rPr lang="en-US" sz="1500" b="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 Clin Oncol </a:t>
            </a:r>
            <a:r>
              <a:rPr lang="en-US" sz="15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2021;39(6):619-30.</a:t>
            </a:r>
          </a:p>
        </p:txBody>
      </p:sp>
    </p:spTree>
    <p:extLst>
      <p:ext uri="{BB962C8B-B14F-4D97-AF65-F5344CB8AC3E}">
        <p14:creationId xmlns:p14="http://schemas.microsoft.com/office/powerpoint/2010/main" val="396449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BF535D-DDFF-AD41-B500-00CC7F075C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286" y="17955"/>
            <a:ext cx="10358967" cy="1143000"/>
          </a:xfrm>
        </p:spPr>
        <p:txBody>
          <a:bodyPr/>
          <a:lstStyle/>
          <a:p>
            <a:pPr algn="l"/>
            <a:r>
              <a:rPr lang="en-US" dirty="0"/>
              <a:t>CASPIAN: Three-Year Updated OS with First-Line Durvalumab, Platinum and Etoposide for ES-SCLC</a:t>
            </a:r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CEC8D240-3B08-C84A-BED7-283BB3DB8711}"/>
              </a:ext>
            </a:extLst>
          </p:cNvPr>
          <p:cNvSpPr/>
          <p:nvPr/>
        </p:nvSpPr>
        <p:spPr>
          <a:xfrm>
            <a:off x="6372520" y="1581065"/>
            <a:ext cx="5306247" cy="0"/>
          </a:xfrm>
          <a:custGeom>
            <a:avLst/>
            <a:gdLst/>
            <a:ahLst/>
            <a:cxnLst/>
            <a:rect l="l" t="t" r="r" b="b"/>
            <a:pathLst>
              <a:path w="3420109">
                <a:moveTo>
                  <a:pt x="0" y="0"/>
                </a:moveTo>
                <a:lnTo>
                  <a:pt x="3419983" y="0"/>
                </a:lnTo>
              </a:path>
            </a:pathLst>
          </a:custGeom>
          <a:ln w="12700">
            <a:solidFill>
              <a:srgbClr val="1E315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" name="object 3">
            <a:extLst>
              <a:ext uri="{FF2B5EF4-FFF2-40B4-BE49-F238E27FC236}">
                <a16:creationId xmlns:a16="http://schemas.microsoft.com/office/drawing/2014/main" id="{888EE17B-1D77-C64D-81CE-7F5B3DC1B558}"/>
              </a:ext>
            </a:extLst>
          </p:cNvPr>
          <p:cNvSpPr/>
          <p:nvPr/>
        </p:nvSpPr>
        <p:spPr>
          <a:xfrm>
            <a:off x="6372520" y="1245784"/>
            <a:ext cx="5306247" cy="0"/>
          </a:xfrm>
          <a:custGeom>
            <a:avLst/>
            <a:gdLst/>
            <a:ahLst/>
            <a:cxnLst/>
            <a:rect l="l" t="t" r="r" b="b"/>
            <a:pathLst>
              <a:path w="3420109">
                <a:moveTo>
                  <a:pt x="0" y="0"/>
                </a:moveTo>
                <a:lnTo>
                  <a:pt x="3419983" y="0"/>
                </a:lnTo>
              </a:path>
            </a:pathLst>
          </a:custGeom>
          <a:ln w="12700">
            <a:solidFill>
              <a:srgbClr val="1E315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object 4">
            <a:extLst>
              <a:ext uri="{FF2B5EF4-FFF2-40B4-BE49-F238E27FC236}">
                <a16:creationId xmlns:a16="http://schemas.microsoft.com/office/drawing/2014/main" id="{7A8C72F6-7970-BF43-8701-A06A3F7D72C1}"/>
              </a:ext>
            </a:extLst>
          </p:cNvPr>
          <p:cNvSpPr/>
          <p:nvPr/>
        </p:nvSpPr>
        <p:spPr>
          <a:xfrm>
            <a:off x="6372520" y="2922185"/>
            <a:ext cx="5306247" cy="0"/>
          </a:xfrm>
          <a:custGeom>
            <a:avLst/>
            <a:gdLst/>
            <a:ahLst/>
            <a:cxnLst/>
            <a:rect l="l" t="t" r="r" b="b"/>
            <a:pathLst>
              <a:path w="3420109">
                <a:moveTo>
                  <a:pt x="0" y="0"/>
                </a:moveTo>
                <a:lnTo>
                  <a:pt x="3419983" y="0"/>
                </a:lnTo>
              </a:path>
            </a:pathLst>
          </a:custGeom>
          <a:ln w="12700">
            <a:solidFill>
              <a:srgbClr val="1E315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7" name="object 5">
            <a:extLst>
              <a:ext uri="{FF2B5EF4-FFF2-40B4-BE49-F238E27FC236}">
                <a16:creationId xmlns:a16="http://schemas.microsoft.com/office/drawing/2014/main" id="{BE5462E1-2676-1343-A5B5-A85513532646}"/>
              </a:ext>
            </a:extLst>
          </p:cNvPr>
          <p:cNvSpPr txBox="1"/>
          <p:nvPr/>
        </p:nvSpPr>
        <p:spPr>
          <a:xfrm>
            <a:off x="8741834" y="1285511"/>
            <a:ext cx="813176" cy="248786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6933" marR="0" lvl="0" indent="0" algn="l" defTabSz="1219170" rtl="0" eaLnBrk="1" fontAlgn="auto" latinLnBrk="0" hangingPunct="1">
              <a:lnSpc>
                <a:spcPct val="100000"/>
              </a:lnSpc>
              <a:spcBef>
                <a:spcPts val="1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500" b="1" i="0" u="none" strike="noStrike" kern="1200" cap="none" spc="-7" normalizeH="0" baseline="0" noProof="0" dirty="0">
                <a:ln>
                  <a:noFill/>
                </a:ln>
                <a:solidFill>
                  <a:srgbClr val="1F3C7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en-US" sz="1500" b="1" i="0" u="none" strike="noStrike" kern="1200" cap="none" spc="-7" normalizeH="0" baseline="0" noProof="0" dirty="0">
                <a:ln>
                  <a:noFill/>
                </a:ln>
                <a:solidFill>
                  <a:srgbClr val="1F3C7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sz="1500" b="1" i="0" u="none" strike="noStrike" kern="1200" cap="none" spc="-7" normalizeH="0" baseline="0" noProof="0" dirty="0">
                <a:ln>
                  <a:noFill/>
                </a:ln>
                <a:solidFill>
                  <a:srgbClr val="1F3C7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+</a:t>
            </a:r>
            <a:r>
              <a:rPr kumimoji="0" lang="en-US" sz="1500" b="1" i="0" u="none" strike="noStrike" kern="1200" cap="none" spc="-7" normalizeH="0" baseline="0" noProof="0" dirty="0">
                <a:ln>
                  <a:noFill/>
                </a:ln>
                <a:solidFill>
                  <a:srgbClr val="1F3C7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sz="1500" b="1" i="0" u="none" strike="noStrike" kern="1200" cap="none" spc="-7" normalizeH="0" baseline="0" noProof="0" dirty="0">
                <a:ln>
                  <a:noFill/>
                </a:ln>
                <a:solidFill>
                  <a:srgbClr val="1F3C7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EP</a:t>
            </a:r>
            <a:endParaRPr kumimoji="0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8" name="object 6">
            <a:extLst>
              <a:ext uri="{FF2B5EF4-FFF2-40B4-BE49-F238E27FC236}">
                <a16:creationId xmlns:a16="http://schemas.microsoft.com/office/drawing/2014/main" id="{944880D6-345D-C14A-9F3B-11EC40BBFCD2}"/>
              </a:ext>
            </a:extLst>
          </p:cNvPr>
          <p:cNvSpPr txBox="1"/>
          <p:nvPr/>
        </p:nvSpPr>
        <p:spPr>
          <a:xfrm>
            <a:off x="10173209" y="1285511"/>
            <a:ext cx="266988" cy="248786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6933" marR="0" lvl="0" indent="0" algn="l" defTabSz="1219170" rtl="0" eaLnBrk="1" fontAlgn="auto" latinLnBrk="0" hangingPunct="1">
              <a:lnSpc>
                <a:spcPct val="100000"/>
              </a:lnSpc>
              <a:spcBef>
                <a:spcPts val="1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500" b="1" i="0" u="none" strike="noStrike" kern="1200" cap="none" spc="-7" normalizeH="0" baseline="0" noProof="0" dirty="0">
                <a:ln>
                  <a:noFill/>
                </a:ln>
                <a:solidFill>
                  <a:srgbClr val="C41F3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EP</a:t>
            </a:r>
            <a:endParaRPr kumimoji="0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9" name="object 7">
            <a:extLst>
              <a:ext uri="{FF2B5EF4-FFF2-40B4-BE49-F238E27FC236}">
                <a16:creationId xmlns:a16="http://schemas.microsoft.com/office/drawing/2014/main" id="{EA14A8F7-29FA-BC4C-A981-68327029BCBD}"/>
              </a:ext>
            </a:extLst>
          </p:cNvPr>
          <p:cNvSpPr txBox="1"/>
          <p:nvPr/>
        </p:nvSpPr>
        <p:spPr>
          <a:xfrm>
            <a:off x="8400457" y="1501003"/>
            <a:ext cx="1282719" cy="729260"/>
          </a:xfrm>
          <a:prstGeom prst="rect">
            <a:avLst/>
          </a:prstGeom>
        </p:spPr>
        <p:txBody>
          <a:bodyPr vert="horz" wrap="square" lIns="0" tIns="138007" rIns="0" bIns="0" rtlCol="0">
            <a:spAutoFit/>
          </a:bodyPr>
          <a:lstStyle/>
          <a:p>
            <a:pPr marL="77890" marR="0" lvl="0" indent="0" algn="l" defTabSz="1219170" rtl="0" eaLnBrk="1" fontAlgn="auto" latinLnBrk="0" hangingPunct="1">
              <a:lnSpc>
                <a:spcPct val="100000"/>
              </a:lnSpc>
              <a:spcBef>
                <a:spcPts val="108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500" b="0" i="0" u="none" strike="noStrike" kern="1200" cap="none" spc="-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221/26</a:t>
            </a:r>
            <a:r>
              <a:rPr kumimoji="0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8</a:t>
            </a:r>
            <a:r>
              <a:rPr kumimoji="0" sz="1500" b="0" i="0" u="none" strike="noStrike" kern="1200" cap="none" spc="-5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sz="1500" b="0" i="0" u="none" strike="noStrike" kern="1200" cap="none" spc="-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(82.5)</a:t>
            </a:r>
            <a:endParaRPr kumimoji="0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16933" marR="0" lvl="0" indent="0" algn="l" defTabSz="1219170" rtl="0" eaLnBrk="1" fontAlgn="auto" latinLnBrk="0" hangingPunct="1">
              <a:lnSpc>
                <a:spcPct val="100000"/>
              </a:lnSpc>
              <a:spcBef>
                <a:spcPts val="9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500" b="0" i="0" u="none" strike="noStrike" kern="1200" cap="none" spc="-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12.</a:t>
            </a:r>
            <a:r>
              <a:rPr kumimoji="0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9</a:t>
            </a:r>
            <a:r>
              <a:rPr kumimoji="0" sz="15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(1</a:t>
            </a:r>
            <a:r>
              <a:rPr kumimoji="0" sz="1500" b="0" i="0" u="none" strike="noStrike" kern="1200" cap="none" spc="-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  <a:r>
              <a:rPr kumimoji="0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r>
              <a:rPr kumimoji="0" sz="1500" b="0" i="0" u="none" strike="noStrike" kern="1200" cap="none" spc="-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  <a:r>
              <a:rPr kumimoji="0" lang="en-US" sz="1500" b="0" i="0" u="none" strike="noStrike" kern="1200" cap="none" spc="-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</a:t>
            </a:r>
            <a:r>
              <a:rPr kumimoji="0" sz="1500" b="0" i="0" u="none" strike="noStrike" kern="1200" cap="none" spc="-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14.7)</a:t>
            </a:r>
            <a:endParaRPr kumimoji="0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0" name="object 8">
            <a:extLst>
              <a:ext uri="{FF2B5EF4-FFF2-40B4-BE49-F238E27FC236}">
                <a16:creationId xmlns:a16="http://schemas.microsoft.com/office/drawing/2014/main" id="{6D8362D5-A3CE-2246-AED9-60FF9BB46F08}"/>
              </a:ext>
            </a:extLst>
          </p:cNvPr>
          <p:cNvSpPr txBox="1"/>
          <p:nvPr/>
        </p:nvSpPr>
        <p:spPr>
          <a:xfrm>
            <a:off x="9776968" y="1501003"/>
            <a:ext cx="1188142" cy="729260"/>
          </a:xfrm>
          <a:prstGeom prst="rect">
            <a:avLst/>
          </a:prstGeom>
        </p:spPr>
        <p:txBody>
          <a:bodyPr vert="horz" wrap="square" lIns="0" tIns="138007" rIns="0" bIns="0" rtlCol="0">
            <a:spAutoFit/>
          </a:bodyPr>
          <a:lstStyle/>
          <a:p>
            <a:pPr marL="38944" marR="0" lvl="0" indent="0" algn="l" defTabSz="1219170" rtl="0" eaLnBrk="1" fontAlgn="auto" latinLnBrk="0" hangingPunct="1">
              <a:lnSpc>
                <a:spcPct val="100000"/>
              </a:lnSpc>
              <a:spcBef>
                <a:spcPts val="108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500" b="0" i="0" u="none" strike="noStrike" kern="1200" cap="none" spc="-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248/26</a:t>
            </a:r>
            <a:r>
              <a:rPr kumimoji="0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9</a:t>
            </a:r>
            <a:r>
              <a:rPr kumimoji="0" sz="1500" b="0" i="0" u="none" strike="noStrike" kern="1200" cap="none" spc="-5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sz="1500" b="0" i="0" u="none" strike="noStrike" kern="1200" cap="none" spc="-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(92.2)</a:t>
            </a:r>
            <a:endParaRPr kumimoji="0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16933" marR="0" lvl="0" indent="0" algn="l" defTabSz="1219170" rtl="0" eaLnBrk="1" fontAlgn="auto" latinLnBrk="0" hangingPunct="1">
              <a:lnSpc>
                <a:spcPct val="100000"/>
              </a:lnSpc>
              <a:spcBef>
                <a:spcPts val="9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500" b="0" i="0" u="none" strike="noStrike" kern="1200" cap="none" spc="-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10.</a:t>
            </a:r>
            <a:r>
              <a:rPr kumimoji="0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</a:t>
            </a:r>
            <a:r>
              <a:rPr kumimoji="0" sz="15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(9.</a:t>
            </a:r>
            <a:r>
              <a:rPr kumimoji="0" sz="1500" b="0" i="0" u="none" strike="noStrike" kern="1200" cap="none" spc="-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  <a:r>
              <a:rPr kumimoji="0" lang="en-US" sz="1500" b="0" i="0" u="none" strike="noStrike" kern="1200" cap="none" spc="-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</a:t>
            </a:r>
            <a:r>
              <a:rPr kumimoji="0" sz="1500" b="0" i="0" u="none" strike="noStrike" kern="1200" cap="none" spc="-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11.2)</a:t>
            </a:r>
            <a:endParaRPr kumimoji="0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1" name="object 9">
            <a:extLst>
              <a:ext uri="{FF2B5EF4-FFF2-40B4-BE49-F238E27FC236}">
                <a16:creationId xmlns:a16="http://schemas.microsoft.com/office/drawing/2014/main" id="{ECBEDCF1-1AC3-D943-860E-FB7171BB1B5A}"/>
              </a:ext>
            </a:extLst>
          </p:cNvPr>
          <p:cNvSpPr txBox="1"/>
          <p:nvPr/>
        </p:nvSpPr>
        <p:spPr>
          <a:xfrm>
            <a:off x="6417562" y="1501004"/>
            <a:ext cx="1796991" cy="1088332"/>
          </a:xfrm>
          <a:prstGeom prst="rect">
            <a:avLst/>
          </a:prstGeom>
        </p:spPr>
        <p:txBody>
          <a:bodyPr vert="horz" wrap="square" lIns="0" tIns="138007" rIns="0" bIns="0" rtlCol="0">
            <a:spAutoFit/>
          </a:bodyPr>
          <a:lstStyle/>
          <a:p>
            <a:pPr marL="16933" marR="0" lvl="0" indent="0" algn="l" defTabSz="1219170" rtl="0" eaLnBrk="1" fontAlgn="auto" latinLnBrk="0" hangingPunct="1">
              <a:lnSpc>
                <a:spcPct val="100000"/>
              </a:lnSpc>
              <a:spcBef>
                <a:spcPts val="108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500" b="0" i="0" u="none" strike="noStrike" kern="1200" cap="none" spc="-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Events,</a:t>
            </a:r>
            <a:r>
              <a:rPr kumimoji="0" sz="1500" b="0" i="0" u="none" strike="noStrike" kern="1200" cap="none" spc="-6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sz="1500" b="0" i="0" u="none" strike="noStrike" kern="1200" cap="none" spc="-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n/N</a:t>
            </a:r>
            <a:r>
              <a:rPr kumimoji="0" sz="1500" b="0" i="0" u="none" strike="noStrike" kern="1200" cap="none" spc="-2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(%)</a:t>
            </a:r>
          </a:p>
          <a:p>
            <a:pPr marL="16933" marR="0" lvl="0" indent="0" algn="l" defTabSz="1219170" rtl="0" eaLnBrk="1" fontAlgn="auto" latinLnBrk="0" hangingPunct="1">
              <a:lnSpc>
                <a:spcPct val="100000"/>
              </a:lnSpc>
              <a:spcBef>
                <a:spcPts val="9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500" b="1" i="0" u="none" strike="noStrike" kern="1200" cap="none" spc="-7" normalizeH="0" baseline="0" noProof="0" dirty="0">
                <a:ln>
                  <a:noFill/>
                </a:ln>
                <a:solidFill>
                  <a:srgbClr val="0F121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mOS</a:t>
            </a:r>
            <a:r>
              <a:rPr kumimoji="0" sz="1500" b="0" i="0" u="none" strike="noStrike" kern="1200" cap="none" spc="-7" normalizeH="0" baseline="0" noProof="0" dirty="0">
                <a:ln>
                  <a:noFill/>
                </a:ln>
                <a:solidFill>
                  <a:srgbClr val="0F121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</a:t>
            </a:r>
            <a:r>
              <a:rPr kumimoji="0" sz="1500" b="0" i="0" u="none" strike="noStrike" kern="1200" cap="none" spc="-47" normalizeH="0" baseline="0" noProof="0" dirty="0">
                <a:ln>
                  <a:noFill/>
                </a:ln>
                <a:solidFill>
                  <a:srgbClr val="0F121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sz="1500" b="0" i="0" u="none" strike="noStrike" kern="1200" cap="none" spc="0" normalizeH="0" baseline="0" noProof="0" dirty="0">
                <a:ln>
                  <a:noFill/>
                </a:ln>
                <a:solidFill>
                  <a:srgbClr val="0F121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months</a:t>
            </a:r>
            <a:r>
              <a:rPr kumimoji="0" sz="1500" b="0" i="0" u="none" strike="noStrike" kern="1200" cap="none" spc="-80" normalizeH="0" baseline="0" noProof="0" dirty="0">
                <a:ln>
                  <a:noFill/>
                </a:ln>
                <a:solidFill>
                  <a:srgbClr val="0F121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sz="1500" b="0" i="0" u="none" strike="noStrike" kern="1200" cap="none" spc="0" normalizeH="0" baseline="0" noProof="0" dirty="0">
                <a:ln>
                  <a:noFill/>
                </a:ln>
                <a:solidFill>
                  <a:srgbClr val="0F121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(95%</a:t>
            </a:r>
            <a:r>
              <a:rPr kumimoji="0" sz="1500" b="0" i="0" u="none" strike="noStrike" kern="1200" cap="none" spc="-47" normalizeH="0" baseline="0" noProof="0" dirty="0">
                <a:ln>
                  <a:noFill/>
                </a:ln>
                <a:solidFill>
                  <a:srgbClr val="0F121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sz="1500" b="0" i="0" u="none" strike="noStrike" kern="1200" cap="none" spc="0" normalizeH="0" baseline="0" noProof="0" dirty="0">
                <a:ln>
                  <a:noFill/>
                </a:ln>
                <a:solidFill>
                  <a:srgbClr val="0F121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CI)</a:t>
            </a:r>
            <a:endParaRPr kumimoji="0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16933" marR="0" lvl="0" indent="0" algn="l" defTabSz="1219170" rtl="0" eaLnBrk="1" fontAlgn="auto" latinLnBrk="0" hangingPunct="1">
              <a:lnSpc>
                <a:spcPct val="100000"/>
              </a:lnSpc>
              <a:spcBef>
                <a:spcPts val="9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500" b="1" i="0" u="none" strike="noStrike" kern="1200" cap="none" spc="0" normalizeH="0" baseline="0" noProof="0" dirty="0">
                <a:ln>
                  <a:noFill/>
                </a:ln>
                <a:solidFill>
                  <a:srgbClr val="0F121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HR</a:t>
            </a:r>
            <a:r>
              <a:rPr kumimoji="0" sz="1500" b="1" i="0" u="none" strike="noStrike" kern="1200" cap="none" spc="-47" normalizeH="0" baseline="0" noProof="0" dirty="0">
                <a:ln>
                  <a:noFill/>
                </a:ln>
                <a:solidFill>
                  <a:srgbClr val="0F121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sz="1500" b="0" i="0" u="none" strike="noStrike" kern="1200" cap="none" spc="0" normalizeH="0" baseline="0" noProof="0" dirty="0">
                <a:ln>
                  <a:noFill/>
                </a:ln>
                <a:solidFill>
                  <a:srgbClr val="0F121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(95%</a:t>
            </a:r>
            <a:r>
              <a:rPr kumimoji="0" sz="1500" b="0" i="0" u="none" strike="noStrike" kern="1200" cap="none" spc="-67" normalizeH="0" baseline="0" noProof="0" dirty="0">
                <a:ln>
                  <a:noFill/>
                </a:ln>
                <a:solidFill>
                  <a:srgbClr val="0F121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sz="1500" b="0" i="0" u="none" strike="noStrike" kern="1200" cap="none" spc="0" normalizeH="0" baseline="0" noProof="0" dirty="0">
                <a:ln>
                  <a:noFill/>
                </a:ln>
                <a:solidFill>
                  <a:srgbClr val="0F121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CI)</a:t>
            </a:r>
            <a:endParaRPr kumimoji="0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2" name="object 10">
            <a:extLst>
              <a:ext uri="{FF2B5EF4-FFF2-40B4-BE49-F238E27FC236}">
                <a16:creationId xmlns:a16="http://schemas.microsoft.com/office/drawing/2014/main" id="{69B65E19-76B6-5348-AE84-98ABDB8E230A}"/>
              </a:ext>
            </a:extLst>
          </p:cNvPr>
          <p:cNvSpPr txBox="1"/>
          <p:nvPr/>
        </p:nvSpPr>
        <p:spPr>
          <a:xfrm>
            <a:off x="6417564" y="2627544"/>
            <a:ext cx="1263015" cy="248786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6933" marR="0" lvl="0" indent="0" algn="l" defTabSz="1219170" rtl="0" eaLnBrk="1" fontAlgn="auto" latinLnBrk="0" hangingPunct="1">
              <a:lnSpc>
                <a:spcPct val="100000"/>
              </a:lnSpc>
              <a:spcBef>
                <a:spcPts val="1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500" b="0" i="0" u="none" strike="noStrike" kern="1200" cap="none" spc="-7" normalizeH="0" baseline="0" noProof="0" dirty="0">
                <a:ln>
                  <a:noFill/>
                </a:ln>
                <a:solidFill>
                  <a:srgbClr val="0F121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Nomina</a:t>
            </a:r>
            <a:r>
              <a:rPr kumimoji="0" sz="1500" b="0" i="0" u="none" strike="noStrike" kern="1200" cap="none" spc="0" normalizeH="0" baseline="0" noProof="0" dirty="0">
                <a:ln>
                  <a:noFill/>
                </a:ln>
                <a:solidFill>
                  <a:srgbClr val="0F121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</a:t>
            </a:r>
            <a:r>
              <a:rPr kumimoji="0" sz="1500" b="0" i="0" u="none" strike="noStrike" kern="1200" cap="none" spc="-53" normalizeH="0" baseline="0" noProof="0" dirty="0">
                <a:ln>
                  <a:noFill/>
                </a:ln>
                <a:solidFill>
                  <a:srgbClr val="0F121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1500" b="0" i="1" u="none" strike="noStrike" kern="1200" cap="none" spc="-7" normalizeH="0" baseline="0" noProof="0" dirty="0">
                <a:ln>
                  <a:noFill/>
                </a:ln>
                <a:solidFill>
                  <a:srgbClr val="0F121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 </a:t>
            </a:r>
            <a:r>
              <a:rPr kumimoji="0" sz="1500" b="0" i="0" u="none" strike="noStrike" kern="1200" cap="none" spc="-7" normalizeH="0" baseline="0" noProof="0" dirty="0">
                <a:ln>
                  <a:noFill/>
                </a:ln>
                <a:solidFill>
                  <a:srgbClr val="0F121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value</a:t>
            </a:r>
            <a:endParaRPr kumimoji="0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3" name="object 11">
            <a:extLst>
              <a:ext uri="{FF2B5EF4-FFF2-40B4-BE49-F238E27FC236}">
                <a16:creationId xmlns:a16="http://schemas.microsoft.com/office/drawing/2014/main" id="{FB81155F-4F0D-4449-ABC7-FB159B82E950}"/>
              </a:ext>
            </a:extLst>
          </p:cNvPr>
          <p:cNvSpPr txBox="1"/>
          <p:nvPr/>
        </p:nvSpPr>
        <p:spPr>
          <a:xfrm>
            <a:off x="9064922" y="2171565"/>
            <a:ext cx="1283706" cy="729260"/>
          </a:xfrm>
          <a:prstGeom prst="rect">
            <a:avLst/>
          </a:prstGeom>
        </p:spPr>
        <p:txBody>
          <a:bodyPr vert="horz" wrap="square" lIns="0" tIns="138007" rIns="0" bIns="0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108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500" b="0" i="0" u="none" strike="noStrike" kern="1200" cap="none" spc="-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0.71</a:t>
            </a:r>
            <a:r>
              <a:rPr kumimoji="0" sz="1500" b="0" i="0" u="none" strike="noStrike" kern="1200" cap="none" spc="-6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sz="1500" b="0" i="0" u="none" strike="noStrike" kern="1200" cap="none" spc="-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(0.60</a:t>
            </a:r>
            <a:r>
              <a:rPr kumimoji="0" lang="en-US" sz="1500" b="0" i="0" u="none" strike="noStrike" kern="1200" cap="none" spc="-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</a:t>
            </a:r>
            <a:r>
              <a:rPr kumimoji="0" sz="1500" b="0" i="0" u="none" strike="noStrike" kern="1200" cap="none" spc="-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0.86)</a:t>
            </a:r>
            <a:endParaRPr kumimoji="0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30479" lvl="0" indent="0" algn="ctr" defTabSz="1219170" rtl="0" eaLnBrk="1" fontAlgn="auto" latinLnBrk="0" hangingPunct="1">
              <a:lnSpc>
                <a:spcPct val="100000"/>
              </a:lnSpc>
              <a:spcBef>
                <a:spcPts val="9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500" b="0" i="0" u="none" strike="noStrike" kern="1200" cap="none" spc="-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0.0003</a:t>
            </a:r>
            <a:endParaRPr kumimoji="0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aphicFrame>
        <p:nvGraphicFramePr>
          <p:cNvPr id="15" name="object 15">
            <a:extLst>
              <a:ext uri="{FF2B5EF4-FFF2-40B4-BE49-F238E27FC236}">
                <a16:creationId xmlns:a16="http://schemas.microsoft.com/office/drawing/2014/main" id="{9AE2C569-9AB9-2840-8468-B40B31954418}"/>
              </a:ext>
            </a:extLst>
          </p:cNvPr>
          <p:cNvGraphicFramePr>
            <a:graphicFrameLocks noGrp="1"/>
          </p:cNvGraphicFramePr>
          <p:nvPr/>
        </p:nvGraphicFramePr>
        <p:xfrm>
          <a:off x="569298" y="5352592"/>
          <a:ext cx="10672226" cy="58081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924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09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647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647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647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647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84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4525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6472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64727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64727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564727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564727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564727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564727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58420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545253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564727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36322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</a:tblGrid>
              <a:tr h="198120">
                <a:tc>
                  <a:txBody>
                    <a:bodyPr/>
                    <a:lstStyle/>
                    <a:p>
                      <a:pPr marR="54610" algn="r">
                        <a:lnSpc>
                          <a:spcPts val="1070"/>
                        </a:lnSpc>
                      </a:pPr>
                      <a:r>
                        <a:rPr sz="1300" b="1" spc="-5" dirty="0">
                          <a:latin typeface="Arial Narrow"/>
                          <a:cs typeface="Arial Narrow"/>
                        </a:rPr>
                        <a:t>No.</a:t>
                      </a:r>
                      <a:r>
                        <a:rPr sz="1300" b="1" spc="-4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1300" b="1" spc="-5" dirty="0">
                          <a:latin typeface="Arial Narrow"/>
                          <a:cs typeface="Arial Narrow"/>
                        </a:rPr>
                        <a:t>at</a:t>
                      </a:r>
                      <a:r>
                        <a:rPr sz="1300" b="1" spc="-3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1300" b="1" spc="-5" dirty="0">
                          <a:latin typeface="Arial Narrow"/>
                          <a:cs typeface="Arial Narrow"/>
                        </a:rPr>
                        <a:t>risk</a:t>
                      </a:r>
                      <a:endParaRPr sz="1300" dirty="0">
                        <a:latin typeface="Arial Narrow"/>
                        <a:cs typeface="Arial Narro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2193">
                <a:tc>
                  <a:txBody>
                    <a:bodyPr/>
                    <a:lstStyle/>
                    <a:p>
                      <a:pPr marR="53975" algn="r">
                        <a:lnSpc>
                          <a:spcPts val="1035"/>
                        </a:lnSpc>
                      </a:pPr>
                      <a:r>
                        <a:rPr sz="1300" b="1" spc="-5" dirty="0">
                          <a:solidFill>
                            <a:srgbClr val="1F3C7A"/>
                          </a:solidFill>
                          <a:latin typeface="Arial Narrow"/>
                          <a:cs typeface="Arial Narrow"/>
                        </a:rPr>
                        <a:t>D</a:t>
                      </a:r>
                      <a:r>
                        <a:rPr lang="en-US" sz="1300" b="1" spc="-5" dirty="0">
                          <a:solidFill>
                            <a:srgbClr val="1F3C7A"/>
                          </a:solidFill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1300" b="1" spc="-5" dirty="0">
                          <a:solidFill>
                            <a:srgbClr val="1F3C7A"/>
                          </a:solidFill>
                          <a:latin typeface="Arial Narrow"/>
                          <a:cs typeface="Arial Narrow"/>
                        </a:rPr>
                        <a:t>+</a:t>
                      </a:r>
                      <a:r>
                        <a:rPr lang="en-US" sz="1300" b="1" spc="-5" dirty="0">
                          <a:solidFill>
                            <a:srgbClr val="1F3C7A"/>
                          </a:solidFill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1300" b="1" spc="-5" dirty="0">
                          <a:solidFill>
                            <a:srgbClr val="1F3C7A"/>
                          </a:solidFill>
                          <a:latin typeface="Arial Narrow"/>
                          <a:cs typeface="Arial Narrow"/>
                        </a:rPr>
                        <a:t>EP</a:t>
                      </a:r>
                      <a:endParaRPr sz="1300" dirty="0">
                        <a:latin typeface="Arial Narrow"/>
                        <a:cs typeface="Arial Narro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1594">
                        <a:lnSpc>
                          <a:spcPts val="1035"/>
                        </a:lnSpc>
                      </a:pPr>
                      <a:r>
                        <a:rPr sz="1300" spc="-5" dirty="0">
                          <a:solidFill>
                            <a:srgbClr val="1F3C7A"/>
                          </a:solidFill>
                          <a:latin typeface="Arial Narrow"/>
                          <a:cs typeface="Arial Narrow"/>
                        </a:rPr>
                        <a:t>268</a:t>
                      </a:r>
                      <a:endParaRPr sz="1300">
                        <a:latin typeface="Arial Narrow"/>
                        <a:cs typeface="Arial Narro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35"/>
                        </a:lnSpc>
                      </a:pPr>
                      <a:r>
                        <a:rPr sz="1300" spc="-5" dirty="0">
                          <a:solidFill>
                            <a:srgbClr val="1F3C7A"/>
                          </a:solidFill>
                          <a:latin typeface="Arial Narrow"/>
                          <a:cs typeface="Arial Narrow"/>
                        </a:rPr>
                        <a:t>244</a:t>
                      </a:r>
                      <a:endParaRPr sz="1300">
                        <a:latin typeface="Arial Narrow"/>
                        <a:cs typeface="Arial Narro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24460">
                        <a:lnSpc>
                          <a:spcPts val="1035"/>
                        </a:lnSpc>
                      </a:pPr>
                      <a:r>
                        <a:rPr sz="1300" spc="-5" dirty="0">
                          <a:solidFill>
                            <a:srgbClr val="1F3C7A"/>
                          </a:solidFill>
                          <a:latin typeface="Arial Narrow"/>
                          <a:cs typeface="Arial Narrow"/>
                        </a:rPr>
                        <a:t>214</a:t>
                      </a:r>
                      <a:endParaRPr sz="1300">
                        <a:latin typeface="Arial Narrow"/>
                        <a:cs typeface="Arial Narro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35"/>
                        </a:lnSpc>
                      </a:pPr>
                      <a:r>
                        <a:rPr sz="1300" spc="-5" dirty="0">
                          <a:solidFill>
                            <a:srgbClr val="1F3C7A"/>
                          </a:solidFill>
                          <a:latin typeface="Arial Narrow"/>
                          <a:cs typeface="Arial Narrow"/>
                        </a:rPr>
                        <a:t>177</a:t>
                      </a:r>
                      <a:endParaRPr sz="1300">
                        <a:latin typeface="Arial Narrow"/>
                        <a:cs typeface="Arial Narro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35"/>
                        </a:lnSpc>
                      </a:pPr>
                      <a:r>
                        <a:rPr sz="1300" spc="-5" dirty="0">
                          <a:solidFill>
                            <a:srgbClr val="1F3C7A"/>
                          </a:solidFill>
                          <a:latin typeface="Arial Narrow"/>
                          <a:cs typeface="Arial Narrow"/>
                        </a:rPr>
                        <a:t>140</a:t>
                      </a:r>
                      <a:endParaRPr sz="1300">
                        <a:latin typeface="Arial Narrow"/>
                        <a:cs typeface="Arial Narro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25095">
                        <a:lnSpc>
                          <a:spcPts val="1035"/>
                        </a:lnSpc>
                      </a:pPr>
                      <a:r>
                        <a:rPr sz="1300" spc="-5" dirty="0">
                          <a:solidFill>
                            <a:srgbClr val="1F3C7A"/>
                          </a:solidFill>
                          <a:latin typeface="Arial Narrow"/>
                          <a:cs typeface="Arial Narrow"/>
                        </a:rPr>
                        <a:t>109</a:t>
                      </a:r>
                      <a:endParaRPr sz="1300">
                        <a:latin typeface="Arial Narrow"/>
                        <a:cs typeface="Arial Narro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6350" algn="ctr">
                        <a:lnSpc>
                          <a:spcPts val="1035"/>
                        </a:lnSpc>
                      </a:pPr>
                      <a:r>
                        <a:rPr sz="1300" spc="-5" dirty="0">
                          <a:solidFill>
                            <a:srgbClr val="1F3C7A"/>
                          </a:solidFill>
                          <a:latin typeface="Arial Narrow"/>
                          <a:cs typeface="Arial Narrow"/>
                        </a:rPr>
                        <a:t>85</a:t>
                      </a:r>
                      <a:endParaRPr sz="1300">
                        <a:latin typeface="Arial Narrow"/>
                        <a:cs typeface="Arial Narro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35"/>
                        </a:lnSpc>
                      </a:pPr>
                      <a:r>
                        <a:rPr sz="1300" spc="-5" dirty="0">
                          <a:solidFill>
                            <a:srgbClr val="1F3C7A"/>
                          </a:solidFill>
                          <a:latin typeface="Arial Narrow"/>
                          <a:cs typeface="Arial Narrow"/>
                        </a:rPr>
                        <a:t>70</a:t>
                      </a:r>
                      <a:endParaRPr sz="1300">
                        <a:latin typeface="Arial Narrow"/>
                        <a:cs typeface="Arial Narro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35"/>
                        </a:lnSpc>
                      </a:pPr>
                      <a:r>
                        <a:rPr sz="1300" spc="-5" dirty="0">
                          <a:solidFill>
                            <a:srgbClr val="1F3C7A"/>
                          </a:solidFill>
                          <a:latin typeface="Arial Narrow"/>
                          <a:cs typeface="Arial Narrow"/>
                        </a:rPr>
                        <a:t>60</a:t>
                      </a:r>
                      <a:endParaRPr sz="1300">
                        <a:latin typeface="Arial Narrow"/>
                        <a:cs typeface="Arial Narro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35"/>
                        </a:lnSpc>
                      </a:pPr>
                      <a:r>
                        <a:rPr sz="1300" spc="-5" dirty="0">
                          <a:solidFill>
                            <a:srgbClr val="1F3C7A"/>
                          </a:solidFill>
                          <a:latin typeface="Arial Narrow"/>
                          <a:cs typeface="Arial Narrow"/>
                        </a:rPr>
                        <a:t>54</a:t>
                      </a:r>
                      <a:endParaRPr sz="1300">
                        <a:latin typeface="Arial Narrow"/>
                        <a:cs typeface="Arial Narro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35"/>
                        </a:lnSpc>
                      </a:pPr>
                      <a:r>
                        <a:rPr sz="1300" spc="-5" dirty="0">
                          <a:solidFill>
                            <a:srgbClr val="1F3C7A"/>
                          </a:solidFill>
                          <a:latin typeface="Arial Narrow"/>
                          <a:cs typeface="Arial Narrow"/>
                        </a:rPr>
                        <a:t>50</a:t>
                      </a:r>
                      <a:endParaRPr sz="1300">
                        <a:latin typeface="Arial Narrow"/>
                        <a:cs typeface="Arial Narro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35"/>
                        </a:lnSpc>
                      </a:pPr>
                      <a:r>
                        <a:rPr sz="1300" spc="-5" dirty="0">
                          <a:solidFill>
                            <a:srgbClr val="1F3C7A"/>
                          </a:solidFill>
                          <a:latin typeface="Arial Narrow"/>
                          <a:cs typeface="Arial Narrow"/>
                        </a:rPr>
                        <a:t>46</a:t>
                      </a:r>
                      <a:endParaRPr sz="1300">
                        <a:latin typeface="Arial Narrow"/>
                        <a:cs typeface="Arial Narro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35"/>
                        </a:lnSpc>
                      </a:pPr>
                      <a:r>
                        <a:rPr sz="1300" spc="-5" dirty="0">
                          <a:solidFill>
                            <a:srgbClr val="1F3C7A"/>
                          </a:solidFill>
                          <a:latin typeface="Arial Narrow"/>
                          <a:cs typeface="Arial Narrow"/>
                        </a:rPr>
                        <a:t>39</a:t>
                      </a:r>
                      <a:endParaRPr sz="1300">
                        <a:latin typeface="Arial Narrow"/>
                        <a:cs typeface="Arial Narro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35"/>
                        </a:lnSpc>
                      </a:pPr>
                      <a:r>
                        <a:rPr sz="1300" spc="-5" dirty="0">
                          <a:solidFill>
                            <a:srgbClr val="1F3C7A"/>
                          </a:solidFill>
                          <a:latin typeface="Arial Narrow"/>
                          <a:cs typeface="Arial Narrow"/>
                        </a:rPr>
                        <a:t>25</a:t>
                      </a:r>
                      <a:endParaRPr sz="1300">
                        <a:latin typeface="Arial Narrow"/>
                        <a:cs typeface="Arial Narro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53670">
                        <a:lnSpc>
                          <a:spcPts val="1035"/>
                        </a:lnSpc>
                      </a:pPr>
                      <a:r>
                        <a:rPr sz="1300" spc="-5" dirty="0">
                          <a:solidFill>
                            <a:srgbClr val="1F3C7A"/>
                          </a:solidFill>
                          <a:latin typeface="Arial Narrow"/>
                          <a:cs typeface="Arial Narrow"/>
                        </a:rPr>
                        <a:t>13</a:t>
                      </a:r>
                      <a:endParaRPr sz="1300">
                        <a:latin typeface="Arial Narrow"/>
                        <a:cs typeface="Arial Narro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175260" algn="r">
                        <a:lnSpc>
                          <a:spcPts val="1035"/>
                        </a:lnSpc>
                      </a:pPr>
                      <a:r>
                        <a:rPr sz="1300" dirty="0">
                          <a:solidFill>
                            <a:srgbClr val="1F3C7A"/>
                          </a:solidFill>
                          <a:latin typeface="Arial Narrow"/>
                          <a:cs typeface="Arial Narrow"/>
                        </a:rPr>
                        <a:t>3</a:t>
                      </a:r>
                      <a:endParaRPr sz="1300">
                        <a:latin typeface="Arial Narrow"/>
                        <a:cs typeface="Arial Narro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35"/>
                        </a:lnSpc>
                      </a:pPr>
                      <a:r>
                        <a:rPr sz="1300" dirty="0">
                          <a:solidFill>
                            <a:srgbClr val="1F3C7A"/>
                          </a:solidFill>
                          <a:latin typeface="Arial Narrow"/>
                          <a:cs typeface="Arial Narrow"/>
                        </a:rPr>
                        <a:t>0</a:t>
                      </a:r>
                      <a:endParaRPr sz="1300">
                        <a:latin typeface="Arial Narrow"/>
                        <a:cs typeface="Arial Narro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ts val="1035"/>
                        </a:lnSpc>
                      </a:pPr>
                      <a:r>
                        <a:rPr sz="1300" dirty="0">
                          <a:solidFill>
                            <a:srgbClr val="1F3C7A"/>
                          </a:solidFill>
                          <a:latin typeface="Arial Narrow"/>
                          <a:cs typeface="Arial Narrow"/>
                        </a:rPr>
                        <a:t>0</a:t>
                      </a:r>
                      <a:endParaRPr sz="1300">
                        <a:latin typeface="Arial Narrow"/>
                        <a:cs typeface="Arial Narrow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R="54610" algn="r">
                        <a:lnSpc>
                          <a:spcPts val="1025"/>
                        </a:lnSpc>
                      </a:pPr>
                      <a:r>
                        <a:rPr sz="1300" b="1" spc="-10" dirty="0">
                          <a:solidFill>
                            <a:srgbClr val="C41F3D"/>
                          </a:solidFill>
                          <a:latin typeface="Arial Narrow"/>
                          <a:cs typeface="Arial Narrow"/>
                        </a:rPr>
                        <a:t>EP</a:t>
                      </a:r>
                      <a:endParaRPr sz="1300">
                        <a:latin typeface="Arial Narrow"/>
                        <a:cs typeface="Arial Narro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1594">
                        <a:lnSpc>
                          <a:spcPts val="1025"/>
                        </a:lnSpc>
                      </a:pPr>
                      <a:r>
                        <a:rPr sz="1300" spc="-5" dirty="0">
                          <a:solidFill>
                            <a:srgbClr val="C41F3D"/>
                          </a:solidFill>
                          <a:latin typeface="Arial Narrow"/>
                          <a:cs typeface="Arial Narrow"/>
                        </a:rPr>
                        <a:t>269</a:t>
                      </a:r>
                      <a:endParaRPr sz="1300">
                        <a:latin typeface="Arial Narrow"/>
                        <a:cs typeface="Arial Narro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25"/>
                        </a:lnSpc>
                      </a:pPr>
                      <a:r>
                        <a:rPr sz="1300" spc="-5" dirty="0">
                          <a:solidFill>
                            <a:srgbClr val="C41F3D"/>
                          </a:solidFill>
                          <a:latin typeface="Arial Narrow"/>
                          <a:cs typeface="Arial Narrow"/>
                        </a:rPr>
                        <a:t>243</a:t>
                      </a:r>
                      <a:endParaRPr sz="1300">
                        <a:latin typeface="Arial Narrow"/>
                        <a:cs typeface="Arial Narro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24460">
                        <a:lnSpc>
                          <a:spcPts val="1025"/>
                        </a:lnSpc>
                      </a:pPr>
                      <a:r>
                        <a:rPr sz="1300" spc="-5" dirty="0">
                          <a:solidFill>
                            <a:srgbClr val="C41F3D"/>
                          </a:solidFill>
                          <a:latin typeface="Arial Narrow"/>
                          <a:cs typeface="Arial Narrow"/>
                        </a:rPr>
                        <a:t>212</a:t>
                      </a:r>
                      <a:endParaRPr sz="1300">
                        <a:latin typeface="Arial Narrow"/>
                        <a:cs typeface="Arial Narro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25"/>
                        </a:lnSpc>
                      </a:pPr>
                      <a:r>
                        <a:rPr sz="1300" spc="-5" dirty="0">
                          <a:solidFill>
                            <a:srgbClr val="C41F3D"/>
                          </a:solidFill>
                          <a:latin typeface="Arial Narrow"/>
                          <a:cs typeface="Arial Narrow"/>
                        </a:rPr>
                        <a:t>156</a:t>
                      </a:r>
                      <a:endParaRPr sz="1300">
                        <a:latin typeface="Arial Narrow"/>
                        <a:cs typeface="Arial Narro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25"/>
                        </a:lnSpc>
                      </a:pPr>
                      <a:r>
                        <a:rPr sz="1300" spc="-5" dirty="0">
                          <a:solidFill>
                            <a:srgbClr val="C41F3D"/>
                          </a:solidFill>
                          <a:latin typeface="Arial Narrow"/>
                          <a:cs typeface="Arial Narrow"/>
                        </a:rPr>
                        <a:t>104</a:t>
                      </a:r>
                      <a:endParaRPr sz="1300">
                        <a:latin typeface="Arial Narrow"/>
                        <a:cs typeface="Arial Narro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68910">
                        <a:lnSpc>
                          <a:spcPts val="1025"/>
                        </a:lnSpc>
                      </a:pPr>
                      <a:r>
                        <a:rPr sz="1300" spc="-5" dirty="0">
                          <a:solidFill>
                            <a:srgbClr val="C41F3D"/>
                          </a:solidFill>
                          <a:latin typeface="Arial Narrow"/>
                          <a:cs typeface="Arial Narrow"/>
                        </a:rPr>
                        <a:t>82</a:t>
                      </a:r>
                      <a:endParaRPr sz="1300">
                        <a:latin typeface="Arial Narrow"/>
                        <a:cs typeface="Arial Narro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6350" algn="ctr">
                        <a:lnSpc>
                          <a:spcPts val="1025"/>
                        </a:lnSpc>
                      </a:pPr>
                      <a:r>
                        <a:rPr sz="1300" spc="-5" dirty="0">
                          <a:solidFill>
                            <a:srgbClr val="C41F3D"/>
                          </a:solidFill>
                          <a:latin typeface="Arial Narrow"/>
                          <a:cs typeface="Arial Narrow"/>
                        </a:rPr>
                        <a:t>64</a:t>
                      </a:r>
                      <a:endParaRPr sz="1300">
                        <a:latin typeface="Arial Narrow"/>
                        <a:cs typeface="Arial Narro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25"/>
                        </a:lnSpc>
                      </a:pPr>
                      <a:r>
                        <a:rPr sz="1300" spc="-5" dirty="0">
                          <a:solidFill>
                            <a:srgbClr val="C41F3D"/>
                          </a:solidFill>
                          <a:latin typeface="Arial Narrow"/>
                          <a:cs typeface="Arial Narrow"/>
                        </a:rPr>
                        <a:t>51</a:t>
                      </a:r>
                      <a:endParaRPr sz="1300">
                        <a:latin typeface="Arial Narrow"/>
                        <a:cs typeface="Arial Narro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25"/>
                        </a:lnSpc>
                      </a:pPr>
                      <a:r>
                        <a:rPr sz="1300" spc="-5" dirty="0">
                          <a:solidFill>
                            <a:srgbClr val="C41F3D"/>
                          </a:solidFill>
                          <a:latin typeface="Arial Narrow"/>
                          <a:cs typeface="Arial Narrow"/>
                        </a:rPr>
                        <a:t>36</a:t>
                      </a:r>
                      <a:endParaRPr sz="1300">
                        <a:latin typeface="Arial Narrow"/>
                        <a:cs typeface="Arial Narro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25"/>
                        </a:lnSpc>
                      </a:pPr>
                      <a:r>
                        <a:rPr sz="1300" spc="-5" dirty="0">
                          <a:solidFill>
                            <a:srgbClr val="C41F3D"/>
                          </a:solidFill>
                          <a:latin typeface="Arial Narrow"/>
                          <a:cs typeface="Arial Narrow"/>
                        </a:rPr>
                        <a:t>24</a:t>
                      </a:r>
                      <a:endParaRPr sz="1300">
                        <a:latin typeface="Arial Narrow"/>
                        <a:cs typeface="Arial Narro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25"/>
                        </a:lnSpc>
                      </a:pPr>
                      <a:r>
                        <a:rPr sz="1300" spc="-5" dirty="0">
                          <a:solidFill>
                            <a:srgbClr val="C41F3D"/>
                          </a:solidFill>
                          <a:latin typeface="Arial Narrow"/>
                          <a:cs typeface="Arial Narrow"/>
                        </a:rPr>
                        <a:t>19</a:t>
                      </a:r>
                      <a:endParaRPr sz="1300">
                        <a:latin typeface="Arial Narrow"/>
                        <a:cs typeface="Arial Narro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25"/>
                        </a:lnSpc>
                      </a:pPr>
                      <a:r>
                        <a:rPr sz="1300" spc="-5" dirty="0">
                          <a:solidFill>
                            <a:srgbClr val="C41F3D"/>
                          </a:solidFill>
                          <a:latin typeface="Arial Narrow"/>
                          <a:cs typeface="Arial Narrow"/>
                        </a:rPr>
                        <a:t>17</a:t>
                      </a:r>
                      <a:endParaRPr sz="1300">
                        <a:latin typeface="Arial Narrow"/>
                        <a:cs typeface="Arial Narro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25"/>
                        </a:lnSpc>
                      </a:pPr>
                      <a:r>
                        <a:rPr sz="1300" spc="-5" dirty="0">
                          <a:solidFill>
                            <a:srgbClr val="C41F3D"/>
                          </a:solidFill>
                          <a:latin typeface="Arial Narrow"/>
                          <a:cs typeface="Arial Narrow"/>
                        </a:rPr>
                        <a:t>13</a:t>
                      </a:r>
                      <a:endParaRPr sz="1300">
                        <a:latin typeface="Arial Narrow"/>
                        <a:cs typeface="Arial Narro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25"/>
                        </a:lnSpc>
                      </a:pPr>
                      <a:r>
                        <a:rPr sz="1300" spc="-5" dirty="0">
                          <a:solidFill>
                            <a:srgbClr val="C41F3D"/>
                          </a:solidFill>
                          <a:latin typeface="Arial Narrow"/>
                          <a:cs typeface="Arial Narrow"/>
                        </a:rPr>
                        <a:t>10</a:t>
                      </a:r>
                      <a:endParaRPr sz="1300">
                        <a:latin typeface="Arial Narrow"/>
                        <a:cs typeface="Arial Narro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82880">
                        <a:lnSpc>
                          <a:spcPts val="1025"/>
                        </a:lnSpc>
                      </a:pPr>
                      <a:r>
                        <a:rPr sz="1300" dirty="0">
                          <a:solidFill>
                            <a:srgbClr val="C41F3D"/>
                          </a:solidFill>
                          <a:latin typeface="Arial Narrow"/>
                          <a:cs typeface="Arial Narrow"/>
                        </a:rPr>
                        <a:t>3</a:t>
                      </a:r>
                      <a:endParaRPr sz="1300">
                        <a:latin typeface="Arial Narrow"/>
                        <a:cs typeface="Arial Narro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175260" algn="r">
                        <a:lnSpc>
                          <a:spcPts val="1025"/>
                        </a:lnSpc>
                      </a:pPr>
                      <a:r>
                        <a:rPr sz="1300" dirty="0">
                          <a:solidFill>
                            <a:srgbClr val="C41F3D"/>
                          </a:solidFill>
                          <a:latin typeface="Arial Narrow"/>
                          <a:cs typeface="Arial Narrow"/>
                        </a:rPr>
                        <a:t>0</a:t>
                      </a:r>
                      <a:endParaRPr sz="1300">
                        <a:latin typeface="Arial Narrow"/>
                        <a:cs typeface="Arial Narro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25"/>
                        </a:lnSpc>
                      </a:pPr>
                      <a:r>
                        <a:rPr sz="1300" dirty="0">
                          <a:solidFill>
                            <a:srgbClr val="C41F3D"/>
                          </a:solidFill>
                          <a:latin typeface="Arial Narrow"/>
                          <a:cs typeface="Arial Narrow"/>
                        </a:rPr>
                        <a:t>0</a:t>
                      </a:r>
                      <a:endParaRPr sz="1300">
                        <a:latin typeface="Arial Narrow"/>
                        <a:cs typeface="Arial Narro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ts val="1025"/>
                        </a:lnSpc>
                      </a:pPr>
                      <a:r>
                        <a:rPr sz="1300" dirty="0">
                          <a:solidFill>
                            <a:srgbClr val="C41F3D"/>
                          </a:solidFill>
                          <a:latin typeface="Arial Narrow"/>
                          <a:cs typeface="Arial Narrow"/>
                        </a:rPr>
                        <a:t>0</a:t>
                      </a:r>
                      <a:endParaRPr sz="1300" dirty="0">
                        <a:latin typeface="Arial Narrow"/>
                        <a:cs typeface="Arial Narrow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pSp>
        <p:nvGrpSpPr>
          <p:cNvPr id="16" name="object 16">
            <a:extLst>
              <a:ext uri="{FF2B5EF4-FFF2-40B4-BE49-F238E27FC236}">
                <a16:creationId xmlns:a16="http://schemas.microsoft.com/office/drawing/2014/main" id="{684324D6-0EC5-A44E-AEAC-3D437CB72C56}"/>
              </a:ext>
            </a:extLst>
          </p:cNvPr>
          <p:cNvGrpSpPr/>
          <p:nvPr/>
        </p:nvGrpSpPr>
        <p:grpSpPr>
          <a:xfrm>
            <a:off x="1399286" y="1492758"/>
            <a:ext cx="9749367" cy="3387513"/>
            <a:chOff x="1049464" y="1119568"/>
            <a:chExt cx="7312025" cy="2540635"/>
          </a:xfrm>
        </p:grpSpPr>
        <p:sp>
          <p:nvSpPr>
            <p:cNvPr id="17" name="object 17">
              <a:extLst>
                <a:ext uri="{FF2B5EF4-FFF2-40B4-BE49-F238E27FC236}">
                  <a16:creationId xmlns:a16="http://schemas.microsoft.com/office/drawing/2014/main" id="{B0E7C761-D136-404D-8CB2-CD636A3607FA}"/>
                </a:ext>
              </a:extLst>
            </p:cNvPr>
            <p:cNvSpPr/>
            <p:nvPr/>
          </p:nvSpPr>
          <p:spPr>
            <a:xfrm>
              <a:off x="1156716" y="3567683"/>
              <a:ext cx="7198359" cy="85725"/>
            </a:xfrm>
            <a:custGeom>
              <a:avLst/>
              <a:gdLst/>
              <a:ahLst/>
              <a:cxnLst/>
              <a:rect l="l" t="t" r="r" b="b"/>
              <a:pathLst>
                <a:path w="7198359" h="85725">
                  <a:moveTo>
                    <a:pt x="0" y="0"/>
                  </a:moveTo>
                  <a:lnTo>
                    <a:pt x="7197852" y="0"/>
                  </a:lnTo>
                </a:path>
                <a:path w="7198359" h="85725">
                  <a:moveTo>
                    <a:pt x="0" y="0"/>
                  </a:moveTo>
                  <a:lnTo>
                    <a:pt x="0" y="85343"/>
                  </a:lnTo>
                </a:path>
              </a:pathLst>
            </a:custGeom>
            <a:ln w="127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object 18">
              <a:extLst>
                <a:ext uri="{FF2B5EF4-FFF2-40B4-BE49-F238E27FC236}">
                  <a16:creationId xmlns:a16="http://schemas.microsoft.com/office/drawing/2014/main" id="{1E2ED8D0-33DD-4543-B0DB-740C26B97299}"/>
                </a:ext>
              </a:extLst>
            </p:cNvPr>
            <p:cNvSpPr/>
            <p:nvPr/>
          </p:nvSpPr>
          <p:spPr>
            <a:xfrm>
              <a:off x="1580388" y="3567683"/>
              <a:ext cx="0" cy="85725"/>
            </a:xfrm>
            <a:custGeom>
              <a:avLst/>
              <a:gdLst/>
              <a:ahLst/>
              <a:cxnLst/>
              <a:rect l="l" t="t" r="r" b="b"/>
              <a:pathLst>
                <a:path h="85725">
                  <a:moveTo>
                    <a:pt x="0" y="0"/>
                  </a:moveTo>
                  <a:lnTo>
                    <a:pt x="0" y="85343"/>
                  </a:lnTo>
                </a:path>
              </a:pathLst>
            </a:custGeom>
            <a:ln w="127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object 19">
              <a:extLst>
                <a:ext uri="{FF2B5EF4-FFF2-40B4-BE49-F238E27FC236}">
                  <a16:creationId xmlns:a16="http://schemas.microsoft.com/office/drawing/2014/main" id="{E0C64241-7649-1045-BC36-CE5F05C0A09A}"/>
                </a:ext>
              </a:extLst>
            </p:cNvPr>
            <p:cNvSpPr/>
            <p:nvPr/>
          </p:nvSpPr>
          <p:spPr>
            <a:xfrm>
              <a:off x="2002536" y="3567683"/>
              <a:ext cx="0" cy="85725"/>
            </a:xfrm>
            <a:custGeom>
              <a:avLst/>
              <a:gdLst/>
              <a:ahLst/>
              <a:cxnLst/>
              <a:rect l="l" t="t" r="r" b="b"/>
              <a:pathLst>
                <a:path h="85725">
                  <a:moveTo>
                    <a:pt x="0" y="0"/>
                  </a:moveTo>
                  <a:lnTo>
                    <a:pt x="0" y="85343"/>
                  </a:lnTo>
                </a:path>
              </a:pathLst>
            </a:custGeom>
            <a:ln w="127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object 20">
              <a:extLst>
                <a:ext uri="{FF2B5EF4-FFF2-40B4-BE49-F238E27FC236}">
                  <a16:creationId xmlns:a16="http://schemas.microsoft.com/office/drawing/2014/main" id="{9235516A-FEEF-4844-ABAC-87A868ADEA76}"/>
                </a:ext>
              </a:extLst>
            </p:cNvPr>
            <p:cNvSpPr/>
            <p:nvPr/>
          </p:nvSpPr>
          <p:spPr>
            <a:xfrm>
              <a:off x="2426208" y="3567683"/>
              <a:ext cx="0" cy="85725"/>
            </a:xfrm>
            <a:custGeom>
              <a:avLst/>
              <a:gdLst/>
              <a:ahLst/>
              <a:cxnLst/>
              <a:rect l="l" t="t" r="r" b="b"/>
              <a:pathLst>
                <a:path h="85725">
                  <a:moveTo>
                    <a:pt x="0" y="0"/>
                  </a:moveTo>
                  <a:lnTo>
                    <a:pt x="0" y="85343"/>
                  </a:lnTo>
                </a:path>
              </a:pathLst>
            </a:custGeom>
            <a:ln w="127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object 21">
              <a:extLst>
                <a:ext uri="{FF2B5EF4-FFF2-40B4-BE49-F238E27FC236}">
                  <a16:creationId xmlns:a16="http://schemas.microsoft.com/office/drawing/2014/main" id="{D71DE9E1-7199-3341-A5D0-BC123BD66905}"/>
                </a:ext>
              </a:extLst>
            </p:cNvPr>
            <p:cNvSpPr/>
            <p:nvPr/>
          </p:nvSpPr>
          <p:spPr>
            <a:xfrm>
              <a:off x="2849880" y="3567683"/>
              <a:ext cx="0" cy="85725"/>
            </a:xfrm>
            <a:custGeom>
              <a:avLst/>
              <a:gdLst/>
              <a:ahLst/>
              <a:cxnLst/>
              <a:rect l="l" t="t" r="r" b="b"/>
              <a:pathLst>
                <a:path h="85725">
                  <a:moveTo>
                    <a:pt x="0" y="0"/>
                  </a:moveTo>
                  <a:lnTo>
                    <a:pt x="0" y="85343"/>
                  </a:lnTo>
                </a:path>
              </a:pathLst>
            </a:custGeom>
            <a:ln w="127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object 22">
              <a:extLst>
                <a:ext uri="{FF2B5EF4-FFF2-40B4-BE49-F238E27FC236}">
                  <a16:creationId xmlns:a16="http://schemas.microsoft.com/office/drawing/2014/main" id="{F9C73B3F-B1FB-664B-B0A1-D04254206867}"/>
                </a:ext>
              </a:extLst>
            </p:cNvPr>
            <p:cNvSpPr/>
            <p:nvPr/>
          </p:nvSpPr>
          <p:spPr>
            <a:xfrm>
              <a:off x="3273552" y="3567683"/>
              <a:ext cx="0" cy="85725"/>
            </a:xfrm>
            <a:custGeom>
              <a:avLst/>
              <a:gdLst/>
              <a:ahLst/>
              <a:cxnLst/>
              <a:rect l="l" t="t" r="r" b="b"/>
              <a:pathLst>
                <a:path h="85725">
                  <a:moveTo>
                    <a:pt x="0" y="0"/>
                  </a:moveTo>
                  <a:lnTo>
                    <a:pt x="0" y="85343"/>
                  </a:lnTo>
                </a:path>
              </a:pathLst>
            </a:custGeom>
            <a:ln w="127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object 23">
              <a:extLst>
                <a:ext uri="{FF2B5EF4-FFF2-40B4-BE49-F238E27FC236}">
                  <a16:creationId xmlns:a16="http://schemas.microsoft.com/office/drawing/2014/main" id="{53676BBE-42F9-1443-966A-AF58372C5DEB}"/>
                </a:ext>
              </a:extLst>
            </p:cNvPr>
            <p:cNvSpPr/>
            <p:nvPr/>
          </p:nvSpPr>
          <p:spPr>
            <a:xfrm>
              <a:off x="3697224" y="3567683"/>
              <a:ext cx="0" cy="85725"/>
            </a:xfrm>
            <a:custGeom>
              <a:avLst/>
              <a:gdLst/>
              <a:ahLst/>
              <a:cxnLst/>
              <a:rect l="l" t="t" r="r" b="b"/>
              <a:pathLst>
                <a:path h="85725">
                  <a:moveTo>
                    <a:pt x="0" y="0"/>
                  </a:moveTo>
                  <a:lnTo>
                    <a:pt x="0" y="85343"/>
                  </a:lnTo>
                </a:path>
              </a:pathLst>
            </a:custGeom>
            <a:ln w="127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object 24">
              <a:extLst>
                <a:ext uri="{FF2B5EF4-FFF2-40B4-BE49-F238E27FC236}">
                  <a16:creationId xmlns:a16="http://schemas.microsoft.com/office/drawing/2014/main" id="{15BAC308-CC2B-6B40-8F45-7250CD04ECFC}"/>
                </a:ext>
              </a:extLst>
            </p:cNvPr>
            <p:cNvSpPr/>
            <p:nvPr/>
          </p:nvSpPr>
          <p:spPr>
            <a:xfrm>
              <a:off x="4119372" y="3567683"/>
              <a:ext cx="0" cy="85725"/>
            </a:xfrm>
            <a:custGeom>
              <a:avLst/>
              <a:gdLst/>
              <a:ahLst/>
              <a:cxnLst/>
              <a:rect l="l" t="t" r="r" b="b"/>
              <a:pathLst>
                <a:path h="85725">
                  <a:moveTo>
                    <a:pt x="0" y="0"/>
                  </a:moveTo>
                  <a:lnTo>
                    <a:pt x="0" y="85343"/>
                  </a:lnTo>
                </a:path>
              </a:pathLst>
            </a:custGeom>
            <a:ln w="127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object 25">
              <a:extLst>
                <a:ext uri="{FF2B5EF4-FFF2-40B4-BE49-F238E27FC236}">
                  <a16:creationId xmlns:a16="http://schemas.microsoft.com/office/drawing/2014/main" id="{44CABD31-94AB-934E-8697-9E99CAC6AC41}"/>
                </a:ext>
              </a:extLst>
            </p:cNvPr>
            <p:cNvSpPr/>
            <p:nvPr/>
          </p:nvSpPr>
          <p:spPr>
            <a:xfrm>
              <a:off x="4543043" y="3567683"/>
              <a:ext cx="0" cy="85725"/>
            </a:xfrm>
            <a:custGeom>
              <a:avLst/>
              <a:gdLst/>
              <a:ahLst/>
              <a:cxnLst/>
              <a:rect l="l" t="t" r="r" b="b"/>
              <a:pathLst>
                <a:path h="85725">
                  <a:moveTo>
                    <a:pt x="0" y="0"/>
                  </a:moveTo>
                  <a:lnTo>
                    <a:pt x="0" y="85343"/>
                  </a:lnTo>
                </a:path>
              </a:pathLst>
            </a:custGeom>
            <a:ln w="127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object 26">
              <a:extLst>
                <a:ext uri="{FF2B5EF4-FFF2-40B4-BE49-F238E27FC236}">
                  <a16:creationId xmlns:a16="http://schemas.microsoft.com/office/drawing/2014/main" id="{ED3C58FE-0A79-6B4D-85CD-5937B83CFC80}"/>
                </a:ext>
              </a:extLst>
            </p:cNvPr>
            <p:cNvSpPr/>
            <p:nvPr/>
          </p:nvSpPr>
          <p:spPr>
            <a:xfrm>
              <a:off x="4966716" y="3567683"/>
              <a:ext cx="0" cy="85725"/>
            </a:xfrm>
            <a:custGeom>
              <a:avLst/>
              <a:gdLst/>
              <a:ahLst/>
              <a:cxnLst/>
              <a:rect l="l" t="t" r="r" b="b"/>
              <a:pathLst>
                <a:path h="85725">
                  <a:moveTo>
                    <a:pt x="0" y="0"/>
                  </a:moveTo>
                  <a:lnTo>
                    <a:pt x="0" y="85343"/>
                  </a:lnTo>
                </a:path>
              </a:pathLst>
            </a:custGeom>
            <a:ln w="127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object 27">
              <a:extLst>
                <a:ext uri="{FF2B5EF4-FFF2-40B4-BE49-F238E27FC236}">
                  <a16:creationId xmlns:a16="http://schemas.microsoft.com/office/drawing/2014/main" id="{AB493CEC-3F24-3845-8B36-0A238885664F}"/>
                </a:ext>
              </a:extLst>
            </p:cNvPr>
            <p:cNvSpPr/>
            <p:nvPr/>
          </p:nvSpPr>
          <p:spPr>
            <a:xfrm>
              <a:off x="5390387" y="3567683"/>
              <a:ext cx="0" cy="85725"/>
            </a:xfrm>
            <a:custGeom>
              <a:avLst/>
              <a:gdLst/>
              <a:ahLst/>
              <a:cxnLst/>
              <a:rect l="l" t="t" r="r" b="b"/>
              <a:pathLst>
                <a:path h="85725">
                  <a:moveTo>
                    <a:pt x="0" y="0"/>
                  </a:moveTo>
                  <a:lnTo>
                    <a:pt x="0" y="85343"/>
                  </a:lnTo>
                </a:path>
              </a:pathLst>
            </a:custGeom>
            <a:ln w="127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object 28">
              <a:extLst>
                <a:ext uri="{FF2B5EF4-FFF2-40B4-BE49-F238E27FC236}">
                  <a16:creationId xmlns:a16="http://schemas.microsoft.com/office/drawing/2014/main" id="{6F0336F8-8820-4349-8FD4-28735BAD2F60}"/>
                </a:ext>
              </a:extLst>
            </p:cNvPr>
            <p:cNvSpPr/>
            <p:nvPr/>
          </p:nvSpPr>
          <p:spPr>
            <a:xfrm>
              <a:off x="5814060" y="3567683"/>
              <a:ext cx="0" cy="85725"/>
            </a:xfrm>
            <a:custGeom>
              <a:avLst/>
              <a:gdLst/>
              <a:ahLst/>
              <a:cxnLst/>
              <a:rect l="l" t="t" r="r" b="b"/>
              <a:pathLst>
                <a:path h="85725">
                  <a:moveTo>
                    <a:pt x="0" y="0"/>
                  </a:moveTo>
                  <a:lnTo>
                    <a:pt x="0" y="85343"/>
                  </a:lnTo>
                </a:path>
              </a:pathLst>
            </a:custGeom>
            <a:ln w="127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object 29">
              <a:extLst>
                <a:ext uri="{FF2B5EF4-FFF2-40B4-BE49-F238E27FC236}">
                  <a16:creationId xmlns:a16="http://schemas.microsoft.com/office/drawing/2014/main" id="{46497847-3A75-404A-B541-7810A44008D2}"/>
                </a:ext>
              </a:extLst>
            </p:cNvPr>
            <p:cNvSpPr/>
            <p:nvPr/>
          </p:nvSpPr>
          <p:spPr>
            <a:xfrm>
              <a:off x="6237731" y="3567683"/>
              <a:ext cx="0" cy="85725"/>
            </a:xfrm>
            <a:custGeom>
              <a:avLst/>
              <a:gdLst/>
              <a:ahLst/>
              <a:cxnLst/>
              <a:rect l="l" t="t" r="r" b="b"/>
              <a:pathLst>
                <a:path h="85725">
                  <a:moveTo>
                    <a:pt x="0" y="0"/>
                  </a:moveTo>
                  <a:lnTo>
                    <a:pt x="0" y="85343"/>
                  </a:lnTo>
                </a:path>
              </a:pathLst>
            </a:custGeom>
            <a:ln w="127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object 30">
              <a:extLst>
                <a:ext uri="{FF2B5EF4-FFF2-40B4-BE49-F238E27FC236}">
                  <a16:creationId xmlns:a16="http://schemas.microsoft.com/office/drawing/2014/main" id="{5EF0F904-1556-1E40-B4D2-0A41FFE8D9F7}"/>
                </a:ext>
              </a:extLst>
            </p:cNvPr>
            <p:cNvSpPr/>
            <p:nvPr/>
          </p:nvSpPr>
          <p:spPr>
            <a:xfrm>
              <a:off x="6661404" y="3567683"/>
              <a:ext cx="0" cy="85725"/>
            </a:xfrm>
            <a:custGeom>
              <a:avLst/>
              <a:gdLst/>
              <a:ahLst/>
              <a:cxnLst/>
              <a:rect l="l" t="t" r="r" b="b"/>
              <a:pathLst>
                <a:path h="85725">
                  <a:moveTo>
                    <a:pt x="0" y="0"/>
                  </a:moveTo>
                  <a:lnTo>
                    <a:pt x="0" y="85343"/>
                  </a:lnTo>
                </a:path>
              </a:pathLst>
            </a:custGeom>
            <a:ln w="127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object 31">
              <a:extLst>
                <a:ext uri="{FF2B5EF4-FFF2-40B4-BE49-F238E27FC236}">
                  <a16:creationId xmlns:a16="http://schemas.microsoft.com/office/drawing/2014/main" id="{A0BEAA38-906D-CE40-A0CD-C00F44294BD4}"/>
                </a:ext>
              </a:extLst>
            </p:cNvPr>
            <p:cNvSpPr/>
            <p:nvPr/>
          </p:nvSpPr>
          <p:spPr>
            <a:xfrm>
              <a:off x="7083552" y="3567683"/>
              <a:ext cx="0" cy="85725"/>
            </a:xfrm>
            <a:custGeom>
              <a:avLst/>
              <a:gdLst/>
              <a:ahLst/>
              <a:cxnLst/>
              <a:rect l="l" t="t" r="r" b="b"/>
              <a:pathLst>
                <a:path h="85725">
                  <a:moveTo>
                    <a:pt x="0" y="0"/>
                  </a:moveTo>
                  <a:lnTo>
                    <a:pt x="0" y="85343"/>
                  </a:lnTo>
                </a:path>
              </a:pathLst>
            </a:custGeom>
            <a:ln w="127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" name="object 32">
              <a:extLst>
                <a:ext uri="{FF2B5EF4-FFF2-40B4-BE49-F238E27FC236}">
                  <a16:creationId xmlns:a16="http://schemas.microsoft.com/office/drawing/2014/main" id="{272CA790-C2AC-804D-9789-1A26D1E28D79}"/>
                </a:ext>
              </a:extLst>
            </p:cNvPr>
            <p:cNvSpPr/>
            <p:nvPr/>
          </p:nvSpPr>
          <p:spPr>
            <a:xfrm>
              <a:off x="7507223" y="3567683"/>
              <a:ext cx="0" cy="85725"/>
            </a:xfrm>
            <a:custGeom>
              <a:avLst/>
              <a:gdLst/>
              <a:ahLst/>
              <a:cxnLst/>
              <a:rect l="l" t="t" r="r" b="b"/>
              <a:pathLst>
                <a:path h="85725">
                  <a:moveTo>
                    <a:pt x="0" y="0"/>
                  </a:moveTo>
                  <a:lnTo>
                    <a:pt x="0" y="85343"/>
                  </a:lnTo>
                </a:path>
              </a:pathLst>
            </a:custGeom>
            <a:ln w="127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" name="object 33">
              <a:extLst>
                <a:ext uri="{FF2B5EF4-FFF2-40B4-BE49-F238E27FC236}">
                  <a16:creationId xmlns:a16="http://schemas.microsoft.com/office/drawing/2014/main" id="{2DA0765B-A9F9-3D46-AA94-4D16EB3554AA}"/>
                </a:ext>
              </a:extLst>
            </p:cNvPr>
            <p:cNvSpPr/>
            <p:nvPr/>
          </p:nvSpPr>
          <p:spPr>
            <a:xfrm>
              <a:off x="7930895" y="3567683"/>
              <a:ext cx="0" cy="85725"/>
            </a:xfrm>
            <a:custGeom>
              <a:avLst/>
              <a:gdLst/>
              <a:ahLst/>
              <a:cxnLst/>
              <a:rect l="l" t="t" r="r" b="b"/>
              <a:pathLst>
                <a:path h="85725">
                  <a:moveTo>
                    <a:pt x="0" y="0"/>
                  </a:moveTo>
                  <a:lnTo>
                    <a:pt x="0" y="85343"/>
                  </a:lnTo>
                </a:path>
              </a:pathLst>
            </a:custGeom>
            <a:ln w="127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object 34">
              <a:extLst>
                <a:ext uri="{FF2B5EF4-FFF2-40B4-BE49-F238E27FC236}">
                  <a16:creationId xmlns:a16="http://schemas.microsoft.com/office/drawing/2014/main" id="{E8DEC170-3748-6C45-91D8-B62C6382D19A}"/>
                </a:ext>
              </a:extLst>
            </p:cNvPr>
            <p:cNvSpPr/>
            <p:nvPr/>
          </p:nvSpPr>
          <p:spPr>
            <a:xfrm>
              <a:off x="8354568" y="3567683"/>
              <a:ext cx="0" cy="85725"/>
            </a:xfrm>
            <a:custGeom>
              <a:avLst/>
              <a:gdLst/>
              <a:ahLst/>
              <a:cxnLst/>
              <a:rect l="l" t="t" r="r" b="b"/>
              <a:pathLst>
                <a:path h="85725">
                  <a:moveTo>
                    <a:pt x="0" y="0"/>
                  </a:moveTo>
                  <a:lnTo>
                    <a:pt x="0" y="85343"/>
                  </a:lnTo>
                </a:path>
              </a:pathLst>
            </a:custGeom>
            <a:ln w="127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object 35">
              <a:extLst>
                <a:ext uri="{FF2B5EF4-FFF2-40B4-BE49-F238E27FC236}">
                  <a16:creationId xmlns:a16="http://schemas.microsoft.com/office/drawing/2014/main" id="{6D6081B5-7C25-D445-B77E-8583B1E9E837}"/>
                </a:ext>
              </a:extLst>
            </p:cNvPr>
            <p:cNvSpPr/>
            <p:nvPr/>
          </p:nvSpPr>
          <p:spPr>
            <a:xfrm>
              <a:off x="2849880" y="2269236"/>
              <a:ext cx="0" cy="1298575"/>
            </a:xfrm>
            <a:custGeom>
              <a:avLst/>
              <a:gdLst/>
              <a:ahLst/>
              <a:cxnLst/>
              <a:rect l="l" t="t" r="r" b="b"/>
              <a:pathLst>
                <a:path h="1298575">
                  <a:moveTo>
                    <a:pt x="0" y="0"/>
                  </a:moveTo>
                  <a:lnTo>
                    <a:pt x="0" y="1298448"/>
                  </a:lnTo>
                </a:path>
              </a:pathLst>
            </a:custGeom>
            <a:ln w="12725">
              <a:solidFill>
                <a:srgbClr val="0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object 36">
              <a:extLst>
                <a:ext uri="{FF2B5EF4-FFF2-40B4-BE49-F238E27FC236}">
                  <a16:creationId xmlns:a16="http://schemas.microsoft.com/office/drawing/2014/main" id="{E8269B6F-877D-6D49-A879-77F535C407FA}"/>
                </a:ext>
              </a:extLst>
            </p:cNvPr>
            <p:cNvSpPr/>
            <p:nvPr/>
          </p:nvSpPr>
          <p:spPr>
            <a:xfrm>
              <a:off x="3697224" y="2782823"/>
              <a:ext cx="0" cy="784860"/>
            </a:xfrm>
            <a:custGeom>
              <a:avLst/>
              <a:gdLst/>
              <a:ahLst/>
              <a:cxnLst/>
              <a:rect l="l" t="t" r="r" b="b"/>
              <a:pathLst>
                <a:path h="784860">
                  <a:moveTo>
                    <a:pt x="0" y="0"/>
                  </a:moveTo>
                  <a:lnTo>
                    <a:pt x="0" y="784860"/>
                  </a:lnTo>
                </a:path>
              </a:pathLst>
            </a:custGeom>
            <a:ln w="12725">
              <a:solidFill>
                <a:srgbClr val="0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" name="object 37">
              <a:extLst>
                <a:ext uri="{FF2B5EF4-FFF2-40B4-BE49-F238E27FC236}">
                  <a16:creationId xmlns:a16="http://schemas.microsoft.com/office/drawing/2014/main" id="{95B9C831-D5E7-934A-B90B-9B154CC192B1}"/>
                </a:ext>
              </a:extLst>
            </p:cNvPr>
            <p:cNvSpPr/>
            <p:nvPr/>
          </p:nvSpPr>
          <p:spPr>
            <a:xfrm>
              <a:off x="4543043" y="3020567"/>
              <a:ext cx="0" cy="547370"/>
            </a:xfrm>
            <a:custGeom>
              <a:avLst/>
              <a:gdLst/>
              <a:ahLst/>
              <a:cxnLst/>
              <a:rect l="l" t="t" r="r" b="b"/>
              <a:pathLst>
                <a:path h="547370">
                  <a:moveTo>
                    <a:pt x="0" y="0"/>
                  </a:moveTo>
                  <a:lnTo>
                    <a:pt x="0" y="547116"/>
                  </a:lnTo>
                </a:path>
              </a:pathLst>
            </a:custGeom>
            <a:ln w="12725">
              <a:solidFill>
                <a:srgbClr val="0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object 38">
              <a:extLst>
                <a:ext uri="{FF2B5EF4-FFF2-40B4-BE49-F238E27FC236}">
                  <a16:creationId xmlns:a16="http://schemas.microsoft.com/office/drawing/2014/main" id="{DBEC08FE-8D15-1A49-824D-C9D1BA390D7D}"/>
                </a:ext>
              </a:extLst>
            </p:cNvPr>
            <p:cNvSpPr/>
            <p:nvPr/>
          </p:nvSpPr>
          <p:spPr>
            <a:xfrm>
              <a:off x="1056132" y="3572255"/>
              <a:ext cx="90170" cy="0"/>
            </a:xfrm>
            <a:custGeom>
              <a:avLst/>
              <a:gdLst/>
              <a:ahLst/>
              <a:cxnLst/>
              <a:rect l="l" t="t" r="r" b="b"/>
              <a:pathLst>
                <a:path w="90169">
                  <a:moveTo>
                    <a:pt x="89915" y="0"/>
                  </a:moveTo>
                  <a:lnTo>
                    <a:pt x="0" y="0"/>
                  </a:lnTo>
                </a:path>
              </a:pathLst>
            </a:custGeom>
            <a:ln w="127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object 39">
              <a:extLst>
                <a:ext uri="{FF2B5EF4-FFF2-40B4-BE49-F238E27FC236}">
                  <a16:creationId xmlns:a16="http://schemas.microsoft.com/office/drawing/2014/main" id="{43A41115-9BBF-0E46-8617-F5AE93C14C6C}"/>
                </a:ext>
              </a:extLst>
            </p:cNvPr>
            <p:cNvSpPr/>
            <p:nvPr/>
          </p:nvSpPr>
          <p:spPr>
            <a:xfrm>
              <a:off x="1056132" y="3073907"/>
              <a:ext cx="90170" cy="0"/>
            </a:xfrm>
            <a:custGeom>
              <a:avLst/>
              <a:gdLst/>
              <a:ahLst/>
              <a:cxnLst/>
              <a:rect l="l" t="t" r="r" b="b"/>
              <a:pathLst>
                <a:path w="90169">
                  <a:moveTo>
                    <a:pt x="89915" y="0"/>
                  </a:moveTo>
                  <a:lnTo>
                    <a:pt x="0" y="0"/>
                  </a:lnTo>
                </a:path>
              </a:pathLst>
            </a:custGeom>
            <a:ln w="127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" name="object 40">
              <a:extLst>
                <a:ext uri="{FF2B5EF4-FFF2-40B4-BE49-F238E27FC236}">
                  <a16:creationId xmlns:a16="http://schemas.microsoft.com/office/drawing/2014/main" id="{0AE46359-57A7-0646-A7E7-56DBCF9D4976}"/>
                </a:ext>
              </a:extLst>
            </p:cNvPr>
            <p:cNvSpPr/>
            <p:nvPr/>
          </p:nvSpPr>
          <p:spPr>
            <a:xfrm>
              <a:off x="1056132" y="2592323"/>
              <a:ext cx="90170" cy="0"/>
            </a:xfrm>
            <a:custGeom>
              <a:avLst/>
              <a:gdLst/>
              <a:ahLst/>
              <a:cxnLst/>
              <a:rect l="l" t="t" r="r" b="b"/>
              <a:pathLst>
                <a:path w="90169">
                  <a:moveTo>
                    <a:pt x="89915" y="0"/>
                  </a:moveTo>
                  <a:lnTo>
                    <a:pt x="0" y="0"/>
                  </a:lnTo>
                </a:path>
              </a:pathLst>
            </a:custGeom>
            <a:ln w="127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object 41">
              <a:extLst>
                <a:ext uri="{FF2B5EF4-FFF2-40B4-BE49-F238E27FC236}">
                  <a16:creationId xmlns:a16="http://schemas.microsoft.com/office/drawing/2014/main" id="{7C084195-6734-CC41-8974-0DC20F20AC65}"/>
                </a:ext>
              </a:extLst>
            </p:cNvPr>
            <p:cNvSpPr/>
            <p:nvPr/>
          </p:nvSpPr>
          <p:spPr>
            <a:xfrm>
              <a:off x="1056132" y="2103119"/>
              <a:ext cx="90170" cy="0"/>
            </a:xfrm>
            <a:custGeom>
              <a:avLst/>
              <a:gdLst/>
              <a:ahLst/>
              <a:cxnLst/>
              <a:rect l="l" t="t" r="r" b="b"/>
              <a:pathLst>
                <a:path w="90169">
                  <a:moveTo>
                    <a:pt x="89915" y="0"/>
                  </a:moveTo>
                  <a:lnTo>
                    <a:pt x="0" y="0"/>
                  </a:lnTo>
                </a:path>
              </a:pathLst>
            </a:custGeom>
            <a:ln w="127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object 42">
              <a:extLst>
                <a:ext uri="{FF2B5EF4-FFF2-40B4-BE49-F238E27FC236}">
                  <a16:creationId xmlns:a16="http://schemas.microsoft.com/office/drawing/2014/main" id="{6C8C7C40-4CA5-E343-908A-572EBB85D5FF}"/>
                </a:ext>
              </a:extLst>
            </p:cNvPr>
            <p:cNvSpPr/>
            <p:nvPr/>
          </p:nvSpPr>
          <p:spPr>
            <a:xfrm>
              <a:off x="1056132" y="1615439"/>
              <a:ext cx="90170" cy="0"/>
            </a:xfrm>
            <a:custGeom>
              <a:avLst/>
              <a:gdLst/>
              <a:ahLst/>
              <a:cxnLst/>
              <a:rect l="l" t="t" r="r" b="b"/>
              <a:pathLst>
                <a:path w="90169">
                  <a:moveTo>
                    <a:pt x="89915" y="0"/>
                  </a:moveTo>
                  <a:lnTo>
                    <a:pt x="0" y="0"/>
                  </a:lnTo>
                </a:path>
              </a:pathLst>
            </a:custGeom>
            <a:ln w="127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object 43">
              <a:extLst>
                <a:ext uri="{FF2B5EF4-FFF2-40B4-BE49-F238E27FC236}">
                  <a16:creationId xmlns:a16="http://schemas.microsoft.com/office/drawing/2014/main" id="{8C82B839-BD4E-544C-B41F-14A6BBC6E7C0}"/>
                </a:ext>
              </a:extLst>
            </p:cNvPr>
            <p:cNvSpPr/>
            <p:nvPr/>
          </p:nvSpPr>
          <p:spPr>
            <a:xfrm>
              <a:off x="1056132" y="1126235"/>
              <a:ext cx="90170" cy="0"/>
            </a:xfrm>
            <a:custGeom>
              <a:avLst/>
              <a:gdLst/>
              <a:ahLst/>
              <a:cxnLst/>
              <a:rect l="l" t="t" r="r" b="b"/>
              <a:pathLst>
                <a:path w="90169">
                  <a:moveTo>
                    <a:pt x="89915" y="0"/>
                  </a:moveTo>
                  <a:lnTo>
                    <a:pt x="0" y="0"/>
                  </a:lnTo>
                </a:path>
              </a:pathLst>
            </a:custGeom>
            <a:ln w="127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" name="object 44">
              <a:extLst>
                <a:ext uri="{FF2B5EF4-FFF2-40B4-BE49-F238E27FC236}">
                  <a16:creationId xmlns:a16="http://schemas.microsoft.com/office/drawing/2014/main" id="{9A6DBA1A-8996-404E-9090-CFC48D89F454}"/>
                </a:ext>
              </a:extLst>
            </p:cNvPr>
            <p:cNvSpPr/>
            <p:nvPr/>
          </p:nvSpPr>
          <p:spPr>
            <a:xfrm>
              <a:off x="1156716" y="1126235"/>
              <a:ext cx="0" cy="2443480"/>
            </a:xfrm>
            <a:custGeom>
              <a:avLst/>
              <a:gdLst/>
              <a:ahLst/>
              <a:cxnLst/>
              <a:rect l="l" t="t" r="r" b="b"/>
              <a:pathLst>
                <a:path h="2443479">
                  <a:moveTo>
                    <a:pt x="0" y="2442972"/>
                  </a:moveTo>
                  <a:lnTo>
                    <a:pt x="0" y="0"/>
                  </a:lnTo>
                </a:path>
              </a:pathLst>
            </a:custGeom>
            <a:ln w="127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" name="object 45">
              <a:extLst>
                <a:ext uri="{FF2B5EF4-FFF2-40B4-BE49-F238E27FC236}">
                  <a16:creationId xmlns:a16="http://schemas.microsoft.com/office/drawing/2014/main" id="{2079A98A-5E20-A045-85FB-EA76E1749FE4}"/>
                </a:ext>
              </a:extLst>
            </p:cNvPr>
            <p:cNvSpPr/>
            <p:nvPr/>
          </p:nvSpPr>
          <p:spPr>
            <a:xfrm>
              <a:off x="6236208" y="3134867"/>
              <a:ext cx="0" cy="433070"/>
            </a:xfrm>
            <a:custGeom>
              <a:avLst/>
              <a:gdLst/>
              <a:ahLst/>
              <a:cxnLst/>
              <a:rect l="l" t="t" r="r" b="b"/>
              <a:pathLst>
                <a:path h="433070">
                  <a:moveTo>
                    <a:pt x="0" y="0"/>
                  </a:moveTo>
                  <a:lnTo>
                    <a:pt x="0" y="432816"/>
                  </a:lnTo>
                </a:path>
              </a:pathLst>
            </a:custGeom>
            <a:ln w="12725">
              <a:solidFill>
                <a:srgbClr val="0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6" name="object 46">
            <a:extLst>
              <a:ext uri="{FF2B5EF4-FFF2-40B4-BE49-F238E27FC236}">
                <a16:creationId xmlns:a16="http://schemas.microsoft.com/office/drawing/2014/main" id="{FF1D5B96-2099-D440-ACEA-9A262AE818DF}"/>
              </a:ext>
            </a:extLst>
          </p:cNvPr>
          <p:cNvSpPr txBox="1"/>
          <p:nvPr/>
        </p:nvSpPr>
        <p:spPr>
          <a:xfrm>
            <a:off x="3845053" y="2759965"/>
            <a:ext cx="508847" cy="26332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marR="0" lvl="0" indent="0" algn="l" defTabSz="1219170" rtl="0" eaLnBrk="1" fontAlgn="auto" latinLnBrk="0" hangingPunct="1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srgbClr val="1F3C7A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52.</a:t>
            </a:r>
            <a:r>
              <a:rPr kumimoji="0" sz="1600" b="0" i="0" u="none" strike="noStrike" kern="1200" cap="none" spc="7" normalizeH="0" baseline="0" noProof="0" dirty="0">
                <a:ln>
                  <a:noFill/>
                </a:ln>
                <a:solidFill>
                  <a:srgbClr val="1F3C7A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8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srgbClr val="1F3C7A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%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/>
              <a:ea typeface="+mn-ea"/>
              <a:cs typeface="Arial Narrow"/>
            </a:endParaRPr>
          </a:p>
        </p:txBody>
      </p:sp>
      <p:sp>
        <p:nvSpPr>
          <p:cNvPr id="47" name="object 47">
            <a:extLst>
              <a:ext uri="{FF2B5EF4-FFF2-40B4-BE49-F238E27FC236}">
                <a16:creationId xmlns:a16="http://schemas.microsoft.com/office/drawing/2014/main" id="{DBB36419-57A1-1E47-A59B-B89CC20380C9}"/>
              </a:ext>
            </a:extLst>
          </p:cNvPr>
          <p:cNvSpPr txBox="1"/>
          <p:nvPr/>
        </p:nvSpPr>
        <p:spPr>
          <a:xfrm>
            <a:off x="4973997" y="3431032"/>
            <a:ext cx="508847" cy="26332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marR="0" lvl="0" indent="0" algn="l" defTabSz="1219170" rtl="0" eaLnBrk="1" fontAlgn="auto" latinLnBrk="0" hangingPunct="1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srgbClr val="1F3C7A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32.</a:t>
            </a:r>
            <a:r>
              <a:rPr kumimoji="0" sz="1600" b="0" i="0" u="none" strike="noStrike" kern="1200" cap="none" spc="7" normalizeH="0" baseline="0" noProof="0" dirty="0">
                <a:ln>
                  <a:noFill/>
                </a:ln>
                <a:solidFill>
                  <a:srgbClr val="1F3C7A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0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srgbClr val="1F3C7A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%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/>
              <a:ea typeface="+mn-ea"/>
              <a:cs typeface="Arial Narrow"/>
            </a:endParaRPr>
          </a:p>
        </p:txBody>
      </p:sp>
      <p:sp>
        <p:nvSpPr>
          <p:cNvPr id="48" name="object 48">
            <a:extLst>
              <a:ext uri="{FF2B5EF4-FFF2-40B4-BE49-F238E27FC236}">
                <a16:creationId xmlns:a16="http://schemas.microsoft.com/office/drawing/2014/main" id="{B09CC313-1716-1046-B138-BEFB6184050D}"/>
              </a:ext>
            </a:extLst>
          </p:cNvPr>
          <p:cNvSpPr txBox="1"/>
          <p:nvPr/>
        </p:nvSpPr>
        <p:spPr>
          <a:xfrm>
            <a:off x="6079405" y="3718730"/>
            <a:ext cx="508847" cy="26332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marR="0" lvl="0" indent="0" algn="l" defTabSz="1219170" rtl="0" eaLnBrk="1" fontAlgn="auto" latinLnBrk="0" hangingPunct="1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srgbClr val="1F3C7A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22.</a:t>
            </a:r>
            <a:r>
              <a:rPr kumimoji="0" sz="1600" b="0" i="0" u="none" strike="noStrike" kern="1200" cap="none" spc="7" normalizeH="0" baseline="0" noProof="0" dirty="0">
                <a:ln>
                  <a:noFill/>
                </a:ln>
                <a:solidFill>
                  <a:srgbClr val="1F3C7A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9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srgbClr val="1F3C7A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%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/>
              <a:ea typeface="+mn-ea"/>
              <a:cs typeface="Arial Narrow"/>
            </a:endParaRPr>
          </a:p>
        </p:txBody>
      </p:sp>
      <p:sp>
        <p:nvSpPr>
          <p:cNvPr id="49" name="object 49">
            <a:extLst>
              <a:ext uri="{FF2B5EF4-FFF2-40B4-BE49-F238E27FC236}">
                <a16:creationId xmlns:a16="http://schemas.microsoft.com/office/drawing/2014/main" id="{CB83A315-BEC6-B345-9B6F-621FD4DD319B}"/>
              </a:ext>
            </a:extLst>
          </p:cNvPr>
          <p:cNvSpPr txBox="1"/>
          <p:nvPr/>
        </p:nvSpPr>
        <p:spPr>
          <a:xfrm>
            <a:off x="8313421" y="3835401"/>
            <a:ext cx="508847" cy="26332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marR="0" lvl="0" indent="0" algn="l" defTabSz="1219170" rtl="0" eaLnBrk="1" fontAlgn="auto" latinLnBrk="0" hangingPunct="1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srgbClr val="1F3C7A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17.</a:t>
            </a:r>
            <a:r>
              <a:rPr kumimoji="0" sz="1600" b="0" i="0" u="none" strike="noStrike" kern="1200" cap="none" spc="7" normalizeH="0" baseline="0" noProof="0" dirty="0">
                <a:ln>
                  <a:noFill/>
                </a:ln>
                <a:solidFill>
                  <a:srgbClr val="1F3C7A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6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srgbClr val="1F3C7A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%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/>
              <a:ea typeface="+mn-ea"/>
              <a:cs typeface="Arial Narrow"/>
            </a:endParaRPr>
          </a:p>
        </p:txBody>
      </p:sp>
      <p:sp>
        <p:nvSpPr>
          <p:cNvPr id="50" name="object 50">
            <a:extLst>
              <a:ext uri="{FF2B5EF4-FFF2-40B4-BE49-F238E27FC236}">
                <a16:creationId xmlns:a16="http://schemas.microsoft.com/office/drawing/2014/main" id="{0029722B-C233-E442-A066-AAD266170408}"/>
              </a:ext>
            </a:extLst>
          </p:cNvPr>
          <p:cNvSpPr txBox="1"/>
          <p:nvPr/>
        </p:nvSpPr>
        <p:spPr>
          <a:xfrm>
            <a:off x="3845053" y="3709756"/>
            <a:ext cx="508847" cy="26332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marR="0" lvl="0" indent="0" algn="l" defTabSz="1219170" rtl="0" eaLnBrk="1" fontAlgn="auto" latinLnBrk="0" hangingPunct="1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srgbClr val="C41F3D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39.</a:t>
            </a:r>
            <a:r>
              <a:rPr kumimoji="0" sz="1600" b="0" i="0" u="none" strike="noStrike" kern="1200" cap="none" spc="7" normalizeH="0" baseline="0" noProof="0" dirty="0">
                <a:ln>
                  <a:noFill/>
                </a:ln>
                <a:solidFill>
                  <a:srgbClr val="C41F3D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3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srgbClr val="C41F3D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%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/>
              <a:ea typeface="+mn-ea"/>
              <a:cs typeface="Arial Narrow"/>
            </a:endParaRPr>
          </a:p>
        </p:txBody>
      </p:sp>
      <p:sp>
        <p:nvSpPr>
          <p:cNvPr id="51" name="object 51">
            <a:extLst>
              <a:ext uri="{FF2B5EF4-FFF2-40B4-BE49-F238E27FC236}">
                <a16:creationId xmlns:a16="http://schemas.microsoft.com/office/drawing/2014/main" id="{04967BDA-9191-324B-A85B-0021FA151C6E}"/>
              </a:ext>
            </a:extLst>
          </p:cNvPr>
          <p:cNvSpPr txBox="1"/>
          <p:nvPr/>
        </p:nvSpPr>
        <p:spPr>
          <a:xfrm>
            <a:off x="4978062" y="4071112"/>
            <a:ext cx="508847" cy="26332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marR="0" lvl="0" indent="0" algn="l" defTabSz="1219170" rtl="0" eaLnBrk="1" fontAlgn="auto" latinLnBrk="0" hangingPunct="1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srgbClr val="C41F3D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24.</a:t>
            </a:r>
            <a:r>
              <a:rPr kumimoji="0" sz="1600" b="0" i="0" u="none" strike="noStrike" kern="1200" cap="none" spc="7" normalizeH="0" baseline="0" noProof="0" dirty="0">
                <a:ln>
                  <a:noFill/>
                </a:ln>
                <a:solidFill>
                  <a:srgbClr val="C41F3D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8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srgbClr val="C41F3D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%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/>
              <a:ea typeface="+mn-ea"/>
              <a:cs typeface="Arial Narrow"/>
            </a:endParaRPr>
          </a:p>
        </p:txBody>
      </p:sp>
      <p:sp>
        <p:nvSpPr>
          <p:cNvPr id="52" name="object 52">
            <a:extLst>
              <a:ext uri="{FF2B5EF4-FFF2-40B4-BE49-F238E27FC236}">
                <a16:creationId xmlns:a16="http://schemas.microsoft.com/office/drawing/2014/main" id="{9A083629-C1EA-5D41-8E39-8D8B3646BFDA}"/>
              </a:ext>
            </a:extLst>
          </p:cNvPr>
          <p:cNvSpPr txBox="1"/>
          <p:nvPr/>
        </p:nvSpPr>
        <p:spPr>
          <a:xfrm>
            <a:off x="8364221" y="4241293"/>
            <a:ext cx="415713" cy="26332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marR="0" lvl="0" indent="0" algn="l" defTabSz="1219170" rtl="0" eaLnBrk="1" fontAlgn="auto" latinLnBrk="0" hangingPunct="1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srgbClr val="C41F3D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5.</a:t>
            </a:r>
            <a:r>
              <a:rPr kumimoji="0" sz="1600" b="0" i="0" u="none" strike="noStrike" kern="1200" cap="none" spc="7" normalizeH="0" baseline="0" noProof="0" dirty="0">
                <a:ln>
                  <a:noFill/>
                </a:ln>
                <a:solidFill>
                  <a:srgbClr val="C41F3D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8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srgbClr val="C41F3D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%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/>
              <a:ea typeface="+mn-ea"/>
              <a:cs typeface="Arial Narrow"/>
            </a:endParaRPr>
          </a:p>
        </p:txBody>
      </p:sp>
      <p:sp>
        <p:nvSpPr>
          <p:cNvPr id="53" name="object 53">
            <a:extLst>
              <a:ext uri="{FF2B5EF4-FFF2-40B4-BE49-F238E27FC236}">
                <a16:creationId xmlns:a16="http://schemas.microsoft.com/office/drawing/2014/main" id="{A3399B59-B389-D341-B565-5F649B052353}"/>
              </a:ext>
            </a:extLst>
          </p:cNvPr>
          <p:cNvSpPr txBox="1"/>
          <p:nvPr/>
        </p:nvSpPr>
        <p:spPr>
          <a:xfrm>
            <a:off x="3173305" y="4419261"/>
            <a:ext cx="8095827" cy="986595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0" marR="1755943" lvl="0" indent="0" algn="ctr" defTabSz="1219170" rtl="0" eaLnBrk="1" fontAlgn="auto" latinLnBrk="0" hangingPunct="1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srgbClr val="C41F3D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13.9%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/>
              <a:ea typeface="+mn-ea"/>
              <a:cs typeface="Arial Narrow"/>
            </a:endParaRPr>
          </a:p>
          <a:p>
            <a:pPr marL="16933" marR="0" lvl="0" indent="0" algn="l" defTabSz="1219170" rtl="0" eaLnBrk="1" fontAlgn="auto" latinLnBrk="0" hangingPunct="1">
              <a:lnSpc>
                <a:spcPct val="100000"/>
              </a:lnSpc>
              <a:spcBef>
                <a:spcPts val="1660"/>
              </a:spcBef>
              <a:spcAft>
                <a:spcPts val="0"/>
              </a:spcAft>
              <a:buClrTx/>
              <a:buSzTx/>
              <a:buFontTx/>
              <a:buNone/>
              <a:tabLst>
                <a:tab pos="526614" algn="l"/>
                <a:tab pos="1087939" algn="l"/>
                <a:tab pos="1661118" algn="l"/>
                <a:tab pos="2234296" algn="l"/>
                <a:tab pos="2793082" algn="l"/>
                <a:tab pos="3361183" algn="l"/>
                <a:tab pos="3925895" algn="l"/>
                <a:tab pos="4490608" algn="l"/>
                <a:tab pos="5054474" algn="l"/>
                <a:tab pos="5620879" algn="l"/>
                <a:tab pos="6182205" algn="l"/>
                <a:tab pos="6755384" algn="l"/>
                <a:tab pos="7319250" algn="l"/>
                <a:tab pos="7890736" algn="l"/>
              </a:tabLst>
              <a:defRPr/>
            </a:pP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9	12	15	18	21	</a:t>
            </a:r>
            <a:r>
              <a:rPr kumimoji="0" sz="1600" b="0" i="0" u="none" strike="noStrike" kern="1200" cap="none" spc="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2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4	27	30	33	36	39	42	45	48	51</a:t>
            </a:r>
          </a:p>
          <a:p>
            <a:pPr marL="1762716" marR="0" lvl="0" indent="0" algn="l" defTabSz="1219170" rtl="0" eaLnBrk="1" fontAlgn="auto" latinLnBrk="0" hangingPunct="1">
              <a:lnSpc>
                <a:spcPct val="100000"/>
              </a:lnSpc>
              <a:spcBef>
                <a:spcPts val="9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Time</a:t>
            </a:r>
            <a:r>
              <a:rPr kumimoji="0" sz="1600" i="0" u="none" strike="noStrike" kern="1200" cap="none" spc="-1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from</a:t>
            </a:r>
            <a:r>
              <a:rPr kumimoji="0" sz="1600" i="0" u="none" strike="noStrike" kern="1200" cap="none" spc="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sz="1600" i="0" u="none" strike="noStrike" kern="1200" cap="none" spc="-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randomi</a:t>
            </a:r>
            <a:r>
              <a:rPr kumimoji="0" lang="en-US" sz="1600" i="0" u="none" strike="noStrike" kern="1200" cap="none" spc="-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z</a:t>
            </a:r>
            <a:r>
              <a:rPr kumimoji="0" sz="1600" i="0" u="none" strike="noStrike" kern="1200" cap="none" spc="-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ation</a:t>
            </a:r>
            <a:r>
              <a:rPr kumimoji="0" sz="160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sz="1600" i="0" u="none" strike="noStrike" kern="1200" cap="none" spc="-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(months)</a:t>
            </a:r>
            <a:endParaRPr kumimoji="0" sz="16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4" name="object 54">
            <a:extLst>
              <a:ext uri="{FF2B5EF4-FFF2-40B4-BE49-F238E27FC236}">
                <a16:creationId xmlns:a16="http://schemas.microsoft.com/office/drawing/2014/main" id="{2C9783EA-9C60-5D46-B772-2D9311ED1ED0}"/>
              </a:ext>
            </a:extLst>
          </p:cNvPr>
          <p:cNvSpPr txBox="1"/>
          <p:nvPr/>
        </p:nvSpPr>
        <p:spPr>
          <a:xfrm>
            <a:off x="744346" y="2293416"/>
            <a:ext cx="246221" cy="1499296"/>
          </a:xfrm>
          <a:prstGeom prst="rect">
            <a:avLst/>
          </a:prstGeom>
        </p:spPr>
        <p:txBody>
          <a:bodyPr vert="vert270" wrap="square" lIns="0" tIns="3387" rIns="0" bIns="0" rtlCol="0">
            <a:spAutoFit/>
          </a:bodyPr>
          <a:lstStyle/>
          <a:p>
            <a:pPr marL="16933" marR="0" lvl="0" indent="0" algn="l" defTabSz="1219170" rtl="0" eaLnBrk="1" fontAlgn="auto" latinLnBrk="0" hangingPunct="1">
              <a:lnSpc>
                <a:spcPct val="100000"/>
              </a:lnSpc>
              <a:spcBef>
                <a:spcPts val="2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i="0" u="none" strike="noStrike" kern="1200" cap="none" spc="-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Probability</a:t>
            </a:r>
            <a:r>
              <a:rPr kumimoji="0" sz="1600" i="0" u="none" strike="noStrike" kern="1200" cap="none" spc="-6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of</a:t>
            </a:r>
            <a:r>
              <a:rPr kumimoji="0" sz="160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sz="1600" i="0" u="none" strike="noStrike" kern="1200" cap="none" spc="-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OS</a:t>
            </a:r>
            <a:endParaRPr kumimoji="0" sz="16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5" name="object 55">
            <a:extLst>
              <a:ext uri="{FF2B5EF4-FFF2-40B4-BE49-F238E27FC236}">
                <a16:creationId xmlns:a16="http://schemas.microsoft.com/office/drawing/2014/main" id="{53E010B2-58B6-244C-9CA7-EA00DA4F25B2}"/>
              </a:ext>
            </a:extLst>
          </p:cNvPr>
          <p:cNvSpPr txBox="1"/>
          <p:nvPr/>
        </p:nvSpPr>
        <p:spPr>
          <a:xfrm>
            <a:off x="1103918" y="1359070"/>
            <a:ext cx="266700" cy="26332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marR="0" lvl="0" indent="0" algn="l" defTabSz="1219170" rtl="0" eaLnBrk="1" fontAlgn="auto" latinLnBrk="0" hangingPunct="1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1.0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/>
              <a:ea typeface="+mn-ea"/>
              <a:cs typeface="Arial Narrow"/>
            </a:endParaRPr>
          </a:p>
        </p:txBody>
      </p:sp>
      <p:sp>
        <p:nvSpPr>
          <p:cNvPr id="56" name="object 56">
            <a:extLst>
              <a:ext uri="{FF2B5EF4-FFF2-40B4-BE49-F238E27FC236}">
                <a16:creationId xmlns:a16="http://schemas.microsoft.com/office/drawing/2014/main" id="{7181AEB0-88CC-764F-8317-CEB719976967}"/>
              </a:ext>
            </a:extLst>
          </p:cNvPr>
          <p:cNvSpPr txBox="1"/>
          <p:nvPr/>
        </p:nvSpPr>
        <p:spPr>
          <a:xfrm>
            <a:off x="1235591" y="4612810"/>
            <a:ext cx="127000" cy="26332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marR="0" lvl="0" indent="0" algn="l" defTabSz="1219170" rtl="0" eaLnBrk="1" fontAlgn="auto" latinLnBrk="0" hangingPunct="1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0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/>
              <a:ea typeface="+mn-ea"/>
              <a:cs typeface="Arial Narrow"/>
            </a:endParaRPr>
          </a:p>
        </p:txBody>
      </p:sp>
      <p:sp>
        <p:nvSpPr>
          <p:cNvPr id="57" name="object 57">
            <a:extLst>
              <a:ext uri="{FF2B5EF4-FFF2-40B4-BE49-F238E27FC236}">
                <a16:creationId xmlns:a16="http://schemas.microsoft.com/office/drawing/2014/main" id="{20EF2068-7D62-3240-A8EF-765C9BD6EEA5}"/>
              </a:ext>
            </a:extLst>
          </p:cNvPr>
          <p:cNvSpPr txBox="1"/>
          <p:nvPr/>
        </p:nvSpPr>
        <p:spPr>
          <a:xfrm>
            <a:off x="1103918" y="3956812"/>
            <a:ext cx="266700" cy="26332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marR="0" lvl="0" indent="0" algn="l" defTabSz="1219170" rtl="0" eaLnBrk="1" fontAlgn="auto" latinLnBrk="0" hangingPunct="1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0.2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/>
              <a:ea typeface="+mn-ea"/>
              <a:cs typeface="Arial Narrow"/>
            </a:endParaRPr>
          </a:p>
        </p:txBody>
      </p:sp>
      <p:sp>
        <p:nvSpPr>
          <p:cNvPr id="58" name="object 58">
            <a:extLst>
              <a:ext uri="{FF2B5EF4-FFF2-40B4-BE49-F238E27FC236}">
                <a16:creationId xmlns:a16="http://schemas.microsoft.com/office/drawing/2014/main" id="{3058463A-8C6F-3044-BD32-B9BFA6E252BA}"/>
              </a:ext>
            </a:extLst>
          </p:cNvPr>
          <p:cNvSpPr txBox="1"/>
          <p:nvPr/>
        </p:nvSpPr>
        <p:spPr>
          <a:xfrm>
            <a:off x="1103918" y="3305048"/>
            <a:ext cx="266700" cy="26332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marR="0" lvl="0" indent="0" algn="l" defTabSz="1219170" rtl="0" eaLnBrk="1" fontAlgn="auto" latinLnBrk="0" hangingPunct="1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0.4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/>
              <a:ea typeface="+mn-ea"/>
              <a:cs typeface="Arial Narrow"/>
            </a:endParaRPr>
          </a:p>
        </p:txBody>
      </p:sp>
      <p:sp>
        <p:nvSpPr>
          <p:cNvPr id="59" name="object 59">
            <a:extLst>
              <a:ext uri="{FF2B5EF4-FFF2-40B4-BE49-F238E27FC236}">
                <a16:creationId xmlns:a16="http://schemas.microsoft.com/office/drawing/2014/main" id="{B15CD1D6-1A0E-444B-B9E0-2E4758AD2B2F}"/>
              </a:ext>
            </a:extLst>
          </p:cNvPr>
          <p:cNvSpPr txBox="1"/>
          <p:nvPr/>
        </p:nvSpPr>
        <p:spPr>
          <a:xfrm>
            <a:off x="1103918" y="2645326"/>
            <a:ext cx="266700" cy="26332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marR="0" lvl="0" indent="0" algn="l" defTabSz="1219170" rtl="0" eaLnBrk="1" fontAlgn="auto" latinLnBrk="0" hangingPunct="1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0.6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/>
              <a:ea typeface="+mn-ea"/>
              <a:cs typeface="Arial Narrow"/>
            </a:endParaRPr>
          </a:p>
        </p:txBody>
      </p:sp>
      <p:sp>
        <p:nvSpPr>
          <p:cNvPr id="60" name="object 60">
            <a:extLst>
              <a:ext uri="{FF2B5EF4-FFF2-40B4-BE49-F238E27FC236}">
                <a16:creationId xmlns:a16="http://schemas.microsoft.com/office/drawing/2014/main" id="{E6A81225-46A4-684C-92E7-81F2DA5F50F9}"/>
              </a:ext>
            </a:extLst>
          </p:cNvPr>
          <p:cNvSpPr txBox="1"/>
          <p:nvPr/>
        </p:nvSpPr>
        <p:spPr>
          <a:xfrm>
            <a:off x="1103918" y="1986280"/>
            <a:ext cx="266700" cy="26332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marR="0" lvl="0" indent="0" algn="l" defTabSz="1219170" rtl="0" eaLnBrk="1" fontAlgn="auto" latinLnBrk="0" hangingPunct="1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0.8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/>
              <a:ea typeface="+mn-ea"/>
              <a:cs typeface="Arial Narrow"/>
            </a:endParaRPr>
          </a:p>
        </p:txBody>
      </p:sp>
      <p:sp>
        <p:nvSpPr>
          <p:cNvPr id="61" name="object 61">
            <a:extLst>
              <a:ext uri="{FF2B5EF4-FFF2-40B4-BE49-F238E27FC236}">
                <a16:creationId xmlns:a16="http://schemas.microsoft.com/office/drawing/2014/main" id="{30B64E94-F5F2-884B-9A46-4B5099A25266}"/>
              </a:ext>
            </a:extLst>
          </p:cNvPr>
          <p:cNvSpPr txBox="1"/>
          <p:nvPr/>
        </p:nvSpPr>
        <p:spPr>
          <a:xfrm>
            <a:off x="1485527" y="4873753"/>
            <a:ext cx="127000" cy="26332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marR="0" lvl="0" indent="0" algn="l" defTabSz="1219170" rtl="0" eaLnBrk="1" fontAlgn="auto" latinLnBrk="0" hangingPunct="1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0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/>
              <a:ea typeface="+mn-ea"/>
              <a:cs typeface="Arial Narrow"/>
            </a:endParaRPr>
          </a:p>
        </p:txBody>
      </p:sp>
      <p:sp>
        <p:nvSpPr>
          <p:cNvPr id="62" name="object 62">
            <a:extLst>
              <a:ext uri="{FF2B5EF4-FFF2-40B4-BE49-F238E27FC236}">
                <a16:creationId xmlns:a16="http://schemas.microsoft.com/office/drawing/2014/main" id="{5362F195-F45B-A241-B4B5-761DC5E1B48C}"/>
              </a:ext>
            </a:extLst>
          </p:cNvPr>
          <p:cNvSpPr txBox="1"/>
          <p:nvPr/>
        </p:nvSpPr>
        <p:spPr>
          <a:xfrm>
            <a:off x="2050796" y="4873753"/>
            <a:ext cx="127000" cy="26332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marR="0" lvl="0" indent="0" algn="l" defTabSz="1219170" rtl="0" eaLnBrk="1" fontAlgn="auto" latinLnBrk="0" hangingPunct="1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3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/>
              <a:ea typeface="+mn-ea"/>
              <a:cs typeface="Arial Narrow"/>
            </a:endParaRPr>
          </a:p>
        </p:txBody>
      </p:sp>
      <p:sp>
        <p:nvSpPr>
          <p:cNvPr id="63" name="object 63">
            <a:extLst>
              <a:ext uri="{FF2B5EF4-FFF2-40B4-BE49-F238E27FC236}">
                <a16:creationId xmlns:a16="http://schemas.microsoft.com/office/drawing/2014/main" id="{9DC1521A-CD72-7444-AC17-A6C5404A97CA}"/>
              </a:ext>
            </a:extLst>
          </p:cNvPr>
          <p:cNvSpPr txBox="1"/>
          <p:nvPr/>
        </p:nvSpPr>
        <p:spPr>
          <a:xfrm>
            <a:off x="2613660" y="4873753"/>
            <a:ext cx="127000" cy="26332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marR="0" lvl="0" indent="0" algn="l" defTabSz="1219170" rtl="0" eaLnBrk="1" fontAlgn="auto" latinLnBrk="0" hangingPunct="1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6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/>
              <a:ea typeface="+mn-ea"/>
              <a:cs typeface="Arial Narrow"/>
            </a:endParaRPr>
          </a:p>
        </p:txBody>
      </p:sp>
      <p:grpSp>
        <p:nvGrpSpPr>
          <p:cNvPr id="64" name="object 64">
            <a:extLst>
              <a:ext uri="{FF2B5EF4-FFF2-40B4-BE49-F238E27FC236}">
                <a16:creationId xmlns:a16="http://schemas.microsoft.com/office/drawing/2014/main" id="{84D23ACD-2E26-1F4A-9C58-213BF55F4174}"/>
              </a:ext>
            </a:extLst>
          </p:cNvPr>
          <p:cNvGrpSpPr/>
          <p:nvPr/>
        </p:nvGrpSpPr>
        <p:grpSpPr>
          <a:xfrm>
            <a:off x="1475232" y="1434592"/>
            <a:ext cx="9085071" cy="3196842"/>
            <a:chOff x="1106424" y="1075944"/>
            <a:chExt cx="6813803" cy="2397632"/>
          </a:xfrm>
        </p:grpSpPr>
        <p:sp>
          <p:nvSpPr>
            <p:cNvPr id="65" name="object 65">
              <a:extLst>
                <a:ext uri="{FF2B5EF4-FFF2-40B4-BE49-F238E27FC236}">
                  <a16:creationId xmlns:a16="http://schemas.microsoft.com/office/drawing/2014/main" id="{A69715EC-14DC-3843-9CD7-D1025624F52F}"/>
                </a:ext>
              </a:extLst>
            </p:cNvPr>
            <p:cNvSpPr/>
            <p:nvPr/>
          </p:nvSpPr>
          <p:spPr>
            <a:xfrm>
              <a:off x="1106424" y="1126236"/>
              <a:ext cx="120650" cy="0"/>
            </a:xfrm>
            <a:custGeom>
              <a:avLst/>
              <a:gdLst/>
              <a:ahLst/>
              <a:cxnLst/>
              <a:rect l="l" t="t" r="r" b="b"/>
              <a:pathLst>
                <a:path w="120650">
                  <a:moveTo>
                    <a:pt x="0" y="0"/>
                  </a:moveTo>
                  <a:lnTo>
                    <a:pt x="120396" y="0"/>
                  </a:lnTo>
                </a:path>
              </a:pathLst>
            </a:custGeom>
            <a:ln w="6362">
              <a:solidFill>
                <a:srgbClr val="C41F3D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6" name="object 66">
              <a:extLst>
                <a:ext uri="{FF2B5EF4-FFF2-40B4-BE49-F238E27FC236}">
                  <a16:creationId xmlns:a16="http://schemas.microsoft.com/office/drawing/2014/main" id="{5CAC5B74-ECFF-C249-A041-F1B31A0C41E0}"/>
                </a:ext>
              </a:extLst>
            </p:cNvPr>
            <p:cNvSpPr/>
            <p:nvPr/>
          </p:nvSpPr>
          <p:spPr>
            <a:xfrm>
              <a:off x="1167384" y="1075944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5">
                  <a:moveTo>
                    <a:pt x="0" y="0"/>
                  </a:moveTo>
                  <a:lnTo>
                    <a:pt x="0" y="100584"/>
                  </a:lnTo>
                </a:path>
              </a:pathLst>
            </a:custGeom>
            <a:ln w="6362">
              <a:solidFill>
                <a:srgbClr val="C41F3D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7" name="object 67">
              <a:extLst>
                <a:ext uri="{FF2B5EF4-FFF2-40B4-BE49-F238E27FC236}">
                  <a16:creationId xmlns:a16="http://schemas.microsoft.com/office/drawing/2014/main" id="{A7A66C5C-C6E7-4E4E-9DF1-44191AADB38E}"/>
                </a:ext>
              </a:extLst>
            </p:cNvPr>
            <p:cNvSpPr/>
            <p:nvPr/>
          </p:nvSpPr>
          <p:spPr>
            <a:xfrm>
              <a:off x="1213104" y="1181100"/>
              <a:ext cx="120650" cy="0"/>
            </a:xfrm>
            <a:custGeom>
              <a:avLst/>
              <a:gdLst/>
              <a:ahLst/>
              <a:cxnLst/>
              <a:rect l="l" t="t" r="r" b="b"/>
              <a:pathLst>
                <a:path w="120650">
                  <a:moveTo>
                    <a:pt x="0" y="0"/>
                  </a:moveTo>
                  <a:lnTo>
                    <a:pt x="120396" y="0"/>
                  </a:lnTo>
                </a:path>
              </a:pathLst>
            </a:custGeom>
            <a:ln w="6362">
              <a:solidFill>
                <a:srgbClr val="C41F3D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8" name="object 68">
              <a:extLst>
                <a:ext uri="{FF2B5EF4-FFF2-40B4-BE49-F238E27FC236}">
                  <a16:creationId xmlns:a16="http://schemas.microsoft.com/office/drawing/2014/main" id="{05C66502-C45A-D643-AC36-D3F9EDBE5DEF}"/>
                </a:ext>
              </a:extLst>
            </p:cNvPr>
            <p:cNvSpPr/>
            <p:nvPr/>
          </p:nvSpPr>
          <p:spPr>
            <a:xfrm>
              <a:off x="1274064" y="1130808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5">
                  <a:moveTo>
                    <a:pt x="0" y="0"/>
                  </a:moveTo>
                  <a:lnTo>
                    <a:pt x="0" y="100584"/>
                  </a:lnTo>
                </a:path>
              </a:pathLst>
            </a:custGeom>
            <a:ln w="6362">
              <a:solidFill>
                <a:srgbClr val="C41F3D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9" name="object 69">
              <a:extLst>
                <a:ext uri="{FF2B5EF4-FFF2-40B4-BE49-F238E27FC236}">
                  <a16:creationId xmlns:a16="http://schemas.microsoft.com/office/drawing/2014/main" id="{CFAF46EE-9B44-7F44-9E5C-92628DA0A3D3}"/>
                </a:ext>
              </a:extLst>
            </p:cNvPr>
            <p:cNvSpPr/>
            <p:nvPr/>
          </p:nvSpPr>
          <p:spPr>
            <a:xfrm>
              <a:off x="1562100" y="1354836"/>
              <a:ext cx="121920" cy="0"/>
            </a:xfrm>
            <a:custGeom>
              <a:avLst/>
              <a:gdLst/>
              <a:ahLst/>
              <a:cxnLst/>
              <a:rect l="l" t="t" r="r" b="b"/>
              <a:pathLst>
                <a:path w="121919">
                  <a:moveTo>
                    <a:pt x="0" y="0"/>
                  </a:moveTo>
                  <a:lnTo>
                    <a:pt x="121920" y="0"/>
                  </a:lnTo>
                </a:path>
              </a:pathLst>
            </a:custGeom>
            <a:ln w="6362">
              <a:solidFill>
                <a:srgbClr val="C41F3D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0" name="object 70">
              <a:extLst>
                <a:ext uri="{FF2B5EF4-FFF2-40B4-BE49-F238E27FC236}">
                  <a16:creationId xmlns:a16="http://schemas.microsoft.com/office/drawing/2014/main" id="{1F10BEF2-279A-FC43-BBF4-3B4DB0216F39}"/>
                </a:ext>
              </a:extLst>
            </p:cNvPr>
            <p:cNvSpPr/>
            <p:nvPr/>
          </p:nvSpPr>
          <p:spPr>
            <a:xfrm>
              <a:off x="1623060" y="1304544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5">
                  <a:moveTo>
                    <a:pt x="0" y="0"/>
                  </a:moveTo>
                  <a:lnTo>
                    <a:pt x="0" y="100584"/>
                  </a:lnTo>
                </a:path>
              </a:pathLst>
            </a:custGeom>
            <a:ln w="6362">
              <a:solidFill>
                <a:srgbClr val="C41F3D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1" name="object 71">
              <a:extLst>
                <a:ext uri="{FF2B5EF4-FFF2-40B4-BE49-F238E27FC236}">
                  <a16:creationId xmlns:a16="http://schemas.microsoft.com/office/drawing/2014/main" id="{1CC88F4D-C4D2-6445-9FC7-491A7F977565}"/>
                </a:ext>
              </a:extLst>
            </p:cNvPr>
            <p:cNvSpPr/>
            <p:nvPr/>
          </p:nvSpPr>
          <p:spPr>
            <a:xfrm>
              <a:off x="1618488" y="1368552"/>
              <a:ext cx="120650" cy="0"/>
            </a:xfrm>
            <a:custGeom>
              <a:avLst/>
              <a:gdLst/>
              <a:ahLst/>
              <a:cxnLst/>
              <a:rect l="l" t="t" r="r" b="b"/>
              <a:pathLst>
                <a:path w="120650">
                  <a:moveTo>
                    <a:pt x="0" y="0"/>
                  </a:moveTo>
                  <a:lnTo>
                    <a:pt x="120396" y="0"/>
                  </a:lnTo>
                </a:path>
              </a:pathLst>
            </a:custGeom>
            <a:ln w="6362">
              <a:solidFill>
                <a:srgbClr val="C41F3D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2" name="object 72">
              <a:extLst>
                <a:ext uri="{FF2B5EF4-FFF2-40B4-BE49-F238E27FC236}">
                  <a16:creationId xmlns:a16="http://schemas.microsoft.com/office/drawing/2014/main" id="{295ABDDA-3908-8A4D-9B1F-CA25D6FA4848}"/>
                </a:ext>
              </a:extLst>
            </p:cNvPr>
            <p:cNvSpPr/>
            <p:nvPr/>
          </p:nvSpPr>
          <p:spPr>
            <a:xfrm>
              <a:off x="1677924" y="1319784"/>
              <a:ext cx="0" cy="99060"/>
            </a:xfrm>
            <a:custGeom>
              <a:avLst/>
              <a:gdLst/>
              <a:ahLst/>
              <a:cxnLst/>
              <a:rect l="l" t="t" r="r" b="b"/>
              <a:pathLst>
                <a:path h="99059">
                  <a:moveTo>
                    <a:pt x="0" y="0"/>
                  </a:moveTo>
                  <a:lnTo>
                    <a:pt x="0" y="99060"/>
                  </a:lnTo>
                </a:path>
              </a:pathLst>
            </a:custGeom>
            <a:ln w="6362">
              <a:solidFill>
                <a:srgbClr val="C41F3D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3" name="object 73">
              <a:extLst>
                <a:ext uri="{FF2B5EF4-FFF2-40B4-BE49-F238E27FC236}">
                  <a16:creationId xmlns:a16="http://schemas.microsoft.com/office/drawing/2014/main" id="{665B61DA-74EE-1E48-97C6-621563517043}"/>
                </a:ext>
              </a:extLst>
            </p:cNvPr>
            <p:cNvSpPr/>
            <p:nvPr/>
          </p:nvSpPr>
          <p:spPr>
            <a:xfrm>
              <a:off x="2881884" y="2648711"/>
              <a:ext cx="121920" cy="0"/>
            </a:xfrm>
            <a:custGeom>
              <a:avLst/>
              <a:gdLst/>
              <a:ahLst/>
              <a:cxnLst/>
              <a:rect l="l" t="t" r="r" b="b"/>
              <a:pathLst>
                <a:path w="121919">
                  <a:moveTo>
                    <a:pt x="0" y="0"/>
                  </a:moveTo>
                  <a:lnTo>
                    <a:pt x="121920" y="0"/>
                  </a:lnTo>
                </a:path>
              </a:pathLst>
            </a:custGeom>
            <a:ln w="6362">
              <a:solidFill>
                <a:srgbClr val="C41F3D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4" name="object 74">
              <a:extLst>
                <a:ext uri="{FF2B5EF4-FFF2-40B4-BE49-F238E27FC236}">
                  <a16:creationId xmlns:a16="http://schemas.microsoft.com/office/drawing/2014/main" id="{33D40625-0ED3-704E-8C1C-6CCF15482906}"/>
                </a:ext>
              </a:extLst>
            </p:cNvPr>
            <p:cNvSpPr/>
            <p:nvPr/>
          </p:nvSpPr>
          <p:spPr>
            <a:xfrm>
              <a:off x="2942844" y="2598419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584"/>
                  </a:lnTo>
                </a:path>
              </a:pathLst>
            </a:custGeom>
            <a:ln w="6362">
              <a:solidFill>
                <a:srgbClr val="C41F3D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5" name="object 75">
              <a:extLst>
                <a:ext uri="{FF2B5EF4-FFF2-40B4-BE49-F238E27FC236}">
                  <a16:creationId xmlns:a16="http://schemas.microsoft.com/office/drawing/2014/main" id="{3BDFB9EC-8744-A843-8577-00517EB68402}"/>
                </a:ext>
              </a:extLst>
            </p:cNvPr>
            <p:cNvSpPr/>
            <p:nvPr/>
          </p:nvSpPr>
          <p:spPr>
            <a:xfrm>
              <a:off x="3406140" y="2898648"/>
              <a:ext cx="120650" cy="0"/>
            </a:xfrm>
            <a:custGeom>
              <a:avLst/>
              <a:gdLst/>
              <a:ahLst/>
              <a:cxnLst/>
              <a:rect l="l" t="t" r="r" b="b"/>
              <a:pathLst>
                <a:path w="120650">
                  <a:moveTo>
                    <a:pt x="0" y="0"/>
                  </a:moveTo>
                  <a:lnTo>
                    <a:pt x="120396" y="0"/>
                  </a:lnTo>
                </a:path>
              </a:pathLst>
            </a:custGeom>
            <a:ln w="6362">
              <a:solidFill>
                <a:srgbClr val="C41F3D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6" name="object 76">
              <a:extLst>
                <a:ext uri="{FF2B5EF4-FFF2-40B4-BE49-F238E27FC236}">
                  <a16:creationId xmlns:a16="http://schemas.microsoft.com/office/drawing/2014/main" id="{0FC01362-4CED-3640-B231-F3E13ABA738B}"/>
                </a:ext>
              </a:extLst>
            </p:cNvPr>
            <p:cNvSpPr/>
            <p:nvPr/>
          </p:nvSpPr>
          <p:spPr>
            <a:xfrm>
              <a:off x="3467100" y="2848355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584"/>
                  </a:lnTo>
                </a:path>
              </a:pathLst>
            </a:custGeom>
            <a:ln w="6362">
              <a:solidFill>
                <a:srgbClr val="C41F3D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7" name="object 77">
              <a:extLst>
                <a:ext uri="{FF2B5EF4-FFF2-40B4-BE49-F238E27FC236}">
                  <a16:creationId xmlns:a16="http://schemas.microsoft.com/office/drawing/2014/main" id="{A58D1FEE-4004-5448-B769-0C5E4F9B490B}"/>
                </a:ext>
              </a:extLst>
            </p:cNvPr>
            <p:cNvSpPr/>
            <p:nvPr/>
          </p:nvSpPr>
          <p:spPr>
            <a:xfrm>
              <a:off x="5926836" y="3412236"/>
              <a:ext cx="120650" cy="0"/>
            </a:xfrm>
            <a:custGeom>
              <a:avLst/>
              <a:gdLst/>
              <a:ahLst/>
              <a:cxnLst/>
              <a:rect l="l" t="t" r="r" b="b"/>
              <a:pathLst>
                <a:path w="120650">
                  <a:moveTo>
                    <a:pt x="0" y="0"/>
                  </a:moveTo>
                  <a:lnTo>
                    <a:pt x="120396" y="0"/>
                  </a:lnTo>
                </a:path>
              </a:pathLst>
            </a:custGeom>
            <a:ln w="6362">
              <a:solidFill>
                <a:srgbClr val="C41F3D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8" name="object 78">
              <a:extLst>
                <a:ext uri="{FF2B5EF4-FFF2-40B4-BE49-F238E27FC236}">
                  <a16:creationId xmlns:a16="http://schemas.microsoft.com/office/drawing/2014/main" id="{6968B60E-EE71-6D47-A8E4-67C5D4C7EC42}"/>
                </a:ext>
              </a:extLst>
            </p:cNvPr>
            <p:cNvSpPr/>
            <p:nvPr/>
          </p:nvSpPr>
          <p:spPr>
            <a:xfrm>
              <a:off x="5986271" y="3361944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583"/>
                  </a:lnTo>
                </a:path>
              </a:pathLst>
            </a:custGeom>
            <a:ln w="6362">
              <a:solidFill>
                <a:srgbClr val="C41F3D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9" name="object 79">
              <a:extLst>
                <a:ext uri="{FF2B5EF4-FFF2-40B4-BE49-F238E27FC236}">
                  <a16:creationId xmlns:a16="http://schemas.microsoft.com/office/drawing/2014/main" id="{823AC130-C18B-2844-BDA4-BEC88631C025}"/>
                </a:ext>
              </a:extLst>
            </p:cNvPr>
            <p:cNvSpPr/>
            <p:nvPr/>
          </p:nvSpPr>
          <p:spPr>
            <a:xfrm>
              <a:off x="6102095" y="3421379"/>
              <a:ext cx="121920" cy="0"/>
            </a:xfrm>
            <a:custGeom>
              <a:avLst/>
              <a:gdLst/>
              <a:ahLst/>
              <a:cxnLst/>
              <a:rect l="l" t="t" r="r" b="b"/>
              <a:pathLst>
                <a:path w="121920">
                  <a:moveTo>
                    <a:pt x="0" y="0"/>
                  </a:moveTo>
                  <a:lnTo>
                    <a:pt x="121920" y="0"/>
                  </a:lnTo>
                </a:path>
              </a:pathLst>
            </a:custGeom>
            <a:ln w="6362">
              <a:solidFill>
                <a:srgbClr val="C41F3D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0" name="object 80">
              <a:extLst>
                <a:ext uri="{FF2B5EF4-FFF2-40B4-BE49-F238E27FC236}">
                  <a16:creationId xmlns:a16="http://schemas.microsoft.com/office/drawing/2014/main" id="{5A783A98-A81B-BE48-A275-60A6567D1C5D}"/>
                </a:ext>
              </a:extLst>
            </p:cNvPr>
            <p:cNvSpPr/>
            <p:nvPr/>
          </p:nvSpPr>
          <p:spPr>
            <a:xfrm>
              <a:off x="6163056" y="3371088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584"/>
                  </a:lnTo>
                </a:path>
              </a:pathLst>
            </a:custGeom>
            <a:ln w="6362">
              <a:solidFill>
                <a:srgbClr val="C41F3D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1" name="object 81">
              <a:extLst>
                <a:ext uri="{FF2B5EF4-FFF2-40B4-BE49-F238E27FC236}">
                  <a16:creationId xmlns:a16="http://schemas.microsoft.com/office/drawing/2014/main" id="{503C6EB1-861B-7C47-A6AC-A8FA521089A1}"/>
                </a:ext>
              </a:extLst>
            </p:cNvPr>
            <p:cNvSpPr/>
            <p:nvPr/>
          </p:nvSpPr>
          <p:spPr>
            <a:xfrm>
              <a:off x="6306312" y="3421379"/>
              <a:ext cx="120650" cy="0"/>
            </a:xfrm>
            <a:custGeom>
              <a:avLst/>
              <a:gdLst/>
              <a:ahLst/>
              <a:cxnLst/>
              <a:rect l="l" t="t" r="r" b="b"/>
              <a:pathLst>
                <a:path w="120650">
                  <a:moveTo>
                    <a:pt x="0" y="0"/>
                  </a:moveTo>
                  <a:lnTo>
                    <a:pt x="120396" y="0"/>
                  </a:lnTo>
                </a:path>
              </a:pathLst>
            </a:custGeom>
            <a:ln w="6362">
              <a:solidFill>
                <a:srgbClr val="C41F3D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2" name="object 82">
              <a:extLst>
                <a:ext uri="{FF2B5EF4-FFF2-40B4-BE49-F238E27FC236}">
                  <a16:creationId xmlns:a16="http://schemas.microsoft.com/office/drawing/2014/main" id="{18CC8E1D-19D8-9743-93F6-50BEC567A541}"/>
                </a:ext>
              </a:extLst>
            </p:cNvPr>
            <p:cNvSpPr/>
            <p:nvPr/>
          </p:nvSpPr>
          <p:spPr>
            <a:xfrm>
              <a:off x="6365747" y="3371088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584"/>
                  </a:lnTo>
                </a:path>
              </a:pathLst>
            </a:custGeom>
            <a:ln w="6362">
              <a:solidFill>
                <a:srgbClr val="C41F3D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3" name="object 83">
              <a:extLst>
                <a:ext uri="{FF2B5EF4-FFF2-40B4-BE49-F238E27FC236}">
                  <a16:creationId xmlns:a16="http://schemas.microsoft.com/office/drawing/2014/main" id="{1E4B6765-5D28-2B49-9F63-C2D1B6F4BAB1}"/>
                </a:ext>
              </a:extLst>
            </p:cNvPr>
            <p:cNvSpPr/>
            <p:nvPr/>
          </p:nvSpPr>
          <p:spPr>
            <a:xfrm>
              <a:off x="6393180" y="3421379"/>
              <a:ext cx="120650" cy="0"/>
            </a:xfrm>
            <a:custGeom>
              <a:avLst/>
              <a:gdLst/>
              <a:ahLst/>
              <a:cxnLst/>
              <a:rect l="l" t="t" r="r" b="b"/>
              <a:pathLst>
                <a:path w="120650">
                  <a:moveTo>
                    <a:pt x="0" y="0"/>
                  </a:moveTo>
                  <a:lnTo>
                    <a:pt x="120396" y="0"/>
                  </a:lnTo>
                </a:path>
              </a:pathLst>
            </a:custGeom>
            <a:ln w="6362">
              <a:solidFill>
                <a:srgbClr val="C41F3D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4" name="object 84">
              <a:extLst>
                <a:ext uri="{FF2B5EF4-FFF2-40B4-BE49-F238E27FC236}">
                  <a16:creationId xmlns:a16="http://schemas.microsoft.com/office/drawing/2014/main" id="{EEB690AA-3FF8-D04B-AA5E-C7B0CD6444A0}"/>
                </a:ext>
              </a:extLst>
            </p:cNvPr>
            <p:cNvSpPr/>
            <p:nvPr/>
          </p:nvSpPr>
          <p:spPr>
            <a:xfrm>
              <a:off x="6452615" y="3371088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584"/>
                  </a:lnTo>
                </a:path>
              </a:pathLst>
            </a:custGeom>
            <a:ln w="6362">
              <a:solidFill>
                <a:srgbClr val="C41F3D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5" name="object 85">
              <a:extLst>
                <a:ext uri="{FF2B5EF4-FFF2-40B4-BE49-F238E27FC236}">
                  <a16:creationId xmlns:a16="http://schemas.microsoft.com/office/drawing/2014/main" id="{0197EFC3-68ED-8F4E-AC41-79A120FD6CB8}"/>
                </a:ext>
              </a:extLst>
            </p:cNvPr>
            <p:cNvSpPr/>
            <p:nvPr/>
          </p:nvSpPr>
          <p:spPr>
            <a:xfrm>
              <a:off x="6457188" y="3421379"/>
              <a:ext cx="120650" cy="0"/>
            </a:xfrm>
            <a:custGeom>
              <a:avLst/>
              <a:gdLst/>
              <a:ahLst/>
              <a:cxnLst/>
              <a:rect l="l" t="t" r="r" b="b"/>
              <a:pathLst>
                <a:path w="120650">
                  <a:moveTo>
                    <a:pt x="0" y="0"/>
                  </a:moveTo>
                  <a:lnTo>
                    <a:pt x="120396" y="0"/>
                  </a:lnTo>
                </a:path>
              </a:pathLst>
            </a:custGeom>
            <a:ln w="6362">
              <a:solidFill>
                <a:srgbClr val="C41F3D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6" name="object 86">
              <a:extLst>
                <a:ext uri="{FF2B5EF4-FFF2-40B4-BE49-F238E27FC236}">
                  <a16:creationId xmlns:a16="http://schemas.microsoft.com/office/drawing/2014/main" id="{00A6028E-937A-4145-A6AB-94E4A211ECFC}"/>
                </a:ext>
              </a:extLst>
            </p:cNvPr>
            <p:cNvSpPr/>
            <p:nvPr/>
          </p:nvSpPr>
          <p:spPr>
            <a:xfrm>
              <a:off x="6516624" y="3371088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584"/>
                  </a:lnTo>
                </a:path>
              </a:pathLst>
            </a:custGeom>
            <a:ln w="6362">
              <a:solidFill>
                <a:srgbClr val="C41F3D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7" name="object 87">
              <a:extLst>
                <a:ext uri="{FF2B5EF4-FFF2-40B4-BE49-F238E27FC236}">
                  <a16:creationId xmlns:a16="http://schemas.microsoft.com/office/drawing/2014/main" id="{DA799245-6EE9-C848-AA2D-EBF1C307E544}"/>
                </a:ext>
              </a:extLst>
            </p:cNvPr>
            <p:cNvSpPr/>
            <p:nvPr/>
          </p:nvSpPr>
          <p:spPr>
            <a:xfrm>
              <a:off x="6800088" y="3422904"/>
              <a:ext cx="120650" cy="0"/>
            </a:xfrm>
            <a:custGeom>
              <a:avLst/>
              <a:gdLst/>
              <a:ahLst/>
              <a:cxnLst/>
              <a:rect l="l" t="t" r="r" b="b"/>
              <a:pathLst>
                <a:path w="120650">
                  <a:moveTo>
                    <a:pt x="0" y="0"/>
                  </a:moveTo>
                  <a:lnTo>
                    <a:pt x="120396" y="0"/>
                  </a:lnTo>
                </a:path>
              </a:pathLst>
            </a:custGeom>
            <a:ln w="6362">
              <a:solidFill>
                <a:srgbClr val="C41F3D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8" name="object 88">
              <a:extLst>
                <a:ext uri="{FF2B5EF4-FFF2-40B4-BE49-F238E27FC236}">
                  <a16:creationId xmlns:a16="http://schemas.microsoft.com/office/drawing/2014/main" id="{6AC96BFF-BF9F-FC47-BBE0-B07C801E9913}"/>
                </a:ext>
              </a:extLst>
            </p:cNvPr>
            <p:cNvSpPr/>
            <p:nvPr/>
          </p:nvSpPr>
          <p:spPr>
            <a:xfrm>
              <a:off x="6865620" y="3372611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584"/>
                  </a:lnTo>
                </a:path>
              </a:pathLst>
            </a:custGeom>
            <a:ln w="6362">
              <a:solidFill>
                <a:srgbClr val="C41F3D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9" name="object 89">
              <a:extLst>
                <a:ext uri="{FF2B5EF4-FFF2-40B4-BE49-F238E27FC236}">
                  <a16:creationId xmlns:a16="http://schemas.microsoft.com/office/drawing/2014/main" id="{608C49B3-42E7-694B-8366-F8B321E0752D}"/>
                </a:ext>
              </a:extLst>
            </p:cNvPr>
            <p:cNvSpPr/>
            <p:nvPr/>
          </p:nvSpPr>
          <p:spPr>
            <a:xfrm>
              <a:off x="6847332" y="3372611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584"/>
                  </a:lnTo>
                </a:path>
              </a:pathLst>
            </a:custGeom>
            <a:ln w="6362">
              <a:solidFill>
                <a:srgbClr val="C41F3D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0" name="object 90">
              <a:extLst>
                <a:ext uri="{FF2B5EF4-FFF2-40B4-BE49-F238E27FC236}">
                  <a16:creationId xmlns:a16="http://schemas.microsoft.com/office/drawing/2014/main" id="{6935B225-02B9-2F49-8CBA-EC15846F9DAA}"/>
                </a:ext>
              </a:extLst>
            </p:cNvPr>
            <p:cNvSpPr/>
            <p:nvPr/>
          </p:nvSpPr>
          <p:spPr>
            <a:xfrm>
              <a:off x="6841236" y="3422904"/>
              <a:ext cx="121920" cy="0"/>
            </a:xfrm>
            <a:custGeom>
              <a:avLst/>
              <a:gdLst/>
              <a:ahLst/>
              <a:cxnLst/>
              <a:rect l="l" t="t" r="r" b="b"/>
              <a:pathLst>
                <a:path w="121920">
                  <a:moveTo>
                    <a:pt x="0" y="0"/>
                  </a:moveTo>
                  <a:lnTo>
                    <a:pt x="121920" y="0"/>
                  </a:lnTo>
                </a:path>
              </a:pathLst>
            </a:custGeom>
            <a:ln w="6362">
              <a:solidFill>
                <a:srgbClr val="C41F3D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1" name="object 91">
              <a:extLst>
                <a:ext uri="{FF2B5EF4-FFF2-40B4-BE49-F238E27FC236}">
                  <a16:creationId xmlns:a16="http://schemas.microsoft.com/office/drawing/2014/main" id="{F78AD8B1-C39C-B440-A1A9-45CE13658B81}"/>
                </a:ext>
              </a:extLst>
            </p:cNvPr>
            <p:cNvSpPr/>
            <p:nvPr/>
          </p:nvSpPr>
          <p:spPr>
            <a:xfrm>
              <a:off x="6902195" y="3372611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584"/>
                  </a:lnTo>
                </a:path>
              </a:pathLst>
            </a:custGeom>
            <a:ln w="6362">
              <a:solidFill>
                <a:srgbClr val="C41F3D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2" name="object 92">
              <a:extLst>
                <a:ext uri="{FF2B5EF4-FFF2-40B4-BE49-F238E27FC236}">
                  <a16:creationId xmlns:a16="http://schemas.microsoft.com/office/drawing/2014/main" id="{C8153BAA-192A-FA40-AAF4-833114529D47}"/>
                </a:ext>
              </a:extLst>
            </p:cNvPr>
            <p:cNvSpPr/>
            <p:nvPr/>
          </p:nvSpPr>
          <p:spPr>
            <a:xfrm>
              <a:off x="6926580" y="3422904"/>
              <a:ext cx="120650" cy="0"/>
            </a:xfrm>
            <a:custGeom>
              <a:avLst/>
              <a:gdLst/>
              <a:ahLst/>
              <a:cxnLst/>
              <a:rect l="l" t="t" r="r" b="b"/>
              <a:pathLst>
                <a:path w="120650">
                  <a:moveTo>
                    <a:pt x="0" y="0"/>
                  </a:moveTo>
                  <a:lnTo>
                    <a:pt x="120396" y="0"/>
                  </a:lnTo>
                </a:path>
              </a:pathLst>
            </a:custGeom>
            <a:ln w="6362">
              <a:solidFill>
                <a:srgbClr val="C41F3D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3" name="object 93">
              <a:extLst>
                <a:ext uri="{FF2B5EF4-FFF2-40B4-BE49-F238E27FC236}">
                  <a16:creationId xmlns:a16="http://schemas.microsoft.com/office/drawing/2014/main" id="{7A914C06-52ED-2444-A900-024D9BDA8606}"/>
                </a:ext>
              </a:extLst>
            </p:cNvPr>
            <p:cNvSpPr/>
            <p:nvPr/>
          </p:nvSpPr>
          <p:spPr>
            <a:xfrm>
              <a:off x="6981444" y="3372611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584"/>
                  </a:lnTo>
                </a:path>
              </a:pathLst>
            </a:custGeom>
            <a:ln w="6362">
              <a:solidFill>
                <a:srgbClr val="C41F3D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4" name="object 94">
              <a:extLst>
                <a:ext uri="{FF2B5EF4-FFF2-40B4-BE49-F238E27FC236}">
                  <a16:creationId xmlns:a16="http://schemas.microsoft.com/office/drawing/2014/main" id="{82FCF916-D4C5-5443-90A8-B73282F7021E}"/>
                </a:ext>
              </a:extLst>
            </p:cNvPr>
            <p:cNvSpPr/>
            <p:nvPr/>
          </p:nvSpPr>
          <p:spPr>
            <a:xfrm>
              <a:off x="6995159" y="3372611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584"/>
                  </a:lnTo>
                </a:path>
              </a:pathLst>
            </a:custGeom>
            <a:ln w="6362">
              <a:solidFill>
                <a:srgbClr val="C41F3D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5" name="object 95">
              <a:extLst>
                <a:ext uri="{FF2B5EF4-FFF2-40B4-BE49-F238E27FC236}">
                  <a16:creationId xmlns:a16="http://schemas.microsoft.com/office/drawing/2014/main" id="{54492425-C7AF-1D45-B2E8-6E5743CDE765}"/>
                </a:ext>
              </a:extLst>
            </p:cNvPr>
            <p:cNvSpPr/>
            <p:nvPr/>
          </p:nvSpPr>
          <p:spPr>
            <a:xfrm>
              <a:off x="6973824" y="3422904"/>
              <a:ext cx="121920" cy="0"/>
            </a:xfrm>
            <a:custGeom>
              <a:avLst/>
              <a:gdLst/>
              <a:ahLst/>
              <a:cxnLst/>
              <a:rect l="l" t="t" r="r" b="b"/>
              <a:pathLst>
                <a:path w="121920">
                  <a:moveTo>
                    <a:pt x="0" y="0"/>
                  </a:moveTo>
                  <a:lnTo>
                    <a:pt x="121920" y="0"/>
                  </a:lnTo>
                </a:path>
              </a:pathLst>
            </a:custGeom>
            <a:ln w="6362">
              <a:solidFill>
                <a:srgbClr val="C41F3D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6" name="object 96">
              <a:extLst>
                <a:ext uri="{FF2B5EF4-FFF2-40B4-BE49-F238E27FC236}">
                  <a16:creationId xmlns:a16="http://schemas.microsoft.com/office/drawing/2014/main" id="{1EFEDEBC-D28E-E54C-B889-6F4E3BC67797}"/>
                </a:ext>
              </a:extLst>
            </p:cNvPr>
            <p:cNvSpPr/>
            <p:nvPr/>
          </p:nvSpPr>
          <p:spPr>
            <a:xfrm>
              <a:off x="7034783" y="3372611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584"/>
                  </a:lnTo>
                </a:path>
              </a:pathLst>
            </a:custGeom>
            <a:ln w="6362">
              <a:solidFill>
                <a:srgbClr val="C41F3D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7" name="object 97">
              <a:extLst>
                <a:ext uri="{FF2B5EF4-FFF2-40B4-BE49-F238E27FC236}">
                  <a16:creationId xmlns:a16="http://schemas.microsoft.com/office/drawing/2014/main" id="{5121D04C-62CE-0544-A733-444FDEFC20AA}"/>
                </a:ext>
              </a:extLst>
            </p:cNvPr>
            <p:cNvSpPr/>
            <p:nvPr/>
          </p:nvSpPr>
          <p:spPr>
            <a:xfrm>
              <a:off x="7022591" y="3372611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584"/>
                  </a:lnTo>
                </a:path>
              </a:pathLst>
            </a:custGeom>
            <a:ln w="6362">
              <a:solidFill>
                <a:srgbClr val="C41F3D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8" name="object 98">
              <a:extLst>
                <a:ext uri="{FF2B5EF4-FFF2-40B4-BE49-F238E27FC236}">
                  <a16:creationId xmlns:a16="http://schemas.microsoft.com/office/drawing/2014/main" id="{9347F134-7337-4C42-9640-5F2CF13F4B6E}"/>
                </a:ext>
              </a:extLst>
            </p:cNvPr>
            <p:cNvSpPr/>
            <p:nvPr/>
          </p:nvSpPr>
          <p:spPr>
            <a:xfrm>
              <a:off x="7086600" y="3422904"/>
              <a:ext cx="120650" cy="0"/>
            </a:xfrm>
            <a:custGeom>
              <a:avLst/>
              <a:gdLst/>
              <a:ahLst/>
              <a:cxnLst/>
              <a:rect l="l" t="t" r="r" b="b"/>
              <a:pathLst>
                <a:path w="120650">
                  <a:moveTo>
                    <a:pt x="0" y="0"/>
                  </a:moveTo>
                  <a:lnTo>
                    <a:pt x="120396" y="0"/>
                  </a:lnTo>
                </a:path>
              </a:pathLst>
            </a:custGeom>
            <a:ln w="6362">
              <a:solidFill>
                <a:srgbClr val="C41F3D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9" name="object 99">
              <a:extLst>
                <a:ext uri="{FF2B5EF4-FFF2-40B4-BE49-F238E27FC236}">
                  <a16:creationId xmlns:a16="http://schemas.microsoft.com/office/drawing/2014/main" id="{AF0A6AC4-72F3-594A-A6FF-08618BD4B151}"/>
                </a:ext>
              </a:extLst>
            </p:cNvPr>
            <p:cNvSpPr/>
            <p:nvPr/>
          </p:nvSpPr>
          <p:spPr>
            <a:xfrm>
              <a:off x="7147559" y="3372611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584"/>
                  </a:lnTo>
                </a:path>
              </a:pathLst>
            </a:custGeom>
            <a:ln w="6362">
              <a:solidFill>
                <a:srgbClr val="C41F3D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0" name="object 100">
              <a:extLst>
                <a:ext uri="{FF2B5EF4-FFF2-40B4-BE49-F238E27FC236}">
                  <a16:creationId xmlns:a16="http://schemas.microsoft.com/office/drawing/2014/main" id="{21375F6F-28BE-7D45-86E2-24BCDBD71434}"/>
                </a:ext>
              </a:extLst>
            </p:cNvPr>
            <p:cNvSpPr/>
            <p:nvPr/>
          </p:nvSpPr>
          <p:spPr>
            <a:xfrm>
              <a:off x="7194803" y="3422904"/>
              <a:ext cx="121920" cy="0"/>
            </a:xfrm>
            <a:custGeom>
              <a:avLst/>
              <a:gdLst/>
              <a:ahLst/>
              <a:cxnLst/>
              <a:rect l="l" t="t" r="r" b="b"/>
              <a:pathLst>
                <a:path w="121920">
                  <a:moveTo>
                    <a:pt x="0" y="0"/>
                  </a:moveTo>
                  <a:lnTo>
                    <a:pt x="121920" y="0"/>
                  </a:lnTo>
                </a:path>
              </a:pathLst>
            </a:custGeom>
            <a:ln w="6362">
              <a:solidFill>
                <a:srgbClr val="C41F3D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1" name="object 101">
              <a:extLst>
                <a:ext uri="{FF2B5EF4-FFF2-40B4-BE49-F238E27FC236}">
                  <a16:creationId xmlns:a16="http://schemas.microsoft.com/office/drawing/2014/main" id="{6887F2C9-B100-EB43-A916-9F0465800430}"/>
                </a:ext>
              </a:extLst>
            </p:cNvPr>
            <p:cNvSpPr/>
            <p:nvPr/>
          </p:nvSpPr>
          <p:spPr>
            <a:xfrm>
              <a:off x="7255764" y="3372611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584"/>
                  </a:lnTo>
                </a:path>
              </a:pathLst>
            </a:custGeom>
            <a:ln w="6362">
              <a:solidFill>
                <a:srgbClr val="C41F3D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2" name="object 102">
              <a:extLst>
                <a:ext uri="{FF2B5EF4-FFF2-40B4-BE49-F238E27FC236}">
                  <a16:creationId xmlns:a16="http://schemas.microsoft.com/office/drawing/2014/main" id="{7E0FAAB1-33FB-D743-851A-0BDAD2DF144B}"/>
                </a:ext>
              </a:extLst>
            </p:cNvPr>
            <p:cNvSpPr/>
            <p:nvPr/>
          </p:nvSpPr>
          <p:spPr>
            <a:xfrm>
              <a:off x="7220712" y="3422904"/>
              <a:ext cx="120650" cy="0"/>
            </a:xfrm>
            <a:custGeom>
              <a:avLst/>
              <a:gdLst/>
              <a:ahLst/>
              <a:cxnLst/>
              <a:rect l="l" t="t" r="r" b="b"/>
              <a:pathLst>
                <a:path w="120650">
                  <a:moveTo>
                    <a:pt x="0" y="0"/>
                  </a:moveTo>
                  <a:lnTo>
                    <a:pt x="120396" y="0"/>
                  </a:lnTo>
                </a:path>
              </a:pathLst>
            </a:custGeom>
            <a:ln w="6362">
              <a:solidFill>
                <a:srgbClr val="C41F3D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3" name="object 103">
              <a:extLst>
                <a:ext uri="{FF2B5EF4-FFF2-40B4-BE49-F238E27FC236}">
                  <a16:creationId xmlns:a16="http://schemas.microsoft.com/office/drawing/2014/main" id="{9ED01855-6CC7-8647-80BD-6673EDAE3EDE}"/>
                </a:ext>
              </a:extLst>
            </p:cNvPr>
            <p:cNvSpPr/>
            <p:nvPr/>
          </p:nvSpPr>
          <p:spPr>
            <a:xfrm>
              <a:off x="7280147" y="3372611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584"/>
                  </a:lnTo>
                </a:path>
              </a:pathLst>
            </a:custGeom>
            <a:ln w="6362">
              <a:solidFill>
                <a:srgbClr val="C41F3D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4" name="object 104">
              <a:extLst>
                <a:ext uri="{FF2B5EF4-FFF2-40B4-BE49-F238E27FC236}">
                  <a16:creationId xmlns:a16="http://schemas.microsoft.com/office/drawing/2014/main" id="{53EC9E1F-DA5F-9948-837F-59B848982F03}"/>
                </a:ext>
              </a:extLst>
            </p:cNvPr>
            <p:cNvSpPr/>
            <p:nvPr/>
          </p:nvSpPr>
          <p:spPr>
            <a:xfrm>
              <a:off x="1154430" y="1117854"/>
              <a:ext cx="6128385" cy="2304415"/>
            </a:xfrm>
            <a:custGeom>
              <a:avLst/>
              <a:gdLst/>
              <a:ahLst/>
              <a:cxnLst/>
              <a:rect l="l" t="t" r="r" b="b"/>
              <a:pathLst>
                <a:path w="6128384" h="2304415">
                  <a:moveTo>
                    <a:pt x="0" y="0"/>
                  </a:moveTo>
                  <a:lnTo>
                    <a:pt x="14020" y="0"/>
                  </a:lnTo>
                  <a:lnTo>
                    <a:pt x="14020" y="9144"/>
                  </a:lnTo>
                  <a:lnTo>
                    <a:pt x="55676" y="9144"/>
                  </a:lnTo>
                  <a:lnTo>
                    <a:pt x="55676" y="18288"/>
                  </a:lnTo>
                  <a:lnTo>
                    <a:pt x="60261" y="18288"/>
                  </a:lnTo>
                  <a:lnTo>
                    <a:pt x="60261" y="36576"/>
                  </a:lnTo>
                  <a:lnTo>
                    <a:pt x="83439" y="36576"/>
                  </a:lnTo>
                  <a:lnTo>
                    <a:pt x="83439" y="45720"/>
                  </a:lnTo>
                  <a:lnTo>
                    <a:pt x="92748" y="45720"/>
                  </a:lnTo>
                  <a:lnTo>
                    <a:pt x="92748" y="54736"/>
                  </a:lnTo>
                  <a:lnTo>
                    <a:pt x="120523" y="54736"/>
                  </a:lnTo>
                  <a:lnTo>
                    <a:pt x="120523" y="64008"/>
                  </a:lnTo>
                  <a:lnTo>
                    <a:pt x="129794" y="64008"/>
                  </a:lnTo>
                  <a:lnTo>
                    <a:pt x="129794" y="73152"/>
                  </a:lnTo>
                  <a:lnTo>
                    <a:pt x="134493" y="73152"/>
                  </a:lnTo>
                  <a:lnTo>
                    <a:pt x="134493" y="82296"/>
                  </a:lnTo>
                  <a:lnTo>
                    <a:pt x="162306" y="82296"/>
                  </a:lnTo>
                  <a:lnTo>
                    <a:pt x="162306" y="91440"/>
                  </a:lnTo>
                  <a:lnTo>
                    <a:pt x="185547" y="91440"/>
                  </a:lnTo>
                  <a:lnTo>
                    <a:pt x="185547" y="100584"/>
                  </a:lnTo>
                  <a:lnTo>
                    <a:pt x="194818" y="100584"/>
                  </a:lnTo>
                  <a:lnTo>
                    <a:pt x="194818" y="109728"/>
                  </a:lnTo>
                  <a:lnTo>
                    <a:pt x="199390" y="109728"/>
                  </a:lnTo>
                  <a:lnTo>
                    <a:pt x="199390" y="118998"/>
                  </a:lnTo>
                  <a:lnTo>
                    <a:pt x="203961" y="118998"/>
                  </a:lnTo>
                  <a:lnTo>
                    <a:pt x="203961" y="137160"/>
                  </a:lnTo>
                  <a:lnTo>
                    <a:pt x="217932" y="137160"/>
                  </a:lnTo>
                  <a:lnTo>
                    <a:pt x="217932" y="146304"/>
                  </a:lnTo>
                  <a:lnTo>
                    <a:pt x="227203" y="146304"/>
                  </a:lnTo>
                  <a:lnTo>
                    <a:pt x="227203" y="155448"/>
                  </a:lnTo>
                  <a:lnTo>
                    <a:pt x="259588" y="155448"/>
                  </a:lnTo>
                  <a:lnTo>
                    <a:pt x="259588" y="164719"/>
                  </a:lnTo>
                  <a:lnTo>
                    <a:pt x="292100" y="164719"/>
                  </a:lnTo>
                  <a:lnTo>
                    <a:pt x="292100" y="173863"/>
                  </a:lnTo>
                  <a:lnTo>
                    <a:pt x="310642" y="173863"/>
                  </a:lnTo>
                  <a:lnTo>
                    <a:pt x="310642" y="183007"/>
                  </a:lnTo>
                  <a:lnTo>
                    <a:pt x="389382" y="183007"/>
                  </a:lnTo>
                  <a:lnTo>
                    <a:pt x="389382" y="192151"/>
                  </a:lnTo>
                  <a:lnTo>
                    <a:pt x="403352" y="192151"/>
                  </a:lnTo>
                  <a:lnTo>
                    <a:pt x="403352" y="201295"/>
                  </a:lnTo>
                  <a:lnTo>
                    <a:pt x="407923" y="201295"/>
                  </a:lnTo>
                  <a:lnTo>
                    <a:pt x="407923" y="210439"/>
                  </a:lnTo>
                  <a:lnTo>
                    <a:pt x="417195" y="210439"/>
                  </a:lnTo>
                  <a:lnTo>
                    <a:pt x="417195" y="219710"/>
                  </a:lnTo>
                  <a:lnTo>
                    <a:pt x="445008" y="219710"/>
                  </a:lnTo>
                  <a:lnTo>
                    <a:pt x="445008" y="228854"/>
                  </a:lnTo>
                  <a:lnTo>
                    <a:pt x="468122" y="228854"/>
                  </a:lnTo>
                  <a:lnTo>
                    <a:pt x="468122" y="237997"/>
                  </a:lnTo>
                  <a:lnTo>
                    <a:pt x="505333" y="237997"/>
                  </a:lnTo>
                  <a:lnTo>
                    <a:pt x="505333" y="247142"/>
                  </a:lnTo>
                  <a:lnTo>
                    <a:pt x="523875" y="247142"/>
                  </a:lnTo>
                  <a:lnTo>
                    <a:pt x="523875" y="256286"/>
                  </a:lnTo>
                  <a:lnTo>
                    <a:pt x="551561" y="256286"/>
                  </a:lnTo>
                  <a:lnTo>
                    <a:pt x="551561" y="274828"/>
                  </a:lnTo>
                  <a:lnTo>
                    <a:pt x="579501" y="274828"/>
                  </a:lnTo>
                  <a:lnTo>
                    <a:pt x="579501" y="284099"/>
                  </a:lnTo>
                  <a:lnTo>
                    <a:pt x="584073" y="284099"/>
                  </a:lnTo>
                  <a:lnTo>
                    <a:pt x="584073" y="293370"/>
                  </a:lnTo>
                  <a:lnTo>
                    <a:pt x="607314" y="293370"/>
                  </a:lnTo>
                  <a:lnTo>
                    <a:pt x="607314" y="302641"/>
                  </a:lnTo>
                  <a:lnTo>
                    <a:pt x="635000" y="302641"/>
                  </a:lnTo>
                  <a:lnTo>
                    <a:pt x="635000" y="321056"/>
                  </a:lnTo>
                  <a:lnTo>
                    <a:pt x="639699" y="321056"/>
                  </a:lnTo>
                  <a:lnTo>
                    <a:pt x="639699" y="330327"/>
                  </a:lnTo>
                  <a:lnTo>
                    <a:pt x="649097" y="330327"/>
                  </a:lnTo>
                  <a:lnTo>
                    <a:pt x="649097" y="339471"/>
                  </a:lnTo>
                  <a:lnTo>
                    <a:pt x="658241" y="339471"/>
                  </a:lnTo>
                  <a:lnTo>
                    <a:pt x="658241" y="348742"/>
                  </a:lnTo>
                  <a:lnTo>
                    <a:pt x="676783" y="348742"/>
                  </a:lnTo>
                  <a:lnTo>
                    <a:pt x="676783" y="358013"/>
                  </a:lnTo>
                  <a:lnTo>
                    <a:pt x="681482" y="358013"/>
                  </a:lnTo>
                  <a:lnTo>
                    <a:pt x="681482" y="367284"/>
                  </a:lnTo>
                  <a:lnTo>
                    <a:pt x="690753" y="367284"/>
                  </a:lnTo>
                  <a:lnTo>
                    <a:pt x="690753" y="385699"/>
                  </a:lnTo>
                  <a:lnTo>
                    <a:pt x="709168" y="385699"/>
                  </a:lnTo>
                  <a:lnTo>
                    <a:pt x="709168" y="394843"/>
                  </a:lnTo>
                  <a:lnTo>
                    <a:pt x="713867" y="394843"/>
                  </a:lnTo>
                  <a:lnTo>
                    <a:pt x="713867" y="404114"/>
                  </a:lnTo>
                  <a:lnTo>
                    <a:pt x="727837" y="404114"/>
                  </a:lnTo>
                  <a:lnTo>
                    <a:pt x="727837" y="422529"/>
                  </a:lnTo>
                  <a:lnTo>
                    <a:pt x="750951" y="422529"/>
                  </a:lnTo>
                  <a:lnTo>
                    <a:pt x="750951" y="431800"/>
                  </a:lnTo>
                  <a:lnTo>
                    <a:pt x="769493" y="431800"/>
                  </a:lnTo>
                  <a:lnTo>
                    <a:pt x="769493" y="441070"/>
                  </a:lnTo>
                  <a:lnTo>
                    <a:pt x="797306" y="441070"/>
                  </a:lnTo>
                  <a:lnTo>
                    <a:pt x="797306" y="450342"/>
                  </a:lnTo>
                  <a:lnTo>
                    <a:pt x="802005" y="450342"/>
                  </a:lnTo>
                  <a:lnTo>
                    <a:pt x="802005" y="459613"/>
                  </a:lnTo>
                  <a:lnTo>
                    <a:pt x="829818" y="459613"/>
                  </a:lnTo>
                  <a:lnTo>
                    <a:pt x="829818" y="478028"/>
                  </a:lnTo>
                  <a:lnTo>
                    <a:pt x="838962" y="478028"/>
                  </a:lnTo>
                  <a:lnTo>
                    <a:pt x="838962" y="487298"/>
                  </a:lnTo>
                  <a:lnTo>
                    <a:pt x="853059" y="487298"/>
                  </a:lnTo>
                  <a:lnTo>
                    <a:pt x="853059" y="496443"/>
                  </a:lnTo>
                  <a:lnTo>
                    <a:pt x="862203" y="496443"/>
                  </a:lnTo>
                  <a:lnTo>
                    <a:pt x="862203" y="533400"/>
                  </a:lnTo>
                  <a:lnTo>
                    <a:pt x="876046" y="533400"/>
                  </a:lnTo>
                  <a:lnTo>
                    <a:pt x="876046" y="542798"/>
                  </a:lnTo>
                  <a:lnTo>
                    <a:pt x="885444" y="542798"/>
                  </a:lnTo>
                  <a:lnTo>
                    <a:pt x="885444" y="561213"/>
                  </a:lnTo>
                  <a:lnTo>
                    <a:pt x="890016" y="561213"/>
                  </a:lnTo>
                  <a:lnTo>
                    <a:pt x="890016" y="570484"/>
                  </a:lnTo>
                  <a:lnTo>
                    <a:pt x="927100" y="570484"/>
                  </a:lnTo>
                  <a:lnTo>
                    <a:pt x="927100" y="588899"/>
                  </a:lnTo>
                  <a:lnTo>
                    <a:pt x="931799" y="588899"/>
                  </a:lnTo>
                  <a:lnTo>
                    <a:pt x="931799" y="598170"/>
                  </a:lnTo>
                  <a:lnTo>
                    <a:pt x="945641" y="598170"/>
                  </a:lnTo>
                  <a:lnTo>
                    <a:pt x="945641" y="616585"/>
                  </a:lnTo>
                  <a:lnTo>
                    <a:pt x="950341" y="616585"/>
                  </a:lnTo>
                  <a:lnTo>
                    <a:pt x="950341" y="625983"/>
                  </a:lnTo>
                  <a:lnTo>
                    <a:pt x="959485" y="625983"/>
                  </a:lnTo>
                  <a:lnTo>
                    <a:pt x="959485" y="644271"/>
                  </a:lnTo>
                  <a:lnTo>
                    <a:pt x="973455" y="644271"/>
                  </a:lnTo>
                  <a:lnTo>
                    <a:pt x="973455" y="662686"/>
                  </a:lnTo>
                  <a:lnTo>
                    <a:pt x="982853" y="662686"/>
                  </a:lnTo>
                  <a:lnTo>
                    <a:pt x="982853" y="671957"/>
                  </a:lnTo>
                  <a:lnTo>
                    <a:pt x="1005840" y="671957"/>
                  </a:lnTo>
                  <a:lnTo>
                    <a:pt x="1005840" y="681228"/>
                  </a:lnTo>
                  <a:lnTo>
                    <a:pt x="1010538" y="681228"/>
                  </a:lnTo>
                  <a:lnTo>
                    <a:pt x="1010538" y="690372"/>
                  </a:lnTo>
                  <a:lnTo>
                    <a:pt x="1015238" y="690372"/>
                  </a:lnTo>
                  <a:lnTo>
                    <a:pt x="1015238" y="699643"/>
                  </a:lnTo>
                  <a:lnTo>
                    <a:pt x="1019937" y="699643"/>
                  </a:lnTo>
                  <a:lnTo>
                    <a:pt x="1019937" y="718185"/>
                  </a:lnTo>
                  <a:lnTo>
                    <a:pt x="1024509" y="718185"/>
                  </a:lnTo>
                  <a:lnTo>
                    <a:pt x="1024509" y="736727"/>
                  </a:lnTo>
                  <a:lnTo>
                    <a:pt x="1033780" y="736727"/>
                  </a:lnTo>
                  <a:lnTo>
                    <a:pt x="1033780" y="755142"/>
                  </a:lnTo>
                  <a:lnTo>
                    <a:pt x="1047496" y="755142"/>
                  </a:lnTo>
                  <a:lnTo>
                    <a:pt x="1047496" y="764413"/>
                  </a:lnTo>
                  <a:lnTo>
                    <a:pt x="1052322" y="764413"/>
                  </a:lnTo>
                  <a:lnTo>
                    <a:pt x="1052322" y="773557"/>
                  </a:lnTo>
                  <a:lnTo>
                    <a:pt x="1056894" y="773557"/>
                  </a:lnTo>
                  <a:lnTo>
                    <a:pt x="1056894" y="782828"/>
                  </a:lnTo>
                  <a:lnTo>
                    <a:pt x="1061593" y="782828"/>
                  </a:lnTo>
                  <a:lnTo>
                    <a:pt x="1061593" y="792099"/>
                  </a:lnTo>
                  <a:lnTo>
                    <a:pt x="1066165" y="792099"/>
                  </a:lnTo>
                  <a:lnTo>
                    <a:pt x="1066165" y="801370"/>
                  </a:lnTo>
                  <a:lnTo>
                    <a:pt x="1070864" y="801370"/>
                  </a:lnTo>
                  <a:lnTo>
                    <a:pt x="1070864" y="810641"/>
                  </a:lnTo>
                  <a:lnTo>
                    <a:pt x="1080008" y="810641"/>
                  </a:lnTo>
                  <a:lnTo>
                    <a:pt x="1080008" y="819912"/>
                  </a:lnTo>
                  <a:lnTo>
                    <a:pt x="1089279" y="819912"/>
                  </a:lnTo>
                  <a:lnTo>
                    <a:pt x="1089279" y="829056"/>
                  </a:lnTo>
                  <a:lnTo>
                    <a:pt x="1098550" y="829056"/>
                  </a:lnTo>
                  <a:lnTo>
                    <a:pt x="1098550" y="838327"/>
                  </a:lnTo>
                  <a:lnTo>
                    <a:pt x="1103376" y="838327"/>
                  </a:lnTo>
                  <a:lnTo>
                    <a:pt x="1103376" y="847597"/>
                  </a:lnTo>
                  <a:lnTo>
                    <a:pt x="1107948" y="847597"/>
                  </a:lnTo>
                  <a:lnTo>
                    <a:pt x="1107948" y="856741"/>
                  </a:lnTo>
                  <a:lnTo>
                    <a:pt x="1117092" y="856741"/>
                  </a:lnTo>
                  <a:lnTo>
                    <a:pt x="1117092" y="866013"/>
                  </a:lnTo>
                  <a:lnTo>
                    <a:pt x="1126363" y="866013"/>
                  </a:lnTo>
                  <a:lnTo>
                    <a:pt x="1126363" y="875284"/>
                  </a:lnTo>
                  <a:lnTo>
                    <a:pt x="1135761" y="875284"/>
                  </a:lnTo>
                  <a:lnTo>
                    <a:pt x="1135761" y="884555"/>
                  </a:lnTo>
                  <a:lnTo>
                    <a:pt x="1140333" y="884555"/>
                  </a:lnTo>
                  <a:lnTo>
                    <a:pt x="1140333" y="893826"/>
                  </a:lnTo>
                  <a:lnTo>
                    <a:pt x="1149604" y="893826"/>
                  </a:lnTo>
                  <a:lnTo>
                    <a:pt x="1149604" y="902969"/>
                  </a:lnTo>
                  <a:lnTo>
                    <a:pt x="1154303" y="902969"/>
                  </a:lnTo>
                  <a:lnTo>
                    <a:pt x="1154303" y="921385"/>
                  </a:lnTo>
                  <a:lnTo>
                    <a:pt x="1168146" y="921385"/>
                  </a:lnTo>
                  <a:lnTo>
                    <a:pt x="1168146" y="930656"/>
                  </a:lnTo>
                  <a:lnTo>
                    <a:pt x="1182116" y="930656"/>
                  </a:lnTo>
                  <a:lnTo>
                    <a:pt x="1182116" y="939800"/>
                  </a:lnTo>
                  <a:lnTo>
                    <a:pt x="1205230" y="939800"/>
                  </a:lnTo>
                  <a:lnTo>
                    <a:pt x="1205230" y="949071"/>
                  </a:lnTo>
                  <a:lnTo>
                    <a:pt x="1209802" y="949071"/>
                  </a:lnTo>
                  <a:lnTo>
                    <a:pt x="1209802" y="958341"/>
                  </a:lnTo>
                  <a:lnTo>
                    <a:pt x="1214501" y="958341"/>
                  </a:lnTo>
                  <a:lnTo>
                    <a:pt x="1214501" y="967613"/>
                  </a:lnTo>
                  <a:lnTo>
                    <a:pt x="1228471" y="967613"/>
                  </a:lnTo>
                  <a:lnTo>
                    <a:pt x="1228471" y="976884"/>
                  </a:lnTo>
                  <a:lnTo>
                    <a:pt x="1242314" y="976884"/>
                  </a:lnTo>
                  <a:lnTo>
                    <a:pt x="1242314" y="986155"/>
                  </a:lnTo>
                  <a:lnTo>
                    <a:pt x="1246886" y="986155"/>
                  </a:lnTo>
                  <a:lnTo>
                    <a:pt x="1246886" y="995299"/>
                  </a:lnTo>
                  <a:lnTo>
                    <a:pt x="1251458" y="995299"/>
                  </a:lnTo>
                  <a:lnTo>
                    <a:pt x="1251458" y="1004569"/>
                  </a:lnTo>
                  <a:lnTo>
                    <a:pt x="1270254" y="1004569"/>
                  </a:lnTo>
                  <a:lnTo>
                    <a:pt x="1270254" y="1022985"/>
                  </a:lnTo>
                  <a:lnTo>
                    <a:pt x="1279398" y="1022985"/>
                  </a:lnTo>
                  <a:lnTo>
                    <a:pt x="1279398" y="1032256"/>
                  </a:lnTo>
                  <a:lnTo>
                    <a:pt x="1283970" y="1032256"/>
                  </a:lnTo>
                  <a:lnTo>
                    <a:pt x="1283970" y="1041527"/>
                  </a:lnTo>
                  <a:lnTo>
                    <a:pt x="1302512" y="1041527"/>
                  </a:lnTo>
                  <a:lnTo>
                    <a:pt x="1302512" y="1060069"/>
                  </a:lnTo>
                  <a:lnTo>
                    <a:pt x="1307338" y="1060069"/>
                  </a:lnTo>
                  <a:lnTo>
                    <a:pt x="1307338" y="1069340"/>
                  </a:lnTo>
                  <a:lnTo>
                    <a:pt x="1311910" y="1069340"/>
                  </a:lnTo>
                  <a:lnTo>
                    <a:pt x="1311910" y="1078484"/>
                  </a:lnTo>
                  <a:lnTo>
                    <a:pt x="1316482" y="1078484"/>
                  </a:lnTo>
                  <a:lnTo>
                    <a:pt x="1316482" y="1097026"/>
                  </a:lnTo>
                  <a:lnTo>
                    <a:pt x="1325753" y="1097026"/>
                  </a:lnTo>
                  <a:lnTo>
                    <a:pt x="1325753" y="1106170"/>
                  </a:lnTo>
                  <a:lnTo>
                    <a:pt x="1330325" y="1106170"/>
                  </a:lnTo>
                  <a:lnTo>
                    <a:pt x="1330325" y="1115441"/>
                  </a:lnTo>
                  <a:lnTo>
                    <a:pt x="1334897" y="1115441"/>
                  </a:lnTo>
                  <a:lnTo>
                    <a:pt x="1334897" y="1124712"/>
                  </a:lnTo>
                  <a:lnTo>
                    <a:pt x="1344295" y="1124712"/>
                  </a:lnTo>
                  <a:lnTo>
                    <a:pt x="1344295" y="1133856"/>
                  </a:lnTo>
                  <a:lnTo>
                    <a:pt x="1362837" y="1133856"/>
                  </a:lnTo>
                  <a:lnTo>
                    <a:pt x="1362837" y="1152525"/>
                  </a:lnTo>
                  <a:lnTo>
                    <a:pt x="1376680" y="1152525"/>
                  </a:lnTo>
                  <a:lnTo>
                    <a:pt x="1376680" y="1161542"/>
                  </a:lnTo>
                  <a:lnTo>
                    <a:pt x="1409192" y="1161542"/>
                  </a:lnTo>
                  <a:lnTo>
                    <a:pt x="1409192" y="1170813"/>
                  </a:lnTo>
                  <a:lnTo>
                    <a:pt x="1418336" y="1170813"/>
                  </a:lnTo>
                  <a:lnTo>
                    <a:pt x="1418336" y="1180084"/>
                  </a:lnTo>
                  <a:lnTo>
                    <a:pt x="1432433" y="1180084"/>
                  </a:lnTo>
                  <a:lnTo>
                    <a:pt x="1432433" y="1198499"/>
                  </a:lnTo>
                  <a:lnTo>
                    <a:pt x="1437005" y="1198499"/>
                  </a:lnTo>
                  <a:lnTo>
                    <a:pt x="1437005" y="1207770"/>
                  </a:lnTo>
                  <a:lnTo>
                    <a:pt x="1455420" y="1207770"/>
                  </a:lnTo>
                  <a:lnTo>
                    <a:pt x="1455420" y="1216914"/>
                  </a:lnTo>
                  <a:lnTo>
                    <a:pt x="1483360" y="1216914"/>
                  </a:lnTo>
                  <a:lnTo>
                    <a:pt x="1483360" y="1235583"/>
                  </a:lnTo>
                  <a:lnTo>
                    <a:pt x="1487932" y="1235583"/>
                  </a:lnTo>
                  <a:lnTo>
                    <a:pt x="1487932" y="1244727"/>
                  </a:lnTo>
                  <a:lnTo>
                    <a:pt x="1511300" y="1244727"/>
                  </a:lnTo>
                  <a:lnTo>
                    <a:pt x="1511300" y="1263269"/>
                  </a:lnTo>
                  <a:lnTo>
                    <a:pt x="1515872" y="1263269"/>
                  </a:lnTo>
                  <a:lnTo>
                    <a:pt x="1515872" y="1272413"/>
                  </a:lnTo>
                  <a:lnTo>
                    <a:pt x="1529715" y="1272413"/>
                  </a:lnTo>
                  <a:lnTo>
                    <a:pt x="1529715" y="1309370"/>
                  </a:lnTo>
                  <a:lnTo>
                    <a:pt x="1538859" y="1309370"/>
                  </a:lnTo>
                  <a:lnTo>
                    <a:pt x="1538859" y="1337183"/>
                  </a:lnTo>
                  <a:lnTo>
                    <a:pt x="1557528" y="1337183"/>
                  </a:lnTo>
                  <a:lnTo>
                    <a:pt x="1557528" y="1355598"/>
                  </a:lnTo>
                  <a:lnTo>
                    <a:pt x="1562227" y="1355598"/>
                  </a:lnTo>
                  <a:lnTo>
                    <a:pt x="1562227" y="1364869"/>
                  </a:lnTo>
                  <a:lnTo>
                    <a:pt x="1576070" y="1364869"/>
                  </a:lnTo>
                  <a:lnTo>
                    <a:pt x="1576070" y="1383284"/>
                  </a:lnTo>
                  <a:lnTo>
                    <a:pt x="1580642" y="1383284"/>
                  </a:lnTo>
                  <a:lnTo>
                    <a:pt x="1580642" y="1401826"/>
                  </a:lnTo>
                  <a:lnTo>
                    <a:pt x="1585341" y="1401826"/>
                  </a:lnTo>
                  <a:lnTo>
                    <a:pt x="1585341" y="1410970"/>
                  </a:lnTo>
                  <a:lnTo>
                    <a:pt x="1589913" y="1410970"/>
                  </a:lnTo>
                  <a:lnTo>
                    <a:pt x="1589913" y="1420241"/>
                  </a:lnTo>
                  <a:lnTo>
                    <a:pt x="1599311" y="1420241"/>
                  </a:lnTo>
                  <a:lnTo>
                    <a:pt x="1599311" y="1429512"/>
                  </a:lnTo>
                  <a:lnTo>
                    <a:pt x="1603883" y="1429512"/>
                  </a:lnTo>
                  <a:lnTo>
                    <a:pt x="1603883" y="1438656"/>
                  </a:lnTo>
                  <a:lnTo>
                    <a:pt x="1645666" y="1438656"/>
                  </a:lnTo>
                  <a:lnTo>
                    <a:pt x="1645666" y="1447927"/>
                  </a:lnTo>
                  <a:lnTo>
                    <a:pt x="1650238" y="1447927"/>
                  </a:lnTo>
                  <a:lnTo>
                    <a:pt x="1650238" y="1457198"/>
                  </a:lnTo>
                  <a:lnTo>
                    <a:pt x="1659382" y="1457198"/>
                  </a:lnTo>
                  <a:lnTo>
                    <a:pt x="1659382" y="1466342"/>
                  </a:lnTo>
                  <a:lnTo>
                    <a:pt x="1664081" y="1466342"/>
                  </a:lnTo>
                  <a:lnTo>
                    <a:pt x="1664081" y="1475613"/>
                  </a:lnTo>
                  <a:lnTo>
                    <a:pt x="1682750" y="1475613"/>
                  </a:lnTo>
                  <a:lnTo>
                    <a:pt x="1682750" y="1484884"/>
                  </a:lnTo>
                  <a:lnTo>
                    <a:pt x="1719833" y="1484884"/>
                  </a:lnTo>
                  <a:lnTo>
                    <a:pt x="1719833" y="1494155"/>
                  </a:lnTo>
                  <a:lnTo>
                    <a:pt x="1742820" y="1494155"/>
                  </a:lnTo>
                  <a:lnTo>
                    <a:pt x="1742820" y="1503426"/>
                  </a:lnTo>
                  <a:lnTo>
                    <a:pt x="1756791" y="1503426"/>
                  </a:lnTo>
                  <a:lnTo>
                    <a:pt x="1756791" y="1512697"/>
                  </a:lnTo>
                  <a:lnTo>
                    <a:pt x="1770761" y="1512697"/>
                  </a:lnTo>
                  <a:lnTo>
                    <a:pt x="1770761" y="1521841"/>
                  </a:lnTo>
                  <a:lnTo>
                    <a:pt x="1780032" y="1521841"/>
                  </a:lnTo>
                  <a:lnTo>
                    <a:pt x="1780032" y="1531112"/>
                  </a:lnTo>
                  <a:lnTo>
                    <a:pt x="1803273" y="1531112"/>
                  </a:lnTo>
                  <a:lnTo>
                    <a:pt x="1803273" y="1540383"/>
                  </a:lnTo>
                  <a:lnTo>
                    <a:pt x="1826260" y="1540383"/>
                  </a:lnTo>
                  <a:lnTo>
                    <a:pt x="1826260" y="1549781"/>
                  </a:lnTo>
                  <a:lnTo>
                    <a:pt x="1831086" y="1549781"/>
                  </a:lnTo>
                  <a:lnTo>
                    <a:pt x="1831086" y="1559052"/>
                  </a:lnTo>
                  <a:lnTo>
                    <a:pt x="1835658" y="1559052"/>
                  </a:lnTo>
                  <a:lnTo>
                    <a:pt x="1835658" y="1568450"/>
                  </a:lnTo>
                  <a:lnTo>
                    <a:pt x="1840357" y="1568450"/>
                  </a:lnTo>
                  <a:lnTo>
                    <a:pt x="1840357" y="1577721"/>
                  </a:lnTo>
                  <a:lnTo>
                    <a:pt x="1844929" y="1577721"/>
                  </a:lnTo>
                  <a:lnTo>
                    <a:pt x="1844929" y="1587119"/>
                  </a:lnTo>
                  <a:lnTo>
                    <a:pt x="1900555" y="1587119"/>
                  </a:lnTo>
                  <a:lnTo>
                    <a:pt x="1900555" y="1596390"/>
                  </a:lnTo>
                  <a:lnTo>
                    <a:pt x="1914525" y="1596390"/>
                  </a:lnTo>
                  <a:lnTo>
                    <a:pt x="1914525" y="1615059"/>
                  </a:lnTo>
                  <a:lnTo>
                    <a:pt x="1919097" y="1615059"/>
                  </a:lnTo>
                  <a:lnTo>
                    <a:pt x="1919097" y="1624457"/>
                  </a:lnTo>
                  <a:lnTo>
                    <a:pt x="1965452" y="1624457"/>
                  </a:lnTo>
                  <a:lnTo>
                    <a:pt x="1965452" y="1633727"/>
                  </a:lnTo>
                  <a:lnTo>
                    <a:pt x="1970151" y="1633727"/>
                  </a:lnTo>
                  <a:lnTo>
                    <a:pt x="1970151" y="1643126"/>
                  </a:lnTo>
                  <a:lnTo>
                    <a:pt x="1974723" y="1643126"/>
                  </a:lnTo>
                  <a:lnTo>
                    <a:pt x="1974723" y="1652397"/>
                  </a:lnTo>
                  <a:lnTo>
                    <a:pt x="1988566" y="1652397"/>
                  </a:lnTo>
                  <a:lnTo>
                    <a:pt x="1988566" y="1661795"/>
                  </a:lnTo>
                  <a:lnTo>
                    <a:pt x="2021077" y="1661795"/>
                  </a:lnTo>
                  <a:lnTo>
                    <a:pt x="2021077" y="1670939"/>
                  </a:lnTo>
                  <a:lnTo>
                    <a:pt x="2072005" y="1670939"/>
                  </a:lnTo>
                  <a:lnTo>
                    <a:pt x="2072005" y="1680337"/>
                  </a:lnTo>
                  <a:lnTo>
                    <a:pt x="2127631" y="1680337"/>
                  </a:lnTo>
                  <a:lnTo>
                    <a:pt x="2127631" y="1689608"/>
                  </a:lnTo>
                  <a:lnTo>
                    <a:pt x="2137029" y="1689608"/>
                  </a:lnTo>
                  <a:lnTo>
                    <a:pt x="2137029" y="1699006"/>
                  </a:lnTo>
                  <a:lnTo>
                    <a:pt x="2141601" y="1699006"/>
                  </a:lnTo>
                  <a:lnTo>
                    <a:pt x="2141601" y="1708277"/>
                  </a:lnTo>
                  <a:lnTo>
                    <a:pt x="2201672" y="1708277"/>
                  </a:lnTo>
                  <a:lnTo>
                    <a:pt x="2201672" y="1717675"/>
                  </a:lnTo>
                  <a:lnTo>
                    <a:pt x="2211197" y="1717675"/>
                  </a:lnTo>
                  <a:lnTo>
                    <a:pt x="2211197" y="1736344"/>
                  </a:lnTo>
                  <a:lnTo>
                    <a:pt x="2220468" y="1736344"/>
                  </a:lnTo>
                  <a:lnTo>
                    <a:pt x="2220468" y="1745614"/>
                  </a:lnTo>
                  <a:lnTo>
                    <a:pt x="2243582" y="1745614"/>
                  </a:lnTo>
                  <a:lnTo>
                    <a:pt x="2243582" y="1755013"/>
                  </a:lnTo>
                  <a:lnTo>
                    <a:pt x="2252853" y="1755013"/>
                  </a:lnTo>
                  <a:lnTo>
                    <a:pt x="2252853" y="1764283"/>
                  </a:lnTo>
                  <a:lnTo>
                    <a:pt x="2262124" y="1764283"/>
                  </a:lnTo>
                  <a:lnTo>
                    <a:pt x="2262124" y="1773682"/>
                  </a:lnTo>
                  <a:lnTo>
                    <a:pt x="2308479" y="1773682"/>
                  </a:lnTo>
                  <a:lnTo>
                    <a:pt x="2308479" y="1782952"/>
                  </a:lnTo>
                  <a:lnTo>
                    <a:pt x="2331593" y="1782952"/>
                  </a:lnTo>
                  <a:lnTo>
                    <a:pt x="2331593" y="1792477"/>
                  </a:lnTo>
                  <a:lnTo>
                    <a:pt x="2368677" y="1792477"/>
                  </a:lnTo>
                  <a:lnTo>
                    <a:pt x="2368677" y="1802002"/>
                  </a:lnTo>
                  <a:lnTo>
                    <a:pt x="2405634" y="1802002"/>
                  </a:lnTo>
                  <a:lnTo>
                    <a:pt x="2405634" y="1811401"/>
                  </a:lnTo>
                  <a:lnTo>
                    <a:pt x="2438146" y="1811401"/>
                  </a:lnTo>
                  <a:lnTo>
                    <a:pt x="2438146" y="1820926"/>
                  </a:lnTo>
                  <a:lnTo>
                    <a:pt x="2484501" y="1820926"/>
                  </a:lnTo>
                  <a:lnTo>
                    <a:pt x="2484501" y="1830451"/>
                  </a:lnTo>
                  <a:lnTo>
                    <a:pt x="2493899" y="1830451"/>
                  </a:lnTo>
                  <a:lnTo>
                    <a:pt x="2493899" y="1839849"/>
                  </a:lnTo>
                  <a:lnTo>
                    <a:pt x="2540254" y="1839849"/>
                  </a:lnTo>
                  <a:lnTo>
                    <a:pt x="2540254" y="1849374"/>
                  </a:lnTo>
                  <a:lnTo>
                    <a:pt x="2572639" y="1849374"/>
                  </a:lnTo>
                  <a:lnTo>
                    <a:pt x="2572639" y="1858772"/>
                  </a:lnTo>
                  <a:lnTo>
                    <a:pt x="2586609" y="1858772"/>
                  </a:lnTo>
                  <a:lnTo>
                    <a:pt x="2586609" y="1868170"/>
                  </a:lnTo>
                  <a:lnTo>
                    <a:pt x="2660777" y="1868170"/>
                  </a:lnTo>
                  <a:lnTo>
                    <a:pt x="2660777" y="1877695"/>
                  </a:lnTo>
                  <a:lnTo>
                    <a:pt x="2725547" y="1877695"/>
                  </a:lnTo>
                  <a:lnTo>
                    <a:pt x="2725547" y="1887220"/>
                  </a:lnTo>
                  <a:lnTo>
                    <a:pt x="2767330" y="1887220"/>
                  </a:lnTo>
                  <a:lnTo>
                    <a:pt x="2767330" y="1896618"/>
                  </a:lnTo>
                  <a:lnTo>
                    <a:pt x="2799842" y="1896618"/>
                  </a:lnTo>
                  <a:lnTo>
                    <a:pt x="2799842" y="1915668"/>
                  </a:lnTo>
                  <a:lnTo>
                    <a:pt x="2832354" y="1915668"/>
                  </a:lnTo>
                  <a:lnTo>
                    <a:pt x="2832354" y="1924939"/>
                  </a:lnTo>
                  <a:lnTo>
                    <a:pt x="2906395" y="1924939"/>
                  </a:lnTo>
                  <a:lnTo>
                    <a:pt x="2906395" y="1934464"/>
                  </a:lnTo>
                  <a:lnTo>
                    <a:pt x="2934208" y="1934464"/>
                  </a:lnTo>
                  <a:lnTo>
                    <a:pt x="2934208" y="1953260"/>
                  </a:lnTo>
                  <a:lnTo>
                    <a:pt x="2957449" y="1953260"/>
                  </a:lnTo>
                  <a:lnTo>
                    <a:pt x="2957449" y="1962785"/>
                  </a:lnTo>
                  <a:lnTo>
                    <a:pt x="3003804" y="1962785"/>
                  </a:lnTo>
                  <a:lnTo>
                    <a:pt x="3003804" y="1972310"/>
                  </a:lnTo>
                  <a:lnTo>
                    <a:pt x="3031490" y="1972310"/>
                  </a:lnTo>
                  <a:lnTo>
                    <a:pt x="3031490" y="1981708"/>
                  </a:lnTo>
                  <a:lnTo>
                    <a:pt x="3063875" y="1981708"/>
                  </a:lnTo>
                  <a:lnTo>
                    <a:pt x="3063875" y="1991233"/>
                  </a:lnTo>
                  <a:lnTo>
                    <a:pt x="3091815" y="1991233"/>
                  </a:lnTo>
                  <a:lnTo>
                    <a:pt x="3091815" y="2000758"/>
                  </a:lnTo>
                  <a:lnTo>
                    <a:pt x="3110357" y="2000758"/>
                  </a:lnTo>
                  <a:lnTo>
                    <a:pt x="3110357" y="2019681"/>
                  </a:lnTo>
                  <a:lnTo>
                    <a:pt x="3152140" y="2019681"/>
                  </a:lnTo>
                  <a:lnTo>
                    <a:pt x="3152140" y="2029079"/>
                  </a:lnTo>
                  <a:lnTo>
                    <a:pt x="3207766" y="2029079"/>
                  </a:lnTo>
                  <a:lnTo>
                    <a:pt x="3207766" y="2038604"/>
                  </a:lnTo>
                  <a:lnTo>
                    <a:pt x="3216910" y="2038604"/>
                  </a:lnTo>
                  <a:lnTo>
                    <a:pt x="3216910" y="2048002"/>
                  </a:lnTo>
                  <a:lnTo>
                    <a:pt x="3286505" y="2048002"/>
                  </a:lnTo>
                  <a:lnTo>
                    <a:pt x="3286505" y="2057527"/>
                  </a:lnTo>
                  <a:lnTo>
                    <a:pt x="3300349" y="2057527"/>
                  </a:lnTo>
                  <a:lnTo>
                    <a:pt x="3300349" y="2067052"/>
                  </a:lnTo>
                  <a:lnTo>
                    <a:pt x="3318891" y="2067052"/>
                  </a:lnTo>
                  <a:lnTo>
                    <a:pt x="3318891" y="2076450"/>
                  </a:lnTo>
                  <a:lnTo>
                    <a:pt x="3323716" y="2076450"/>
                  </a:lnTo>
                  <a:lnTo>
                    <a:pt x="3323716" y="2095500"/>
                  </a:lnTo>
                  <a:lnTo>
                    <a:pt x="3342132" y="2095500"/>
                  </a:lnTo>
                  <a:lnTo>
                    <a:pt x="3342132" y="2104898"/>
                  </a:lnTo>
                  <a:lnTo>
                    <a:pt x="3411728" y="2104898"/>
                  </a:lnTo>
                  <a:lnTo>
                    <a:pt x="3411728" y="2114296"/>
                  </a:lnTo>
                  <a:lnTo>
                    <a:pt x="3485769" y="2114296"/>
                  </a:lnTo>
                  <a:lnTo>
                    <a:pt x="3485769" y="2123821"/>
                  </a:lnTo>
                  <a:lnTo>
                    <a:pt x="3550666" y="2123821"/>
                  </a:lnTo>
                  <a:lnTo>
                    <a:pt x="3550666" y="2133219"/>
                  </a:lnTo>
                  <a:lnTo>
                    <a:pt x="3587750" y="2133219"/>
                  </a:lnTo>
                  <a:lnTo>
                    <a:pt x="3587750" y="2152269"/>
                  </a:lnTo>
                  <a:lnTo>
                    <a:pt x="3611117" y="2152269"/>
                  </a:lnTo>
                  <a:lnTo>
                    <a:pt x="3611117" y="2161667"/>
                  </a:lnTo>
                  <a:lnTo>
                    <a:pt x="3662045" y="2161667"/>
                  </a:lnTo>
                  <a:lnTo>
                    <a:pt x="3662045" y="2171192"/>
                  </a:lnTo>
                  <a:lnTo>
                    <a:pt x="3689730" y="2171192"/>
                  </a:lnTo>
                  <a:lnTo>
                    <a:pt x="3689730" y="2180590"/>
                  </a:lnTo>
                  <a:lnTo>
                    <a:pt x="3726815" y="2180590"/>
                  </a:lnTo>
                  <a:lnTo>
                    <a:pt x="3726815" y="2199386"/>
                  </a:lnTo>
                  <a:lnTo>
                    <a:pt x="3740785" y="2199386"/>
                  </a:lnTo>
                  <a:lnTo>
                    <a:pt x="3740785" y="2208911"/>
                  </a:lnTo>
                  <a:lnTo>
                    <a:pt x="3773170" y="2208911"/>
                  </a:lnTo>
                  <a:lnTo>
                    <a:pt x="3773170" y="2218309"/>
                  </a:lnTo>
                  <a:lnTo>
                    <a:pt x="3819652" y="2218309"/>
                  </a:lnTo>
                  <a:lnTo>
                    <a:pt x="3819652" y="2227834"/>
                  </a:lnTo>
                  <a:lnTo>
                    <a:pt x="3838066" y="2227834"/>
                  </a:lnTo>
                  <a:lnTo>
                    <a:pt x="3838066" y="2237359"/>
                  </a:lnTo>
                  <a:lnTo>
                    <a:pt x="3889121" y="2237359"/>
                  </a:lnTo>
                  <a:lnTo>
                    <a:pt x="3889121" y="2246757"/>
                  </a:lnTo>
                  <a:lnTo>
                    <a:pt x="3944747" y="2246757"/>
                  </a:lnTo>
                  <a:lnTo>
                    <a:pt x="3944747" y="2256282"/>
                  </a:lnTo>
                  <a:lnTo>
                    <a:pt x="4069969" y="2256282"/>
                  </a:lnTo>
                  <a:lnTo>
                    <a:pt x="4069969" y="2265807"/>
                  </a:lnTo>
                  <a:lnTo>
                    <a:pt x="4422013" y="2265807"/>
                  </a:lnTo>
                  <a:lnTo>
                    <a:pt x="4422013" y="2275205"/>
                  </a:lnTo>
                  <a:lnTo>
                    <a:pt x="4570476" y="2275205"/>
                  </a:lnTo>
                  <a:lnTo>
                    <a:pt x="4570476" y="2284603"/>
                  </a:lnTo>
                  <a:lnTo>
                    <a:pt x="4723511" y="2284603"/>
                  </a:lnTo>
                  <a:lnTo>
                    <a:pt x="4723511" y="2294128"/>
                  </a:lnTo>
                  <a:lnTo>
                    <a:pt x="4964430" y="2294128"/>
                  </a:lnTo>
                  <a:lnTo>
                    <a:pt x="4964430" y="2304288"/>
                  </a:lnTo>
                  <a:lnTo>
                    <a:pt x="6128004" y="2304288"/>
                  </a:lnTo>
                </a:path>
              </a:pathLst>
            </a:custGeom>
            <a:ln w="28638">
              <a:solidFill>
                <a:srgbClr val="C41F3D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5" name="object 105">
              <a:extLst>
                <a:ext uri="{FF2B5EF4-FFF2-40B4-BE49-F238E27FC236}">
                  <a16:creationId xmlns:a16="http://schemas.microsoft.com/office/drawing/2014/main" id="{BED84E8A-F404-5742-8E0C-E132E58F7CA7}"/>
                </a:ext>
              </a:extLst>
            </p:cNvPr>
            <p:cNvSpPr/>
            <p:nvPr/>
          </p:nvSpPr>
          <p:spPr>
            <a:xfrm>
              <a:off x="1894332" y="1572768"/>
              <a:ext cx="121920" cy="0"/>
            </a:xfrm>
            <a:custGeom>
              <a:avLst/>
              <a:gdLst/>
              <a:ahLst/>
              <a:cxnLst/>
              <a:rect l="l" t="t" r="r" b="b"/>
              <a:pathLst>
                <a:path w="121919">
                  <a:moveTo>
                    <a:pt x="0" y="0"/>
                  </a:moveTo>
                  <a:lnTo>
                    <a:pt x="121920" y="0"/>
                  </a:lnTo>
                </a:path>
              </a:pathLst>
            </a:custGeom>
            <a:ln w="6362">
              <a:solidFill>
                <a:srgbClr val="1F3C7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6" name="object 106">
              <a:extLst>
                <a:ext uri="{FF2B5EF4-FFF2-40B4-BE49-F238E27FC236}">
                  <a16:creationId xmlns:a16="http://schemas.microsoft.com/office/drawing/2014/main" id="{0C7A11D6-A759-904D-9CCC-198D0F8DE480}"/>
                </a:ext>
              </a:extLst>
            </p:cNvPr>
            <p:cNvSpPr/>
            <p:nvPr/>
          </p:nvSpPr>
          <p:spPr>
            <a:xfrm>
              <a:off x="1955291" y="1524000"/>
              <a:ext cx="0" cy="99060"/>
            </a:xfrm>
            <a:custGeom>
              <a:avLst/>
              <a:gdLst/>
              <a:ahLst/>
              <a:cxnLst/>
              <a:rect l="l" t="t" r="r" b="b"/>
              <a:pathLst>
                <a:path h="99059">
                  <a:moveTo>
                    <a:pt x="0" y="0"/>
                  </a:moveTo>
                  <a:lnTo>
                    <a:pt x="0" y="99060"/>
                  </a:lnTo>
                </a:path>
              </a:pathLst>
            </a:custGeom>
            <a:ln w="6362">
              <a:solidFill>
                <a:srgbClr val="1F3C7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7" name="object 107">
              <a:extLst>
                <a:ext uri="{FF2B5EF4-FFF2-40B4-BE49-F238E27FC236}">
                  <a16:creationId xmlns:a16="http://schemas.microsoft.com/office/drawing/2014/main" id="{D8F0824F-E23D-214C-8960-62BC49FE9D9F}"/>
                </a:ext>
              </a:extLst>
            </p:cNvPr>
            <p:cNvSpPr/>
            <p:nvPr/>
          </p:nvSpPr>
          <p:spPr>
            <a:xfrm>
              <a:off x="2237232" y="1839468"/>
              <a:ext cx="121920" cy="0"/>
            </a:xfrm>
            <a:custGeom>
              <a:avLst/>
              <a:gdLst/>
              <a:ahLst/>
              <a:cxnLst/>
              <a:rect l="l" t="t" r="r" b="b"/>
              <a:pathLst>
                <a:path w="121919">
                  <a:moveTo>
                    <a:pt x="0" y="0"/>
                  </a:moveTo>
                  <a:lnTo>
                    <a:pt x="121920" y="0"/>
                  </a:lnTo>
                </a:path>
              </a:pathLst>
            </a:custGeom>
            <a:ln w="6362">
              <a:solidFill>
                <a:srgbClr val="1F3C7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8" name="object 108">
              <a:extLst>
                <a:ext uri="{FF2B5EF4-FFF2-40B4-BE49-F238E27FC236}">
                  <a16:creationId xmlns:a16="http://schemas.microsoft.com/office/drawing/2014/main" id="{09959D47-CF7D-D140-BF83-0A505E9FDC92}"/>
                </a:ext>
              </a:extLst>
            </p:cNvPr>
            <p:cNvSpPr/>
            <p:nvPr/>
          </p:nvSpPr>
          <p:spPr>
            <a:xfrm>
              <a:off x="2298191" y="1789176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584"/>
                  </a:lnTo>
                </a:path>
              </a:pathLst>
            </a:custGeom>
            <a:ln w="6362">
              <a:solidFill>
                <a:srgbClr val="1F3C7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9" name="object 109">
              <a:extLst>
                <a:ext uri="{FF2B5EF4-FFF2-40B4-BE49-F238E27FC236}">
                  <a16:creationId xmlns:a16="http://schemas.microsoft.com/office/drawing/2014/main" id="{6F762AD1-78EB-F047-906A-80D29AAFC24F}"/>
                </a:ext>
              </a:extLst>
            </p:cNvPr>
            <p:cNvSpPr/>
            <p:nvPr/>
          </p:nvSpPr>
          <p:spPr>
            <a:xfrm>
              <a:off x="4120896" y="2933700"/>
              <a:ext cx="120650" cy="0"/>
            </a:xfrm>
            <a:custGeom>
              <a:avLst/>
              <a:gdLst/>
              <a:ahLst/>
              <a:cxnLst/>
              <a:rect l="l" t="t" r="r" b="b"/>
              <a:pathLst>
                <a:path w="120650">
                  <a:moveTo>
                    <a:pt x="0" y="0"/>
                  </a:moveTo>
                  <a:lnTo>
                    <a:pt x="120396" y="0"/>
                  </a:lnTo>
                </a:path>
              </a:pathLst>
            </a:custGeom>
            <a:ln w="6362">
              <a:solidFill>
                <a:srgbClr val="1F3C7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0" name="object 110">
              <a:extLst>
                <a:ext uri="{FF2B5EF4-FFF2-40B4-BE49-F238E27FC236}">
                  <a16:creationId xmlns:a16="http://schemas.microsoft.com/office/drawing/2014/main" id="{A0E49E9B-D1EE-5E48-976D-5FF8865D9F21}"/>
                </a:ext>
              </a:extLst>
            </p:cNvPr>
            <p:cNvSpPr/>
            <p:nvPr/>
          </p:nvSpPr>
          <p:spPr>
            <a:xfrm>
              <a:off x="4180331" y="2883408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584"/>
                  </a:lnTo>
                </a:path>
              </a:pathLst>
            </a:custGeom>
            <a:ln w="6362">
              <a:solidFill>
                <a:srgbClr val="1F3C7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1" name="object 111">
              <a:extLst>
                <a:ext uri="{FF2B5EF4-FFF2-40B4-BE49-F238E27FC236}">
                  <a16:creationId xmlns:a16="http://schemas.microsoft.com/office/drawing/2014/main" id="{DEA9E559-B293-AA41-9C91-2D4DB037D252}"/>
                </a:ext>
              </a:extLst>
            </p:cNvPr>
            <p:cNvSpPr/>
            <p:nvPr/>
          </p:nvSpPr>
          <p:spPr>
            <a:xfrm>
              <a:off x="5870447" y="3134867"/>
              <a:ext cx="120650" cy="0"/>
            </a:xfrm>
            <a:custGeom>
              <a:avLst/>
              <a:gdLst/>
              <a:ahLst/>
              <a:cxnLst/>
              <a:rect l="l" t="t" r="r" b="b"/>
              <a:pathLst>
                <a:path w="120650">
                  <a:moveTo>
                    <a:pt x="0" y="0"/>
                  </a:moveTo>
                  <a:lnTo>
                    <a:pt x="120396" y="0"/>
                  </a:lnTo>
                </a:path>
              </a:pathLst>
            </a:custGeom>
            <a:ln w="6362">
              <a:solidFill>
                <a:srgbClr val="1F3C7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2" name="object 112">
              <a:extLst>
                <a:ext uri="{FF2B5EF4-FFF2-40B4-BE49-F238E27FC236}">
                  <a16:creationId xmlns:a16="http://schemas.microsoft.com/office/drawing/2014/main" id="{53CD39AE-10C9-AD4A-A4B6-E1D43D5AA8BA}"/>
                </a:ext>
              </a:extLst>
            </p:cNvPr>
            <p:cNvSpPr/>
            <p:nvPr/>
          </p:nvSpPr>
          <p:spPr>
            <a:xfrm>
              <a:off x="5929883" y="3084576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584"/>
                  </a:lnTo>
                </a:path>
              </a:pathLst>
            </a:custGeom>
            <a:ln w="6362">
              <a:solidFill>
                <a:srgbClr val="1F3C7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3" name="object 113">
              <a:extLst>
                <a:ext uri="{FF2B5EF4-FFF2-40B4-BE49-F238E27FC236}">
                  <a16:creationId xmlns:a16="http://schemas.microsoft.com/office/drawing/2014/main" id="{F748FFE8-0C16-744F-BE35-B8F33FD82655}"/>
                </a:ext>
              </a:extLst>
            </p:cNvPr>
            <p:cNvSpPr/>
            <p:nvPr/>
          </p:nvSpPr>
          <p:spPr>
            <a:xfrm>
              <a:off x="5870447" y="3134867"/>
              <a:ext cx="120650" cy="0"/>
            </a:xfrm>
            <a:custGeom>
              <a:avLst/>
              <a:gdLst/>
              <a:ahLst/>
              <a:cxnLst/>
              <a:rect l="l" t="t" r="r" b="b"/>
              <a:pathLst>
                <a:path w="120650">
                  <a:moveTo>
                    <a:pt x="0" y="0"/>
                  </a:moveTo>
                  <a:lnTo>
                    <a:pt x="120396" y="0"/>
                  </a:lnTo>
                </a:path>
              </a:pathLst>
            </a:custGeom>
            <a:ln w="6362">
              <a:solidFill>
                <a:srgbClr val="1F3C7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4" name="object 114">
              <a:extLst>
                <a:ext uri="{FF2B5EF4-FFF2-40B4-BE49-F238E27FC236}">
                  <a16:creationId xmlns:a16="http://schemas.microsoft.com/office/drawing/2014/main" id="{AD846CA2-5F08-764E-99A7-223863436723}"/>
                </a:ext>
              </a:extLst>
            </p:cNvPr>
            <p:cNvSpPr/>
            <p:nvPr/>
          </p:nvSpPr>
          <p:spPr>
            <a:xfrm>
              <a:off x="5929883" y="3084576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584"/>
                  </a:lnTo>
                </a:path>
              </a:pathLst>
            </a:custGeom>
            <a:ln w="6362">
              <a:solidFill>
                <a:srgbClr val="1F3C7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5" name="object 115">
              <a:extLst>
                <a:ext uri="{FF2B5EF4-FFF2-40B4-BE49-F238E27FC236}">
                  <a16:creationId xmlns:a16="http://schemas.microsoft.com/office/drawing/2014/main" id="{E18B1B54-3903-A041-85F0-7F0E50AE8A98}"/>
                </a:ext>
              </a:extLst>
            </p:cNvPr>
            <p:cNvSpPr/>
            <p:nvPr/>
          </p:nvSpPr>
          <p:spPr>
            <a:xfrm>
              <a:off x="6259068" y="3134867"/>
              <a:ext cx="121920" cy="0"/>
            </a:xfrm>
            <a:custGeom>
              <a:avLst/>
              <a:gdLst/>
              <a:ahLst/>
              <a:cxnLst/>
              <a:rect l="l" t="t" r="r" b="b"/>
              <a:pathLst>
                <a:path w="121920">
                  <a:moveTo>
                    <a:pt x="0" y="0"/>
                  </a:moveTo>
                  <a:lnTo>
                    <a:pt x="121920" y="0"/>
                  </a:lnTo>
                </a:path>
              </a:pathLst>
            </a:custGeom>
            <a:ln w="6362">
              <a:solidFill>
                <a:srgbClr val="1F3C7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6" name="object 116">
              <a:extLst>
                <a:ext uri="{FF2B5EF4-FFF2-40B4-BE49-F238E27FC236}">
                  <a16:creationId xmlns:a16="http://schemas.microsoft.com/office/drawing/2014/main" id="{526BC7CA-B5AB-4A4A-B579-3C037CF801BE}"/>
                </a:ext>
              </a:extLst>
            </p:cNvPr>
            <p:cNvSpPr/>
            <p:nvPr/>
          </p:nvSpPr>
          <p:spPr>
            <a:xfrm>
              <a:off x="6320027" y="3084576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584"/>
                  </a:lnTo>
                </a:path>
              </a:pathLst>
            </a:custGeom>
            <a:ln w="6362">
              <a:solidFill>
                <a:srgbClr val="1F3C7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7" name="object 117">
              <a:extLst>
                <a:ext uri="{FF2B5EF4-FFF2-40B4-BE49-F238E27FC236}">
                  <a16:creationId xmlns:a16="http://schemas.microsoft.com/office/drawing/2014/main" id="{B949B701-9821-DC44-BF97-939AB89924F0}"/>
                </a:ext>
              </a:extLst>
            </p:cNvPr>
            <p:cNvSpPr/>
            <p:nvPr/>
          </p:nvSpPr>
          <p:spPr>
            <a:xfrm>
              <a:off x="6259068" y="3134867"/>
              <a:ext cx="121920" cy="0"/>
            </a:xfrm>
            <a:custGeom>
              <a:avLst/>
              <a:gdLst/>
              <a:ahLst/>
              <a:cxnLst/>
              <a:rect l="l" t="t" r="r" b="b"/>
              <a:pathLst>
                <a:path w="121920">
                  <a:moveTo>
                    <a:pt x="0" y="0"/>
                  </a:moveTo>
                  <a:lnTo>
                    <a:pt x="121920" y="0"/>
                  </a:lnTo>
                </a:path>
              </a:pathLst>
            </a:custGeom>
            <a:ln w="6362">
              <a:solidFill>
                <a:srgbClr val="1F3C7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8" name="object 118">
              <a:extLst>
                <a:ext uri="{FF2B5EF4-FFF2-40B4-BE49-F238E27FC236}">
                  <a16:creationId xmlns:a16="http://schemas.microsoft.com/office/drawing/2014/main" id="{7BD96E3B-DD34-D442-88B6-819C350D0EC8}"/>
                </a:ext>
              </a:extLst>
            </p:cNvPr>
            <p:cNvSpPr/>
            <p:nvPr/>
          </p:nvSpPr>
          <p:spPr>
            <a:xfrm>
              <a:off x="6320027" y="3084576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584"/>
                  </a:lnTo>
                </a:path>
              </a:pathLst>
            </a:custGeom>
            <a:ln w="6362">
              <a:solidFill>
                <a:srgbClr val="1F3C7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9" name="object 119">
              <a:extLst>
                <a:ext uri="{FF2B5EF4-FFF2-40B4-BE49-F238E27FC236}">
                  <a16:creationId xmlns:a16="http://schemas.microsoft.com/office/drawing/2014/main" id="{05045AA4-B8B9-B04B-82C9-4A42FFC68F88}"/>
                </a:ext>
              </a:extLst>
            </p:cNvPr>
            <p:cNvSpPr/>
            <p:nvPr/>
          </p:nvSpPr>
          <p:spPr>
            <a:xfrm>
              <a:off x="6291071" y="3147060"/>
              <a:ext cx="121920" cy="0"/>
            </a:xfrm>
            <a:custGeom>
              <a:avLst/>
              <a:gdLst/>
              <a:ahLst/>
              <a:cxnLst/>
              <a:rect l="l" t="t" r="r" b="b"/>
              <a:pathLst>
                <a:path w="121920">
                  <a:moveTo>
                    <a:pt x="0" y="0"/>
                  </a:moveTo>
                  <a:lnTo>
                    <a:pt x="121920" y="0"/>
                  </a:lnTo>
                </a:path>
              </a:pathLst>
            </a:custGeom>
            <a:ln w="6362">
              <a:solidFill>
                <a:srgbClr val="1F3C7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0" name="object 120">
              <a:extLst>
                <a:ext uri="{FF2B5EF4-FFF2-40B4-BE49-F238E27FC236}">
                  <a16:creationId xmlns:a16="http://schemas.microsoft.com/office/drawing/2014/main" id="{37AED7AE-A381-2E45-A80D-F088932AB89C}"/>
                </a:ext>
              </a:extLst>
            </p:cNvPr>
            <p:cNvSpPr/>
            <p:nvPr/>
          </p:nvSpPr>
          <p:spPr>
            <a:xfrm>
              <a:off x="6352032" y="3096767"/>
              <a:ext cx="0" cy="99060"/>
            </a:xfrm>
            <a:custGeom>
              <a:avLst/>
              <a:gdLst/>
              <a:ahLst/>
              <a:cxnLst/>
              <a:rect l="l" t="t" r="r" b="b"/>
              <a:pathLst>
                <a:path h="99060">
                  <a:moveTo>
                    <a:pt x="0" y="0"/>
                  </a:moveTo>
                  <a:lnTo>
                    <a:pt x="0" y="99060"/>
                  </a:lnTo>
                </a:path>
              </a:pathLst>
            </a:custGeom>
            <a:ln w="6362">
              <a:solidFill>
                <a:srgbClr val="1F3C7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1" name="object 121">
              <a:extLst>
                <a:ext uri="{FF2B5EF4-FFF2-40B4-BE49-F238E27FC236}">
                  <a16:creationId xmlns:a16="http://schemas.microsoft.com/office/drawing/2014/main" id="{C976DEF4-91C7-0A40-BCC7-B0B1330649D2}"/>
                </a:ext>
              </a:extLst>
            </p:cNvPr>
            <p:cNvSpPr/>
            <p:nvPr/>
          </p:nvSpPr>
          <p:spPr>
            <a:xfrm>
              <a:off x="6291071" y="3147060"/>
              <a:ext cx="121920" cy="0"/>
            </a:xfrm>
            <a:custGeom>
              <a:avLst/>
              <a:gdLst/>
              <a:ahLst/>
              <a:cxnLst/>
              <a:rect l="l" t="t" r="r" b="b"/>
              <a:pathLst>
                <a:path w="121920">
                  <a:moveTo>
                    <a:pt x="0" y="0"/>
                  </a:moveTo>
                  <a:lnTo>
                    <a:pt x="121920" y="0"/>
                  </a:lnTo>
                </a:path>
              </a:pathLst>
            </a:custGeom>
            <a:ln w="6362">
              <a:solidFill>
                <a:srgbClr val="1F3C7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2" name="object 122">
              <a:extLst>
                <a:ext uri="{FF2B5EF4-FFF2-40B4-BE49-F238E27FC236}">
                  <a16:creationId xmlns:a16="http://schemas.microsoft.com/office/drawing/2014/main" id="{0379E15C-E62A-C740-9CA8-25897613EA8E}"/>
                </a:ext>
              </a:extLst>
            </p:cNvPr>
            <p:cNvSpPr/>
            <p:nvPr/>
          </p:nvSpPr>
          <p:spPr>
            <a:xfrm>
              <a:off x="6352032" y="3096767"/>
              <a:ext cx="0" cy="99060"/>
            </a:xfrm>
            <a:custGeom>
              <a:avLst/>
              <a:gdLst/>
              <a:ahLst/>
              <a:cxnLst/>
              <a:rect l="l" t="t" r="r" b="b"/>
              <a:pathLst>
                <a:path h="99060">
                  <a:moveTo>
                    <a:pt x="0" y="0"/>
                  </a:moveTo>
                  <a:lnTo>
                    <a:pt x="0" y="99060"/>
                  </a:lnTo>
                </a:path>
              </a:pathLst>
            </a:custGeom>
            <a:ln w="6362">
              <a:solidFill>
                <a:srgbClr val="1F3C7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3" name="object 123">
              <a:extLst>
                <a:ext uri="{FF2B5EF4-FFF2-40B4-BE49-F238E27FC236}">
                  <a16:creationId xmlns:a16="http://schemas.microsoft.com/office/drawing/2014/main" id="{5BE9F8A3-1F33-2A49-A4A9-CD00EB6337CD}"/>
                </a:ext>
              </a:extLst>
            </p:cNvPr>
            <p:cNvSpPr/>
            <p:nvPr/>
          </p:nvSpPr>
          <p:spPr>
            <a:xfrm>
              <a:off x="6323076" y="3147060"/>
              <a:ext cx="120650" cy="0"/>
            </a:xfrm>
            <a:custGeom>
              <a:avLst/>
              <a:gdLst/>
              <a:ahLst/>
              <a:cxnLst/>
              <a:rect l="l" t="t" r="r" b="b"/>
              <a:pathLst>
                <a:path w="120650">
                  <a:moveTo>
                    <a:pt x="0" y="0"/>
                  </a:moveTo>
                  <a:lnTo>
                    <a:pt x="120396" y="0"/>
                  </a:lnTo>
                </a:path>
              </a:pathLst>
            </a:custGeom>
            <a:ln w="6362">
              <a:solidFill>
                <a:srgbClr val="1F3C7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4" name="object 124">
              <a:extLst>
                <a:ext uri="{FF2B5EF4-FFF2-40B4-BE49-F238E27FC236}">
                  <a16:creationId xmlns:a16="http://schemas.microsoft.com/office/drawing/2014/main" id="{A50B0FE5-5387-554E-A1D3-8937737EFEC8}"/>
                </a:ext>
              </a:extLst>
            </p:cNvPr>
            <p:cNvSpPr/>
            <p:nvPr/>
          </p:nvSpPr>
          <p:spPr>
            <a:xfrm>
              <a:off x="6382512" y="3096767"/>
              <a:ext cx="0" cy="99060"/>
            </a:xfrm>
            <a:custGeom>
              <a:avLst/>
              <a:gdLst/>
              <a:ahLst/>
              <a:cxnLst/>
              <a:rect l="l" t="t" r="r" b="b"/>
              <a:pathLst>
                <a:path h="99060">
                  <a:moveTo>
                    <a:pt x="0" y="0"/>
                  </a:moveTo>
                  <a:lnTo>
                    <a:pt x="0" y="99060"/>
                  </a:lnTo>
                </a:path>
              </a:pathLst>
            </a:custGeom>
            <a:ln w="6362">
              <a:solidFill>
                <a:srgbClr val="1F3C7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5" name="object 125">
              <a:extLst>
                <a:ext uri="{FF2B5EF4-FFF2-40B4-BE49-F238E27FC236}">
                  <a16:creationId xmlns:a16="http://schemas.microsoft.com/office/drawing/2014/main" id="{54F87990-98DA-5C4E-8B0E-E9DA350B9990}"/>
                </a:ext>
              </a:extLst>
            </p:cNvPr>
            <p:cNvSpPr/>
            <p:nvPr/>
          </p:nvSpPr>
          <p:spPr>
            <a:xfrm>
              <a:off x="6323076" y="3147060"/>
              <a:ext cx="120650" cy="0"/>
            </a:xfrm>
            <a:custGeom>
              <a:avLst/>
              <a:gdLst/>
              <a:ahLst/>
              <a:cxnLst/>
              <a:rect l="l" t="t" r="r" b="b"/>
              <a:pathLst>
                <a:path w="120650">
                  <a:moveTo>
                    <a:pt x="0" y="0"/>
                  </a:moveTo>
                  <a:lnTo>
                    <a:pt x="120396" y="0"/>
                  </a:lnTo>
                </a:path>
              </a:pathLst>
            </a:custGeom>
            <a:ln w="6362">
              <a:solidFill>
                <a:srgbClr val="1F3C7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6" name="object 126">
              <a:extLst>
                <a:ext uri="{FF2B5EF4-FFF2-40B4-BE49-F238E27FC236}">
                  <a16:creationId xmlns:a16="http://schemas.microsoft.com/office/drawing/2014/main" id="{72566C7D-41B9-6F4A-B64D-12B93341E0C8}"/>
                </a:ext>
              </a:extLst>
            </p:cNvPr>
            <p:cNvSpPr/>
            <p:nvPr/>
          </p:nvSpPr>
          <p:spPr>
            <a:xfrm>
              <a:off x="6382512" y="3096767"/>
              <a:ext cx="0" cy="99060"/>
            </a:xfrm>
            <a:custGeom>
              <a:avLst/>
              <a:gdLst/>
              <a:ahLst/>
              <a:cxnLst/>
              <a:rect l="l" t="t" r="r" b="b"/>
              <a:pathLst>
                <a:path h="99060">
                  <a:moveTo>
                    <a:pt x="0" y="0"/>
                  </a:moveTo>
                  <a:lnTo>
                    <a:pt x="0" y="99060"/>
                  </a:lnTo>
                </a:path>
              </a:pathLst>
            </a:custGeom>
            <a:ln w="6362">
              <a:solidFill>
                <a:srgbClr val="1F3C7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7" name="object 127">
              <a:extLst>
                <a:ext uri="{FF2B5EF4-FFF2-40B4-BE49-F238E27FC236}">
                  <a16:creationId xmlns:a16="http://schemas.microsoft.com/office/drawing/2014/main" id="{422EE751-31A6-6141-8F13-4B7D3AC0BC77}"/>
                </a:ext>
              </a:extLst>
            </p:cNvPr>
            <p:cNvSpPr/>
            <p:nvPr/>
          </p:nvSpPr>
          <p:spPr>
            <a:xfrm>
              <a:off x="6382512" y="3147060"/>
              <a:ext cx="121920" cy="0"/>
            </a:xfrm>
            <a:custGeom>
              <a:avLst/>
              <a:gdLst/>
              <a:ahLst/>
              <a:cxnLst/>
              <a:rect l="l" t="t" r="r" b="b"/>
              <a:pathLst>
                <a:path w="121920">
                  <a:moveTo>
                    <a:pt x="0" y="0"/>
                  </a:moveTo>
                  <a:lnTo>
                    <a:pt x="121920" y="0"/>
                  </a:lnTo>
                </a:path>
              </a:pathLst>
            </a:custGeom>
            <a:ln w="6362">
              <a:solidFill>
                <a:srgbClr val="1F3C7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8" name="object 128">
              <a:extLst>
                <a:ext uri="{FF2B5EF4-FFF2-40B4-BE49-F238E27FC236}">
                  <a16:creationId xmlns:a16="http://schemas.microsoft.com/office/drawing/2014/main" id="{93CA8051-A7CE-B140-8ED4-98397474625C}"/>
                </a:ext>
              </a:extLst>
            </p:cNvPr>
            <p:cNvSpPr/>
            <p:nvPr/>
          </p:nvSpPr>
          <p:spPr>
            <a:xfrm>
              <a:off x="6443471" y="3096767"/>
              <a:ext cx="0" cy="99060"/>
            </a:xfrm>
            <a:custGeom>
              <a:avLst/>
              <a:gdLst/>
              <a:ahLst/>
              <a:cxnLst/>
              <a:rect l="l" t="t" r="r" b="b"/>
              <a:pathLst>
                <a:path h="99060">
                  <a:moveTo>
                    <a:pt x="0" y="0"/>
                  </a:moveTo>
                  <a:lnTo>
                    <a:pt x="0" y="99060"/>
                  </a:lnTo>
                </a:path>
              </a:pathLst>
            </a:custGeom>
            <a:ln w="6362">
              <a:solidFill>
                <a:srgbClr val="1F3C7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9" name="object 129">
              <a:extLst>
                <a:ext uri="{FF2B5EF4-FFF2-40B4-BE49-F238E27FC236}">
                  <a16:creationId xmlns:a16="http://schemas.microsoft.com/office/drawing/2014/main" id="{9CF65715-C018-4047-A068-CA4F01FC4399}"/>
                </a:ext>
              </a:extLst>
            </p:cNvPr>
            <p:cNvSpPr/>
            <p:nvPr/>
          </p:nvSpPr>
          <p:spPr>
            <a:xfrm>
              <a:off x="6382512" y="3147060"/>
              <a:ext cx="121920" cy="0"/>
            </a:xfrm>
            <a:custGeom>
              <a:avLst/>
              <a:gdLst/>
              <a:ahLst/>
              <a:cxnLst/>
              <a:rect l="l" t="t" r="r" b="b"/>
              <a:pathLst>
                <a:path w="121920">
                  <a:moveTo>
                    <a:pt x="0" y="0"/>
                  </a:moveTo>
                  <a:lnTo>
                    <a:pt x="121920" y="0"/>
                  </a:lnTo>
                </a:path>
              </a:pathLst>
            </a:custGeom>
            <a:ln w="6362">
              <a:solidFill>
                <a:srgbClr val="1F3C7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0" name="object 130">
              <a:extLst>
                <a:ext uri="{FF2B5EF4-FFF2-40B4-BE49-F238E27FC236}">
                  <a16:creationId xmlns:a16="http://schemas.microsoft.com/office/drawing/2014/main" id="{C6F5E028-CE6B-9A4B-84B8-91BD4710598B}"/>
                </a:ext>
              </a:extLst>
            </p:cNvPr>
            <p:cNvSpPr/>
            <p:nvPr/>
          </p:nvSpPr>
          <p:spPr>
            <a:xfrm>
              <a:off x="6443471" y="3096767"/>
              <a:ext cx="0" cy="99060"/>
            </a:xfrm>
            <a:custGeom>
              <a:avLst/>
              <a:gdLst/>
              <a:ahLst/>
              <a:cxnLst/>
              <a:rect l="l" t="t" r="r" b="b"/>
              <a:pathLst>
                <a:path h="99060">
                  <a:moveTo>
                    <a:pt x="0" y="0"/>
                  </a:moveTo>
                  <a:lnTo>
                    <a:pt x="0" y="99060"/>
                  </a:lnTo>
                </a:path>
              </a:pathLst>
            </a:custGeom>
            <a:ln w="6362">
              <a:solidFill>
                <a:srgbClr val="1F3C7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1" name="object 131">
              <a:extLst>
                <a:ext uri="{FF2B5EF4-FFF2-40B4-BE49-F238E27FC236}">
                  <a16:creationId xmlns:a16="http://schemas.microsoft.com/office/drawing/2014/main" id="{B6BADECA-7358-6D4C-AF02-B3DA40E898A4}"/>
                </a:ext>
              </a:extLst>
            </p:cNvPr>
            <p:cNvSpPr/>
            <p:nvPr/>
          </p:nvSpPr>
          <p:spPr>
            <a:xfrm>
              <a:off x="6487668" y="3147060"/>
              <a:ext cx="120650" cy="0"/>
            </a:xfrm>
            <a:custGeom>
              <a:avLst/>
              <a:gdLst/>
              <a:ahLst/>
              <a:cxnLst/>
              <a:rect l="l" t="t" r="r" b="b"/>
              <a:pathLst>
                <a:path w="120650">
                  <a:moveTo>
                    <a:pt x="0" y="0"/>
                  </a:moveTo>
                  <a:lnTo>
                    <a:pt x="120396" y="0"/>
                  </a:lnTo>
                </a:path>
              </a:pathLst>
            </a:custGeom>
            <a:ln w="6362">
              <a:solidFill>
                <a:srgbClr val="1F3C7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2" name="object 132">
              <a:extLst>
                <a:ext uri="{FF2B5EF4-FFF2-40B4-BE49-F238E27FC236}">
                  <a16:creationId xmlns:a16="http://schemas.microsoft.com/office/drawing/2014/main" id="{D7330AC8-106B-AA4E-B050-D41635EB2324}"/>
                </a:ext>
              </a:extLst>
            </p:cNvPr>
            <p:cNvSpPr/>
            <p:nvPr/>
          </p:nvSpPr>
          <p:spPr>
            <a:xfrm>
              <a:off x="6548627" y="3096767"/>
              <a:ext cx="0" cy="99060"/>
            </a:xfrm>
            <a:custGeom>
              <a:avLst/>
              <a:gdLst/>
              <a:ahLst/>
              <a:cxnLst/>
              <a:rect l="l" t="t" r="r" b="b"/>
              <a:pathLst>
                <a:path h="99060">
                  <a:moveTo>
                    <a:pt x="0" y="0"/>
                  </a:moveTo>
                  <a:lnTo>
                    <a:pt x="0" y="99060"/>
                  </a:lnTo>
                </a:path>
              </a:pathLst>
            </a:custGeom>
            <a:ln w="6362">
              <a:solidFill>
                <a:srgbClr val="1F3C7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3" name="object 133">
              <a:extLst>
                <a:ext uri="{FF2B5EF4-FFF2-40B4-BE49-F238E27FC236}">
                  <a16:creationId xmlns:a16="http://schemas.microsoft.com/office/drawing/2014/main" id="{DAFCFE4D-8B25-A247-A044-3912E9E6CE7D}"/>
                </a:ext>
              </a:extLst>
            </p:cNvPr>
            <p:cNvSpPr/>
            <p:nvPr/>
          </p:nvSpPr>
          <p:spPr>
            <a:xfrm>
              <a:off x="6487668" y="3147060"/>
              <a:ext cx="120650" cy="0"/>
            </a:xfrm>
            <a:custGeom>
              <a:avLst/>
              <a:gdLst/>
              <a:ahLst/>
              <a:cxnLst/>
              <a:rect l="l" t="t" r="r" b="b"/>
              <a:pathLst>
                <a:path w="120650">
                  <a:moveTo>
                    <a:pt x="0" y="0"/>
                  </a:moveTo>
                  <a:lnTo>
                    <a:pt x="120396" y="0"/>
                  </a:lnTo>
                </a:path>
              </a:pathLst>
            </a:custGeom>
            <a:ln w="6362">
              <a:solidFill>
                <a:srgbClr val="1F3C7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4" name="object 134">
              <a:extLst>
                <a:ext uri="{FF2B5EF4-FFF2-40B4-BE49-F238E27FC236}">
                  <a16:creationId xmlns:a16="http://schemas.microsoft.com/office/drawing/2014/main" id="{E73688F0-5945-6B48-B7A8-0AA7AE4449FF}"/>
                </a:ext>
              </a:extLst>
            </p:cNvPr>
            <p:cNvSpPr/>
            <p:nvPr/>
          </p:nvSpPr>
          <p:spPr>
            <a:xfrm>
              <a:off x="6548627" y="3096767"/>
              <a:ext cx="0" cy="99060"/>
            </a:xfrm>
            <a:custGeom>
              <a:avLst/>
              <a:gdLst/>
              <a:ahLst/>
              <a:cxnLst/>
              <a:rect l="l" t="t" r="r" b="b"/>
              <a:pathLst>
                <a:path h="99060">
                  <a:moveTo>
                    <a:pt x="0" y="0"/>
                  </a:moveTo>
                  <a:lnTo>
                    <a:pt x="0" y="99060"/>
                  </a:lnTo>
                </a:path>
              </a:pathLst>
            </a:custGeom>
            <a:ln w="6362">
              <a:solidFill>
                <a:srgbClr val="1F3C7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5" name="object 135">
              <a:extLst>
                <a:ext uri="{FF2B5EF4-FFF2-40B4-BE49-F238E27FC236}">
                  <a16:creationId xmlns:a16="http://schemas.microsoft.com/office/drawing/2014/main" id="{25BF5DE2-3D5C-A04F-9F07-A8138E6ADC2B}"/>
                </a:ext>
              </a:extLst>
            </p:cNvPr>
            <p:cNvSpPr/>
            <p:nvPr/>
          </p:nvSpPr>
          <p:spPr>
            <a:xfrm>
              <a:off x="6466332" y="3147060"/>
              <a:ext cx="121920" cy="0"/>
            </a:xfrm>
            <a:custGeom>
              <a:avLst/>
              <a:gdLst/>
              <a:ahLst/>
              <a:cxnLst/>
              <a:rect l="l" t="t" r="r" b="b"/>
              <a:pathLst>
                <a:path w="121920">
                  <a:moveTo>
                    <a:pt x="0" y="0"/>
                  </a:moveTo>
                  <a:lnTo>
                    <a:pt x="121920" y="0"/>
                  </a:lnTo>
                </a:path>
              </a:pathLst>
            </a:custGeom>
            <a:ln w="6362">
              <a:solidFill>
                <a:srgbClr val="1F3C7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6" name="object 136">
              <a:extLst>
                <a:ext uri="{FF2B5EF4-FFF2-40B4-BE49-F238E27FC236}">
                  <a16:creationId xmlns:a16="http://schemas.microsoft.com/office/drawing/2014/main" id="{BA6A86EE-59FD-3E4B-8605-84A4FFB97AA6}"/>
                </a:ext>
              </a:extLst>
            </p:cNvPr>
            <p:cNvSpPr/>
            <p:nvPr/>
          </p:nvSpPr>
          <p:spPr>
            <a:xfrm>
              <a:off x="6527291" y="3096767"/>
              <a:ext cx="0" cy="99060"/>
            </a:xfrm>
            <a:custGeom>
              <a:avLst/>
              <a:gdLst/>
              <a:ahLst/>
              <a:cxnLst/>
              <a:rect l="l" t="t" r="r" b="b"/>
              <a:pathLst>
                <a:path h="99060">
                  <a:moveTo>
                    <a:pt x="0" y="0"/>
                  </a:moveTo>
                  <a:lnTo>
                    <a:pt x="0" y="99060"/>
                  </a:lnTo>
                </a:path>
              </a:pathLst>
            </a:custGeom>
            <a:ln w="6362">
              <a:solidFill>
                <a:srgbClr val="1F3C7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7" name="object 137">
              <a:extLst>
                <a:ext uri="{FF2B5EF4-FFF2-40B4-BE49-F238E27FC236}">
                  <a16:creationId xmlns:a16="http://schemas.microsoft.com/office/drawing/2014/main" id="{0ADCC45A-355A-C64A-A31C-EE7D724FB799}"/>
                </a:ext>
              </a:extLst>
            </p:cNvPr>
            <p:cNvSpPr/>
            <p:nvPr/>
          </p:nvSpPr>
          <p:spPr>
            <a:xfrm>
              <a:off x="6466332" y="3147060"/>
              <a:ext cx="121920" cy="0"/>
            </a:xfrm>
            <a:custGeom>
              <a:avLst/>
              <a:gdLst/>
              <a:ahLst/>
              <a:cxnLst/>
              <a:rect l="l" t="t" r="r" b="b"/>
              <a:pathLst>
                <a:path w="121920">
                  <a:moveTo>
                    <a:pt x="0" y="0"/>
                  </a:moveTo>
                  <a:lnTo>
                    <a:pt x="121920" y="0"/>
                  </a:lnTo>
                </a:path>
              </a:pathLst>
            </a:custGeom>
            <a:ln w="6362">
              <a:solidFill>
                <a:srgbClr val="1F3C7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8" name="object 138">
              <a:extLst>
                <a:ext uri="{FF2B5EF4-FFF2-40B4-BE49-F238E27FC236}">
                  <a16:creationId xmlns:a16="http://schemas.microsoft.com/office/drawing/2014/main" id="{ED64DE35-148E-8A4A-A30C-CE8A6D810A1F}"/>
                </a:ext>
              </a:extLst>
            </p:cNvPr>
            <p:cNvSpPr/>
            <p:nvPr/>
          </p:nvSpPr>
          <p:spPr>
            <a:xfrm>
              <a:off x="6527291" y="3096767"/>
              <a:ext cx="0" cy="99060"/>
            </a:xfrm>
            <a:custGeom>
              <a:avLst/>
              <a:gdLst/>
              <a:ahLst/>
              <a:cxnLst/>
              <a:rect l="l" t="t" r="r" b="b"/>
              <a:pathLst>
                <a:path h="99060">
                  <a:moveTo>
                    <a:pt x="0" y="0"/>
                  </a:moveTo>
                  <a:lnTo>
                    <a:pt x="0" y="99060"/>
                  </a:lnTo>
                </a:path>
              </a:pathLst>
            </a:custGeom>
            <a:ln w="6362">
              <a:solidFill>
                <a:srgbClr val="1F3C7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9" name="object 139">
              <a:extLst>
                <a:ext uri="{FF2B5EF4-FFF2-40B4-BE49-F238E27FC236}">
                  <a16:creationId xmlns:a16="http://schemas.microsoft.com/office/drawing/2014/main" id="{0189BB3A-4E9A-F44D-9A2C-CF07AF364F79}"/>
                </a:ext>
              </a:extLst>
            </p:cNvPr>
            <p:cNvSpPr/>
            <p:nvPr/>
          </p:nvSpPr>
          <p:spPr>
            <a:xfrm>
              <a:off x="6518147" y="3160776"/>
              <a:ext cx="120650" cy="0"/>
            </a:xfrm>
            <a:custGeom>
              <a:avLst/>
              <a:gdLst/>
              <a:ahLst/>
              <a:cxnLst/>
              <a:rect l="l" t="t" r="r" b="b"/>
              <a:pathLst>
                <a:path w="120650">
                  <a:moveTo>
                    <a:pt x="0" y="0"/>
                  </a:moveTo>
                  <a:lnTo>
                    <a:pt x="120396" y="0"/>
                  </a:lnTo>
                </a:path>
              </a:pathLst>
            </a:custGeom>
            <a:ln w="6362">
              <a:solidFill>
                <a:srgbClr val="1F3C7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0" name="object 140">
              <a:extLst>
                <a:ext uri="{FF2B5EF4-FFF2-40B4-BE49-F238E27FC236}">
                  <a16:creationId xmlns:a16="http://schemas.microsoft.com/office/drawing/2014/main" id="{7E95E0B4-DBEF-8D48-82B9-C1BFEEF901A9}"/>
                </a:ext>
              </a:extLst>
            </p:cNvPr>
            <p:cNvSpPr/>
            <p:nvPr/>
          </p:nvSpPr>
          <p:spPr>
            <a:xfrm>
              <a:off x="6579108" y="3110483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584"/>
                  </a:lnTo>
                </a:path>
              </a:pathLst>
            </a:custGeom>
            <a:ln w="6362">
              <a:solidFill>
                <a:srgbClr val="1F3C7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1" name="object 141">
              <a:extLst>
                <a:ext uri="{FF2B5EF4-FFF2-40B4-BE49-F238E27FC236}">
                  <a16:creationId xmlns:a16="http://schemas.microsoft.com/office/drawing/2014/main" id="{CF280E21-EEBF-094F-BCD3-EC0560FE4EFB}"/>
                </a:ext>
              </a:extLst>
            </p:cNvPr>
            <p:cNvSpPr/>
            <p:nvPr/>
          </p:nvSpPr>
          <p:spPr>
            <a:xfrm>
              <a:off x="6518147" y="3160776"/>
              <a:ext cx="120650" cy="0"/>
            </a:xfrm>
            <a:custGeom>
              <a:avLst/>
              <a:gdLst/>
              <a:ahLst/>
              <a:cxnLst/>
              <a:rect l="l" t="t" r="r" b="b"/>
              <a:pathLst>
                <a:path w="120650">
                  <a:moveTo>
                    <a:pt x="0" y="0"/>
                  </a:moveTo>
                  <a:lnTo>
                    <a:pt x="120396" y="0"/>
                  </a:lnTo>
                </a:path>
              </a:pathLst>
            </a:custGeom>
            <a:ln w="6362">
              <a:solidFill>
                <a:srgbClr val="1F3C7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2" name="object 142">
              <a:extLst>
                <a:ext uri="{FF2B5EF4-FFF2-40B4-BE49-F238E27FC236}">
                  <a16:creationId xmlns:a16="http://schemas.microsoft.com/office/drawing/2014/main" id="{92EC1F70-2FC6-AE41-A083-FA689BC99733}"/>
                </a:ext>
              </a:extLst>
            </p:cNvPr>
            <p:cNvSpPr/>
            <p:nvPr/>
          </p:nvSpPr>
          <p:spPr>
            <a:xfrm>
              <a:off x="6579108" y="3110483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584"/>
                  </a:lnTo>
                </a:path>
              </a:pathLst>
            </a:custGeom>
            <a:ln w="6362">
              <a:solidFill>
                <a:srgbClr val="1F3C7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3" name="object 143">
              <a:extLst>
                <a:ext uri="{FF2B5EF4-FFF2-40B4-BE49-F238E27FC236}">
                  <a16:creationId xmlns:a16="http://schemas.microsoft.com/office/drawing/2014/main" id="{034189CD-9129-9740-8A7C-3ADD88619459}"/>
                </a:ext>
              </a:extLst>
            </p:cNvPr>
            <p:cNvSpPr/>
            <p:nvPr/>
          </p:nvSpPr>
          <p:spPr>
            <a:xfrm>
              <a:off x="6533388" y="3160776"/>
              <a:ext cx="120650" cy="0"/>
            </a:xfrm>
            <a:custGeom>
              <a:avLst/>
              <a:gdLst/>
              <a:ahLst/>
              <a:cxnLst/>
              <a:rect l="l" t="t" r="r" b="b"/>
              <a:pathLst>
                <a:path w="120650">
                  <a:moveTo>
                    <a:pt x="0" y="0"/>
                  </a:moveTo>
                  <a:lnTo>
                    <a:pt x="120396" y="0"/>
                  </a:lnTo>
                </a:path>
              </a:pathLst>
            </a:custGeom>
            <a:ln w="6362">
              <a:solidFill>
                <a:srgbClr val="1F3C7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4" name="object 144">
              <a:extLst>
                <a:ext uri="{FF2B5EF4-FFF2-40B4-BE49-F238E27FC236}">
                  <a16:creationId xmlns:a16="http://schemas.microsoft.com/office/drawing/2014/main" id="{EE4CBA74-5148-FC41-80FF-395E1A81AF6A}"/>
                </a:ext>
              </a:extLst>
            </p:cNvPr>
            <p:cNvSpPr/>
            <p:nvPr/>
          </p:nvSpPr>
          <p:spPr>
            <a:xfrm>
              <a:off x="6594347" y="3110483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584"/>
                  </a:lnTo>
                </a:path>
              </a:pathLst>
            </a:custGeom>
            <a:ln w="6362">
              <a:solidFill>
                <a:srgbClr val="1F3C7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5" name="object 145">
              <a:extLst>
                <a:ext uri="{FF2B5EF4-FFF2-40B4-BE49-F238E27FC236}">
                  <a16:creationId xmlns:a16="http://schemas.microsoft.com/office/drawing/2014/main" id="{046CEA9F-B92D-5E4C-AC7E-8259FE9FD50D}"/>
                </a:ext>
              </a:extLst>
            </p:cNvPr>
            <p:cNvSpPr/>
            <p:nvPr/>
          </p:nvSpPr>
          <p:spPr>
            <a:xfrm>
              <a:off x="6533388" y="3160776"/>
              <a:ext cx="120650" cy="0"/>
            </a:xfrm>
            <a:custGeom>
              <a:avLst/>
              <a:gdLst/>
              <a:ahLst/>
              <a:cxnLst/>
              <a:rect l="l" t="t" r="r" b="b"/>
              <a:pathLst>
                <a:path w="120650">
                  <a:moveTo>
                    <a:pt x="0" y="0"/>
                  </a:moveTo>
                  <a:lnTo>
                    <a:pt x="120396" y="0"/>
                  </a:lnTo>
                </a:path>
              </a:pathLst>
            </a:custGeom>
            <a:ln w="6362">
              <a:solidFill>
                <a:srgbClr val="1F3C7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6" name="object 146">
              <a:extLst>
                <a:ext uri="{FF2B5EF4-FFF2-40B4-BE49-F238E27FC236}">
                  <a16:creationId xmlns:a16="http://schemas.microsoft.com/office/drawing/2014/main" id="{527EE3EF-73BB-464E-8C34-43E97EC9E312}"/>
                </a:ext>
              </a:extLst>
            </p:cNvPr>
            <p:cNvSpPr/>
            <p:nvPr/>
          </p:nvSpPr>
          <p:spPr>
            <a:xfrm>
              <a:off x="6594347" y="3110483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584"/>
                  </a:lnTo>
                </a:path>
              </a:pathLst>
            </a:custGeom>
            <a:ln w="6362">
              <a:solidFill>
                <a:srgbClr val="1F3C7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7" name="object 147">
              <a:extLst>
                <a:ext uri="{FF2B5EF4-FFF2-40B4-BE49-F238E27FC236}">
                  <a16:creationId xmlns:a16="http://schemas.microsoft.com/office/drawing/2014/main" id="{0FF01471-AD8A-F34D-B732-000966EADDFA}"/>
                </a:ext>
              </a:extLst>
            </p:cNvPr>
            <p:cNvSpPr/>
            <p:nvPr/>
          </p:nvSpPr>
          <p:spPr>
            <a:xfrm>
              <a:off x="6550152" y="3160776"/>
              <a:ext cx="121920" cy="0"/>
            </a:xfrm>
            <a:custGeom>
              <a:avLst/>
              <a:gdLst/>
              <a:ahLst/>
              <a:cxnLst/>
              <a:rect l="l" t="t" r="r" b="b"/>
              <a:pathLst>
                <a:path w="121920">
                  <a:moveTo>
                    <a:pt x="0" y="0"/>
                  </a:moveTo>
                  <a:lnTo>
                    <a:pt x="121920" y="0"/>
                  </a:lnTo>
                </a:path>
              </a:pathLst>
            </a:custGeom>
            <a:ln w="6362">
              <a:solidFill>
                <a:srgbClr val="1F3C7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8" name="object 148">
              <a:extLst>
                <a:ext uri="{FF2B5EF4-FFF2-40B4-BE49-F238E27FC236}">
                  <a16:creationId xmlns:a16="http://schemas.microsoft.com/office/drawing/2014/main" id="{EB439D17-E113-5947-8C26-843FE645BA94}"/>
                </a:ext>
              </a:extLst>
            </p:cNvPr>
            <p:cNvSpPr/>
            <p:nvPr/>
          </p:nvSpPr>
          <p:spPr>
            <a:xfrm>
              <a:off x="6611112" y="3110483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584"/>
                  </a:lnTo>
                </a:path>
              </a:pathLst>
            </a:custGeom>
            <a:ln w="6362">
              <a:solidFill>
                <a:srgbClr val="1F3C7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9" name="object 149">
              <a:extLst>
                <a:ext uri="{FF2B5EF4-FFF2-40B4-BE49-F238E27FC236}">
                  <a16:creationId xmlns:a16="http://schemas.microsoft.com/office/drawing/2014/main" id="{533B851F-D277-EA42-8495-9362E3F5411D}"/>
                </a:ext>
              </a:extLst>
            </p:cNvPr>
            <p:cNvSpPr/>
            <p:nvPr/>
          </p:nvSpPr>
          <p:spPr>
            <a:xfrm>
              <a:off x="6550152" y="3160776"/>
              <a:ext cx="121920" cy="0"/>
            </a:xfrm>
            <a:custGeom>
              <a:avLst/>
              <a:gdLst/>
              <a:ahLst/>
              <a:cxnLst/>
              <a:rect l="l" t="t" r="r" b="b"/>
              <a:pathLst>
                <a:path w="121920">
                  <a:moveTo>
                    <a:pt x="0" y="0"/>
                  </a:moveTo>
                  <a:lnTo>
                    <a:pt x="121920" y="0"/>
                  </a:lnTo>
                </a:path>
              </a:pathLst>
            </a:custGeom>
            <a:ln w="6362">
              <a:solidFill>
                <a:srgbClr val="1F3C7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0" name="object 150">
              <a:extLst>
                <a:ext uri="{FF2B5EF4-FFF2-40B4-BE49-F238E27FC236}">
                  <a16:creationId xmlns:a16="http://schemas.microsoft.com/office/drawing/2014/main" id="{7CA352A3-0AA4-A543-9BE6-469E46F80C48}"/>
                </a:ext>
              </a:extLst>
            </p:cNvPr>
            <p:cNvSpPr/>
            <p:nvPr/>
          </p:nvSpPr>
          <p:spPr>
            <a:xfrm>
              <a:off x="6611112" y="3110483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584"/>
                  </a:lnTo>
                </a:path>
              </a:pathLst>
            </a:custGeom>
            <a:ln w="6362">
              <a:solidFill>
                <a:srgbClr val="1F3C7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1" name="object 151">
              <a:extLst>
                <a:ext uri="{FF2B5EF4-FFF2-40B4-BE49-F238E27FC236}">
                  <a16:creationId xmlns:a16="http://schemas.microsoft.com/office/drawing/2014/main" id="{F5986AE0-6475-1343-812F-85B940CB3E06}"/>
                </a:ext>
              </a:extLst>
            </p:cNvPr>
            <p:cNvSpPr/>
            <p:nvPr/>
          </p:nvSpPr>
          <p:spPr>
            <a:xfrm>
              <a:off x="6633971" y="3160776"/>
              <a:ext cx="120650" cy="0"/>
            </a:xfrm>
            <a:custGeom>
              <a:avLst/>
              <a:gdLst/>
              <a:ahLst/>
              <a:cxnLst/>
              <a:rect l="l" t="t" r="r" b="b"/>
              <a:pathLst>
                <a:path w="120650">
                  <a:moveTo>
                    <a:pt x="0" y="0"/>
                  </a:moveTo>
                  <a:lnTo>
                    <a:pt x="120396" y="0"/>
                  </a:lnTo>
                </a:path>
              </a:pathLst>
            </a:custGeom>
            <a:ln w="6362">
              <a:solidFill>
                <a:srgbClr val="1F3C7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2" name="object 152">
              <a:extLst>
                <a:ext uri="{FF2B5EF4-FFF2-40B4-BE49-F238E27FC236}">
                  <a16:creationId xmlns:a16="http://schemas.microsoft.com/office/drawing/2014/main" id="{0C3CE39A-4F57-C940-8640-E5F5263C431E}"/>
                </a:ext>
              </a:extLst>
            </p:cNvPr>
            <p:cNvSpPr/>
            <p:nvPr/>
          </p:nvSpPr>
          <p:spPr>
            <a:xfrm>
              <a:off x="6694932" y="3110483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584"/>
                  </a:lnTo>
                </a:path>
              </a:pathLst>
            </a:custGeom>
            <a:ln w="6362">
              <a:solidFill>
                <a:srgbClr val="1F3C7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3" name="object 153">
              <a:extLst>
                <a:ext uri="{FF2B5EF4-FFF2-40B4-BE49-F238E27FC236}">
                  <a16:creationId xmlns:a16="http://schemas.microsoft.com/office/drawing/2014/main" id="{9ABEB9EB-D629-0B41-9130-73E2DC7ABE2F}"/>
                </a:ext>
              </a:extLst>
            </p:cNvPr>
            <p:cNvSpPr/>
            <p:nvPr/>
          </p:nvSpPr>
          <p:spPr>
            <a:xfrm>
              <a:off x="6633971" y="3160776"/>
              <a:ext cx="120650" cy="0"/>
            </a:xfrm>
            <a:custGeom>
              <a:avLst/>
              <a:gdLst/>
              <a:ahLst/>
              <a:cxnLst/>
              <a:rect l="l" t="t" r="r" b="b"/>
              <a:pathLst>
                <a:path w="120650">
                  <a:moveTo>
                    <a:pt x="0" y="0"/>
                  </a:moveTo>
                  <a:lnTo>
                    <a:pt x="120396" y="0"/>
                  </a:lnTo>
                </a:path>
              </a:pathLst>
            </a:custGeom>
            <a:ln w="6362">
              <a:solidFill>
                <a:srgbClr val="1F3C7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4" name="object 154">
              <a:extLst>
                <a:ext uri="{FF2B5EF4-FFF2-40B4-BE49-F238E27FC236}">
                  <a16:creationId xmlns:a16="http://schemas.microsoft.com/office/drawing/2014/main" id="{3036E0AA-5A97-B840-A9A5-F1D4666AC79F}"/>
                </a:ext>
              </a:extLst>
            </p:cNvPr>
            <p:cNvSpPr/>
            <p:nvPr/>
          </p:nvSpPr>
          <p:spPr>
            <a:xfrm>
              <a:off x="6694932" y="3110483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584"/>
                  </a:lnTo>
                </a:path>
              </a:pathLst>
            </a:custGeom>
            <a:ln w="6362">
              <a:solidFill>
                <a:srgbClr val="1F3C7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5" name="object 155">
              <a:extLst>
                <a:ext uri="{FF2B5EF4-FFF2-40B4-BE49-F238E27FC236}">
                  <a16:creationId xmlns:a16="http://schemas.microsoft.com/office/drawing/2014/main" id="{F681F8FB-917A-BF42-AEDA-016917DD280C}"/>
                </a:ext>
              </a:extLst>
            </p:cNvPr>
            <p:cNvSpPr/>
            <p:nvPr/>
          </p:nvSpPr>
          <p:spPr>
            <a:xfrm>
              <a:off x="6653783" y="3160776"/>
              <a:ext cx="120650" cy="0"/>
            </a:xfrm>
            <a:custGeom>
              <a:avLst/>
              <a:gdLst/>
              <a:ahLst/>
              <a:cxnLst/>
              <a:rect l="l" t="t" r="r" b="b"/>
              <a:pathLst>
                <a:path w="120650">
                  <a:moveTo>
                    <a:pt x="0" y="0"/>
                  </a:moveTo>
                  <a:lnTo>
                    <a:pt x="120396" y="0"/>
                  </a:lnTo>
                </a:path>
              </a:pathLst>
            </a:custGeom>
            <a:ln w="6362">
              <a:solidFill>
                <a:srgbClr val="1F3C7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6" name="object 156">
              <a:extLst>
                <a:ext uri="{FF2B5EF4-FFF2-40B4-BE49-F238E27FC236}">
                  <a16:creationId xmlns:a16="http://schemas.microsoft.com/office/drawing/2014/main" id="{356B4C31-4215-D547-B917-B53026D76B9B}"/>
                </a:ext>
              </a:extLst>
            </p:cNvPr>
            <p:cNvSpPr/>
            <p:nvPr/>
          </p:nvSpPr>
          <p:spPr>
            <a:xfrm>
              <a:off x="6713220" y="3110483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584"/>
                  </a:lnTo>
                </a:path>
              </a:pathLst>
            </a:custGeom>
            <a:ln w="6362">
              <a:solidFill>
                <a:srgbClr val="1F3C7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7" name="object 157">
              <a:extLst>
                <a:ext uri="{FF2B5EF4-FFF2-40B4-BE49-F238E27FC236}">
                  <a16:creationId xmlns:a16="http://schemas.microsoft.com/office/drawing/2014/main" id="{2D6A0D4D-FB5E-8941-822E-05A0BF631A2F}"/>
                </a:ext>
              </a:extLst>
            </p:cNvPr>
            <p:cNvSpPr/>
            <p:nvPr/>
          </p:nvSpPr>
          <p:spPr>
            <a:xfrm>
              <a:off x="6653783" y="3160776"/>
              <a:ext cx="120650" cy="0"/>
            </a:xfrm>
            <a:custGeom>
              <a:avLst/>
              <a:gdLst/>
              <a:ahLst/>
              <a:cxnLst/>
              <a:rect l="l" t="t" r="r" b="b"/>
              <a:pathLst>
                <a:path w="120650">
                  <a:moveTo>
                    <a:pt x="0" y="0"/>
                  </a:moveTo>
                  <a:lnTo>
                    <a:pt x="120396" y="0"/>
                  </a:lnTo>
                </a:path>
              </a:pathLst>
            </a:custGeom>
            <a:ln w="6362">
              <a:solidFill>
                <a:srgbClr val="1F3C7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8" name="object 158">
              <a:extLst>
                <a:ext uri="{FF2B5EF4-FFF2-40B4-BE49-F238E27FC236}">
                  <a16:creationId xmlns:a16="http://schemas.microsoft.com/office/drawing/2014/main" id="{EAA2865B-97E0-1145-BF2A-2DE0C7CA1623}"/>
                </a:ext>
              </a:extLst>
            </p:cNvPr>
            <p:cNvSpPr/>
            <p:nvPr/>
          </p:nvSpPr>
          <p:spPr>
            <a:xfrm>
              <a:off x="6713220" y="3110483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584"/>
                  </a:lnTo>
                </a:path>
              </a:pathLst>
            </a:custGeom>
            <a:ln w="6362">
              <a:solidFill>
                <a:srgbClr val="1F3C7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9" name="object 159">
              <a:extLst>
                <a:ext uri="{FF2B5EF4-FFF2-40B4-BE49-F238E27FC236}">
                  <a16:creationId xmlns:a16="http://schemas.microsoft.com/office/drawing/2014/main" id="{F96EC0E1-0CF8-7745-BAAC-AFE0045A3D87}"/>
                </a:ext>
              </a:extLst>
            </p:cNvPr>
            <p:cNvSpPr/>
            <p:nvPr/>
          </p:nvSpPr>
          <p:spPr>
            <a:xfrm>
              <a:off x="6690359" y="3160776"/>
              <a:ext cx="121920" cy="0"/>
            </a:xfrm>
            <a:custGeom>
              <a:avLst/>
              <a:gdLst/>
              <a:ahLst/>
              <a:cxnLst/>
              <a:rect l="l" t="t" r="r" b="b"/>
              <a:pathLst>
                <a:path w="121920">
                  <a:moveTo>
                    <a:pt x="0" y="0"/>
                  </a:moveTo>
                  <a:lnTo>
                    <a:pt x="121920" y="0"/>
                  </a:lnTo>
                </a:path>
              </a:pathLst>
            </a:custGeom>
            <a:ln w="6362">
              <a:solidFill>
                <a:srgbClr val="1F3C7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0" name="object 160">
              <a:extLst>
                <a:ext uri="{FF2B5EF4-FFF2-40B4-BE49-F238E27FC236}">
                  <a16:creationId xmlns:a16="http://schemas.microsoft.com/office/drawing/2014/main" id="{BD9CF951-F805-7442-A363-B2FACB84390A}"/>
                </a:ext>
              </a:extLst>
            </p:cNvPr>
            <p:cNvSpPr/>
            <p:nvPr/>
          </p:nvSpPr>
          <p:spPr>
            <a:xfrm>
              <a:off x="6751320" y="3110483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584"/>
                  </a:lnTo>
                </a:path>
              </a:pathLst>
            </a:custGeom>
            <a:ln w="6362">
              <a:solidFill>
                <a:srgbClr val="1F3C7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1" name="object 161">
              <a:extLst>
                <a:ext uri="{FF2B5EF4-FFF2-40B4-BE49-F238E27FC236}">
                  <a16:creationId xmlns:a16="http://schemas.microsoft.com/office/drawing/2014/main" id="{706157EB-8C30-EF42-A8BD-ED14D187973E}"/>
                </a:ext>
              </a:extLst>
            </p:cNvPr>
            <p:cNvSpPr/>
            <p:nvPr/>
          </p:nvSpPr>
          <p:spPr>
            <a:xfrm>
              <a:off x="6690359" y="3160776"/>
              <a:ext cx="121920" cy="0"/>
            </a:xfrm>
            <a:custGeom>
              <a:avLst/>
              <a:gdLst/>
              <a:ahLst/>
              <a:cxnLst/>
              <a:rect l="l" t="t" r="r" b="b"/>
              <a:pathLst>
                <a:path w="121920">
                  <a:moveTo>
                    <a:pt x="0" y="0"/>
                  </a:moveTo>
                  <a:lnTo>
                    <a:pt x="121920" y="0"/>
                  </a:lnTo>
                </a:path>
              </a:pathLst>
            </a:custGeom>
            <a:ln w="6362">
              <a:solidFill>
                <a:srgbClr val="1F3C7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2" name="object 162">
              <a:extLst>
                <a:ext uri="{FF2B5EF4-FFF2-40B4-BE49-F238E27FC236}">
                  <a16:creationId xmlns:a16="http://schemas.microsoft.com/office/drawing/2014/main" id="{C321D494-A875-1845-BD75-06F0854A95B7}"/>
                </a:ext>
              </a:extLst>
            </p:cNvPr>
            <p:cNvSpPr/>
            <p:nvPr/>
          </p:nvSpPr>
          <p:spPr>
            <a:xfrm>
              <a:off x="6751320" y="3110483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584"/>
                  </a:lnTo>
                </a:path>
              </a:pathLst>
            </a:custGeom>
            <a:ln w="6362">
              <a:solidFill>
                <a:srgbClr val="1F3C7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3" name="object 163">
              <a:extLst>
                <a:ext uri="{FF2B5EF4-FFF2-40B4-BE49-F238E27FC236}">
                  <a16:creationId xmlns:a16="http://schemas.microsoft.com/office/drawing/2014/main" id="{8C5CDF0D-9A5E-9944-8BB6-6DBF60BC930B}"/>
                </a:ext>
              </a:extLst>
            </p:cNvPr>
            <p:cNvSpPr/>
            <p:nvPr/>
          </p:nvSpPr>
          <p:spPr>
            <a:xfrm>
              <a:off x="6705600" y="3160776"/>
              <a:ext cx="121920" cy="0"/>
            </a:xfrm>
            <a:custGeom>
              <a:avLst/>
              <a:gdLst/>
              <a:ahLst/>
              <a:cxnLst/>
              <a:rect l="l" t="t" r="r" b="b"/>
              <a:pathLst>
                <a:path w="121920">
                  <a:moveTo>
                    <a:pt x="0" y="0"/>
                  </a:moveTo>
                  <a:lnTo>
                    <a:pt x="121920" y="0"/>
                  </a:lnTo>
                </a:path>
              </a:pathLst>
            </a:custGeom>
            <a:ln w="6362">
              <a:solidFill>
                <a:srgbClr val="1F3C7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4" name="object 164">
              <a:extLst>
                <a:ext uri="{FF2B5EF4-FFF2-40B4-BE49-F238E27FC236}">
                  <a16:creationId xmlns:a16="http://schemas.microsoft.com/office/drawing/2014/main" id="{2958BA6D-9AF7-CC47-B524-B9D8EAF082D2}"/>
                </a:ext>
              </a:extLst>
            </p:cNvPr>
            <p:cNvSpPr/>
            <p:nvPr/>
          </p:nvSpPr>
          <p:spPr>
            <a:xfrm>
              <a:off x="6766559" y="3110483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584"/>
                  </a:lnTo>
                </a:path>
              </a:pathLst>
            </a:custGeom>
            <a:ln w="6362">
              <a:solidFill>
                <a:srgbClr val="1F3C7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5" name="object 165">
              <a:extLst>
                <a:ext uri="{FF2B5EF4-FFF2-40B4-BE49-F238E27FC236}">
                  <a16:creationId xmlns:a16="http://schemas.microsoft.com/office/drawing/2014/main" id="{6DEB28C1-3079-774D-9A62-27262316A672}"/>
                </a:ext>
              </a:extLst>
            </p:cNvPr>
            <p:cNvSpPr/>
            <p:nvPr/>
          </p:nvSpPr>
          <p:spPr>
            <a:xfrm>
              <a:off x="6705600" y="3160776"/>
              <a:ext cx="121920" cy="0"/>
            </a:xfrm>
            <a:custGeom>
              <a:avLst/>
              <a:gdLst/>
              <a:ahLst/>
              <a:cxnLst/>
              <a:rect l="l" t="t" r="r" b="b"/>
              <a:pathLst>
                <a:path w="121920">
                  <a:moveTo>
                    <a:pt x="0" y="0"/>
                  </a:moveTo>
                  <a:lnTo>
                    <a:pt x="121920" y="0"/>
                  </a:lnTo>
                </a:path>
              </a:pathLst>
            </a:custGeom>
            <a:ln w="6362">
              <a:solidFill>
                <a:srgbClr val="1F3C7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6" name="object 166">
              <a:extLst>
                <a:ext uri="{FF2B5EF4-FFF2-40B4-BE49-F238E27FC236}">
                  <a16:creationId xmlns:a16="http://schemas.microsoft.com/office/drawing/2014/main" id="{90888894-7065-CD4F-910A-4AA252DC8E48}"/>
                </a:ext>
              </a:extLst>
            </p:cNvPr>
            <p:cNvSpPr/>
            <p:nvPr/>
          </p:nvSpPr>
          <p:spPr>
            <a:xfrm>
              <a:off x="6766559" y="3110483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584"/>
                  </a:lnTo>
                </a:path>
              </a:pathLst>
            </a:custGeom>
            <a:ln w="6362">
              <a:solidFill>
                <a:srgbClr val="1F3C7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7" name="object 167">
              <a:extLst>
                <a:ext uri="{FF2B5EF4-FFF2-40B4-BE49-F238E27FC236}">
                  <a16:creationId xmlns:a16="http://schemas.microsoft.com/office/drawing/2014/main" id="{DBD32382-225E-9C4E-A19D-32677013D7A3}"/>
                </a:ext>
              </a:extLst>
            </p:cNvPr>
            <p:cNvSpPr/>
            <p:nvPr/>
          </p:nvSpPr>
          <p:spPr>
            <a:xfrm>
              <a:off x="6725412" y="3160776"/>
              <a:ext cx="121920" cy="0"/>
            </a:xfrm>
            <a:custGeom>
              <a:avLst/>
              <a:gdLst/>
              <a:ahLst/>
              <a:cxnLst/>
              <a:rect l="l" t="t" r="r" b="b"/>
              <a:pathLst>
                <a:path w="121920">
                  <a:moveTo>
                    <a:pt x="0" y="0"/>
                  </a:moveTo>
                  <a:lnTo>
                    <a:pt x="121920" y="0"/>
                  </a:lnTo>
                </a:path>
              </a:pathLst>
            </a:custGeom>
            <a:ln w="6362">
              <a:solidFill>
                <a:srgbClr val="1F3C7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8" name="object 168">
              <a:extLst>
                <a:ext uri="{FF2B5EF4-FFF2-40B4-BE49-F238E27FC236}">
                  <a16:creationId xmlns:a16="http://schemas.microsoft.com/office/drawing/2014/main" id="{119C3541-C756-D547-B81A-C6BA52C8540B}"/>
                </a:ext>
              </a:extLst>
            </p:cNvPr>
            <p:cNvSpPr/>
            <p:nvPr/>
          </p:nvSpPr>
          <p:spPr>
            <a:xfrm>
              <a:off x="6786371" y="3110483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584"/>
                  </a:lnTo>
                </a:path>
              </a:pathLst>
            </a:custGeom>
            <a:ln w="6362">
              <a:solidFill>
                <a:srgbClr val="1F3C7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9" name="object 169">
              <a:extLst>
                <a:ext uri="{FF2B5EF4-FFF2-40B4-BE49-F238E27FC236}">
                  <a16:creationId xmlns:a16="http://schemas.microsoft.com/office/drawing/2014/main" id="{8307025C-182A-804A-A319-0F9718DAC5F2}"/>
                </a:ext>
              </a:extLst>
            </p:cNvPr>
            <p:cNvSpPr/>
            <p:nvPr/>
          </p:nvSpPr>
          <p:spPr>
            <a:xfrm>
              <a:off x="6725412" y="3160776"/>
              <a:ext cx="121920" cy="0"/>
            </a:xfrm>
            <a:custGeom>
              <a:avLst/>
              <a:gdLst/>
              <a:ahLst/>
              <a:cxnLst/>
              <a:rect l="l" t="t" r="r" b="b"/>
              <a:pathLst>
                <a:path w="121920">
                  <a:moveTo>
                    <a:pt x="0" y="0"/>
                  </a:moveTo>
                  <a:lnTo>
                    <a:pt x="121920" y="0"/>
                  </a:lnTo>
                </a:path>
              </a:pathLst>
            </a:custGeom>
            <a:ln w="6362">
              <a:solidFill>
                <a:srgbClr val="1F3C7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0" name="object 170">
              <a:extLst>
                <a:ext uri="{FF2B5EF4-FFF2-40B4-BE49-F238E27FC236}">
                  <a16:creationId xmlns:a16="http://schemas.microsoft.com/office/drawing/2014/main" id="{3D822543-9784-2E41-9900-96DBE740AF3D}"/>
                </a:ext>
              </a:extLst>
            </p:cNvPr>
            <p:cNvSpPr/>
            <p:nvPr/>
          </p:nvSpPr>
          <p:spPr>
            <a:xfrm>
              <a:off x="6786371" y="3110483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584"/>
                  </a:lnTo>
                </a:path>
              </a:pathLst>
            </a:custGeom>
            <a:ln w="6362">
              <a:solidFill>
                <a:srgbClr val="1F3C7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1" name="object 171">
              <a:extLst>
                <a:ext uri="{FF2B5EF4-FFF2-40B4-BE49-F238E27FC236}">
                  <a16:creationId xmlns:a16="http://schemas.microsoft.com/office/drawing/2014/main" id="{0E765C7C-0E78-2F4E-BB34-6AD658DF3F35}"/>
                </a:ext>
              </a:extLst>
            </p:cNvPr>
            <p:cNvSpPr/>
            <p:nvPr/>
          </p:nvSpPr>
          <p:spPr>
            <a:xfrm>
              <a:off x="6740652" y="3160776"/>
              <a:ext cx="121920" cy="0"/>
            </a:xfrm>
            <a:custGeom>
              <a:avLst/>
              <a:gdLst/>
              <a:ahLst/>
              <a:cxnLst/>
              <a:rect l="l" t="t" r="r" b="b"/>
              <a:pathLst>
                <a:path w="121920">
                  <a:moveTo>
                    <a:pt x="0" y="0"/>
                  </a:moveTo>
                  <a:lnTo>
                    <a:pt x="121920" y="0"/>
                  </a:lnTo>
                </a:path>
              </a:pathLst>
            </a:custGeom>
            <a:ln w="6362">
              <a:solidFill>
                <a:srgbClr val="1F3C7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2" name="object 172">
              <a:extLst>
                <a:ext uri="{FF2B5EF4-FFF2-40B4-BE49-F238E27FC236}">
                  <a16:creationId xmlns:a16="http://schemas.microsoft.com/office/drawing/2014/main" id="{288B2A69-B000-D644-B16E-D201F137CE05}"/>
                </a:ext>
              </a:extLst>
            </p:cNvPr>
            <p:cNvSpPr/>
            <p:nvPr/>
          </p:nvSpPr>
          <p:spPr>
            <a:xfrm>
              <a:off x="6801612" y="3110483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584"/>
                  </a:lnTo>
                </a:path>
              </a:pathLst>
            </a:custGeom>
            <a:ln w="6362">
              <a:solidFill>
                <a:srgbClr val="1F3C7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3" name="object 173">
              <a:extLst>
                <a:ext uri="{FF2B5EF4-FFF2-40B4-BE49-F238E27FC236}">
                  <a16:creationId xmlns:a16="http://schemas.microsoft.com/office/drawing/2014/main" id="{1A7D52A3-2F24-BC4B-B52E-98CD245E3984}"/>
                </a:ext>
              </a:extLst>
            </p:cNvPr>
            <p:cNvSpPr/>
            <p:nvPr/>
          </p:nvSpPr>
          <p:spPr>
            <a:xfrm>
              <a:off x="6740652" y="3160776"/>
              <a:ext cx="121920" cy="0"/>
            </a:xfrm>
            <a:custGeom>
              <a:avLst/>
              <a:gdLst/>
              <a:ahLst/>
              <a:cxnLst/>
              <a:rect l="l" t="t" r="r" b="b"/>
              <a:pathLst>
                <a:path w="121920">
                  <a:moveTo>
                    <a:pt x="0" y="0"/>
                  </a:moveTo>
                  <a:lnTo>
                    <a:pt x="121920" y="0"/>
                  </a:lnTo>
                </a:path>
              </a:pathLst>
            </a:custGeom>
            <a:ln w="6362">
              <a:solidFill>
                <a:srgbClr val="1F3C7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4" name="object 174">
              <a:extLst>
                <a:ext uri="{FF2B5EF4-FFF2-40B4-BE49-F238E27FC236}">
                  <a16:creationId xmlns:a16="http://schemas.microsoft.com/office/drawing/2014/main" id="{7D0AEAF0-87D9-7A4E-AD22-5E0BE5616E1D}"/>
                </a:ext>
              </a:extLst>
            </p:cNvPr>
            <p:cNvSpPr/>
            <p:nvPr/>
          </p:nvSpPr>
          <p:spPr>
            <a:xfrm>
              <a:off x="6801612" y="3110483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584"/>
                  </a:lnTo>
                </a:path>
              </a:pathLst>
            </a:custGeom>
            <a:ln w="6362">
              <a:solidFill>
                <a:srgbClr val="1F3C7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5" name="object 175">
              <a:extLst>
                <a:ext uri="{FF2B5EF4-FFF2-40B4-BE49-F238E27FC236}">
                  <a16:creationId xmlns:a16="http://schemas.microsoft.com/office/drawing/2014/main" id="{BD58ADC3-A5EF-6D4E-AC4E-0D31035E6071}"/>
                </a:ext>
              </a:extLst>
            </p:cNvPr>
            <p:cNvSpPr/>
            <p:nvPr/>
          </p:nvSpPr>
          <p:spPr>
            <a:xfrm>
              <a:off x="6800088" y="3160776"/>
              <a:ext cx="120650" cy="0"/>
            </a:xfrm>
            <a:custGeom>
              <a:avLst/>
              <a:gdLst/>
              <a:ahLst/>
              <a:cxnLst/>
              <a:rect l="l" t="t" r="r" b="b"/>
              <a:pathLst>
                <a:path w="120650">
                  <a:moveTo>
                    <a:pt x="0" y="0"/>
                  </a:moveTo>
                  <a:lnTo>
                    <a:pt x="120396" y="0"/>
                  </a:lnTo>
                </a:path>
              </a:pathLst>
            </a:custGeom>
            <a:ln w="6362">
              <a:solidFill>
                <a:srgbClr val="1F3C7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6" name="object 176">
              <a:extLst>
                <a:ext uri="{FF2B5EF4-FFF2-40B4-BE49-F238E27FC236}">
                  <a16:creationId xmlns:a16="http://schemas.microsoft.com/office/drawing/2014/main" id="{D9F30542-E3C8-0A40-98AA-083266A16AD0}"/>
                </a:ext>
              </a:extLst>
            </p:cNvPr>
            <p:cNvSpPr/>
            <p:nvPr/>
          </p:nvSpPr>
          <p:spPr>
            <a:xfrm>
              <a:off x="6859524" y="3110483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584"/>
                  </a:lnTo>
                </a:path>
              </a:pathLst>
            </a:custGeom>
            <a:ln w="6362">
              <a:solidFill>
                <a:srgbClr val="1F3C7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7" name="object 177">
              <a:extLst>
                <a:ext uri="{FF2B5EF4-FFF2-40B4-BE49-F238E27FC236}">
                  <a16:creationId xmlns:a16="http://schemas.microsoft.com/office/drawing/2014/main" id="{CFBDA3D0-5EF9-744E-8921-2DB1D036352F}"/>
                </a:ext>
              </a:extLst>
            </p:cNvPr>
            <p:cNvSpPr/>
            <p:nvPr/>
          </p:nvSpPr>
          <p:spPr>
            <a:xfrm>
              <a:off x="6800088" y="3160776"/>
              <a:ext cx="120650" cy="0"/>
            </a:xfrm>
            <a:custGeom>
              <a:avLst/>
              <a:gdLst/>
              <a:ahLst/>
              <a:cxnLst/>
              <a:rect l="l" t="t" r="r" b="b"/>
              <a:pathLst>
                <a:path w="120650">
                  <a:moveTo>
                    <a:pt x="0" y="0"/>
                  </a:moveTo>
                  <a:lnTo>
                    <a:pt x="120396" y="0"/>
                  </a:lnTo>
                </a:path>
              </a:pathLst>
            </a:custGeom>
            <a:ln w="6362">
              <a:solidFill>
                <a:srgbClr val="1F3C7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8" name="object 178">
              <a:extLst>
                <a:ext uri="{FF2B5EF4-FFF2-40B4-BE49-F238E27FC236}">
                  <a16:creationId xmlns:a16="http://schemas.microsoft.com/office/drawing/2014/main" id="{2E563D08-7F87-624D-A061-67CF19618D5E}"/>
                </a:ext>
              </a:extLst>
            </p:cNvPr>
            <p:cNvSpPr/>
            <p:nvPr/>
          </p:nvSpPr>
          <p:spPr>
            <a:xfrm>
              <a:off x="6859524" y="3110483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584"/>
                  </a:lnTo>
                </a:path>
              </a:pathLst>
            </a:custGeom>
            <a:ln w="6362">
              <a:solidFill>
                <a:srgbClr val="1F3C7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9" name="object 179">
              <a:extLst>
                <a:ext uri="{FF2B5EF4-FFF2-40B4-BE49-F238E27FC236}">
                  <a16:creationId xmlns:a16="http://schemas.microsoft.com/office/drawing/2014/main" id="{5C710AB3-CDA0-354F-AC3C-D7EB8CE0C21E}"/>
                </a:ext>
              </a:extLst>
            </p:cNvPr>
            <p:cNvSpPr/>
            <p:nvPr/>
          </p:nvSpPr>
          <p:spPr>
            <a:xfrm>
              <a:off x="6816852" y="3160776"/>
              <a:ext cx="120650" cy="0"/>
            </a:xfrm>
            <a:custGeom>
              <a:avLst/>
              <a:gdLst/>
              <a:ahLst/>
              <a:cxnLst/>
              <a:rect l="l" t="t" r="r" b="b"/>
              <a:pathLst>
                <a:path w="120650">
                  <a:moveTo>
                    <a:pt x="0" y="0"/>
                  </a:moveTo>
                  <a:lnTo>
                    <a:pt x="120396" y="0"/>
                  </a:lnTo>
                </a:path>
                <a:path w="120650">
                  <a:moveTo>
                    <a:pt x="0" y="0"/>
                  </a:moveTo>
                  <a:lnTo>
                    <a:pt x="120396" y="0"/>
                  </a:lnTo>
                </a:path>
              </a:pathLst>
            </a:custGeom>
            <a:ln w="6362">
              <a:solidFill>
                <a:srgbClr val="1F3C7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0" name="object 180">
              <a:extLst>
                <a:ext uri="{FF2B5EF4-FFF2-40B4-BE49-F238E27FC236}">
                  <a16:creationId xmlns:a16="http://schemas.microsoft.com/office/drawing/2014/main" id="{61B33D2B-7DD0-9E4D-9063-278C2B1DA982}"/>
                </a:ext>
              </a:extLst>
            </p:cNvPr>
            <p:cNvSpPr/>
            <p:nvPr/>
          </p:nvSpPr>
          <p:spPr>
            <a:xfrm>
              <a:off x="6838188" y="3160776"/>
              <a:ext cx="120650" cy="0"/>
            </a:xfrm>
            <a:custGeom>
              <a:avLst/>
              <a:gdLst/>
              <a:ahLst/>
              <a:cxnLst/>
              <a:rect l="l" t="t" r="r" b="b"/>
              <a:pathLst>
                <a:path w="120650">
                  <a:moveTo>
                    <a:pt x="0" y="0"/>
                  </a:moveTo>
                  <a:lnTo>
                    <a:pt x="120396" y="0"/>
                  </a:lnTo>
                </a:path>
              </a:pathLst>
            </a:custGeom>
            <a:ln w="6362">
              <a:solidFill>
                <a:srgbClr val="1F3C7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1" name="object 181">
              <a:extLst>
                <a:ext uri="{FF2B5EF4-FFF2-40B4-BE49-F238E27FC236}">
                  <a16:creationId xmlns:a16="http://schemas.microsoft.com/office/drawing/2014/main" id="{BD4B053C-5110-3749-B379-7483E23D92BA}"/>
                </a:ext>
              </a:extLst>
            </p:cNvPr>
            <p:cNvSpPr/>
            <p:nvPr/>
          </p:nvSpPr>
          <p:spPr>
            <a:xfrm>
              <a:off x="6899147" y="3110483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584"/>
                  </a:lnTo>
                </a:path>
              </a:pathLst>
            </a:custGeom>
            <a:ln w="6362">
              <a:solidFill>
                <a:srgbClr val="1F3C7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2" name="object 182">
              <a:extLst>
                <a:ext uri="{FF2B5EF4-FFF2-40B4-BE49-F238E27FC236}">
                  <a16:creationId xmlns:a16="http://schemas.microsoft.com/office/drawing/2014/main" id="{CFB36773-73F4-5942-A0C8-8C401D23262F}"/>
                </a:ext>
              </a:extLst>
            </p:cNvPr>
            <p:cNvSpPr/>
            <p:nvPr/>
          </p:nvSpPr>
          <p:spPr>
            <a:xfrm>
              <a:off x="6838188" y="3160776"/>
              <a:ext cx="120650" cy="0"/>
            </a:xfrm>
            <a:custGeom>
              <a:avLst/>
              <a:gdLst/>
              <a:ahLst/>
              <a:cxnLst/>
              <a:rect l="l" t="t" r="r" b="b"/>
              <a:pathLst>
                <a:path w="120650">
                  <a:moveTo>
                    <a:pt x="0" y="0"/>
                  </a:moveTo>
                  <a:lnTo>
                    <a:pt x="120396" y="0"/>
                  </a:lnTo>
                </a:path>
              </a:pathLst>
            </a:custGeom>
            <a:ln w="6362">
              <a:solidFill>
                <a:srgbClr val="1F3C7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3" name="object 183">
              <a:extLst>
                <a:ext uri="{FF2B5EF4-FFF2-40B4-BE49-F238E27FC236}">
                  <a16:creationId xmlns:a16="http://schemas.microsoft.com/office/drawing/2014/main" id="{199B3108-96DA-D749-AEAF-951ED4AEBD08}"/>
                </a:ext>
              </a:extLst>
            </p:cNvPr>
            <p:cNvSpPr/>
            <p:nvPr/>
          </p:nvSpPr>
          <p:spPr>
            <a:xfrm>
              <a:off x="6899147" y="3110483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584"/>
                  </a:lnTo>
                </a:path>
              </a:pathLst>
            </a:custGeom>
            <a:ln w="6362">
              <a:solidFill>
                <a:srgbClr val="1F3C7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4" name="object 184">
              <a:extLst>
                <a:ext uri="{FF2B5EF4-FFF2-40B4-BE49-F238E27FC236}">
                  <a16:creationId xmlns:a16="http://schemas.microsoft.com/office/drawing/2014/main" id="{095DCEE6-2C7D-6640-B0E2-E932238F0CBD}"/>
                </a:ext>
              </a:extLst>
            </p:cNvPr>
            <p:cNvSpPr/>
            <p:nvPr/>
          </p:nvSpPr>
          <p:spPr>
            <a:xfrm>
              <a:off x="6899147" y="3160776"/>
              <a:ext cx="120650" cy="0"/>
            </a:xfrm>
            <a:custGeom>
              <a:avLst/>
              <a:gdLst/>
              <a:ahLst/>
              <a:cxnLst/>
              <a:rect l="l" t="t" r="r" b="b"/>
              <a:pathLst>
                <a:path w="120650">
                  <a:moveTo>
                    <a:pt x="0" y="0"/>
                  </a:moveTo>
                  <a:lnTo>
                    <a:pt x="120396" y="0"/>
                  </a:lnTo>
                </a:path>
              </a:pathLst>
            </a:custGeom>
            <a:ln w="6362">
              <a:solidFill>
                <a:srgbClr val="1F3C7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5" name="object 185">
              <a:extLst>
                <a:ext uri="{FF2B5EF4-FFF2-40B4-BE49-F238E27FC236}">
                  <a16:creationId xmlns:a16="http://schemas.microsoft.com/office/drawing/2014/main" id="{6AAAA319-D1AA-6F45-A226-DBE2C801ACDE}"/>
                </a:ext>
              </a:extLst>
            </p:cNvPr>
            <p:cNvSpPr/>
            <p:nvPr/>
          </p:nvSpPr>
          <p:spPr>
            <a:xfrm>
              <a:off x="6958583" y="3110483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584"/>
                  </a:lnTo>
                </a:path>
              </a:pathLst>
            </a:custGeom>
            <a:ln w="6362">
              <a:solidFill>
                <a:srgbClr val="1F3C7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6" name="object 186">
              <a:extLst>
                <a:ext uri="{FF2B5EF4-FFF2-40B4-BE49-F238E27FC236}">
                  <a16:creationId xmlns:a16="http://schemas.microsoft.com/office/drawing/2014/main" id="{9E4CC8F2-0892-5F44-BB35-18DDDD7F0A0B}"/>
                </a:ext>
              </a:extLst>
            </p:cNvPr>
            <p:cNvSpPr/>
            <p:nvPr/>
          </p:nvSpPr>
          <p:spPr>
            <a:xfrm>
              <a:off x="6899147" y="3160776"/>
              <a:ext cx="120650" cy="0"/>
            </a:xfrm>
            <a:custGeom>
              <a:avLst/>
              <a:gdLst/>
              <a:ahLst/>
              <a:cxnLst/>
              <a:rect l="l" t="t" r="r" b="b"/>
              <a:pathLst>
                <a:path w="120650">
                  <a:moveTo>
                    <a:pt x="0" y="0"/>
                  </a:moveTo>
                  <a:lnTo>
                    <a:pt x="120396" y="0"/>
                  </a:lnTo>
                </a:path>
              </a:pathLst>
            </a:custGeom>
            <a:ln w="6362">
              <a:solidFill>
                <a:srgbClr val="1F3C7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7" name="object 187">
              <a:extLst>
                <a:ext uri="{FF2B5EF4-FFF2-40B4-BE49-F238E27FC236}">
                  <a16:creationId xmlns:a16="http://schemas.microsoft.com/office/drawing/2014/main" id="{3E564ED4-1EBE-7A47-B710-81D6C60715E8}"/>
                </a:ext>
              </a:extLst>
            </p:cNvPr>
            <p:cNvSpPr/>
            <p:nvPr/>
          </p:nvSpPr>
          <p:spPr>
            <a:xfrm>
              <a:off x="6958583" y="3110483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584"/>
                  </a:lnTo>
                </a:path>
              </a:pathLst>
            </a:custGeom>
            <a:ln w="6362">
              <a:solidFill>
                <a:srgbClr val="1F3C7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8" name="object 188">
              <a:extLst>
                <a:ext uri="{FF2B5EF4-FFF2-40B4-BE49-F238E27FC236}">
                  <a16:creationId xmlns:a16="http://schemas.microsoft.com/office/drawing/2014/main" id="{0C8243AD-D0EE-C84E-BA73-4F0132490993}"/>
                </a:ext>
              </a:extLst>
            </p:cNvPr>
            <p:cNvSpPr/>
            <p:nvPr/>
          </p:nvSpPr>
          <p:spPr>
            <a:xfrm>
              <a:off x="6958583" y="3160776"/>
              <a:ext cx="121920" cy="0"/>
            </a:xfrm>
            <a:custGeom>
              <a:avLst/>
              <a:gdLst/>
              <a:ahLst/>
              <a:cxnLst/>
              <a:rect l="l" t="t" r="r" b="b"/>
              <a:pathLst>
                <a:path w="121920">
                  <a:moveTo>
                    <a:pt x="0" y="0"/>
                  </a:moveTo>
                  <a:lnTo>
                    <a:pt x="121920" y="0"/>
                  </a:lnTo>
                </a:path>
              </a:pathLst>
            </a:custGeom>
            <a:ln w="6362">
              <a:solidFill>
                <a:srgbClr val="1F3C7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9" name="object 189">
              <a:extLst>
                <a:ext uri="{FF2B5EF4-FFF2-40B4-BE49-F238E27FC236}">
                  <a16:creationId xmlns:a16="http://schemas.microsoft.com/office/drawing/2014/main" id="{ED13C858-9ABD-EC4F-9B0B-0AA13036D280}"/>
                </a:ext>
              </a:extLst>
            </p:cNvPr>
            <p:cNvSpPr/>
            <p:nvPr/>
          </p:nvSpPr>
          <p:spPr>
            <a:xfrm>
              <a:off x="7019544" y="3110483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584"/>
                  </a:lnTo>
                </a:path>
              </a:pathLst>
            </a:custGeom>
            <a:ln w="6362">
              <a:solidFill>
                <a:srgbClr val="1F3C7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0" name="object 190">
              <a:extLst>
                <a:ext uri="{FF2B5EF4-FFF2-40B4-BE49-F238E27FC236}">
                  <a16:creationId xmlns:a16="http://schemas.microsoft.com/office/drawing/2014/main" id="{DBA1D395-107C-8944-B6F2-AAC5D3278D7F}"/>
                </a:ext>
              </a:extLst>
            </p:cNvPr>
            <p:cNvSpPr/>
            <p:nvPr/>
          </p:nvSpPr>
          <p:spPr>
            <a:xfrm>
              <a:off x="6958583" y="3160776"/>
              <a:ext cx="121920" cy="0"/>
            </a:xfrm>
            <a:custGeom>
              <a:avLst/>
              <a:gdLst/>
              <a:ahLst/>
              <a:cxnLst/>
              <a:rect l="l" t="t" r="r" b="b"/>
              <a:pathLst>
                <a:path w="121920">
                  <a:moveTo>
                    <a:pt x="0" y="0"/>
                  </a:moveTo>
                  <a:lnTo>
                    <a:pt x="121920" y="0"/>
                  </a:lnTo>
                </a:path>
              </a:pathLst>
            </a:custGeom>
            <a:ln w="6362">
              <a:solidFill>
                <a:srgbClr val="1F3C7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1" name="object 191">
              <a:extLst>
                <a:ext uri="{FF2B5EF4-FFF2-40B4-BE49-F238E27FC236}">
                  <a16:creationId xmlns:a16="http://schemas.microsoft.com/office/drawing/2014/main" id="{F9CC63D6-46C2-8D4E-9A71-1DABEDADA167}"/>
                </a:ext>
              </a:extLst>
            </p:cNvPr>
            <p:cNvSpPr/>
            <p:nvPr/>
          </p:nvSpPr>
          <p:spPr>
            <a:xfrm>
              <a:off x="7019544" y="3110483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584"/>
                  </a:lnTo>
                </a:path>
              </a:pathLst>
            </a:custGeom>
            <a:ln w="6362">
              <a:solidFill>
                <a:srgbClr val="1F3C7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2" name="object 192">
              <a:extLst>
                <a:ext uri="{FF2B5EF4-FFF2-40B4-BE49-F238E27FC236}">
                  <a16:creationId xmlns:a16="http://schemas.microsoft.com/office/drawing/2014/main" id="{54261C79-D82B-704B-A17C-4A900F061DB3}"/>
                </a:ext>
              </a:extLst>
            </p:cNvPr>
            <p:cNvSpPr/>
            <p:nvPr/>
          </p:nvSpPr>
          <p:spPr>
            <a:xfrm>
              <a:off x="6979920" y="3160776"/>
              <a:ext cx="120650" cy="0"/>
            </a:xfrm>
            <a:custGeom>
              <a:avLst/>
              <a:gdLst/>
              <a:ahLst/>
              <a:cxnLst/>
              <a:rect l="l" t="t" r="r" b="b"/>
              <a:pathLst>
                <a:path w="120650">
                  <a:moveTo>
                    <a:pt x="0" y="0"/>
                  </a:moveTo>
                  <a:lnTo>
                    <a:pt x="120396" y="0"/>
                  </a:lnTo>
                </a:path>
                <a:path w="120650">
                  <a:moveTo>
                    <a:pt x="0" y="0"/>
                  </a:moveTo>
                  <a:lnTo>
                    <a:pt x="120396" y="0"/>
                  </a:lnTo>
                </a:path>
              </a:pathLst>
            </a:custGeom>
            <a:ln w="6362">
              <a:solidFill>
                <a:srgbClr val="1F3C7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3" name="object 193">
              <a:extLst>
                <a:ext uri="{FF2B5EF4-FFF2-40B4-BE49-F238E27FC236}">
                  <a16:creationId xmlns:a16="http://schemas.microsoft.com/office/drawing/2014/main" id="{558DC891-E738-294C-9B97-C1D3564C7E86}"/>
                </a:ext>
              </a:extLst>
            </p:cNvPr>
            <p:cNvSpPr/>
            <p:nvPr/>
          </p:nvSpPr>
          <p:spPr>
            <a:xfrm>
              <a:off x="7036308" y="3110483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584"/>
                  </a:lnTo>
                </a:path>
              </a:pathLst>
            </a:custGeom>
            <a:ln w="6362">
              <a:solidFill>
                <a:srgbClr val="1F3C7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4" name="object 194">
              <a:extLst>
                <a:ext uri="{FF2B5EF4-FFF2-40B4-BE49-F238E27FC236}">
                  <a16:creationId xmlns:a16="http://schemas.microsoft.com/office/drawing/2014/main" id="{F49344A1-A2FA-F34A-B6C1-F1F308FFFA0D}"/>
                </a:ext>
              </a:extLst>
            </p:cNvPr>
            <p:cNvSpPr/>
            <p:nvPr/>
          </p:nvSpPr>
          <p:spPr>
            <a:xfrm>
              <a:off x="7033259" y="3160776"/>
              <a:ext cx="120650" cy="0"/>
            </a:xfrm>
            <a:custGeom>
              <a:avLst/>
              <a:gdLst/>
              <a:ahLst/>
              <a:cxnLst/>
              <a:rect l="l" t="t" r="r" b="b"/>
              <a:pathLst>
                <a:path w="120650">
                  <a:moveTo>
                    <a:pt x="0" y="0"/>
                  </a:moveTo>
                  <a:lnTo>
                    <a:pt x="120396" y="0"/>
                  </a:lnTo>
                </a:path>
              </a:pathLst>
            </a:custGeom>
            <a:ln w="6362">
              <a:solidFill>
                <a:srgbClr val="1F3C7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5" name="object 195">
              <a:extLst>
                <a:ext uri="{FF2B5EF4-FFF2-40B4-BE49-F238E27FC236}">
                  <a16:creationId xmlns:a16="http://schemas.microsoft.com/office/drawing/2014/main" id="{19E2241F-284D-3A47-BC63-959AFA10A29D}"/>
                </a:ext>
              </a:extLst>
            </p:cNvPr>
            <p:cNvSpPr/>
            <p:nvPr/>
          </p:nvSpPr>
          <p:spPr>
            <a:xfrm>
              <a:off x="7092695" y="3110483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584"/>
                  </a:lnTo>
                </a:path>
              </a:pathLst>
            </a:custGeom>
            <a:ln w="6362">
              <a:solidFill>
                <a:srgbClr val="1F3C7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6" name="object 196">
              <a:extLst>
                <a:ext uri="{FF2B5EF4-FFF2-40B4-BE49-F238E27FC236}">
                  <a16:creationId xmlns:a16="http://schemas.microsoft.com/office/drawing/2014/main" id="{B071BB37-A138-E740-9493-4F3738D87AD2}"/>
                </a:ext>
              </a:extLst>
            </p:cNvPr>
            <p:cNvSpPr/>
            <p:nvPr/>
          </p:nvSpPr>
          <p:spPr>
            <a:xfrm>
              <a:off x="7033259" y="3160776"/>
              <a:ext cx="120650" cy="0"/>
            </a:xfrm>
            <a:custGeom>
              <a:avLst/>
              <a:gdLst/>
              <a:ahLst/>
              <a:cxnLst/>
              <a:rect l="l" t="t" r="r" b="b"/>
              <a:pathLst>
                <a:path w="120650">
                  <a:moveTo>
                    <a:pt x="0" y="0"/>
                  </a:moveTo>
                  <a:lnTo>
                    <a:pt x="120396" y="0"/>
                  </a:lnTo>
                </a:path>
              </a:pathLst>
            </a:custGeom>
            <a:ln w="6362">
              <a:solidFill>
                <a:srgbClr val="1F3C7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7" name="object 197">
              <a:extLst>
                <a:ext uri="{FF2B5EF4-FFF2-40B4-BE49-F238E27FC236}">
                  <a16:creationId xmlns:a16="http://schemas.microsoft.com/office/drawing/2014/main" id="{10D431EE-E4E9-E547-972B-F3610EF110C6}"/>
                </a:ext>
              </a:extLst>
            </p:cNvPr>
            <p:cNvSpPr/>
            <p:nvPr/>
          </p:nvSpPr>
          <p:spPr>
            <a:xfrm>
              <a:off x="7092695" y="3110483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584"/>
                  </a:lnTo>
                </a:path>
              </a:pathLst>
            </a:custGeom>
            <a:ln w="6362">
              <a:solidFill>
                <a:srgbClr val="1F3C7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8" name="object 198">
              <a:extLst>
                <a:ext uri="{FF2B5EF4-FFF2-40B4-BE49-F238E27FC236}">
                  <a16:creationId xmlns:a16="http://schemas.microsoft.com/office/drawing/2014/main" id="{14B6E0B2-260F-204E-B09B-E49760143AB5}"/>
                </a:ext>
              </a:extLst>
            </p:cNvPr>
            <p:cNvSpPr/>
            <p:nvPr/>
          </p:nvSpPr>
          <p:spPr>
            <a:xfrm>
              <a:off x="7042403" y="3160776"/>
              <a:ext cx="121920" cy="0"/>
            </a:xfrm>
            <a:custGeom>
              <a:avLst/>
              <a:gdLst/>
              <a:ahLst/>
              <a:cxnLst/>
              <a:rect l="l" t="t" r="r" b="b"/>
              <a:pathLst>
                <a:path w="121920">
                  <a:moveTo>
                    <a:pt x="0" y="0"/>
                  </a:moveTo>
                  <a:lnTo>
                    <a:pt x="121920" y="0"/>
                  </a:lnTo>
                </a:path>
              </a:pathLst>
            </a:custGeom>
            <a:ln w="6362">
              <a:solidFill>
                <a:srgbClr val="1F3C7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9" name="object 199">
              <a:extLst>
                <a:ext uri="{FF2B5EF4-FFF2-40B4-BE49-F238E27FC236}">
                  <a16:creationId xmlns:a16="http://schemas.microsoft.com/office/drawing/2014/main" id="{609BD260-6C27-1949-BC84-308D34F1643B}"/>
                </a:ext>
              </a:extLst>
            </p:cNvPr>
            <p:cNvSpPr/>
            <p:nvPr/>
          </p:nvSpPr>
          <p:spPr>
            <a:xfrm>
              <a:off x="7103364" y="3110483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584"/>
                  </a:lnTo>
                </a:path>
              </a:pathLst>
            </a:custGeom>
            <a:ln w="6362">
              <a:solidFill>
                <a:srgbClr val="1F3C7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0" name="object 200">
              <a:extLst>
                <a:ext uri="{FF2B5EF4-FFF2-40B4-BE49-F238E27FC236}">
                  <a16:creationId xmlns:a16="http://schemas.microsoft.com/office/drawing/2014/main" id="{AE44D631-7C12-4B4C-8E87-E699A85AF619}"/>
                </a:ext>
              </a:extLst>
            </p:cNvPr>
            <p:cNvSpPr/>
            <p:nvPr/>
          </p:nvSpPr>
          <p:spPr>
            <a:xfrm>
              <a:off x="7042403" y="3160776"/>
              <a:ext cx="121920" cy="0"/>
            </a:xfrm>
            <a:custGeom>
              <a:avLst/>
              <a:gdLst/>
              <a:ahLst/>
              <a:cxnLst/>
              <a:rect l="l" t="t" r="r" b="b"/>
              <a:pathLst>
                <a:path w="121920">
                  <a:moveTo>
                    <a:pt x="0" y="0"/>
                  </a:moveTo>
                  <a:lnTo>
                    <a:pt x="121920" y="0"/>
                  </a:lnTo>
                </a:path>
              </a:pathLst>
            </a:custGeom>
            <a:ln w="6362">
              <a:solidFill>
                <a:srgbClr val="1F3C7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1" name="object 201">
              <a:extLst>
                <a:ext uri="{FF2B5EF4-FFF2-40B4-BE49-F238E27FC236}">
                  <a16:creationId xmlns:a16="http://schemas.microsoft.com/office/drawing/2014/main" id="{5C7FF33D-D4F1-164A-9733-FF686BE6C91D}"/>
                </a:ext>
              </a:extLst>
            </p:cNvPr>
            <p:cNvSpPr/>
            <p:nvPr/>
          </p:nvSpPr>
          <p:spPr>
            <a:xfrm>
              <a:off x="7103364" y="3110483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584"/>
                  </a:lnTo>
                </a:path>
              </a:pathLst>
            </a:custGeom>
            <a:ln w="6362">
              <a:solidFill>
                <a:srgbClr val="1F3C7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2" name="object 202">
              <a:extLst>
                <a:ext uri="{FF2B5EF4-FFF2-40B4-BE49-F238E27FC236}">
                  <a16:creationId xmlns:a16="http://schemas.microsoft.com/office/drawing/2014/main" id="{39B54984-1D58-B64B-BEC0-62AF91926781}"/>
                </a:ext>
              </a:extLst>
            </p:cNvPr>
            <p:cNvSpPr/>
            <p:nvPr/>
          </p:nvSpPr>
          <p:spPr>
            <a:xfrm>
              <a:off x="7088124" y="3160776"/>
              <a:ext cx="120650" cy="0"/>
            </a:xfrm>
            <a:custGeom>
              <a:avLst/>
              <a:gdLst/>
              <a:ahLst/>
              <a:cxnLst/>
              <a:rect l="l" t="t" r="r" b="b"/>
              <a:pathLst>
                <a:path w="120650">
                  <a:moveTo>
                    <a:pt x="0" y="0"/>
                  </a:moveTo>
                  <a:lnTo>
                    <a:pt x="120396" y="0"/>
                  </a:lnTo>
                </a:path>
              </a:pathLst>
            </a:custGeom>
            <a:ln w="6362">
              <a:solidFill>
                <a:srgbClr val="1F3C7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3" name="object 203">
              <a:extLst>
                <a:ext uri="{FF2B5EF4-FFF2-40B4-BE49-F238E27FC236}">
                  <a16:creationId xmlns:a16="http://schemas.microsoft.com/office/drawing/2014/main" id="{725033F6-B462-8F4E-AC0C-727559D86811}"/>
                </a:ext>
              </a:extLst>
            </p:cNvPr>
            <p:cNvSpPr/>
            <p:nvPr/>
          </p:nvSpPr>
          <p:spPr>
            <a:xfrm>
              <a:off x="7149083" y="3110483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584"/>
                  </a:lnTo>
                </a:path>
              </a:pathLst>
            </a:custGeom>
            <a:ln w="6362">
              <a:solidFill>
                <a:srgbClr val="1F3C7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4" name="object 204">
              <a:extLst>
                <a:ext uri="{FF2B5EF4-FFF2-40B4-BE49-F238E27FC236}">
                  <a16:creationId xmlns:a16="http://schemas.microsoft.com/office/drawing/2014/main" id="{F5C3A109-AC84-4C41-810A-26372C977838}"/>
                </a:ext>
              </a:extLst>
            </p:cNvPr>
            <p:cNvSpPr/>
            <p:nvPr/>
          </p:nvSpPr>
          <p:spPr>
            <a:xfrm>
              <a:off x="7088124" y="3160776"/>
              <a:ext cx="120650" cy="0"/>
            </a:xfrm>
            <a:custGeom>
              <a:avLst/>
              <a:gdLst/>
              <a:ahLst/>
              <a:cxnLst/>
              <a:rect l="l" t="t" r="r" b="b"/>
              <a:pathLst>
                <a:path w="120650">
                  <a:moveTo>
                    <a:pt x="0" y="0"/>
                  </a:moveTo>
                  <a:lnTo>
                    <a:pt x="120396" y="0"/>
                  </a:lnTo>
                </a:path>
              </a:pathLst>
            </a:custGeom>
            <a:ln w="6362">
              <a:solidFill>
                <a:srgbClr val="1F3C7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5" name="object 205">
              <a:extLst>
                <a:ext uri="{FF2B5EF4-FFF2-40B4-BE49-F238E27FC236}">
                  <a16:creationId xmlns:a16="http://schemas.microsoft.com/office/drawing/2014/main" id="{FD26C449-B58D-E640-9AC2-756E1A623CE3}"/>
                </a:ext>
              </a:extLst>
            </p:cNvPr>
            <p:cNvSpPr/>
            <p:nvPr/>
          </p:nvSpPr>
          <p:spPr>
            <a:xfrm>
              <a:off x="7149083" y="3110483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584"/>
                  </a:lnTo>
                </a:path>
              </a:pathLst>
            </a:custGeom>
            <a:ln w="6362">
              <a:solidFill>
                <a:srgbClr val="1F3C7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6" name="object 206">
              <a:extLst>
                <a:ext uri="{FF2B5EF4-FFF2-40B4-BE49-F238E27FC236}">
                  <a16:creationId xmlns:a16="http://schemas.microsoft.com/office/drawing/2014/main" id="{2B292065-0DCC-F649-B3ED-886A404B488E}"/>
                </a:ext>
              </a:extLst>
            </p:cNvPr>
            <p:cNvSpPr/>
            <p:nvPr/>
          </p:nvSpPr>
          <p:spPr>
            <a:xfrm>
              <a:off x="7191756" y="3160776"/>
              <a:ext cx="120650" cy="0"/>
            </a:xfrm>
            <a:custGeom>
              <a:avLst/>
              <a:gdLst/>
              <a:ahLst/>
              <a:cxnLst/>
              <a:rect l="l" t="t" r="r" b="b"/>
              <a:pathLst>
                <a:path w="120650">
                  <a:moveTo>
                    <a:pt x="0" y="0"/>
                  </a:moveTo>
                  <a:lnTo>
                    <a:pt x="120396" y="0"/>
                  </a:lnTo>
                </a:path>
              </a:pathLst>
            </a:custGeom>
            <a:ln w="6362">
              <a:solidFill>
                <a:srgbClr val="1F3C7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7" name="object 207">
              <a:extLst>
                <a:ext uri="{FF2B5EF4-FFF2-40B4-BE49-F238E27FC236}">
                  <a16:creationId xmlns:a16="http://schemas.microsoft.com/office/drawing/2014/main" id="{6FAA086F-E663-ED46-A4F4-6DBDD2CEDB94}"/>
                </a:ext>
              </a:extLst>
            </p:cNvPr>
            <p:cNvSpPr/>
            <p:nvPr/>
          </p:nvSpPr>
          <p:spPr>
            <a:xfrm>
              <a:off x="7252715" y="3110483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584"/>
                  </a:lnTo>
                </a:path>
              </a:pathLst>
            </a:custGeom>
            <a:ln w="6362">
              <a:solidFill>
                <a:srgbClr val="1F3C7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8" name="object 208">
              <a:extLst>
                <a:ext uri="{FF2B5EF4-FFF2-40B4-BE49-F238E27FC236}">
                  <a16:creationId xmlns:a16="http://schemas.microsoft.com/office/drawing/2014/main" id="{B11BC480-A0E7-AB40-B378-03AC304BB7F6}"/>
                </a:ext>
              </a:extLst>
            </p:cNvPr>
            <p:cNvSpPr/>
            <p:nvPr/>
          </p:nvSpPr>
          <p:spPr>
            <a:xfrm>
              <a:off x="7191756" y="3160776"/>
              <a:ext cx="120650" cy="0"/>
            </a:xfrm>
            <a:custGeom>
              <a:avLst/>
              <a:gdLst/>
              <a:ahLst/>
              <a:cxnLst/>
              <a:rect l="l" t="t" r="r" b="b"/>
              <a:pathLst>
                <a:path w="120650">
                  <a:moveTo>
                    <a:pt x="0" y="0"/>
                  </a:moveTo>
                  <a:lnTo>
                    <a:pt x="120396" y="0"/>
                  </a:lnTo>
                </a:path>
              </a:pathLst>
            </a:custGeom>
            <a:ln w="6362">
              <a:solidFill>
                <a:srgbClr val="1F3C7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9" name="object 209">
              <a:extLst>
                <a:ext uri="{FF2B5EF4-FFF2-40B4-BE49-F238E27FC236}">
                  <a16:creationId xmlns:a16="http://schemas.microsoft.com/office/drawing/2014/main" id="{D391A31E-D491-6346-A1D9-6CB57E55FC5F}"/>
                </a:ext>
              </a:extLst>
            </p:cNvPr>
            <p:cNvSpPr/>
            <p:nvPr/>
          </p:nvSpPr>
          <p:spPr>
            <a:xfrm>
              <a:off x="7252715" y="3110483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584"/>
                  </a:lnTo>
                </a:path>
              </a:pathLst>
            </a:custGeom>
            <a:ln w="6362">
              <a:solidFill>
                <a:srgbClr val="1F3C7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0" name="object 210">
              <a:extLst>
                <a:ext uri="{FF2B5EF4-FFF2-40B4-BE49-F238E27FC236}">
                  <a16:creationId xmlns:a16="http://schemas.microsoft.com/office/drawing/2014/main" id="{A4FA4893-E878-6044-8F10-A965A793885B}"/>
                </a:ext>
              </a:extLst>
            </p:cNvPr>
            <p:cNvSpPr/>
            <p:nvPr/>
          </p:nvSpPr>
          <p:spPr>
            <a:xfrm>
              <a:off x="7252715" y="3160776"/>
              <a:ext cx="120650" cy="0"/>
            </a:xfrm>
            <a:custGeom>
              <a:avLst/>
              <a:gdLst/>
              <a:ahLst/>
              <a:cxnLst/>
              <a:rect l="l" t="t" r="r" b="b"/>
              <a:pathLst>
                <a:path w="120650">
                  <a:moveTo>
                    <a:pt x="0" y="0"/>
                  </a:moveTo>
                  <a:lnTo>
                    <a:pt x="120396" y="0"/>
                  </a:lnTo>
                </a:path>
              </a:pathLst>
            </a:custGeom>
            <a:ln w="6362">
              <a:solidFill>
                <a:srgbClr val="1F3C7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1" name="object 211">
              <a:extLst>
                <a:ext uri="{FF2B5EF4-FFF2-40B4-BE49-F238E27FC236}">
                  <a16:creationId xmlns:a16="http://schemas.microsoft.com/office/drawing/2014/main" id="{F2C2CA84-12A2-F74B-931A-D6427C52DF09}"/>
                </a:ext>
              </a:extLst>
            </p:cNvPr>
            <p:cNvSpPr/>
            <p:nvPr/>
          </p:nvSpPr>
          <p:spPr>
            <a:xfrm>
              <a:off x="7312152" y="3110483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584"/>
                  </a:lnTo>
                </a:path>
              </a:pathLst>
            </a:custGeom>
            <a:ln w="6362">
              <a:solidFill>
                <a:srgbClr val="1F3C7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2" name="object 212">
              <a:extLst>
                <a:ext uri="{FF2B5EF4-FFF2-40B4-BE49-F238E27FC236}">
                  <a16:creationId xmlns:a16="http://schemas.microsoft.com/office/drawing/2014/main" id="{EC3E4CF7-0134-E54C-886C-E8FE3756BA08}"/>
                </a:ext>
              </a:extLst>
            </p:cNvPr>
            <p:cNvSpPr/>
            <p:nvPr/>
          </p:nvSpPr>
          <p:spPr>
            <a:xfrm>
              <a:off x="7252715" y="3160776"/>
              <a:ext cx="120650" cy="0"/>
            </a:xfrm>
            <a:custGeom>
              <a:avLst/>
              <a:gdLst/>
              <a:ahLst/>
              <a:cxnLst/>
              <a:rect l="l" t="t" r="r" b="b"/>
              <a:pathLst>
                <a:path w="120650">
                  <a:moveTo>
                    <a:pt x="0" y="0"/>
                  </a:moveTo>
                  <a:lnTo>
                    <a:pt x="120396" y="0"/>
                  </a:lnTo>
                </a:path>
              </a:pathLst>
            </a:custGeom>
            <a:ln w="6362">
              <a:solidFill>
                <a:srgbClr val="1F3C7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3" name="object 213">
              <a:extLst>
                <a:ext uri="{FF2B5EF4-FFF2-40B4-BE49-F238E27FC236}">
                  <a16:creationId xmlns:a16="http://schemas.microsoft.com/office/drawing/2014/main" id="{87C8AC5C-8331-DD48-B41D-C3CAA7DB6A69}"/>
                </a:ext>
              </a:extLst>
            </p:cNvPr>
            <p:cNvSpPr/>
            <p:nvPr/>
          </p:nvSpPr>
          <p:spPr>
            <a:xfrm>
              <a:off x="7312152" y="3110483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584"/>
                  </a:lnTo>
                </a:path>
              </a:pathLst>
            </a:custGeom>
            <a:ln w="6362">
              <a:solidFill>
                <a:srgbClr val="1F3C7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4" name="object 214">
              <a:extLst>
                <a:ext uri="{FF2B5EF4-FFF2-40B4-BE49-F238E27FC236}">
                  <a16:creationId xmlns:a16="http://schemas.microsoft.com/office/drawing/2014/main" id="{67EA3A10-1CCF-FA43-957B-3F66DBE90D82}"/>
                </a:ext>
              </a:extLst>
            </p:cNvPr>
            <p:cNvSpPr/>
            <p:nvPr/>
          </p:nvSpPr>
          <p:spPr>
            <a:xfrm>
              <a:off x="7272527" y="3160776"/>
              <a:ext cx="120650" cy="0"/>
            </a:xfrm>
            <a:custGeom>
              <a:avLst/>
              <a:gdLst/>
              <a:ahLst/>
              <a:cxnLst/>
              <a:rect l="l" t="t" r="r" b="b"/>
              <a:pathLst>
                <a:path w="120650">
                  <a:moveTo>
                    <a:pt x="0" y="0"/>
                  </a:moveTo>
                  <a:lnTo>
                    <a:pt x="120396" y="0"/>
                  </a:lnTo>
                </a:path>
              </a:pathLst>
            </a:custGeom>
            <a:ln w="6362">
              <a:solidFill>
                <a:srgbClr val="1F3C7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5" name="object 215">
              <a:extLst>
                <a:ext uri="{FF2B5EF4-FFF2-40B4-BE49-F238E27FC236}">
                  <a16:creationId xmlns:a16="http://schemas.microsoft.com/office/drawing/2014/main" id="{BB3E1D9F-4C35-7545-8AFD-EC5E5423A4CB}"/>
                </a:ext>
              </a:extLst>
            </p:cNvPr>
            <p:cNvSpPr/>
            <p:nvPr/>
          </p:nvSpPr>
          <p:spPr>
            <a:xfrm>
              <a:off x="7331964" y="3110483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584"/>
                  </a:lnTo>
                </a:path>
              </a:pathLst>
            </a:custGeom>
            <a:ln w="6362">
              <a:solidFill>
                <a:srgbClr val="1F3C7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6" name="object 216">
              <a:extLst>
                <a:ext uri="{FF2B5EF4-FFF2-40B4-BE49-F238E27FC236}">
                  <a16:creationId xmlns:a16="http://schemas.microsoft.com/office/drawing/2014/main" id="{B1B1EE4C-CFA2-8D42-89C6-6528562174E5}"/>
                </a:ext>
              </a:extLst>
            </p:cNvPr>
            <p:cNvSpPr/>
            <p:nvPr/>
          </p:nvSpPr>
          <p:spPr>
            <a:xfrm>
              <a:off x="7272527" y="3160776"/>
              <a:ext cx="120650" cy="0"/>
            </a:xfrm>
            <a:custGeom>
              <a:avLst/>
              <a:gdLst/>
              <a:ahLst/>
              <a:cxnLst/>
              <a:rect l="l" t="t" r="r" b="b"/>
              <a:pathLst>
                <a:path w="120650">
                  <a:moveTo>
                    <a:pt x="0" y="0"/>
                  </a:moveTo>
                  <a:lnTo>
                    <a:pt x="120396" y="0"/>
                  </a:lnTo>
                </a:path>
              </a:pathLst>
            </a:custGeom>
            <a:ln w="6362">
              <a:solidFill>
                <a:srgbClr val="1F3C7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7" name="object 217">
              <a:extLst>
                <a:ext uri="{FF2B5EF4-FFF2-40B4-BE49-F238E27FC236}">
                  <a16:creationId xmlns:a16="http://schemas.microsoft.com/office/drawing/2014/main" id="{9B4DF1F3-4EFC-F142-9CAE-C9F443FD857E}"/>
                </a:ext>
              </a:extLst>
            </p:cNvPr>
            <p:cNvSpPr/>
            <p:nvPr/>
          </p:nvSpPr>
          <p:spPr>
            <a:xfrm>
              <a:off x="7331964" y="3110483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584"/>
                  </a:lnTo>
                </a:path>
              </a:pathLst>
            </a:custGeom>
            <a:ln w="6362">
              <a:solidFill>
                <a:srgbClr val="1F3C7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8" name="object 218">
              <a:extLst>
                <a:ext uri="{FF2B5EF4-FFF2-40B4-BE49-F238E27FC236}">
                  <a16:creationId xmlns:a16="http://schemas.microsoft.com/office/drawing/2014/main" id="{792A6E54-5004-9E49-83E7-6B6079422E88}"/>
                </a:ext>
              </a:extLst>
            </p:cNvPr>
            <p:cNvSpPr/>
            <p:nvPr/>
          </p:nvSpPr>
          <p:spPr>
            <a:xfrm>
              <a:off x="7367015" y="3160776"/>
              <a:ext cx="120650" cy="0"/>
            </a:xfrm>
            <a:custGeom>
              <a:avLst/>
              <a:gdLst/>
              <a:ahLst/>
              <a:cxnLst/>
              <a:rect l="l" t="t" r="r" b="b"/>
              <a:pathLst>
                <a:path w="120650">
                  <a:moveTo>
                    <a:pt x="0" y="0"/>
                  </a:moveTo>
                  <a:lnTo>
                    <a:pt x="120396" y="0"/>
                  </a:lnTo>
                </a:path>
              </a:pathLst>
            </a:custGeom>
            <a:ln w="6362">
              <a:solidFill>
                <a:srgbClr val="1F3C7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9" name="object 219">
              <a:extLst>
                <a:ext uri="{FF2B5EF4-FFF2-40B4-BE49-F238E27FC236}">
                  <a16:creationId xmlns:a16="http://schemas.microsoft.com/office/drawing/2014/main" id="{449AAF50-15D4-5A42-A370-B3065435960D}"/>
                </a:ext>
              </a:extLst>
            </p:cNvPr>
            <p:cNvSpPr/>
            <p:nvPr/>
          </p:nvSpPr>
          <p:spPr>
            <a:xfrm>
              <a:off x="7427976" y="3110483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584"/>
                  </a:lnTo>
                </a:path>
              </a:pathLst>
            </a:custGeom>
            <a:ln w="6362">
              <a:solidFill>
                <a:srgbClr val="1F3C7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0" name="object 220">
              <a:extLst>
                <a:ext uri="{FF2B5EF4-FFF2-40B4-BE49-F238E27FC236}">
                  <a16:creationId xmlns:a16="http://schemas.microsoft.com/office/drawing/2014/main" id="{0DBBFA5C-1173-6243-8CC1-C7C48C928B06}"/>
                </a:ext>
              </a:extLst>
            </p:cNvPr>
            <p:cNvSpPr/>
            <p:nvPr/>
          </p:nvSpPr>
          <p:spPr>
            <a:xfrm>
              <a:off x="7367015" y="3160776"/>
              <a:ext cx="120650" cy="0"/>
            </a:xfrm>
            <a:custGeom>
              <a:avLst/>
              <a:gdLst/>
              <a:ahLst/>
              <a:cxnLst/>
              <a:rect l="l" t="t" r="r" b="b"/>
              <a:pathLst>
                <a:path w="120650">
                  <a:moveTo>
                    <a:pt x="0" y="0"/>
                  </a:moveTo>
                  <a:lnTo>
                    <a:pt x="120396" y="0"/>
                  </a:lnTo>
                </a:path>
              </a:pathLst>
            </a:custGeom>
            <a:ln w="6362">
              <a:solidFill>
                <a:srgbClr val="1F3C7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1" name="object 221">
              <a:extLst>
                <a:ext uri="{FF2B5EF4-FFF2-40B4-BE49-F238E27FC236}">
                  <a16:creationId xmlns:a16="http://schemas.microsoft.com/office/drawing/2014/main" id="{5B7B9ED9-C1CD-3C42-9785-B08EC3F63A84}"/>
                </a:ext>
              </a:extLst>
            </p:cNvPr>
            <p:cNvSpPr/>
            <p:nvPr/>
          </p:nvSpPr>
          <p:spPr>
            <a:xfrm>
              <a:off x="7427976" y="3110483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584"/>
                  </a:lnTo>
                </a:path>
              </a:pathLst>
            </a:custGeom>
            <a:ln w="6362">
              <a:solidFill>
                <a:srgbClr val="1F3C7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2" name="object 222">
              <a:extLst>
                <a:ext uri="{FF2B5EF4-FFF2-40B4-BE49-F238E27FC236}">
                  <a16:creationId xmlns:a16="http://schemas.microsoft.com/office/drawing/2014/main" id="{EAA8C86B-0A1D-2544-875B-C7912AB4B183}"/>
                </a:ext>
              </a:extLst>
            </p:cNvPr>
            <p:cNvSpPr/>
            <p:nvPr/>
          </p:nvSpPr>
          <p:spPr>
            <a:xfrm>
              <a:off x="7399020" y="3160776"/>
              <a:ext cx="120650" cy="0"/>
            </a:xfrm>
            <a:custGeom>
              <a:avLst/>
              <a:gdLst/>
              <a:ahLst/>
              <a:cxnLst/>
              <a:rect l="l" t="t" r="r" b="b"/>
              <a:pathLst>
                <a:path w="120650">
                  <a:moveTo>
                    <a:pt x="0" y="0"/>
                  </a:moveTo>
                  <a:lnTo>
                    <a:pt x="120396" y="0"/>
                  </a:lnTo>
                </a:path>
              </a:pathLst>
            </a:custGeom>
            <a:ln w="6362">
              <a:solidFill>
                <a:srgbClr val="1F3C7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3" name="object 223">
              <a:extLst>
                <a:ext uri="{FF2B5EF4-FFF2-40B4-BE49-F238E27FC236}">
                  <a16:creationId xmlns:a16="http://schemas.microsoft.com/office/drawing/2014/main" id="{D62FA79B-EE9C-C142-B9F9-BBDA96AE7891}"/>
                </a:ext>
              </a:extLst>
            </p:cNvPr>
            <p:cNvSpPr/>
            <p:nvPr/>
          </p:nvSpPr>
          <p:spPr>
            <a:xfrm>
              <a:off x="7459980" y="3110483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584"/>
                  </a:lnTo>
                </a:path>
              </a:pathLst>
            </a:custGeom>
            <a:ln w="6362">
              <a:solidFill>
                <a:srgbClr val="1F3C7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4" name="object 224">
              <a:extLst>
                <a:ext uri="{FF2B5EF4-FFF2-40B4-BE49-F238E27FC236}">
                  <a16:creationId xmlns:a16="http://schemas.microsoft.com/office/drawing/2014/main" id="{431DB760-886C-8A44-B813-86694621BBDC}"/>
                </a:ext>
              </a:extLst>
            </p:cNvPr>
            <p:cNvSpPr/>
            <p:nvPr/>
          </p:nvSpPr>
          <p:spPr>
            <a:xfrm>
              <a:off x="7399020" y="3160776"/>
              <a:ext cx="120650" cy="0"/>
            </a:xfrm>
            <a:custGeom>
              <a:avLst/>
              <a:gdLst/>
              <a:ahLst/>
              <a:cxnLst/>
              <a:rect l="l" t="t" r="r" b="b"/>
              <a:pathLst>
                <a:path w="120650">
                  <a:moveTo>
                    <a:pt x="0" y="0"/>
                  </a:moveTo>
                  <a:lnTo>
                    <a:pt x="120396" y="0"/>
                  </a:lnTo>
                </a:path>
              </a:pathLst>
            </a:custGeom>
            <a:ln w="6362">
              <a:solidFill>
                <a:srgbClr val="1F3C7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5" name="object 225">
              <a:extLst>
                <a:ext uri="{FF2B5EF4-FFF2-40B4-BE49-F238E27FC236}">
                  <a16:creationId xmlns:a16="http://schemas.microsoft.com/office/drawing/2014/main" id="{73C19968-5003-4B4A-BC86-A1ACB3BCA82A}"/>
                </a:ext>
              </a:extLst>
            </p:cNvPr>
            <p:cNvSpPr/>
            <p:nvPr/>
          </p:nvSpPr>
          <p:spPr>
            <a:xfrm>
              <a:off x="7459980" y="3110483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584"/>
                  </a:lnTo>
                </a:path>
              </a:pathLst>
            </a:custGeom>
            <a:ln w="6362">
              <a:solidFill>
                <a:srgbClr val="1F3C7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6" name="object 226">
              <a:extLst>
                <a:ext uri="{FF2B5EF4-FFF2-40B4-BE49-F238E27FC236}">
                  <a16:creationId xmlns:a16="http://schemas.microsoft.com/office/drawing/2014/main" id="{A662715A-48F8-9C41-86CF-D631288A8FC3}"/>
                </a:ext>
              </a:extLst>
            </p:cNvPr>
            <p:cNvSpPr/>
            <p:nvPr/>
          </p:nvSpPr>
          <p:spPr>
            <a:xfrm>
              <a:off x="7421880" y="3160776"/>
              <a:ext cx="121920" cy="0"/>
            </a:xfrm>
            <a:custGeom>
              <a:avLst/>
              <a:gdLst/>
              <a:ahLst/>
              <a:cxnLst/>
              <a:rect l="l" t="t" r="r" b="b"/>
              <a:pathLst>
                <a:path w="121920">
                  <a:moveTo>
                    <a:pt x="0" y="0"/>
                  </a:moveTo>
                  <a:lnTo>
                    <a:pt x="121920" y="0"/>
                  </a:lnTo>
                </a:path>
              </a:pathLst>
            </a:custGeom>
            <a:ln w="6362">
              <a:solidFill>
                <a:srgbClr val="1F3C7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7" name="object 227">
              <a:extLst>
                <a:ext uri="{FF2B5EF4-FFF2-40B4-BE49-F238E27FC236}">
                  <a16:creationId xmlns:a16="http://schemas.microsoft.com/office/drawing/2014/main" id="{318D564C-19E1-3D42-918E-D2F023E52DC1}"/>
                </a:ext>
              </a:extLst>
            </p:cNvPr>
            <p:cNvSpPr/>
            <p:nvPr/>
          </p:nvSpPr>
          <p:spPr>
            <a:xfrm>
              <a:off x="7482839" y="3110483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584"/>
                  </a:lnTo>
                </a:path>
              </a:pathLst>
            </a:custGeom>
            <a:ln w="6362">
              <a:solidFill>
                <a:srgbClr val="1F3C7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8" name="object 228">
              <a:extLst>
                <a:ext uri="{FF2B5EF4-FFF2-40B4-BE49-F238E27FC236}">
                  <a16:creationId xmlns:a16="http://schemas.microsoft.com/office/drawing/2014/main" id="{DCD25A46-E5D6-464A-82F3-3975A8DB35B4}"/>
                </a:ext>
              </a:extLst>
            </p:cNvPr>
            <p:cNvSpPr/>
            <p:nvPr/>
          </p:nvSpPr>
          <p:spPr>
            <a:xfrm>
              <a:off x="7421880" y="3160776"/>
              <a:ext cx="121920" cy="0"/>
            </a:xfrm>
            <a:custGeom>
              <a:avLst/>
              <a:gdLst/>
              <a:ahLst/>
              <a:cxnLst/>
              <a:rect l="l" t="t" r="r" b="b"/>
              <a:pathLst>
                <a:path w="121920">
                  <a:moveTo>
                    <a:pt x="0" y="0"/>
                  </a:moveTo>
                  <a:lnTo>
                    <a:pt x="121920" y="0"/>
                  </a:lnTo>
                </a:path>
              </a:pathLst>
            </a:custGeom>
            <a:ln w="6362">
              <a:solidFill>
                <a:srgbClr val="1F3C7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9" name="object 229">
              <a:extLst>
                <a:ext uri="{FF2B5EF4-FFF2-40B4-BE49-F238E27FC236}">
                  <a16:creationId xmlns:a16="http://schemas.microsoft.com/office/drawing/2014/main" id="{A81F4EBB-1FAC-C640-B940-DC5B80D9B20F}"/>
                </a:ext>
              </a:extLst>
            </p:cNvPr>
            <p:cNvSpPr/>
            <p:nvPr/>
          </p:nvSpPr>
          <p:spPr>
            <a:xfrm>
              <a:off x="7482839" y="3110483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584"/>
                  </a:lnTo>
                </a:path>
              </a:pathLst>
            </a:custGeom>
            <a:ln w="6362">
              <a:solidFill>
                <a:srgbClr val="1F3C7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0" name="object 230">
              <a:extLst>
                <a:ext uri="{FF2B5EF4-FFF2-40B4-BE49-F238E27FC236}">
                  <a16:creationId xmlns:a16="http://schemas.microsoft.com/office/drawing/2014/main" id="{9A5E8354-A6BE-1145-9AFA-05CE8455AE5F}"/>
                </a:ext>
              </a:extLst>
            </p:cNvPr>
            <p:cNvSpPr/>
            <p:nvPr/>
          </p:nvSpPr>
          <p:spPr>
            <a:xfrm>
              <a:off x="7490459" y="3160776"/>
              <a:ext cx="120650" cy="0"/>
            </a:xfrm>
            <a:custGeom>
              <a:avLst/>
              <a:gdLst/>
              <a:ahLst/>
              <a:cxnLst/>
              <a:rect l="l" t="t" r="r" b="b"/>
              <a:pathLst>
                <a:path w="120650">
                  <a:moveTo>
                    <a:pt x="0" y="0"/>
                  </a:moveTo>
                  <a:lnTo>
                    <a:pt x="120396" y="0"/>
                  </a:lnTo>
                </a:path>
              </a:pathLst>
            </a:custGeom>
            <a:ln w="6362">
              <a:solidFill>
                <a:srgbClr val="1F3C7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1" name="object 231">
              <a:extLst>
                <a:ext uri="{FF2B5EF4-FFF2-40B4-BE49-F238E27FC236}">
                  <a16:creationId xmlns:a16="http://schemas.microsoft.com/office/drawing/2014/main" id="{35AB63ED-7F37-3441-90FE-A125BC7ABFBA}"/>
                </a:ext>
              </a:extLst>
            </p:cNvPr>
            <p:cNvSpPr/>
            <p:nvPr/>
          </p:nvSpPr>
          <p:spPr>
            <a:xfrm>
              <a:off x="7551420" y="3110483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584"/>
                  </a:lnTo>
                </a:path>
              </a:pathLst>
            </a:custGeom>
            <a:ln w="6362">
              <a:solidFill>
                <a:srgbClr val="1F3C7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2" name="object 232">
              <a:extLst>
                <a:ext uri="{FF2B5EF4-FFF2-40B4-BE49-F238E27FC236}">
                  <a16:creationId xmlns:a16="http://schemas.microsoft.com/office/drawing/2014/main" id="{8D0DB05B-64D9-E64F-A329-E746CA192E60}"/>
                </a:ext>
              </a:extLst>
            </p:cNvPr>
            <p:cNvSpPr/>
            <p:nvPr/>
          </p:nvSpPr>
          <p:spPr>
            <a:xfrm>
              <a:off x="7490459" y="3160776"/>
              <a:ext cx="120650" cy="0"/>
            </a:xfrm>
            <a:custGeom>
              <a:avLst/>
              <a:gdLst/>
              <a:ahLst/>
              <a:cxnLst/>
              <a:rect l="l" t="t" r="r" b="b"/>
              <a:pathLst>
                <a:path w="120650">
                  <a:moveTo>
                    <a:pt x="0" y="0"/>
                  </a:moveTo>
                  <a:lnTo>
                    <a:pt x="120396" y="0"/>
                  </a:lnTo>
                </a:path>
              </a:pathLst>
            </a:custGeom>
            <a:ln w="6362">
              <a:solidFill>
                <a:srgbClr val="1F3C7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3" name="object 233">
              <a:extLst>
                <a:ext uri="{FF2B5EF4-FFF2-40B4-BE49-F238E27FC236}">
                  <a16:creationId xmlns:a16="http://schemas.microsoft.com/office/drawing/2014/main" id="{F8A0AF64-9A5D-DB42-80C1-E787A59477CB}"/>
                </a:ext>
              </a:extLst>
            </p:cNvPr>
            <p:cNvSpPr/>
            <p:nvPr/>
          </p:nvSpPr>
          <p:spPr>
            <a:xfrm>
              <a:off x="7551420" y="3110483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584"/>
                  </a:lnTo>
                </a:path>
              </a:pathLst>
            </a:custGeom>
            <a:ln w="6362">
              <a:solidFill>
                <a:srgbClr val="1F3C7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4" name="object 234">
              <a:extLst>
                <a:ext uri="{FF2B5EF4-FFF2-40B4-BE49-F238E27FC236}">
                  <a16:creationId xmlns:a16="http://schemas.microsoft.com/office/drawing/2014/main" id="{9A2AE848-0F31-8E41-BC34-E83AEFD1D565}"/>
                </a:ext>
              </a:extLst>
            </p:cNvPr>
            <p:cNvSpPr/>
            <p:nvPr/>
          </p:nvSpPr>
          <p:spPr>
            <a:xfrm>
              <a:off x="7552944" y="3160776"/>
              <a:ext cx="120650" cy="0"/>
            </a:xfrm>
            <a:custGeom>
              <a:avLst/>
              <a:gdLst/>
              <a:ahLst/>
              <a:cxnLst/>
              <a:rect l="l" t="t" r="r" b="b"/>
              <a:pathLst>
                <a:path w="120650">
                  <a:moveTo>
                    <a:pt x="0" y="0"/>
                  </a:moveTo>
                  <a:lnTo>
                    <a:pt x="120396" y="0"/>
                  </a:lnTo>
                </a:path>
              </a:pathLst>
            </a:custGeom>
            <a:ln w="6362">
              <a:solidFill>
                <a:srgbClr val="1F3C7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5" name="object 235">
              <a:extLst>
                <a:ext uri="{FF2B5EF4-FFF2-40B4-BE49-F238E27FC236}">
                  <a16:creationId xmlns:a16="http://schemas.microsoft.com/office/drawing/2014/main" id="{B8E7C51F-EAAD-394A-937B-E58275791496}"/>
                </a:ext>
              </a:extLst>
            </p:cNvPr>
            <p:cNvSpPr/>
            <p:nvPr/>
          </p:nvSpPr>
          <p:spPr>
            <a:xfrm>
              <a:off x="7612380" y="3110483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584"/>
                  </a:lnTo>
                </a:path>
              </a:pathLst>
            </a:custGeom>
            <a:ln w="6362">
              <a:solidFill>
                <a:srgbClr val="1F3C7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6" name="object 236">
              <a:extLst>
                <a:ext uri="{FF2B5EF4-FFF2-40B4-BE49-F238E27FC236}">
                  <a16:creationId xmlns:a16="http://schemas.microsoft.com/office/drawing/2014/main" id="{018E3A27-4426-FE4E-914A-4D84496C40EE}"/>
                </a:ext>
              </a:extLst>
            </p:cNvPr>
            <p:cNvSpPr/>
            <p:nvPr/>
          </p:nvSpPr>
          <p:spPr>
            <a:xfrm>
              <a:off x="7552944" y="3160776"/>
              <a:ext cx="120650" cy="0"/>
            </a:xfrm>
            <a:custGeom>
              <a:avLst/>
              <a:gdLst/>
              <a:ahLst/>
              <a:cxnLst/>
              <a:rect l="l" t="t" r="r" b="b"/>
              <a:pathLst>
                <a:path w="120650">
                  <a:moveTo>
                    <a:pt x="0" y="0"/>
                  </a:moveTo>
                  <a:lnTo>
                    <a:pt x="120396" y="0"/>
                  </a:lnTo>
                </a:path>
              </a:pathLst>
            </a:custGeom>
            <a:ln w="6362">
              <a:solidFill>
                <a:srgbClr val="1F3C7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7" name="object 237">
              <a:extLst>
                <a:ext uri="{FF2B5EF4-FFF2-40B4-BE49-F238E27FC236}">
                  <a16:creationId xmlns:a16="http://schemas.microsoft.com/office/drawing/2014/main" id="{0F2FF365-8D49-204B-A8B4-D78C3AC16C06}"/>
                </a:ext>
              </a:extLst>
            </p:cNvPr>
            <p:cNvSpPr/>
            <p:nvPr/>
          </p:nvSpPr>
          <p:spPr>
            <a:xfrm>
              <a:off x="7612380" y="3110483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584"/>
                  </a:lnTo>
                </a:path>
              </a:pathLst>
            </a:custGeom>
            <a:ln w="6362">
              <a:solidFill>
                <a:srgbClr val="1F3C7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8" name="object 238">
              <a:extLst>
                <a:ext uri="{FF2B5EF4-FFF2-40B4-BE49-F238E27FC236}">
                  <a16:creationId xmlns:a16="http://schemas.microsoft.com/office/drawing/2014/main" id="{80235E5F-677A-3948-822A-0C9F8CE38809}"/>
                </a:ext>
              </a:extLst>
            </p:cNvPr>
            <p:cNvSpPr/>
            <p:nvPr/>
          </p:nvSpPr>
          <p:spPr>
            <a:xfrm>
              <a:off x="7798307" y="3160776"/>
              <a:ext cx="121920" cy="0"/>
            </a:xfrm>
            <a:custGeom>
              <a:avLst/>
              <a:gdLst/>
              <a:ahLst/>
              <a:cxnLst/>
              <a:rect l="l" t="t" r="r" b="b"/>
              <a:pathLst>
                <a:path w="121920">
                  <a:moveTo>
                    <a:pt x="0" y="0"/>
                  </a:moveTo>
                  <a:lnTo>
                    <a:pt x="121920" y="0"/>
                  </a:lnTo>
                </a:path>
              </a:pathLst>
            </a:custGeom>
            <a:ln w="6362">
              <a:solidFill>
                <a:srgbClr val="1F3C7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9" name="object 239">
              <a:extLst>
                <a:ext uri="{FF2B5EF4-FFF2-40B4-BE49-F238E27FC236}">
                  <a16:creationId xmlns:a16="http://schemas.microsoft.com/office/drawing/2014/main" id="{A460135E-9412-B44A-B88B-A271255E50FE}"/>
                </a:ext>
              </a:extLst>
            </p:cNvPr>
            <p:cNvSpPr/>
            <p:nvPr/>
          </p:nvSpPr>
          <p:spPr>
            <a:xfrm>
              <a:off x="7859267" y="3110483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584"/>
                  </a:lnTo>
                </a:path>
              </a:pathLst>
            </a:custGeom>
            <a:ln w="6362">
              <a:solidFill>
                <a:srgbClr val="1F3C7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0" name="object 240">
              <a:extLst>
                <a:ext uri="{FF2B5EF4-FFF2-40B4-BE49-F238E27FC236}">
                  <a16:creationId xmlns:a16="http://schemas.microsoft.com/office/drawing/2014/main" id="{8C2C2E6F-7DB6-404F-9935-D1F578CB793A}"/>
                </a:ext>
              </a:extLst>
            </p:cNvPr>
            <p:cNvSpPr/>
            <p:nvPr/>
          </p:nvSpPr>
          <p:spPr>
            <a:xfrm>
              <a:off x="7798307" y="3160776"/>
              <a:ext cx="121920" cy="0"/>
            </a:xfrm>
            <a:custGeom>
              <a:avLst/>
              <a:gdLst/>
              <a:ahLst/>
              <a:cxnLst/>
              <a:rect l="l" t="t" r="r" b="b"/>
              <a:pathLst>
                <a:path w="121920">
                  <a:moveTo>
                    <a:pt x="0" y="0"/>
                  </a:moveTo>
                  <a:lnTo>
                    <a:pt x="121920" y="0"/>
                  </a:lnTo>
                </a:path>
              </a:pathLst>
            </a:custGeom>
            <a:ln w="6362">
              <a:solidFill>
                <a:srgbClr val="1F3C7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1" name="object 241">
              <a:extLst>
                <a:ext uri="{FF2B5EF4-FFF2-40B4-BE49-F238E27FC236}">
                  <a16:creationId xmlns:a16="http://schemas.microsoft.com/office/drawing/2014/main" id="{8DFD7411-1DE1-244E-9A03-8EFBB2AFBB5E}"/>
                </a:ext>
              </a:extLst>
            </p:cNvPr>
            <p:cNvSpPr/>
            <p:nvPr/>
          </p:nvSpPr>
          <p:spPr>
            <a:xfrm>
              <a:off x="7859267" y="3110483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584"/>
                  </a:lnTo>
                </a:path>
              </a:pathLst>
            </a:custGeom>
            <a:ln w="6362">
              <a:solidFill>
                <a:srgbClr val="1F3C7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2" name="object 242">
              <a:extLst>
                <a:ext uri="{FF2B5EF4-FFF2-40B4-BE49-F238E27FC236}">
                  <a16:creationId xmlns:a16="http://schemas.microsoft.com/office/drawing/2014/main" id="{DAA4E4FB-A2C4-334F-AF38-260C38F055CD}"/>
                </a:ext>
              </a:extLst>
            </p:cNvPr>
            <p:cNvSpPr/>
            <p:nvPr/>
          </p:nvSpPr>
          <p:spPr>
            <a:xfrm>
              <a:off x="5949695" y="3134867"/>
              <a:ext cx="121920" cy="0"/>
            </a:xfrm>
            <a:custGeom>
              <a:avLst/>
              <a:gdLst/>
              <a:ahLst/>
              <a:cxnLst/>
              <a:rect l="l" t="t" r="r" b="b"/>
              <a:pathLst>
                <a:path w="121920">
                  <a:moveTo>
                    <a:pt x="0" y="0"/>
                  </a:moveTo>
                  <a:lnTo>
                    <a:pt x="121920" y="0"/>
                  </a:lnTo>
                </a:path>
              </a:pathLst>
            </a:custGeom>
            <a:ln w="6362">
              <a:solidFill>
                <a:srgbClr val="1F3C7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3" name="object 243">
              <a:extLst>
                <a:ext uri="{FF2B5EF4-FFF2-40B4-BE49-F238E27FC236}">
                  <a16:creationId xmlns:a16="http://schemas.microsoft.com/office/drawing/2014/main" id="{B9CFDE85-6ECD-444C-A627-EA4360E7155C}"/>
                </a:ext>
              </a:extLst>
            </p:cNvPr>
            <p:cNvSpPr/>
            <p:nvPr/>
          </p:nvSpPr>
          <p:spPr>
            <a:xfrm>
              <a:off x="6010656" y="3084576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584"/>
                  </a:lnTo>
                </a:path>
              </a:pathLst>
            </a:custGeom>
            <a:ln w="6362">
              <a:solidFill>
                <a:srgbClr val="1F3C7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4" name="object 244">
              <a:extLst>
                <a:ext uri="{FF2B5EF4-FFF2-40B4-BE49-F238E27FC236}">
                  <a16:creationId xmlns:a16="http://schemas.microsoft.com/office/drawing/2014/main" id="{D01CBEED-E04B-C24D-B301-D3705BB522D0}"/>
                </a:ext>
              </a:extLst>
            </p:cNvPr>
            <p:cNvSpPr/>
            <p:nvPr/>
          </p:nvSpPr>
          <p:spPr>
            <a:xfrm>
              <a:off x="5949695" y="3134867"/>
              <a:ext cx="121920" cy="0"/>
            </a:xfrm>
            <a:custGeom>
              <a:avLst/>
              <a:gdLst/>
              <a:ahLst/>
              <a:cxnLst/>
              <a:rect l="l" t="t" r="r" b="b"/>
              <a:pathLst>
                <a:path w="121920">
                  <a:moveTo>
                    <a:pt x="0" y="0"/>
                  </a:moveTo>
                  <a:lnTo>
                    <a:pt x="121920" y="0"/>
                  </a:lnTo>
                </a:path>
              </a:pathLst>
            </a:custGeom>
            <a:ln w="6362">
              <a:solidFill>
                <a:srgbClr val="1F3C7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5" name="object 245">
              <a:extLst>
                <a:ext uri="{FF2B5EF4-FFF2-40B4-BE49-F238E27FC236}">
                  <a16:creationId xmlns:a16="http://schemas.microsoft.com/office/drawing/2014/main" id="{C41C4B5E-87F6-FF41-8BFF-DB751345838D}"/>
                </a:ext>
              </a:extLst>
            </p:cNvPr>
            <p:cNvSpPr/>
            <p:nvPr/>
          </p:nvSpPr>
          <p:spPr>
            <a:xfrm>
              <a:off x="6010656" y="3084576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584"/>
                  </a:lnTo>
                </a:path>
              </a:pathLst>
            </a:custGeom>
            <a:ln w="6362">
              <a:solidFill>
                <a:srgbClr val="1F3C7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6" name="object 246">
              <a:extLst>
                <a:ext uri="{FF2B5EF4-FFF2-40B4-BE49-F238E27FC236}">
                  <a16:creationId xmlns:a16="http://schemas.microsoft.com/office/drawing/2014/main" id="{72420521-AF4F-F146-9037-984325E34645}"/>
                </a:ext>
              </a:extLst>
            </p:cNvPr>
            <p:cNvSpPr/>
            <p:nvPr/>
          </p:nvSpPr>
          <p:spPr>
            <a:xfrm>
              <a:off x="5972556" y="3134867"/>
              <a:ext cx="120650" cy="0"/>
            </a:xfrm>
            <a:custGeom>
              <a:avLst/>
              <a:gdLst/>
              <a:ahLst/>
              <a:cxnLst/>
              <a:rect l="l" t="t" r="r" b="b"/>
              <a:pathLst>
                <a:path w="120650">
                  <a:moveTo>
                    <a:pt x="0" y="0"/>
                  </a:moveTo>
                  <a:lnTo>
                    <a:pt x="120396" y="0"/>
                  </a:lnTo>
                </a:path>
              </a:pathLst>
            </a:custGeom>
            <a:ln w="6362">
              <a:solidFill>
                <a:srgbClr val="1F3C7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7" name="object 247">
              <a:extLst>
                <a:ext uri="{FF2B5EF4-FFF2-40B4-BE49-F238E27FC236}">
                  <a16:creationId xmlns:a16="http://schemas.microsoft.com/office/drawing/2014/main" id="{D184B110-96D7-5E4B-99E5-607A8CB1F757}"/>
                </a:ext>
              </a:extLst>
            </p:cNvPr>
            <p:cNvSpPr/>
            <p:nvPr/>
          </p:nvSpPr>
          <p:spPr>
            <a:xfrm>
              <a:off x="6033515" y="3084576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584"/>
                  </a:lnTo>
                </a:path>
              </a:pathLst>
            </a:custGeom>
            <a:ln w="6362">
              <a:solidFill>
                <a:srgbClr val="1F3C7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8" name="object 248">
              <a:extLst>
                <a:ext uri="{FF2B5EF4-FFF2-40B4-BE49-F238E27FC236}">
                  <a16:creationId xmlns:a16="http://schemas.microsoft.com/office/drawing/2014/main" id="{833E54C5-ED0F-214C-BE28-E9F81072E8A4}"/>
                </a:ext>
              </a:extLst>
            </p:cNvPr>
            <p:cNvSpPr/>
            <p:nvPr/>
          </p:nvSpPr>
          <p:spPr>
            <a:xfrm>
              <a:off x="5972556" y="3134867"/>
              <a:ext cx="120650" cy="0"/>
            </a:xfrm>
            <a:custGeom>
              <a:avLst/>
              <a:gdLst/>
              <a:ahLst/>
              <a:cxnLst/>
              <a:rect l="l" t="t" r="r" b="b"/>
              <a:pathLst>
                <a:path w="120650">
                  <a:moveTo>
                    <a:pt x="0" y="0"/>
                  </a:moveTo>
                  <a:lnTo>
                    <a:pt x="120396" y="0"/>
                  </a:lnTo>
                </a:path>
              </a:pathLst>
            </a:custGeom>
            <a:ln w="6362">
              <a:solidFill>
                <a:srgbClr val="1F3C7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9" name="object 249">
              <a:extLst>
                <a:ext uri="{FF2B5EF4-FFF2-40B4-BE49-F238E27FC236}">
                  <a16:creationId xmlns:a16="http://schemas.microsoft.com/office/drawing/2014/main" id="{3101D4A0-92EA-F941-B095-580CBAC85E6C}"/>
                </a:ext>
              </a:extLst>
            </p:cNvPr>
            <p:cNvSpPr/>
            <p:nvPr/>
          </p:nvSpPr>
          <p:spPr>
            <a:xfrm>
              <a:off x="6033515" y="3084576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584"/>
                  </a:lnTo>
                </a:path>
              </a:pathLst>
            </a:custGeom>
            <a:ln w="6362">
              <a:solidFill>
                <a:srgbClr val="1F3C7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0" name="object 250">
              <a:extLst>
                <a:ext uri="{FF2B5EF4-FFF2-40B4-BE49-F238E27FC236}">
                  <a16:creationId xmlns:a16="http://schemas.microsoft.com/office/drawing/2014/main" id="{47636092-E955-EC40-B34C-2CB5401E3008}"/>
                </a:ext>
              </a:extLst>
            </p:cNvPr>
            <p:cNvSpPr/>
            <p:nvPr/>
          </p:nvSpPr>
          <p:spPr>
            <a:xfrm>
              <a:off x="6021324" y="3134867"/>
              <a:ext cx="120650" cy="0"/>
            </a:xfrm>
            <a:custGeom>
              <a:avLst/>
              <a:gdLst/>
              <a:ahLst/>
              <a:cxnLst/>
              <a:rect l="l" t="t" r="r" b="b"/>
              <a:pathLst>
                <a:path w="120650">
                  <a:moveTo>
                    <a:pt x="0" y="0"/>
                  </a:moveTo>
                  <a:lnTo>
                    <a:pt x="120396" y="0"/>
                  </a:lnTo>
                </a:path>
              </a:pathLst>
            </a:custGeom>
            <a:ln w="6362">
              <a:solidFill>
                <a:srgbClr val="1F3C7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1" name="object 251">
              <a:extLst>
                <a:ext uri="{FF2B5EF4-FFF2-40B4-BE49-F238E27FC236}">
                  <a16:creationId xmlns:a16="http://schemas.microsoft.com/office/drawing/2014/main" id="{4E435610-2198-3049-8A16-45DCE5884DB4}"/>
                </a:ext>
              </a:extLst>
            </p:cNvPr>
            <p:cNvSpPr/>
            <p:nvPr/>
          </p:nvSpPr>
          <p:spPr>
            <a:xfrm>
              <a:off x="6080759" y="3084576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584"/>
                  </a:lnTo>
                </a:path>
              </a:pathLst>
            </a:custGeom>
            <a:ln w="6362">
              <a:solidFill>
                <a:srgbClr val="1F3C7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2" name="object 252">
              <a:extLst>
                <a:ext uri="{FF2B5EF4-FFF2-40B4-BE49-F238E27FC236}">
                  <a16:creationId xmlns:a16="http://schemas.microsoft.com/office/drawing/2014/main" id="{8C683422-7495-B44E-942D-7B040803957F}"/>
                </a:ext>
              </a:extLst>
            </p:cNvPr>
            <p:cNvSpPr/>
            <p:nvPr/>
          </p:nvSpPr>
          <p:spPr>
            <a:xfrm>
              <a:off x="6021324" y="3134867"/>
              <a:ext cx="120650" cy="0"/>
            </a:xfrm>
            <a:custGeom>
              <a:avLst/>
              <a:gdLst/>
              <a:ahLst/>
              <a:cxnLst/>
              <a:rect l="l" t="t" r="r" b="b"/>
              <a:pathLst>
                <a:path w="120650">
                  <a:moveTo>
                    <a:pt x="0" y="0"/>
                  </a:moveTo>
                  <a:lnTo>
                    <a:pt x="120396" y="0"/>
                  </a:lnTo>
                </a:path>
              </a:pathLst>
            </a:custGeom>
            <a:ln w="6362">
              <a:solidFill>
                <a:srgbClr val="1F3C7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3" name="object 253">
              <a:extLst>
                <a:ext uri="{FF2B5EF4-FFF2-40B4-BE49-F238E27FC236}">
                  <a16:creationId xmlns:a16="http://schemas.microsoft.com/office/drawing/2014/main" id="{4D8BB6BB-104D-8F4A-824D-68F4686D4321}"/>
                </a:ext>
              </a:extLst>
            </p:cNvPr>
            <p:cNvSpPr/>
            <p:nvPr/>
          </p:nvSpPr>
          <p:spPr>
            <a:xfrm>
              <a:off x="6080759" y="3084576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584"/>
                  </a:lnTo>
                </a:path>
              </a:pathLst>
            </a:custGeom>
            <a:ln w="6362">
              <a:solidFill>
                <a:srgbClr val="1F3C7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4" name="object 254">
              <a:extLst>
                <a:ext uri="{FF2B5EF4-FFF2-40B4-BE49-F238E27FC236}">
                  <a16:creationId xmlns:a16="http://schemas.microsoft.com/office/drawing/2014/main" id="{8878DB5E-839B-194C-BA84-3EA1B2E54814}"/>
                </a:ext>
              </a:extLst>
            </p:cNvPr>
            <p:cNvSpPr/>
            <p:nvPr/>
          </p:nvSpPr>
          <p:spPr>
            <a:xfrm>
              <a:off x="6067044" y="3134867"/>
              <a:ext cx="120650" cy="0"/>
            </a:xfrm>
            <a:custGeom>
              <a:avLst/>
              <a:gdLst/>
              <a:ahLst/>
              <a:cxnLst/>
              <a:rect l="l" t="t" r="r" b="b"/>
              <a:pathLst>
                <a:path w="120650">
                  <a:moveTo>
                    <a:pt x="0" y="0"/>
                  </a:moveTo>
                  <a:lnTo>
                    <a:pt x="120396" y="0"/>
                  </a:lnTo>
                </a:path>
              </a:pathLst>
            </a:custGeom>
            <a:ln w="6362">
              <a:solidFill>
                <a:srgbClr val="1F3C7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5" name="object 255">
              <a:extLst>
                <a:ext uri="{FF2B5EF4-FFF2-40B4-BE49-F238E27FC236}">
                  <a16:creationId xmlns:a16="http://schemas.microsoft.com/office/drawing/2014/main" id="{CBA9D716-0A8D-644B-81B8-BAA1851DC24E}"/>
                </a:ext>
              </a:extLst>
            </p:cNvPr>
            <p:cNvSpPr/>
            <p:nvPr/>
          </p:nvSpPr>
          <p:spPr>
            <a:xfrm>
              <a:off x="6128003" y="3084576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584"/>
                  </a:lnTo>
                </a:path>
              </a:pathLst>
            </a:custGeom>
            <a:ln w="6362">
              <a:solidFill>
                <a:srgbClr val="1F3C7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6" name="object 256">
              <a:extLst>
                <a:ext uri="{FF2B5EF4-FFF2-40B4-BE49-F238E27FC236}">
                  <a16:creationId xmlns:a16="http://schemas.microsoft.com/office/drawing/2014/main" id="{596BB9F0-EA4E-0347-97BF-8428964F3CC3}"/>
                </a:ext>
              </a:extLst>
            </p:cNvPr>
            <p:cNvSpPr/>
            <p:nvPr/>
          </p:nvSpPr>
          <p:spPr>
            <a:xfrm>
              <a:off x="6067044" y="3134867"/>
              <a:ext cx="120650" cy="0"/>
            </a:xfrm>
            <a:custGeom>
              <a:avLst/>
              <a:gdLst/>
              <a:ahLst/>
              <a:cxnLst/>
              <a:rect l="l" t="t" r="r" b="b"/>
              <a:pathLst>
                <a:path w="120650">
                  <a:moveTo>
                    <a:pt x="0" y="0"/>
                  </a:moveTo>
                  <a:lnTo>
                    <a:pt x="120396" y="0"/>
                  </a:lnTo>
                </a:path>
              </a:pathLst>
            </a:custGeom>
            <a:ln w="6362">
              <a:solidFill>
                <a:srgbClr val="1F3C7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7" name="object 257">
              <a:extLst>
                <a:ext uri="{FF2B5EF4-FFF2-40B4-BE49-F238E27FC236}">
                  <a16:creationId xmlns:a16="http://schemas.microsoft.com/office/drawing/2014/main" id="{1F902CD8-F5B6-CA49-9C04-B27015E6270A}"/>
                </a:ext>
              </a:extLst>
            </p:cNvPr>
            <p:cNvSpPr/>
            <p:nvPr/>
          </p:nvSpPr>
          <p:spPr>
            <a:xfrm>
              <a:off x="6128003" y="3084576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584"/>
                  </a:lnTo>
                </a:path>
              </a:pathLst>
            </a:custGeom>
            <a:ln w="6362">
              <a:solidFill>
                <a:srgbClr val="1F3C7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8" name="object 258">
              <a:extLst>
                <a:ext uri="{FF2B5EF4-FFF2-40B4-BE49-F238E27FC236}">
                  <a16:creationId xmlns:a16="http://schemas.microsoft.com/office/drawing/2014/main" id="{BFACF198-DED6-854F-B20E-5A569BC26CAB}"/>
                </a:ext>
              </a:extLst>
            </p:cNvPr>
            <p:cNvSpPr/>
            <p:nvPr/>
          </p:nvSpPr>
          <p:spPr>
            <a:xfrm>
              <a:off x="6099047" y="3134867"/>
              <a:ext cx="120650" cy="0"/>
            </a:xfrm>
            <a:custGeom>
              <a:avLst/>
              <a:gdLst/>
              <a:ahLst/>
              <a:cxnLst/>
              <a:rect l="l" t="t" r="r" b="b"/>
              <a:pathLst>
                <a:path w="120650">
                  <a:moveTo>
                    <a:pt x="0" y="0"/>
                  </a:moveTo>
                  <a:lnTo>
                    <a:pt x="120396" y="0"/>
                  </a:lnTo>
                </a:path>
              </a:pathLst>
            </a:custGeom>
            <a:ln w="6362">
              <a:solidFill>
                <a:srgbClr val="1F3C7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9" name="object 259">
              <a:extLst>
                <a:ext uri="{FF2B5EF4-FFF2-40B4-BE49-F238E27FC236}">
                  <a16:creationId xmlns:a16="http://schemas.microsoft.com/office/drawing/2014/main" id="{3A440009-4A73-CB41-894A-61F8BAB0497E}"/>
                </a:ext>
              </a:extLst>
            </p:cNvPr>
            <p:cNvSpPr/>
            <p:nvPr/>
          </p:nvSpPr>
          <p:spPr>
            <a:xfrm>
              <a:off x="6160008" y="3084576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584"/>
                  </a:lnTo>
                </a:path>
              </a:pathLst>
            </a:custGeom>
            <a:ln w="6362">
              <a:solidFill>
                <a:srgbClr val="1F3C7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0" name="object 260">
              <a:extLst>
                <a:ext uri="{FF2B5EF4-FFF2-40B4-BE49-F238E27FC236}">
                  <a16:creationId xmlns:a16="http://schemas.microsoft.com/office/drawing/2014/main" id="{04823138-25E1-0044-991C-9C012F134A43}"/>
                </a:ext>
              </a:extLst>
            </p:cNvPr>
            <p:cNvSpPr/>
            <p:nvPr/>
          </p:nvSpPr>
          <p:spPr>
            <a:xfrm>
              <a:off x="6099047" y="3134867"/>
              <a:ext cx="120650" cy="0"/>
            </a:xfrm>
            <a:custGeom>
              <a:avLst/>
              <a:gdLst/>
              <a:ahLst/>
              <a:cxnLst/>
              <a:rect l="l" t="t" r="r" b="b"/>
              <a:pathLst>
                <a:path w="120650">
                  <a:moveTo>
                    <a:pt x="0" y="0"/>
                  </a:moveTo>
                  <a:lnTo>
                    <a:pt x="120396" y="0"/>
                  </a:lnTo>
                </a:path>
              </a:pathLst>
            </a:custGeom>
            <a:ln w="6362">
              <a:solidFill>
                <a:srgbClr val="1F3C7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1" name="object 261">
              <a:extLst>
                <a:ext uri="{FF2B5EF4-FFF2-40B4-BE49-F238E27FC236}">
                  <a16:creationId xmlns:a16="http://schemas.microsoft.com/office/drawing/2014/main" id="{4FAA0ACC-1F26-4244-A39C-9674A7CB9D4E}"/>
                </a:ext>
              </a:extLst>
            </p:cNvPr>
            <p:cNvSpPr/>
            <p:nvPr/>
          </p:nvSpPr>
          <p:spPr>
            <a:xfrm>
              <a:off x="6160008" y="3084576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584"/>
                  </a:lnTo>
                </a:path>
              </a:pathLst>
            </a:custGeom>
            <a:ln w="6362">
              <a:solidFill>
                <a:srgbClr val="1F3C7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2" name="object 262">
              <a:extLst>
                <a:ext uri="{FF2B5EF4-FFF2-40B4-BE49-F238E27FC236}">
                  <a16:creationId xmlns:a16="http://schemas.microsoft.com/office/drawing/2014/main" id="{93229F93-D786-4B4B-8EA7-931DACDBBCEA}"/>
                </a:ext>
              </a:extLst>
            </p:cNvPr>
            <p:cNvSpPr/>
            <p:nvPr/>
          </p:nvSpPr>
          <p:spPr>
            <a:xfrm>
              <a:off x="6138671" y="3134867"/>
              <a:ext cx="120650" cy="0"/>
            </a:xfrm>
            <a:custGeom>
              <a:avLst/>
              <a:gdLst/>
              <a:ahLst/>
              <a:cxnLst/>
              <a:rect l="l" t="t" r="r" b="b"/>
              <a:pathLst>
                <a:path w="120650">
                  <a:moveTo>
                    <a:pt x="0" y="0"/>
                  </a:moveTo>
                  <a:lnTo>
                    <a:pt x="120396" y="0"/>
                  </a:lnTo>
                </a:path>
              </a:pathLst>
            </a:custGeom>
            <a:ln w="6362">
              <a:solidFill>
                <a:srgbClr val="1F3C7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3" name="object 263">
              <a:extLst>
                <a:ext uri="{FF2B5EF4-FFF2-40B4-BE49-F238E27FC236}">
                  <a16:creationId xmlns:a16="http://schemas.microsoft.com/office/drawing/2014/main" id="{1508973C-16EE-C340-9BAD-5548D299296E}"/>
                </a:ext>
              </a:extLst>
            </p:cNvPr>
            <p:cNvSpPr/>
            <p:nvPr/>
          </p:nvSpPr>
          <p:spPr>
            <a:xfrm>
              <a:off x="6199632" y="3084576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584"/>
                  </a:lnTo>
                </a:path>
              </a:pathLst>
            </a:custGeom>
            <a:ln w="6362">
              <a:solidFill>
                <a:srgbClr val="1F3C7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4" name="object 264">
              <a:extLst>
                <a:ext uri="{FF2B5EF4-FFF2-40B4-BE49-F238E27FC236}">
                  <a16:creationId xmlns:a16="http://schemas.microsoft.com/office/drawing/2014/main" id="{0AE0FAC7-66E9-CB4B-A116-9A393990891C}"/>
                </a:ext>
              </a:extLst>
            </p:cNvPr>
            <p:cNvSpPr/>
            <p:nvPr/>
          </p:nvSpPr>
          <p:spPr>
            <a:xfrm>
              <a:off x="6138671" y="3134867"/>
              <a:ext cx="120650" cy="0"/>
            </a:xfrm>
            <a:custGeom>
              <a:avLst/>
              <a:gdLst/>
              <a:ahLst/>
              <a:cxnLst/>
              <a:rect l="l" t="t" r="r" b="b"/>
              <a:pathLst>
                <a:path w="120650">
                  <a:moveTo>
                    <a:pt x="0" y="0"/>
                  </a:moveTo>
                  <a:lnTo>
                    <a:pt x="120396" y="0"/>
                  </a:lnTo>
                </a:path>
              </a:pathLst>
            </a:custGeom>
            <a:ln w="6362">
              <a:solidFill>
                <a:srgbClr val="1F3C7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5" name="object 265">
              <a:extLst>
                <a:ext uri="{FF2B5EF4-FFF2-40B4-BE49-F238E27FC236}">
                  <a16:creationId xmlns:a16="http://schemas.microsoft.com/office/drawing/2014/main" id="{C4A7CCE2-5F8D-3243-AD4E-5BE72D6142E7}"/>
                </a:ext>
              </a:extLst>
            </p:cNvPr>
            <p:cNvSpPr/>
            <p:nvPr/>
          </p:nvSpPr>
          <p:spPr>
            <a:xfrm>
              <a:off x="6199632" y="3084576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584"/>
                  </a:lnTo>
                </a:path>
              </a:pathLst>
            </a:custGeom>
            <a:ln w="6362">
              <a:solidFill>
                <a:srgbClr val="1F3C7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6" name="object 266">
              <a:extLst>
                <a:ext uri="{FF2B5EF4-FFF2-40B4-BE49-F238E27FC236}">
                  <a16:creationId xmlns:a16="http://schemas.microsoft.com/office/drawing/2014/main" id="{0D6618D7-1909-7449-A982-268702E28183}"/>
                </a:ext>
              </a:extLst>
            </p:cNvPr>
            <p:cNvSpPr/>
            <p:nvPr/>
          </p:nvSpPr>
          <p:spPr>
            <a:xfrm>
              <a:off x="6187439" y="3134867"/>
              <a:ext cx="121920" cy="0"/>
            </a:xfrm>
            <a:custGeom>
              <a:avLst/>
              <a:gdLst/>
              <a:ahLst/>
              <a:cxnLst/>
              <a:rect l="l" t="t" r="r" b="b"/>
              <a:pathLst>
                <a:path w="121920">
                  <a:moveTo>
                    <a:pt x="0" y="0"/>
                  </a:moveTo>
                  <a:lnTo>
                    <a:pt x="121920" y="0"/>
                  </a:lnTo>
                </a:path>
              </a:pathLst>
            </a:custGeom>
            <a:ln w="6362">
              <a:solidFill>
                <a:srgbClr val="1F3C7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7" name="object 267">
              <a:extLst>
                <a:ext uri="{FF2B5EF4-FFF2-40B4-BE49-F238E27FC236}">
                  <a16:creationId xmlns:a16="http://schemas.microsoft.com/office/drawing/2014/main" id="{5C883C31-203F-C94F-9796-3C7B8E530C3F}"/>
                </a:ext>
              </a:extLst>
            </p:cNvPr>
            <p:cNvSpPr/>
            <p:nvPr/>
          </p:nvSpPr>
          <p:spPr>
            <a:xfrm>
              <a:off x="6248400" y="3084576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584"/>
                  </a:lnTo>
                </a:path>
              </a:pathLst>
            </a:custGeom>
            <a:ln w="6362">
              <a:solidFill>
                <a:srgbClr val="1F3C7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8" name="object 268">
              <a:extLst>
                <a:ext uri="{FF2B5EF4-FFF2-40B4-BE49-F238E27FC236}">
                  <a16:creationId xmlns:a16="http://schemas.microsoft.com/office/drawing/2014/main" id="{04BB4F48-207A-E94F-AAE5-9FF5FB05E0A8}"/>
                </a:ext>
              </a:extLst>
            </p:cNvPr>
            <p:cNvSpPr/>
            <p:nvPr/>
          </p:nvSpPr>
          <p:spPr>
            <a:xfrm>
              <a:off x="6187439" y="3134867"/>
              <a:ext cx="121920" cy="0"/>
            </a:xfrm>
            <a:custGeom>
              <a:avLst/>
              <a:gdLst/>
              <a:ahLst/>
              <a:cxnLst/>
              <a:rect l="l" t="t" r="r" b="b"/>
              <a:pathLst>
                <a:path w="121920">
                  <a:moveTo>
                    <a:pt x="0" y="0"/>
                  </a:moveTo>
                  <a:lnTo>
                    <a:pt x="121920" y="0"/>
                  </a:lnTo>
                </a:path>
              </a:pathLst>
            </a:custGeom>
            <a:ln w="6362">
              <a:solidFill>
                <a:srgbClr val="1F3C7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9" name="object 269">
              <a:extLst>
                <a:ext uri="{FF2B5EF4-FFF2-40B4-BE49-F238E27FC236}">
                  <a16:creationId xmlns:a16="http://schemas.microsoft.com/office/drawing/2014/main" id="{327C3CCD-0D4D-F946-A44C-5FC0537863FA}"/>
                </a:ext>
              </a:extLst>
            </p:cNvPr>
            <p:cNvSpPr/>
            <p:nvPr/>
          </p:nvSpPr>
          <p:spPr>
            <a:xfrm>
              <a:off x="6248400" y="3084576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584"/>
                  </a:lnTo>
                </a:path>
              </a:pathLst>
            </a:custGeom>
            <a:ln w="6362">
              <a:solidFill>
                <a:srgbClr val="1F3C7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0" name="object 270">
              <a:extLst>
                <a:ext uri="{FF2B5EF4-FFF2-40B4-BE49-F238E27FC236}">
                  <a16:creationId xmlns:a16="http://schemas.microsoft.com/office/drawing/2014/main" id="{0C98C78B-8B7E-DE49-BE1E-84E6F64B5F8E}"/>
                </a:ext>
              </a:extLst>
            </p:cNvPr>
            <p:cNvSpPr/>
            <p:nvPr/>
          </p:nvSpPr>
          <p:spPr>
            <a:xfrm>
              <a:off x="6211824" y="3134867"/>
              <a:ext cx="120650" cy="0"/>
            </a:xfrm>
            <a:custGeom>
              <a:avLst/>
              <a:gdLst/>
              <a:ahLst/>
              <a:cxnLst/>
              <a:rect l="l" t="t" r="r" b="b"/>
              <a:pathLst>
                <a:path w="120650">
                  <a:moveTo>
                    <a:pt x="0" y="0"/>
                  </a:moveTo>
                  <a:lnTo>
                    <a:pt x="120396" y="0"/>
                  </a:lnTo>
                </a:path>
              </a:pathLst>
            </a:custGeom>
            <a:ln w="6362">
              <a:solidFill>
                <a:srgbClr val="1F3C7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1" name="object 271">
              <a:extLst>
                <a:ext uri="{FF2B5EF4-FFF2-40B4-BE49-F238E27FC236}">
                  <a16:creationId xmlns:a16="http://schemas.microsoft.com/office/drawing/2014/main" id="{71575F46-78F0-E740-A2F0-62C9F62D2739}"/>
                </a:ext>
              </a:extLst>
            </p:cNvPr>
            <p:cNvSpPr/>
            <p:nvPr/>
          </p:nvSpPr>
          <p:spPr>
            <a:xfrm>
              <a:off x="6272783" y="3084576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584"/>
                  </a:lnTo>
                </a:path>
              </a:pathLst>
            </a:custGeom>
            <a:ln w="6362">
              <a:solidFill>
                <a:srgbClr val="1F3C7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2" name="object 272">
              <a:extLst>
                <a:ext uri="{FF2B5EF4-FFF2-40B4-BE49-F238E27FC236}">
                  <a16:creationId xmlns:a16="http://schemas.microsoft.com/office/drawing/2014/main" id="{B856EBAB-F467-294E-AA56-9BFCEE31461D}"/>
                </a:ext>
              </a:extLst>
            </p:cNvPr>
            <p:cNvSpPr/>
            <p:nvPr/>
          </p:nvSpPr>
          <p:spPr>
            <a:xfrm>
              <a:off x="6211824" y="3134867"/>
              <a:ext cx="120650" cy="0"/>
            </a:xfrm>
            <a:custGeom>
              <a:avLst/>
              <a:gdLst/>
              <a:ahLst/>
              <a:cxnLst/>
              <a:rect l="l" t="t" r="r" b="b"/>
              <a:pathLst>
                <a:path w="120650">
                  <a:moveTo>
                    <a:pt x="0" y="0"/>
                  </a:moveTo>
                  <a:lnTo>
                    <a:pt x="120396" y="0"/>
                  </a:lnTo>
                </a:path>
              </a:pathLst>
            </a:custGeom>
            <a:ln w="6362">
              <a:solidFill>
                <a:srgbClr val="1F3C7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3" name="object 273">
              <a:extLst>
                <a:ext uri="{FF2B5EF4-FFF2-40B4-BE49-F238E27FC236}">
                  <a16:creationId xmlns:a16="http://schemas.microsoft.com/office/drawing/2014/main" id="{1E999148-23FE-A84F-90FB-0BFE9E2A95A3}"/>
                </a:ext>
              </a:extLst>
            </p:cNvPr>
            <p:cNvSpPr/>
            <p:nvPr/>
          </p:nvSpPr>
          <p:spPr>
            <a:xfrm>
              <a:off x="6272783" y="3084576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584"/>
                  </a:lnTo>
                </a:path>
              </a:pathLst>
            </a:custGeom>
            <a:ln w="6362">
              <a:solidFill>
                <a:srgbClr val="1F3C7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4" name="object 274">
              <a:extLst>
                <a:ext uri="{FF2B5EF4-FFF2-40B4-BE49-F238E27FC236}">
                  <a16:creationId xmlns:a16="http://schemas.microsoft.com/office/drawing/2014/main" id="{15FAD0EA-FE5A-E242-962C-D7AC67D1E3E8}"/>
                </a:ext>
              </a:extLst>
            </p:cNvPr>
            <p:cNvSpPr/>
            <p:nvPr/>
          </p:nvSpPr>
          <p:spPr>
            <a:xfrm>
              <a:off x="1154430" y="1117854"/>
              <a:ext cx="6704330" cy="2042160"/>
            </a:xfrm>
            <a:custGeom>
              <a:avLst/>
              <a:gdLst/>
              <a:ahLst/>
              <a:cxnLst/>
              <a:rect l="l" t="t" r="r" b="b"/>
              <a:pathLst>
                <a:path w="6704330" h="2042160">
                  <a:moveTo>
                    <a:pt x="0" y="0"/>
                  </a:moveTo>
                  <a:lnTo>
                    <a:pt x="14020" y="0"/>
                  </a:lnTo>
                  <a:lnTo>
                    <a:pt x="14020" y="9144"/>
                  </a:lnTo>
                  <a:lnTo>
                    <a:pt x="18605" y="9144"/>
                  </a:lnTo>
                  <a:lnTo>
                    <a:pt x="18605" y="18288"/>
                  </a:lnTo>
                  <a:lnTo>
                    <a:pt x="32499" y="18288"/>
                  </a:lnTo>
                  <a:lnTo>
                    <a:pt x="32499" y="27432"/>
                  </a:lnTo>
                  <a:lnTo>
                    <a:pt x="41795" y="27432"/>
                  </a:lnTo>
                  <a:lnTo>
                    <a:pt x="41795" y="36576"/>
                  </a:lnTo>
                  <a:lnTo>
                    <a:pt x="51104" y="36576"/>
                  </a:lnTo>
                  <a:lnTo>
                    <a:pt x="51104" y="54864"/>
                  </a:lnTo>
                  <a:lnTo>
                    <a:pt x="88176" y="54864"/>
                  </a:lnTo>
                  <a:lnTo>
                    <a:pt x="88176" y="64008"/>
                  </a:lnTo>
                  <a:lnTo>
                    <a:pt x="92760" y="64008"/>
                  </a:lnTo>
                  <a:lnTo>
                    <a:pt x="92760" y="82296"/>
                  </a:lnTo>
                  <a:lnTo>
                    <a:pt x="129794" y="82296"/>
                  </a:lnTo>
                  <a:lnTo>
                    <a:pt x="129794" y="91313"/>
                  </a:lnTo>
                  <a:lnTo>
                    <a:pt x="139192" y="91313"/>
                  </a:lnTo>
                  <a:lnTo>
                    <a:pt x="139192" y="100457"/>
                  </a:lnTo>
                  <a:lnTo>
                    <a:pt x="190119" y="100457"/>
                  </a:lnTo>
                  <a:lnTo>
                    <a:pt x="190119" y="118745"/>
                  </a:lnTo>
                  <a:lnTo>
                    <a:pt x="213360" y="118745"/>
                  </a:lnTo>
                  <a:lnTo>
                    <a:pt x="213360" y="127889"/>
                  </a:lnTo>
                  <a:lnTo>
                    <a:pt x="268986" y="127889"/>
                  </a:lnTo>
                  <a:lnTo>
                    <a:pt x="268986" y="137033"/>
                  </a:lnTo>
                  <a:lnTo>
                    <a:pt x="296799" y="137033"/>
                  </a:lnTo>
                  <a:lnTo>
                    <a:pt x="296799" y="146050"/>
                  </a:lnTo>
                  <a:lnTo>
                    <a:pt x="315341" y="146050"/>
                  </a:lnTo>
                  <a:lnTo>
                    <a:pt x="315341" y="155321"/>
                  </a:lnTo>
                  <a:lnTo>
                    <a:pt x="366268" y="155321"/>
                  </a:lnTo>
                  <a:lnTo>
                    <a:pt x="366268" y="182626"/>
                  </a:lnTo>
                  <a:lnTo>
                    <a:pt x="384810" y="182626"/>
                  </a:lnTo>
                  <a:lnTo>
                    <a:pt x="384810" y="191770"/>
                  </a:lnTo>
                  <a:lnTo>
                    <a:pt x="403352" y="191770"/>
                  </a:lnTo>
                  <a:lnTo>
                    <a:pt x="403352" y="210058"/>
                  </a:lnTo>
                  <a:lnTo>
                    <a:pt x="422020" y="210058"/>
                  </a:lnTo>
                  <a:lnTo>
                    <a:pt x="422020" y="219202"/>
                  </a:lnTo>
                  <a:lnTo>
                    <a:pt x="431165" y="219202"/>
                  </a:lnTo>
                  <a:lnTo>
                    <a:pt x="431165" y="228219"/>
                  </a:lnTo>
                  <a:lnTo>
                    <a:pt x="477520" y="228219"/>
                  </a:lnTo>
                  <a:lnTo>
                    <a:pt x="477520" y="237490"/>
                  </a:lnTo>
                  <a:lnTo>
                    <a:pt x="482219" y="237490"/>
                  </a:lnTo>
                  <a:lnTo>
                    <a:pt x="482219" y="246634"/>
                  </a:lnTo>
                  <a:lnTo>
                    <a:pt x="486918" y="246634"/>
                  </a:lnTo>
                  <a:lnTo>
                    <a:pt x="486918" y="264668"/>
                  </a:lnTo>
                  <a:lnTo>
                    <a:pt x="496189" y="264668"/>
                  </a:lnTo>
                  <a:lnTo>
                    <a:pt x="496189" y="273812"/>
                  </a:lnTo>
                  <a:lnTo>
                    <a:pt x="505459" y="273812"/>
                  </a:lnTo>
                  <a:lnTo>
                    <a:pt x="505459" y="282956"/>
                  </a:lnTo>
                  <a:lnTo>
                    <a:pt x="514604" y="282956"/>
                  </a:lnTo>
                  <a:lnTo>
                    <a:pt x="514604" y="292100"/>
                  </a:lnTo>
                  <a:lnTo>
                    <a:pt x="551688" y="292100"/>
                  </a:lnTo>
                  <a:lnTo>
                    <a:pt x="551688" y="301244"/>
                  </a:lnTo>
                  <a:lnTo>
                    <a:pt x="570357" y="301244"/>
                  </a:lnTo>
                  <a:lnTo>
                    <a:pt x="570357" y="310261"/>
                  </a:lnTo>
                  <a:lnTo>
                    <a:pt x="575056" y="310261"/>
                  </a:lnTo>
                  <a:lnTo>
                    <a:pt x="575056" y="319532"/>
                  </a:lnTo>
                  <a:lnTo>
                    <a:pt x="607441" y="319532"/>
                  </a:lnTo>
                  <a:lnTo>
                    <a:pt x="607441" y="328676"/>
                  </a:lnTo>
                  <a:lnTo>
                    <a:pt x="616712" y="328676"/>
                  </a:lnTo>
                  <a:lnTo>
                    <a:pt x="616712" y="337693"/>
                  </a:lnTo>
                  <a:lnTo>
                    <a:pt x="625983" y="337693"/>
                  </a:lnTo>
                  <a:lnTo>
                    <a:pt x="625983" y="346837"/>
                  </a:lnTo>
                  <a:lnTo>
                    <a:pt x="649224" y="346837"/>
                  </a:lnTo>
                  <a:lnTo>
                    <a:pt x="649224" y="355981"/>
                  </a:lnTo>
                  <a:lnTo>
                    <a:pt x="663067" y="355981"/>
                  </a:lnTo>
                  <a:lnTo>
                    <a:pt x="663067" y="365125"/>
                  </a:lnTo>
                  <a:lnTo>
                    <a:pt x="672211" y="365125"/>
                  </a:lnTo>
                  <a:lnTo>
                    <a:pt x="672211" y="374269"/>
                  </a:lnTo>
                  <a:lnTo>
                    <a:pt x="681609" y="374269"/>
                  </a:lnTo>
                  <a:lnTo>
                    <a:pt x="681609" y="383413"/>
                  </a:lnTo>
                  <a:lnTo>
                    <a:pt x="727964" y="383413"/>
                  </a:lnTo>
                  <a:lnTo>
                    <a:pt x="727964" y="392430"/>
                  </a:lnTo>
                  <a:lnTo>
                    <a:pt x="732663" y="392430"/>
                  </a:lnTo>
                  <a:lnTo>
                    <a:pt x="732663" y="401574"/>
                  </a:lnTo>
                  <a:lnTo>
                    <a:pt x="737235" y="401574"/>
                  </a:lnTo>
                  <a:lnTo>
                    <a:pt x="737235" y="410845"/>
                  </a:lnTo>
                  <a:lnTo>
                    <a:pt x="746506" y="410845"/>
                  </a:lnTo>
                  <a:lnTo>
                    <a:pt x="746506" y="419862"/>
                  </a:lnTo>
                  <a:lnTo>
                    <a:pt x="769620" y="419862"/>
                  </a:lnTo>
                  <a:lnTo>
                    <a:pt x="769620" y="438150"/>
                  </a:lnTo>
                  <a:lnTo>
                    <a:pt x="779018" y="438150"/>
                  </a:lnTo>
                  <a:lnTo>
                    <a:pt x="779018" y="447294"/>
                  </a:lnTo>
                  <a:lnTo>
                    <a:pt x="802132" y="447294"/>
                  </a:lnTo>
                  <a:lnTo>
                    <a:pt x="802132" y="456438"/>
                  </a:lnTo>
                  <a:lnTo>
                    <a:pt x="811276" y="456438"/>
                  </a:lnTo>
                  <a:lnTo>
                    <a:pt x="811276" y="474726"/>
                  </a:lnTo>
                  <a:lnTo>
                    <a:pt x="839216" y="474726"/>
                  </a:lnTo>
                  <a:lnTo>
                    <a:pt x="839216" y="483870"/>
                  </a:lnTo>
                  <a:lnTo>
                    <a:pt x="862330" y="483870"/>
                  </a:lnTo>
                  <a:lnTo>
                    <a:pt x="862330" y="493014"/>
                  </a:lnTo>
                  <a:lnTo>
                    <a:pt x="876300" y="493014"/>
                  </a:lnTo>
                  <a:lnTo>
                    <a:pt x="876300" y="502284"/>
                  </a:lnTo>
                  <a:lnTo>
                    <a:pt x="913384" y="502284"/>
                  </a:lnTo>
                  <a:lnTo>
                    <a:pt x="913384" y="520573"/>
                  </a:lnTo>
                  <a:lnTo>
                    <a:pt x="922655" y="520573"/>
                  </a:lnTo>
                  <a:lnTo>
                    <a:pt x="922655" y="529717"/>
                  </a:lnTo>
                  <a:lnTo>
                    <a:pt x="927227" y="529717"/>
                  </a:lnTo>
                  <a:lnTo>
                    <a:pt x="927227" y="548132"/>
                  </a:lnTo>
                  <a:lnTo>
                    <a:pt x="936625" y="548132"/>
                  </a:lnTo>
                  <a:lnTo>
                    <a:pt x="936625" y="557403"/>
                  </a:lnTo>
                  <a:lnTo>
                    <a:pt x="945769" y="557403"/>
                  </a:lnTo>
                  <a:lnTo>
                    <a:pt x="945769" y="566547"/>
                  </a:lnTo>
                  <a:lnTo>
                    <a:pt x="950594" y="566547"/>
                  </a:lnTo>
                  <a:lnTo>
                    <a:pt x="950594" y="575691"/>
                  </a:lnTo>
                  <a:lnTo>
                    <a:pt x="959738" y="575691"/>
                  </a:lnTo>
                  <a:lnTo>
                    <a:pt x="959738" y="584835"/>
                  </a:lnTo>
                  <a:lnTo>
                    <a:pt x="973582" y="584835"/>
                  </a:lnTo>
                  <a:lnTo>
                    <a:pt x="973582" y="603250"/>
                  </a:lnTo>
                  <a:lnTo>
                    <a:pt x="996822" y="603250"/>
                  </a:lnTo>
                  <a:lnTo>
                    <a:pt x="996822" y="612394"/>
                  </a:lnTo>
                  <a:lnTo>
                    <a:pt x="1006094" y="612394"/>
                  </a:lnTo>
                  <a:lnTo>
                    <a:pt x="1006094" y="621538"/>
                  </a:lnTo>
                  <a:lnTo>
                    <a:pt x="1020063" y="621538"/>
                  </a:lnTo>
                  <a:lnTo>
                    <a:pt x="1020063" y="630682"/>
                  </a:lnTo>
                  <a:lnTo>
                    <a:pt x="1029335" y="630682"/>
                  </a:lnTo>
                  <a:lnTo>
                    <a:pt x="1029335" y="639826"/>
                  </a:lnTo>
                  <a:lnTo>
                    <a:pt x="1043178" y="639826"/>
                  </a:lnTo>
                  <a:lnTo>
                    <a:pt x="1043178" y="658241"/>
                  </a:lnTo>
                  <a:lnTo>
                    <a:pt x="1057021" y="658241"/>
                  </a:lnTo>
                  <a:lnTo>
                    <a:pt x="1057021" y="667385"/>
                  </a:lnTo>
                  <a:lnTo>
                    <a:pt x="1094105" y="667385"/>
                  </a:lnTo>
                  <a:lnTo>
                    <a:pt x="1094105" y="676529"/>
                  </a:lnTo>
                  <a:lnTo>
                    <a:pt x="1098677" y="676529"/>
                  </a:lnTo>
                  <a:lnTo>
                    <a:pt x="1098677" y="685673"/>
                  </a:lnTo>
                  <a:lnTo>
                    <a:pt x="1126617" y="685673"/>
                  </a:lnTo>
                  <a:lnTo>
                    <a:pt x="1126617" y="694817"/>
                  </a:lnTo>
                  <a:lnTo>
                    <a:pt x="1131189" y="694817"/>
                  </a:lnTo>
                  <a:lnTo>
                    <a:pt x="1131189" y="703961"/>
                  </a:lnTo>
                  <a:lnTo>
                    <a:pt x="1135888" y="703961"/>
                  </a:lnTo>
                  <a:lnTo>
                    <a:pt x="1135888" y="713232"/>
                  </a:lnTo>
                  <a:lnTo>
                    <a:pt x="1145286" y="713232"/>
                  </a:lnTo>
                  <a:lnTo>
                    <a:pt x="1145286" y="722376"/>
                  </a:lnTo>
                  <a:lnTo>
                    <a:pt x="1149858" y="722376"/>
                  </a:lnTo>
                  <a:lnTo>
                    <a:pt x="1149858" y="731647"/>
                  </a:lnTo>
                  <a:lnTo>
                    <a:pt x="1163701" y="731647"/>
                  </a:lnTo>
                  <a:lnTo>
                    <a:pt x="1163701" y="740791"/>
                  </a:lnTo>
                  <a:lnTo>
                    <a:pt x="1177544" y="740791"/>
                  </a:lnTo>
                  <a:lnTo>
                    <a:pt x="1177544" y="750062"/>
                  </a:lnTo>
                  <a:lnTo>
                    <a:pt x="1187069" y="750062"/>
                  </a:lnTo>
                  <a:lnTo>
                    <a:pt x="1187069" y="768350"/>
                  </a:lnTo>
                  <a:lnTo>
                    <a:pt x="1191641" y="768350"/>
                  </a:lnTo>
                  <a:lnTo>
                    <a:pt x="1191641" y="777621"/>
                  </a:lnTo>
                  <a:lnTo>
                    <a:pt x="1214628" y="777621"/>
                  </a:lnTo>
                  <a:lnTo>
                    <a:pt x="1214628" y="796036"/>
                  </a:lnTo>
                  <a:lnTo>
                    <a:pt x="1219327" y="796036"/>
                  </a:lnTo>
                  <a:lnTo>
                    <a:pt x="1219327" y="814451"/>
                  </a:lnTo>
                  <a:lnTo>
                    <a:pt x="1279652" y="814451"/>
                  </a:lnTo>
                  <a:lnTo>
                    <a:pt x="1279652" y="823722"/>
                  </a:lnTo>
                  <a:lnTo>
                    <a:pt x="1284224" y="823722"/>
                  </a:lnTo>
                  <a:lnTo>
                    <a:pt x="1284224" y="832866"/>
                  </a:lnTo>
                  <a:lnTo>
                    <a:pt x="1316736" y="832866"/>
                  </a:lnTo>
                  <a:lnTo>
                    <a:pt x="1316736" y="842137"/>
                  </a:lnTo>
                  <a:lnTo>
                    <a:pt x="1321435" y="842137"/>
                  </a:lnTo>
                  <a:lnTo>
                    <a:pt x="1321435" y="851408"/>
                  </a:lnTo>
                  <a:lnTo>
                    <a:pt x="1344549" y="851408"/>
                  </a:lnTo>
                  <a:lnTo>
                    <a:pt x="1344549" y="860679"/>
                  </a:lnTo>
                  <a:lnTo>
                    <a:pt x="1391031" y="860679"/>
                  </a:lnTo>
                  <a:lnTo>
                    <a:pt x="1391031" y="878966"/>
                  </a:lnTo>
                  <a:lnTo>
                    <a:pt x="1395603" y="878966"/>
                  </a:lnTo>
                  <a:lnTo>
                    <a:pt x="1395603" y="888238"/>
                  </a:lnTo>
                  <a:lnTo>
                    <a:pt x="1427988" y="888238"/>
                  </a:lnTo>
                  <a:lnTo>
                    <a:pt x="1427988" y="897382"/>
                  </a:lnTo>
                  <a:lnTo>
                    <a:pt x="1455801" y="897382"/>
                  </a:lnTo>
                  <a:lnTo>
                    <a:pt x="1455801" y="915797"/>
                  </a:lnTo>
                  <a:lnTo>
                    <a:pt x="1460500" y="915797"/>
                  </a:lnTo>
                  <a:lnTo>
                    <a:pt x="1460500" y="934338"/>
                  </a:lnTo>
                  <a:lnTo>
                    <a:pt x="1469644" y="934338"/>
                  </a:lnTo>
                  <a:lnTo>
                    <a:pt x="1469644" y="943610"/>
                  </a:lnTo>
                  <a:lnTo>
                    <a:pt x="1479042" y="943610"/>
                  </a:lnTo>
                  <a:lnTo>
                    <a:pt x="1479042" y="952754"/>
                  </a:lnTo>
                  <a:lnTo>
                    <a:pt x="1488186" y="952754"/>
                  </a:lnTo>
                  <a:lnTo>
                    <a:pt x="1488186" y="962025"/>
                  </a:lnTo>
                  <a:lnTo>
                    <a:pt x="1493012" y="962025"/>
                  </a:lnTo>
                  <a:lnTo>
                    <a:pt x="1493012" y="971169"/>
                  </a:lnTo>
                  <a:lnTo>
                    <a:pt x="1520698" y="971169"/>
                  </a:lnTo>
                  <a:lnTo>
                    <a:pt x="1520698" y="989584"/>
                  </a:lnTo>
                  <a:lnTo>
                    <a:pt x="1530096" y="989584"/>
                  </a:lnTo>
                  <a:lnTo>
                    <a:pt x="1530096" y="998982"/>
                  </a:lnTo>
                  <a:lnTo>
                    <a:pt x="1539240" y="998982"/>
                  </a:lnTo>
                  <a:lnTo>
                    <a:pt x="1539240" y="1008126"/>
                  </a:lnTo>
                  <a:lnTo>
                    <a:pt x="1557782" y="1008126"/>
                  </a:lnTo>
                  <a:lnTo>
                    <a:pt x="1557782" y="1044956"/>
                  </a:lnTo>
                  <a:lnTo>
                    <a:pt x="1590167" y="1044956"/>
                  </a:lnTo>
                  <a:lnTo>
                    <a:pt x="1590167" y="1054227"/>
                  </a:lnTo>
                  <a:lnTo>
                    <a:pt x="1599565" y="1054227"/>
                  </a:lnTo>
                  <a:lnTo>
                    <a:pt x="1599565" y="1072642"/>
                  </a:lnTo>
                  <a:lnTo>
                    <a:pt x="1604137" y="1072642"/>
                  </a:lnTo>
                  <a:lnTo>
                    <a:pt x="1604137" y="1081913"/>
                  </a:lnTo>
                  <a:lnTo>
                    <a:pt x="1622679" y="1081913"/>
                  </a:lnTo>
                  <a:lnTo>
                    <a:pt x="1622679" y="1109472"/>
                  </a:lnTo>
                  <a:lnTo>
                    <a:pt x="1641220" y="1109472"/>
                  </a:lnTo>
                  <a:lnTo>
                    <a:pt x="1641220" y="1118743"/>
                  </a:lnTo>
                  <a:lnTo>
                    <a:pt x="1669033" y="1118743"/>
                  </a:lnTo>
                  <a:lnTo>
                    <a:pt x="1669033" y="1127887"/>
                  </a:lnTo>
                  <a:lnTo>
                    <a:pt x="1678432" y="1127887"/>
                  </a:lnTo>
                  <a:lnTo>
                    <a:pt x="1678432" y="1137158"/>
                  </a:lnTo>
                  <a:lnTo>
                    <a:pt x="1692275" y="1137158"/>
                  </a:lnTo>
                  <a:lnTo>
                    <a:pt x="1692275" y="1155700"/>
                  </a:lnTo>
                  <a:lnTo>
                    <a:pt x="1706118" y="1155700"/>
                  </a:lnTo>
                  <a:lnTo>
                    <a:pt x="1706118" y="1164844"/>
                  </a:lnTo>
                  <a:lnTo>
                    <a:pt x="1729486" y="1164844"/>
                  </a:lnTo>
                  <a:lnTo>
                    <a:pt x="1729486" y="1174115"/>
                  </a:lnTo>
                  <a:lnTo>
                    <a:pt x="1747901" y="1174115"/>
                  </a:lnTo>
                  <a:lnTo>
                    <a:pt x="1747901" y="1183259"/>
                  </a:lnTo>
                  <a:lnTo>
                    <a:pt x="1752473" y="1183259"/>
                  </a:lnTo>
                  <a:lnTo>
                    <a:pt x="1752473" y="1192530"/>
                  </a:lnTo>
                  <a:lnTo>
                    <a:pt x="1766570" y="1192530"/>
                  </a:lnTo>
                  <a:lnTo>
                    <a:pt x="1766570" y="1201674"/>
                  </a:lnTo>
                  <a:lnTo>
                    <a:pt x="1775714" y="1201674"/>
                  </a:lnTo>
                  <a:lnTo>
                    <a:pt x="1775714" y="1210945"/>
                  </a:lnTo>
                  <a:lnTo>
                    <a:pt x="1803654" y="1210945"/>
                  </a:lnTo>
                  <a:lnTo>
                    <a:pt x="1803654" y="1220216"/>
                  </a:lnTo>
                  <a:lnTo>
                    <a:pt x="1822069" y="1220216"/>
                  </a:lnTo>
                  <a:lnTo>
                    <a:pt x="1822069" y="1238631"/>
                  </a:lnTo>
                  <a:lnTo>
                    <a:pt x="1831339" y="1238631"/>
                  </a:lnTo>
                  <a:lnTo>
                    <a:pt x="1831339" y="1247902"/>
                  </a:lnTo>
                  <a:lnTo>
                    <a:pt x="1942592" y="1247902"/>
                  </a:lnTo>
                  <a:lnTo>
                    <a:pt x="1942592" y="1257046"/>
                  </a:lnTo>
                  <a:lnTo>
                    <a:pt x="1970532" y="1257046"/>
                  </a:lnTo>
                  <a:lnTo>
                    <a:pt x="1970532" y="1275461"/>
                  </a:lnTo>
                  <a:lnTo>
                    <a:pt x="1979676" y="1275461"/>
                  </a:lnTo>
                  <a:lnTo>
                    <a:pt x="1979676" y="1284605"/>
                  </a:lnTo>
                  <a:lnTo>
                    <a:pt x="2007616" y="1284605"/>
                  </a:lnTo>
                  <a:lnTo>
                    <a:pt x="2007616" y="1293876"/>
                  </a:lnTo>
                  <a:lnTo>
                    <a:pt x="2040001" y="1293876"/>
                  </a:lnTo>
                  <a:lnTo>
                    <a:pt x="2040001" y="1303020"/>
                  </a:lnTo>
                  <a:lnTo>
                    <a:pt x="2044573" y="1303020"/>
                  </a:lnTo>
                  <a:lnTo>
                    <a:pt x="2044573" y="1312291"/>
                  </a:lnTo>
                  <a:lnTo>
                    <a:pt x="2058543" y="1312291"/>
                  </a:lnTo>
                  <a:lnTo>
                    <a:pt x="2058543" y="1321435"/>
                  </a:lnTo>
                  <a:lnTo>
                    <a:pt x="2063114" y="1321435"/>
                  </a:lnTo>
                  <a:lnTo>
                    <a:pt x="2063114" y="1339850"/>
                  </a:lnTo>
                  <a:lnTo>
                    <a:pt x="2067814" y="1339850"/>
                  </a:lnTo>
                  <a:lnTo>
                    <a:pt x="2067814" y="1358392"/>
                  </a:lnTo>
                  <a:lnTo>
                    <a:pt x="2077085" y="1358392"/>
                  </a:lnTo>
                  <a:lnTo>
                    <a:pt x="2077085" y="1367663"/>
                  </a:lnTo>
                  <a:lnTo>
                    <a:pt x="2081657" y="1367663"/>
                  </a:lnTo>
                  <a:lnTo>
                    <a:pt x="2081657" y="1376807"/>
                  </a:lnTo>
                  <a:lnTo>
                    <a:pt x="2086356" y="1376807"/>
                  </a:lnTo>
                  <a:lnTo>
                    <a:pt x="2086356" y="1395222"/>
                  </a:lnTo>
                  <a:lnTo>
                    <a:pt x="2091055" y="1395222"/>
                  </a:lnTo>
                  <a:lnTo>
                    <a:pt x="2091055" y="1404493"/>
                  </a:lnTo>
                  <a:lnTo>
                    <a:pt x="2095627" y="1404493"/>
                  </a:lnTo>
                  <a:lnTo>
                    <a:pt x="2095627" y="1413637"/>
                  </a:lnTo>
                  <a:lnTo>
                    <a:pt x="2109470" y="1413637"/>
                  </a:lnTo>
                  <a:lnTo>
                    <a:pt x="2109470" y="1432179"/>
                  </a:lnTo>
                  <a:lnTo>
                    <a:pt x="2114169" y="1432179"/>
                  </a:lnTo>
                  <a:lnTo>
                    <a:pt x="2114169" y="1441450"/>
                  </a:lnTo>
                  <a:lnTo>
                    <a:pt x="2128012" y="1441450"/>
                  </a:lnTo>
                  <a:lnTo>
                    <a:pt x="2128012" y="1459865"/>
                  </a:lnTo>
                  <a:lnTo>
                    <a:pt x="2132711" y="1459865"/>
                  </a:lnTo>
                  <a:lnTo>
                    <a:pt x="2132711" y="1469009"/>
                  </a:lnTo>
                  <a:lnTo>
                    <a:pt x="2220849" y="1469009"/>
                  </a:lnTo>
                  <a:lnTo>
                    <a:pt x="2220849" y="1478153"/>
                  </a:lnTo>
                  <a:lnTo>
                    <a:pt x="2230120" y="1478153"/>
                  </a:lnTo>
                  <a:lnTo>
                    <a:pt x="2230120" y="1487424"/>
                  </a:lnTo>
                  <a:lnTo>
                    <a:pt x="2234692" y="1487424"/>
                  </a:lnTo>
                  <a:lnTo>
                    <a:pt x="2234692" y="1496568"/>
                  </a:lnTo>
                  <a:lnTo>
                    <a:pt x="2239391" y="1496568"/>
                  </a:lnTo>
                  <a:lnTo>
                    <a:pt x="2239391" y="1505966"/>
                  </a:lnTo>
                  <a:lnTo>
                    <a:pt x="2243963" y="1505966"/>
                  </a:lnTo>
                  <a:lnTo>
                    <a:pt x="2243963" y="1515110"/>
                  </a:lnTo>
                  <a:lnTo>
                    <a:pt x="2248535" y="1515110"/>
                  </a:lnTo>
                  <a:lnTo>
                    <a:pt x="2248535" y="1524381"/>
                  </a:lnTo>
                  <a:lnTo>
                    <a:pt x="2262505" y="1524381"/>
                  </a:lnTo>
                  <a:lnTo>
                    <a:pt x="2262505" y="1533525"/>
                  </a:lnTo>
                  <a:lnTo>
                    <a:pt x="2271903" y="1533525"/>
                  </a:lnTo>
                  <a:lnTo>
                    <a:pt x="2271903" y="1542796"/>
                  </a:lnTo>
                  <a:lnTo>
                    <a:pt x="2295017" y="1542796"/>
                  </a:lnTo>
                  <a:lnTo>
                    <a:pt x="2295017" y="1551940"/>
                  </a:lnTo>
                  <a:lnTo>
                    <a:pt x="2304161" y="1551940"/>
                  </a:lnTo>
                  <a:lnTo>
                    <a:pt x="2304161" y="1561211"/>
                  </a:lnTo>
                  <a:lnTo>
                    <a:pt x="2318131" y="1561211"/>
                  </a:lnTo>
                  <a:lnTo>
                    <a:pt x="2318131" y="1570355"/>
                  </a:lnTo>
                  <a:lnTo>
                    <a:pt x="2336673" y="1570355"/>
                  </a:lnTo>
                  <a:lnTo>
                    <a:pt x="2336673" y="1579753"/>
                  </a:lnTo>
                  <a:lnTo>
                    <a:pt x="2392426" y="1579753"/>
                  </a:lnTo>
                  <a:lnTo>
                    <a:pt x="2392426" y="1588897"/>
                  </a:lnTo>
                  <a:lnTo>
                    <a:pt x="2429510" y="1588897"/>
                  </a:lnTo>
                  <a:lnTo>
                    <a:pt x="2429510" y="1598168"/>
                  </a:lnTo>
                  <a:lnTo>
                    <a:pt x="2434082" y="1598168"/>
                  </a:lnTo>
                  <a:lnTo>
                    <a:pt x="2434082" y="1607312"/>
                  </a:lnTo>
                  <a:lnTo>
                    <a:pt x="2438654" y="1607312"/>
                  </a:lnTo>
                  <a:lnTo>
                    <a:pt x="2438654" y="1616583"/>
                  </a:lnTo>
                  <a:lnTo>
                    <a:pt x="2457196" y="1616583"/>
                  </a:lnTo>
                  <a:lnTo>
                    <a:pt x="2457196" y="1625727"/>
                  </a:lnTo>
                  <a:lnTo>
                    <a:pt x="2466594" y="1625727"/>
                  </a:lnTo>
                  <a:lnTo>
                    <a:pt x="2466594" y="1634998"/>
                  </a:lnTo>
                  <a:lnTo>
                    <a:pt x="2498852" y="1634998"/>
                  </a:lnTo>
                  <a:lnTo>
                    <a:pt x="2498852" y="1644142"/>
                  </a:lnTo>
                  <a:lnTo>
                    <a:pt x="2531364" y="1644142"/>
                  </a:lnTo>
                  <a:lnTo>
                    <a:pt x="2531364" y="1653539"/>
                  </a:lnTo>
                  <a:lnTo>
                    <a:pt x="2535936" y="1653539"/>
                  </a:lnTo>
                  <a:lnTo>
                    <a:pt x="2535936" y="1662683"/>
                  </a:lnTo>
                  <a:lnTo>
                    <a:pt x="2582545" y="1662683"/>
                  </a:lnTo>
                  <a:lnTo>
                    <a:pt x="2582545" y="1671955"/>
                  </a:lnTo>
                  <a:lnTo>
                    <a:pt x="2587117" y="1671955"/>
                  </a:lnTo>
                  <a:lnTo>
                    <a:pt x="2587117" y="1681099"/>
                  </a:lnTo>
                  <a:lnTo>
                    <a:pt x="2624201" y="1681099"/>
                  </a:lnTo>
                  <a:lnTo>
                    <a:pt x="2624201" y="1690243"/>
                  </a:lnTo>
                  <a:lnTo>
                    <a:pt x="2628900" y="1690243"/>
                  </a:lnTo>
                  <a:lnTo>
                    <a:pt x="2628900" y="1717929"/>
                  </a:lnTo>
                  <a:lnTo>
                    <a:pt x="2642616" y="1717929"/>
                  </a:lnTo>
                  <a:lnTo>
                    <a:pt x="2642616" y="1745614"/>
                  </a:lnTo>
                  <a:lnTo>
                    <a:pt x="2670556" y="1745614"/>
                  </a:lnTo>
                  <a:lnTo>
                    <a:pt x="2670556" y="1754886"/>
                  </a:lnTo>
                  <a:lnTo>
                    <a:pt x="2753995" y="1754886"/>
                  </a:lnTo>
                  <a:lnTo>
                    <a:pt x="2753995" y="1764030"/>
                  </a:lnTo>
                  <a:lnTo>
                    <a:pt x="2763266" y="1764030"/>
                  </a:lnTo>
                  <a:lnTo>
                    <a:pt x="2763266" y="1773301"/>
                  </a:lnTo>
                  <a:lnTo>
                    <a:pt x="2832862" y="1773301"/>
                  </a:lnTo>
                  <a:lnTo>
                    <a:pt x="2832862" y="1782445"/>
                  </a:lnTo>
                  <a:lnTo>
                    <a:pt x="2897632" y="1782445"/>
                  </a:lnTo>
                  <a:lnTo>
                    <a:pt x="2897632" y="1791589"/>
                  </a:lnTo>
                  <a:lnTo>
                    <a:pt x="2925445" y="1791589"/>
                  </a:lnTo>
                  <a:lnTo>
                    <a:pt x="2925445" y="1800860"/>
                  </a:lnTo>
                  <a:lnTo>
                    <a:pt x="2981071" y="1800860"/>
                  </a:lnTo>
                  <a:lnTo>
                    <a:pt x="2981071" y="1810131"/>
                  </a:lnTo>
                  <a:lnTo>
                    <a:pt x="3004439" y="1810131"/>
                  </a:lnTo>
                  <a:lnTo>
                    <a:pt x="3004439" y="1819275"/>
                  </a:lnTo>
                  <a:lnTo>
                    <a:pt x="3055366" y="1819275"/>
                  </a:lnTo>
                  <a:lnTo>
                    <a:pt x="3055366" y="1828673"/>
                  </a:lnTo>
                  <a:lnTo>
                    <a:pt x="3106293" y="1828673"/>
                  </a:lnTo>
                  <a:lnTo>
                    <a:pt x="3106293" y="1838070"/>
                  </a:lnTo>
                  <a:lnTo>
                    <a:pt x="3180461" y="1838070"/>
                  </a:lnTo>
                  <a:lnTo>
                    <a:pt x="3180461" y="1847342"/>
                  </a:lnTo>
                  <a:lnTo>
                    <a:pt x="3240913" y="1847342"/>
                  </a:lnTo>
                  <a:lnTo>
                    <a:pt x="3240913" y="1856739"/>
                  </a:lnTo>
                  <a:lnTo>
                    <a:pt x="3259328" y="1856739"/>
                  </a:lnTo>
                  <a:lnTo>
                    <a:pt x="3259328" y="1866138"/>
                  </a:lnTo>
                  <a:lnTo>
                    <a:pt x="3287141" y="1866138"/>
                  </a:lnTo>
                  <a:lnTo>
                    <a:pt x="3287141" y="1875408"/>
                  </a:lnTo>
                  <a:lnTo>
                    <a:pt x="3356737" y="1875408"/>
                  </a:lnTo>
                  <a:lnTo>
                    <a:pt x="3356737" y="1884807"/>
                  </a:lnTo>
                  <a:lnTo>
                    <a:pt x="3412363" y="1884807"/>
                  </a:lnTo>
                  <a:lnTo>
                    <a:pt x="3412363" y="1894205"/>
                  </a:lnTo>
                  <a:lnTo>
                    <a:pt x="3467862" y="1894205"/>
                  </a:lnTo>
                  <a:lnTo>
                    <a:pt x="3467862" y="1903476"/>
                  </a:lnTo>
                  <a:lnTo>
                    <a:pt x="3537458" y="1903476"/>
                  </a:lnTo>
                  <a:lnTo>
                    <a:pt x="3537458" y="1912874"/>
                  </a:lnTo>
                  <a:lnTo>
                    <a:pt x="3569970" y="1912874"/>
                  </a:lnTo>
                  <a:lnTo>
                    <a:pt x="3569970" y="1922272"/>
                  </a:lnTo>
                  <a:lnTo>
                    <a:pt x="3616325" y="1922272"/>
                  </a:lnTo>
                  <a:lnTo>
                    <a:pt x="3616325" y="1931543"/>
                  </a:lnTo>
                  <a:lnTo>
                    <a:pt x="3667379" y="1931543"/>
                  </a:lnTo>
                  <a:lnTo>
                    <a:pt x="3667379" y="1940941"/>
                  </a:lnTo>
                  <a:lnTo>
                    <a:pt x="3824986" y="1940941"/>
                  </a:lnTo>
                  <a:lnTo>
                    <a:pt x="3824986" y="1959737"/>
                  </a:lnTo>
                  <a:lnTo>
                    <a:pt x="3829558" y="1959737"/>
                  </a:lnTo>
                  <a:lnTo>
                    <a:pt x="3829558" y="1969008"/>
                  </a:lnTo>
                  <a:lnTo>
                    <a:pt x="3894328" y="1969008"/>
                  </a:lnTo>
                  <a:lnTo>
                    <a:pt x="3894328" y="1978406"/>
                  </a:lnTo>
                  <a:lnTo>
                    <a:pt x="4311777" y="1978406"/>
                  </a:lnTo>
                  <a:lnTo>
                    <a:pt x="4311777" y="1987804"/>
                  </a:lnTo>
                  <a:lnTo>
                    <a:pt x="4436999" y="1987804"/>
                  </a:lnTo>
                  <a:lnTo>
                    <a:pt x="4436999" y="1997075"/>
                  </a:lnTo>
                  <a:lnTo>
                    <a:pt x="4478782" y="1997075"/>
                  </a:lnTo>
                  <a:lnTo>
                    <a:pt x="4478782" y="2006473"/>
                  </a:lnTo>
                  <a:lnTo>
                    <a:pt x="4603877" y="2006473"/>
                  </a:lnTo>
                  <a:lnTo>
                    <a:pt x="4603877" y="2015870"/>
                  </a:lnTo>
                  <a:lnTo>
                    <a:pt x="5183378" y="2015870"/>
                  </a:lnTo>
                  <a:lnTo>
                    <a:pt x="5183378" y="2027682"/>
                  </a:lnTo>
                  <a:lnTo>
                    <a:pt x="5396611" y="2027682"/>
                  </a:lnTo>
                  <a:lnTo>
                    <a:pt x="5396611" y="2042160"/>
                  </a:lnTo>
                  <a:lnTo>
                    <a:pt x="6704076" y="2042160"/>
                  </a:lnTo>
                </a:path>
              </a:pathLst>
            </a:custGeom>
            <a:ln w="28638">
              <a:solidFill>
                <a:srgbClr val="1F3C7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77" name="TextBox 276">
            <a:extLst>
              <a:ext uri="{FF2B5EF4-FFF2-40B4-BE49-F238E27FC236}">
                <a16:creationId xmlns:a16="http://schemas.microsoft.com/office/drawing/2014/main" id="{9FBB2140-6BB8-824B-82DE-EA7A4A4EA9ED}"/>
              </a:ext>
            </a:extLst>
          </p:cNvPr>
          <p:cNvSpPr txBox="1"/>
          <p:nvPr/>
        </p:nvSpPr>
        <p:spPr>
          <a:xfrm>
            <a:off x="2369246" y="1374694"/>
            <a:ext cx="24285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Median follow up: 39.4 </a:t>
            </a:r>
            <a:r>
              <a:rPr lang="en-US" sz="16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</a:t>
            </a:r>
            <a:endParaRPr lang="en-US" sz="1600" b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8" name="TextBox 277">
            <a:extLst>
              <a:ext uri="{FF2B5EF4-FFF2-40B4-BE49-F238E27FC236}">
                <a16:creationId xmlns:a16="http://schemas.microsoft.com/office/drawing/2014/main" id="{4CFAE7D4-7BE5-0544-AE66-8B07DD7E3CFB}"/>
              </a:ext>
            </a:extLst>
          </p:cNvPr>
          <p:cNvSpPr txBox="1"/>
          <p:nvPr/>
        </p:nvSpPr>
        <p:spPr>
          <a:xfrm>
            <a:off x="119336" y="6469404"/>
            <a:ext cx="1084577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Paz-Ares LG et al. </a:t>
            </a:r>
            <a:r>
              <a:rPr lang="en-US" sz="1500" b="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Ann Oncol</a:t>
            </a:r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2021;32(suppl 5):S1283-46.</a:t>
            </a:r>
          </a:p>
        </p:txBody>
      </p:sp>
    </p:spTree>
    <p:extLst>
      <p:ext uri="{BB962C8B-B14F-4D97-AF65-F5344CB8AC3E}">
        <p14:creationId xmlns:p14="http://schemas.microsoft.com/office/powerpoint/2010/main" val="1854049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F11D77-EE97-8048-85EB-D484FD575A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286" y="49190"/>
            <a:ext cx="10358967" cy="931538"/>
          </a:xfrm>
        </p:spPr>
        <p:txBody>
          <a:bodyPr/>
          <a:lstStyle/>
          <a:p>
            <a:r>
              <a:rPr lang="en-US" sz="2800" dirty="0"/>
              <a:t>Recent Advances in Adjuvant Systemic Treatment of Solid Tumors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98A0C807-8F70-7F49-8C47-34AA8AB7447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28607165"/>
              </p:ext>
            </p:extLst>
          </p:nvPr>
        </p:nvGraphicFramePr>
        <p:xfrm>
          <a:off x="119336" y="1024475"/>
          <a:ext cx="11953327" cy="415638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224136">
                  <a:extLst>
                    <a:ext uri="{9D8B030D-6E8A-4147-A177-3AD203B41FA5}">
                      <a16:colId xmlns:a16="http://schemas.microsoft.com/office/drawing/2014/main" val="2195579497"/>
                    </a:ext>
                  </a:extLst>
                </a:gridCol>
                <a:gridCol w="3024336">
                  <a:extLst>
                    <a:ext uri="{9D8B030D-6E8A-4147-A177-3AD203B41FA5}">
                      <a16:colId xmlns:a16="http://schemas.microsoft.com/office/drawing/2014/main" val="2830815663"/>
                    </a:ext>
                  </a:extLst>
                </a:gridCol>
                <a:gridCol w="2160240">
                  <a:extLst>
                    <a:ext uri="{9D8B030D-6E8A-4147-A177-3AD203B41FA5}">
                      <a16:colId xmlns:a16="http://schemas.microsoft.com/office/drawing/2014/main" val="2945038983"/>
                    </a:ext>
                  </a:extLst>
                </a:gridCol>
                <a:gridCol w="679077">
                  <a:extLst>
                    <a:ext uri="{9D8B030D-6E8A-4147-A177-3AD203B41FA5}">
                      <a16:colId xmlns:a16="http://schemas.microsoft.com/office/drawing/2014/main" val="2663324858"/>
                    </a:ext>
                  </a:extLst>
                </a:gridCol>
                <a:gridCol w="1769195">
                  <a:extLst>
                    <a:ext uri="{9D8B030D-6E8A-4147-A177-3AD203B41FA5}">
                      <a16:colId xmlns:a16="http://schemas.microsoft.com/office/drawing/2014/main" val="1293303599"/>
                    </a:ext>
                  </a:extLst>
                </a:gridCol>
                <a:gridCol w="3096343">
                  <a:extLst>
                    <a:ext uri="{9D8B030D-6E8A-4147-A177-3AD203B41FA5}">
                      <a16:colId xmlns:a16="http://schemas.microsoft.com/office/drawing/2014/main" val="2431107739"/>
                    </a:ext>
                  </a:extLst>
                </a:gridCol>
              </a:tblGrid>
              <a:tr h="488640">
                <a:tc>
                  <a:txBody>
                    <a:bodyPr/>
                    <a:lstStyle/>
                    <a:p>
                      <a:r>
                        <a:rPr lang="en-US" dirty="0"/>
                        <a:t>Disease</a:t>
                      </a: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en-US" dirty="0"/>
                        <a:t>Agent or regimen</a:t>
                      </a: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266791410"/>
                  </a:ext>
                </a:extLst>
              </a:tr>
              <a:tr h="370148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0432FF"/>
                          </a:solidFill>
                        </a:rPr>
                        <a:t>NSCLC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5E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Atezolizumab </a:t>
                      </a:r>
                      <a:r>
                        <a:rPr lang="en-US" sz="1400" dirty="0"/>
                        <a:t>(10-15-21)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5E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Osimertinib </a:t>
                      </a:r>
                      <a:r>
                        <a:rPr lang="en-US" sz="1400" dirty="0"/>
                        <a:t>(12-18-20)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5EC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en-US" dirty="0"/>
                        <a:t>Durvalumab </a:t>
                      </a:r>
                      <a:r>
                        <a:rPr lang="en-US" sz="1400" dirty="0"/>
                        <a:t>(2-16-18)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5E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5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1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Nivolumab/chemotherapy*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5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7603207"/>
                  </a:ext>
                </a:extLst>
              </a:tr>
              <a:tr h="488640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0432FF"/>
                          </a:solidFill>
                        </a:rPr>
                        <a:t>Breast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5E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Abemaciclib</a:t>
                      </a:r>
                      <a:r>
                        <a:rPr lang="en-US" dirty="0"/>
                        <a:t> </a:t>
                      </a:r>
                      <a:r>
                        <a:rPr lang="en-US" sz="1400" dirty="0"/>
                        <a:t>(10-13-21)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5E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Olaparib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5EC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en-US" dirty="0"/>
                        <a:t>Pembrolizumab </a:t>
                      </a:r>
                      <a:r>
                        <a:rPr lang="en-US" sz="1400" dirty="0"/>
                        <a:t>(7-26-21)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5E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5E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T-DM1 </a:t>
                      </a:r>
                      <a:r>
                        <a:rPr lang="en-US" sz="1400" dirty="0"/>
                        <a:t>(5-3-19)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5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8934780"/>
                  </a:ext>
                </a:extLst>
              </a:tr>
              <a:tr h="488640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0432FF"/>
                          </a:solidFill>
                        </a:rPr>
                        <a:t>Upper GI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5E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Nivolumab </a:t>
                      </a:r>
                      <a:r>
                        <a:rPr lang="en-US" sz="1400" dirty="0"/>
                        <a:t>(5-20-21)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5EC"/>
                    </a:solidFill>
                  </a:tcPr>
                </a:tc>
                <a:tc rowSpan="2" gridSpan="4"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5EC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T w="12700" cmpd="sng">
                      <a:noFill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4092014920"/>
                  </a:ext>
                </a:extLst>
              </a:tr>
              <a:tr h="488640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0432FF"/>
                          </a:solidFill>
                        </a:rPr>
                        <a:t>RCC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5E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Pembrolizumab </a:t>
                      </a:r>
                      <a:r>
                        <a:rPr lang="en-US" sz="1400" dirty="0"/>
                        <a:t>(11-17-21)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5EC"/>
                    </a:solidFill>
                  </a:tcPr>
                </a:tc>
                <a:tc gridSpan="4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52723680"/>
                  </a:ext>
                </a:extLst>
              </a:tr>
              <a:tr h="488640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0432FF"/>
                          </a:solidFill>
                        </a:rPr>
                        <a:t>Bladder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5E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Nivolumab </a:t>
                      </a:r>
                      <a:r>
                        <a:rPr lang="en-US" sz="1400" dirty="0"/>
                        <a:t>(8-19-21)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5EC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en-US" sz="1800" dirty="0"/>
                        <a:t>Pembrolizumab</a:t>
                      </a:r>
                      <a:r>
                        <a:rPr lang="en-US" sz="1800" baseline="30000" dirty="0"/>
                        <a:t>†</a:t>
                      </a:r>
                      <a:r>
                        <a:rPr lang="en-US" sz="1800" dirty="0"/>
                        <a:t> </a:t>
                      </a:r>
                      <a:r>
                        <a:rPr lang="en-US" sz="1400" dirty="0"/>
                        <a:t>(1-8-2020)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5E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5EC"/>
                    </a:solidFill>
                  </a:tcPr>
                </a:tc>
                <a:tc gridSpan="2"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5E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14622473"/>
                  </a:ext>
                </a:extLst>
              </a:tr>
              <a:tr h="488640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0432FF"/>
                          </a:solidFill>
                        </a:rPr>
                        <a:t>Ovarian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5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1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Olaparib/bevacizumab </a:t>
                      </a:r>
                      <a:r>
                        <a:rPr lang="en-US" sz="1400" dirty="0"/>
                        <a:t>(5-8-20)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5EC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en-US" dirty="0"/>
                        <a:t>Niraparib </a:t>
                      </a:r>
                      <a:r>
                        <a:rPr lang="en-US" sz="1400" dirty="0"/>
                        <a:t>(4-29-20)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5EC"/>
                    </a:solidFill>
                  </a:tcPr>
                </a:tc>
                <a:tc hMerge="1">
                  <a:txBody>
                    <a:bodyPr/>
                    <a:lstStyle/>
                    <a:p>
                      <a:r>
                        <a:rPr lang="en-US"/>
                        <a:t>Olaparib/Bevacizumab </a:t>
                      </a:r>
                      <a:r>
                        <a:rPr lang="en-US" sz="1400"/>
                        <a:t>(5-8-20)</a:t>
                      </a:r>
                      <a:endParaRPr lang="en-US" sz="14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5EC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1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Olaparib </a:t>
                      </a:r>
                      <a:r>
                        <a:rPr lang="en-US" sz="1400" dirty="0"/>
                        <a:t>(12-19-18)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5E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3EC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8386915"/>
                  </a:ext>
                </a:extLst>
              </a:tr>
              <a:tr h="488640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0432FF"/>
                          </a:solidFill>
                        </a:rPr>
                        <a:t>Melanoma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5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1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Dabrafenib/trametinib </a:t>
                      </a:r>
                      <a:r>
                        <a:rPr lang="en-US" sz="1400" dirty="0"/>
                        <a:t>(4-30-18)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5EC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en-US" dirty="0"/>
                        <a:t>Pembrolizumab </a:t>
                      </a:r>
                      <a:r>
                        <a:rPr lang="en-US" sz="1400" dirty="0"/>
                        <a:t>(2-15-19)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5EC"/>
                    </a:solidFill>
                  </a:tcPr>
                </a:tc>
                <a:tc hMerge="1">
                  <a:txBody>
                    <a:bodyPr/>
                    <a:lstStyle/>
                    <a:p>
                      <a:r>
                        <a:rPr lang="en-US" dirty="0"/>
                        <a:t>Dabrafenib/Trametinib </a:t>
                      </a:r>
                      <a:r>
                        <a:rPr lang="en-US" sz="1400" dirty="0"/>
                        <a:t>(4-30-18)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5EC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1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Nivolumab </a:t>
                      </a:r>
                      <a:r>
                        <a:rPr lang="en-US" sz="1400" dirty="0"/>
                        <a:t>(12-20-17)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5E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3EC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44452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0432FF"/>
                          </a:solidFill>
                        </a:rPr>
                        <a:t>Prostate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5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1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Abiraterone (+ LHRH agonist)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5EC"/>
                    </a:solidFill>
                  </a:tcPr>
                </a:tc>
                <a:tc gridSpan="4"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5E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T w="12700" cmpd="sng">
                      <a:noFill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890857955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0F83449C-7093-4744-B862-57EF623FA425}"/>
              </a:ext>
            </a:extLst>
          </p:cNvPr>
          <p:cNvSpPr txBox="1"/>
          <p:nvPr/>
        </p:nvSpPr>
        <p:spPr>
          <a:xfrm>
            <a:off x="695400" y="5292125"/>
            <a:ext cx="20932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>
                <a:solidFill>
                  <a:schemeClr val="tx1"/>
                </a:solidFill>
                <a:latin typeface="+mn-lt"/>
              </a:rPr>
              <a:t>* Neoadjuvant therapy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ADBA818-40EF-CD45-8088-5C367C0A084C}"/>
              </a:ext>
            </a:extLst>
          </p:cNvPr>
          <p:cNvSpPr txBox="1"/>
          <p:nvPr/>
        </p:nvSpPr>
        <p:spPr>
          <a:xfrm>
            <a:off x="695400" y="5609465"/>
            <a:ext cx="116407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>
                <a:solidFill>
                  <a:schemeClr val="tx1"/>
                </a:solidFill>
                <a:latin typeface="+mn-lt"/>
              </a:rPr>
              <a:t>†</a:t>
            </a:r>
            <a:r>
              <a:rPr lang="en-US" sz="1600" b="0" baseline="300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1600" b="0" dirty="0">
                <a:solidFill>
                  <a:schemeClr val="tx1"/>
                </a:solidFill>
                <a:latin typeface="+mn-lt"/>
              </a:rPr>
              <a:t>Indicated for patients with non-muscle-invasive bladder cancer who are not eligible for cystectomy but who may have undergone TURBT</a:t>
            </a:r>
          </a:p>
        </p:txBody>
      </p:sp>
    </p:spTree>
    <p:extLst>
      <p:ext uri="{BB962C8B-B14F-4D97-AF65-F5344CB8AC3E}">
        <p14:creationId xmlns:p14="http://schemas.microsoft.com/office/powerpoint/2010/main" val="3869201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CFG_REPOLL" val="true"/>
  <p:tag name="KPI_CFG_RPCLEARS" val="true"/>
  <p:tag name="KPI_CFG_FB_TYPE" val="Tiny Counter"/>
  <p:tag name="KPI_CFG_FB_MONITOR" val="Slide Show Monitor"/>
  <p:tag name="KPI_CFG_FB_POSITION" val="Bottom Right"/>
  <p:tag name="KPI_CFG_INS_CLK" val="false"/>
  <p:tag name="KPI_CFG_UNITS" val="1"/>
  <p:tag name="KPI_CFG_SPEED" val="false"/>
  <p:tag name="KPI_SLIDE_COUNT" val="89"/>
  <p:tag name="KPI_VERSION" val="2.0.10292.1"/>
  <p:tag name="KPI_STORAGE" val="&lt;keypoint&quot;&quot;&lt;roster&quot;&quot;&lt;currentId&quot;200&quot;&gt;&lt;trIndex&quot;&quot;&lt;tr(@tid:1@pid:1)&quot;&quot;&lt;v&quot;1&quot;&gt;&gt;&lt;tr(@tid:1@pid:2)&quot;&quot;&lt;v&quot;2&quot;&gt;&gt;&lt;tr(@tid:1@pid:3)&quot;&quot;&lt;v&quot;3&quot;&gt;&gt;&lt;tr(@tid:1@pid:4)&quot;&quot;&lt;v&quot;4&quot;&gt;&gt;&lt;tr(@tid:1@pid:5)&quot;&quot;&lt;v&quot;5&quot;&gt;&gt;&lt;tr(@tid:1@pid:6)&quot;&quot;&lt;v&quot;6&quot;&gt;&gt;&lt;tr(@tid:1@pid:7)&quot;&quot;&lt;v&quot;7&quot;&gt;&gt;&lt;tr(@tid:1@pid:8)&quot;&quot;&lt;v&quot;8&quot;&gt;&gt;&lt;tr(@tid:1@pid:9)&quot;&quot;&lt;v&quot;9&quot;&gt;&gt;&lt;tr(@tid:1@pid:10)&quot;&quot;&lt;v&quot;10&quot;&gt;&gt;&lt;tr(@tid:1@pid:11)&quot;&quot;&lt;v&quot;11&quot;&gt;&gt;&lt;tr(@tid:1@pid:12)&quot;&quot;&lt;v&quot;12&quot;&gt;&gt;&lt;tr(@tid:1@pid:13)&quot;&quot;&lt;v&quot;13&quot;&gt;&gt;&lt;tr(@tid:1@pid:14)&quot;&quot;&lt;v&quot;14&quot;&gt;&gt;&lt;tr(@tid:1@pid:15)&quot;&quot;&lt;v&quot;15&quot;&gt;&gt;&lt;tr(@tid:1@pid:16)&quot;&quot;&lt;v&quot;16&quot;&gt;&gt;&lt;tr(@tid:1@pid:17)&quot;&quot;&lt;v&quot;17&quot;&gt;&gt;&lt;tr(@tid:1@pid:18)&quot;&quot;&lt;v&quot;18&quot;&gt;&gt;&lt;tr(@tid:1@pid:19)&quot;&quot;&lt;v&quot;19&quot;&gt;&gt;&lt;tr(@tid:1@pid:20)&quot;&quot;&lt;v&quot;20&quot;&gt;&gt;&lt;tr(@tid:1@pid:21)&quot;&quot;&lt;v&quot;21&quot;&gt;&gt;&lt;tr(@tid:1@pid:22)&quot;&quot;&lt;v&quot;22&quot;&gt;&gt;&lt;tr(@tid:1@pid:23)&quot;&quot;&lt;v&quot;23&quot;&gt;&gt;&lt;tr(@tid:1@pid:24)&quot;&quot;&lt;v&quot;24&quot;&gt;&gt;&lt;tr(@tid:1@pid:25)&quot;&quot;&lt;v&quot;25&quot;&gt;&gt;&lt;tr(@tid:1@pid:26)&quot;&quot;&lt;v&quot;26&quot;&gt;&gt;&lt;tr(@tid:1@pid:27)&quot;&quot;&lt;v&quot;27&quot;&gt;&gt;&lt;tr(@tid:1@pid:28)&quot;&quot;&lt;v&quot;28&quot;&gt;&gt;&lt;tr(@tid:1@pid:29)&quot;&quot;&lt;v&quot;29&quot;&gt;&gt;&lt;tr(@tid:1@pid:30)&quot;&quot;&lt;v&quot;30&quot;&gt;&gt;&lt;tr(@tid:1@pid:31)&quot;&quot;&lt;v&quot;31&quot;&gt;&gt;&lt;tr(@tid:1@pid:32)&quot;&quot;&lt;v&quot;32&quot;&gt;&gt;&lt;tr(@tid:1@pid:33)&quot;&quot;&lt;v&quot;33&quot;&gt;&gt;&lt;tr(@tid:1@pid:34)&quot;&quot;&lt;v&quot;34&quot;&gt;&gt;&lt;tr(@tid:1@pid:35)&quot;&quot;&lt;v&quot;35&quot;&gt;&gt;&lt;tr(@tid:1@pid:36)&quot;&quot;&lt;v&quot;36&quot;&gt;&gt;&lt;tr(@tid:1@pid:37)&quot;&quot;&lt;v&quot;37&quot;&gt;&gt;&lt;tr(@tid:1@pid:38)&quot;&quot;&lt;v&quot;38&quot;&gt;&gt;&lt;tr(@tid:1@pid:39)&quot;&quot;&lt;v&quot;39&quot;&gt;&gt;&lt;tr(@tid:1@pid:40)&quot;&quot;&lt;v&quot;40&quot;&gt;&gt;&lt;tr(@tid:1@pid:41)&quot;&quot;&lt;v&quot;41&quot;&gt;&gt;&lt;tr(@tid:1@pid:42)&quot;&quot;&lt;v&quot;42&quot;&gt;&gt;&lt;tr(@tid:1@pid:43)&quot;&quot;&lt;v&quot;43&quot;&gt;&gt;&lt;tr(@tid:1@pid:44)&quot;&quot;&lt;v&quot;44&quot;&gt;&gt;&lt;tr(@tid:1@pid:45)&quot;&quot;&lt;v&quot;45&quot;&gt;&gt;&lt;tr(@tid:1@pid:46)&quot;&quot;&lt;v&quot;46&quot;&gt;&gt;&lt;tr(@tid:1@pid:47)&quot;&quot;&lt;v&quot;47&quot;&gt;&gt;&lt;tr(@tid:1@pid:48)&quot;&quot;&lt;v&quot;48&quot;&gt;&gt;&lt;tr(@tid:1@pid:49)&quot;&quot;&lt;v&quot;49&quot;&gt;&gt;&lt;tr(@tid:1@pid:50)&quot;&quot;&lt;v&quot;50&quot;&gt;&gt;&lt;tr(@tid:1@pid:51)&quot;&quot;&lt;v&quot;51&quot;&gt;&gt;&lt;tr(@tid:1@pid:52)&quot;&quot;&lt;v&quot;52&quot;&gt;&gt;&lt;tr(@tid:1@pid:53)&quot;&quot;&lt;v&quot;53&quot;&gt;&gt;&lt;tr(@tid:1@pid:54)&quot;&quot;&lt;v&quot;54&quot;&gt;&gt;&lt;tr(@tid:1@pid:55)&quot;&quot;&lt;v&quot;55&quot;&gt;&gt;&lt;tr(@tid:1@pid:56)&quot;&quot;&lt;v&quot;56&quot;&gt;&gt;&lt;tr(@tid:1@pid:57)&quot;&quot;&lt;v&quot;57&quot;&gt;&gt;&lt;tr(@tid:1@pid:58)&quot;&quot;&lt;v&quot;58&quot;&gt;&gt;&lt;tr(@tid:1@pid:59)&quot;&quot;&lt;v&quot;59&quot;&gt;&gt;&lt;tr(@tid:1@pid:60)&quot;&quot;&lt;v&quot;60&quot;&gt;&gt;&lt;tr(@tid:1@pid:61)&quot;&quot;&lt;v&quot;61&quot;&gt;&gt;&lt;tr(@tid:1@pid:62)&quot;&quot;&lt;v&quot;62&quot;&gt;&gt;&lt;tr(@tid:1@pid:63)&quot;&quot;&lt;v&quot;63&quot;&gt;&gt;&lt;tr(@tid:1@pid:64)&quot;&quot;&lt;v&quot;64&quot;&gt;&gt;&lt;tr(@tid:1@pid:65)&quot;&quot;&lt;v&quot;65&quot;&gt;&gt;&lt;tr(@tid:1@pid:66)&quot;&quot;&lt;v&quot;66&quot;&gt;&gt;&lt;tr(@tid:1@pid:67)&quot;&quot;&lt;v&quot;67&quot;&gt;&gt;&lt;tr(@tid:1@pid:68)&quot;&quot;&lt;v&quot;68&quot;&gt;&gt;&lt;tr(@tid:1@pid:69)&quot;&quot;&lt;v&quot;69&quot;&gt;&gt;&lt;tr(@tid:1@pid:70)&quot;&quot;&lt;v&quot;70&quot;&gt;&gt;&lt;tr(@tid:1@pid:71)&quot;&quot;&lt;v&quot;71&quot;&gt;&gt;&lt;tr(@tid:1@pid:72)&quot;&quot;&lt;v&quot;72&quot;&gt;&gt;&lt;tr(@tid:1@pid:73)&quot;&quot;&lt;v&quot;73&quot;&gt;&gt;&lt;tr(@tid:1@pid:74)&quot;&quot;&lt;v&quot;74&quot;&gt;&gt;&lt;tr(@tid:1@pid:75)&quot;&quot;&lt;v&quot;75&quot;&gt;&gt;&lt;tr(@tid:1@pid:76)&quot;&quot;&lt;v&quot;76&quot;&gt;&gt;&lt;tr(@tid:1@pid:77)&quot;&quot;&lt;v&quot;77&quot;&gt;&gt;&lt;tr(@tid:1@pid:78)&quot;&quot;&lt;v&quot;78&quot;&gt;&gt;&lt;tr(@tid:1@pid:79)&quot;&quot;&lt;v&quot;79&quot;&gt;&gt;&lt;tr(@tid:1@pid:80)&quot;&quot;&lt;v&quot;80&quot;&gt;&gt;&lt;tr(@tid:1@pid:81)&quot;&quot;&lt;v&quot;81&quot;&gt;&gt;&lt;tr(@tid:1@pid:82)&quot;&quot;&lt;v&quot;82&quot;&gt;&gt;&lt;tr(@tid:1@pid:83)&quot;&quot;&lt;v&quot;83&quot;&gt;&gt;&lt;tr(@tid:1@pid:84)&quot;&quot;&lt;v&quot;84&quot;&gt;&gt;&lt;tr(@tid:1@pid:85)&quot;&quot;&lt;v&quot;85&quot;&gt;&gt;&lt;tr(@tid:1@pid:86)&quot;&quot;&lt;v&quot;86&quot;&gt;&gt;&lt;tr(@tid:1@pid:87)&quot;&quot;&lt;v&quot;87&quot;&gt;&gt;&lt;tr(@tid:1@pid:88)&quot;&quot;&lt;v&quot;88&quot;&gt;&gt;&lt;tr(@tid:1@pid:89)&quot;&quot;&lt;v&quot;89&quot;&gt;&gt;&lt;tr(@tid:1@pid:90)&quot;&quot;&lt;v&quot;90&quot;&gt;&gt;&lt;tr(@tid:1@pid:91)&quot;&quot;&lt;v&quot;91&quot;&gt;&gt;&lt;tr(@tid:1@pid:92)&quot;&quot;&lt;v&quot;92&quot;&gt;&gt;&lt;tr(@tid:1@pid:93)&quot;&quot;&lt;v&quot;93&quot;&gt;&gt;&lt;tr(@tid:1@pid:94)&quot;&quot;&lt;v&quot;94&quot;&gt;&gt;&lt;tr(@tid:1@pid:95)&quot;&quot;&lt;v&quot;95&quot;&gt;&gt;&lt;tr(@tid:1@pid:96)&quot;&quot;&lt;v&quot;96&quot;&gt;&gt;&lt;tr(@tid:1@pid:97)&quot;&quot;&lt;v&quot;97&quot;&gt;&gt;&lt;tr(@tid:1@pid:98)&quot;&quot;&lt;v&quot;98&quot;&gt;&gt;&lt;tr(@tid:1@pid:99)&quot;&quot;&lt;v&quot;99&quot;&gt;&gt;&lt;tr(@tid:1@pid:100)&quot;&quot;&lt;v&quot;100&quot;&gt;&gt;&lt;tr(@tid:2@pid:1)&quot;&quot;&lt;v&quot;101&quot;&gt;&gt;&lt;tr(@tid:2@pid:2)&quot;&quot;&lt;v&quot;102&quot;&gt;&gt;&lt;tr(@tid:2@pid:3)&quot;&quot;&lt;v&quot;103&quot;&gt;&gt;&lt;tr(@tid:2@pid:4)&quot;&quot;&lt;v&quot;104&quot;&gt;&gt;&lt;tr(@tid:2@pid:5)&quot;&quot;&lt;v&quot;105&quot;&gt;&gt;&lt;tr(@tid:2@pid:6)&quot;&quot;&lt;v&quot;106&quot;&gt;&gt;&lt;tr(@tid:2@pid:7)&quot;&quot;&lt;v&quot;107&quot;&gt;&gt;&lt;tr(@tid:2@pid:8)&quot;&quot;&lt;v&quot;108&quot;&gt;&gt;&lt;tr(@tid:2@pid:9)&quot;&quot;&lt;v&quot;109&quot;&gt;&gt;&lt;tr(@tid:2@pid:10)&quot;&quot;&lt;v&quot;110&quot;&gt;&gt;&lt;tr(@tid:2@pid:11)&quot;&quot;&lt;v&quot;111&quot;&gt;&gt;&lt;tr(@tid:2@pid:12)&quot;&quot;&lt;v&quot;112&quot;&gt;&gt;&lt;tr(@tid:2@pid:13)&quot;&quot;&lt;v&quot;113&quot;&gt;&gt;&lt;tr(@tid:2@pid:14)&quot;&quot;&lt;v&quot;114&quot;&gt;&gt;&lt;tr(@tid:2@pid:15)&quot;&quot;&lt;v&quot;115&quot;&gt;&gt;&lt;tr(@tid:2@pid:16)&quot;&quot;&lt;v&quot;116&quot;&gt;&gt;&lt;tr(@tid:2@pid:17)&quot;&quot;&lt;v&quot;117&quot;&gt;&gt;&lt;tr(@tid:2@pid:18)&quot;&quot;&lt;v&quot;118&quot;&gt;&gt;&lt;tr(@tid:2@pid:19)&quot;&quot;&lt;v&quot;119&quot;&gt;&gt;&lt;tr(@tid:2@pid:20)&quot;&quot;&lt;v&quot;120&quot;&gt;&gt;&lt;tr(@tid:2@pid:21)&quot;&quot;&lt;v&quot;121&quot;&gt;&gt;&lt;tr(@tid:2@pid:22)&quot;&quot;&lt;v&quot;122&quot;&gt;&gt;&lt;tr(@tid:2@pid:23)&quot;&quot;&lt;v&quot;123&quot;&gt;&gt;&lt;tr(@tid:2@pid:24)&quot;&quot;&lt;v&quot;124&quot;&gt;&gt;&lt;tr(@tid:2@pid:25)&quot;&quot;&lt;v&quot;125&quot;&gt;&gt;&lt;tr(@tid:2@pid:26)&quot;&quot;&lt;v&quot;126&quot;&gt;&gt;&lt;tr(@tid:2@pid:27)&quot;&quot;&lt;v&quot;127&quot;&gt;&gt;&lt;tr(@tid:2@pid:28)&quot;&quot;&lt;v&quot;128&quot;&gt;&gt;&lt;tr(@tid:2@pid:29)&quot;&quot;&lt;v&quot;129&quot;&gt;&gt;&lt;tr(@tid:2@pid:30)&quot;&quot;&lt;v&quot;130&quot;&gt;&gt;&lt;tr(@tid:2@pid:31)&quot;&quot;&lt;v&quot;131&quot;&gt;&gt;&lt;tr(@tid:2@pid:32)&quot;&quot;&lt;v&quot;132&quot;&gt;&gt;&lt;tr(@tid:2@pid:33)&quot;&quot;&lt;v&quot;133&quot;&gt;&gt;&lt;tr(@tid:2@pid:34)&quot;&quot;&lt;v&quot;134&quot;&gt;&gt;&lt;tr(@tid:2@pid:35)&quot;&quot;&lt;v&quot;135&quot;&gt;&gt;&lt;tr(@tid:2@pid:36)&quot;&quot;&lt;v&quot;136&quot;&gt;&gt;&lt;tr(@tid:2@pid:37)&quot;&quot;&lt;v&quot;137&quot;&gt;&gt;&lt;tr(@tid:2@pid:38)&quot;&quot;&lt;v&quot;138&quot;&gt;&gt;&lt;tr(@tid:2@pid:39)&quot;&quot;&lt;v&quot;139&quot;&gt;&gt;&lt;tr(@tid:2@pid:40)&quot;&quot;&lt;v&quot;140&quot;&gt;&gt;&lt;tr(@tid:2@pid:41)&quot;&quot;&lt;v&quot;141&quot;&gt;&gt;&lt;tr(@tid:2@pid:42)&quot;&quot;&lt;v&quot;142&quot;&gt;&gt;&lt;tr(@tid:2@pid:43)&quot;&quot;&lt;v&quot;143&quot;&gt;&gt;&lt;tr(@tid:2@pid:44)&quot;&quot;&lt;v&quot;144&quot;&gt;&gt;&lt;tr(@tid:2@pid:45)&quot;&quot;&lt;v&quot;145&quot;&gt;&gt;&lt;tr(@tid:2@pid:46)&quot;&quot;&lt;v&quot;146&quot;&gt;&gt;&lt;tr(@tid:2@pid:47)&quot;&quot;&lt;v&quot;147&quot;&gt;&gt;&lt;tr(@tid:2@pid:48)&quot;&quot;&lt;v&quot;148&quot;&gt;&gt;&lt;tr(@tid:2@pid:49)&quot;&quot;&lt;v&quot;149&quot;&gt;&gt;&lt;tr(@tid:2@pid:50)&quot;&quot;&lt;v&quot;150&quot;&gt;&gt;&lt;tr(@tid:2@pid:51)&quot;&quot;&lt;v&quot;151&quot;&gt;&gt;&lt;tr(@tid:2@pid:52)&quot;&quot;&lt;v&quot;152&quot;&gt;&gt;&lt;tr(@tid:2@pid:53)&quot;&quot;&lt;v&quot;153&quot;&gt;&gt;&lt;tr(@tid:2@pid:54)&quot;&quot;&lt;v&quot;154&quot;&gt;&gt;&lt;tr(@tid:2@pid:55)&quot;&quot;&lt;v&quot;155&quot;&gt;&gt;&lt;tr(@tid:2@pid:56)&quot;&quot;&lt;v&quot;156&quot;&gt;&gt;&lt;tr(@tid:2@pid:57)&quot;&quot;&lt;v&quot;157&quot;&gt;&gt;&lt;tr(@tid:2@pid:58)&quot;&quot;&lt;v&quot;158&quot;&gt;&gt;&lt;tr(@tid:2@pid:59)&quot;&quot;&lt;v&quot;159&quot;&gt;&gt;&lt;tr(@tid:2@pid:60)&quot;&quot;&lt;v&quot;160&quot;&gt;&gt;&lt;tr(@tid:2@pid:61)&quot;&quot;&lt;v&quot;161&quot;&gt;&gt;&lt;tr(@tid:2@pid:62)&quot;&quot;&lt;v&quot;162&quot;&gt;&gt;&lt;tr(@tid:2@pid:63)&quot;&quot;&lt;v&quot;163&quot;&gt;&gt;&lt;tr(@tid:2@pid:64)&quot;&quot;&lt;v&quot;164&quot;&gt;&gt;&lt;tr(@tid:2@pid:65)&quot;&quot;&lt;v&quot;165&quot;&gt;&gt;&lt;tr(@tid:2@pid:66)&quot;&quot;&lt;v&quot;166&quot;&gt;&gt;&lt;tr(@tid:2@pid:67)&quot;&quot;&lt;v&quot;167&quot;&gt;&gt;&lt;tr(@tid:2@pid:68)&quot;&quot;&lt;v&quot;168&quot;&gt;&gt;&lt;tr(@tid:2@pid:69)&quot;&quot;&lt;v&quot;169&quot;&gt;&gt;&lt;tr(@tid:2@pid:70)&quot;&quot;&lt;v&quot;170&quot;&gt;&gt;&lt;tr(@tid:2@pid:71)&quot;&quot;&lt;v&quot;171&quot;&gt;&gt;&lt;tr(@tid:2@pid:72)&quot;&quot;&lt;v&quot;172&quot;&gt;&gt;&lt;tr(@tid:2@pid:73)&quot;&quot;&lt;v&quot;173&quot;&gt;&gt;&lt;tr(@tid:2@pid:74)&quot;&quot;&lt;v&quot;174&quot;&gt;&gt;&lt;tr(@tid:2@pid:75)&quot;&quot;&lt;v&quot;175&quot;&gt;&gt;&lt;tr(@tid:2@pid:76)&quot;&quot;&lt;v&quot;176&quot;&gt;&gt;&lt;tr(@tid:2@pid:77)&quot;&quot;&lt;v&quot;177&quot;&gt;&gt;&lt;tr(@tid:2@pid:78)&quot;&quot;&lt;v&quot;178&quot;&gt;&gt;&lt;tr(@tid:2@pid:79)&quot;&quot;&lt;v&quot;179&quot;&gt;&gt;&lt;tr(@tid:2@pid:80)&quot;&quot;&lt;v&quot;180&quot;&gt;&gt;&lt;tr(@tid:2@pid:81)&quot;&quot;&lt;v&quot;181&quot;&gt;&gt;&lt;tr(@tid:2@pid:82)&quot;&quot;&lt;v&quot;182&quot;&gt;&gt;&lt;tr(@tid:2@pid:83)&quot;&quot;&lt;v&quot;183&quot;&gt;&gt;&lt;tr(@tid:2@pid:84)&quot;&quot;&lt;v&quot;184&quot;&gt;&gt;&lt;tr(@tid:2@pid:85)&quot;&quot;&lt;v&quot;185&quot;&gt;&gt;&lt;tr(@tid:2@pid:86)&quot;&quot;&lt;v&quot;186&quot;&gt;&gt;&lt;tr(@tid:2@pid:87)&quot;&quot;&lt;v&quot;187&quot;&gt;&gt;&lt;tr(@tid:2@pid:88)&quot;&quot;&lt;v&quot;188&quot;&gt;&gt;&lt;tr(@tid:2@pid:89)&quot;&quot;&lt;v&quot;189&quot;&gt;&gt;&lt;tr(@tid:2@pid:90)&quot;&quot;&lt;v&quot;190&quot;&gt;&gt;&lt;tr(@tid:2@pid:91)&quot;&quot;&lt;v&quot;191&quot;&gt;&gt;&lt;tr(@tid:2@pid:92)&quot;&quot;&lt;v&quot;192&quot;&gt;&gt;&lt;tr(@tid:2@pid:93)&quot;&quot;&lt;v&quot;193&quot;&gt;&gt;&lt;tr(@tid:2@pid:94)&quot;&quot;&lt;v&quot;194&quot;&gt;&gt;&lt;tr(@tid:2@pid:95)&quot;&quot;&lt;v&quot;195&quot;&gt;&gt;&lt;tr(@tid:2@pid:96)&quot;&quot;&lt;v&quot;196&quot;&gt;&gt;&lt;tr(@tid:2@pid:97)&quot;&quot;&lt;v&quot;197&quot;&gt;&gt;&lt;tr(@tid:2@pid:98)&quot;&quot;&lt;v&quot;198&quot;&gt;&gt;&lt;tr(@tid:2@pid:99)&quot;&quot;&lt;v&quot;199&quot;&gt;&gt;&lt;tr(@tid:2@pid:100)&quot;&quot;&lt;v&quot;200&quot;&gt;&gt;&gt;&lt;people&quot;&quot;&lt;p(@id:101)&quot;&quot;&lt;f(@i:0)&quot;Keypad&quot;&gt;&lt;f(@i:1)&quot;1&quot;&gt;&gt;&lt;p(@id:102)&quot;&quot;&lt;f(@i:0)&quot;Keypad&quot;&gt;&lt;f(@i:1)&quot;2&quot;&gt;&gt;&lt;p(@id:103)&quot;&quot;&lt;f(@i:0)&quot;Keypad&quot;&gt;&lt;f(@i:1)&quot;3&quot;&gt;&gt;&lt;p(@id:104)&quot;&quot;&lt;f(@i:0)&quot;Keypad&quot;&gt;&lt;f(@i:1)&quot;4&quot;&gt;&gt;&lt;p(@id:105)&quot;&quot;&lt;f(@i:0)&quot;Keypad&quot;&gt;&lt;f(@i:1)&quot;5&quot;&gt;&gt;&lt;p(@id:106)&quot;&quot;&lt;f(@i:0)&quot;Keypad&quot;&gt;&lt;f(@i:1)&quot;6&quot;&gt;&gt;&lt;p(@id:107)&quot;&quot;&lt;f(@i:0)&quot;Keypad&quot;&gt;&lt;f(@i:1)&quot;7&quot;&gt;&gt;&lt;p(@id:108)&quot;&quot;&lt;f(@i:0)&quot;Keypad&quot;&gt;&lt;f(@i:1)&quot;8&quot;&gt;&gt;&lt;p(@id:109)&quot;&quot;&lt;f(@i:0)&quot;Keypad&quot;&gt;&lt;f(@i:1)&quot;9&quot;&gt;&gt;&lt;p(@id:110)&quot;&quot;&lt;f(@i:0)&quot;Keypad&quot;&gt;&lt;f(@i:1)&quot;10&quot;&gt;&gt;&lt;p(@id:111)&quot;&quot;&lt;f(@i:0)&quot;Keypad&quot;&gt;&lt;f(@i:1)&quot;11&quot;&gt;&gt;&lt;p(@id:112)&quot;&quot;&lt;f(@i:0)&quot;Keypad&quot;&gt;&lt;f(@i:1)&quot;12&quot;&gt;&gt;&lt;p(@id:113)&quot;&quot;&lt;f(@i:0)&quot;Keypad&quot;&gt;&lt;f(@i:1)&quot;13&quot;&gt;&gt;&lt;p(@id:114)&quot;&quot;&lt;f(@i:0)&quot;Keypad&quot;&gt;&lt;f(@i:1)&quot;14&quot;&gt;&gt;&lt;p(@id:115)&quot;&quot;&lt;f(@i:0)&quot;Keypad&quot;&gt;&lt;f(@i:1)&quot;15&quot;&gt;&gt;&lt;p(@id:116)&quot;&quot;&lt;f(@i:0)&quot;Keypad&quot;&gt;&lt;f(@i:1)&quot;16&quot;&gt;&gt;&lt;p(@id:117)&quot;&quot;&lt;f(@i:0)&quot;Keypad&quot;&gt;&lt;f(@i:1)&quot;17&quot;&gt;&gt;&lt;p(@id:118)&quot;&quot;&lt;f(@i:0)&quot;Keypad&quot;&gt;&lt;f(@i:1)&quot;18&quot;&gt;&gt;&lt;p(@id:119)&quot;&quot;&lt;f(@i:0)&quot;Keypad&quot;&gt;&lt;f(@i:1)&quot;19&quot;&gt;&gt;&lt;p(@id:120)&quot;&quot;&lt;f(@i:0)&quot;Keypad&quot;&gt;&lt;f(@i:1)&quot;20&quot;&gt;&gt;&lt;p(@id:121)&quot;&quot;&lt;f(@i:0)&quot;Keypad&quot;&gt;&lt;f(@i:1)&quot;21&quot;&gt;&gt;&lt;p(@id:122)&quot;&quot;&lt;f(@i:0)&quot;Keypad&quot;&gt;&lt;f(@i:1)&quot;22&quot;&gt;&gt;&lt;p(@id:123)&quot;&quot;&lt;f(@i:0)&quot;Keypad&quot;&gt;&lt;f(@i:1)&quot;23&quot;&gt;&gt;&lt;p(@id:124)&quot;&quot;&lt;f(@i:0)&quot;Keypad&quot;&gt;&lt;f(@i:1)&quot;24&quot;&gt;&gt;&lt;p(@id:125)&quot;&quot;&lt;f(@i:0)&quot;Keypad&quot;&gt;&lt;f(@i:1)&quot;25&quot;&gt;&gt;&lt;p(@id:126)&quot;&quot;&lt;f(@i:0)&quot;Keypad&quot;&gt;&lt;f(@i:1)&quot;26&quot;&gt;&gt;&lt;p(@id:127)&quot;&quot;&lt;f(@i:0)&quot;Keypad&quot;&gt;&lt;f(@i:1)&quot;27&quot;&gt;&gt;&lt;p(@id:128)&quot;&quot;&lt;f(@i:0)&quot;Keypad&quot;&gt;&lt;f(@i:1)&quot;28&quot;&gt;&gt;&lt;p(@id:129)&quot;&quot;&lt;f(@i:0)&quot;Keypad&quot;&gt;&lt;f(@i:1)&quot;29&quot;&gt;&gt;&lt;p(@id:130)&quot;&quot;&lt;f(@i:0)&quot;Keypad&quot;&gt;&lt;f(@i:1)&quot;30&quot;&gt;&gt;&lt;p(@id:131)&quot;&quot;&lt;f(@i:0)&quot;Keypad&quot;&gt;&lt;f(@i:1)&quot;31&quot;&gt;&gt;&lt;p(@id:132)&quot;&quot;&lt;f(@i:0)&quot;Keypad&quot;&gt;&lt;f(@i:1)&quot;32&quot;&gt;&gt;&lt;p(@id:133)&quot;&quot;&lt;f(@i:0)&quot;Keypad&quot;&gt;&lt;f(@i:1)&quot;33&quot;&gt;&gt;&lt;p(@id:134)&quot;&quot;&lt;f(@i:0)&quot;Keypad&quot;&gt;&lt;f(@i:1)&quot;34&quot;&gt;&gt;&lt;p(@id:135)&quot;&quot;&lt;f(@i:0)&quot;Keypad&quot;&gt;&lt;f(@i:1)&quot;35&quot;&gt;&gt;&lt;p(@id:136)&quot;&quot;&lt;f(@i:0)&quot;Keypad&quot;&gt;&lt;f(@i:1)&quot;36&quot;&gt;&gt;&lt;p(@id:137)&quot;&quot;&lt;f(@i:0)&quot;Keypad&quot;&gt;&lt;f(@i:1)&quot;37&quot;&gt;&gt;&lt;p(@id:138)&quot;&quot;&lt;f(@i:0)&quot;Keypad&quot;&gt;&lt;f(@i:1)&quot;38&quot;&gt;&gt;&lt;p(@id:139)&quot;&quot;&lt;f(@i:0)&quot;Keypad&quot;&gt;&lt;f(@i:1)&quot;39&quot;&gt;&gt;&lt;p(@id:140)&quot;&quot;&lt;f(@i:0)&quot;Keypad&quot;&gt;&lt;f(@i:1)&quot;40&quot;&gt;&gt;&lt;p(@id:141)&quot;&quot;&lt;f(@i:0)&quot;Keypad&quot;&gt;&lt;f(@i:1)&quot;41&quot;&gt;&gt;&lt;p(@id:142)&quot;&quot;&lt;f(@i:0)&quot;Keypad&quot;&gt;&lt;f(@i:1)&quot;42&quot;&gt;&gt;&lt;p(@id:143)&quot;&quot;&lt;f(@i:0)&quot;Keypad&quot;&gt;&lt;f(@i:1)&quot;43&quot;&gt;&gt;&lt;p(@id:144)&quot;&quot;&lt;f(@i:0)&quot;Keypad&quot;&gt;&lt;f(@i:1)&quot;44&quot;&gt;&gt;&lt;p(@id:145)&quot;&quot;&lt;f(@i:0)&quot;Keypad&quot;&gt;&lt;f(@i:1)&quot;45&quot;&gt;&gt;&lt;p(@id:146)&quot;&quot;&lt;f(@i:0)&quot;Keypad&quot;&gt;&lt;f(@i:1)&quot;46&quot;&gt;&gt;&lt;p(@id:147)&quot;&quot;&lt;f(@i:0)&quot;Keypad&quot;&gt;&lt;f(@i:1)&quot;47&quot;&gt;&gt;&lt;p(@id:148)&quot;&quot;&lt;f(@i:0)&quot;Keypad&quot;&gt;&lt;f(@i:1)&quot;48&quot;&gt;&gt;&lt;p(@id:149)&quot;&quot;&lt;f(@i:0)&quot;Keypad&quot;&gt;&lt;f(@i:1)&quot;49&quot;&gt;&gt;&lt;p(@id:150)&quot;&quot;&lt;f(@i:0)&quot;Keypad&quot;&gt;&lt;f(@i:1)&quot;50&quot;&gt;&gt;&lt;p(@id:151)&quot;&quot;&lt;f(@i:0)&quot;Keypad&quot;&gt;&lt;f(@i:1)&quot;51&quot;&gt;&gt;&lt;p(@id:152)&quot;&quot;&lt;f(@i:0)&quot;Keypad&quot;&gt;&lt;f(@i:1)&quot;52&quot;&gt;&gt;&lt;p(@id:153)&quot;&quot;&lt;f(@i:0)&quot;Keypad&quot;&gt;&lt;f(@i:1)&quot;53&quot;&gt;&gt;&lt;p(@id:154)&quot;&quot;&lt;f(@i:0)&quot;Keypad&quot;&gt;&lt;f(@i:1)&quot;54&quot;&gt;&gt;&lt;p(@id:155)&quot;&quot;&lt;f(@i:0)&quot;Keypad&quot;&gt;&lt;f(@i:1)&quot;55&quot;&gt;&gt;&lt;p(@id:156)&quot;&quot;&lt;f(@i:0)&quot;Keypad&quot;&gt;&lt;f(@i:1)&quot;56&quot;&gt;&gt;&lt;p(@id:157)&quot;&quot;&lt;f(@i:0)&quot;Keypad&quot;&gt;&lt;f(@i:1)&quot;57&quot;&gt;&gt;&lt;p(@id:158)&quot;&quot;&lt;f(@i:0)&quot;Keypad&quot;&gt;&lt;f(@i:1)&quot;58&quot;&gt;&gt;&lt;p(@id:159)&quot;&quot;&lt;f(@i:0)&quot;Keypad&quot;&gt;&lt;f(@i:1)&quot;59&quot;&gt;&gt;&lt;p(@id:160)&quot;&quot;&lt;f(@i:0)&quot;Keypad&quot;&gt;&lt;f(@i:1)&quot;60&quot;&gt;&gt;&lt;p(@id:161)&quot;&quot;&lt;f(@i:0)&quot;Keypad&quot;&gt;&lt;f(@i:1)&quot;61&quot;&gt;&gt;&lt;p(@id:162)&quot;&quot;&lt;f(@i:0)&quot;Keypad&quot;&gt;&lt;f(@i:1)&quot;62&quot;&gt;&gt;&lt;p(@id:163)&quot;&quot;&lt;f(@i:0)&quot;Keypad&quot;&gt;&lt;f(@i:1)&quot;63&quot;&gt;&gt;&lt;p(@id:164)&quot;&quot;&lt;f(@i:0)&quot;Keypad&quot;&gt;&lt;f(@i:1)&quot;64&quot;&gt;&gt;&lt;p(@id:165)&quot;&quot;&lt;f(@i:0)&quot;Keypad&quot;&gt;&lt;f(@i:1)&quot;65&quot;&gt;&gt;&lt;p(@id:166)&quot;&quot;&lt;f(@i:0)&quot;Keypad&quot;&gt;&lt;f(@i:1)&quot;66&quot;&gt;&gt;&lt;p(@id:167)&quot;&quot;&lt;f(@i:0)&quot;Keypad&quot;&gt;&lt;f(@i:1)&quot;67&quot;&gt;&gt;&lt;p(@id:168)&quot;&quot;&lt;f(@i:0)&quot;Keypad&quot;&gt;&lt;f(@i:1)&quot;68&quot;&gt;&gt;&lt;p(@id:169)&quot;&quot;&lt;f(@i:0)&quot;Keypad&quot;&gt;&lt;f(@i:1)&quot;69&quot;&gt;&gt;&lt;p(@id:170)&quot;&quot;&lt;f(@i:0)&quot;Keypad&quot;&gt;&lt;f(@i:1)&quot;70&quot;&gt;&gt;&lt;p(@id:171)&quot;&quot;&lt;f(@i:0)&quot;Keypad&quot;&gt;&lt;f(@i:1)&quot;71&quot;&gt;&gt;&lt;p(@id:172)&quot;&quot;&lt;f(@i:0)&quot;Keypad&quot;&gt;&lt;f(@i:1)&quot;72&quot;&gt;&gt;&lt;p(@id:173)&quot;&quot;&lt;f(@i:0)&quot;Keypad&quot;&gt;&lt;f(@i:1)&quot;73&quot;&gt;&gt;&lt;p(@id:174)&quot;&quot;&lt;f(@i:0)&quot;Keypad&quot;&gt;&lt;f(@i:1)&quot;74&quot;&gt;&gt;&lt;p(@id:175)&quot;&quot;&lt;f(@i:0)&quot;Keypad&quot;&gt;&lt;f(@i:1)&quot;75&quot;&gt;&gt;&lt;p(@id:176)&quot;&quot;&lt;f(@i:0)&quot;Keypad&quot;&gt;&lt;f(@i:1)&quot;76&quot;&gt;&gt;&lt;p(@id:177)&quot;&quot;&lt;f(@i:0)&quot;Keypad&quot;&gt;&lt;f(@i:1)&quot;77&quot;&gt;&gt;&lt;p(@id:178)&quot;&quot;&lt;f(@i:0)&quot;Keypad&quot;&gt;&lt;f(@i:1)&quot;78&quot;&gt;&gt;&lt;p(@id:179)&quot;&quot;&lt;f(@i:0)&quot;Keypad&quot;&gt;&lt;f(@i:1)&quot;79&quot;&gt;&gt;&lt;p(@id:180)&quot;&quot;&lt;f(@i:0)&quot;Keypad&quot;&gt;&lt;f(@i:1)&quot;80&quot;&gt;&gt;&lt;p(@id:181)&quot;&quot;&lt;f(@i:0)&quot;Keypad&quot;&gt;&lt;f(@i:1)&quot;81&quot;&gt;&gt;&lt;p(@id:182)&quot;&quot;&lt;f(@i:0)&quot;Keypad&quot;&gt;&lt;f(@i:1)&quot;82&quot;&gt;&gt;&lt;p(@id:183)&quot;&quot;&lt;f(@i:0)&quot;Keypad&quot;&gt;&lt;f(@i:1)&quot;83&quot;&gt;&gt;&lt;p(@id:184)&quot;&quot;&lt;f(@i:0)&quot;Keypad&quot;&gt;&lt;f(@i:1)&quot;84&quot;&gt;&gt;&lt;p(@id:185)&quot;&quot;&lt;f(@i:0)&quot;Keypad&quot;&gt;&lt;f(@i:1)&quot;85&quot;&gt;&gt;&lt;p(@id:186)&quot;&quot;&lt;f(@i:0)&quot;Keypad&quot;&gt;&lt;f(@i:1)&quot;86&quot;&gt;&gt;&lt;p(@id:187)&quot;&quot;&lt;f(@i:0)&quot;Keypad&quot;&gt;&lt;f(@i:1)&quot;87&quot;&gt;&gt;&lt;p(@id:188)&quot;&quot;&lt;f(@i:0)&quot;Keypad&quot;&gt;&lt;f(@i:1)&quot;88&quot;&gt;&gt;&lt;p(@id:189)&quot;&quot;&lt;f(@i:0)&quot;Keypad&quot;&gt;&lt;f(@i:1)&quot;89&quot;&gt;&gt;&lt;p(@id:190)&quot;&quot;&lt;f(@i:0)&quot;Keypad&quot;&gt;&lt;f(@i:1)&quot;90&quot;&gt;&gt;&lt;p(@id:191)&quot;&quot;&lt;f(@i:0)&quot;Keypad&quot;&gt;&lt;f(@i:1)&quot;91&quot;&gt;&gt;&lt;p(@id:192)&quot;&quot;&lt;f(@i:0)&quot;Keypad&quot;&gt;&lt;f(@i:1)&quot;92&quot;&gt;&gt;&lt;p(@id:193)&quot;&quot;&lt;f(@i:0)&quot;Keypad&quot;&gt;&lt;f(@i:1)&quot;93&quot;&gt;&gt;&lt;p(@id:194)&quot;&quot;&lt;f(@i:0)&quot;Keypad&quot;&gt;&lt;f(@i:1)&quot;94&quot;&gt;&gt;&lt;p(@id:195)&quot;&quot;&lt;f(@i:0)&quot;Keypad&quot;&gt;&lt;f(@i:1)&quot;95&quot;&gt;&gt;&lt;p(@id:196)&quot;&quot;&lt;f(@i:0)&quot;Keypad&quot;&gt;&lt;f(@i:1)&quot;96&quot;&gt;&gt;&lt;p(@id:197)&quot;&quot;&lt;f(@i:0)&quot;Keypad&quot;&gt;&lt;f(@i:1)&quot;97&quot;&gt;&gt;&lt;p(@id:198)&quot;&quot;&lt;f(@i:0)&quot;Keypad&quot;&gt;&lt;f(@i:1)&quot;98&quot;&gt;&gt;&lt;p(@id:199)&quot;&quot;&lt;f(@i:0)&quot;Keypad&quot;&gt;&lt;f(@i:1)&quot;99&quot;&gt;&gt;&lt;p(@id:200)&quot;&quot;&lt;f(@i:0)&quot;Keypad&quot;&gt;&lt;f(@i:1)&quot;100&quot;&gt;&gt;&gt;&lt;fields&quot;&quot;&lt;fld(@i:0)&quot;&quot;&lt;n&quot;First Name&quot;&gt;&gt;&lt;fld(@i:1)&quot;&quot;&lt;n&quot;Last Name&quot;&gt;&gt;&lt;fld(@i:2)&quot;&quot;&lt;n&quot;Entry Disabled&quot;&gt;&gt;&lt;fld(@i:3)&quot;&quot;&lt;n&quot;Participant Group&quot;&gt;&gt;&lt;fld(@i:4)&quot;&quot;&lt;n&quot;Team&quot;&gt;&gt;&lt;fld(@i:5)&quot;&quot;&lt;n&quot;Voting Weight&quot;&gt;&gt;&gt;&gt;&lt;chart&quot;&quot;&lt;styles&quot;&quot;&gt;&gt;&lt;teams&quot;&quot;&gt;&lt;transceivers&quot;&quot;&lt;t(@id:2@tt:ReplyPlus@n:Transceiver 2)&quot;&quot;&lt;f(@id:c)&quot;3&quot;&gt;&lt;f(@id:comType)&quot;Usb&quot;&gt;&lt;f(@id:com)&quot;[Auto]&quot;&gt;&lt;f(@id:kIdType)&quot;Static&quot;&gt;&lt;f(@id:ac)&quot;false&quot;&gt;&lt;f(@id:bl)&quot;Normal&quot;&gt;&lt;f(@id:dm)&quot;false&quot;&gt;&lt;f(@id:dp)&quot;false&quot;&gt;&lt;f(@id:kMin)&quot;1&quot;&gt;&lt;f(@id:kMax)&quot;250&quot;&gt;&lt;f(@id:pl)&quot;EuMax&quot;&gt;&lt;f(@id:rs)&quot;false&quot;&gt;&lt;f(@id:rr)&quot;false&quot;&gt;&lt;f(@id:sr)&quot;true&quot;&gt;&lt;f(@id:ss)&quot;true&quot;&gt;&lt;f(@id:wa)&quot;Off&quot;&gt;&gt;&gt;&gt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CLOCKTEMPLATE" val="true"/>
  <p:tag name="KPISTOPSPOLLING" val="tru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CLOCKTEMPLATE" val="true"/>
  <p:tag name="KPISTOPSPOLLING" val="tru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CLOCKTEMPLATE" val="true"/>
  <p:tag name="KPISTOPSPOLLING" val="tru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CLOCKTEMPLATE" val="true"/>
  <p:tag name="KPISTOPSPOLLING" val="tru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CLOCKTEMPLATE" val="true"/>
  <p:tag name="KPISTOPSPOLLING" val="tru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pitchFamily="2" charset="2"/>
          <a:buNone/>
          <a:tabLst/>
          <a:defRPr kumimoji="0" lang="en-GB" sz="2400" b="0" i="0" u="none" strike="noStrike" cap="none" normalizeH="0" baseline="0" smtClean="0">
            <a:ln>
              <a:noFill/>
            </a:ln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pitchFamily="2" charset="2"/>
          <a:buNone/>
          <a:tabLst/>
          <a:defRPr kumimoji="0" lang="en-GB" sz="2400" b="0" i="0" u="none" strike="noStrike" cap="none" normalizeH="0" baseline="0" smtClean="0">
            <a:ln>
              <a:noFill/>
            </a:ln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pitchFamily="2" charset="2"/>
          <a:buNone/>
          <a:tabLst/>
          <a:defRPr kumimoji="0" lang="en-GB" sz="2400" b="0" i="0" u="none" strike="noStrike" cap="none" normalizeH="0" baseline="0" smtClean="0">
            <a:ln>
              <a:noFill/>
            </a:ln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pitchFamily="2" charset="2"/>
          <a:buNone/>
          <a:tabLst/>
          <a:defRPr kumimoji="0" lang="en-GB" sz="2400" b="0" i="0" u="none" strike="noStrike" cap="none" normalizeH="0" baseline="0" smtClean="0">
            <a:ln>
              <a:noFill/>
            </a:ln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pitchFamily="2" charset="2"/>
          <a:buNone/>
          <a:tabLst/>
          <a:defRPr kumimoji="0" lang="en-GB" sz="2400" b="0" i="0" u="none" strike="noStrike" cap="none" normalizeH="0" baseline="0" smtClean="0">
            <a:ln>
              <a:noFill/>
            </a:ln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pitchFamily="2" charset="2"/>
          <a:buNone/>
          <a:tabLst/>
          <a:defRPr kumimoji="0" lang="en-GB" sz="2400" b="0" i="0" u="none" strike="noStrike" cap="none" normalizeH="0" baseline="0" smtClean="0">
            <a:ln>
              <a:noFill/>
            </a:ln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TP21_TNBC_Hurvitz_v28si" id="{C1512F46-6A78-754E-ADB9-5F1376EC52DA}" vid="{BECD2061-0667-FF47-BF83-28F7836462BA}"/>
    </a:ext>
  </a:extLst>
</a:theme>
</file>

<file path=ppt/theme/theme4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pitchFamily="2" charset="2"/>
          <a:buNone/>
          <a:tabLst/>
          <a:defRPr kumimoji="0" lang="en-GB" sz="2400" b="0" i="0" u="none" strike="noStrike" cap="none" normalizeH="0" baseline="0" smtClean="0">
            <a:ln>
              <a:noFill/>
            </a:ln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pitchFamily="2" charset="2"/>
          <a:buNone/>
          <a:tabLst/>
          <a:defRPr kumimoji="0" lang="en-GB" sz="2400" b="0" i="0" u="none" strike="noStrike" cap="none" normalizeH="0" baseline="0" smtClean="0">
            <a:ln>
              <a:noFill/>
            </a:ln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pitchFamily="2" charset="2"/>
          <a:buNone/>
          <a:tabLst/>
          <a:defRPr kumimoji="0" lang="en-GB" sz="2400" b="0" i="0" u="none" strike="noStrike" cap="none" normalizeH="0" baseline="0" smtClean="0">
            <a:ln>
              <a:noFill/>
            </a:ln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pitchFamily="2" charset="2"/>
          <a:buNone/>
          <a:tabLst/>
          <a:defRPr kumimoji="0" lang="en-GB" sz="2400" b="0" i="0" u="none" strike="noStrike" cap="none" normalizeH="0" baseline="0" smtClean="0">
            <a:ln>
              <a:noFill/>
            </a:ln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8862A45804C7345BFDE61DA2C172BE7" ma:contentTypeVersion="17" ma:contentTypeDescription="Create a new document." ma:contentTypeScope="" ma:versionID="0836c851ab56100df1895fa2a218104e">
  <xsd:schema xmlns:xsd="http://www.w3.org/2001/XMLSchema" xmlns:xs="http://www.w3.org/2001/XMLSchema" xmlns:p="http://schemas.microsoft.com/office/2006/metadata/properties" xmlns:ns1="96f1686b-f877-4eb8-89ab-3a67a5dc2612" xmlns:ns3="b4104d5b-b872-4636-a728-507be7308f43" targetNamespace="http://schemas.microsoft.com/office/2006/metadata/properties" ma:root="true" ma:fieldsID="fd973d22d93f3f1ceb87c2fa5e19ecd8" ns1:_="" ns3:_="">
    <xsd:import namespace="96f1686b-f877-4eb8-89ab-3a67a5dc2612"/>
    <xsd:import namespace="b4104d5b-b872-4636-a728-507be7308f43"/>
    <xsd:element name="properties">
      <xsd:complexType>
        <xsd:sequence>
          <xsd:element name="documentManagement">
            <xsd:complexType>
              <xsd:all>
                <xsd:element ref="ns1:QID" minOccurs="0"/>
                <xsd:element ref="ns1:Status" minOccurs="0"/>
                <xsd:element ref="ns1:MediaServiceMetadata" minOccurs="0"/>
                <xsd:element ref="ns1:MediaServiceFastMetadata" minOccurs="0"/>
                <xsd:element ref="ns1:MediaServiceAutoTags" minOccurs="0"/>
                <xsd:element ref="ns1:MediaServiceOCR" minOccurs="0"/>
                <xsd:element ref="ns1:MediaServiceDateTaken" minOccurs="0"/>
                <xsd:element ref="ns1:MediaServiceLocation" minOccurs="0"/>
                <xsd:element ref="ns3:SharedWithUsers" minOccurs="0"/>
                <xsd:element ref="ns3:SharedWithDetails" minOccurs="0"/>
                <xsd:element ref="ns1:MediaServiceEventHashCode" minOccurs="0"/>
                <xsd:element ref="ns1:MediaServiceGenerationTime" minOccurs="0"/>
                <xsd:element ref="ns3:TaxKeywordTaxHTField" minOccurs="0"/>
                <xsd:element ref="ns3:TaxCatchAll" minOccurs="0"/>
                <xsd:element ref="ns1:MediaServiceAutoKeyPoints" minOccurs="0"/>
                <xsd:element ref="ns1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6f1686b-f877-4eb8-89ab-3a67a5dc2612" elementFormDefault="qualified">
    <xsd:import namespace="http://schemas.microsoft.com/office/2006/documentManagement/types"/>
    <xsd:import namespace="http://schemas.microsoft.com/office/infopath/2007/PartnerControls"/>
    <xsd:element name="QID" ma:index="0" nillable="true" ma:displayName="QID" ma:indexed="true" ma:internalName="QID">
      <xsd:simpleType>
        <xsd:restriction base="dms:Number"/>
      </xsd:simpleType>
    </xsd:element>
    <xsd:element name="Status" ma:index="3" nillable="true" ma:displayName="Status" ma:format="Dropdown" ma:internalName="Status">
      <xsd:simpleType>
        <xsd:restriction base="dms:Choice">
          <xsd:enumeration value="Not started"/>
          <xsd:enumeration value="Web Build"/>
          <xsd:enumeration value="In Progress"/>
          <xsd:enumeration value="Launched"/>
          <xsd:enumeration value="Complete"/>
          <xsd:enumeration value="Delayed"/>
        </xsd:restriction>
      </xsd:simpleType>
    </xsd:element>
    <xsd:element name="MediaServiceMetadata" ma:index="6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7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8" nillable="true" ma:displayName="MediaServiceAutoTags" ma:internalName="MediaServiceAutoTags" ma:readOnly="true">
      <xsd:simpleType>
        <xsd:restriction base="dms:Text"/>
      </xsd:simpleType>
    </xsd:element>
    <xsd:element name="MediaServiceOCR" ma:index="9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1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2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4104d5b-b872-4636-a728-507be7308f43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KeywordTaxHTField" ma:index="21" nillable="true" ma:taxonomy="true" ma:internalName="TaxKeywordTaxHTField" ma:taxonomyFieldName="TaxKeyword" ma:displayName="Enterprise Keywords" ma:fieldId="{23f27201-bee3-471e-b2e7-b64fd8b7ca38}" ma:taxonomyMulti="true" ma:sspId="00000000-0000-0000-0000-000000000000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" ma:index="22" nillable="true" ma:displayName="Taxonomy Catch All Column" ma:hidden="true" ma:list="{d75259b8-d078-43ce-9531-d35c0553c861}" ma:internalName="TaxCatchAll" ma:showField="CatchAllData" ma:web="b4104d5b-b872-4636-a728-507be7308f4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6" ma:displayName="Content Type"/>
        <xsd:element ref="dc:title" minOccurs="0" maxOccurs="1" ma:index="2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96f1686b-f877-4eb8-89ab-3a67a5dc2612" xsi:nil="true"/>
    <TaxCatchAll xmlns="b4104d5b-b872-4636-a728-507be7308f43" xsi:nil="true"/>
    <QID xmlns="96f1686b-f877-4eb8-89ab-3a67a5dc2612" xsi:nil="true"/>
    <TaxKeywordTaxHTField xmlns="b4104d5b-b872-4636-a728-507be7308f43">
      <Terms xmlns="http://schemas.microsoft.com/office/infopath/2007/PartnerControls"/>
    </TaxKeywordTaxHTField>
  </documentManagement>
</p:properties>
</file>

<file path=customXml/itemProps1.xml><?xml version="1.0" encoding="utf-8"?>
<ds:datastoreItem xmlns:ds="http://schemas.openxmlformats.org/officeDocument/2006/customXml" ds:itemID="{B6D4D754-CAB8-4D9B-9F6E-F8CA31E0126E}"/>
</file>

<file path=customXml/itemProps2.xml><?xml version="1.0" encoding="utf-8"?>
<ds:datastoreItem xmlns:ds="http://schemas.openxmlformats.org/officeDocument/2006/customXml" ds:itemID="{5E99D925-C727-41E6-AC61-1AFBAB5B721E}"/>
</file>

<file path=customXml/itemProps3.xml><?xml version="1.0" encoding="utf-8"?>
<ds:datastoreItem xmlns:ds="http://schemas.openxmlformats.org/officeDocument/2006/customXml" ds:itemID="{2BFC4959-D8F1-4034-B14B-44153CE2FF9F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81532</TotalTime>
  <Words>6034</Words>
  <Application>Microsoft Macintosh PowerPoint</Application>
  <PresentationFormat>Widescreen</PresentationFormat>
  <Paragraphs>805</Paragraphs>
  <Slides>82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82</vt:i4>
      </vt:variant>
    </vt:vector>
  </HeadingPairs>
  <TitlesOfParts>
    <vt:vector size="94" baseType="lpstr">
      <vt:lpstr>Arial</vt:lpstr>
      <vt:lpstr>Arial Narrow</vt:lpstr>
      <vt:lpstr>Calibri</vt:lpstr>
      <vt:lpstr>Helvetica</vt:lpstr>
      <vt:lpstr>Symbol</vt:lpstr>
      <vt:lpstr>Times New Roman</vt:lpstr>
      <vt:lpstr>Wingdings</vt:lpstr>
      <vt:lpstr>Default Design</vt:lpstr>
      <vt:lpstr>2_Default Design</vt:lpstr>
      <vt:lpstr>3_Default Design</vt:lpstr>
      <vt:lpstr>4_Default Design</vt:lpstr>
      <vt:lpstr>6_Default Design</vt:lpstr>
      <vt:lpstr>Meet The Professor Current and Future Role of Immunotherapy  in the Management of Lung Cancer </vt:lpstr>
      <vt:lpstr>Commercial Support</vt:lpstr>
      <vt:lpstr>Dr Love — Disclosures</vt:lpstr>
      <vt:lpstr>Research To Practice CME Planning Committee Members,  Staff and Reviewers</vt:lpstr>
      <vt:lpstr>Dr Liu — Disclosures</vt:lpstr>
      <vt:lpstr>PowerPoint Presentation</vt:lpstr>
      <vt:lpstr>Meet The Professor with Dr Liu</vt:lpstr>
      <vt:lpstr>Meet The Professor with Dr Liu</vt:lpstr>
      <vt:lpstr>Recent Advances in Adjuvant Systemic Treatment of Solid Tumors</vt:lpstr>
      <vt:lpstr>FDA Approves Atezolizumab as Adjuvant Treatment for NSCLC Press Release: October 15, 2021</vt:lpstr>
      <vt:lpstr>IMpower010: A Phase III Trial of Adjuvant Atezolizumab After Chemotherapy for Resected Stage IB-IIIA NSCLC </vt:lpstr>
      <vt:lpstr>IMpower010 Primary Endpoint: Disease-Free Survival in the PD-L1 ≥1% Tumor Cells Stage II-IIIA Population</vt:lpstr>
      <vt:lpstr>IMpower010: Efficacy Summary</vt:lpstr>
      <vt:lpstr>PowerPoint Presentation</vt:lpstr>
      <vt:lpstr>IMpower010: Safety Summary</vt:lpstr>
      <vt:lpstr>CheckMate 816 Met a Primary Endpoint of Improved Event-Free Survival with Neoadjuvant Nivolumab in Combination with Chemotherapy Press Release: November 8, 2021</vt:lpstr>
      <vt:lpstr>CheckMate 816: A Phase III Trial of Neoadjuvant Nivolumab with Chemotherapy for Newly Diagnosed, Resectable, Stage IB-IIIA NSCLC </vt:lpstr>
      <vt:lpstr>CheckMate 816 Coprimary Endpoint: Pathologic Complete Response (pCR)</vt:lpstr>
      <vt:lpstr>CheckMate 816: Depth of Pathologic Regression in Primary Tumor by Stage</vt:lpstr>
      <vt:lpstr>CheckMate 816: Treatment-Related Adverse Events in ≥15% of Patients</vt:lpstr>
      <vt:lpstr>In general, what would you estimate to be the 5-year risk of disease recurrence for an otherwise healthy 65-year-old patient with NSCLC and PD-L1 TPS = 50% in each of the following scenarios? </vt:lpstr>
      <vt:lpstr>How long have you been in oncology practice (after fellowship)?</vt:lpstr>
      <vt:lpstr>If you were a patient with Stage IB non-small cell lung cancer with a PD-L1 TPS of 50% and cost were not an issue, what would be your preference?</vt:lpstr>
      <vt:lpstr>In what situations, if any, are you currently recommending neoadjuvant chemotherapy (with or without an anti-PD-1/PD-L1 antibody) for your patients with non-small cell lung cancer (NSCLC)? </vt:lpstr>
      <vt:lpstr>Based on available data and your clinical experience, does neoadjuvant immunotherapy (alone or with chemotherapy) increase the risk of surgical complications in patients with NSCLC? </vt:lpstr>
      <vt:lpstr>Meet The Professor with Dr Liu</vt:lpstr>
      <vt:lpstr>Case Presentation – Dr Patel: A 57-year-old man with metastatic NSCLC and no actionable mutations</vt:lpstr>
      <vt:lpstr>Which first-line treatment regimen would you recommend for a 65-year-old patient with metastatic nonsquamous lung cancer, no identified targetable mutations and a PD-L1 TPS of 0%? </vt:lpstr>
      <vt:lpstr>Which first-line treatment regimen would you recommend for a 65-year-old patient with metastatic squamous lung cancer, no identified targetable mutations and a PD-L1 TPS of 0%? </vt:lpstr>
      <vt:lpstr>Which first-line treatment regimen would you recommend for a 65-year-old patient with metastatic squamous lung cancer, no identified targetable mutations and a PD-L1 TPS of 10%? </vt:lpstr>
      <vt:lpstr>Case Presentation – Dr Shameem: A 66-year-old woman with newly diagnosed adenocarcinoma of the lung – PD-L1 65%</vt:lpstr>
      <vt:lpstr>Case Presentation – Dr Shameem: A 66-year-old woman with newly diagnosed adenocarcinoma of the lung – PD-L1 65% (continued)</vt:lpstr>
      <vt:lpstr>Case Presentation – Dr Shameem: A 66-year-old woman with newly diagnosed adenocarcinoma of the lung – PD-L1 65% (continued)</vt:lpstr>
      <vt:lpstr>Case Presentation – Dr Kumar: A 70-year-old man  with localized NSCLC and no actionable mutations – PD-L1 90%</vt:lpstr>
      <vt:lpstr>Case Presentation – Dr Gupta: A 60-year-old  woman with extensive-stage small cell lung cancer</vt:lpstr>
      <vt:lpstr>In general, what would be your preferred first-line treatment regimen for a 65-year-old patient with extensive-stage small cell lung cancer (SCLC)?   </vt:lpstr>
      <vt:lpstr>In what situations if any, do you administer trilaciclib to patients with extensive-stage SCLC who are receiving platinum/etoposide- or topotecan-containing regimens to reduce the incidence of chemotherapy-induced myelosuppression? </vt:lpstr>
      <vt:lpstr>The benefits and risks of adding durvalumab to platinum/etoposide and of adding atezolizumab to carboplatin/etoposide are very similar, and from a clinical point of view selecting between the 2 regimens as first-line treatment for a patient with extensive-stage SCLC can be considered a “coin flip.” </vt:lpstr>
      <vt:lpstr>In general, what is your preferred second-line treatment for a patient with extensive-stage SCLC with metastases and disease progression on chemotherapy/atezolizumab?</vt:lpstr>
      <vt:lpstr>Case Presentation – Dr Gubens: A 72-year-old woman with Stage IIIB adenocarcinoma of the lung and an EGFR L858R tumor mutation – PD-L1 40%</vt:lpstr>
      <vt:lpstr>Case Presentation – Dr Gubens: A 72-year-old woman with Stage IIIB adenocarcinoma of the lung and an EGFR L858R tumor mutation – PD-L1 40% (continued)</vt:lpstr>
      <vt:lpstr>What would you most likely recommend as consolidation treatment for a patient with locally advanced NSCLC who has completed chemoradiation therapy and is found to have an EGFR activating mutation? </vt:lpstr>
      <vt:lpstr>Meet The Professor with Dr Liu</vt:lpstr>
      <vt:lpstr>Thoughts for the Future</vt:lpstr>
      <vt:lpstr>FDA-Approved Single-Agent Immunotherapy Options for  First-Line Therapy </vt:lpstr>
      <vt:lpstr>EMPOWER-Lung 1: A Phase III Trial of Cemiplimab Monotherapy for First-Line Treatment of NSCLC with PD-L1 ≥50%</vt:lpstr>
      <vt:lpstr>FDA-Approved Immunotherapy Combination Options for  First-Line Therapy</vt:lpstr>
      <vt:lpstr>EMPOWER-Lung 3: First-Line Cemiplimab with Platinum-Doublet Chemotherapy for Advanced NSCLC </vt:lpstr>
      <vt:lpstr>EMPOWER-Lung 3: First-Line Cemiplimab with Platinum-Doublet Chemotherapy for Advanced NSCLC </vt:lpstr>
      <vt:lpstr>EMPOWER-Lung 3: Progression-Free Survival</vt:lpstr>
      <vt:lpstr>Thoughts for the Future</vt:lpstr>
      <vt:lpstr>KEYNOTE-146: Phase IB/II Trial of Lenvatinib/Pembrolizumab in Advanced Solid Cancers</vt:lpstr>
      <vt:lpstr>KEYNOTE-146: Maximum Change in Target Lesion Size (All Patients)</vt:lpstr>
      <vt:lpstr>Ongoing LEAP Phase III Trials in NSCLC</vt:lpstr>
      <vt:lpstr>COSMIC-021 (Cohort 7): Best Change from Baseline with Cabozantinib/Atezolizumab for Metastatic NSCLC </vt:lpstr>
      <vt:lpstr>COSMIC-021 (Cohort 7): Immune-Related Adverse Events with Cabozantinib/Atezolizumab for Metastatic NSCLC </vt:lpstr>
      <vt:lpstr>Enrollment Complete in Phase III CONTACT-01 Pivotal Trial of Cabozantinib in Combination with an Immune Checkpoint Inhibitor for Previously Treated Metastatic NSCLC Press Release: November 9, 2021</vt:lpstr>
      <vt:lpstr>CONTACT-01 Phase III Study Design</vt:lpstr>
      <vt:lpstr>POSEIDON: First-Line Durvalumab with Tremelimumab and Chemotherapy for Advanced NSCLC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Meet The Professor with Dr Liu</vt:lpstr>
      <vt:lpstr>Journal Club with Dr Liu</vt:lpstr>
      <vt:lpstr>Meet The Professor with Dr Liu</vt:lpstr>
      <vt:lpstr>Practical Considerations with the Use of  Anti-PD-1/PD-L1 Antibodies for the Management of  Localized and Locally Advanced NSCLC</vt:lpstr>
      <vt:lpstr>Select Ongoing Phase III Trials of Immunotherapy in the Neoadjuvant Setting</vt:lpstr>
      <vt:lpstr>Select Ongoing Phase III Trials of Immunotherapy in the Adjuvant Setting</vt:lpstr>
      <vt:lpstr>PACIFIC: Five-Year Progression-Free Survival (PFS) with Durvalumab After Chemoradiation Therapy for Stage III NSCLC </vt:lpstr>
      <vt:lpstr>PACIFIC: Five-Year Overall Survival (OS) with Durvalumab After Chemoradiation Therapy for Stage III NSCLC </vt:lpstr>
      <vt:lpstr>PACIFIC-R: Real-World Study of Durvalumab After Chemoradiation Therapy for Patients with Unresectable Stage III NSCLC</vt:lpstr>
      <vt:lpstr>FDA Approves Durvalumab for Fixed-Dose Use in NSCLC, Bladder Cancer Indications Press Release: November 20, 2020</vt:lpstr>
      <vt:lpstr>Phase II KEYNOTE-799 Trial of Pembrolizumab with Concurrent Chemoradiation Therapy for Unresectable Stage III NSCLC Coprimary Endpoints: Overall Response Rate (ORR) and Grade 3 or Higher Pneumonitis</vt:lpstr>
      <vt:lpstr>Role of Immunotherapy for Small Cell Lung Cancer (SCLC)</vt:lpstr>
      <vt:lpstr>IMpower133: Updated OS in Extensive-Stage SCLC (ES-SCLC) Treated with First-Line Atezolizumab, Carboplatin and Etoposide</vt:lpstr>
      <vt:lpstr>CASPIAN: Three-Year Updated OS with First-Line Durvalumab, Platinum and Etoposide for ES-SCLC</vt:lpstr>
    </vt:vector>
  </TitlesOfParts>
  <Manager/>
  <Company>Research To Practice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Research To Practice</dc:title>
  <dc:subject/>
  <dc:creator>Dr Neil Love</dc:creator>
  <cp:keywords/>
  <dc:description/>
  <cp:lastModifiedBy>Yadi Zheng</cp:lastModifiedBy>
  <cp:revision>8786</cp:revision>
  <cp:lastPrinted>2021-01-22T15:27:22Z</cp:lastPrinted>
  <dcterms:created xsi:type="dcterms:W3CDTF">2013-03-19T19:50:02Z</dcterms:created>
  <dcterms:modified xsi:type="dcterms:W3CDTF">2021-12-18T01:32:31Z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0x01010018862A45804C7345BFDE61DA2C172BE7</vt:lpwstr>
  </property>
</Properties>
</file>