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  <p:sldMasterId id="2147483659" r:id="rId5"/>
    <p:sldMasterId id="2147483682" r:id="rId6"/>
  </p:sldMasterIdLst>
  <p:notesMasterIdLst>
    <p:notesMasterId r:id="rId49"/>
  </p:notesMasterIdLst>
  <p:sldIdLst>
    <p:sldId id="2875" r:id="rId7"/>
    <p:sldId id="2877" r:id="rId8"/>
    <p:sldId id="561" r:id="rId9"/>
    <p:sldId id="606" r:id="rId10"/>
    <p:sldId id="273" r:id="rId11"/>
    <p:sldId id="274" r:id="rId12"/>
    <p:sldId id="608" r:id="rId13"/>
    <p:sldId id="631" r:id="rId14"/>
    <p:sldId id="562" r:id="rId15"/>
    <p:sldId id="634" r:id="rId16"/>
    <p:sldId id="1735" r:id="rId17"/>
    <p:sldId id="2873" r:id="rId18"/>
    <p:sldId id="2835" r:id="rId19"/>
    <p:sldId id="2879" r:id="rId20"/>
    <p:sldId id="284" r:id="rId21"/>
    <p:sldId id="286" r:id="rId22"/>
    <p:sldId id="289" r:id="rId23"/>
    <p:sldId id="2849" r:id="rId24"/>
    <p:sldId id="292" r:id="rId25"/>
    <p:sldId id="297" r:id="rId26"/>
    <p:sldId id="2869" r:id="rId27"/>
    <p:sldId id="277" r:id="rId28"/>
    <p:sldId id="2870" r:id="rId29"/>
    <p:sldId id="2878" r:id="rId30"/>
    <p:sldId id="263" r:id="rId31"/>
    <p:sldId id="264" r:id="rId32"/>
    <p:sldId id="1182" r:id="rId33"/>
    <p:sldId id="304" r:id="rId34"/>
    <p:sldId id="609" r:id="rId35"/>
    <p:sldId id="618" r:id="rId36"/>
    <p:sldId id="619" r:id="rId37"/>
    <p:sldId id="2838" r:id="rId38"/>
    <p:sldId id="2889" r:id="rId39"/>
    <p:sldId id="2880" r:id="rId40"/>
    <p:sldId id="2881" r:id="rId41"/>
    <p:sldId id="2882" r:id="rId42"/>
    <p:sldId id="2883" r:id="rId43"/>
    <p:sldId id="2885" r:id="rId44"/>
    <p:sldId id="2884" r:id="rId45"/>
    <p:sldId id="2886" r:id="rId46"/>
    <p:sldId id="2887" r:id="rId47"/>
    <p:sldId id="2888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alles, Gilles A./Medicine" initials="SGA" lastIdx="2" clrIdx="0">
    <p:extLst>
      <p:ext uri="{19B8F6BF-5375-455C-9EA6-DF929625EA0E}">
        <p15:presenceInfo xmlns:p15="http://schemas.microsoft.com/office/powerpoint/2012/main" userId="S::SallesG@mskcc.org::8eaaf992-9570-463b-a98a-9e24c056d5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1"/>
    <a:srgbClr val="59EBF8"/>
    <a:srgbClr val="BACCF9"/>
    <a:srgbClr val="8DFFF8"/>
    <a:srgbClr val="74D5CF"/>
    <a:srgbClr val="740005"/>
    <a:srgbClr val="FF40FF"/>
    <a:srgbClr val="00CC99"/>
    <a:srgbClr val="F2F4F2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4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76" y="312"/>
      </p:cViewPr>
      <p:guideLst>
        <p:guide orient="horz" pos="3657"/>
        <p:guide pos="21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7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49277777777799"/>
          <c:y val="7.10550925925926E-2"/>
          <c:w val="0.79370166666666697"/>
          <c:h val="0.76362962962962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6C-4340-8FDD-174D186F4A5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6C-4340-8FDD-174D186F4A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96C-4340-8FDD-174D186F4A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96C-4340-8FDD-174D186F4A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OR</c:v>
                </c:pt>
                <c:pt idx="1">
                  <c:v>CR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17.5</c:v>
                </c:pt>
                <c:pt idx="1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6C-4340-8FDD-174D186F4A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Pola-BR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6C-4340-8FDD-174D186F4A5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96C-4340-8FDD-174D186F4A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OR</c:v>
                </c:pt>
                <c:pt idx="1">
                  <c:v>CR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6C-4340-8FDD-174D186F4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60"/>
        <c:axId val="170837120"/>
        <c:axId val="170838656"/>
      </c:barChart>
      <c:catAx>
        <c:axId val="17083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0838656"/>
        <c:crosses val="autoZero"/>
        <c:auto val="1"/>
        <c:lblAlgn val="ctr"/>
        <c:lblOffset val="100"/>
        <c:noMultiLvlLbl val="0"/>
      </c:catAx>
      <c:valAx>
        <c:axId val="170838656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Patients (%)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3.5277777777777799E-3"/>
              <c:y val="0.246523611111111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0837120"/>
        <c:crosses val="autoZero"/>
        <c:crossBetween val="between"/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4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1400" dirty="0" err="1"/>
              <a:t>Tumour</a:t>
            </a:r>
            <a:r>
              <a:rPr lang="en-US" sz="1400" dirty="0"/>
              <a:t> responses to </a:t>
            </a:r>
            <a:r>
              <a:rPr lang="en-US" sz="1400" dirty="0" err="1"/>
              <a:t>pola</a:t>
            </a:r>
            <a:r>
              <a:rPr lang="en-US" sz="1400" dirty="0"/>
              <a:t>-R-CHP assessed by PET</a:t>
            </a:r>
          </a:p>
        </c:rich>
      </c:tx>
      <c:layout>
        <c:manualLayout>
          <c:xMode val="edge"/>
          <c:yMode val="edge"/>
          <c:x val="0.13218702567720098"/>
          <c:y val="1.35784383734927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747960767426802E-2"/>
          <c:y val="0.19257651148134097"/>
          <c:w val="0.47954920026146786"/>
          <c:h val="0.644473171866486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DA1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28-46E8-9FF5-F361D4F59DF3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28-46E8-9FF5-F361D4F59DF3}"/>
              </c:ext>
            </c:extLst>
          </c:dPt>
          <c:dPt>
            <c:idx val="2"/>
            <c:bubble3D val="0"/>
            <c:spPr>
              <a:solidFill>
                <a:srgbClr val="7474B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28-46E8-9FF5-F361D4F59D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28-46E8-9FF5-F361D4F59D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A28-46E8-9FF5-F361D4F59D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4E9FDFD-B075-417D-80F0-C4E593108803}" type="PERCENTAGE">
                      <a:rPr lang="en-US">
                        <a:solidFill>
                          <a:srgbClr val="E9F5FD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28-46E8-9FF5-F361D4F59D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Complete response</c:v>
                </c:pt>
                <c:pt idx="1">
                  <c:v>Partial response</c:v>
                </c:pt>
                <c:pt idx="2">
                  <c:v>Non-responders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D-44E4-B986-1DF99108D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1745952514459737"/>
          <c:y val="0.32595657891792335"/>
          <c:w val="0.48254047485540269"/>
          <c:h val="0.41798294985867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92DBD-7070-B74D-80DD-BBBF67C2123B}" type="datetimeFigureOut">
              <a:rPr lang="de-DE" smtClean="0"/>
              <a:t>25.01.21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F6CCC-6F30-8C40-BAD2-99A7A6D898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58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00" indent="-171300">
              <a:spcAft>
                <a:spcPts val="800"/>
              </a:spcAft>
              <a:defRPr/>
            </a:pPr>
            <a:r>
              <a:rPr lang="en-GB" sz="1400" b="1" dirty="0"/>
              <a:t>Anti-CD79b - </a:t>
            </a:r>
            <a:r>
              <a:rPr lang="en-GB" b="1" i="1" dirty="0"/>
              <a:t>Targets to malignant B cells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Not expressed on </a:t>
            </a:r>
            <a:br>
              <a:rPr lang="en-GB" dirty="0"/>
            </a:br>
            <a:r>
              <a:rPr lang="en-GB" dirty="0"/>
              <a:t>vital tissue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Highly internalized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baseline="30000" dirty="0"/>
          </a:p>
          <a:p>
            <a:pPr marL="171300" indent="-171300">
              <a:spcAft>
                <a:spcPts val="80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VC linker -</a:t>
            </a:r>
            <a:r>
              <a:rPr lang="en-GB" sz="1400" b="1" baseline="30000" dirty="0">
                <a:solidFill>
                  <a:schemeClr val="bg1"/>
                </a:solidFill>
              </a:rPr>
              <a:t> </a:t>
            </a:r>
            <a:r>
              <a:rPr lang="en-GB" b="1" i="1" dirty="0">
                <a:solidFill>
                  <a:schemeClr val="bg1"/>
                </a:solidFill>
              </a:rPr>
              <a:t>Cleaved by lysosomal proteases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Stable in circulation</a:t>
            </a:r>
            <a:endParaRPr lang="en-GB" baseline="30000" dirty="0">
              <a:solidFill>
                <a:schemeClr val="bg1"/>
              </a:solidFill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baseline="30000" dirty="0"/>
          </a:p>
          <a:p>
            <a:pPr marL="171300" indent="-171300">
              <a:defRPr/>
            </a:pPr>
            <a:r>
              <a:rPr lang="en-GB" dirty="0"/>
              <a:t>MOA: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/>
              <a:t>Pola binds to cell-surface antigen CD79b, a component of the B-cell receptor, which is expressed only on B cells and in most non-Hodgkin lymphomas.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/>
              <a:t>Binding to CD79b triggers internalization. The stable VC linker within </a:t>
            </a:r>
            <a:r>
              <a:rPr lang="en-GB" dirty="0" err="1"/>
              <a:t>pola</a:t>
            </a:r>
            <a:r>
              <a:rPr lang="en-GB" dirty="0"/>
              <a:t> is cleaved, releasing MMAE. MMAE binds to microtubules.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/>
              <a:t>MMAE inhibits microtubule polymerization, disrupts cell division, and triggers apoptosis.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409209-668D-4725-BF8F-08F542E28CBF}" type="slidenum">
              <a:rPr lang="en-GB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7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9F77F-D9A1-E34C-B3CE-05423D5719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24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6CCC-6F30-8C40-BAD2-99A7A6D898E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54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9" indent="-17142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77D2-BB07-4193-BA21-D7113EAADEC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4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77D2-BB07-4193-BA21-D7113EAADEC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 defTabSz="897301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 the GO29044 phase </a:t>
            </a:r>
            <a:r>
              <a:rPr lang="en-GB" dirty="0" err="1"/>
              <a:t>Ib</a:t>
            </a:r>
            <a:r>
              <a:rPr lang="en-GB" dirty="0"/>
              <a:t>/2 study, patients with previously untreated higher-risk DLBCL, gained promising benefits from </a:t>
            </a:r>
            <a:r>
              <a:rPr lang="en-GB" dirty="0" err="1"/>
              <a:t>pola</a:t>
            </a:r>
            <a:r>
              <a:rPr lang="en-GB" dirty="0"/>
              <a:t> + R-CHP,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GB" dirty="0"/>
              <a:t>This was greater than the benefit obtained from Pola + R in the ROMULUS study (</a:t>
            </a:r>
            <a:r>
              <a:rPr lang="en-GB" dirty="0">
                <a:solidFill>
                  <a:srgbClr val="044A7E"/>
                </a:solidFill>
                <a:latin typeface="Arial" panose="020B0604020202020204"/>
              </a:rPr>
              <a:t>Overall response rate: 89% vs 56%; complete response: 77% vs 15%, respectively)</a:t>
            </a:r>
            <a:endParaRPr lang="en-GB" dirty="0"/>
          </a:p>
          <a:p>
            <a:pPr marL="168244" indent="-168244" defTabSz="897301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The safety profile of Pola + R-CHP was similar to that observed in the R-CHOP arm of the GOYA study (previously untreated DLBCL); this was manageable and as expected</a:t>
            </a:r>
            <a:endParaRPr lang="en-GB" baseline="30000" dirty="0"/>
          </a:p>
          <a:p>
            <a:pPr marL="168244" indent="-168244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A3DAA-0021-413A-90FE-8661E283DD5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1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Patients were stratified using: IPI score (2 vs 3–5), Bulky disease (≥7.5cm), Geographical region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An interim analysis of the results is planned for after four treatment cycles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Follow-up period: 5 years from the end of treatment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171300" indent="-171300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084BA-E820-45D2-A430-89481275239D}" type="slidenum">
              <a:rPr lang="en-GB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7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A3DAA-0021-413A-90FE-8661E283DD5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3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6CCC-6F30-8C40-BAD2-99A7A6D898E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8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6CCC-6F30-8C40-BAD2-99A7A6D898E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31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6CCC-6F30-8C40-BAD2-99A7A6D898E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26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D81A0-F107-244E-B956-E5F69BF7D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8E39035-C46E-8F42-A361-72EDB462A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550CD044-9111-D64C-916E-96AAB7B4BB94}"/>
              </a:ext>
            </a:extLst>
          </p:cNvPr>
          <p:cNvCxnSpPr>
            <a:cxnSpLocks/>
          </p:cNvCxnSpPr>
          <p:nvPr userDrawn="1"/>
        </p:nvCxnSpPr>
        <p:spPr>
          <a:xfrm>
            <a:off x="803275" y="1235466"/>
            <a:ext cx="105489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F4F6120-0DE3-4171-BE53-C702ADDAC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3686" y="6597352"/>
            <a:ext cx="5664629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5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909A0DF-0658-467C-BE2B-A516E3579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3686" y="6597352"/>
            <a:ext cx="5664629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6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52463"/>
            <a:ext cx="7315200" cy="566739"/>
          </a:xfrm>
        </p:spPr>
        <p:txBody>
          <a:bodyPr anchor="b"/>
          <a:lstStyle>
            <a:lvl1pPr algn="l">
              <a:defRPr sz="2667" b="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60648"/>
            <a:ext cx="7315200" cy="4114800"/>
          </a:xfrm>
        </p:spPr>
        <p:txBody>
          <a:bodyPr/>
          <a:lstStyle>
            <a:lvl1pPr marL="0" indent="0">
              <a:buNone/>
              <a:defRPr sz="4267">
                <a:solidFill>
                  <a:srgbClr val="003767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9201"/>
            <a:ext cx="7315200" cy="72595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117296A-22D8-4074-884B-083839E20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3686" y="6597352"/>
            <a:ext cx="5664629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4542" y="6487290"/>
            <a:ext cx="414748" cy="123111"/>
          </a:xfrm>
        </p:spPr>
        <p:txBody>
          <a:bodyPr/>
          <a:lstStyle/>
          <a:p>
            <a:fld id="{970B1DE9-DF1E-478B-8EAC-D83EF13FF69C}" type="slidenum">
              <a:rPr lang="en-US" smtClean="0">
                <a:solidFill>
                  <a:srgbClr val="5F697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5F6970"/>
              </a:solidFill>
              <a:latin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E66119-3E50-4912-A6A4-0A2C05852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101" y="6315256"/>
            <a:ext cx="4906433" cy="395817"/>
          </a:xfrm>
        </p:spPr>
        <p:txBody>
          <a:bodyPr anchor="b" anchorCtr="0"/>
          <a:lstStyle>
            <a:lvl1pPr marL="0" indent="0">
              <a:buNone/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Abbreviations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D06BD1-1203-411A-80B7-868D8D756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109" y="6315256"/>
            <a:ext cx="4906433" cy="395817"/>
          </a:xfrm>
        </p:spPr>
        <p:txBody>
          <a:bodyPr anchor="b" anchorCtr="0"/>
          <a:lstStyle>
            <a:lvl1pPr marL="0" indent="0" algn="r">
              <a:buNone/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88869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768075" y="6165305"/>
            <a:ext cx="5204949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00205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7C72C0-906E-B546-B9CE-B691EA22A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7603"/>
            <a:ext cx="11736288" cy="837141"/>
          </a:xfrm>
        </p:spPr>
        <p:txBody>
          <a:bodyPr/>
          <a:lstStyle>
            <a:lvl1pPr>
              <a:defRPr sz="4267" b="1">
                <a:solidFill>
                  <a:srgbClr val="0F37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245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9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321520" y="6562263"/>
            <a:ext cx="2844800" cy="290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fld id="{52DF0245-2CA1-6445-9E71-A40071F6548D}" type="slidenum">
              <a:rPr lang="en-US" b="0" smtClean="0"/>
              <a:pPr/>
              <a:t>‹#›</a:t>
            </a:fld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43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69992"/>
            <a:ext cx="9093600" cy="8316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29" y="1388503"/>
            <a:ext cx="10796400" cy="5086800"/>
          </a:xfrm>
        </p:spPr>
        <p:txBody>
          <a:bodyPr/>
          <a:lstStyle>
            <a:lvl1pPr marL="265107" indent="-265107">
              <a:buClr>
                <a:srgbClr val="E67225"/>
              </a:buClr>
              <a:buFont typeface="Calibri" panose="020F0502020204030204" pitchFamily="34" charset="0"/>
              <a:buChar char="•"/>
              <a:defRPr>
                <a:solidFill>
                  <a:srgbClr val="223341"/>
                </a:solidFill>
              </a:defRPr>
            </a:lvl1pPr>
            <a:lvl2pPr marL="625459" indent="-265107">
              <a:buClr>
                <a:srgbClr val="E67225"/>
              </a:buClr>
              <a:tabLst/>
              <a:defRPr>
                <a:solidFill>
                  <a:srgbClr val="223341"/>
                </a:solidFill>
              </a:defRPr>
            </a:lvl2pPr>
            <a:lvl3pPr marL="898503" indent="-184146">
              <a:buClr>
                <a:srgbClr val="E67225"/>
              </a:buClr>
              <a:defRPr>
                <a:solidFill>
                  <a:srgbClr val="223341"/>
                </a:solidFill>
              </a:defRPr>
            </a:lvl3pPr>
            <a:lvl4pPr>
              <a:buClr>
                <a:srgbClr val="E67225"/>
              </a:buClr>
              <a:defRPr>
                <a:solidFill>
                  <a:srgbClr val="22334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6903" y="6401953"/>
            <a:ext cx="11176168" cy="231923"/>
          </a:xfrm>
        </p:spPr>
        <p:txBody>
          <a:bodyPr wrap="square" lIns="0" tIns="46800" rIns="90000" bIns="0" anchor="b">
            <a:spAutoFit/>
          </a:bodyPr>
          <a:lstStyle>
            <a:lvl1pPr marL="0" indent="0">
              <a:buFontTx/>
              <a:buNone/>
              <a:defRPr sz="1200"/>
            </a:lvl1pPr>
            <a:lvl2pPr marL="182558" indent="0">
              <a:buFontTx/>
              <a:buNone/>
              <a:defRPr sz="1400"/>
            </a:lvl2pPr>
            <a:lvl3pPr marL="357178" indent="0">
              <a:buFontTx/>
              <a:buNone/>
              <a:defRPr sz="1400"/>
            </a:lvl3pPr>
            <a:lvl4pPr marL="536561" indent="0">
              <a:buFontTx/>
              <a:buNone/>
              <a:defRPr sz="1400"/>
            </a:lvl4pPr>
            <a:lvl5pPr marL="71277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[reference]</a:t>
            </a:r>
          </a:p>
        </p:txBody>
      </p:sp>
    </p:spTree>
    <p:extLst>
      <p:ext uri="{BB962C8B-B14F-4D97-AF65-F5344CB8AC3E}">
        <p14:creationId xmlns:p14="http://schemas.microsoft.com/office/powerpoint/2010/main" val="1361478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/>
          <p:nvPr userDrawn="1"/>
        </p:nvCxnSpPr>
        <p:spPr>
          <a:xfrm>
            <a:off x="527067" y="1270000"/>
            <a:ext cx="111379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67" y="241939"/>
            <a:ext cx="11137900" cy="907252"/>
          </a:xfrm>
        </p:spPr>
        <p:txBody>
          <a:bodyPr/>
          <a:lstStyle>
            <a:lvl1pPr>
              <a:lnSpc>
                <a:spcPts val="2999"/>
              </a:lnSpc>
              <a:defRPr sz="28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27067" y="1447860"/>
            <a:ext cx="11137900" cy="4443455"/>
          </a:xfrm>
          <a:prstGeom prst="rect">
            <a:avLst/>
          </a:prstGeom>
        </p:spPr>
        <p:txBody>
          <a:bodyPr lIns="91200" tIns="45600" rIns="91200" bIns="45600"/>
          <a:lstStyle>
            <a:lvl1pPr marL="212162" indent="-212162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1pPr>
            <a:lvl2pPr marL="506659" indent="-277073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2pPr>
            <a:lvl3pPr marL="729897" indent="-218483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946797" indent="-210581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27049" y="6259601"/>
            <a:ext cx="4800000" cy="360000"/>
          </a:xfrm>
          <a:prstGeom prst="rect">
            <a:avLst/>
          </a:prstGeom>
        </p:spPr>
        <p:txBody>
          <a:bodyPr lIns="91200" tIns="45600" rIns="91200" bIns="45600" anchor="b"/>
          <a:lstStyle>
            <a:lvl1pPr marL="0" indent="0">
              <a:spcAft>
                <a:spcPts val="0"/>
              </a:spcAft>
              <a:buNone/>
              <a:defRPr sz="9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864951" y="6259601"/>
            <a:ext cx="4800000" cy="360000"/>
          </a:xfrm>
          <a:prstGeom prst="rect">
            <a:avLst/>
          </a:prstGeom>
        </p:spPr>
        <p:txBody>
          <a:bodyPr lIns="91200" tIns="45600" rIns="91200" bIns="45600" anchor="b"/>
          <a:lstStyle>
            <a:lvl1pPr marL="212162" indent="-212162" algn="r">
              <a:spcAft>
                <a:spcPts val="0"/>
              </a:spcAft>
              <a:buNone/>
              <a:defRPr lang="en-GB" sz="9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7338103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A1F33A25-8CAC-4CCF-90E6-84B01E1F8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1173" cy="6858000"/>
          </a:xfrm>
          <a:prstGeom prst="rect">
            <a:avLst/>
          </a:prstGeom>
        </p:spPr>
      </p:pic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99081498-F8CA-480F-A01D-7D0E1830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679" y="6457113"/>
            <a:ext cx="1283304" cy="365125"/>
          </a:xfrm>
        </p:spPr>
        <p:txBody>
          <a:bodyPr/>
          <a:lstStyle>
            <a:lvl1pPr algn="r">
              <a:defRPr/>
            </a:lvl1pPr>
          </a:lstStyle>
          <a:p>
            <a:fld id="{A6B5D476-F8AE-4060-8938-7DF8C8BF6B6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06639" y="1898787"/>
            <a:ext cx="10386348" cy="397672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60363" indent="-180975">
              <a:defRPr sz="1200"/>
            </a:lvl2pPr>
            <a:lvl3pPr marL="539750" indent="-179388"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76939" y="6022994"/>
            <a:ext cx="4279900" cy="376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22781" y="6016930"/>
            <a:ext cx="4060915" cy="37676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6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A11B09-668B-4AE2-A61C-DA3CD0DB3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117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F5E5D-424F-4DB2-88B8-FEDE67D8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679" y="6457113"/>
            <a:ext cx="1283304" cy="365125"/>
          </a:xfrm>
        </p:spPr>
        <p:txBody>
          <a:bodyPr/>
          <a:lstStyle>
            <a:lvl1pPr algn="r">
              <a:defRPr/>
            </a:lvl1pPr>
          </a:lstStyle>
          <a:p>
            <a:fld id="{A6B5D476-F8AE-4060-8938-7DF8C8BF6B6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76939" y="6022994"/>
            <a:ext cx="4279900" cy="376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22781" y="6016930"/>
            <a:ext cx="4060915" cy="37676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190E3-F69E-B941-9F9B-489374A3E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57159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/>
            </a:lvl1pPr>
          </a:lstStyle>
          <a:p>
            <a:br>
              <a:rPr lang="de-DE" dirty="0"/>
            </a:br>
            <a:r>
              <a:rPr lang="de-DE" dirty="0"/>
              <a:t>Headline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22A646-764F-AD4A-9FA8-5FBB1E3CC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29.09.2020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B45F75-B1F9-F242-8CB7-69AB8DCF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Professor Gilles Salles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8532E1-AFFB-0545-8578-82EE4C62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23A716-DC39-434F-B607-2377C8B895A7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B360715-C428-FE48-B226-F9EEDF57DACE}"/>
              </a:ext>
            </a:extLst>
          </p:cNvPr>
          <p:cNvCxnSpPr>
            <a:cxnSpLocks/>
          </p:cNvCxnSpPr>
          <p:nvPr userDrawn="1"/>
        </p:nvCxnSpPr>
        <p:spPr>
          <a:xfrm>
            <a:off x="803275" y="1235466"/>
            <a:ext cx="105489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2A1999B1-097E-F44A-98ED-D626B1FE5DE2}"/>
              </a:ext>
            </a:extLst>
          </p:cNvPr>
          <p:cNvCxnSpPr>
            <a:cxnSpLocks/>
          </p:cNvCxnSpPr>
          <p:nvPr userDrawn="1"/>
        </p:nvCxnSpPr>
        <p:spPr>
          <a:xfrm>
            <a:off x="803275" y="6328357"/>
            <a:ext cx="105489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3F16632-FD98-664B-8B7A-2D04EE56C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17579"/>
            <a:ext cx="10548938" cy="395288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FB0A86A6-22F3-6F4F-B1D4-C0331C81F95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6923" y="6082877"/>
            <a:ext cx="10548938" cy="217482"/>
          </a:xfrm>
          <a:prstGeom prst="rect">
            <a:avLst/>
          </a:prstGeom>
        </p:spPr>
        <p:txBody>
          <a:bodyPr/>
          <a:lstStyle>
            <a:lvl1pPr>
              <a:buNone/>
              <a:defRPr sz="800"/>
            </a:lvl1pPr>
          </a:lstStyle>
          <a:p>
            <a:pPr lvl="0"/>
            <a:r>
              <a:rPr lang="de-DE" dirty="0"/>
              <a:t>Source</a:t>
            </a:r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8D375F8C-00A8-F141-9EB6-4E9173D32D0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199" y="1808163"/>
            <a:ext cx="10514013" cy="4149725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30415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241931"/>
            <a:ext cx="11137900" cy="907252"/>
          </a:xfrm>
        </p:spPr>
        <p:txBody>
          <a:bodyPr/>
          <a:lstStyle>
            <a:lvl1pPr>
              <a:lnSpc>
                <a:spcPts val="2999"/>
              </a:lnSpc>
              <a:defRPr sz="28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27055" y="1268967"/>
            <a:ext cx="1113790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27055" y="1447820"/>
            <a:ext cx="11137900" cy="4443455"/>
          </a:xfrm>
          <a:prstGeom prst="rect">
            <a:avLst/>
          </a:prstGeom>
        </p:spPr>
        <p:txBody>
          <a:bodyPr lIns="91280" tIns="45640" rIns="91280" bIns="45640"/>
          <a:lstStyle>
            <a:lvl1pPr marL="212351" indent="-212351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1pPr>
            <a:lvl2pPr marL="507104" indent="-277323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2pPr>
            <a:lvl3pPr marL="730547" indent="-218685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947652" indent="-210767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0" indent="0">
              <a:spcAft>
                <a:spcPts val="0"/>
              </a:spcAft>
              <a:buNone/>
              <a:defRPr sz="9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212351" indent="-212351" algn="r">
              <a:spcAft>
                <a:spcPts val="0"/>
              </a:spcAft>
              <a:buNone/>
              <a:defRPr lang="en-GB" sz="9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754406688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/>
          <p:nvPr userDrawn="1"/>
        </p:nvCxnSpPr>
        <p:spPr>
          <a:xfrm>
            <a:off x="527067" y="1270000"/>
            <a:ext cx="111379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67" y="241939"/>
            <a:ext cx="11137900" cy="907252"/>
          </a:xfrm>
        </p:spPr>
        <p:txBody>
          <a:bodyPr/>
          <a:lstStyle>
            <a:lvl1pPr>
              <a:lnSpc>
                <a:spcPts val="2999"/>
              </a:lnSpc>
              <a:defRPr sz="28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27067" y="1447860"/>
            <a:ext cx="11137900" cy="4443455"/>
          </a:xfrm>
          <a:prstGeom prst="rect">
            <a:avLst/>
          </a:prstGeom>
        </p:spPr>
        <p:txBody>
          <a:bodyPr lIns="91200" tIns="45600" rIns="91200" bIns="45600"/>
          <a:lstStyle>
            <a:lvl1pPr marL="212162" indent="-212162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1pPr>
            <a:lvl2pPr marL="506659" indent="-277073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2pPr>
            <a:lvl3pPr marL="729897" indent="-218483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946797" indent="-210581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27049" y="6259601"/>
            <a:ext cx="4800000" cy="360000"/>
          </a:xfrm>
          <a:prstGeom prst="rect">
            <a:avLst/>
          </a:prstGeom>
        </p:spPr>
        <p:txBody>
          <a:bodyPr lIns="91200" tIns="45600" rIns="91200" bIns="45600" anchor="b"/>
          <a:lstStyle>
            <a:lvl1pPr marL="0" indent="0">
              <a:spcAft>
                <a:spcPts val="0"/>
              </a:spcAft>
              <a:buNone/>
              <a:defRPr sz="9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864951" y="6259601"/>
            <a:ext cx="4800000" cy="360000"/>
          </a:xfrm>
          <a:prstGeom prst="rect">
            <a:avLst/>
          </a:prstGeom>
        </p:spPr>
        <p:txBody>
          <a:bodyPr lIns="91200" tIns="45600" rIns="91200" bIns="45600" anchor="b"/>
          <a:lstStyle>
            <a:lvl1pPr marL="212162" indent="-212162" algn="r">
              <a:spcAft>
                <a:spcPts val="0"/>
              </a:spcAft>
              <a:buNone/>
              <a:defRPr lang="en-GB" sz="9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1876925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241931"/>
            <a:ext cx="11137900" cy="907252"/>
          </a:xfrm>
        </p:spPr>
        <p:txBody>
          <a:bodyPr/>
          <a:lstStyle>
            <a:lvl1pPr>
              <a:lnSpc>
                <a:spcPts val="2999"/>
              </a:lnSpc>
              <a:defRPr sz="28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27055" y="1268967"/>
            <a:ext cx="1113790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27055" y="1447820"/>
            <a:ext cx="11137900" cy="4443455"/>
          </a:xfrm>
          <a:prstGeom prst="rect">
            <a:avLst/>
          </a:prstGeom>
        </p:spPr>
        <p:txBody>
          <a:bodyPr lIns="91280" tIns="45640" rIns="91280" bIns="45640"/>
          <a:lstStyle>
            <a:lvl1pPr marL="212351" indent="-212351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1pPr>
            <a:lvl2pPr marL="507104" indent="-277323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2pPr>
            <a:lvl3pPr marL="730547" indent="-218685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947652" indent="-210767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0" indent="0">
              <a:spcAft>
                <a:spcPts val="0"/>
              </a:spcAft>
              <a:buNone/>
              <a:defRPr sz="9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212351" indent="-212351" algn="r">
              <a:spcAft>
                <a:spcPts val="0"/>
              </a:spcAft>
              <a:buNone/>
              <a:defRPr lang="en-GB" sz="9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050344566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190E3-F69E-B941-9F9B-489374A3E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57159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/>
            </a:lvl1pPr>
          </a:lstStyle>
          <a:p>
            <a:br>
              <a:rPr lang="de-DE" dirty="0"/>
            </a:br>
            <a:r>
              <a:rPr lang="de-DE" dirty="0"/>
              <a:t>Headline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22A646-764F-AD4A-9FA8-5FBB1E3CC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29.09.2020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B45F75-B1F9-F242-8CB7-69AB8DCF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Professor Gilles Salles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8532E1-AFFB-0545-8578-82EE4C62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23A716-DC39-434F-B607-2377C8B895A7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B360715-C428-FE48-B226-F9EEDF57DACE}"/>
              </a:ext>
            </a:extLst>
          </p:cNvPr>
          <p:cNvCxnSpPr>
            <a:cxnSpLocks/>
          </p:cNvCxnSpPr>
          <p:nvPr userDrawn="1"/>
        </p:nvCxnSpPr>
        <p:spPr>
          <a:xfrm>
            <a:off x="803275" y="1235466"/>
            <a:ext cx="105489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2A1999B1-097E-F44A-98ED-D626B1FE5DE2}"/>
              </a:ext>
            </a:extLst>
          </p:cNvPr>
          <p:cNvCxnSpPr>
            <a:cxnSpLocks/>
          </p:cNvCxnSpPr>
          <p:nvPr userDrawn="1"/>
        </p:nvCxnSpPr>
        <p:spPr>
          <a:xfrm>
            <a:off x="803275" y="6328357"/>
            <a:ext cx="105489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3F16632-FD98-664B-8B7A-2D04EE56C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17579"/>
            <a:ext cx="10548938" cy="395288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FB0A86A6-22F3-6F4F-B1D4-C0331C81F95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6923" y="6082877"/>
            <a:ext cx="10548938" cy="217482"/>
          </a:xfrm>
          <a:prstGeom prst="rect">
            <a:avLst/>
          </a:prstGeom>
        </p:spPr>
        <p:txBody>
          <a:bodyPr/>
          <a:lstStyle>
            <a:lvl1pPr>
              <a:buNone/>
              <a:defRPr sz="800"/>
            </a:lvl1pPr>
          </a:lstStyle>
          <a:p>
            <a:pPr lvl="0"/>
            <a:r>
              <a:rPr lang="de-DE" dirty="0"/>
              <a:t>Source</a:t>
            </a:r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8D375F8C-00A8-F141-9EB6-4E9173D32D0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199" y="1808163"/>
            <a:ext cx="10514013" cy="4149725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65342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6092"/>
            <a:ext cx="10363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570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4144436" y="6377518"/>
            <a:ext cx="3903133" cy="184666"/>
          </a:xfr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609600" y="6377518"/>
            <a:ext cx="2804584" cy="184666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C8170B-290E-4BA7-9028-F43865121512}" type="datetimeFigureOut">
              <a:rPr lang="en-US"/>
              <a:pPr>
                <a:defRPr/>
              </a:pPr>
              <a:t>1/25/21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8777909" y="6377518"/>
            <a:ext cx="2804583" cy="184666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59088F-9274-4345-AA5A-C87017195F8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822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540" y="155577"/>
            <a:ext cx="8983133" cy="369332"/>
          </a:xfrm>
        </p:spPr>
        <p:txBody>
          <a:bodyPr/>
          <a:lstStyle>
            <a:lvl1pPr>
              <a:defRPr sz="2400" b="1" i="0">
                <a:solidFill>
                  <a:srgbClr val="045A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4144436" y="6377518"/>
            <a:ext cx="3903133" cy="184666"/>
          </a:xfr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609600" y="6377518"/>
            <a:ext cx="2804584" cy="184666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11DB890-2F02-4712-82F9-7643138E98EA}" type="datetimeFigureOut">
              <a:rPr lang="en-US"/>
              <a:pPr>
                <a:defRPr/>
              </a:pPr>
              <a:t>1/25/21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8777909" y="6377518"/>
            <a:ext cx="2804583" cy="184666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839A0E8-1650-495A-B14C-F69DEE48923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371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540" y="155577"/>
            <a:ext cx="8983133" cy="369332"/>
          </a:xfrm>
        </p:spPr>
        <p:txBody>
          <a:bodyPr/>
          <a:lstStyle>
            <a:lvl1pPr>
              <a:defRPr sz="2400" b="1" i="0">
                <a:solidFill>
                  <a:srgbClr val="045A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422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3664" y="1262998"/>
            <a:ext cx="5475605" cy="27699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4142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4144436" y="6377518"/>
            <a:ext cx="3903133" cy="184666"/>
          </a:xfr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609600" y="6377518"/>
            <a:ext cx="2804584" cy="184666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CDE8191-B21A-49E9-B6B1-FDC305CD3B6C}" type="datetimeFigureOut">
              <a:rPr lang="en-US"/>
              <a:pPr>
                <a:defRPr/>
              </a:pPr>
              <a:t>1/25/21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8777909" y="6377518"/>
            <a:ext cx="2804583" cy="184666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07EA163-EC11-4AB5-9544-5FB15354CEC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516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540" y="155577"/>
            <a:ext cx="8983133" cy="369332"/>
          </a:xfrm>
        </p:spPr>
        <p:txBody>
          <a:bodyPr/>
          <a:lstStyle>
            <a:lvl1pPr>
              <a:defRPr sz="2400" b="1" i="0">
                <a:solidFill>
                  <a:srgbClr val="045A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4144436" y="6377518"/>
            <a:ext cx="3903133" cy="184666"/>
          </a:xfr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609600" y="6377518"/>
            <a:ext cx="2804584" cy="184666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D7C9FD-A6C0-4F1D-8BC5-CA940C334775}" type="datetimeFigureOut">
              <a:rPr lang="en-US"/>
              <a:pPr>
                <a:defRPr/>
              </a:pPr>
              <a:t>1/25/21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8777909" y="6377518"/>
            <a:ext cx="2804583" cy="184666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22CDC66-522E-48A3-9E9B-3EE02B403DF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576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4144436" y="6377518"/>
            <a:ext cx="3903133" cy="184666"/>
          </a:xfr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609600" y="6377518"/>
            <a:ext cx="2804584" cy="184666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0DA233-85E8-4540-9073-858756F9F499}" type="datetimeFigureOut">
              <a:rPr lang="en-US"/>
              <a:pPr>
                <a:defRPr/>
              </a:pPr>
              <a:t>1/25/21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8777909" y="6377518"/>
            <a:ext cx="2804583" cy="184666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D81B9F-A04A-4153-BB0C-A6C13B54F70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64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AA4A-98A0-418A-80D6-2EB16D9C8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4DA-A736-46EE-BFF2-C313E7D3DC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1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909A0DF-0658-467C-BE2B-A516E3579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3686" y="6597352"/>
            <a:ext cx="5664629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1070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7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448" y="213256"/>
            <a:ext cx="1099108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5519" y="5942837"/>
            <a:ext cx="10698480" cy="64922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[References]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CCEFCB1-9A53-FE40-9ECE-083DA7BB262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3402" y="1143002"/>
            <a:ext cx="11010900" cy="4610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84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/>
          <a:lstStyle>
            <a:lvl1pPr>
              <a:defRPr sz="4800">
                <a:solidFill>
                  <a:srgbClr val="1446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463013"/>
          </a:xfrm>
        </p:spPr>
        <p:txBody>
          <a:bodyPr/>
          <a:lstStyle>
            <a:lvl1pPr marL="0" indent="0" algn="ctr">
              <a:buNone/>
              <a:defRPr>
                <a:solidFill>
                  <a:srgbClr val="003767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209D4B4-BFC2-4A7F-80F8-04D2E599B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3686" y="6597352"/>
            <a:ext cx="5664629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1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46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8787"/>
            <a:ext cx="10363200" cy="3840427"/>
          </a:xfrm>
        </p:spPr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  <a:lvl2pPr>
              <a:defRPr>
                <a:solidFill>
                  <a:srgbClr val="003767"/>
                </a:solidFill>
              </a:defRPr>
            </a:lvl2pPr>
            <a:lvl3pPr>
              <a:defRPr>
                <a:solidFill>
                  <a:srgbClr val="003767"/>
                </a:solidFill>
              </a:defRPr>
            </a:lvl3pPr>
            <a:lvl4pPr>
              <a:defRPr>
                <a:solidFill>
                  <a:srgbClr val="003767"/>
                </a:solidFill>
              </a:defRPr>
            </a:lvl4pPr>
            <a:lvl5pPr>
              <a:defRPr>
                <a:solidFill>
                  <a:srgbClr val="00376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63686" y="6597352"/>
            <a:ext cx="5664629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08787"/>
            <a:ext cx="5080000" cy="3840427"/>
          </a:xfrm>
        </p:spPr>
        <p:txBody>
          <a:bodyPr/>
          <a:lstStyle>
            <a:lvl1pPr>
              <a:defRPr sz="3200">
                <a:solidFill>
                  <a:srgbClr val="003767"/>
                </a:solidFill>
              </a:defRPr>
            </a:lvl1pPr>
            <a:lvl2pPr>
              <a:defRPr sz="2667">
                <a:solidFill>
                  <a:srgbClr val="003767"/>
                </a:solidFill>
              </a:defRPr>
            </a:lvl2pPr>
            <a:lvl3pPr>
              <a:defRPr sz="2400">
                <a:solidFill>
                  <a:srgbClr val="003767"/>
                </a:solidFill>
              </a:defRPr>
            </a:lvl3pPr>
            <a:lvl4pPr>
              <a:defRPr sz="2133">
                <a:solidFill>
                  <a:srgbClr val="003767"/>
                </a:solidFill>
              </a:defRPr>
            </a:lvl4pPr>
            <a:lvl5pPr>
              <a:defRPr sz="2133">
                <a:solidFill>
                  <a:srgbClr val="003767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08787"/>
            <a:ext cx="5080000" cy="3840427"/>
          </a:xfrm>
        </p:spPr>
        <p:txBody>
          <a:bodyPr/>
          <a:lstStyle>
            <a:lvl1pPr>
              <a:defRPr sz="3200">
                <a:solidFill>
                  <a:srgbClr val="003767"/>
                </a:solidFill>
              </a:defRPr>
            </a:lvl1pPr>
            <a:lvl2pPr>
              <a:defRPr sz="2667">
                <a:solidFill>
                  <a:srgbClr val="003767"/>
                </a:solidFill>
              </a:defRPr>
            </a:lvl2pPr>
            <a:lvl3pPr>
              <a:defRPr sz="2400">
                <a:solidFill>
                  <a:srgbClr val="003767"/>
                </a:solidFill>
              </a:defRPr>
            </a:lvl3pPr>
            <a:lvl4pPr>
              <a:defRPr sz="2133">
                <a:solidFill>
                  <a:srgbClr val="003767"/>
                </a:solidFill>
              </a:defRPr>
            </a:lvl4pPr>
            <a:lvl5pPr>
              <a:defRPr sz="2133">
                <a:solidFill>
                  <a:srgbClr val="003767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12A096C-CC37-433E-B9D2-D155BA4C6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3686" y="6597352"/>
            <a:ext cx="5664629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05D77F-4C67-904C-910F-312C2A07E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29.09.2020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720E0E-ED35-DE45-89BB-1EDC59659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Professor Gilles Salles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63D7E-DC66-7547-8640-5ECDA0ABA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A716-DC39-434F-B607-2377C8B895A7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59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0" r:id="rId4"/>
    <p:sldLayoutId id="2147483688" r:id="rId5"/>
    <p:sldLayoutId id="214748368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orient="horz" pos="5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08687"/>
            <a:ext cx="12192000" cy="120807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87"/>
            <a:ext cx="103632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B6966-13C2-C746-856A-DF374BF292F8}"/>
              </a:ext>
            </a:extLst>
          </p:cNvPr>
          <p:cNvSpPr/>
          <p:nvPr userDrawn="1"/>
        </p:nvSpPr>
        <p:spPr bwMode="auto">
          <a:xfrm>
            <a:off x="0" y="3931"/>
            <a:ext cx="12192000" cy="192021"/>
          </a:xfrm>
          <a:prstGeom prst="rect">
            <a:avLst/>
          </a:prstGeom>
          <a:solidFill>
            <a:srgbClr val="0F37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13548-2649-334E-866E-247281F2D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50486"/>
          <a:stretch/>
        </p:blipFill>
        <p:spPr>
          <a:xfrm>
            <a:off x="11000654" y="3917"/>
            <a:ext cx="553893" cy="392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2F549-67F7-5C46-8AE7-847DFA6A8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84641" t="-1" b="-2655"/>
          <a:stretch/>
        </p:blipFill>
        <p:spPr>
          <a:xfrm>
            <a:off x="10320469" y="6362873"/>
            <a:ext cx="1872596" cy="495127"/>
          </a:xfrm>
          <a:prstGeom prst="rect">
            <a:avLst/>
          </a:prstGeom>
        </p:spPr>
      </p:pic>
      <p:pic>
        <p:nvPicPr>
          <p:cNvPr id="9" name="Picture 8" descr="A picture containing object, table, clock&#10;&#10;Description automatically generated">
            <a:extLst>
              <a:ext uri="{FF2B5EF4-FFF2-40B4-BE49-F238E27FC236}">
                <a16:creationId xmlns:a16="http://schemas.microsoft.com/office/drawing/2014/main" id="{F3383A30-14C4-F246-A205-8F78149CC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-1" r="-3923" b="15693"/>
          <a:stretch/>
        </p:blipFill>
        <p:spPr>
          <a:xfrm>
            <a:off x="0" y="6291301"/>
            <a:ext cx="2543605" cy="562769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4EA0ADE-393B-4BE2-835B-C2B558E92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3686" y="6597352"/>
            <a:ext cx="5664629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3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  <p:sldLayoutId id="2147483672" r:id="rId12"/>
    <p:sldLayoutId id="2147483674" r:id="rId13"/>
    <p:sldLayoutId id="2147483676" r:id="rId14"/>
    <p:sldLayoutId id="2147483678" r:id="rId15"/>
    <p:sldLayoutId id="2147483680" r:id="rId16"/>
    <p:sldLayoutId id="2147483681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 i="0">
          <a:solidFill>
            <a:srgbClr val="14467E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+mn-ea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defRPr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Holder 2"/>
          <p:cNvSpPr>
            <a:spLocks noGrp="1"/>
          </p:cNvSpPr>
          <p:nvPr>
            <p:ph type="title"/>
          </p:nvPr>
        </p:nvSpPr>
        <p:spPr bwMode="auto">
          <a:xfrm>
            <a:off x="372535" y="154583"/>
            <a:ext cx="89831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fr-FR" altLang="fr-FR"/>
          </a:p>
        </p:txBody>
      </p:sp>
      <p:sp>
        <p:nvSpPr>
          <p:cNvPr id="23555" name="Holder 3"/>
          <p:cNvSpPr>
            <a:spLocks noGrp="1"/>
          </p:cNvSpPr>
          <p:nvPr>
            <p:ph type="body" idx="1"/>
          </p:nvPr>
        </p:nvSpPr>
        <p:spPr bwMode="auto">
          <a:xfrm>
            <a:off x="370440" y="1407682"/>
            <a:ext cx="114511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fr-FR" altLang="fr-FR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436" y="6379730"/>
            <a:ext cx="39031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>
              <a:cs typeface="Arial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9730"/>
            <a:ext cx="2804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BA397C5-1227-4A5D-9F71-9B166C552FB6}" type="datetimeFigureOut">
              <a:rPr lang="en-US">
                <a:cs typeface="Arial" pitchFamily="34" charset="0"/>
              </a:rPr>
              <a:pPr>
                <a:defRPr/>
              </a:pPr>
              <a:t>1/25/21</a:t>
            </a:fld>
            <a:endParaRPr lang="en-US">
              <a:cs typeface="Arial" pitchFamily="34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7909" y="6379730"/>
            <a:ext cx="28045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2ECAA4E-1EBB-4B5C-BD3E-8FE859939F80}" type="slidenum">
              <a:rPr>
                <a:cs typeface="Arial" pitchFamily="34" charset="0"/>
              </a:rPr>
              <a:pPr>
                <a:defRPr/>
              </a:pPr>
              <a:t>‹#›</a:t>
            </a:fld>
            <a:endParaRPr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678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358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037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716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56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28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00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56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3950">
        <a:defRPr>
          <a:latin typeface="+mn-lt"/>
          <a:ea typeface="+mn-ea"/>
          <a:cs typeface="+mn-cs"/>
        </a:defRPr>
      </a:lvl6pPr>
      <a:lvl7pPr marL="2740737">
        <a:defRPr>
          <a:latin typeface="+mn-lt"/>
          <a:ea typeface="+mn-ea"/>
          <a:cs typeface="+mn-cs"/>
        </a:defRPr>
      </a:lvl7pPr>
      <a:lvl8pPr marL="3197527">
        <a:defRPr>
          <a:latin typeface="+mn-lt"/>
          <a:ea typeface="+mn-ea"/>
          <a:cs typeface="+mn-cs"/>
        </a:defRPr>
      </a:lvl8pPr>
      <a:lvl9pPr marL="36543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785">
        <a:defRPr>
          <a:latin typeface="+mn-lt"/>
          <a:ea typeface="+mn-ea"/>
          <a:cs typeface="+mn-cs"/>
        </a:defRPr>
      </a:lvl2pPr>
      <a:lvl3pPr marL="913582">
        <a:defRPr>
          <a:latin typeface="+mn-lt"/>
          <a:ea typeface="+mn-ea"/>
          <a:cs typeface="+mn-cs"/>
        </a:defRPr>
      </a:lvl3pPr>
      <a:lvl4pPr marL="1370373">
        <a:defRPr>
          <a:latin typeface="+mn-lt"/>
          <a:ea typeface="+mn-ea"/>
          <a:cs typeface="+mn-cs"/>
        </a:defRPr>
      </a:lvl4pPr>
      <a:lvl5pPr marL="1827164">
        <a:defRPr>
          <a:latin typeface="+mn-lt"/>
          <a:ea typeface="+mn-ea"/>
          <a:cs typeface="+mn-cs"/>
        </a:defRPr>
      </a:lvl5pPr>
      <a:lvl6pPr marL="2283950">
        <a:defRPr>
          <a:latin typeface="+mn-lt"/>
          <a:ea typeface="+mn-ea"/>
          <a:cs typeface="+mn-cs"/>
        </a:defRPr>
      </a:lvl6pPr>
      <a:lvl7pPr marL="2740737">
        <a:defRPr>
          <a:latin typeface="+mn-lt"/>
          <a:ea typeface="+mn-ea"/>
          <a:cs typeface="+mn-cs"/>
        </a:defRPr>
      </a:lvl7pPr>
      <a:lvl8pPr marL="3197527">
        <a:defRPr>
          <a:latin typeface="+mn-lt"/>
          <a:ea typeface="+mn-ea"/>
          <a:cs typeface="+mn-cs"/>
        </a:defRPr>
      </a:lvl8pPr>
      <a:lvl9pPr marL="365431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.png"/><Relationship Id="rId21" Type="http://schemas.openxmlformats.org/officeDocument/2006/relationships/image" Target="../media/image42.png"/><Relationship Id="rId42" Type="http://schemas.openxmlformats.org/officeDocument/2006/relationships/image" Target="../media/image63.png"/><Relationship Id="rId63" Type="http://schemas.openxmlformats.org/officeDocument/2006/relationships/image" Target="../media/image84.png"/><Relationship Id="rId84" Type="http://schemas.openxmlformats.org/officeDocument/2006/relationships/image" Target="../media/image105.png"/><Relationship Id="rId138" Type="http://schemas.openxmlformats.org/officeDocument/2006/relationships/image" Target="../media/image159.png"/><Relationship Id="rId159" Type="http://schemas.openxmlformats.org/officeDocument/2006/relationships/image" Target="../media/image180.png"/><Relationship Id="rId170" Type="http://schemas.openxmlformats.org/officeDocument/2006/relationships/image" Target="../media/image191.png"/><Relationship Id="rId191" Type="http://schemas.openxmlformats.org/officeDocument/2006/relationships/image" Target="../media/image212.png"/><Relationship Id="rId205" Type="http://schemas.openxmlformats.org/officeDocument/2006/relationships/image" Target="../media/image226.png"/><Relationship Id="rId226" Type="http://schemas.openxmlformats.org/officeDocument/2006/relationships/image" Target="../media/image247.png"/><Relationship Id="rId107" Type="http://schemas.openxmlformats.org/officeDocument/2006/relationships/image" Target="../media/image128.png"/><Relationship Id="rId11" Type="http://schemas.openxmlformats.org/officeDocument/2006/relationships/image" Target="../media/image32.png"/><Relationship Id="rId32" Type="http://schemas.openxmlformats.org/officeDocument/2006/relationships/image" Target="../media/image53.png"/><Relationship Id="rId53" Type="http://schemas.openxmlformats.org/officeDocument/2006/relationships/image" Target="../media/image74.png"/><Relationship Id="rId74" Type="http://schemas.openxmlformats.org/officeDocument/2006/relationships/image" Target="../media/image95.png"/><Relationship Id="rId128" Type="http://schemas.openxmlformats.org/officeDocument/2006/relationships/image" Target="../media/image149.png"/><Relationship Id="rId149" Type="http://schemas.openxmlformats.org/officeDocument/2006/relationships/image" Target="../media/image170.png"/><Relationship Id="rId5" Type="http://schemas.openxmlformats.org/officeDocument/2006/relationships/image" Target="../media/image26.png"/><Relationship Id="rId95" Type="http://schemas.openxmlformats.org/officeDocument/2006/relationships/image" Target="../media/image116.png"/><Relationship Id="rId160" Type="http://schemas.openxmlformats.org/officeDocument/2006/relationships/image" Target="../media/image181.png"/><Relationship Id="rId181" Type="http://schemas.openxmlformats.org/officeDocument/2006/relationships/image" Target="../media/image202.png"/><Relationship Id="rId216" Type="http://schemas.openxmlformats.org/officeDocument/2006/relationships/image" Target="../media/image237.png"/><Relationship Id="rId22" Type="http://schemas.openxmlformats.org/officeDocument/2006/relationships/image" Target="../media/image43.png"/><Relationship Id="rId43" Type="http://schemas.openxmlformats.org/officeDocument/2006/relationships/image" Target="../media/image64.png"/><Relationship Id="rId64" Type="http://schemas.openxmlformats.org/officeDocument/2006/relationships/image" Target="../media/image85.png"/><Relationship Id="rId118" Type="http://schemas.openxmlformats.org/officeDocument/2006/relationships/image" Target="../media/image139.png"/><Relationship Id="rId139" Type="http://schemas.openxmlformats.org/officeDocument/2006/relationships/image" Target="../media/image160.png"/><Relationship Id="rId85" Type="http://schemas.openxmlformats.org/officeDocument/2006/relationships/image" Target="../media/image106.png"/><Relationship Id="rId150" Type="http://schemas.openxmlformats.org/officeDocument/2006/relationships/image" Target="../media/image171.png"/><Relationship Id="rId171" Type="http://schemas.openxmlformats.org/officeDocument/2006/relationships/image" Target="../media/image192.png"/><Relationship Id="rId192" Type="http://schemas.openxmlformats.org/officeDocument/2006/relationships/image" Target="../media/image213.png"/><Relationship Id="rId206" Type="http://schemas.openxmlformats.org/officeDocument/2006/relationships/image" Target="../media/image227.png"/><Relationship Id="rId227" Type="http://schemas.openxmlformats.org/officeDocument/2006/relationships/image" Target="../media/image248.png"/><Relationship Id="rId12" Type="http://schemas.openxmlformats.org/officeDocument/2006/relationships/image" Target="../media/image33.png"/><Relationship Id="rId33" Type="http://schemas.openxmlformats.org/officeDocument/2006/relationships/image" Target="../media/image54.png"/><Relationship Id="rId108" Type="http://schemas.openxmlformats.org/officeDocument/2006/relationships/image" Target="../media/image129.png"/><Relationship Id="rId129" Type="http://schemas.openxmlformats.org/officeDocument/2006/relationships/image" Target="../media/image150.png"/><Relationship Id="rId54" Type="http://schemas.openxmlformats.org/officeDocument/2006/relationships/image" Target="../media/image75.png"/><Relationship Id="rId75" Type="http://schemas.openxmlformats.org/officeDocument/2006/relationships/image" Target="../media/image96.png"/><Relationship Id="rId96" Type="http://schemas.openxmlformats.org/officeDocument/2006/relationships/image" Target="../media/image117.png"/><Relationship Id="rId140" Type="http://schemas.openxmlformats.org/officeDocument/2006/relationships/image" Target="../media/image161.png"/><Relationship Id="rId161" Type="http://schemas.openxmlformats.org/officeDocument/2006/relationships/image" Target="../media/image182.png"/><Relationship Id="rId182" Type="http://schemas.openxmlformats.org/officeDocument/2006/relationships/image" Target="../media/image203.png"/><Relationship Id="rId217" Type="http://schemas.openxmlformats.org/officeDocument/2006/relationships/image" Target="../media/image238.png"/><Relationship Id="rId6" Type="http://schemas.openxmlformats.org/officeDocument/2006/relationships/image" Target="../media/image27.png"/><Relationship Id="rId23" Type="http://schemas.openxmlformats.org/officeDocument/2006/relationships/image" Target="../media/image44.png"/><Relationship Id="rId119" Type="http://schemas.openxmlformats.org/officeDocument/2006/relationships/image" Target="../media/image140.png"/><Relationship Id="rId44" Type="http://schemas.openxmlformats.org/officeDocument/2006/relationships/image" Target="../media/image65.png"/><Relationship Id="rId65" Type="http://schemas.openxmlformats.org/officeDocument/2006/relationships/image" Target="../media/image86.png"/><Relationship Id="rId86" Type="http://schemas.openxmlformats.org/officeDocument/2006/relationships/image" Target="../media/image107.png"/><Relationship Id="rId130" Type="http://schemas.openxmlformats.org/officeDocument/2006/relationships/image" Target="../media/image151.png"/><Relationship Id="rId151" Type="http://schemas.openxmlformats.org/officeDocument/2006/relationships/image" Target="../media/image172.png"/><Relationship Id="rId172" Type="http://schemas.openxmlformats.org/officeDocument/2006/relationships/image" Target="../media/image193.png"/><Relationship Id="rId193" Type="http://schemas.openxmlformats.org/officeDocument/2006/relationships/image" Target="../media/image214.png"/><Relationship Id="rId207" Type="http://schemas.openxmlformats.org/officeDocument/2006/relationships/image" Target="../media/image228.png"/><Relationship Id="rId228" Type="http://schemas.openxmlformats.org/officeDocument/2006/relationships/image" Target="../media/image249.png"/><Relationship Id="rId13" Type="http://schemas.openxmlformats.org/officeDocument/2006/relationships/image" Target="../media/image34.png"/><Relationship Id="rId109" Type="http://schemas.openxmlformats.org/officeDocument/2006/relationships/image" Target="../media/image130.png"/><Relationship Id="rId34" Type="http://schemas.openxmlformats.org/officeDocument/2006/relationships/image" Target="../media/image55.png"/><Relationship Id="rId55" Type="http://schemas.openxmlformats.org/officeDocument/2006/relationships/image" Target="../media/image76.png"/><Relationship Id="rId76" Type="http://schemas.openxmlformats.org/officeDocument/2006/relationships/image" Target="../media/image97.png"/><Relationship Id="rId97" Type="http://schemas.openxmlformats.org/officeDocument/2006/relationships/image" Target="../media/image118.png"/><Relationship Id="rId120" Type="http://schemas.openxmlformats.org/officeDocument/2006/relationships/image" Target="../media/image141.png"/><Relationship Id="rId141" Type="http://schemas.openxmlformats.org/officeDocument/2006/relationships/image" Target="../media/image162.png"/><Relationship Id="rId7" Type="http://schemas.openxmlformats.org/officeDocument/2006/relationships/image" Target="../media/image28.png"/><Relationship Id="rId162" Type="http://schemas.openxmlformats.org/officeDocument/2006/relationships/image" Target="../media/image183.png"/><Relationship Id="rId183" Type="http://schemas.openxmlformats.org/officeDocument/2006/relationships/image" Target="../media/image204.png"/><Relationship Id="rId218" Type="http://schemas.openxmlformats.org/officeDocument/2006/relationships/image" Target="../media/image239.png"/><Relationship Id="rId24" Type="http://schemas.openxmlformats.org/officeDocument/2006/relationships/image" Target="../media/image45.png"/><Relationship Id="rId45" Type="http://schemas.openxmlformats.org/officeDocument/2006/relationships/image" Target="../media/image66.png"/><Relationship Id="rId66" Type="http://schemas.openxmlformats.org/officeDocument/2006/relationships/image" Target="../media/image87.png"/><Relationship Id="rId87" Type="http://schemas.openxmlformats.org/officeDocument/2006/relationships/image" Target="../media/image108.png"/><Relationship Id="rId110" Type="http://schemas.openxmlformats.org/officeDocument/2006/relationships/image" Target="../media/image131.png"/><Relationship Id="rId131" Type="http://schemas.openxmlformats.org/officeDocument/2006/relationships/image" Target="../media/image152.png"/><Relationship Id="rId152" Type="http://schemas.openxmlformats.org/officeDocument/2006/relationships/image" Target="../media/image173.png"/><Relationship Id="rId173" Type="http://schemas.openxmlformats.org/officeDocument/2006/relationships/image" Target="../media/image194.png"/><Relationship Id="rId194" Type="http://schemas.openxmlformats.org/officeDocument/2006/relationships/image" Target="../media/image215.png"/><Relationship Id="rId208" Type="http://schemas.openxmlformats.org/officeDocument/2006/relationships/image" Target="../media/image229.png"/><Relationship Id="rId14" Type="http://schemas.openxmlformats.org/officeDocument/2006/relationships/image" Target="../media/image35.png"/><Relationship Id="rId35" Type="http://schemas.openxmlformats.org/officeDocument/2006/relationships/image" Target="../media/image56.png"/><Relationship Id="rId56" Type="http://schemas.openxmlformats.org/officeDocument/2006/relationships/image" Target="../media/image77.png"/><Relationship Id="rId77" Type="http://schemas.openxmlformats.org/officeDocument/2006/relationships/image" Target="../media/image98.png"/><Relationship Id="rId100" Type="http://schemas.openxmlformats.org/officeDocument/2006/relationships/image" Target="../media/image121.png"/><Relationship Id="rId8" Type="http://schemas.openxmlformats.org/officeDocument/2006/relationships/image" Target="../media/image29.png"/><Relationship Id="rId98" Type="http://schemas.openxmlformats.org/officeDocument/2006/relationships/image" Target="../media/image119.png"/><Relationship Id="rId121" Type="http://schemas.openxmlformats.org/officeDocument/2006/relationships/image" Target="../media/image142.png"/><Relationship Id="rId142" Type="http://schemas.openxmlformats.org/officeDocument/2006/relationships/image" Target="../media/image163.png"/><Relationship Id="rId163" Type="http://schemas.openxmlformats.org/officeDocument/2006/relationships/image" Target="../media/image184.png"/><Relationship Id="rId184" Type="http://schemas.openxmlformats.org/officeDocument/2006/relationships/image" Target="../media/image205.png"/><Relationship Id="rId219" Type="http://schemas.openxmlformats.org/officeDocument/2006/relationships/image" Target="../media/image240.png"/><Relationship Id="rId3" Type="http://schemas.openxmlformats.org/officeDocument/2006/relationships/image" Target="../media/image24.png"/><Relationship Id="rId214" Type="http://schemas.openxmlformats.org/officeDocument/2006/relationships/image" Target="../media/image235.png"/><Relationship Id="rId25" Type="http://schemas.openxmlformats.org/officeDocument/2006/relationships/image" Target="../media/image46.png"/><Relationship Id="rId46" Type="http://schemas.openxmlformats.org/officeDocument/2006/relationships/image" Target="../media/image67.png"/><Relationship Id="rId67" Type="http://schemas.openxmlformats.org/officeDocument/2006/relationships/image" Target="../media/image88.png"/><Relationship Id="rId116" Type="http://schemas.openxmlformats.org/officeDocument/2006/relationships/image" Target="../media/image137.png"/><Relationship Id="rId137" Type="http://schemas.openxmlformats.org/officeDocument/2006/relationships/image" Target="../media/image158.png"/><Relationship Id="rId158" Type="http://schemas.openxmlformats.org/officeDocument/2006/relationships/image" Target="../media/image179.png"/><Relationship Id="rId20" Type="http://schemas.openxmlformats.org/officeDocument/2006/relationships/image" Target="../media/image41.png"/><Relationship Id="rId41" Type="http://schemas.openxmlformats.org/officeDocument/2006/relationships/image" Target="../media/image62.png"/><Relationship Id="rId62" Type="http://schemas.openxmlformats.org/officeDocument/2006/relationships/image" Target="../media/image83.png"/><Relationship Id="rId83" Type="http://schemas.openxmlformats.org/officeDocument/2006/relationships/image" Target="../media/image104.png"/><Relationship Id="rId88" Type="http://schemas.openxmlformats.org/officeDocument/2006/relationships/image" Target="../media/image109.png"/><Relationship Id="rId111" Type="http://schemas.openxmlformats.org/officeDocument/2006/relationships/image" Target="../media/image132.png"/><Relationship Id="rId132" Type="http://schemas.openxmlformats.org/officeDocument/2006/relationships/image" Target="../media/image153.png"/><Relationship Id="rId153" Type="http://schemas.openxmlformats.org/officeDocument/2006/relationships/image" Target="../media/image174.png"/><Relationship Id="rId174" Type="http://schemas.openxmlformats.org/officeDocument/2006/relationships/image" Target="../media/image195.png"/><Relationship Id="rId179" Type="http://schemas.openxmlformats.org/officeDocument/2006/relationships/image" Target="../media/image200.png"/><Relationship Id="rId195" Type="http://schemas.openxmlformats.org/officeDocument/2006/relationships/image" Target="../media/image216.png"/><Relationship Id="rId209" Type="http://schemas.openxmlformats.org/officeDocument/2006/relationships/image" Target="../media/image230.png"/><Relationship Id="rId190" Type="http://schemas.openxmlformats.org/officeDocument/2006/relationships/image" Target="../media/image211.png"/><Relationship Id="rId204" Type="http://schemas.openxmlformats.org/officeDocument/2006/relationships/image" Target="../media/image225.png"/><Relationship Id="rId220" Type="http://schemas.openxmlformats.org/officeDocument/2006/relationships/image" Target="../media/image241.png"/><Relationship Id="rId225" Type="http://schemas.openxmlformats.org/officeDocument/2006/relationships/image" Target="../media/image246.png"/><Relationship Id="rId15" Type="http://schemas.openxmlformats.org/officeDocument/2006/relationships/image" Target="../media/image36.png"/><Relationship Id="rId36" Type="http://schemas.openxmlformats.org/officeDocument/2006/relationships/image" Target="../media/image57.png"/><Relationship Id="rId57" Type="http://schemas.openxmlformats.org/officeDocument/2006/relationships/image" Target="../media/image78.png"/><Relationship Id="rId106" Type="http://schemas.openxmlformats.org/officeDocument/2006/relationships/image" Target="../media/image127.png"/><Relationship Id="rId127" Type="http://schemas.openxmlformats.org/officeDocument/2006/relationships/image" Target="../media/image148.png"/><Relationship Id="rId10" Type="http://schemas.openxmlformats.org/officeDocument/2006/relationships/image" Target="../media/image31.png"/><Relationship Id="rId31" Type="http://schemas.openxmlformats.org/officeDocument/2006/relationships/image" Target="../media/image52.png"/><Relationship Id="rId52" Type="http://schemas.openxmlformats.org/officeDocument/2006/relationships/image" Target="../media/image73.png"/><Relationship Id="rId73" Type="http://schemas.openxmlformats.org/officeDocument/2006/relationships/image" Target="../media/image94.png"/><Relationship Id="rId78" Type="http://schemas.openxmlformats.org/officeDocument/2006/relationships/image" Target="../media/image99.png"/><Relationship Id="rId94" Type="http://schemas.openxmlformats.org/officeDocument/2006/relationships/image" Target="../media/image115.png"/><Relationship Id="rId99" Type="http://schemas.openxmlformats.org/officeDocument/2006/relationships/image" Target="../media/image120.png"/><Relationship Id="rId101" Type="http://schemas.openxmlformats.org/officeDocument/2006/relationships/image" Target="../media/image122.png"/><Relationship Id="rId122" Type="http://schemas.openxmlformats.org/officeDocument/2006/relationships/image" Target="../media/image143.png"/><Relationship Id="rId143" Type="http://schemas.openxmlformats.org/officeDocument/2006/relationships/image" Target="../media/image164.png"/><Relationship Id="rId148" Type="http://schemas.openxmlformats.org/officeDocument/2006/relationships/image" Target="../media/image169.png"/><Relationship Id="rId164" Type="http://schemas.openxmlformats.org/officeDocument/2006/relationships/image" Target="../media/image185.png"/><Relationship Id="rId169" Type="http://schemas.openxmlformats.org/officeDocument/2006/relationships/image" Target="../media/image190.png"/><Relationship Id="rId185" Type="http://schemas.openxmlformats.org/officeDocument/2006/relationships/image" Target="../media/image20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80" Type="http://schemas.openxmlformats.org/officeDocument/2006/relationships/image" Target="../media/image201.png"/><Relationship Id="rId210" Type="http://schemas.openxmlformats.org/officeDocument/2006/relationships/image" Target="../media/image231.png"/><Relationship Id="rId215" Type="http://schemas.openxmlformats.org/officeDocument/2006/relationships/image" Target="../media/image236.png"/><Relationship Id="rId26" Type="http://schemas.openxmlformats.org/officeDocument/2006/relationships/image" Target="../media/image47.png"/><Relationship Id="rId47" Type="http://schemas.openxmlformats.org/officeDocument/2006/relationships/image" Target="../media/image68.png"/><Relationship Id="rId68" Type="http://schemas.openxmlformats.org/officeDocument/2006/relationships/image" Target="../media/image89.png"/><Relationship Id="rId89" Type="http://schemas.openxmlformats.org/officeDocument/2006/relationships/image" Target="../media/image110.png"/><Relationship Id="rId112" Type="http://schemas.openxmlformats.org/officeDocument/2006/relationships/image" Target="../media/image133.png"/><Relationship Id="rId133" Type="http://schemas.openxmlformats.org/officeDocument/2006/relationships/image" Target="../media/image154.png"/><Relationship Id="rId154" Type="http://schemas.openxmlformats.org/officeDocument/2006/relationships/image" Target="../media/image175.png"/><Relationship Id="rId175" Type="http://schemas.openxmlformats.org/officeDocument/2006/relationships/image" Target="../media/image196.png"/><Relationship Id="rId196" Type="http://schemas.openxmlformats.org/officeDocument/2006/relationships/image" Target="../media/image217.png"/><Relationship Id="rId200" Type="http://schemas.openxmlformats.org/officeDocument/2006/relationships/image" Target="../media/image221.png"/><Relationship Id="rId16" Type="http://schemas.openxmlformats.org/officeDocument/2006/relationships/image" Target="../media/image37.png"/><Relationship Id="rId221" Type="http://schemas.openxmlformats.org/officeDocument/2006/relationships/image" Target="../media/image242.png"/><Relationship Id="rId37" Type="http://schemas.openxmlformats.org/officeDocument/2006/relationships/image" Target="../media/image58.png"/><Relationship Id="rId58" Type="http://schemas.openxmlformats.org/officeDocument/2006/relationships/image" Target="../media/image79.png"/><Relationship Id="rId79" Type="http://schemas.openxmlformats.org/officeDocument/2006/relationships/image" Target="../media/image100.png"/><Relationship Id="rId102" Type="http://schemas.openxmlformats.org/officeDocument/2006/relationships/image" Target="../media/image123.png"/><Relationship Id="rId123" Type="http://schemas.openxmlformats.org/officeDocument/2006/relationships/image" Target="../media/image144.png"/><Relationship Id="rId144" Type="http://schemas.openxmlformats.org/officeDocument/2006/relationships/image" Target="../media/image165.png"/><Relationship Id="rId90" Type="http://schemas.openxmlformats.org/officeDocument/2006/relationships/image" Target="../media/image111.png"/><Relationship Id="rId165" Type="http://schemas.openxmlformats.org/officeDocument/2006/relationships/image" Target="../media/image186.png"/><Relationship Id="rId186" Type="http://schemas.openxmlformats.org/officeDocument/2006/relationships/image" Target="../media/image207.png"/><Relationship Id="rId211" Type="http://schemas.openxmlformats.org/officeDocument/2006/relationships/image" Target="../media/image232.png"/><Relationship Id="rId27" Type="http://schemas.openxmlformats.org/officeDocument/2006/relationships/image" Target="../media/image48.png"/><Relationship Id="rId48" Type="http://schemas.openxmlformats.org/officeDocument/2006/relationships/image" Target="../media/image69.png"/><Relationship Id="rId69" Type="http://schemas.openxmlformats.org/officeDocument/2006/relationships/image" Target="../media/image90.png"/><Relationship Id="rId113" Type="http://schemas.openxmlformats.org/officeDocument/2006/relationships/image" Target="../media/image134.png"/><Relationship Id="rId134" Type="http://schemas.openxmlformats.org/officeDocument/2006/relationships/image" Target="../media/image155.png"/><Relationship Id="rId80" Type="http://schemas.openxmlformats.org/officeDocument/2006/relationships/image" Target="../media/image101.png"/><Relationship Id="rId155" Type="http://schemas.openxmlformats.org/officeDocument/2006/relationships/image" Target="../media/image176.png"/><Relationship Id="rId176" Type="http://schemas.openxmlformats.org/officeDocument/2006/relationships/image" Target="../media/image197.png"/><Relationship Id="rId197" Type="http://schemas.openxmlformats.org/officeDocument/2006/relationships/image" Target="../media/image218.png"/><Relationship Id="rId201" Type="http://schemas.openxmlformats.org/officeDocument/2006/relationships/image" Target="../media/image222.png"/><Relationship Id="rId222" Type="http://schemas.openxmlformats.org/officeDocument/2006/relationships/image" Target="../media/image243.png"/><Relationship Id="rId17" Type="http://schemas.openxmlformats.org/officeDocument/2006/relationships/image" Target="../media/image38.png"/><Relationship Id="rId38" Type="http://schemas.openxmlformats.org/officeDocument/2006/relationships/image" Target="../media/image59.png"/><Relationship Id="rId59" Type="http://schemas.openxmlformats.org/officeDocument/2006/relationships/image" Target="../media/image80.png"/><Relationship Id="rId103" Type="http://schemas.openxmlformats.org/officeDocument/2006/relationships/image" Target="../media/image124.png"/><Relationship Id="rId124" Type="http://schemas.openxmlformats.org/officeDocument/2006/relationships/image" Target="../media/image145.png"/><Relationship Id="rId70" Type="http://schemas.openxmlformats.org/officeDocument/2006/relationships/image" Target="../media/image91.png"/><Relationship Id="rId91" Type="http://schemas.openxmlformats.org/officeDocument/2006/relationships/image" Target="../media/image112.png"/><Relationship Id="rId145" Type="http://schemas.openxmlformats.org/officeDocument/2006/relationships/image" Target="../media/image166.png"/><Relationship Id="rId166" Type="http://schemas.openxmlformats.org/officeDocument/2006/relationships/image" Target="../media/image187.png"/><Relationship Id="rId187" Type="http://schemas.openxmlformats.org/officeDocument/2006/relationships/image" Target="../media/image208.png"/><Relationship Id="rId1" Type="http://schemas.openxmlformats.org/officeDocument/2006/relationships/slideLayout" Target="../slideLayouts/slideLayout25.xml"/><Relationship Id="rId212" Type="http://schemas.openxmlformats.org/officeDocument/2006/relationships/image" Target="../media/image233.png"/><Relationship Id="rId28" Type="http://schemas.openxmlformats.org/officeDocument/2006/relationships/image" Target="../media/image49.png"/><Relationship Id="rId49" Type="http://schemas.openxmlformats.org/officeDocument/2006/relationships/image" Target="../media/image70.png"/><Relationship Id="rId114" Type="http://schemas.openxmlformats.org/officeDocument/2006/relationships/image" Target="../media/image135.png"/><Relationship Id="rId60" Type="http://schemas.openxmlformats.org/officeDocument/2006/relationships/image" Target="../media/image81.png"/><Relationship Id="rId81" Type="http://schemas.openxmlformats.org/officeDocument/2006/relationships/image" Target="../media/image102.png"/><Relationship Id="rId135" Type="http://schemas.openxmlformats.org/officeDocument/2006/relationships/image" Target="../media/image156.png"/><Relationship Id="rId156" Type="http://schemas.openxmlformats.org/officeDocument/2006/relationships/image" Target="../media/image177.png"/><Relationship Id="rId177" Type="http://schemas.openxmlformats.org/officeDocument/2006/relationships/image" Target="../media/image198.png"/><Relationship Id="rId198" Type="http://schemas.openxmlformats.org/officeDocument/2006/relationships/image" Target="../media/image219.png"/><Relationship Id="rId202" Type="http://schemas.openxmlformats.org/officeDocument/2006/relationships/image" Target="../media/image223.png"/><Relationship Id="rId223" Type="http://schemas.openxmlformats.org/officeDocument/2006/relationships/image" Target="../media/image244.png"/><Relationship Id="rId18" Type="http://schemas.openxmlformats.org/officeDocument/2006/relationships/image" Target="../media/image39.png"/><Relationship Id="rId39" Type="http://schemas.openxmlformats.org/officeDocument/2006/relationships/image" Target="../media/image60.png"/><Relationship Id="rId50" Type="http://schemas.openxmlformats.org/officeDocument/2006/relationships/image" Target="../media/image71.png"/><Relationship Id="rId104" Type="http://schemas.openxmlformats.org/officeDocument/2006/relationships/image" Target="../media/image125.png"/><Relationship Id="rId125" Type="http://schemas.openxmlformats.org/officeDocument/2006/relationships/image" Target="../media/image146.png"/><Relationship Id="rId146" Type="http://schemas.openxmlformats.org/officeDocument/2006/relationships/image" Target="../media/image167.png"/><Relationship Id="rId167" Type="http://schemas.openxmlformats.org/officeDocument/2006/relationships/image" Target="../media/image188.png"/><Relationship Id="rId188" Type="http://schemas.openxmlformats.org/officeDocument/2006/relationships/image" Target="../media/image209.png"/><Relationship Id="rId71" Type="http://schemas.openxmlformats.org/officeDocument/2006/relationships/image" Target="../media/image92.png"/><Relationship Id="rId92" Type="http://schemas.openxmlformats.org/officeDocument/2006/relationships/image" Target="../media/image113.png"/><Relationship Id="rId213" Type="http://schemas.openxmlformats.org/officeDocument/2006/relationships/image" Target="../media/image234.png"/><Relationship Id="rId2" Type="http://schemas.openxmlformats.org/officeDocument/2006/relationships/image" Target="../media/image23.png"/><Relationship Id="rId29" Type="http://schemas.openxmlformats.org/officeDocument/2006/relationships/image" Target="../media/image50.png"/><Relationship Id="rId40" Type="http://schemas.openxmlformats.org/officeDocument/2006/relationships/image" Target="../media/image61.png"/><Relationship Id="rId115" Type="http://schemas.openxmlformats.org/officeDocument/2006/relationships/image" Target="../media/image136.png"/><Relationship Id="rId136" Type="http://schemas.openxmlformats.org/officeDocument/2006/relationships/image" Target="../media/image157.png"/><Relationship Id="rId157" Type="http://schemas.openxmlformats.org/officeDocument/2006/relationships/image" Target="../media/image178.png"/><Relationship Id="rId178" Type="http://schemas.openxmlformats.org/officeDocument/2006/relationships/image" Target="../media/image199.png"/><Relationship Id="rId61" Type="http://schemas.openxmlformats.org/officeDocument/2006/relationships/image" Target="../media/image82.png"/><Relationship Id="rId82" Type="http://schemas.openxmlformats.org/officeDocument/2006/relationships/image" Target="../media/image103.png"/><Relationship Id="rId199" Type="http://schemas.openxmlformats.org/officeDocument/2006/relationships/image" Target="../media/image220.png"/><Relationship Id="rId203" Type="http://schemas.openxmlformats.org/officeDocument/2006/relationships/image" Target="../media/image224.png"/><Relationship Id="rId19" Type="http://schemas.openxmlformats.org/officeDocument/2006/relationships/image" Target="../media/image40.png"/><Relationship Id="rId224" Type="http://schemas.openxmlformats.org/officeDocument/2006/relationships/image" Target="../media/image245.png"/><Relationship Id="rId30" Type="http://schemas.openxmlformats.org/officeDocument/2006/relationships/image" Target="../media/image51.png"/><Relationship Id="rId105" Type="http://schemas.openxmlformats.org/officeDocument/2006/relationships/image" Target="../media/image126.png"/><Relationship Id="rId126" Type="http://schemas.openxmlformats.org/officeDocument/2006/relationships/image" Target="../media/image147.png"/><Relationship Id="rId147" Type="http://schemas.openxmlformats.org/officeDocument/2006/relationships/image" Target="../media/image168.png"/><Relationship Id="rId168" Type="http://schemas.openxmlformats.org/officeDocument/2006/relationships/image" Target="../media/image189.png"/><Relationship Id="rId51" Type="http://schemas.openxmlformats.org/officeDocument/2006/relationships/image" Target="../media/image72.png"/><Relationship Id="rId72" Type="http://schemas.openxmlformats.org/officeDocument/2006/relationships/image" Target="../media/image93.png"/><Relationship Id="rId93" Type="http://schemas.openxmlformats.org/officeDocument/2006/relationships/image" Target="../media/image114.png"/><Relationship Id="rId189" Type="http://schemas.openxmlformats.org/officeDocument/2006/relationships/image" Target="../media/image2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GIF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9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BFE315-9FA9-C244-A585-BBA92312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Gilles </a:t>
            </a:r>
            <a:r>
              <a:rPr lang="de-DE" dirty="0" err="1"/>
              <a:t>Salles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5CDF663-79DC-FC42-B1FD-C74C9A413B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51848" y="557641"/>
            <a:ext cx="10514013" cy="4149725"/>
          </a:xfrm>
        </p:spPr>
        <p:txBody>
          <a:bodyPr/>
          <a:lstStyle/>
          <a:p>
            <a:pPr marL="0" indent="0"/>
            <a:endParaRPr lang="de-DE" sz="2000" dirty="0"/>
          </a:p>
          <a:p>
            <a:pPr marL="0" indent="0"/>
            <a:r>
              <a:rPr lang="en-US" sz="3600" b="1" dirty="0"/>
              <a:t>Novel and Emerging Strategies for Diffuse Large B-Cell Lymphoma </a:t>
            </a:r>
            <a:endParaRPr lang="de-DE" sz="4400" dirty="0"/>
          </a:p>
          <a:p>
            <a:pPr marL="0" indent="0"/>
            <a:endParaRPr lang="de-DE" sz="2000" dirty="0"/>
          </a:p>
          <a:p>
            <a:pPr marL="0" indent="0"/>
            <a:endParaRPr lang="de-DE" sz="2000" dirty="0"/>
          </a:p>
          <a:p>
            <a:pPr marL="0" indent="0"/>
            <a:endParaRPr lang="de-DE" sz="2000" dirty="0"/>
          </a:p>
          <a:p>
            <a:pPr marL="0" indent="0"/>
            <a:endParaRPr lang="de-DE" sz="2000" dirty="0"/>
          </a:p>
          <a:p>
            <a:pPr marL="0" indent="0"/>
            <a:endParaRPr lang="de-DE" sz="2000" dirty="0"/>
          </a:p>
          <a:p>
            <a:pPr marL="0" indent="0"/>
            <a:r>
              <a:rPr lang="de-DE" sz="2000" b="1" dirty="0"/>
              <a:t>Dr. Gilles SALLES</a:t>
            </a:r>
          </a:p>
          <a:p>
            <a:pPr marL="0" indent="0"/>
            <a:r>
              <a:rPr lang="de-DE" sz="2000" dirty="0"/>
              <a:t>Chief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Lymphoma</a:t>
            </a:r>
            <a:r>
              <a:rPr lang="de-DE" sz="2000" dirty="0"/>
              <a:t> Service</a:t>
            </a:r>
          </a:p>
          <a:p>
            <a:pPr marL="0" indent="0"/>
            <a:r>
              <a:rPr lang="de-DE" sz="2000" dirty="0"/>
              <a:t>Memorial Sloan Kettering Cancer Center, New York</a:t>
            </a:r>
          </a:p>
          <a:p>
            <a:endParaRPr lang="de-DE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99B6F39-94C2-DE43-9EEB-64EE02A9B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17" y="5643604"/>
            <a:ext cx="2245783" cy="10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0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2060"/>
                </a:solidFill>
                <a:latin typeface="+mn-lt"/>
              </a:rPr>
              <a:t>POLARIX: Study objective and endpoints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47928" y="6286097"/>
            <a:ext cx="3600000" cy="360000"/>
          </a:xfrm>
        </p:spPr>
        <p:txBody>
          <a:bodyPr/>
          <a:lstStyle/>
          <a:p>
            <a:r>
              <a:rPr lang="en-GB" dirty="0">
                <a:latin typeface="+mn-lt"/>
              </a:rPr>
              <a:t>*Investigator assessed; </a:t>
            </a:r>
            <a:r>
              <a:rPr lang="en-GB" baseline="30000" dirty="0">
                <a:latin typeface="+mn-lt"/>
              </a:rPr>
              <a:t>‡</a:t>
            </a:r>
            <a:r>
              <a:rPr lang="en-GB" dirty="0">
                <a:latin typeface="+mn-lt"/>
              </a:rPr>
              <a:t>These lists are not exhaustive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839" y="1332314"/>
            <a:ext cx="1073802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OBJECTIVE: </a:t>
            </a:r>
            <a:r>
              <a:rPr lang="en-GB" sz="2400" dirty="0">
                <a:solidFill>
                  <a:srgbClr val="FFFFFF"/>
                </a:solidFill>
                <a:latin typeface="Arial" charset="0"/>
                <a:cs typeface="Arial" charset="0"/>
              </a:rPr>
              <a:t>To evaluate the efficacy and safety of pola + R-CHP compared with R-CHOP in previously untreated patients with DLBCL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537695"/>
              </p:ext>
            </p:extLst>
          </p:nvPr>
        </p:nvGraphicFramePr>
        <p:xfrm>
          <a:off x="1952799" y="2804298"/>
          <a:ext cx="8353423" cy="294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1986">
                  <a:extLst>
                    <a:ext uri="{9D8B030D-6E8A-4147-A177-3AD203B41FA5}">
                      <a16:colId xmlns:a16="http://schemas.microsoft.com/office/drawing/2014/main" val="4283644630"/>
                    </a:ext>
                  </a:extLst>
                </a:gridCol>
              </a:tblGrid>
              <a:tr h="705600">
                <a:tc>
                  <a:txBody>
                    <a:bodyPr/>
                    <a:lstStyle/>
                    <a:p>
                      <a:pPr marL="0" indent="0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Primary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endpoint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48000" marB="4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2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PFS*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3525">
                <a:tc>
                  <a:txBody>
                    <a:bodyPr/>
                    <a:lstStyle/>
                    <a:p>
                      <a:pPr marL="0" marR="0" lvl="0" indent="0" algn="l" defTabSz="6845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Secondary endpoints</a:t>
                      </a:r>
                      <a:r>
                        <a:rPr kumimoji="0" lang="en-GB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endParaRPr lang="en-GB" sz="2000" b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48000" marB="4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PET/CT-CR rate at end of treatment (IRC)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Event-free survival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Overall survival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Patient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reported outcomes</a:t>
                      </a: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00">
                <a:tc>
                  <a:txBody>
                    <a:bodyPr/>
                    <a:lstStyle/>
                    <a:p>
                      <a:pPr marL="0" indent="0">
                        <a:tabLst>
                          <a:tab pos="265113" algn="l"/>
                        </a:tabLs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Safety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endpoints</a:t>
                      </a:r>
                      <a:r>
                        <a:rPr kumimoji="0" lang="en-GB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48000" marB="4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Incidence, nature, and severity of adverse events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93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8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object 2">
            <a:extLst>
              <a:ext uri="{FF2B5EF4-FFF2-40B4-BE49-F238E27FC236}">
                <a16:creationId xmlns:a16="http://schemas.microsoft.com/office/drawing/2014/main" id="{B8BF2E0E-E19F-754C-B792-2751305D2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35" y="1414902"/>
            <a:ext cx="6002877" cy="42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9300" indent="-279400">
              <a:tabLst>
                <a:tab pos="3556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700" indent="-228600">
              <a:tabLst>
                <a:tab pos="3556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EA1740"/>
              </a:buClr>
              <a:buSzPct val="119000"/>
              <a:buFont typeface="Arial" panose="020B0604020202020204" pitchFamily="34" charset="0"/>
              <a:buChar char="•"/>
            </a:pP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export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Exportin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(XPO1)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overexpressed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all types of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malignant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lymphoma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DLBCL</a:t>
            </a:r>
          </a:p>
          <a:p>
            <a:pPr>
              <a:lnSpc>
                <a:spcPct val="101000"/>
              </a:lnSpc>
              <a:spcBef>
                <a:spcPts val="925"/>
              </a:spcBef>
              <a:buClr>
                <a:srgbClr val="EA1740"/>
              </a:buClr>
              <a:buSzPct val="119000"/>
              <a:buFont typeface="Arial" panose="020B0604020202020204" pitchFamily="34" charset="0"/>
              <a:buChar char="•"/>
            </a:pP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Selinexor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(KPT-­‐330)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Selective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Inhibitor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Export (SINE) compound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inhibits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XPO1 to 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</a:t>
            </a:r>
            <a:r>
              <a:rPr lang="fr-FR" alt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retention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alt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suppressors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alt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proteins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integral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alt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tumorigenesis</a:t>
            </a:r>
            <a:endParaRPr lang="fr-FR" alt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2000"/>
              </a:lnSpc>
              <a:spcBef>
                <a:spcPts val="900"/>
              </a:spcBef>
              <a:buClr>
                <a:srgbClr val="EA1740"/>
              </a:buClr>
              <a:buSzPct val="119000"/>
              <a:buFont typeface="Arial" panose="020B0604020202020204" pitchFamily="34" charset="0"/>
              <a:buChar char="•"/>
            </a:pP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Selinexor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interferes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proteins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roles</a:t>
            </a:r>
            <a:r>
              <a:rPr lang="fr-FR" altLang="fr-F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DLBCL</a:t>
            </a:r>
          </a:p>
          <a:p>
            <a:pPr lvl="1">
              <a:lnSpc>
                <a:spcPts val="1900"/>
              </a:lnSpc>
              <a:spcBef>
                <a:spcPts val="1125"/>
              </a:spcBef>
              <a:buClr>
                <a:srgbClr val="EA1740"/>
              </a:buClr>
              <a:buFont typeface="Arial" panose="020B0604020202020204" pitchFamily="34" charset="0"/>
              <a:buChar char="–"/>
            </a:pP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</a:t>
            </a: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Myc</a:t>
            </a: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Bcl2 and Bcl6 </a:t>
            </a: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proteins</a:t>
            </a: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forced</a:t>
            </a: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retention</a:t>
            </a: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eIF4E</a:t>
            </a:r>
          </a:p>
          <a:p>
            <a:pPr lvl="1">
              <a:lnSpc>
                <a:spcPts val="1900"/>
              </a:lnSpc>
              <a:spcBef>
                <a:spcPts val="1100"/>
              </a:spcBef>
              <a:buClr>
                <a:srgbClr val="EA1740"/>
              </a:buClr>
              <a:buFont typeface="Arial" panose="020B0604020202020204" pitchFamily="34" charset="0"/>
              <a:buChar char="–"/>
            </a:pP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NF-­‐</a:t>
            </a: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kB</a:t>
            </a: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activation </a:t>
            </a: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retention</a:t>
            </a:r>
            <a:r>
              <a:rPr lang="fr-FR" alt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alt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IkB</a:t>
            </a:r>
            <a:endParaRPr lang="fr-FR" altLang="fr-FR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ABC0205-B100-9140-B822-802624C4EA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9256" y="128589"/>
            <a:ext cx="8985250" cy="650875"/>
          </a:xfrm>
          <a:noFill/>
        </p:spPr>
        <p:txBody>
          <a:bodyPr vert="horz" wrap="square" lIns="91440" tIns="15638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962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S</a:t>
            </a:r>
            <a:r>
              <a:rPr spc="-5" dirty="0"/>
              <a:t>e</a:t>
            </a:r>
            <a:r>
              <a:rPr dirty="0"/>
              <a:t>lin</a:t>
            </a:r>
            <a:r>
              <a:rPr spc="-5" dirty="0"/>
              <a:t>e</a:t>
            </a:r>
            <a:r>
              <a:rPr dirty="0"/>
              <a:t>x</a:t>
            </a:r>
            <a:r>
              <a:rPr spc="-5" dirty="0"/>
              <a:t>or</a:t>
            </a:r>
            <a:r>
              <a:rPr dirty="0"/>
              <a:t> – </a:t>
            </a:r>
            <a:r>
              <a:rPr spc="-5" dirty="0"/>
              <a:t>Mec</a:t>
            </a:r>
            <a:r>
              <a:rPr dirty="0"/>
              <a:t>hanis</a:t>
            </a:r>
            <a:r>
              <a:rPr spc="-5" dirty="0"/>
              <a:t>m</a:t>
            </a:r>
            <a:r>
              <a:rPr dirty="0"/>
              <a:t> </a:t>
            </a:r>
            <a:r>
              <a:rPr spc="-5" dirty="0"/>
              <a:t>o</a:t>
            </a:r>
            <a:r>
              <a:rPr dirty="0"/>
              <a:t>f </a:t>
            </a:r>
            <a:r>
              <a:rPr spc="-5" dirty="0"/>
              <a:t>Ac</a:t>
            </a:r>
            <a:r>
              <a:rPr lang="fr-FR" spc="160" dirty="0" err="1"/>
              <a:t>tio</a:t>
            </a:r>
            <a:r>
              <a:rPr dirty="0"/>
              <a:t>n</a:t>
            </a:r>
          </a:p>
        </p:txBody>
      </p:sp>
      <p:sp>
        <p:nvSpPr>
          <p:cNvPr id="389125" name="object 5">
            <a:extLst>
              <a:ext uri="{FF2B5EF4-FFF2-40B4-BE49-F238E27FC236}">
                <a16:creationId xmlns:a16="http://schemas.microsoft.com/office/drawing/2014/main" id="{5DE8B060-C4A3-314B-B313-978E7D35F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443" y="1136821"/>
            <a:ext cx="5436973" cy="51833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fr-FR" altLang="fr-FR" sz="1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1F67F3B-291C-8349-9BCD-484C96D1AE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59200" y="6545263"/>
            <a:ext cx="480536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 marL="12700"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i="0" kern="1200">
                <a:solidFill>
                  <a:prstClr val="black"/>
                </a:solidFill>
                <a:latin typeface="Calibri"/>
                <a:ea typeface="+mn-ea"/>
                <a:cs typeface="Calibri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dirty="0" err="1"/>
              <a:t>Prese</a:t>
            </a:r>
            <a:r>
              <a:rPr lang="fr-FR" spc="-5" dirty="0" err="1"/>
              <a:t>nt</a:t>
            </a:r>
            <a:r>
              <a:rPr lang="fr-FR" dirty="0" err="1"/>
              <a:t>e</a:t>
            </a:r>
            <a:r>
              <a:rPr lang="fr-FR" spc="-5" dirty="0" err="1"/>
              <a:t>d</a:t>
            </a:r>
            <a:r>
              <a:rPr lang="fr-FR" spc="-5" dirty="0"/>
              <a:t> at th</a:t>
            </a:r>
            <a:r>
              <a:rPr lang="fr-FR" dirty="0"/>
              <a:t>e </a:t>
            </a:r>
            <a:r>
              <a:rPr lang="fr-FR" spc="-5" dirty="0"/>
              <a:t>13th Int</a:t>
            </a:r>
            <a:r>
              <a:rPr lang="fr-FR" dirty="0"/>
              <a:t>er</a:t>
            </a:r>
            <a:r>
              <a:rPr lang="fr-FR" spc="-5" dirty="0"/>
              <a:t>national </a:t>
            </a:r>
            <a:r>
              <a:rPr lang="fr-FR" dirty="0" err="1"/>
              <a:t>C</a:t>
            </a:r>
            <a:r>
              <a:rPr lang="fr-FR" spc="-5" dirty="0" err="1"/>
              <a:t>on</a:t>
            </a:r>
            <a:r>
              <a:rPr lang="fr-FR" dirty="0" err="1"/>
              <a:t>fere</a:t>
            </a:r>
            <a:r>
              <a:rPr lang="fr-FR" spc="-5" dirty="0" err="1"/>
              <a:t>n</a:t>
            </a:r>
            <a:r>
              <a:rPr lang="fr-FR" dirty="0" err="1"/>
              <a:t>ce</a:t>
            </a:r>
            <a:r>
              <a:rPr lang="fr-FR" dirty="0"/>
              <a:t> </a:t>
            </a:r>
            <a:r>
              <a:rPr lang="fr-FR" spc="-5" dirty="0"/>
              <a:t>on </a:t>
            </a:r>
            <a:r>
              <a:rPr lang="fr-FR" spc="-5" dirty="0" err="1"/>
              <a:t>Mali</a:t>
            </a:r>
            <a:r>
              <a:rPr lang="fr-FR" dirty="0" err="1"/>
              <a:t>g</a:t>
            </a:r>
            <a:r>
              <a:rPr lang="fr-FR" spc="-5" dirty="0" err="1"/>
              <a:t>nant</a:t>
            </a:r>
            <a:r>
              <a:rPr lang="fr-FR" spc="-5" dirty="0"/>
              <a:t> </a:t>
            </a:r>
            <a:r>
              <a:rPr lang="fr-FR" spc="-5" dirty="0" err="1"/>
              <a:t>Ly</a:t>
            </a:r>
            <a:r>
              <a:rPr lang="fr-FR" dirty="0" err="1"/>
              <a:t>m</a:t>
            </a:r>
            <a:r>
              <a:rPr lang="fr-FR" spc="-5" dirty="0" err="1"/>
              <a:t>pho</a:t>
            </a:r>
            <a:r>
              <a:rPr lang="fr-FR" dirty="0" err="1"/>
              <a:t>m</a:t>
            </a:r>
            <a:r>
              <a:rPr lang="fr-FR" spc="-5" dirty="0" err="1"/>
              <a:t>a</a:t>
            </a:r>
            <a:r>
              <a:rPr lang="fr-FR" spc="-5" dirty="0"/>
              <a:t>, Lugano SUI 2015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90908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0CEF033-731F-4AF2-9938-49387CF0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79" y="1025920"/>
            <a:ext cx="7782456" cy="40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B7E06F-6812-4CFA-9959-590665617F68}"/>
              </a:ext>
            </a:extLst>
          </p:cNvPr>
          <p:cNvSpPr/>
          <p:nvPr/>
        </p:nvSpPr>
        <p:spPr>
          <a:xfrm>
            <a:off x="1442279" y="5317755"/>
            <a:ext cx="96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sz="2400" b="1" dirty="0">
                <a:solidFill>
                  <a:schemeClr val="accent2"/>
                </a:solidFill>
                <a:latin typeface="Arial"/>
                <a:cs typeface="Arial"/>
              </a:rPr>
              <a:t>Median progression-free survival:  2.6 months (95% CI, 1.9 - 4.0) </a:t>
            </a:r>
          </a:p>
          <a:p>
            <a:pPr algn="ctr" defTabSz="1219170"/>
            <a:r>
              <a:rPr lang="en-GB" sz="2400" b="1" dirty="0">
                <a:solidFill>
                  <a:schemeClr val="accent2"/>
                </a:solidFill>
                <a:latin typeface="Arial"/>
                <a:cs typeface="Arial"/>
              </a:rPr>
              <a:t>Median overall survival:  9.1 months (95% CI, 6.6 - 15.1)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5AA80494-AD80-4F5F-AA07-2B964A7B2C36}"/>
              </a:ext>
            </a:extLst>
          </p:cNvPr>
          <p:cNvSpPr txBox="1"/>
          <p:nvPr/>
        </p:nvSpPr>
        <p:spPr>
          <a:xfrm>
            <a:off x="2226130" y="6592584"/>
            <a:ext cx="7739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de-DE" sz="11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Kalakonda N et al. </a:t>
            </a:r>
            <a:r>
              <a:rPr lang="de-DE" sz="1100" i="1" dirty="0">
                <a:solidFill>
                  <a:srgbClr val="000000"/>
                </a:solidFill>
                <a:cs typeface="Arial"/>
              </a:rPr>
              <a:t>Lancet Haematol</a:t>
            </a:r>
            <a:r>
              <a:rPr lang="de-DE" sz="1100" dirty="0">
                <a:solidFill>
                  <a:srgbClr val="000000"/>
                </a:solidFill>
                <a:cs typeface="Arial"/>
              </a:rPr>
              <a:t>. 2020;7(7):e511-e522.</a:t>
            </a:r>
            <a:r>
              <a:rPr lang="de-DE" sz="11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54A0AE-EBB2-D74B-AE06-9D0BBD901A00}"/>
              </a:ext>
            </a:extLst>
          </p:cNvPr>
          <p:cNvSpPr txBox="1"/>
          <p:nvPr/>
        </p:nvSpPr>
        <p:spPr>
          <a:xfrm>
            <a:off x="0" y="2321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/>
              <a:t>Phase</a:t>
            </a:r>
            <a:r>
              <a:rPr lang="pt-BR" sz="2800" dirty="0"/>
              <a:t> II SADAL </a:t>
            </a:r>
            <a:r>
              <a:rPr lang="pt-BR" sz="2800" dirty="0" err="1"/>
              <a:t>trial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selinexor</a:t>
            </a:r>
            <a:r>
              <a:rPr lang="pt-BR" sz="2800" dirty="0"/>
              <a:t>: </a:t>
            </a:r>
            <a:r>
              <a:rPr lang="pt-BR" sz="2800" dirty="0" err="1"/>
              <a:t>first</a:t>
            </a:r>
            <a:r>
              <a:rPr lang="pt-BR" sz="2800" dirty="0"/>
              <a:t> </a:t>
            </a:r>
            <a:r>
              <a:rPr lang="pt-BR" sz="2800" dirty="0" err="1"/>
              <a:t>inhibitor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nuclear </a:t>
            </a:r>
            <a:r>
              <a:rPr lang="pt-BR" sz="2800" dirty="0" err="1"/>
              <a:t>export</a:t>
            </a:r>
            <a:endParaRPr lang="en-US" sz="28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12CB455-F426-434F-B51D-DF4AE04790C0}"/>
              </a:ext>
            </a:extLst>
          </p:cNvPr>
          <p:cNvSpPr/>
          <p:nvPr/>
        </p:nvSpPr>
        <p:spPr bwMode="auto">
          <a:xfrm>
            <a:off x="2057960" y="1761565"/>
            <a:ext cx="3922710" cy="1398494"/>
          </a:xfrm>
          <a:prstGeom prst="ellipse">
            <a:avLst/>
          </a:prstGeom>
          <a:noFill/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196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0CEF033-731F-4AF2-9938-49387CF0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79" y="1025920"/>
            <a:ext cx="7782456" cy="40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B7E06F-6812-4CFA-9959-590665617F68}"/>
              </a:ext>
            </a:extLst>
          </p:cNvPr>
          <p:cNvSpPr/>
          <p:nvPr/>
        </p:nvSpPr>
        <p:spPr>
          <a:xfrm>
            <a:off x="1442279" y="5317755"/>
            <a:ext cx="96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sz="2400" b="1" dirty="0">
                <a:solidFill>
                  <a:schemeClr val="accent2"/>
                </a:solidFill>
                <a:latin typeface="Arial"/>
                <a:cs typeface="Arial"/>
              </a:rPr>
              <a:t>Median progression-free survival: 2.6 months (95% CI, 1.9 - 4.0) </a:t>
            </a:r>
          </a:p>
          <a:p>
            <a:pPr algn="ctr" defTabSz="1219170"/>
            <a:r>
              <a:rPr lang="en-GB" sz="2400" b="1" dirty="0">
                <a:solidFill>
                  <a:schemeClr val="accent2"/>
                </a:solidFill>
                <a:latin typeface="Arial"/>
                <a:cs typeface="Arial"/>
              </a:rPr>
              <a:t>Median overall survival: 9.1 months (95% CI, 6.6 - 15.1)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5AA80494-AD80-4F5F-AA07-2B964A7B2C36}"/>
              </a:ext>
            </a:extLst>
          </p:cNvPr>
          <p:cNvSpPr txBox="1"/>
          <p:nvPr/>
        </p:nvSpPr>
        <p:spPr>
          <a:xfrm>
            <a:off x="2226130" y="6592584"/>
            <a:ext cx="7739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de-DE" sz="11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Kalakonda N et al. </a:t>
            </a:r>
            <a:r>
              <a:rPr lang="de-DE" sz="1100" i="1" dirty="0">
                <a:solidFill>
                  <a:srgbClr val="000000"/>
                </a:solidFill>
                <a:cs typeface="Arial"/>
              </a:rPr>
              <a:t>Lancet Haematol</a:t>
            </a:r>
            <a:r>
              <a:rPr lang="de-DE" sz="1100" dirty="0">
                <a:solidFill>
                  <a:srgbClr val="000000"/>
                </a:solidFill>
                <a:cs typeface="Arial"/>
              </a:rPr>
              <a:t>. 2020;7(7):e511-e522.</a:t>
            </a:r>
            <a:r>
              <a:rPr lang="de-DE" sz="11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54A0AE-EBB2-D74B-AE06-9D0BBD901A00}"/>
              </a:ext>
            </a:extLst>
          </p:cNvPr>
          <p:cNvSpPr txBox="1"/>
          <p:nvPr/>
        </p:nvSpPr>
        <p:spPr>
          <a:xfrm>
            <a:off x="0" y="2321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/>
              <a:t>Phase</a:t>
            </a:r>
            <a:r>
              <a:rPr lang="pt-BR" sz="2800" dirty="0"/>
              <a:t> II SADAL </a:t>
            </a:r>
            <a:r>
              <a:rPr lang="pt-BR" sz="2800" dirty="0" err="1"/>
              <a:t>trial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selinexor</a:t>
            </a:r>
            <a:r>
              <a:rPr lang="pt-BR" sz="2800" dirty="0"/>
              <a:t>: </a:t>
            </a:r>
            <a:r>
              <a:rPr lang="pt-BR" sz="2800" dirty="0" err="1"/>
              <a:t>first</a:t>
            </a:r>
            <a:r>
              <a:rPr lang="pt-BR" sz="2800" dirty="0"/>
              <a:t> </a:t>
            </a:r>
            <a:r>
              <a:rPr lang="pt-BR" sz="2800" dirty="0" err="1"/>
              <a:t>inhibitor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nuclear </a:t>
            </a:r>
            <a:r>
              <a:rPr lang="pt-BR" sz="2800" dirty="0" err="1"/>
              <a:t>export</a:t>
            </a:r>
            <a:endParaRPr lang="en-US" sz="28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9BE7B56-B901-064E-9219-1446DB655AA9}"/>
              </a:ext>
            </a:extLst>
          </p:cNvPr>
          <p:cNvSpPr/>
          <p:nvPr/>
        </p:nvSpPr>
        <p:spPr bwMode="auto">
          <a:xfrm>
            <a:off x="6586153" y="979830"/>
            <a:ext cx="5288690" cy="1683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505050"/>
                </a:solidFill>
              </a:rPr>
              <a:t>In patients </a:t>
            </a:r>
            <a:r>
              <a:rPr lang="fr-FR" dirty="0" err="1">
                <a:solidFill>
                  <a:srgbClr val="505050"/>
                </a:solidFill>
              </a:rPr>
              <a:t>with</a:t>
            </a:r>
            <a:r>
              <a:rPr lang="fr-FR" dirty="0">
                <a:solidFill>
                  <a:srgbClr val="505050"/>
                </a:solidFill>
              </a:rPr>
              <a:t> ≥ partial </a:t>
            </a:r>
            <a:r>
              <a:rPr lang="fr-FR" dirty="0" err="1">
                <a:solidFill>
                  <a:srgbClr val="505050"/>
                </a:solidFill>
              </a:rPr>
              <a:t>response</a:t>
            </a:r>
            <a:r>
              <a:rPr lang="fr-FR" dirty="0">
                <a:solidFill>
                  <a:srgbClr val="505050"/>
                </a:solidFill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fr-FR" b="1" dirty="0" err="1">
                <a:solidFill>
                  <a:srgbClr val="505050"/>
                </a:solidFill>
              </a:rPr>
              <a:t>median</a:t>
            </a:r>
            <a:r>
              <a:rPr lang="fr-FR" b="1" dirty="0">
                <a:solidFill>
                  <a:srgbClr val="505050"/>
                </a:solidFill>
              </a:rPr>
              <a:t> </a:t>
            </a:r>
            <a:r>
              <a:rPr lang="fr-FR" b="1" dirty="0" err="1">
                <a:solidFill>
                  <a:srgbClr val="505050"/>
                </a:solidFill>
              </a:rPr>
              <a:t>overall</a:t>
            </a:r>
            <a:r>
              <a:rPr lang="fr-FR" b="1" dirty="0">
                <a:solidFill>
                  <a:srgbClr val="505050"/>
                </a:solidFill>
              </a:rPr>
              <a:t> </a:t>
            </a:r>
            <a:r>
              <a:rPr lang="fr-FR" b="1" dirty="0" err="1">
                <a:solidFill>
                  <a:srgbClr val="505050"/>
                </a:solidFill>
              </a:rPr>
              <a:t>survival</a:t>
            </a:r>
            <a:r>
              <a:rPr lang="fr-FR" b="1" dirty="0">
                <a:solidFill>
                  <a:srgbClr val="505050"/>
                </a:solidFill>
              </a:rPr>
              <a:t> </a:t>
            </a:r>
            <a:r>
              <a:rPr lang="fr-FR" b="1" dirty="0" err="1">
                <a:solidFill>
                  <a:srgbClr val="505050"/>
                </a:solidFill>
              </a:rPr>
              <a:t>was</a:t>
            </a:r>
            <a:r>
              <a:rPr lang="fr-FR" b="1" dirty="0">
                <a:solidFill>
                  <a:srgbClr val="505050"/>
                </a:solidFill>
              </a:rPr>
              <a:t> not </a:t>
            </a:r>
            <a:r>
              <a:rPr lang="fr-FR" b="1" dirty="0" err="1">
                <a:solidFill>
                  <a:srgbClr val="505050"/>
                </a:solidFill>
              </a:rPr>
              <a:t>reached</a:t>
            </a:r>
            <a:r>
              <a:rPr lang="fr-FR" dirty="0">
                <a:solidFill>
                  <a:srgbClr val="505050"/>
                </a:solidFill>
              </a:rPr>
              <a:t>, </a:t>
            </a:r>
          </a:p>
          <a:p>
            <a:r>
              <a:rPr lang="fr-FR" dirty="0">
                <a:solidFill>
                  <a:srgbClr val="505050"/>
                </a:solidFill>
              </a:rPr>
              <a:t>In patients </a:t>
            </a:r>
            <a:r>
              <a:rPr lang="fr-FR" dirty="0" err="1">
                <a:solidFill>
                  <a:srgbClr val="505050"/>
                </a:solidFill>
              </a:rPr>
              <a:t>with</a:t>
            </a:r>
            <a:r>
              <a:rPr lang="fr-FR" dirty="0">
                <a:solidFill>
                  <a:srgbClr val="505050"/>
                </a:solidFill>
              </a:rPr>
              <a:t> stable </a:t>
            </a:r>
            <a:r>
              <a:rPr lang="fr-FR" dirty="0" err="1">
                <a:solidFill>
                  <a:srgbClr val="505050"/>
                </a:solidFill>
              </a:rPr>
              <a:t>disease</a:t>
            </a:r>
            <a:r>
              <a:rPr lang="fr-FR" dirty="0">
                <a:solidFill>
                  <a:srgbClr val="505050"/>
                </a:solidFill>
              </a:rPr>
              <a:t>,</a:t>
            </a:r>
          </a:p>
          <a:p>
            <a:r>
              <a:rPr lang="fr-FR" dirty="0">
                <a:solidFill>
                  <a:srgbClr val="505050"/>
                </a:solidFill>
              </a:rPr>
              <a:t>-  </a:t>
            </a:r>
            <a:r>
              <a:rPr lang="fr-FR" dirty="0" err="1">
                <a:solidFill>
                  <a:srgbClr val="505050"/>
                </a:solidFill>
              </a:rPr>
              <a:t>median</a:t>
            </a:r>
            <a:r>
              <a:rPr lang="fr-FR" dirty="0">
                <a:solidFill>
                  <a:srgbClr val="505050"/>
                </a:solidFill>
              </a:rPr>
              <a:t> </a:t>
            </a:r>
            <a:r>
              <a:rPr lang="fr-FR" dirty="0" err="1">
                <a:solidFill>
                  <a:srgbClr val="505050"/>
                </a:solidFill>
              </a:rPr>
              <a:t>overall</a:t>
            </a:r>
            <a:r>
              <a:rPr lang="fr-FR" dirty="0">
                <a:solidFill>
                  <a:srgbClr val="505050"/>
                </a:solidFill>
              </a:rPr>
              <a:t> </a:t>
            </a:r>
            <a:r>
              <a:rPr lang="fr-FR" dirty="0" err="1">
                <a:solidFill>
                  <a:srgbClr val="505050"/>
                </a:solidFill>
              </a:rPr>
              <a:t>survival</a:t>
            </a:r>
            <a:r>
              <a:rPr lang="fr-FR" dirty="0">
                <a:solidFill>
                  <a:srgbClr val="505050"/>
                </a:solidFill>
              </a:rPr>
              <a:t> </a:t>
            </a:r>
            <a:r>
              <a:rPr lang="fr-FR" dirty="0" err="1">
                <a:solidFill>
                  <a:srgbClr val="505050"/>
                </a:solidFill>
              </a:rPr>
              <a:t>was</a:t>
            </a:r>
            <a:r>
              <a:rPr lang="fr-FR" dirty="0">
                <a:solidFill>
                  <a:srgbClr val="505050"/>
                </a:solidFill>
              </a:rPr>
              <a:t> 18·3 </a:t>
            </a:r>
            <a:r>
              <a:rPr lang="fr-FR" dirty="0" err="1">
                <a:solidFill>
                  <a:srgbClr val="505050"/>
                </a:solidFill>
              </a:rPr>
              <a:t>months</a:t>
            </a:r>
            <a:r>
              <a:rPr lang="fr-FR" dirty="0">
                <a:solidFill>
                  <a:srgbClr val="505050"/>
                </a:solidFill>
              </a:rPr>
              <a:t> (95% CI 11·1–28·0).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5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5AA80494-AD80-4F5F-AA07-2B964A7B2C36}"/>
              </a:ext>
            </a:extLst>
          </p:cNvPr>
          <p:cNvSpPr txBox="1"/>
          <p:nvPr/>
        </p:nvSpPr>
        <p:spPr>
          <a:xfrm>
            <a:off x="2226130" y="6592584"/>
            <a:ext cx="7739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de-DE" sz="11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Kalakonda N et al. </a:t>
            </a:r>
            <a:r>
              <a:rPr lang="de-DE" sz="1100" i="1" dirty="0">
                <a:solidFill>
                  <a:srgbClr val="000000"/>
                </a:solidFill>
                <a:cs typeface="Arial"/>
              </a:rPr>
              <a:t>Lancet Haematol</a:t>
            </a:r>
            <a:r>
              <a:rPr lang="de-DE" sz="1100" dirty="0">
                <a:solidFill>
                  <a:srgbClr val="000000"/>
                </a:solidFill>
                <a:cs typeface="Arial"/>
              </a:rPr>
              <a:t>. 2020;7(7):e511-e522.</a:t>
            </a:r>
            <a:r>
              <a:rPr lang="de-DE" sz="11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54A0AE-EBB2-D74B-AE06-9D0BBD901A00}"/>
              </a:ext>
            </a:extLst>
          </p:cNvPr>
          <p:cNvSpPr txBox="1"/>
          <p:nvPr/>
        </p:nvSpPr>
        <p:spPr>
          <a:xfrm>
            <a:off x="2096324" y="186028"/>
            <a:ext cx="7999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/>
              <a:t>Selinexor</a:t>
            </a:r>
            <a:r>
              <a:rPr lang="pt-BR" sz="2800" dirty="0"/>
              <a:t>: </a:t>
            </a:r>
            <a:r>
              <a:rPr lang="pt-BR" sz="2800" dirty="0" err="1"/>
              <a:t>first</a:t>
            </a:r>
            <a:r>
              <a:rPr lang="pt-BR" sz="2800" dirty="0"/>
              <a:t> </a:t>
            </a:r>
            <a:r>
              <a:rPr lang="pt-BR" sz="2800" dirty="0" err="1"/>
              <a:t>inhibitor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nuclear </a:t>
            </a:r>
            <a:r>
              <a:rPr lang="pt-BR" sz="2800" dirty="0" err="1"/>
              <a:t>export</a:t>
            </a:r>
            <a:endParaRPr lang="pt-BR" sz="2800" dirty="0"/>
          </a:p>
          <a:p>
            <a:pPr algn="ctr"/>
            <a:r>
              <a:rPr lang="pt-BR" sz="2800" dirty="0"/>
              <a:t>Management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side</a:t>
            </a:r>
            <a:r>
              <a:rPr lang="pt-BR" sz="2800" dirty="0"/>
              <a:t> </a:t>
            </a:r>
            <a:r>
              <a:rPr lang="pt-BR" sz="2800" dirty="0" err="1"/>
              <a:t>effects</a:t>
            </a:r>
            <a:endParaRPr lang="en-US" sz="28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4A66A02-BCD0-4045-8606-7A5DDC6157BF}"/>
              </a:ext>
            </a:extLst>
          </p:cNvPr>
          <p:cNvSpPr/>
          <p:nvPr/>
        </p:nvSpPr>
        <p:spPr bwMode="auto">
          <a:xfrm>
            <a:off x="954121" y="1445167"/>
            <a:ext cx="9490841" cy="134007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/>
              <a:t>Most </a:t>
            </a:r>
            <a:r>
              <a:rPr lang="fr-FR" b="1" dirty="0" err="1"/>
              <a:t>common</a:t>
            </a:r>
            <a:r>
              <a:rPr lang="fr-FR" b="1" dirty="0"/>
              <a:t> grade 3-4 </a:t>
            </a:r>
            <a:r>
              <a:rPr lang="fr-FR" b="1" dirty="0" err="1"/>
              <a:t>AEs</a:t>
            </a:r>
            <a:endParaRPr lang="fr-FR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 err="1"/>
              <a:t>Thrombocytopenia</a:t>
            </a:r>
            <a:r>
              <a:rPr lang="fr-FR" dirty="0"/>
              <a:t> (46%); </a:t>
            </a:r>
            <a:r>
              <a:rPr lang="fr-FR" dirty="0" err="1"/>
              <a:t>neutropenia</a:t>
            </a:r>
            <a:r>
              <a:rPr lang="fr-FR" dirty="0"/>
              <a:t> (24%) and </a:t>
            </a:r>
            <a:r>
              <a:rPr lang="fr-FR" dirty="0" err="1"/>
              <a:t>anemia</a:t>
            </a:r>
            <a:r>
              <a:rPr lang="fr-FR" dirty="0"/>
              <a:t> (22%)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/>
              <a:t>Fatigue (11%), </a:t>
            </a:r>
            <a:r>
              <a:rPr lang="fr-FR" dirty="0" err="1"/>
              <a:t>hyponatraemia</a:t>
            </a:r>
            <a:r>
              <a:rPr lang="fr-FR" dirty="0"/>
              <a:t> (8%), and </a:t>
            </a:r>
            <a:r>
              <a:rPr lang="fr-FR" dirty="0" err="1"/>
              <a:t>nausea</a:t>
            </a:r>
            <a:r>
              <a:rPr lang="fr-FR" dirty="0"/>
              <a:t> (6%)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9BE7B56-B901-064E-9219-1446DB655AA9}"/>
              </a:ext>
            </a:extLst>
          </p:cNvPr>
          <p:cNvSpPr/>
          <p:nvPr/>
        </p:nvSpPr>
        <p:spPr bwMode="auto">
          <a:xfrm>
            <a:off x="954121" y="3111062"/>
            <a:ext cx="9451120" cy="3047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b="1" u="sng" dirty="0" err="1">
                <a:solidFill>
                  <a:srgbClr val="505050"/>
                </a:solidFill>
              </a:rPr>
              <a:t>Supportive</a:t>
            </a:r>
            <a:r>
              <a:rPr lang="fr-FR" b="1" u="sng" dirty="0">
                <a:solidFill>
                  <a:srgbClr val="505050"/>
                </a:solidFill>
              </a:rPr>
              <a:t> </a:t>
            </a:r>
            <a:r>
              <a:rPr lang="fr-FR" b="1" u="sng" dirty="0" err="1">
                <a:solidFill>
                  <a:srgbClr val="505050"/>
                </a:solidFill>
              </a:rPr>
              <a:t>measures</a:t>
            </a:r>
            <a:r>
              <a:rPr lang="fr-FR" b="1" u="sng" dirty="0">
                <a:solidFill>
                  <a:srgbClr val="505050"/>
                </a:solidFill>
              </a:rPr>
              <a:t>:</a:t>
            </a:r>
          </a:p>
          <a:p>
            <a:endParaRPr lang="fr-FR" b="1" u="sng" dirty="0">
              <a:solidFill>
                <a:srgbClr val="505050"/>
              </a:solidFill>
            </a:endParaRPr>
          </a:p>
          <a:p>
            <a:r>
              <a:rPr lang="fr-FR" b="1" dirty="0" err="1">
                <a:solidFill>
                  <a:srgbClr val="505050"/>
                </a:solidFill>
              </a:rPr>
              <a:t>Cytopenia</a:t>
            </a:r>
            <a:r>
              <a:rPr lang="fr-FR" b="1" dirty="0">
                <a:solidFill>
                  <a:srgbClr val="505050"/>
                </a:solidFill>
              </a:rPr>
              <a:t>: </a:t>
            </a:r>
          </a:p>
          <a:p>
            <a:pPr lvl="1"/>
            <a:r>
              <a:rPr lang="fr-FR" dirty="0">
                <a:solidFill>
                  <a:srgbClr val="505050"/>
                </a:solidFill>
              </a:rPr>
              <a:t>	. </a:t>
            </a:r>
            <a:r>
              <a:rPr lang="fr-FR" dirty="0" err="1">
                <a:solidFill>
                  <a:srgbClr val="505050"/>
                </a:solidFill>
              </a:rPr>
              <a:t>growth</a:t>
            </a:r>
            <a:r>
              <a:rPr lang="fr-FR" dirty="0">
                <a:solidFill>
                  <a:srgbClr val="505050"/>
                </a:solidFill>
              </a:rPr>
              <a:t> </a:t>
            </a:r>
            <a:r>
              <a:rPr lang="fr-FR" dirty="0" err="1">
                <a:solidFill>
                  <a:srgbClr val="505050"/>
                </a:solidFill>
              </a:rPr>
              <a:t>factors</a:t>
            </a:r>
            <a:r>
              <a:rPr lang="fr-FR" dirty="0">
                <a:solidFill>
                  <a:srgbClr val="505050"/>
                </a:solidFill>
              </a:rPr>
              <a:t>, transfusions</a:t>
            </a:r>
          </a:p>
          <a:p>
            <a:pPr lvl="2"/>
            <a:r>
              <a:rPr lang="fr-FR" dirty="0">
                <a:solidFill>
                  <a:srgbClr val="505050"/>
                </a:solidFill>
              </a:rPr>
              <a:t>. dose </a:t>
            </a:r>
            <a:r>
              <a:rPr lang="fr-FR" dirty="0" err="1">
                <a:solidFill>
                  <a:srgbClr val="505050"/>
                </a:solidFill>
              </a:rPr>
              <a:t>reduce</a:t>
            </a:r>
            <a:r>
              <a:rPr lang="fr-FR" dirty="0">
                <a:solidFill>
                  <a:srgbClr val="505050"/>
                </a:solidFill>
              </a:rPr>
              <a:t> </a:t>
            </a:r>
            <a:r>
              <a:rPr lang="fr-FR" dirty="0" err="1">
                <a:solidFill>
                  <a:srgbClr val="505050"/>
                </a:solidFill>
              </a:rPr>
              <a:t>from</a:t>
            </a:r>
            <a:r>
              <a:rPr lang="fr-FR" dirty="0">
                <a:solidFill>
                  <a:srgbClr val="505050"/>
                </a:solidFill>
              </a:rPr>
              <a:t> 60mg  2/</a:t>
            </a:r>
            <a:r>
              <a:rPr lang="fr-FR" dirty="0" err="1">
                <a:solidFill>
                  <a:srgbClr val="505050"/>
                </a:solidFill>
              </a:rPr>
              <a:t>week</a:t>
            </a:r>
            <a:r>
              <a:rPr lang="fr-FR" dirty="0">
                <a:solidFill>
                  <a:srgbClr val="505050"/>
                </a:solidFill>
              </a:rPr>
              <a:t> to 40mg 2/</a:t>
            </a:r>
            <a:r>
              <a:rPr lang="fr-FR" dirty="0" err="1">
                <a:solidFill>
                  <a:srgbClr val="505050"/>
                </a:solidFill>
              </a:rPr>
              <a:t>week</a:t>
            </a:r>
            <a:r>
              <a:rPr lang="fr-FR" dirty="0">
                <a:solidFill>
                  <a:srgbClr val="505050"/>
                </a:solidFill>
              </a:rPr>
              <a:t> </a:t>
            </a:r>
            <a:r>
              <a:rPr lang="fr-FR" dirty="0" err="1">
                <a:solidFill>
                  <a:srgbClr val="505050"/>
                </a:solidFill>
              </a:rPr>
              <a:t>then</a:t>
            </a:r>
            <a:r>
              <a:rPr lang="fr-FR" dirty="0">
                <a:solidFill>
                  <a:srgbClr val="505050"/>
                </a:solidFill>
              </a:rPr>
              <a:t> 60mg 1/</a:t>
            </a:r>
            <a:r>
              <a:rPr lang="fr-FR" dirty="0" err="1">
                <a:solidFill>
                  <a:srgbClr val="505050"/>
                </a:solidFill>
              </a:rPr>
              <a:t>week</a:t>
            </a:r>
            <a:endParaRPr lang="fr-FR" dirty="0">
              <a:solidFill>
                <a:srgbClr val="505050"/>
              </a:solidFill>
            </a:endParaRPr>
          </a:p>
          <a:p>
            <a:r>
              <a:rPr lang="fr-FR" b="1" dirty="0" err="1">
                <a:solidFill>
                  <a:srgbClr val="505050"/>
                </a:solidFill>
              </a:rPr>
              <a:t>Anorexia</a:t>
            </a:r>
            <a:r>
              <a:rPr lang="fr-FR" b="1" dirty="0">
                <a:solidFill>
                  <a:srgbClr val="505050"/>
                </a:solidFill>
              </a:rPr>
              <a:t>, </a:t>
            </a:r>
            <a:r>
              <a:rPr lang="fr-FR" b="1" dirty="0" err="1">
                <a:solidFill>
                  <a:srgbClr val="505050"/>
                </a:solidFill>
              </a:rPr>
              <a:t>weight</a:t>
            </a:r>
            <a:r>
              <a:rPr lang="fr-FR" b="1" dirty="0">
                <a:solidFill>
                  <a:srgbClr val="505050"/>
                </a:solidFill>
              </a:rPr>
              <a:t> </a:t>
            </a:r>
            <a:r>
              <a:rPr lang="fr-FR" b="1" dirty="0" err="1">
                <a:solidFill>
                  <a:srgbClr val="505050"/>
                </a:solidFill>
              </a:rPr>
              <a:t>loss</a:t>
            </a:r>
            <a:endParaRPr lang="fr-FR" b="1" dirty="0">
              <a:solidFill>
                <a:srgbClr val="505050"/>
              </a:solidFill>
            </a:endParaRPr>
          </a:p>
          <a:p>
            <a:r>
              <a:rPr lang="fr-FR" b="1" dirty="0">
                <a:solidFill>
                  <a:srgbClr val="505050"/>
                </a:solidFill>
              </a:rPr>
              <a:t>	. </a:t>
            </a:r>
            <a:r>
              <a:rPr lang="fr-FR" b="1" dirty="0" err="1">
                <a:solidFill>
                  <a:srgbClr val="505050"/>
                </a:solidFill>
              </a:rPr>
              <a:t>o</a:t>
            </a:r>
            <a:r>
              <a:rPr lang="fr-FR" dirty="0" err="1">
                <a:solidFill>
                  <a:srgbClr val="505050"/>
                </a:solidFill>
              </a:rPr>
              <a:t>lanzapine</a:t>
            </a:r>
            <a:r>
              <a:rPr lang="fr-FR" dirty="0">
                <a:solidFill>
                  <a:srgbClr val="505050"/>
                </a:solidFill>
              </a:rPr>
              <a:t> (2.5 to 5 mg QHS)</a:t>
            </a:r>
          </a:p>
          <a:p>
            <a:r>
              <a:rPr lang="fr-FR" b="1" dirty="0" err="1">
                <a:solidFill>
                  <a:srgbClr val="505050"/>
                </a:solidFill>
              </a:rPr>
              <a:t>Nausea</a:t>
            </a:r>
            <a:r>
              <a:rPr lang="fr-FR" b="1" dirty="0">
                <a:solidFill>
                  <a:srgbClr val="505050"/>
                </a:solidFill>
              </a:rPr>
              <a:t>, </a:t>
            </a:r>
            <a:r>
              <a:rPr lang="fr-FR" b="1" dirty="0" err="1">
                <a:solidFill>
                  <a:srgbClr val="505050"/>
                </a:solidFill>
              </a:rPr>
              <a:t>vomiting</a:t>
            </a:r>
            <a:endParaRPr lang="fr-FR" b="1" dirty="0">
              <a:solidFill>
                <a:srgbClr val="505050"/>
              </a:solidFill>
            </a:endParaRPr>
          </a:p>
          <a:p>
            <a:r>
              <a:rPr lang="fr-FR" b="1" dirty="0">
                <a:solidFill>
                  <a:srgbClr val="505050"/>
                </a:solidFill>
              </a:rPr>
              <a:t>	. </a:t>
            </a:r>
            <a:r>
              <a:rPr lang="fr-FR" dirty="0">
                <a:solidFill>
                  <a:srgbClr val="505050"/>
                </a:solidFill>
              </a:rPr>
              <a:t>5HT3 </a:t>
            </a:r>
            <a:r>
              <a:rPr lang="fr-FR" dirty="0" err="1">
                <a:solidFill>
                  <a:srgbClr val="505050"/>
                </a:solidFill>
              </a:rPr>
              <a:t>antagonists</a:t>
            </a:r>
            <a:r>
              <a:rPr lang="fr-FR" dirty="0">
                <a:solidFill>
                  <a:srgbClr val="505050"/>
                </a:solidFill>
              </a:rPr>
              <a:t>, NK1R </a:t>
            </a:r>
            <a:r>
              <a:rPr lang="fr-FR" dirty="0" err="1">
                <a:solidFill>
                  <a:srgbClr val="505050"/>
                </a:solidFill>
              </a:rPr>
              <a:t>receptors</a:t>
            </a:r>
            <a:r>
              <a:rPr lang="fr-FR" dirty="0">
                <a:solidFill>
                  <a:srgbClr val="505050"/>
                </a:solidFill>
              </a:rPr>
              <a:t> </a:t>
            </a:r>
            <a:r>
              <a:rPr lang="fr-FR" dirty="0" err="1">
                <a:solidFill>
                  <a:srgbClr val="505050"/>
                </a:solidFill>
              </a:rPr>
              <a:t>antagonists</a:t>
            </a:r>
            <a:r>
              <a:rPr lang="fr-FR" b="1" dirty="0">
                <a:solidFill>
                  <a:srgbClr val="505050"/>
                </a:solidFill>
              </a:rPr>
              <a:t>.</a:t>
            </a:r>
          </a:p>
          <a:p>
            <a:r>
              <a:rPr lang="fr-FR" b="1" dirty="0" err="1">
                <a:solidFill>
                  <a:srgbClr val="505050"/>
                </a:solidFill>
              </a:rPr>
              <a:t>Steroids</a:t>
            </a:r>
            <a:r>
              <a:rPr lang="fr-FR" b="1" dirty="0">
                <a:solidFill>
                  <a:srgbClr val="505050"/>
                </a:solidFill>
              </a:rPr>
              <a:t>… ,sodium </a:t>
            </a:r>
            <a:r>
              <a:rPr lang="fr-FR" b="1" dirty="0" err="1">
                <a:solidFill>
                  <a:srgbClr val="505050"/>
                </a:solidFill>
              </a:rPr>
              <a:t>intake</a:t>
            </a:r>
            <a:r>
              <a:rPr lang="fr-FR" b="1" dirty="0">
                <a:solidFill>
                  <a:srgbClr val="505050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42505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713CC-2D42-1347-9E05-843C65F2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7159"/>
          </a:xfrm>
        </p:spPr>
        <p:txBody>
          <a:bodyPr/>
          <a:lstStyle/>
          <a:p>
            <a:br>
              <a:rPr lang="en-US" dirty="0"/>
            </a:br>
            <a:r>
              <a:rPr lang="en-US" dirty="0" err="1"/>
              <a:t>Tafasitamab</a:t>
            </a:r>
            <a:r>
              <a:rPr lang="en-US" dirty="0"/>
              <a:t>: a humanized and engineered anti-CD19 Ab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583047C-8F99-1D4A-80AC-E2878CF34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54360"/>
            <a:ext cx="10548938" cy="395288"/>
          </a:xfrm>
        </p:spPr>
        <p:txBody>
          <a:bodyPr/>
          <a:lstStyle/>
          <a:p>
            <a:r>
              <a:rPr lang="en-US" dirty="0"/>
              <a:t>Previously known as XmAb5574,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MOR208</a:t>
            </a:r>
            <a:endParaRPr lang="en-US" dirty="0"/>
          </a:p>
          <a:p>
            <a:endParaRPr lang="de-DE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9C525694-8311-F549-9355-DC8673EBBD3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2" y="1554185"/>
            <a:ext cx="9923928" cy="51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8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87BC3-0B20-8C44-8895-0C8FB0CC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Modes of action provide the rationale for </a:t>
            </a:r>
            <a:br>
              <a:rPr lang="en-GB" dirty="0"/>
            </a:br>
            <a:r>
              <a:rPr lang="en-GB" dirty="0" err="1"/>
              <a:t>tafasitamab</a:t>
            </a:r>
            <a:r>
              <a:rPr lang="en-GB" dirty="0"/>
              <a:t> + lenalidomide combination</a:t>
            </a:r>
            <a:endParaRPr lang="de-DE" dirty="0"/>
          </a:p>
        </p:txBody>
      </p:sp>
      <p:sp>
        <p:nvSpPr>
          <p:cNvPr id="6" name="Plus 5">
            <a:extLst>
              <a:ext uri="{FF2B5EF4-FFF2-40B4-BE49-F238E27FC236}">
                <a16:creationId xmlns:a16="http://schemas.microsoft.com/office/drawing/2014/main" id="{3314260E-15D7-284C-B96B-0E4A0CB8AB08}"/>
              </a:ext>
            </a:extLst>
          </p:cNvPr>
          <p:cNvSpPr/>
          <p:nvPr/>
        </p:nvSpPr>
        <p:spPr>
          <a:xfrm>
            <a:off x="2863846" y="3411712"/>
            <a:ext cx="504352" cy="453431"/>
          </a:xfrm>
          <a:prstGeom prst="mathPlus">
            <a:avLst/>
          </a:prstGeom>
          <a:solidFill>
            <a:srgbClr val="0C2C8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77" tIns="30788" rIns="61577" bIns="30788" rtlCol="0" anchor="ctr"/>
          <a:lstStyle/>
          <a:p>
            <a:pPr algn="ctr"/>
            <a:endParaRPr lang="de-DE" sz="1368" dirty="0">
              <a:solidFill>
                <a:schemeClr val="tx1"/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2731D954-58D0-3E44-BD74-C623049E9343}"/>
              </a:ext>
            </a:extLst>
          </p:cNvPr>
          <p:cNvSpPr/>
          <p:nvPr/>
        </p:nvSpPr>
        <p:spPr>
          <a:xfrm>
            <a:off x="1162162" y="3865143"/>
            <a:ext cx="3907721" cy="14403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C2B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77" tIns="30788" rIns="61577" bIns="30788" rtlCol="0" anchor="ctr"/>
          <a:lstStyle/>
          <a:p>
            <a:pPr algn="ctr">
              <a:lnSpc>
                <a:spcPct val="150000"/>
              </a:lnSpc>
            </a:pPr>
            <a:r>
              <a:rPr lang="en-GB" sz="1400" b="1" dirty="0">
                <a:solidFill>
                  <a:schemeClr val="tx1"/>
                </a:solidFill>
              </a:rPr>
              <a:t>Lenalidomide </a:t>
            </a:r>
            <a:r>
              <a:rPr lang="en-GB" sz="1400" b="1" dirty="0" err="1">
                <a:solidFill>
                  <a:schemeClr val="tx1"/>
                </a:solidFill>
              </a:rPr>
              <a:t>MoA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</a:p>
          <a:p>
            <a:pPr marL="244373" indent="-244373">
              <a:spcBef>
                <a:spcPts val="513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Direct cytotoxicity</a:t>
            </a:r>
          </a:p>
          <a:p>
            <a:pPr marL="244373" indent="-244373">
              <a:spcBef>
                <a:spcPts val="513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Increase NK cell numbers (ADCC)</a:t>
            </a:r>
          </a:p>
          <a:p>
            <a:pPr marL="244373" indent="-244373">
              <a:spcBef>
                <a:spcPts val="513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Activate NK cells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D70DA4B-014C-B948-97D6-25A638A8A54B}"/>
              </a:ext>
            </a:extLst>
          </p:cNvPr>
          <p:cNvSpPr/>
          <p:nvPr/>
        </p:nvSpPr>
        <p:spPr>
          <a:xfrm>
            <a:off x="1162162" y="1732374"/>
            <a:ext cx="3907721" cy="165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C2B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77" tIns="30788" rIns="61577" bIns="30788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Tafasitamab </a:t>
            </a:r>
            <a:r>
              <a:rPr lang="en-GB" sz="1400" b="1" dirty="0" err="1">
                <a:solidFill>
                  <a:schemeClr val="tx1"/>
                </a:solidFill>
              </a:rPr>
              <a:t>MoA</a:t>
            </a:r>
            <a:endParaRPr lang="en-GB" sz="1400" b="1" dirty="0">
              <a:solidFill>
                <a:schemeClr val="tx1"/>
              </a:solidFill>
            </a:endParaRPr>
          </a:p>
          <a:p>
            <a:pPr marL="244373" indent="-244373">
              <a:spcBef>
                <a:spcPts val="513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Antibody Dependent Cellular Cytotoxicity via NK cells (ADCC)</a:t>
            </a:r>
          </a:p>
          <a:p>
            <a:pPr marL="244373" indent="-244373">
              <a:spcBef>
                <a:spcPts val="513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Antibody Dependent Cellular Phagocytosis (ADCP)</a:t>
            </a:r>
          </a:p>
          <a:p>
            <a:pPr marL="244373" indent="-244373">
              <a:spcBef>
                <a:spcPts val="513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Direct cytotoxicity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CE739CE-2B93-1644-95F4-1F389D6E4449}"/>
              </a:ext>
            </a:extLst>
          </p:cNvPr>
          <p:cNvSpPr/>
          <p:nvPr/>
        </p:nvSpPr>
        <p:spPr>
          <a:xfrm>
            <a:off x="1436505" y="5782296"/>
            <a:ext cx="3359035" cy="494486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77" tIns="30788" rIns="61577" bIns="30788" rtlCol="0" anchor="ctr"/>
          <a:lstStyle/>
          <a:p>
            <a:pPr algn="ctr">
              <a:spcBef>
                <a:spcPts val="513"/>
              </a:spcBef>
            </a:pPr>
            <a:r>
              <a:rPr lang="en-US" sz="1600" b="1" dirty="0">
                <a:solidFill>
                  <a:srgbClr val="0C2C81"/>
                </a:solidFill>
              </a:rPr>
              <a:t>I</a:t>
            </a:r>
            <a:r>
              <a:rPr lang="en-US" sz="1600" b="1" dirty="0">
                <a:solidFill>
                  <a:schemeClr val="tx1"/>
                </a:solidFill>
              </a:rPr>
              <a:t>ncreased anti-tumor effects </a:t>
            </a:r>
          </a:p>
        </p:txBody>
      </p:sp>
      <p:sp>
        <p:nvSpPr>
          <p:cNvPr id="10" name="Right Arrow 8">
            <a:extLst>
              <a:ext uri="{FF2B5EF4-FFF2-40B4-BE49-F238E27FC236}">
                <a16:creationId xmlns:a16="http://schemas.microsoft.com/office/drawing/2014/main" id="{F7F08AC9-99E8-174C-8911-A9FD23CE6326}"/>
              </a:ext>
            </a:extLst>
          </p:cNvPr>
          <p:cNvSpPr/>
          <p:nvPr/>
        </p:nvSpPr>
        <p:spPr>
          <a:xfrm rot="5400000">
            <a:off x="2890069" y="5514239"/>
            <a:ext cx="451907" cy="383193"/>
          </a:xfrm>
          <a:prstGeom prst="rightArrow">
            <a:avLst/>
          </a:prstGeom>
          <a:solidFill>
            <a:srgbClr val="0C2C81"/>
          </a:solidFill>
          <a:ln w="9525">
            <a:solidFill>
              <a:srgbClr val="0C2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77" tIns="30788" rIns="61577" bIns="30788" rtlCol="0" anchor="ctr"/>
          <a:lstStyle/>
          <a:p>
            <a:pPr algn="ctr"/>
            <a:endParaRPr lang="de-DE" sz="1368">
              <a:solidFill>
                <a:schemeClr val="tx1"/>
              </a:solidFill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2C9FEF6B-13C2-4445-A76E-4A0B16A33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068"/>
          <a:stretch/>
        </p:blipFill>
        <p:spPr>
          <a:xfrm>
            <a:off x="5836032" y="1158712"/>
            <a:ext cx="5608382" cy="55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9650A-155E-2F4D-AF6D-AF385560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65125"/>
            <a:ext cx="10878312" cy="857159"/>
          </a:xfrm>
        </p:spPr>
        <p:txBody>
          <a:bodyPr/>
          <a:lstStyle/>
          <a:p>
            <a:r>
              <a:rPr lang="en-US" sz="3200" dirty="0" err="1"/>
              <a:t>Tafa</a:t>
            </a:r>
            <a:r>
              <a:rPr lang="en-US" sz="3200" dirty="0"/>
              <a:t>-Len: L-MIND study</a:t>
            </a:r>
            <a:br>
              <a:rPr lang="en-US" sz="3200" dirty="0"/>
            </a:br>
            <a:r>
              <a:rPr lang="en-US" sz="3200" dirty="0"/>
              <a:t>Primary endpoint: Overall Response Rate (ORR) by IRC</a:t>
            </a:r>
            <a:endParaRPr lang="de-DE" sz="3200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1A7AE693-1FF0-5346-A0A4-4171AAEAAE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4862" y="6066788"/>
            <a:ext cx="10548938" cy="217488"/>
          </a:xfrm>
        </p:spPr>
        <p:txBody>
          <a:bodyPr anchor="t"/>
          <a:lstStyle/>
          <a:p>
            <a:pPr marL="0" indent="0"/>
            <a:r>
              <a:rPr lang="en-US" sz="1100" dirty="0">
                <a:solidFill>
                  <a:prstClr val="black"/>
                </a:solidFill>
              </a:rPr>
              <a:t>CI, confidence interval; CR, complete response; CT, computed tomography; IRC, independent review committee;  </a:t>
            </a:r>
            <a:r>
              <a:rPr lang="de-DE" sz="1100" dirty="0"/>
              <a:t>LEN, </a:t>
            </a:r>
            <a:r>
              <a:rPr lang="de-DE" sz="1100" dirty="0" err="1"/>
              <a:t>Lenalidomide</a:t>
            </a:r>
            <a:r>
              <a:rPr lang="en-US" sz="1100" dirty="0">
                <a:solidFill>
                  <a:prstClr val="black"/>
                </a:solidFill>
              </a:rPr>
              <a:t>; NE, not evaluable; </a:t>
            </a:r>
            <a:r>
              <a:rPr lang="de-DE" sz="1100" dirty="0"/>
              <a:t>ORR, </a:t>
            </a:r>
            <a:r>
              <a:rPr lang="de-DE" sz="1100" dirty="0" err="1"/>
              <a:t>overall</a:t>
            </a:r>
            <a:r>
              <a:rPr lang="de-DE" sz="1100" dirty="0"/>
              <a:t> </a:t>
            </a:r>
            <a:r>
              <a:rPr lang="de-DE" sz="1100" dirty="0" err="1"/>
              <a:t>response</a:t>
            </a:r>
            <a:r>
              <a:rPr lang="de-DE" sz="1100" dirty="0"/>
              <a:t> rate; </a:t>
            </a:r>
            <a:r>
              <a:rPr lang="en-US" sz="1100" dirty="0"/>
              <a:t>PET, positron emission tomography; </a:t>
            </a:r>
            <a:r>
              <a:rPr lang="de-DE" sz="1100" dirty="0"/>
              <a:t> </a:t>
            </a:r>
            <a:r>
              <a:rPr lang="en-US" sz="1100" dirty="0">
                <a:solidFill>
                  <a:prstClr val="black"/>
                </a:solidFill>
              </a:rPr>
              <a:t>PR, partial response; PD, progressive disease; SD, stable disease.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2083BBD-F5F6-A44D-9A35-C2D4F24C4A10}"/>
              </a:ext>
            </a:extLst>
          </p:cNvPr>
          <p:cNvSpPr txBox="1"/>
          <p:nvPr/>
        </p:nvSpPr>
        <p:spPr>
          <a:xfrm>
            <a:off x="6045651" y="4343864"/>
            <a:ext cx="4215497" cy="654760"/>
          </a:xfrm>
          <a:prstGeom prst="rect">
            <a:avLst/>
          </a:prstGeom>
          <a:noFill/>
        </p:spPr>
        <p:txBody>
          <a:bodyPr wrap="square" lIns="48988" tIns="24494" rIns="48988" bIns="24494" rtlCol="0" anchor="ctr">
            <a:spAutoFit/>
          </a:bodyPr>
          <a:lstStyle/>
          <a:p>
            <a:pPr defTabSz="357887">
              <a:spcBef>
                <a:spcPts val="408"/>
              </a:spcBef>
              <a:defRPr/>
            </a:pPr>
            <a:r>
              <a:rPr lang="en-US" sz="1200" dirty="0">
                <a:solidFill>
                  <a:prstClr val="black"/>
                </a:solidFill>
                <a:latin typeface="Trebuchet MS"/>
              </a:rPr>
              <a:t>N=80: full analysis set </a:t>
            </a:r>
            <a:r>
              <a:rPr lang="en-US" sz="1200" dirty="0">
                <a:solidFill>
                  <a:prstClr val="black"/>
                </a:solidFill>
                <a:latin typeface="Trebuchet MS"/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prstClr val="black"/>
                </a:solidFill>
                <a:latin typeface="Trebuchet MS"/>
              </a:rPr>
              <a:t>patients receiving at least one dose of </a:t>
            </a:r>
            <a:r>
              <a:rPr lang="en-US" sz="1200" dirty="0" err="1">
                <a:solidFill>
                  <a:prstClr val="black"/>
                </a:solidFill>
                <a:latin typeface="Trebuchet MS"/>
              </a:rPr>
              <a:t>tafasitamab</a:t>
            </a:r>
            <a:r>
              <a:rPr lang="en-US" sz="1200" dirty="0">
                <a:solidFill>
                  <a:prstClr val="black"/>
                </a:solidFill>
                <a:latin typeface="Trebuchet MS"/>
              </a:rPr>
              <a:t> and LEN</a:t>
            </a:r>
          </a:p>
          <a:p>
            <a:pPr defTabSz="357887">
              <a:spcBef>
                <a:spcPts val="408"/>
              </a:spcBef>
              <a:defRPr/>
            </a:pPr>
            <a:r>
              <a:rPr lang="en-US" sz="1200" dirty="0">
                <a:solidFill>
                  <a:prstClr val="black"/>
                </a:solidFill>
                <a:latin typeface="Trebuchet MS"/>
              </a:rPr>
              <a:t>NE due to missing post-baseline tumor assessment</a:t>
            </a:r>
          </a:p>
        </p:txBody>
      </p:sp>
      <p:sp>
        <p:nvSpPr>
          <p:cNvPr id="7" name="Inhaltsplatzhalter 23">
            <a:extLst>
              <a:ext uri="{FF2B5EF4-FFF2-40B4-BE49-F238E27FC236}">
                <a16:creationId xmlns:a16="http://schemas.microsoft.com/office/drawing/2014/main" id="{40FA7CC3-CE7B-0C46-AE28-E016EA2191E8}"/>
              </a:ext>
            </a:extLst>
          </p:cNvPr>
          <p:cNvSpPr txBox="1">
            <a:spLocks/>
          </p:cNvSpPr>
          <p:nvPr/>
        </p:nvSpPr>
        <p:spPr>
          <a:xfrm>
            <a:off x="5998652" y="2148501"/>
            <a:ext cx="4638152" cy="1676894"/>
          </a:xfrm>
          <a:prstGeom prst="rect">
            <a:avLst/>
          </a:prstGeom>
        </p:spPr>
        <p:txBody>
          <a:bodyPr/>
          <a:lstStyle>
            <a:lvl1pPr marL="0" indent="0" algn="l" defTabSz="789018" rtl="0" eaLnBrk="1" latinLnBrk="0" hangingPunct="1">
              <a:lnSpc>
                <a:spcPct val="100000"/>
              </a:lnSpc>
              <a:spcBef>
                <a:spcPts val="939"/>
              </a:spcBef>
              <a:buFontTx/>
              <a:buNone/>
              <a:defRPr sz="1300" b="1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9085" indent="-169085" algn="l" defTabSz="789018" rtl="0" eaLnBrk="1" latinLnBrk="0" hangingPunct="1">
              <a:lnSpc>
                <a:spcPct val="100000"/>
              </a:lnSpc>
              <a:spcBef>
                <a:spcPts val="47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"/>
              <a:defRPr sz="1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8170" indent="-169085" algn="l" defTabSz="789018" rtl="0" eaLnBrk="1" latinLnBrk="0" hangingPunct="1">
              <a:lnSpc>
                <a:spcPct val="100000"/>
              </a:lnSpc>
              <a:spcBef>
                <a:spcPts val="47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7254" indent="-169085" algn="l" defTabSz="789018" rtl="0" eaLnBrk="1" latinLnBrk="0" hangingPunct="1">
              <a:lnSpc>
                <a:spcPct val="100000"/>
              </a:lnSpc>
              <a:spcBef>
                <a:spcPts val="47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339" indent="-169085" algn="l" defTabSz="789018" rtl="0" eaLnBrk="1" latinLnBrk="0" hangingPunct="1">
              <a:lnSpc>
                <a:spcPct val="100000"/>
              </a:lnSpc>
              <a:spcBef>
                <a:spcPts val="47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tabLst>
                <a:tab pos="561698" algn="l"/>
              </a:tabLst>
              <a:defRPr sz="1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6339" indent="-169085" algn="l" defTabSz="789018" rtl="0" eaLnBrk="1" latinLnBrk="0" hangingPunct="1">
              <a:lnSpc>
                <a:spcPct val="90000"/>
              </a:lnSpc>
              <a:spcBef>
                <a:spcPts val="431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4308" indent="-197255" algn="l" defTabSz="789018" rtl="0" eaLnBrk="1" latinLnBrk="0" hangingPunct="1">
              <a:lnSpc>
                <a:spcPct val="90000"/>
              </a:lnSpc>
              <a:spcBef>
                <a:spcPts val="43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58817" indent="-197255" algn="l" defTabSz="789018" rtl="0" eaLnBrk="1" latinLnBrk="0" hangingPunct="1">
              <a:lnSpc>
                <a:spcPct val="90000"/>
              </a:lnSpc>
              <a:spcBef>
                <a:spcPts val="43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3326" indent="-197255" algn="l" defTabSz="789018" rtl="0" eaLnBrk="1" latinLnBrk="0" hangingPunct="1">
              <a:lnSpc>
                <a:spcPct val="90000"/>
              </a:lnSpc>
              <a:spcBef>
                <a:spcPts val="43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081" lvl="1" indent="-169081" defTabSz="788999">
              <a:spcBef>
                <a:spcPts val="0"/>
              </a:spcBef>
              <a:buClr>
                <a:srgbClr val="0C2C81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Trebuchet MS"/>
              </a:rPr>
              <a:t>ORR 60.0% (95% CI: 48.4%–70.8%)</a:t>
            </a:r>
          </a:p>
          <a:p>
            <a:pPr marL="169081" lvl="1" indent="-169081" defTabSz="788999">
              <a:spcBef>
                <a:spcPts val="0"/>
              </a:spcBef>
              <a:buClr>
                <a:srgbClr val="0C2C81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Trebuchet MS"/>
              </a:rPr>
              <a:t>CR-rate 42.5%</a:t>
            </a:r>
          </a:p>
          <a:p>
            <a:pPr marL="676322" lvl="4" indent="-169081" defTabSz="788999">
              <a:lnSpc>
                <a:spcPct val="150000"/>
              </a:lnSpc>
              <a:spcBef>
                <a:spcPts val="0"/>
              </a:spcBef>
              <a:buClr>
                <a:srgbClr val="0C2C81"/>
              </a:buClr>
              <a:buFont typeface="Arial" panose="020B0604020202020204" pitchFamily="34" charset="0"/>
              <a:buChar char="•"/>
              <a:tabLst>
                <a:tab pos="561684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Trebuchet MS"/>
              </a:rPr>
              <a:t>82% of CRs PET-confirmed</a:t>
            </a:r>
          </a:p>
          <a:p>
            <a:pPr marL="676322" lvl="4" indent="-169081" defTabSz="788999">
              <a:lnSpc>
                <a:spcPct val="150000"/>
              </a:lnSpc>
              <a:spcBef>
                <a:spcPts val="0"/>
              </a:spcBef>
              <a:buClr>
                <a:srgbClr val="0C2C81"/>
              </a:buClr>
              <a:buFont typeface="Arial" panose="020B0604020202020204" pitchFamily="34" charset="0"/>
              <a:buChar char="•"/>
              <a:tabLst>
                <a:tab pos="561684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Trebuchet MS"/>
              </a:rPr>
              <a:t>18% of CRs based on CT only</a:t>
            </a:r>
          </a:p>
          <a:p>
            <a:pPr marL="338162" lvl="2" indent="-169081" defTabSz="788999">
              <a:lnSpc>
                <a:spcPct val="150000"/>
              </a:lnSpc>
              <a:spcBef>
                <a:spcPts val="0"/>
              </a:spcBef>
              <a:buClr>
                <a:srgbClr val="0C2C81"/>
              </a:buClr>
              <a:defRPr/>
            </a:pPr>
            <a:endParaRPr lang="en-US" sz="1600" dirty="0">
              <a:solidFill>
                <a:prstClr val="black"/>
              </a:solidFill>
              <a:latin typeface="Trebuchet MS"/>
            </a:endParaRPr>
          </a:p>
          <a:p>
            <a:pPr marL="338162" lvl="2" indent="-169081" defTabSz="788999">
              <a:lnSpc>
                <a:spcPct val="150000"/>
              </a:lnSpc>
              <a:spcBef>
                <a:spcPts val="0"/>
              </a:spcBef>
              <a:buClr>
                <a:srgbClr val="0C2C81"/>
              </a:buClr>
              <a:defRPr/>
            </a:pPr>
            <a:endParaRPr lang="en-US" sz="16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8" name="BC46F608-7D0F-4E7B-A46A-549A1669306F" descr="E3056FDD-8955-4853-973B-E5F5D93F656D@propublishing">
            <a:extLst>
              <a:ext uri="{FF2B5EF4-FFF2-40B4-BE49-F238E27FC236}">
                <a16:creationId xmlns:a16="http://schemas.microsoft.com/office/drawing/2014/main" id="{C2C5CBB3-67EE-144B-B253-3DB2EF40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2" y="1376587"/>
            <a:ext cx="3085386" cy="45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11">
            <a:extLst>
              <a:ext uri="{FF2B5EF4-FFF2-40B4-BE49-F238E27FC236}">
                <a16:creationId xmlns:a16="http://schemas.microsoft.com/office/drawing/2014/main" id="{542DD20F-0469-B643-9E76-C072136E78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923" y="6421524"/>
            <a:ext cx="10548938" cy="217482"/>
          </a:xfrm>
        </p:spPr>
        <p:txBody>
          <a:bodyPr/>
          <a:lstStyle/>
          <a:p>
            <a:r>
              <a:rPr lang="de-DE" sz="1100" dirty="0" err="1"/>
              <a:t>Salles</a:t>
            </a:r>
            <a:r>
              <a:rPr lang="de-DE" sz="1100" dirty="0"/>
              <a:t> et al, Lancet </a:t>
            </a:r>
            <a:r>
              <a:rPr lang="de-DE" sz="1100" dirty="0" err="1"/>
              <a:t>Oncol</a:t>
            </a:r>
            <a:r>
              <a:rPr lang="de-DE" sz="1100" dirty="0"/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59275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5AA80494-AD80-4F5F-AA07-2B964A7B2C36}"/>
              </a:ext>
            </a:extLst>
          </p:cNvPr>
          <p:cNvSpPr txBox="1"/>
          <p:nvPr/>
        </p:nvSpPr>
        <p:spPr>
          <a:xfrm>
            <a:off x="2226130" y="6592584"/>
            <a:ext cx="7739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de-DE" sz="11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Salles GA et al. </a:t>
            </a:r>
            <a:r>
              <a:rPr lang="de-DE" sz="1100" i="1" dirty="0">
                <a:solidFill>
                  <a:srgbClr val="000000"/>
                </a:solidFill>
                <a:cs typeface="Arial"/>
              </a:rPr>
              <a:t>Lancet Oncol</a:t>
            </a:r>
            <a:r>
              <a:rPr lang="de-DE" sz="1100" dirty="0">
                <a:solidFill>
                  <a:srgbClr val="000000"/>
                </a:solidFill>
                <a:cs typeface="Arial"/>
              </a:rPr>
              <a:t>. 2020;21(7):978-988.</a:t>
            </a:r>
            <a:r>
              <a:rPr lang="de-DE" sz="11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5C35167-89AC-4261-AC22-730E7201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" y="1186137"/>
            <a:ext cx="5286473" cy="508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0393D42F-E73D-4155-B34C-2F2170BF06B6}"/>
              </a:ext>
            </a:extLst>
          </p:cNvPr>
          <p:cNvSpPr txBox="1"/>
          <p:nvPr/>
        </p:nvSpPr>
        <p:spPr>
          <a:xfrm>
            <a:off x="5039885" y="1393288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r-FR" sz="2400" b="1" dirty="0">
                <a:solidFill>
                  <a:srgbClr val="00003E"/>
                </a:solidFill>
                <a:latin typeface="Arial"/>
                <a:cs typeface="Arial"/>
              </a:rPr>
              <a:t>PFS</a:t>
            </a:r>
            <a:endParaRPr lang="en-GB" sz="2400" b="1" dirty="0">
              <a:solidFill>
                <a:srgbClr val="00003E"/>
              </a:solidFill>
              <a:latin typeface="Arial"/>
              <a:cs typeface="Arial"/>
            </a:endParaRP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DD993D84-7795-4616-9777-AAF6614A89FB}"/>
              </a:ext>
            </a:extLst>
          </p:cNvPr>
          <p:cNvSpPr txBox="1"/>
          <p:nvPr/>
        </p:nvSpPr>
        <p:spPr>
          <a:xfrm>
            <a:off x="5243084" y="3733169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r-FR" sz="2400" b="1" dirty="0">
                <a:solidFill>
                  <a:srgbClr val="00003E"/>
                </a:solidFill>
                <a:latin typeface="Arial"/>
                <a:cs typeface="Arial"/>
              </a:rPr>
              <a:t>OS</a:t>
            </a:r>
            <a:endParaRPr lang="en-GB" sz="2400" b="1" dirty="0">
              <a:solidFill>
                <a:srgbClr val="00003E"/>
              </a:solidFill>
              <a:latin typeface="Arial"/>
              <a:cs typeface="Arial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8EF7A4B-56A6-460E-95F3-55D907E93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94" y="2267339"/>
            <a:ext cx="5299599" cy="29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8">
            <a:extLst>
              <a:ext uri="{FF2B5EF4-FFF2-40B4-BE49-F238E27FC236}">
                <a16:creationId xmlns:a16="http://schemas.microsoft.com/office/drawing/2014/main" id="{20F18C32-C511-4D5E-80E1-0A322371287E}"/>
              </a:ext>
            </a:extLst>
          </p:cNvPr>
          <p:cNvSpPr txBox="1"/>
          <p:nvPr/>
        </p:nvSpPr>
        <p:spPr>
          <a:xfrm>
            <a:off x="10704516" y="226733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r-FR" sz="2400" b="1" dirty="0">
                <a:solidFill>
                  <a:srgbClr val="00003E"/>
                </a:solidFill>
                <a:latin typeface="Arial"/>
                <a:cs typeface="Arial"/>
              </a:rPr>
              <a:t>DOR</a:t>
            </a:r>
            <a:endParaRPr lang="en-GB" sz="2400" b="1" dirty="0">
              <a:solidFill>
                <a:srgbClr val="00003E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D05FFA-49DA-ED48-96AF-35D87F05AE4F}"/>
              </a:ext>
            </a:extLst>
          </p:cNvPr>
          <p:cNvSpPr/>
          <p:nvPr/>
        </p:nvSpPr>
        <p:spPr>
          <a:xfrm>
            <a:off x="915876" y="157480"/>
            <a:ext cx="10657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err="1">
                <a:solidFill>
                  <a:srgbClr val="0F3769"/>
                </a:solidFill>
              </a:rPr>
              <a:t>R</a:t>
            </a:r>
            <a:r>
              <a:rPr lang="pt-BR" sz="3600" b="1" dirty="0">
                <a:solidFill>
                  <a:srgbClr val="0F3769"/>
                </a:solidFill>
              </a:rPr>
              <a:t>/</a:t>
            </a:r>
            <a:r>
              <a:rPr lang="pt-BR" sz="3600" b="1" dirty="0" err="1">
                <a:solidFill>
                  <a:srgbClr val="0F3769"/>
                </a:solidFill>
              </a:rPr>
              <a:t>R</a:t>
            </a:r>
            <a:r>
              <a:rPr lang="pt-BR" sz="3600" b="1" dirty="0">
                <a:solidFill>
                  <a:srgbClr val="0F3769"/>
                </a:solidFill>
              </a:rPr>
              <a:t> DLBCL </a:t>
            </a:r>
            <a:r>
              <a:rPr lang="pt-BR" sz="3600" b="1" dirty="0" err="1">
                <a:solidFill>
                  <a:srgbClr val="0F3769"/>
                </a:solidFill>
              </a:rPr>
              <a:t>Patients</a:t>
            </a:r>
            <a:r>
              <a:rPr lang="pt-BR" sz="3600" b="1" dirty="0">
                <a:solidFill>
                  <a:srgbClr val="0F3769"/>
                </a:solidFill>
              </a:rPr>
              <a:t>: </a:t>
            </a:r>
            <a:r>
              <a:rPr lang="pt-BR" sz="3600" b="1" dirty="0" err="1">
                <a:solidFill>
                  <a:srgbClr val="0F3769"/>
                </a:solidFill>
              </a:rPr>
              <a:t>Tafasitamab-Lenalidomide</a:t>
            </a:r>
            <a:endParaRPr lang="en-US" sz="3600" b="1" dirty="0">
              <a:solidFill>
                <a:srgbClr val="0F37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74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3CF97-F12E-9448-9833-6C980C6C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508"/>
            <a:ext cx="10515600" cy="635606"/>
          </a:xfrm>
        </p:spPr>
        <p:txBody>
          <a:bodyPr/>
          <a:lstStyle/>
          <a:p>
            <a:r>
              <a:rPr lang="en-US" dirty="0"/>
              <a:t>L-MIND: 12-months DOR by baseline characteristics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87C8B228-3345-F44B-B09C-031A03A508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5" y="6257688"/>
            <a:ext cx="10548938" cy="217482"/>
          </a:xfrm>
        </p:spPr>
        <p:txBody>
          <a:bodyPr/>
          <a:lstStyle/>
          <a:p>
            <a:r>
              <a:rPr lang="de-DE" dirty="0" err="1"/>
              <a:t>Salles</a:t>
            </a:r>
            <a:r>
              <a:rPr lang="de-DE" dirty="0"/>
              <a:t> et al, Lancet </a:t>
            </a:r>
            <a:r>
              <a:rPr lang="de-DE" dirty="0" err="1"/>
              <a:t>Oncol</a:t>
            </a:r>
            <a:r>
              <a:rPr lang="de-DE" dirty="0"/>
              <a:t>. 2020 (</a:t>
            </a:r>
            <a:r>
              <a:rPr lang="de-DE" dirty="0" err="1"/>
              <a:t>supplemental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)</a:t>
            </a:r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2D71738D-94A4-3540-9608-1BCF78CAD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133" y="925474"/>
            <a:ext cx="10515600" cy="4602248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80937C7-8BD2-744C-A38C-0C5FF9AA0B82}"/>
              </a:ext>
            </a:extLst>
          </p:cNvPr>
          <p:cNvSpPr/>
          <p:nvPr/>
        </p:nvSpPr>
        <p:spPr>
          <a:xfrm>
            <a:off x="816923" y="5565221"/>
            <a:ext cx="1053529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patients had DHL/THL after central FISH review: one with DHL achieved PR only; another patient with THL (was also primary refractory subgroup) achieved CR and remains in remission after &gt;30 months. </a:t>
            </a:r>
            <a:endParaRPr lang="fr-FR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87EEF-A56D-FD4E-A891-DBA314E1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agents in DLBCL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EFF45E-1650-5942-8480-10DA846AB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16766"/>
            <a:ext cx="10363200" cy="3840427"/>
          </a:xfrm>
        </p:spPr>
        <p:txBody>
          <a:bodyPr/>
          <a:lstStyle/>
          <a:p>
            <a:r>
              <a:rPr lang="en-US" sz="2800" b="1" dirty="0"/>
              <a:t>Recently FDA approved agents:</a:t>
            </a:r>
          </a:p>
          <a:p>
            <a:pPr lvl="1"/>
            <a:r>
              <a:rPr lang="en-US" sz="2400" dirty="0" err="1"/>
              <a:t>Polatuzumab</a:t>
            </a:r>
            <a:r>
              <a:rPr lang="en-US" sz="2400" dirty="0"/>
              <a:t> </a:t>
            </a:r>
            <a:r>
              <a:rPr lang="en-US" sz="2400" dirty="0" err="1"/>
              <a:t>vedotin</a:t>
            </a:r>
            <a:endParaRPr lang="en-US" sz="2400" dirty="0"/>
          </a:p>
          <a:p>
            <a:pPr lvl="1"/>
            <a:r>
              <a:rPr lang="en-US" sz="2400" dirty="0"/>
              <a:t>Selinexor</a:t>
            </a:r>
          </a:p>
          <a:p>
            <a:pPr lvl="1"/>
            <a:r>
              <a:rPr lang="en-US" sz="2400" dirty="0" err="1"/>
              <a:t>Tafasitamab</a:t>
            </a:r>
            <a:endParaRPr lang="en-US" sz="2400" dirty="0"/>
          </a:p>
          <a:p>
            <a:pPr lvl="1"/>
            <a:r>
              <a:rPr lang="en-US" sz="2400" dirty="0"/>
              <a:t>(</a:t>
            </a:r>
            <a:r>
              <a:rPr lang="en-US" sz="2400" dirty="0" err="1"/>
              <a:t>Axicabtagene</a:t>
            </a:r>
            <a:r>
              <a:rPr lang="en-US" sz="2400" dirty="0"/>
              <a:t> </a:t>
            </a:r>
            <a:r>
              <a:rPr lang="en-US" sz="2400" dirty="0" err="1"/>
              <a:t>ciloleucel</a:t>
            </a:r>
            <a:r>
              <a:rPr lang="en-US" sz="2400" dirty="0"/>
              <a:t> and Tisagenlecleucel)</a:t>
            </a:r>
          </a:p>
          <a:p>
            <a:pPr lvl="1"/>
            <a:endParaRPr lang="en-US" sz="2400" dirty="0"/>
          </a:p>
          <a:p>
            <a:r>
              <a:rPr lang="en-US" sz="2800" b="1" dirty="0"/>
              <a:t>Agents in development</a:t>
            </a:r>
          </a:p>
          <a:p>
            <a:pPr lvl="1"/>
            <a:r>
              <a:rPr lang="en-US" sz="2400" dirty="0"/>
              <a:t>CD3 x CD20 Bispecific antibodies (</a:t>
            </a:r>
            <a:r>
              <a:rPr lang="en-US" sz="2400" dirty="0" err="1"/>
              <a:t>mosunetuzumab</a:t>
            </a:r>
            <a:r>
              <a:rPr lang="en-US" sz="2400" dirty="0"/>
              <a:t> and others)</a:t>
            </a:r>
          </a:p>
          <a:p>
            <a:pPr lvl="1"/>
            <a:r>
              <a:rPr lang="en-US" sz="2400" dirty="0" err="1"/>
              <a:t>Loncastuximab</a:t>
            </a:r>
            <a:endParaRPr lang="en-US" sz="2400" dirty="0"/>
          </a:p>
          <a:p>
            <a:pPr lvl="1"/>
            <a:r>
              <a:rPr lang="en-US" sz="2400" dirty="0" err="1"/>
              <a:t>Magrolimab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16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A108F-40CD-6A45-98BA-43890229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2036"/>
            <a:ext cx="10515600" cy="857159"/>
          </a:xfrm>
        </p:spPr>
        <p:txBody>
          <a:bodyPr/>
          <a:lstStyle/>
          <a:p>
            <a:r>
              <a:rPr lang="en-US" dirty="0" err="1"/>
              <a:t>Tafa-len</a:t>
            </a:r>
            <a:r>
              <a:rPr lang="en-US" dirty="0"/>
              <a:t> (L-MIND): safety by treatment phase</a:t>
            </a:r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39A04D0C-6D9C-8542-AE69-3321565AC9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7483" y="6208574"/>
            <a:ext cx="10548938" cy="217482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AE collection period included 30 days after end of treatment. | </a:t>
            </a:r>
            <a:r>
              <a:rPr lang="de-DE" dirty="0"/>
              <a:t>LEN, </a:t>
            </a:r>
            <a:r>
              <a:rPr lang="de-DE" dirty="0" err="1"/>
              <a:t>Lenalidomide</a:t>
            </a:r>
            <a:r>
              <a:rPr lang="de-DE" dirty="0"/>
              <a:t>.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2621664-A55D-F04A-93D0-975498E7B442}"/>
              </a:ext>
            </a:extLst>
          </p:cNvPr>
          <p:cNvGrpSpPr/>
          <p:nvPr/>
        </p:nvGrpSpPr>
        <p:grpSpPr>
          <a:xfrm>
            <a:off x="192420" y="1160408"/>
            <a:ext cx="11811233" cy="4863874"/>
            <a:chOff x="975705" y="1325053"/>
            <a:chExt cx="10001516" cy="4118631"/>
          </a:xfrm>
        </p:grpSpPr>
        <p:sp>
          <p:nvSpPr>
            <p:cNvPr id="6" name="Text Placeholder 3">
              <a:extLst>
                <a:ext uri="{FF2B5EF4-FFF2-40B4-BE49-F238E27FC236}">
                  <a16:creationId xmlns:a16="http://schemas.microsoft.com/office/drawing/2014/main" id="{67AFD120-CC55-304B-9DA6-475EF400DAF0}"/>
                </a:ext>
              </a:extLst>
            </p:cNvPr>
            <p:cNvSpPr txBox="1">
              <a:spLocks/>
            </p:cNvSpPr>
            <p:nvPr/>
          </p:nvSpPr>
          <p:spPr>
            <a:xfrm>
              <a:off x="1132413" y="1325053"/>
              <a:ext cx="4042965" cy="584680"/>
            </a:xfrm>
            <a:prstGeom prst="rect">
              <a:avLst/>
            </a:prstGeom>
          </p:spPr>
          <p:txBody>
            <a:bodyPr/>
            <a:lstStyle>
              <a:lvl1pPr marL="0" indent="0" algn="l" defTabSz="789018" rtl="0" eaLnBrk="1" latinLnBrk="0" hangingPunct="1">
                <a:lnSpc>
                  <a:spcPct val="100000"/>
                </a:lnSpc>
                <a:spcBef>
                  <a:spcPts val="939"/>
                </a:spcBef>
                <a:buFontTx/>
                <a:buNone/>
                <a:defRPr sz="1300" b="1" kern="1200" cap="none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69085" indent="-169085" algn="l" defTabSz="789018" rtl="0" eaLnBrk="1" latinLnBrk="0" hangingPunct="1">
                <a:lnSpc>
                  <a:spcPct val="100000"/>
                </a:lnSpc>
                <a:spcBef>
                  <a:spcPts val="47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"/>
                <a:defRPr sz="1300" kern="1200" spc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38170" indent="-169085" algn="l" defTabSz="789018" rtl="0" eaLnBrk="1" latinLnBrk="0" hangingPunct="1">
                <a:lnSpc>
                  <a:spcPct val="100000"/>
                </a:lnSpc>
                <a:spcBef>
                  <a:spcPts val="47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300" kern="1200" spc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07254" indent="-169085" algn="l" defTabSz="789018" rtl="0" eaLnBrk="1" latinLnBrk="0" hangingPunct="1">
                <a:lnSpc>
                  <a:spcPct val="100000"/>
                </a:lnSpc>
                <a:spcBef>
                  <a:spcPts val="47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300" kern="1200" spc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76339" indent="-169085" algn="l" defTabSz="789018" rtl="0" eaLnBrk="1" latinLnBrk="0" hangingPunct="1">
                <a:lnSpc>
                  <a:spcPct val="100000"/>
                </a:lnSpc>
                <a:spcBef>
                  <a:spcPts val="47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–"/>
                <a:tabLst>
                  <a:tab pos="561698" algn="l"/>
                </a:tabLst>
                <a:defRPr sz="1300" kern="1200" spc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6339" indent="-169085" algn="l" defTabSz="789018" rtl="0" eaLnBrk="1" latinLnBrk="0" hangingPunct="1">
                <a:lnSpc>
                  <a:spcPct val="90000"/>
                </a:lnSpc>
                <a:spcBef>
                  <a:spcPts val="431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64308" indent="-197255" algn="l" defTabSz="789018" rtl="0" eaLnBrk="1" latinLnBrk="0" hangingPunct="1">
                <a:lnSpc>
                  <a:spcPct val="90000"/>
                </a:lnSpc>
                <a:spcBef>
                  <a:spcPts val="43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58817" indent="-197255" algn="l" defTabSz="789018" rtl="0" eaLnBrk="1" latinLnBrk="0" hangingPunct="1">
                <a:lnSpc>
                  <a:spcPct val="90000"/>
                </a:lnSpc>
                <a:spcBef>
                  <a:spcPts val="43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353326" indent="-197255" algn="l" defTabSz="789018" rtl="0" eaLnBrk="1" latinLnBrk="0" hangingPunct="1">
                <a:lnSpc>
                  <a:spcPct val="90000"/>
                </a:lnSpc>
                <a:spcBef>
                  <a:spcPts val="43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8999">
                <a:spcBef>
                  <a:spcPts val="0"/>
                </a:spcBef>
                <a:defRPr/>
              </a:pPr>
              <a:r>
                <a:rPr lang="en-US" dirty="0" err="1">
                  <a:solidFill>
                    <a:srgbClr val="002060"/>
                  </a:solidFill>
                  <a:latin typeface="Trebuchet MS"/>
                </a:rPr>
                <a:t>Tafasitamab</a:t>
              </a:r>
              <a:r>
                <a:rPr lang="en-US" dirty="0">
                  <a:solidFill>
                    <a:srgbClr val="002060"/>
                  </a:solidFill>
                  <a:latin typeface="Trebuchet MS"/>
                </a:rPr>
                <a:t> + LEN combination (up to 12 cycles) </a:t>
              </a:r>
            </a:p>
            <a:p>
              <a:pPr algn="ctr" defTabSz="788999">
                <a:spcBef>
                  <a:spcPts val="0"/>
                </a:spcBef>
                <a:defRPr/>
              </a:pPr>
              <a:r>
                <a:rPr lang="en-US" dirty="0">
                  <a:solidFill>
                    <a:srgbClr val="002060"/>
                  </a:solidFill>
                  <a:latin typeface="Trebuchet MS"/>
                </a:rPr>
                <a:t>n=80, median exposure 6.5 months</a:t>
              </a:r>
            </a:p>
          </p:txBody>
        </p:sp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EB6E34F8-C2E0-524D-9E3E-09635E34B55A}"/>
                </a:ext>
              </a:extLst>
            </p:cNvPr>
            <p:cNvSpPr txBox="1">
              <a:spLocks/>
            </p:cNvSpPr>
            <p:nvPr/>
          </p:nvSpPr>
          <p:spPr>
            <a:xfrm>
              <a:off x="6512130" y="1337275"/>
              <a:ext cx="4202279" cy="499602"/>
            </a:xfrm>
            <a:prstGeom prst="rect">
              <a:avLst/>
            </a:prstGeom>
          </p:spPr>
          <p:txBody>
            <a:bodyPr/>
            <a:lstStyle>
              <a:lvl1pPr marL="0" indent="0" algn="l" defTabSz="789018" rtl="0" eaLnBrk="1" latinLnBrk="0" hangingPunct="1">
                <a:lnSpc>
                  <a:spcPct val="100000"/>
                </a:lnSpc>
                <a:spcBef>
                  <a:spcPts val="939"/>
                </a:spcBef>
                <a:buFontTx/>
                <a:buNone/>
                <a:defRPr sz="1300" b="1" kern="1200" cap="none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69085" indent="-169085" algn="l" defTabSz="789018" rtl="0" eaLnBrk="1" latinLnBrk="0" hangingPunct="1">
                <a:lnSpc>
                  <a:spcPct val="100000"/>
                </a:lnSpc>
                <a:spcBef>
                  <a:spcPts val="47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"/>
                <a:defRPr sz="1300" kern="1200" spc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38170" indent="-169085" algn="l" defTabSz="789018" rtl="0" eaLnBrk="1" latinLnBrk="0" hangingPunct="1">
                <a:lnSpc>
                  <a:spcPct val="100000"/>
                </a:lnSpc>
                <a:spcBef>
                  <a:spcPts val="47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300" kern="1200" spc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07254" indent="-169085" algn="l" defTabSz="789018" rtl="0" eaLnBrk="1" latinLnBrk="0" hangingPunct="1">
                <a:lnSpc>
                  <a:spcPct val="100000"/>
                </a:lnSpc>
                <a:spcBef>
                  <a:spcPts val="47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300" kern="1200" spc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76339" indent="-169085" algn="l" defTabSz="789018" rtl="0" eaLnBrk="1" latinLnBrk="0" hangingPunct="1">
                <a:lnSpc>
                  <a:spcPct val="100000"/>
                </a:lnSpc>
                <a:spcBef>
                  <a:spcPts val="47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–"/>
                <a:tabLst>
                  <a:tab pos="561698" algn="l"/>
                </a:tabLst>
                <a:defRPr sz="1300" kern="1200" spc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6339" indent="-169085" algn="l" defTabSz="789018" rtl="0" eaLnBrk="1" latinLnBrk="0" hangingPunct="1">
                <a:lnSpc>
                  <a:spcPct val="90000"/>
                </a:lnSpc>
                <a:spcBef>
                  <a:spcPts val="431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64308" indent="-197255" algn="l" defTabSz="789018" rtl="0" eaLnBrk="1" latinLnBrk="0" hangingPunct="1">
                <a:lnSpc>
                  <a:spcPct val="90000"/>
                </a:lnSpc>
                <a:spcBef>
                  <a:spcPts val="43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58817" indent="-197255" algn="l" defTabSz="789018" rtl="0" eaLnBrk="1" latinLnBrk="0" hangingPunct="1">
                <a:lnSpc>
                  <a:spcPct val="90000"/>
                </a:lnSpc>
                <a:spcBef>
                  <a:spcPts val="43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353326" indent="-197255" algn="l" defTabSz="789018" rtl="0" eaLnBrk="1" latinLnBrk="0" hangingPunct="1">
                <a:lnSpc>
                  <a:spcPct val="90000"/>
                </a:lnSpc>
                <a:spcBef>
                  <a:spcPts val="43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8999">
                <a:spcBef>
                  <a:spcPts val="0"/>
                </a:spcBef>
                <a:defRPr/>
              </a:pPr>
              <a:r>
                <a:rPr lang="en-US" dirty="0" err="1">
                  <a:solidFill>
                    <a:srgbClr val="0C2C81"/>
                  </a:solidFill>
                  <a:latin typeface="Trebuchet MS"/>
                </a:rPr>
                <a:t>Tafasitamab</a:t>
              </a:r>
              <a:r>
                <a:rPr lang="en-US" dirty="0">
                  <a:solidFill>
                    <a:srgbClr val="0C2C81"/>
                  </a:solidFill>
                  <a:latin typeface="Trebuchet MS"/>
                </a:rPr>
                <a:t> monotherapy (cycle 13 onwards or after LEN discontinuation) n=37, median exposure 8.7 months</a:t>
              </a:r>
            </a:p>
          </p:txBody>
        </p:sp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5ABD423A-CC5D-BC46-BA21-FF7370E6198A}"/>
                </a:ext>
              </a:extLst>
            </p:cNvPr>
            <p:cNvSpPr txBox="1"/>
            <p:nvPr/>
          </p:nvSpPr>
          <p:spPr>
            <a:xfrm flipH="1">
              <a:off x="1817170" y="5004367"/>
              <a:ext cx="6234797" cy="439317"/>
            </a:xfrm>
            <a:prstGeom prst="rect">
              <a:avLst/>
            </a:prstGeom>
            <a:noFill/>
          </p:spPr>
          <p:txBody>
            <a:bodyPr wrap="square" lIns="48988" tIns="24494" rIns="48988" bIns="24494" rtlCol="0" anchor="ctr">
              <a:spAutoFit/>
            </a:bodyPr>
            <a:lstStyle/>
            <a:p>
              <a:pPr marL="146963" lvl="1" indent="-146963" defTabSz="685787">
                <a:spcBef>
                  <a:spcPts val="408"/>
                </a:spcBef>
                <a:buClr>
                  <a:srgbClr val="0C2C81"/>
                </a:buClr>
                <a:buSzPct val="85000"/>
                <a:buFont typeface="Wingdings" panose="05000000000000000000" pitchFamily="2" charset="2"/>
                <a:buChar char=""/>
                <a:defRPr/>
              </a:pPr>
              <a:r>
                <a:rPr lang="en-US" sz="1300" dirty="0">
                  <a:solidFill>
                    <a:prstClr val="black"/>
                  </a:solidFill>
                  <a:latin typeface="Trebuchet MS"/>
                </a:rPr>
                <a:t>Incidence and severity of TEAEs is lower during the </a:t>
              </a:r>
              <a:r>
                <a:rPr lang="en-US" sz="1300" dirty="0" err="1">
                  <a:solidFill>
                    <a:prstClr val="black"/>
                  </a:solidFill>
                  <a:latin typeface="Trebuchet MS"/>
                </a:rPr>
                <a:t>tafasitamab</a:t>
              </a:r>
              <a:r>
                <a:rPr lang="en-US" sz="1300" dirty="0">
                  <a:solidFill>
                    <a:prstClr val="black"/>
                  </a:solidFill>
                  <a:latin typeface="Trebuchet MS"/>
                </a:rPr>
                <a:t> monotherapy phase</a:t>
              </a:r>
            </a:p>
            <a:p>
              <a:pPr marL="146963" lvl="1" indent="-146963" defTabSz="685787">
                <a:spcBef>
                  <a:spcPts val="408"/>
                </a:spcBef>
                <a:buClr>
                  <a:srgbClr val="0C2C81"/>
                </a:buClr>
                <a:buSzPct val="85000"/>
                <a:buFont typeface="Wingdings" panose="05000000000000000000" pitchFamily="2" charset="2"/>
                <a:buChar char=""/>
                <a:defRPr/>
              </a:pPr>
              <a:r>
                <a:rPr lang="en-US" sz="1300" dirty="0">
                  <a:solidFill>
                    <a:prstClr val="black"/>
                  </a:solidFill>
                  <a:latin typeface="Trebuchet MS"/>
                </a:rPr>
                <a:t>10 patients (12%) discontinued </a:t>
              </a:r>
              <a:r>
                <a:rPr lang="en-US" sz="1300" dirty="0" err="1">
                  <a:solidFill>
                    <a:prstClr val="black"/>
                  </a:solidFill>
                  <a:latin typeface="Trebuchet MS"/>
                </a:rPr>
                <a:t>tafasitamab</a:t>
              </a:r>
              <a:r>
                <a:rPr lang="en-US" sz="1300" dirty="0">
                  <a:solidFill>
                    <a:prstClr val="black"/>
                  </a:solidFill>
                  <a:latin typeface="Trebuchet MS"/>
                </a:rPr>
                <a:t> + LEN due to AE</a:t>
              </a:r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EF26EC35-BEFC-DE4C-92A8-C018D207E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705" y="1773447"/>
              <a:ext cx="4999034" cy="3221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12484C95-524B-004C-BCAC-3B8013CEC6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" r="6928"/>
            <a:stretch/>
          </p:blipFill>
          <p:spPr bwMode="auto">
            <a:xfrm>
              <a:off x="6415024" y="1836877"/>
              <a:ext cx="4562197" cy="319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542DD20F-0469-B643-9E76-C072136E78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7483" y="6439503"/>
            <a:ext cx="10548938" cy="217482"/>
          </a:xfrm>
        </p:spPr>
        <p:txBody>
          <a:bodyPr/>
          <a:lstStyle/>
          <a:p>
            <a:r>
              <a:rPr lang="de-DE" dirty="0" err="1"/>
              <a:t>Salles</a:t>
            </a:r>
            <a:r>
              <a:rPr lang="de-DE" dirty="0"/>
              <a:t> et al, Lancet </a:t>
            </a:r>
            <a:r>
              <a:rPr lang="de-DE" dirty="0" err="1"/>
              <a:t>Oncol</a:t>
            </a:r>
            <a:r>
              <a:rPr lang="de-DE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112000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7C75-4B09-45DD-BFA2-3E3DB028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30254"/>
            <a:ext cx="11220272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Anti-CD19 CAR-T Cell Therapies in R/R aggressive NHL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7DFBA-EAF0-486C-9D7F-6472028EE60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6837" y="6244848"/>
            <a:ext cx="11213644" cy="54452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Neelapu</a:t>
            </a:r>
            <a:r>
              <a:rPr lang="en-US" dirty="0">
                <a:solidFill>
                  <a:schemeClr val="tx1"/>
                </a:solidFill>
              </a:rPr>
              <a:t> S et al, NEJM 2017. 2. Locke F et al. , Lancet Oncol 2019 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3. Schuster S et al, NEJM 2019 4. .Bachanova V; et al., </a:t>
            </a:r>
            <a:r>
              <a:rPr lang="en-US" dirty="0" err="1">
                <a:solidFill>
                  <a:schemeClr val="tx1"/>
                </a:solidFill>
              </a:rPr>
              <a:t>Hematol</a:t>
            </a:r>
            <a:r>
              <a:rPr lang="en-US" dirty="0">
                <a:solidFill>
                  <a:schemeClr val="tx1"/>
                </a:solidFill>
              </a:rPr>
              <a:t> Oncol 2019 5. Abramson J et al, Lancet 2020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53D02366-7962-4F78-BCEB-E5AE2B859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482351"/>
              </p:ext>
            </p:extLst>
          </p:nvPr>
        </p:nvGraphicFramePr>
        <p:xfrm>
          <a:off x="721519" y="891202"/>
          <a:ext cx="10866136" cy="5247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388">
                  <a:extLst>
                    <a:ext uri="{9D8B030D-6E8A-4147-A177-3AD203B41FA5}">
                      <a16:colId xmlns:a16="http://schemas.microsoft.com/office/drawing/2014/main" val="4031953065"/>
                    </a:ext>
                  </a:extLst>
                </a:gridCol>
                <a:gridCol w="2530916">
                  <a:extLst>
                    <a:ext uri="{9D8B030D-6E8A-4147-A177-3AD203B41FA5}">
                      <a16:colId xmlns:a16="http://schemas.microsoft.com/office/drawing/2014/main" val="3750129688"/>
                    </a:ext>
                  </a:extLst>
                </a:gridCol>
                <a:gridCol w="2530916">
                  <a:extLst>
                    <a:ext uri="{9D8B030D-6E8A-4147-A177-3AD203B41FA5}">
                      <a16:colId xmlns:a16="http://schemas.microsoft.com/office/drawing/2014/main" val="847198005"/>
                    </a:ext>
                  </a:extLst>
                </a:gridCol>
                <a:gridCol w="2530916">
                  <a:extLst>
                    <a:ext uri="{9D8B030D-6E8A-4147-A177-3AD203B41FA5}">
                      <a16:colId xmlns:a16="http://schemas.microsoft.com/office/drawing/2014/main" val="1654504682"/>
                    </a:ext>
                  </a:extLst>
                </a:gridCol>
              </a:tblGrid>
              <a:tr h="773527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KTE-C19</a:t>
                      </a:r>
                      <a:r>
                        <a:rPr lang="en-US" sz="1700" baseline="30000" dirty="0">
                          <a:solidFill>
                            <a:srgbClr val="002060"/>
                          </a:solidFill>
                        </a:rPr>
                        <a:t> 1, 2</a:t>
                      </a:r>
                    </a:p>
                    <a:p>
                      <a:pPr algn="ctr"/>
                      <a:r>
                        <a:rPr lang="en-US" sz="1700" baseline="0" dirty="0" err="1">
                          <a:solidFill>
                            <a:srgbClr val="002060"/>
                          </a:solidFill>
                        </a:rPr>
                        <a:t>Axi-cel</a:t>
                      </a:r>
                      <a:endParaRPr lang="en-US" sz="170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CTL019</a:t>
                      </a:r>
                      <a:r>
                        <a:rPr lang="en-US" sz="1700" baseline="30000" dirty="0">
                          <a:solidFill>
                            <a:srgbClr val="002060"/>
                          </a:solidFill>
                        </a:rPr>
                        <a:t> 3,4</a:t>
                      </a:r>
                    </a:p>
                    <a:p>
                      <a:pPr algn="ctr"/>
                      <a:r>
                        <a:rPr lang="en-US" sz="1700" baseline="0" dirty="0" err="1">
                          <a:solidFill>
                            <a:srgbClr val="002060"/>
                          </a:solidFill>
                        </a:rPr>
                        <a:t>Tisagenlecleucel</a:t>
                      </a:r>
                      <a:endParaRPr lang="en-US" sz="170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JCAR017</a:t>
                      </a:r>
                      <a:r>
                        <a:rPr lang="en-US" sz="1700" baseline="30000" dirty="0">
                          <a:solidFill>
                            <a:srgbClr val="002060"/>
                          </a:solidFill>
                        </a:rPr>
                        <a:t> 5</a:t>
                      </a:r>
                    </a:p>
                    <a:p>
                      <a:pPr algn="ctr"/>
                      <a:r>
                        <a:rPr lang="en-US" sz="1700" baseline="0" dirty="0" err="1">
                          <a:solidFill>
                            <a:srgbClr val="002060"/>
                          </a:solidFill>
                        </a:rPr>
                        <a:t>Liso-cel</a:t>
                      </a:r>
                      <a:endParaRPr lang="en-US" sz="170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48460849"/>
                  </a:ext>
                </a:extLst>
              </a:tr>
              <a:tr h="312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Vector</a:t>
                      </a:r>
                      <a:endParaRPr lang="en-US" sz="17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5"/>
                          </a:solidFill>
                        </a:rPr>
                        <a:t>Gammaretroviral</a:t>
                      </a:r>
                      <a:r>
                        <a:rPr lang="en-US" sz="1700" b="1" baseline="0" dirty="0">
                          <a:solidFill>
                            <a:schemeClr val="accent5"/>
                          </a:solidFill>
                        </a:rPr>
                        <a:t> </a:t>
                      </a:r>
                      <a:endParaRPr lang="en-US" sz="17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5"/>
                          </a:solidFill>
                        </a:rPr>
                        <a:t>Lentiviral</a:t>
                      </a:r>
                      <a:r>
                        <a:rPr lang="en-US" sz="1700" b="1" baseline="0" dirty="0">
                          <a:solidFill>
                            <a:schemeClr val="accent5"/>
                          </a:solidFill>
                        </a:rPr>
                        <a:t> </a:t>
                      </a:r>
                      <a:endParaRPr lang="en-US" sz="17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5"/>
                          </a:solidFill>
                        </a:rPr>
                        <a:t>Lentiviral </a:t>
                      </a:r>
                      <a:endParaRPr lang="en-US" sz="17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184525"/>
                  </a:ext>
                </a:extLst>
              </a:tr>
              <a:tr h="397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Costimulatory domain</a:t>
                      </a:r>
                      <a:endParaRPr lang="en-US" sz="17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5"/>
                          </a:solidFill>
                        </a:rPr>
                        <a:t>CD28</a:t>
                      </a:r>
                      <a:endParaRPr lang="en-US" sz="17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5"/>
                          </a:solidFill>
                        </a:rPr>
                        <a:t>4-1BB</a:t>
                      </a:r>
                      <a:endParaRPr lang="en-US" sz="17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5"/>
                          </a:solidFill>
                        </a:rPr>
                        <a:t>4-1BB</a:t>
                      </a:r>
                      <a:endParaRPr lang="en-US" sz="17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8737293"/>
                  </a:ext>
                </a:extLst>
              </a:tr>
              <a:tr h="44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Disease state</a:t>
                      </a:r>
                      <a:endParaRPr lang="en-US" sz="17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5"/>
                          </a:solidFill>
                        </a:rPr>
                        <a:t>DLBCL, TFL, PMBCL</a:t>
                      </a:r>
                      <a:endParaRPr lang="en-US" sz="17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5"/>
                          </a:solidFill>
                        </a:rPr>
                        <a:t>DLBCL, TFL</a:t>
                      </a:r>
                      <a:endParaRPr lang="en-US" sz="17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5"/>
                          </a:solidFill>
                        </a:rPr>
                        <a:t>DLBCL, t-</a:t>
                      </a:r>
                      <a:r>
                        <a:rPr lang="en-US" sz="1700" b="1" dirty="0" err="1">
                          <a:solidFill>
                            <a:schemeClr val="accent5"/>
                          </a:solidFill>
                        </a:rPr>
                        <a:t>iNHL</a:t>
                      </a:r>
                      <a:r>
                        <a:rPr lang="en-US" sz="1700" b="1" dirty="0">
                          <a:solidFill>
                            <a:schemeClr val="accent5"/>
                          </a:solidFill>
                        </a:rPr>
                        <a:t>,</a:t>
                      </a:r>
                      <a:r>
                        <a:rPr lang="en-US" sz="1700" b="1" baseline="0" dirty="0">
                          <a:solidFill>
                            <a:schemeClr val="accent5"/>
                          </a:solidFill>
                        </a:rPr>
                        <a:t> FL3B</a:t>
                      </a:r>
                      <a:endParaRPr lang="en-US" sz="17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31009"/>
                  </a:ext>
                </a:extLst>
              </a:tr>
              <a:tr h="32400">
                <a:tc gridSpan="4"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510833"/>
                  </a:ext>
                </a:extLst>
              </a:tr>
              <a:tr h="397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ORR</a:t>
                      </a:r>
                      <a:endParaRPr lang="en-US" sz="17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u="none" dirty="0">
                          <a:solidFill>
                            <a:srgbClr val="0C2B81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u="none" dirty="0">
                          <a:solidFill>
                            <a:srgbClr val="0C2B81"/>
                          </a:solidFill>
                        </a:rPr>
                        <a:t>54%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u="none" dirty="0">
                          <a:solidFill>
                            <a:srgbClr val="0C2B81"/>
                          </a:solidFill>
                        </a:rPr>
                        <a:t>73%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244414"/>
                  </a:ext>
                </a:extLst>
              </a:tr>
              <a:tr h="373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CR Rate</a:t>
                      </a:r>
                      <a:endParaRPr lang="en-US" sz="17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87327" marR="3680" marT="2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u="none" dirty="0">
                          <a:solidFill>
                            <a:srgbClr val="0C2B81"/>
                          </a:solidFill>
                          <a:latin typeface="+mn-lt"/>
                        </a:rPr>
                        <a:t>58%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u="none" dirty="0">
                          <a:solidFill>
                            <a:srgbClr val="0C2B81"/>
                          </a:solidFill>
                        </a:rPr>
                        <a:t>40%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u="none" dirty="0">
                          <a:solidFill>
                            <a:srgbClr val="0C2B81"/>
                          </a:solidFill>
                        </a:rPr>
                        <a:t>53%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12490"/>
                  </a:ext>
                </a:extLst>
              </a:tr>
              <a:tr h="373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Median follow-up (months)</a:t>
                      </a:r>
                    </a:p>
                  </a:txBody>
                  <a:tcPr marL="87327" marR="3680" marT="2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</a:rPr>
                        <a:t>32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</a:rPr>
                        <a:t>12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9194444"/>
                  </a:ext>
                </a:extLst>
              </a:tr>
              <a:tr h="373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Median PFS (months)</a:t>
                      </a:r>
                    </a:p>
                  </a:txBody>
                  <a:tcPr marL="87327" marR="3680" marT="2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  <a:latin typeface="+mn-lt"/>
                        </a:rPr>
                        <a:t>5.9 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</a:rPr>
                        <a:t>2.9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</a:rPr>
                        <a:t>6.8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74686751"/>
                  </a:ext>
                </a:extLst>
              </a:tr>
              <a:tr h="373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Median DOR (months)</a:t>
                      </a:r>
                    </a:p>
                  </a:txBody>
                  <a:tcPr marL="87327" marR="3680" marT="2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  <a:latin typeface="+mn-lt"/>
                        </a:rPr>
                        <a:t>NR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</a:rPr>
                        <a:t>NR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</a:rPr>
                        <a:t>NR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4908843"/>
                  </a:ext>
                </a:extLst>
              </a:tr>
              <a:tr h="433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Median OS (months)</a:t>
                      </a:r>
                    </a:p>
                  </a:txBody>
                  <a:tcPr marL="87327" marR="3680" marT="2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  <a:latin typeface="+mn-lt"/>
                        </a:rPr>
                        <a:t>NR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</a:rPr>
                        <a:t>11.1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</a:rPr>
                        <a:t>21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1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Grade 3-4 CRS</a:t>
                      </a:r>
                      <a:endParaRPr lang="en-US" sz="1700" b="1" i="0" u="none" strike="noStrike" baseline="30000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218316" marR="3680" marT="2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C2B81"/>
                          </a:solidFill>
                          <a:latin typeface="+mn-lt"/>
                        </a:rPr>
                        <a:t>11%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</a:rPr>
                        <a:t>23%*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baseline="0" dirty="0">
                          <a:solidFill>
                            <a:srgbClr val="0C2B81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938133"/>
                  </a:ext>
                </a:extLst>
              </a:tr>
              <a:tr h="373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Grade 3-4 </a:t>
                      </a:r>
                      <a:r>
                        <a:rPr lang="en-US" sz="1700" b="1" u="none" strike="noStrike" dirty="0" err="1">
                          <a:solidFill>
                            <a:schemeClr val="accent5"/>
                          </a:solidFill>
                          <a:effectLst/>
                        </a:rPr>
                        <a:t>Neurotox</a:t>
                      </a:r>
                      <a:endParaRPr lang="en-US" sz="1700" b="1" i="0" u="none" strike="noStrike" baseline="30000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218316" marR="3680" marT="2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C2B81"/>
                          </a:solidFill>
                          <a:latin typeface="+mn-lt"/>
                        </a:rPr>
                        <a:t>32%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C2B81"/>
                          </a:solidFill>
                        </a:rPr>
                        <a:t>11%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baseline="0" dirty="0">
                          <a:solidFill>
                            <a:srgbClr val="0C2B8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07976" marR="107976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229807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5FDF765-2153-D64A-980C-13E92F94A7B0}"/>
              </a:ext>
            </a:extLst>
          </p:cNvPr>
          <p:cNvSpPr txBox="1"/>
          <p:nvPr/>
        </p:nvSpPr>
        <p:spPr>
          <a:xfrm>
            <a:off x="721519" y="6138868"/>
            <a:ext cx="2483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CRS grading using UPenn scale</a:t>
            </a:r>
          </a:p>
        </p:txBody>
      </p:sp>
    </p:spTree>
    <p:extLst>
      <p:ext uri="{BB962C8B-B14F-4D97-AF65-F5344CB8AC3E}">
        <p14:creationId xmlns:p14="http://schemas.microsoft.com/office/powerpoint/2010/main" val="376115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02F7B84-C7AB-AB4E-B3AA-28AB12EB2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94" y="1141488"/>
            <a:ext cx="7354674" cy="55789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481D7C-1011-D147-A06B-EFC10651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587"/>
            <a:ext cx="10515600" cy="857159"/>
          </a:xfrm>
        </p:spPr>
        <p:txBody>
          <a:bodyPr/>
          <a:lstStyle/>
          <a:p>
            <a:r>
              <a:rPr lang="de-DE" dirty="0" err="1"/>
              <a:t>Axicabtagene</a:t>
            </a:r>
            <a:r>
              <a:rPr lang="de-DE" dirty="0"/>
              <a:t> </a:t>
            </a:r>
            <a:r>
              <a:rPr lang="de-DE" dirty="0" err="1"/>
              <a:t>Ciloleucel</a:t>
            </a:r>
            <a:r>
              <a:rPr lang="de-DE" dirty="0"/>
              <a:t> in “real </a:t>
            </a:r>
            <a:r>
              <a:rPr lang="de-DE" dirty="0" err="1"/>
              <a:t>world</a:t>
            </a:r>
            <a:r>
              <a:rPr lang="de-DE" dirty="0"/>
              <a:t>“</a:t>
            </a:r>
            <a:br>
              <a:rPr lang="de-DE" dirty="0"/>
            </a:br>
            <a:r>
              <a:rPr lang="de-DE" dirty="0"/>
              <a:t>PFS </a:t>
            </a:r>
            <a:r>
              <a:rPr lang="de-DE" dirty="0" err="1"/>
              <a:t>and</a:t>
            </a:r>
            <a:r>
              <a:rPr lang="de-DE" dirty="0"/>
              <a:t> OS </a:t>
            </a:r>
            <a:r>
              <a:rPr lang="de-DE" dirty="0" err="1"/>
              <a:t>by</a:t>
            </a:r>
            <a:r>
              <a:rPr lang="de-DE" dirty="0"/>
              <a:t> Baseline ECOG </a:t>
            </a:r>
            <a:r>
              <a:rPr lang="de-DE" dirty="0" err="1"/>
              <a:t>and</a:t>
            </a:r>
            <a:r>
              <a:rPr lang="de-DE" dirty="0"/>
              <a:t> LDH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72328D3-FCAF-CA48-8012-9FA3A46A9C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1806" y="6567119"/>
            <a:ext cx="10548938" cy="217482"/>
          </a:xfrm>
        </p:spPr>
        <p:txBody>
          <a:bodyPr/>
          <a:lstStyle/>
          <a:p>
            <a:r>
              <a:rPr lang="de-DE" dirty="0"/>
              <a:t>Loretta J. </a:t>
            </a:r>
            <a:r>
              <a:rPr lang="de-DE" dirty="0" err="1"/>
              <a:t>Nastoupil</a:t>
            </a:r>
            <a:r>
              <a:rPr lang="de-DE" dirty="0"/>
              <a:t> et al, JCO 2020</a:t>
            </a:r>
          </a:p>
        </p:txBody>
      </p:sp>
    </p:spTree>
    <p:extLst>
      <p:ext uri="{BB962C8B-B14F-4D97-AF65-F5344CB8AC3E}">
        <p14:creationId xmlns:p14="http://schemas.microsoft.com/office/powerpoint/2010/main" val="659948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062E6-B719-6448-AB02-4C3F7585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9" y="30028"/>
            <a:ext cx="10515600" cy="857159"/>
          </a:xfrm>
        </p:spPr>
        <p:txBody>
          <a:bodyPr/>
          <a:lstStyle/>
          <a:p>
            <a:r>
              <a:rPr lang="en-US" dirty="0"/>
              <a:t>Relapsed and refractory DLBCL</a:t>
            </a:r>
            <a:endParaRPr lang="de-DE" dirty="0"/>
          </a:p>
        </p:txBody>
      </p:sp>
      <p:sp>
        <p:nvSpPr>
          <p:cNvPr id="78" name="Rectangle 77"/>
          <p:cNvSpPr/>
          <p:nvPr/>
        </p:nvSpPr>
        <p:spPr>
          <a:xfrm>
            <a:off x="6400057" y="2562419"/>
            <a:ext cx="1463262" cy="34380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C2C81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283009" y="1566338"/>
            <a:ext cx="1141189" cy="0"/>
          </a:xfrm>
          <a:prstGeom prst="straightConnector1">
            <a:avLst/>
          </a:prstGeom>
          <a:noFill/>
          <a:ln w="6350" cap="flat" cmpd="sng" algn="ctr">
            <a:solidFill>
              <a:srgbClr val="0C2C81"/>
            </a:solidFill>
            <a:prstDash val="dash"/>
            <a:miter lim="800000"/>
            <a:tailEnd type="triangle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7778711" y="1304009"/>
            <a:ext cx="2203712" cy="54505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10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~60% of all 1L patients cured by R-CHOP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910648" y="1273978"/>
            <a:ext cx="2560619" cy="4320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C2C8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10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Patients treated </a:t>
            </a:r>
          </a:p>
          <a:p>
            <a:pPr marL="0" marR="0" lvl="0" indent="0" algn="ctr" defTabSz="3110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 1L</a:t>
            </a:r>
          </a:p>
        </p:txBody>
      </p:sp>
      <p:cxnSp>
        <p:nvCxnSpPr>
          <p:cNvPr id="82" name="Straight Arrow Connector 81"/>
          <p:cNvCxnSpPr>
            <a:cxnSpLocks/>
          </p:cNvCxnSpPr>
          <p:nvPr/>
        </p:nvCxnSpPr>
        <p:spPr>
          <a:xfrm flipH="1">
            <a:off x="2998822" y="2843371"/>
            <a:ext cx="343901" cy="253954"/>
          </a:xfrm>
          <a:prstGeom prst="straightConnector1">
            <a:avLst/>
          </a:prstGeom>
          <a:noFill/>
          <a:ln w="19050" cap="flat" cmpd="sng" algn="ctr">
            <a:solidFill>
              <a:srgbClr val="0C2C8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6591688" y="3197350"/>
            <a:ext cx="1080000" cy="540000"/>
          </a:xfrm>
          <a:prstGeom prst="rect">
            <a:avLst/>
          </a:prstGeom>
          <a:solidFill>
            <a:srgbClr val="0C2C8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10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ASCT ineligible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980416" y="1891393"/>
            <a:ext cx="1766944" cy="3343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~10-15% refractory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803783" y="1899157"/>
            <a:ext cx="2049821" cy="3343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~20-30% relapsed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970122" y="3148755"/>
            <a:ext cx="1028700" cy="480060"/>
          </a:xfrm>
          <a:prstGeom prst="rect">
            <a:avLst/>
          </a:prstGeom>
          <a:solidFill>
            <a:srgbClr val="FF40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10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ASCT eligible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424070" y="2322390"/>
            <a:ext cx="1406998" cy="48006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11045">
              <a:defRPr/>
            </a:pPr>
            <a:r>
              <a:rPr lang="en-US" b="1" kern="0" dirty="0">
                <a:solidFill>
                  <a:prstClr val="black"/>
                </a:solidFill>
                <a:latin typeface="Trebuchet MS"/>
              </a:rPr>
              <a:t>R/R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DLBCL</a:t>
            </a:r>
          </a:p>
        </p:txBody>
      </p:sp>
      <p:cxnSp>
        <p:nvCxnSpPr>
          <p:cNvPr id="90" name="Straight Arrow Connector 89"/>
          <p:cNvCxnSpPr>
            <a:cxnSpLocks/>
          </p:cNvCxnSpPr>
          <p:nvPr/>
        </p:nvCxnSpPr>
        <p:spPr>
          <a:xfrm>
            <a:off x="2484472" y="3737719"/>
            <a:ext cx="0" cy="302269"/>
          </a:xfrm>
          <a:prstGeom prst="straightConnector1">
            <a:avLst/>
          </a:prstGeom>
          <a:noFill/>
          <a:ln w="19050" cap="flat" cmpd="sng" algn="ctr">
            <a:solidFill>
              <a:srgbClr val="0C2C8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1" name="Straight Arrow Connector 90"/>
          <p:cNvCxnSpPr>
            <a:cxnSpLocks/>
          </p:cNvCxnSpPr>
          <p:nvPr/>
        </p:nvCxnSpPr>
        <p:spPr>
          <a:xfrm>
            <a:off x="3102829" y="4742018"/>
            <a:ext cx="2709993" cy="635465"/>
          </a:xfrm>
          <a:prstGeom prst="straightConnector1">
            <a:avLst/>
          </a:prstGeom>
          <a:noFill/>
          <a:ln w="19050" cap="flat" cmpd="sng" algn="ctr">
            <a:solidFill>
              <a:srgbClr val="0C2C8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4" name="Rectangle 93"/>
          <p:cNvSpPr/>
          <p:nvPr/>
        </p:nvSpPr>
        <p:spPr>
          <a:xfrm>
            <a:off x="6591688" y="4217761"/>
            <a:ext cx="1080000" cy="540000"/>
          </a:xfrm>
          <a:prstGeom prst="rect">
            <a:avLst/>
          </a:prstGeom>
          <a:solidFill>
            <a:srgbClr val="0C2C8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10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 transplant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591688" y="5201120"/>
            <a:ext cx="1080000" cy="540000"/>
          </a:xfrm>
          <a:prstGeom prst="rect">
            <a:avLst/>
          </a:prstGeom>
          <a:solidFill>
            <a:srgbClr val="0C2C8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10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Relapse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980416" y="4225354"/>
            <a:ext cx="1008112" cy="480060"/>
          </a:xfrm>
          <a:prstGeom prst="rect">
            <a:avLst/>
          </a:prstGeom>
          <a:solidFill>
            <a:srgbClr val="FF40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10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Transplant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05126" y="4843904"/>
            <a:ext cx="1028700" cy="480060"/>
          </a:xfrm>
          <a:prstGeom prst="rect">
            <a:avLst/>
          </a:prstGeom>
          <a:solidFill>
            <a:srgbClr val="FF40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10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Cure</a:t>
            </a:r>
          </a:p>
        </p:txBody>
      </p:sp>
      <p:cxnSp>
        <p:nvCxnSpPr>
          <p:cNvPr id="98" name="Straight Arrow Connector 97"/>
          <p:cNvCxnSpPr>
            <a:cxnSpLocks/>
          </p:cNvCxnSpPr>
          <p:nvPr/>
        </p:nvCxnSpPr>
        <p:spPr>
          <a:xfrm flipH="1">
            <a:off x="1662978" y="4762361"/>
            <a:ext cx="475811" cy="229065"/>
          </a:xfrm>
          <a:prstGeom prst="straightConnector1">
            <a:avLst/>
          </a:prstGeom>
          <a:noFill/>
          <a:ln w="19050" cap="flat" cmpd="sng" algn="ctr">
            <a:solidFill>
              <a:srgbClr val="0C2C8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9" name="Rectangle 98"/>
          <p:cNvSpPr/>
          <p:nvPr/>
        </p:nvSpPr>
        <p:spPr>
          <a:xfrm>
            <a:off x="6419072" y="2643331"/>
            <a:ext cx="1425233" cy="4040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~30% of all DLBCL patients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045813" y="2502488"/>
            <a:ext cx="670555" cy="280951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~50%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523664" y="2502488"/>
            <a:ext cx="670555" cy="28095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~50%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95304" y="4481852"/>
            <a:ext cx="1097597" cy="33432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Trebuchet MS"/>
              </a:rPr>
              <a:t>4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0% - 50%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969255" y="4780552"/>
            <a:ext cx="983026" cy="254675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Trebuchet MS"/>
              </a:rPr>
              <a:t>5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0% - 60%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61269" y="5377483"/>
            <a:ext cx="1855781" cy="750624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10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20 - 25% of all ASCT eligible patients are cured by transplant</a:t>
            </a:r>
          </a:p>
        </p:txBody>
      </p:sp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947FA851-0273-F442-A4A7-AED2F97CDE1C}"/>
              </a:ext>
            </a:extLst>
          </p:cNvPr>
          <p:cNvSpPr/>
          <p:nvPr/>
        </p:nvSpPr>
        <p:spPr>
          <a:xfrm>
            <a:off x="4033725" y="1849060"/>
            <a:ext cx="187689" cy="36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3557296-1C09-C448-87E9-756DE7BBB168}"/>
              </a:ext>
            </a:extLst>
          </p:cNvPr>
          <p:cNvSpPr/>
          <p:nvPr/>
        </p:nvSpPr>
        <p:spPr>
          <a:xfrm>
            <a:off x="2402569" y="3715908"/>
            <a:ext cx="670555" cy="28095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~50%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D32AEA-FD3E-3841-9ADF-F4FA91A3AC9F}"/>
              </a:ext>
            </a:extLst>
          </p:cNvPr>
          <p:cNvSpPr/>
          <p:nvPr/>
        </p:nvSpPr>
        <p:spPr>
          <a:xfrm>
            <a:off x="5045813" y="3715908"/>
            <a:ext cx="670555" cy="280951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~50%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263FE6-AE7A-3F47-9692-0384FC3391BD}"/>
              </a:ext>
            </a:extLst>
          </p:cNvPr>
          <p:cNvSpPr/>
          <p:nvPr/>
        </p:nvSpPr>
        <p:spPr>
          <a:xfrm>
            <a:off x="3501648" y="3467192"/>
            <a:ext cx="1766944" cy="3343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 not respond to salvage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1E6E7D-8653-C54F-A082-CA39AB766CEC}"/>
              </a:ext>
            </a:extLst>
          </p:cNvPr>
          <p:cNvSpPr/>
          <p:nvPr/>
        </p:nvSpPr>
        <p:spPr>
          <a:xfrm>
            <a:off x="3501648" y="4544858"/>
            <a:ext cx="1766944" cy="3343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Relapse post </a:t>
            </a:r>
          </a:p>
          <a:p>
            <a:pPr marL="0" marR="0" lvl="0" indent="0" algn="ctr" defTabSz="4147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Trebuchet MS"/>
              </a:rPr>
              <a:t>transplant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CC865AF-023F-CC42-A355-C21D333DE045}"/>
              </a:ext>
            </a:extLst>
          </p:cNvPr>
          <p:cNvSpPr/>
          <p:nvPr/>
        </p:nvSpPr>
        <p:spPr>
          <a:xfrm>
            <a:off x="7957427" y="3234481"/>
            <a:ext cx="839667" cy="5116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2</a:t>
            </a:r>
            <a:r>
              <a:rPr lang="en-US" sz="1400" b="1" baseline="30000" dirty="0">
                <a:solidFill>
                  <a:srgbClr val="002060"/>
                </a:solidFill>
              </a:rPr>
              <a:t>nd</a:t>
            </a:r>
            <a:r>
              <a:rPr lang="en-US" sz="1400" b="1" dirty="0">
                <a:solidFill>
                  <a:srgbClr val="002060"/>
                </a:solidFill>
              </a:rPr>
              <a:t> line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2325C130-BF40-2B40-B34F-680906D0C799}"/>
              </a:ext>
            </a:extLst>
          </p:cNvPr>
          <p:cNvSpPr/>
          <p:nvPr/>
        </p:nvSpPr>
        <p:spPr>
          <a:xfrm>
            <a:off x="7952981" y="4243860"/>
            <a:ext cx="873398" cy="51165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3</a:t>
            </a:r>
            <a:r>
              <a:rPr lang="en-US" sz="1400" b="1" baseline="30000" dirty="0">
                <a:solidFill>
                  <a:srgbClr val="002060"/>
                </a:solidFill>
              </a:rPr>
              <a:t>rd</a:t>
            </a:r>
            <a:r>
              <a:rPr lang="en-US" sz="1400" b="1" dirty="0">
                <a:solidFill>
                  <a:srgbClr val="002060"/>
                </a:solidFill>
              </a:rPr>
              <a:t> line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and +</a:t>
            </a:r>
          </a:p>
        </p:txBody>
      </p:sp>
      <p:cxnSp>
        <p:nvCxnSpPr>
          <p:cNvPr id="48" name="Straight Arrow Connector 90">
            <a:extLst>
              <a:ext uri="{FF2B5EF4-FFF2-40B4-BE49-F238E27FC236}">
                <a16:creationId xmlns:a16="http://schemas.microsoft.com/office/drawing/2014/main" id="{5703868F-55E9-894D-8CA5-AFEFDE0F63D1}"/>
              </a:ext>
            </a:extLst>
          </p:cNvPr>
          <p:cNvCxnSpPr>
            <a:cxnSpLocks/>
          </p:cNvCxnSpPr>
          <p:nvPr/>
        </p:nvCxnSpPr>
        <p:spPr>
          <a:xfrm>
            <a:off x="3159532" y="3639776"/>
            <a:ext cx="2709993" cy="635465"/>
          </a:xfrm>
          <a:prstGeom prst="straightConnector1">
            <a:avLst/>
          </a:prstGeom>
          <a:noFill/>
          <a:ln w="19050" cap="flat" cmpd="sng" algn="ctr">
            <a:solidFill>
              <a:srgbClr val="0C2C8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Straight Arrow Connector 90">
            <a:extLst>
              <a:ext uri="{FF2B5EF4-FFF2-40B4-BE49-F238E27FC236}">
                <a16:creationId xmlns:a16="http://schemas.microsoft.com/office/drawing/2014/main" id="{D2D6A7B2-8F10-C746-AB8A-B6D4D8A59347}"/>
              </a:ext>
            </a:extLst>
          </p:cNvPr>
          <p:cNvCxnSpPr>
            <a:cxnSpLocks/>
          </p:cNvCxnSpPr>
          <p:nvPr/>
        </p:nvCxnSpPr>
        <p:spPr>
          <a:xfrm>
            <a:off x="4970619" y="2813984"/>
            <a:ext cx="937854" cy="190712"/>
          </a:xfrm>
          <a:prstGeom prst="straightConnector1">
            <a:avLst/>
          </a:prstGeom>
          <a:noFill/>
          <a:ln w="19050" cap="flat" cmpd="sng" algn="ctr">
            <a:solidFill>
              <a:srgbClr val="0C2C8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CF5FED51-6617-A74B-AFBF-BA33E9F7DE75}"/>
              </a:ext>
            </a:extLst>
          </p:cNvPr>
          <p:cNvSpPr/>
          <p:nvPr/>
        </p:nvSpPr>
        <p:spPr>
          <a:xfrm>
            <a:off x="9004216" y="2837408"/>
            <a:ext cx="1678172" cy="614918"/>
          </a:xfrm>
          <a:prstGeom prst="round2Same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Chemo-immunotherapy</a:t>
            </a:r>
          </a:p>
        </p:txBody>
      </p:sp>
      <p:sp>
        <p:nvSpPr>
          <p:cNvPr id="42" name="Rectangle : avec coins arrondis en haut 41">
            <a:extLst>
              <a:ext uri="{FF2B5EF4-FFF2-40B4-BE49-F238E27FC236}">
                <a16:creationId xmlns:a16="http://schemas.microsoft.com/office/drawing/2014/main" id="{0EC201E5-E2E2-8748-9B45-5C78243A20AD}"/>
              </a:ext>
            </a:extLst>
          </p:cNvPr>
          <p:cNvSpPr/>
          <p:nvPr/>
        </p:nvSpPr>
        <p:spPr>
          <a:xfrm>
            <a:off x="9004216" y="5689267"/>
            <a:ext cx="1678172" cy="479260"/>
          </a:xfrm>
          <a:prstGeom prst="round2Same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Best supportive care</a:t>
            </a:r>
          </a:p>
        </p:txBody>
      </p:sp>
      <p:sp>
        <p:nvSpPr>
          <p:cNvPr id="43" name="Rectangle : avec coins arrondis en haut 42">
            <a:extLst>
              <a:ext uri="{FF2B5EF4-FFF2-40B4-BE49-F238E27FC236}">
                <a16:creationId xmlns:a16="http://schemas.microsoft.com/office/drawing/2014/main" id="{B1483653-1369-854E-9967-73EFE24F3032}"/>
              </a:ext>
            </a:extLst>
          </p:cNvPr>
          <p:cNvSpPr/>
          <p:nvPr/>
        </p:nvSpPr>
        <p:spPr>
          <a:xfrm>
            <a:off x="9004216" y="3386142"/>
            <a:ext cx="1678172" cy="555473"/>
          </a:xfrm>
          <a:prstGeom prst="round2SameRect">
            <a:avLst/>
          </a:prstGeom>
          <a:solidFill>
            <a:srgbClr val="59EBF8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Tafasitamab</a:t>
            </a:r>
            <a:r>
              <a:rPr lang="en-US" sz="1600" b="1" dirty="0">
                <a:solidFill>
                  <a:schemeClr val="tx1"/>
                </a:solidFill>
              </a:rPr>
              <a:t>-lenalidomide</a:t>
            </a:r>
          </a:p>
        </p:txBody>
      </p:sp>
      <p:sp>
        <p:nvSpPr>
          <p:cNvPr id="44" name="Rectangle : avec coins arrondis en haut 43">
            <a:extLst>
              <a:ext uri="{FF2B5EF4-FFF2-40B4-BE49-F238E27FC236}">
                <a16:creationId xmlns:a16="http://schemas.microsoft.com/office/drawing/2014/main" id="{C4AEAA2E-9435-6E4C-88D9-F5F483428904}"/>
              </a:ext>
            </a:extLst>
          </p:cNvPr>
          <p:cNvSpPr/>
          <p:nvPr/>
        </p:nvSpPr>
        <p:spPr>
          <a:xfrm>
            <a:off x="8980131" y="4287987"/>
            <a:ext cx="1678172" cy="555473"/>
          </a:xfrm>
          <a:prstGeom prst="round2SameRect">
            <a:avLst/>
          </a:prstGeom>
          <a:solidFill>
            <a:srgbClr val="59EBF8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CAR-T cells</a:t>
            </a:r>
          </a:p>
        </p:txBody>
      </p:sp>
      <p:sp>
        <p:nvSpPr>
          <p:cNvPr id="46" name="Rectangle : avec coins arrondis en haut 45">
            <a:extLst>
              <a:ext uri="{FF2B5EF4-FFF2-40B4-BE49-F238E27FC236}">
                <a16:creationId xmlns:a16="http://schemas.microsoft.com/office/drawing/2014/main" id="{59056FDF-599E-7C4D-AB34-58CF70D159D8}"/>
              </a:ext>
            </a:extLst>
          </p:cNvPr>
          <p:cNvSpPr/>
          <p:nvPr/>
        </p:nvSpPr>
        <p:spPr>
          <a:xfrm>
            <a:off x="8990425" y="4735149"/>
            <a:ext cx="1678172" cy="555473"/>
          </a:xfrm>
          <a:prstGeom prst="round2SameRect">
            <a:avLst/>
          </a:prstGeom>
          <a:solidFill>
            <a:srgbClr val="59EBF8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Pola – BR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8F0120-6A50-3C4B-BFA4-84CD85CB8919}"/>
              </a:ext>
            </a:extLst>
          </p:cNvPr>
          <p:cNvSpPr txBox="1"/>
          <p:nvPr/>
        </p:nvSpPr>
        <p:spPr>
          <a:xfrm>
            <a:off x="10996586" y="3142848"/>
            <a:ext cx="400110" cy="25068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40005"/>
                </a:solidFill>
              </a:rPr>
              <a:t>Investigational agents</a:t>
            </a:r>
          </a:p>
        </p:txBody>
      </p:sp>
      <p:sp>
        <p:nvSpPr>
          <p:cNvPr id="47" name="Rectangle : avec coins arrondis en haut 46">
            <a:extLst>
              <a:ext uri="{FF2B5EF4-FFF2-40B4-BE49-F238E27FC236}">
                <a16:creationId xmlns:a16="http://schemas.microsoft.com/office/drawing/2014/main" id="{0931DF4A-A420-8742-A768-B9FDC83A97F5}"/>
              </a:ext>
            </a:extLst>
          </p:cNvPr>
          <p:cNvSpPr/>
          <p:nvPr/>
        </p:nvSpPr>
        <p:spPr>
          <a:xfrm>
            <a:off x="9006345" y="5189832"/>
            <a:ext cx="1678172" cy="428457"/>
          </a:xfrm>
          <a:prstGeom prst="round2SameRect">
            <a:avLst/>
          </a:prstGeom>
          <a:solidFill>
            <a:srgbClr val="59EBF8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Selinexor</a:t>
            </a:r>
          </a:p>
        </p:txBody>
      </p:sp>
    </p:spTree>
    <p:extLst>
      <p:ext uri="{BB962C8B-B14F-4D97-AF65-F5344CB8AC3E}">
        <p14:creationId xmlns:p14="http://schemas.microsoft.com/office/powerpoint/2010/main" val="1108161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1" y="584792"/>
            <a:ext cx="381051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 err="1"/>
              <a:t>Backgrou</a:t>
            </a:r>
            <a:r>
              <a:rPr lang="fr-FR" spc="15" dirty="0"/>
              <a:t>n</a:t>
            </a:r>
            <a:r>
              <a:rPr spc="15"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5632" y="1485820"/>
            <a:ext cx="10662920" cy="401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indent="-211454">
              <a:lnSpc>
                <a:spcPct val="100000"/>
              </a:lnSpc>
              <a:buClr>
                <a:srgbClr val="1070B5"/>
              </a:buClr>
              <a:buChar char="•"/>
              <a:tabLst>
                <a:tab pos="224790" algn="l"/>
              </a:tabLst>
            </a:pPr>
            <a:r>
              <a:rPr sz="2400" spc="-5" dirty="0">
                <a:latin typeface="Arial"/>
                <a:cs typeface="Arial"/>
              </a:rPr>
              <a:t>Mosunetuzumab (RG7828;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BTCT4465A)</a:t>
            </a:r>
            <a:endParaRPr sz="2400" dirty="0">
              <a:latin typeface="Arial"/>
              <a:cs typeface="Arial"/>
            </a:endParaRPr>
          </a:p>
          <a:p>
            <a:pPr marL="520065" lvl="1" indent="-277495">
              <a:lnSpc>
                <a:spcPct val="100000"/>
              </a:lnSpc>
              <a:spcBef>
                <a:spcPts val="815"/>
              </a:spcBef>
              <a:buClr>
                <a:srgbClr val="1070B5"/>
              </a:buClr>
              <a:buChar char="–"/>
              <a:tabLst>
                <a:tab pos="520065" algn="l"/>
                <a:tab pos="520700" algn="l"/>
              </a:tabLst>
            </a:pPr>
            <a:r>
              <a:rPr sz="1800" spc="-10" dirty="0">
                <a:latin typeface="Arial"/>
                <a:cs typeface="Arial"/>
              </a:rPr>
              <a:t>Full-length, </a:t>
            </a:r>
            <a:r>
              <a:rPr sz="1800" spc="-5" dirty="0">
                <a:latin typeface="Arial"/>
                <a:cs typeface="Arial"/>
              </a:rPr>
              <a:t>fully </a:t>
            </a:r>
            <a:r>
              <a:rPr sz="1800" spc="-10" dirty="0">
                <a:latin typeface="Arial"/>
                <a:cs typeface="Arial"/>
              </a:rPr>
              <a:t>humanized </a:t>
            </a:r>
            <a:r>
              <a:rPr sz="1800" spc="-5" dirty="0">
                <a:latin typeface="Arial"/>
                <a:cs typeface="Arial"/>
              </a:rPr>
              <a:t>IgG1 bispecific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antibody</a:t>
            </a:r>
            <a:r>
              <a:rPr sz="1800" spc="-15" baseline="25462" dirty="0">
                <a:latin typeface="Arial"/>
                <a:cs typeface="Arial"/>
              </a:rPr>
              <a:t>1</a:t>
            </a:r>
            <a:endParaRPr sz="1800" baseline="25462" dirty="0">
              <a:latin typeface="Arial"/>
              <a:cs typeface="Arial"/>
            </a:endParaRPr>
          </a:p>
          <a:p>
            <a:pPr marL="520065" marR="5006340" lvl="1" indent="-277495">
              <a:lnSpc>
                <a:spcPct val="100000"/>
              </a:lnSpc>
              <a:spcBef>
                <a:spcPts val="790"/>
              </a:spcBef>
              <a:buClr>
                <a:srgbClr val="1070B5"/>
              </a:buClr>
              <a:buChar char="–"/>
              <a:tabLst>
                <a:tab pos="520065" algn="l"/>
                <a:tab pos="520700" algn="l"/>
              </a:tabLst>
            </a:pPr>
            <a:r>
              <a:rPr sz="1800" spc="-5" dirty="0">
                <a:latin typeface="Arial"/>
                <a:cs typeface="Arial"/>
              </a:rPr>
              <a:t>Redirects </a:t>
            </a:r>
            <a:r>
              <a:rPr sz="1800" dirty="0">
                <a:latin typeface="Arial"/>
                <a:cs typeface="Arial"/>
              </a:rPr>
              <a:t>T </a:t>
            </a:r>
            <a:r>
              <a:rPr sz="1800" spc="-5" dirty="0">
                <a:latin typeface="Arial"/>
                <a:cs typeface="Arial"/>
              </a:rPr>
              <a:t>cells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engage and eliminate </a:t>
            </a:r>
            <a:r>
              <a:rPr sz="1800" dirty="0">
                <a:latin typeface="Arial"/>
                <a:cs typeface="Arial"/>
              </a:rPr>
              <a:t>B </a:t>
            </a:r>
            <a:r>
              <a:rPr sz="1800" spc="-5" dirty="0">
                <a:latin typeface="Arial"/>
                <a:cs typeface="Arial"/>
              </a:rPr>
              <a:t>cells;  </a:t>
            </a:r>
            <a:r>
              <a:rPr sz="1800" spc="-20" dirty="0">
                <a:latin typeface="Arial"/>
                <a:cs typeface="Arial"/>
              </a:rPr>
              <a:t>T-cell </a:t>
            </a:r>
            <a:r>
              <a:rPr sz="1800" spc="-5" dirty="0">
                <a:latin typeface="Arial"/>
                <a:cs typeface="Arial"/>
              </a:rPr>
              <a:t>activation, </a:t>
            </a:r>
            <a:r>
              <a:rPr sz="1800" spc="-10" dirty="0">
                <a:latin typeface="Arial"/>
                <a:cs typeface="Arial"/>
              </a:rPr>
              <a:t>cytokine elevation and </a:t>
            </a:r>
            <a:r>
              <a:rPr sz="1800" spc="-5" dirty="0">
                <a:latin typeface="Arial"/>
                <a:cs typeface="Arial"/>
              </a:rPr>
              <a:t>increase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endParaRPr sz="1800" dirty="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TILs </a:t>
            </a:r>
            <a:r>
              <a:rPr sz="1800" spc="-10" dirty="0">
                <a:latin typeface="Arial"/>
                <a:cs typeface="Arial"/>
              </a:rPr>
              <a:t>observed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latin typeface="Arial"/>
                <a:cs typeface="Arial"/>
              </a:rPr>
              <a:t>Hernandez </a:t>
            </a:r>
            <a:r>
              <a:rPr sz="1800" b="1" spc="-10" dirty="0">
                <a:latin typeface="Arial"/>
                <a:cs typeface="Arial"/>
              </a:rPr>
              <a:t>et </a:t>
            </a:r>
            <a:r>
              <a:rPr sz="1800" b="1" spc="-5" dirty="0">
                <a:latin typeface="Arial"/>
                <a:cs typeface="Arial"/>
              </a:rPr>
              <a:t>al. </a:t>
            </a:r>
            <a:r>
              <a:rPr sz="1800" b="1" spc="-25" dirty="0">
                <a:latin typeface="Arial"/>
                <a:cs typeface="Arial"/>
              </a:rPr>
              <a:t>ASH </a:t>
            </a:r>
            <a:r>
              <a:rPr sz="1800" b="1" spc="-10" dirty="0">
                <a:latin typeface="Arial"/>
                <a:cs typeface="Arial"/>
              </a:rPr>
              <a:t>2019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P-1585</a:t>
            </a:r>
            <a:r>
              <a:rPr sz="1800" spc="-1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520065" marR="4747260" lvl="1" indent="-277495">
              <a:lnSpc>
                <a:spcPct val="100000"/>
              </a:lnSpc>
              <a:spcBef>
                <a:spcPts val="805"/>
              </a:spcBef>
              <a:buClr>
                <a:srgbClr val="1070B5"/>
              </a:buClr>
              <a:buChar char="–"/>
              <a:tabLst>
                <a:tab pos="520065" algn="l"/>
                <a:tab pos="520700" algn="l"/>
              </a:tabLst>
            </a:pPr>
            <a:r>
              <a:rPr sz="1800" spc="-5" dirty="0">
                <a:latin typeface="Arial"/>
                <a:cs typeface="Arial"/>
              </a:rPr>
              <a:t>No ex-vivo </a:t>
            </a:r>
            <a:r>
              <a:rPr sz="1800" dirty="0">
                <a:latin typeface="Arial"/>
                <a:cs typeface="Arial"/>
              </a:rPr>
              <a:t>T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0" dirty="0">
                <a:latin typeface="Arial"/>
                <a:cs typeface="Arial"/>
              </a:rPr>
              <a:t>manipulation required </a:t>
            </a:r>
            <a:r>
              <a:rPr sz="1800" spc="-5" dirty="0">
                <a:latin typeface="Arial"/>
                <a:cs typeface="Arial"/>
              </a:rPr>
              <a:t>(‘off-the-shelf’  </a:t>
            </a:r>
            <a:r>
              <a:rPr sz="1800" spc="-10" dirty="0">
                <a:latin typeface="Arial"/>
                <a:cs typeface="Arial"/>
              </a:rPr>
              <a:t>and no delay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treatment)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100" spc="-5" dirty="0">
                <a:solidFill>
                  <a:srgbClr val="1070B5"/>
                </a:solidFill>
                <a:latin typeface="Arial"/>
                <a:cs typeface="Arial"/>
              </a:rPr>
              <a:t>•</a:t>
            </a:r>
            <a:r>
              <a:rPr sz="2100" spc="140" dirty="0">
                <a:solidFill>
                  <a:srgbClr val="1070B5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GO29781</a:t>
            </a:r>
            <a:endParaRPr sz="2400" dirty="0">
              <a:latin typeface="Arial"/>
              <a:cs typeface="Arial"/>
            </a:endParaRPr>
          </a:p>
          <a:p>
            <a:pPr marL="520065" lvl="1" indent="-277495">
              <a:lnSpc>
                <a:spcPct val="100000"/>
              </a:lnSpc>
              <a:spcBef>
                <a:spcPts val="815"/>
              </a:spcBef>
              <a:buClr>
                <a:srgbClr val="1070B5"/>
              </a:buClr>
              <a:buSzPct val="94444"/>
              <a:buChar char="–"/>
              <a:tabLst>
                <a:tab pos="520065" algn="l"/>
                <a:tab pos="520700" algn="l"/>
              </a:tabLst>
            </a:pPr>
            <a:r>
              <a:rPr sz="1800" spc="-10" dirty="0">
                <a:latin typeface="Arial"/>
                <a:cs typeface="Arial"/>
              </a:rPr>
              <a:t>Phase </a:t>
            </a:r>
            <a:r>
              <a:rPr sz="1800" dirty="0">
                <a:latin typeface="Arial"/>
                <a:cs typeface="Arial"/>
              </a:rPr>
              <a:t>I/Ib </a:t>
            </a:r>
            <a:r>
              <a:rPr sz="1800" spc="-10" dirty="0">
                <a:latin typeface="Arial"/>
                <a:cs typeface="Arial"/>
              </a:rPr>
              <a:t>dose-escalation and expansion </a:t>
            </a:r>
            <a:r>
              <a:rPr sz="1800" spc="-5" dirty="0">
                <a:latin typeface="Arial"/>
                <a:cs typeface="Arial"/>
              </a:rPr>
              <a:t>study in </a:t>
            </a:r>
            <a:r>
              <a:rPr sz="1800" spc="-10" dirty="0">
                <a:latin typeface="Arial"/>
                <a:cs typeface="Arial"/>
              </a:rPr>
              <a:t>heavily </a:t>
            </a:r>
            <a:r>
              <a:rPr sz="1800" spc="-5" dirty="0">
                <a:latin typeface="Arial"/>
                <a:cs typeface="Arial"/>
              </a:rPr>
              <a:t>pre-treated R/R </a:t>
            </a:r>
            <a:r>
              <a:rPr sz="1800" dirty="0">
                <a:latin typeface="Arial"/>
                <a:cs typeface="Arial"/>
              </a:rPr>
              <a:t>B-cell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NHL</a:t>
            </a:r>
            <a:endParaRPr sz="1800" dirty="0">
              <a:latin typeface="Arial"/>
              <a:cs typeface="Arial"/>
            </a:endParaRPr>
          </a:p>
          <a:p>
            <a:pPr marL="520065" lvl="1" indent="-277495">
              <a:lnSpc>
                <a:spcPct val="100000"/>
              </a:lnSpc>
              <a:spcBef>
                <a:spcPts val="800"/>
              </a:spcBef>
              <a:buClr>
                <a:srgbClr val="1070B5"/>
              </a:buClr>
              <a:buSzPct val="94444"/>
              <a:buChar char="–"/>
              <a:tabLst>
                <a:tab pos="520065" algn="l"/>
                <a:tab pos="520700" algn="l"/>
              </a:tabLst>
            </a:pPr>
            <a:r>
              <a:rPr sz="1800" spc="-10" dirty="0">
                <a:latin typeface="Arial"/>
                <a:cs typeface="Arial"/>
              </a:rPr>
              <a:t>Cycle </a:t>
            </a:r>
            <a:r>
              <a:rPr sz="1800" spc="-5" dirty="0">
                <a:latin typeface="Arial"/>
                <a:cs typeface="Arial"/>
              </a:rPr>
              <a:t>1 step-up </a:t>
            </a:r>
            <a:r>
              <a:rPr sz="1800" spc="-10" dirty="0">
                <a:latin typeface="Arial"/>
                <a:cs typeface="Arial"/>
              </a:rPr>
              <a:t>dosing: </a:t>
            </a:r>
            <a:r>
              <a:rPr sz="1800" spc="-5" dirty="0">
                <a:latin typeface="Arial"/>
                <a:cs typeface="Arial"/>
              </a:rPr>
              <a:t>mitigates CRS, </a:t>
            </a:r>
            <a:r>
              <a:rPr sz="1800" spc="-10" dirty="0">
                <a:latin typeface="Arial"/>
                <a:cs typeface="Arial"/>
              </a:rPr>
              <a:t>allowing dose escalation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maximize </a:t>
            </a:r>
            <a:r>
              <a:rPr sz="1800" spc="-10" dirty="0">
                <a:latin typeface="Arial"/>
                <a:cs typeface="Arial"/>
              </a:rPr>
              <a:t>therapeutic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potential</a:t>
            </a:r>
            <a:r>
              <a:rPr sz="1800" spc="-7" baseline="25462" dirty="0">
                <a:latin typeface="Arial"/>
                <a:cs typeface="Arial"/>
              </a:rPr>
              <a:t>2,3</a:t>
            </a:r>
            <a:endParaRPr sz="1800" baseline="25462" dirty="0">
              <a:latin typeface="Arial"/>
              <a:cs typeface="Arial"/>
            </a:endParaRPr>
          </a:p>
          <a:p>
            <a:pPr marL="224154" indent="-211454">
              <a:lnSpc>
                <a:spcPct val="100000"/>
              </a:lnSpc>
              <a:spcBef>
                <a:spcPts val="775"/>
              </a:spcBef>
              <a:buClr>
                <a:srgbClr val="1070B5"/>
              </a:buClr>
              <a:buSzPct val="87500"/>
              <a:buChar char="•"/>
              <a:tabLst>
                <a:tab pos="224790" algn="l"/>
              </a:tabLst>
            </a:pPr>
            <a:r>
              <a:rPr lang="en-US" sz="2400" spc="-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ata for 270 R/R B-cell NHL pts, including 30 pts with prior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CAR-T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632" y="6086303"/>
            <a:ext cx="4380865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Registry number: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NCT02500407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CRS, </a:t>
            </a:r>
            <a:r>
              <a:rPr sz="1000" spc="-10" dirty="0">
                <a:latin typeface="Arial"/>
                <a:cs typeface="Arial"/>
              </a:rPr>
              <a:t>cytokine </a:t>
            </a:r>
            <a:r>
              <a:rPr sz="1000" spc="-5" dirty="0">
                <a:latin typeface="Arial"/>
                <a:cs typeface="Arial"/>
              </a:rPr>
              <a:t>release syndrome; NHL, non-Hodgkin lymphoma; pts, </a:t>
            </a:r>
            <a:r>
              <a:rPr sz="1000" spc="-10" dirty="0">
                <a:latin typeface="Arial"/>
                <a:cs typeface="Arial"/>
              </a:rPr>
              <a:t>patients;  </a:t>
            </a:r>
            <a:r>
              <a:rPr sz="1000" spc="-5" dirty="0">
                <a:latin typeface="Arial"/>
                <a:cs typeface="Arial"/>
              </a:rPr>
              <a:t>R/R, relapsed or refractory; </a:t>
            </a:r>
            <a:r>
              <a:rPr sz="1000" dirty="0">
                <a:latin typeface="Arial"/>
                <a:cs typeface="Arial"/>
              </a:rPr>
              <a:t>TILs, </a:t>
            </a:r>
            <a:r>
              <a:rPr sz="1000" spc="-5" dirty="0">
                <a:latin typeface="Arial"/>
                <a:cs typeface="Arial"/>
              </a:rPr>
              <a:t>tumor-infiltrating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lymphocytes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6800" y="6265669"/>
            <a:ext cx="303847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8575" indent="-140335">
              <a:lnSpc>
                <a:spcPct val="100000"/>
              </a:lnSpc>
              <a:buAutoNum type="arabicPeriod"/>
              <a:tabLst>
                <a:tab pos="1299210" algn="l"/>
              </a:tabLst>
            </a:pPr>
            <a:r>
              <a:rPr sz="1000" spc="-10" dirty="0">
                <a:latin typeface="Arial"/>
                <a:cs typeface="Arial"/>
              </a:rPr>
              <a:t>Sun </a:t>
            </a:r>
            <a:r>
              <a:rPr sz="1000" spc="-5" dirty="0">
                <a:latin typeface="Arial"/>
                <a:cs typeface="Arial"/>
              </a:rPr>
              <a:t>et al. Sci Transl </a:t>
            </a:r>
            <a:r>
              <a:rPr sz="1000" spc="-10" dirty="0">
                <a:latin typeface="Arial"/>
                <a:cs typeface="Arial"/>
              </a:rPr>
              <a:t>Med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  <a:p>
            <a:pPr marL="152400" indent="-139700">
              <a:lnSpc>
                <a:spcPct val="100000"/>
              </a:lnSpc>
              <a:buAutoNum type="arabicPeriod"/>
              <a:tabLst>
                <a:tab pos="153035" algn="l"/>
              </a:tabLst>
            </a:pPr>
            <a:r>
              <a:rPr sz="1000" spc="-10" dirty="0">
                <a:latin typeface="Arial"/>
                <a:cs typeface="Arial"/>
              </a:rPr>
              <a:t>Budde </a:t>
            </a:r>
            <a:r>
              <a:rPr sz="1000" spc="-5" dirty="0">
                <a:latin typeface="Arial"/>
                <a:cs typeface="Arial"/>
              </a:rPr>
              <a:t>et al. </a:t>
            </a:r>
            <a:r>
              <a:rPr sz="1000" spc="-10" dirty="0">
                <a:latin typeface="Arial"/>
                <a:cs typeface="Arial"/>
              </a:rPr>
              <a:t>ASH 2018; </a:t>
            </a:r>
            <a:r>
              <a:rPr sz="1000" spc="-5" dirty="0">
                <a:latin typeface="Arial"/>
                <a:cs typeface="Arial"/>
              </a:rPr>
              <a:t>3 </a:t>
            </a:r>
            <a:r>
              <a:rPr sz="1000" spc="-10" dirty="0">
                <a:latin typeface="Arial"/>
                <a:cs typeface="Arial"/>
              </a:rPr>
              <a:t>Bartlett </a:t>
            </a:r>
            <a:r>
              <a:rPr sz="1000" spc="-5" dirty="0">
                <a:latin typeface="Arial"/>
                <a:cs typeface="Arial"/>
              </a:rPr>
              <a:t>et al. </a:t>
            </a:r>
            <a:r>
              <a:rPr sz="1000" spc="-10" dirty="0">
                <a:latin typeface="Arial"/>
                <a:cs typeface="Arial"/>
              </a:rPr>
              <a:t>ASCO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23304" y="1668779"/>
            <a:ext cx="5081015" cy="255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32239-A7C1-CC40-B5A9-0B619A96377B}"/>
              </a:ext>
            </a:extLst>
          </p:cNvPr>
          <p:cNvSpPr txBox="1"/>
          <p:nvPr/>
        </p:nvSpPr>
        <p:spPr>
          <a:xfrm>
            <a:off x="5133120" y="6509688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Schuster S et al, ASH 2019</a:t>
            </a:r>
          </a:p>
        </p:txBody>
      </p:sp>
    </p:spTree>
    <p:extLst>
      <p:ext uri="{BB962C8B-B14F-4D97-AF65-F5344CB8AC3E}">
        <p14:creationId xmlns:p14="http://schemas.microsoft.com/office/powerpoint/2010/main" val="790589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2" y="178262"/>
            <a:ext cx="103574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spc="-5" dirty="0" err="1"/>
              <a:t>Mosunetuzumab</a:t>
            </a:r>
            <a:r>
              <a:rPr lang="en-US" sz="3600" spc="-5" dirty="0"/>
              <a:t>: o</a:t>
            </a:r>
            <a:r>
              <a:rPr sz="3600" spc="-5" dirty="0"/>
              <a:t>bjective </a:t>
            </a:r>
            <a:r>
              <a:rPr sz="3600" spc="-10" dirty="0"/>
              <a:t>response </a:t>
            </a:r>
            <a:r>
              <a:rPr sz="3600" spc="-5" dirty="0"/>
              <a:t>rate </a:t>
            </a:r>
            <a:r>
              <a:rPr sz="3600" dirty="0"/>
              <a:t>in </a:t>
            </a:r>
            <a:r>
              <a:rPr sz="3600" spc="-5" dirty="0"/>
              <a:t>aggressive</a:t>
            </a:r>
            <a:r>
              <a:rPr sz="3600" spc="70" dirty="0"/>
              <a:t> </a:t>
            </a:r>
            <a:r>
              <a:rPr sz="3600" spc="-10" dirty="0"/>
              <a:t>NHL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743495" y="1399189"/>
            <a:ext cx="520573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605" marR="5080" indent="-1399540">
              <a:lnSpc>
                <a:spcPct val="100000"/>
              </a:lnSpc>
            </a:pPr>
            <a:r>
              <a:rPr sz="1600" i="1" spc="-5" dirty="0">
                <a:latin typeface="Arial"/>
                <a:cs typeface="Arial"/>
              </a:rPr>
              <a:t>Best change </a:t>
            </a:r>
            <a:r>
              <a:rPr sz="1600" i="1" spc="-10" dirty="0">
                <a:latin typeface="Arial"/>
                <a:cs typeface="Arial"/>
              </a:rPr>
              <a:t>(%) </a:t>
            </a:r>
            <a:r>
              <a:rPr sz="1600" i="1" dirty="0">
                <a:latin typeface="Arial"/>
                <a:cs typeface="Arial"/>
              </a:rPr>
              <a:t>in </a:t>
            </a:r>
            <a:r>
              <a:rPr sz="1600" i="1" spc="-5" dirty="0">
                <a:latin typeface="Arial"/>
                <a:cs typeface="Arial"/>
              </a:rPr>
              <a:t>SPD from baseline </a:t>
            </a:r>
            <a:r>
              <a:rPr sz="1600" i="1" dirty="0">
                <a:latin typeface="Arial"/>
                <a:cs typeface="Arial"/>
              </a:rPr>
              <a:t>in </a:t>
            </a:r>
            <a:r>
              <a:rPr sz="1600" i="1" spc="-5" dirty="0">
                <a:latin typeface="Arial"/>
                <a:cs typeface="Arial"/>
              </a:rPr>
              <a:t>aggressive NHL  (2.8mg to 40.5mg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cohorts)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152" y="3254547"/>
            <a:ext cx="196215" cy="16675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Best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chan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</a:rPr>
              <a:t>%)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0703" y="2005583"/>
            <a:ext cx="0" cy="4165600"/>
          </a:xfrm>
          <a:custGeom>
            <a:avLst/>
            <a:gdLst/>
            <a:ahLst/>
            <a:cxnLst/>
            <a:rect l="l" t="t" r="r" b="b"/>
            <a:pathLst>
              <a:path h="4165600">
                <a:moveTo>
                  <a:pt x="0" y="0"/>
                </a:moveTo>
                <a:lnTo>
                  <a:pt x="0" y="416509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1455" y="408736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1455" y="325526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1455" y="283616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1455" y="24216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1455" y="200558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1455" y="367131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1455" y="450342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1455" y="533857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1455" y="491947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1455" y="575462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1455" y="617067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1027" y="1908917"/>
            <a:ext cx="28194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7590" y="2325427"/>
            <a:ext cx="1962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5835" y="5657805"/>
            <a:ext cx="6746875" cy="104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287770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–80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–100</a:t>
            </a:r>
            <a:endParaRPr sz="1200">
              <a:latin typeface="Arial"/>
              <a:cs typeface="Arial"/>
            </a:endParaRPr>
          </a:p>
          <a:p>
            <a:pPr marL="22225" marR="5080">
              <a:lnSpc>
                <a:spcPct val="108000"/>
              </a:lnSpc>
              <a:spcBef>
                <a:spcPts val="825"/>
              </a:spcBef>
            </a:pPr>
            <a:r>
              <a:rPr sz="1000" spc="-5" dirty="0">
                <a:latin typeface="Arial"/>
                <a:cs typeface="Arial"/>
              </a:rPr>
              <a:t>Aggressive NHL: DLBCL, trFL, MCL, Richter’s transformation, transformed marginal </a:t>
            </a:r>
            <a:r>
              <a:rPr sz="1000" spc="-10" dirty="0">
                <a:latin typeface="Arial"/>
                <a:cs typeface="Arial"/>
              </a:rPr>
              <a:t>zone </a:t>
            </a:r>
            <a:r>
              <a:rPr sz="1000" spc="-5" dirty="0">
                <a:latin typeface="Arial"/>
                <a:cs typeface="Arial"/>
              </a:rPr>
              <a:t>lymphoma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FL (Grade </a:t>
            </a:r>
            <a:r>
              <a:rPr sz="1000" spc="-10" dirty="0">
                <a:latin typeface="Arial"/>
                <a:cs typeface="Arial"/>
              </a:rPr>
              <a:t>3B)  </a:t>
            </a:r>
            <a:r>
              <a:rPr sz="1000" spc="-5" dirty="0">
                <a:latin typeface="Arial"/>
                <a:cs typeface="Arial"/>
              </a:rPr>
              <a:t>SPD: sum of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product of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diameters; CCOD: </a:t>
            </a:r>
            <a:r>
              <a:rPr sz="1000" spc="-10" dirty="0">
                <a:latin typeface="Arial"/>
                <a:cs typeface="Arial"/>
              </a:rPr>
              <a:t>Aug </a:t>
            </a:r>
            <a:r>
              <a:rPr sz="1000" spc="-5" dirty="0">
                <a:latin typeface="Arial"/>
                <a:cs typeface="Arial"/>
              </a:rPr>
              <a:t>9,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874" y="5241296"/>
            <a:ext cx="28130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–60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0874" y="3991768"/>
            <a:ext cx="281940" cy="1030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–20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–40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7590" y="2742088"/>
            <a:ext cx="1962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7590" y="3158597"/>
            <a:ext cx="1962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7590" y="3575107"/>
            <a:ext cx="1962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01139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095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70660" y="2040635"/>
            <a:ext cx="60960" cy="2047239"/>
          </a:xfrm>
          <a:custGeom>
            <a:avLst/>
            <a:gdLst/>
            <a:ahLst/>
            <a:cxnLst/>
            <a:rect l="l" t="t" r="r" b="b"/>
            <a:pathLst>
              <a:path w="60959" h="2047239">
                <a:moveTo>
                  <a:pt x="0" y="0"/>
                </a:moveTo>
                <a:lnTo>
                  <a:pt x="60959" y="0"/>
                </a:lnTo>
                <a:lnTo>
                  <a:pt x="60959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3603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095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73124" y="2040635"/>
            <a:ext cx="60960" cy="2047239"/>
          </a:xfrm>
          <a:custGeom>
            <a:avLst/>
            <a:gdLst/>
            <a:ahLst/>
            <a:cxnLst/>
            <a:rect l="l" t="t" r="r" b="b"/>
            <a:pathLst>
              <a:path w="60959" h="2047239">
                <a:moveTo>
                  <a:pt x="0" y="0"/>
                </a:moveTo>
                <a:lnTo>
                  <a:pt x="60959" y="0"/>
                </a:lnTo>
                <a:lnTo>
                  <a:pt x="60959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95450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3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4207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3" y="0"/>
                </a:lnTo>
                <a:lnTo>
                  <a:pt x="62483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7913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4" y="0"/>
                </a:lnTo>
                <a:lnTo>
                  <a:pt x="62484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88998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57755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3" y="0"/>
                </a:lnTo>
                <a:lnTo>
                  <a:pt x="62483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92223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09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61744" y="2040635"/>
            <a:ext cx="60960" cy="2047239"/>
          </a:xfrm>
          <a:custGeom>
            <a:avLst/>
            <a:gdLst/>
            <a:ahLst/>
            <a:cxnLst/>
            <a:rect l="l" t="t" r="r" b="b"/>
            <a:pathLst>
              <a:path w="60960" h="2047239">
                <a:moveTo>
                  <a:pt x="0" y="0"/>
                </a:moveTo>
                <a:lnTo>
                  <a:pt x="60960" y="0"/>
                </a:lnTo>
                <a:lnTo>
                  <a:pt x="60960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83307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096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52827" y="2040635"/>
            <a:ext cx="60960" cy="2047239"/>
          </a:xfrm>
          <a:custGeom>
            <a:avLst/>
            <a:gdLst/>
            <a:ahLst/>
            <a:cxnLst/>
            <a:rect l="l" t="t" r="r" b="b"/>
            <a:pathLst>
              <a:path w="60960" h="2047239">
                <a:moveTo>
                  <a:pt x="0" y="0"/>
                </a:moveTo>
                <a:lnTo>
                  <a:pt x="60960" y="0"/>
                </a:lnTo>
                <a:lnTo>
                  <a:pt x="60960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86533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55292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3" y="0"/>
                </a:lnTo>
                <a:lnTo>
                  <a:pt x="62483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77617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46376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3" y="0"/>
                </a:lnTo>
                <a:lnTo>
                  <a:pt x="62483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80082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48839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3" y="0"/>
                </a:lnTo>
                <a:lnTo>
                  <a:pt x="62483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71166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39923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3" y="0"/>
                </a:lnTo>
                <a:lnTo>
                  <a:pt x="62483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74392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096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43911" y="2040635"/>
            <a:ext cx="60960" cy="2047239"/>
          </a:xfrm>
          <a:custGeom>
            <a:avLst/>
            <a:gdLst/>
            <a:ahLst/>
            <a:cxnLst/>
            <a:rect l="l" t="t" r="r" b="b"/>
            <a:pathLst>
              <a:path w="60960" h="2047239">
                <a:moveTo>
                  <a:pt x="0" y="0"/>
                </a:moveTo>
                <a:lnTo>
                  <a:pt x="60960" y="0"/>
                </a:lnTo>
                <a:lnTo>
                  <a:pt x="60960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5476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096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34995" y="2040635"/>
            <a:ext cx="60960" cy="2047239"/>
          </a:xfrm>
          <a:custGeom>
            <a:avLst/>
            <a:gdLst/>
            <a:ahLst/>
            <a:cxnLst/>
            <a:rect l="l" t="t" r="r" b="b"/>
            <a:pathLst>
              <a:path w="60960" h="2047239">
                <a:moveTo>
                  <a:pt x="0" y="0"/>
                </a:moveTo>
                <a:lnTo>
                  <a:pt x="60960" y="0"/>
                </a:lnTo>
                <a:lnTo>
                  <a:pt x="60960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68701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37460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3" y="0"/>
                </a:lnTo>
                <a:lnTo>
                  <a:pt x="62483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59785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28544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3" y="0"/>
                </a:lnTo>
                <a:lnTo>
                  <a:pt x="62483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62250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3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31007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3" y="0"/>
                </a:lnTo>
                <a:lnTo>
                  <a:pt x="62483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53333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22092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3" y="0"/>
                </a:lnTo>
                <a:lnTo>
                  <a:pt x="62483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56560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096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26079" y="2040635"/>
            <a:ext cx="60960" cy="2047239"/>
          </a:xfrm>
          <a:custGeom>
            <a:avLst/>
            <a:gdLst/>
            <a:ahLst/>
            <a:cxnLst/>
            <a:rect l="l" t="t" r="r" b="b"/>
            <a:pathLst>
              <a:path w="60960" h="2047239">
                <a:moveTo>
                  <a:pt x="0" y="0"/>
                </a:moveTo>
                <a:lnTo>
                  <a:pt x="60960" y="0"/>
                </a:lnTo>
                <a:lnTo>
                  <a:pt x="60960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47644" y="2310383"/>
            <a:ext cx="0" cy="1777364"/>
          </a:xfrm>
          <a:custGeom>
            <a:avLst/>
            <a:gdLst/>
            <a:ahLst/>
            <a:cxnLst/>
            <a:rect l="l" t="t" r="r" b="b"/>
            <a:pathLst>
              <a:path h="1777364">
                <a:moveTo>
                  <a:pt x="0" y="0"/>
                </a:moveTo>
                <a:lnTo>
                  <a:pt x="0" y="1776983"/>
                </a:lnTo>
              </a:path>
            </a:pathLst>
          </a:custGeom>
          <a:ln w="6096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17164" y="2310383"/>
            <a:ext cx="60960" cy="1777364"/>
          </a:xfrm>
          <a:custGeom>
            <a:avLst/>
            <a:gdLst/>
            <a:ahLst/>
            <a:cxnLst/>
            <a:rect l="l" t="t" r="r" b="b"/>
            <a:pathLst>
              <a:path w="60960" h="1777364">
                <a:moveTo>
                  <a:pt x="0" y="0"/>
                </a:moveTo>
                <a:lnTo>
                  <a:pt x="60960" y="0"/>
                </a:lnTo>
                <a:lnTo>
                  <a:pt x="60960" y="1776983"/>
                </a:lnTo>
                <a:lnTo>
                  <a:pt x="0" y="17769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50870" y="2040635"/>
            <a:ext cx="0" cy="2047239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2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19627" y="2040635"/>
            <a:ext cx="62865" cy="2047239"/>
          </a:xfrm>
          <a:custGeom>
            <a:avLst/>
            <a:gdLst/>
            <a:ahLst/>
            <a:cxnLst/>
            <a:rect l="l" t="t" r="r" b="b"/>
            <a:pathLst>
              <a:path w="62864" h="2047239">
                <a:moveTo>
                  <a:pt x="0" y="0"/>
                </a:moveTo>
                <a:lnTo>
                  <a:pt x="62483" y="0"/>
                </a:lnTo>
                <a:lnTo>
                  <a:pt x="62483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41953" y="2836164"/>
            <a:ext cx="0" cy="1251585"/>
          </a:xfrm>
          <a:custGeom>
            <a:avLst/>
            <a:gdLst/>
            <a:ahLst/>
            <a:cxnLst/>
            <a:rect l="l" t="t" r="r" b="b"/>
            <a:pathLst>
              <a:path h="1251585">
                <a:moveTo>
                  <a:pt x="0" y="0"/>
                </a:moveTo>
                <a:lnTo>
                  <a:pt x="0" y="1251203"/>
                </a:lnTo>
              </a:path>
            </a:pathLst>
          </a:custGeom>
          <a:ln w="62484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10711" y="2836164"/>
            <a:ext cx="62865" cy="1251585"/>
          </a:xfrm>
          <a:custGeom>
            <a:avLst/>
            <a:gdLst/>
            <a:ahLst/>
            <a:cxnLst/>
            <a:rect l="l" t="t" r="r" b="b"/>
            <a:pathLst>
              <a:path w="62864" h="1251585">
                <a:moveTo>
                  <a:pt x="0" y="0"/>
                </a:moveTo>
                <a:lnTo>
                  <a:pt x="62484" y="0"/>
                </a:lnTo>
                <a:lnTo>
                  <a:pt x="62484" y="1251203"/>
                </a:lnTo>
                <a:lnTo>
                  <a:pt x="0" y="1251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44417" y="2490216"/>
            <a:ext cx="0" cy="1597660"/>
          </a:xfrm>
          <a:custGeom>
            <a:avLst/>
            <a:gdLst/>
            <a:ahLst/>
            <a:cxnLst/>
            <a:rect l="l" t="t" r="r" b="b"/>
            <a:pathLst>
              <a:path h="1597660">
                <a:moveTo>
                  <a:pt x="0" y="0"/>
                </a:moveTo>
                <a:lnTo>
                  <a:pt x="0" y="1597152"/>
                </a:lnTo>
              </a:path>
            </a:pathLst>
          </a:custGeom>
          <a:ln w="6248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13176" y="2490216"/>
            <a:ext cx="62865" cy="1597660"/>
          </a:xfrm>
          <a:custGeom>
            <a:avLst/>
            <a:gdLst/>
            <a:ahLst/>
            <a:cxnLst/>
            <a:rect l="l" t="t" r="r" b="b"/>
            <a:pathLst>
              <a:path w="62864" h="1597660">
                <a:moveTo>
                  <a:pt x="0" y="0"/>
                </a:moveTo>
                <a:lnTo>
                  <a:pt x="62484" y="0"/>
                </a:lnTo>
                <a:lnTo>
                  <a:pt x="6248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35502" y="2919983"/>
            <a:ext cx="0" cy="1167765"/>
          </a:xfrm>
          <a:custGeom>
            <a:avLst/>
            <a:gdLst/>
            <a:ahLst/>
            <a:cxnLst/>
            <a:rect l="l" t="t" r="r" b="b"/>
            <a:pathLst>
              <a:path h="1167764">
                <a:moveTo>
                  <a:pt x="0" y="0"/>
                </a:moveTo>
                <a:lnTo>
                  <a:pt x="0" y="1167384"/>
                </a:lnTo>
              </a:path>
            </a:pathLst>
          </a:custGeom>
          <a:ln w="62484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04259" y="2919983"/>
            <a:ext cx="62865" cy="1167765"/>
          </a:xfrm>
          <a:custGeom>
            <a:avLst/>
            <a:gdLst/>
            <a:ahLst/>
            <a:cxnLst/>
            <a:rect l="l" t="t" r="r" b="b"/>
            <a:pathLst>
              <a:path w="62864" h="1167764">
                <a:moveTo>
                  <a:pt x="0" y="0"/>
                </a:moveTo>
                <a:lnTo>
                  <a:pt x="62484" y="0"/>
                </a:lnTo>
                <a:lnTo>
                  <a:pt x="62484" y="1167384"/>
                </a:lnTo>
                <a:lnTo>
                  <a:pt x="0" y="116738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38728" y="2891027"/>
            <a:ext cx="0" cy="1196340"/>
          </a:xfrm>
          <a:custGeom>
            <a:avLst/>
            <a:gdLst/>
            <a:ahLst/>
            <a:cxnLst/>
            <a:rect l="l" t="t" r="r" b="b"/>
            <a:pathLst>
              <a:path h="1196339">
                <a:moveTo>
                  <a:pt x="0" y="0"/>
                </a:moveTo>
                <a:lnTo>
                  <a:pt x="0" y="1196339"/>
                </a:lnTo>
              </a:path>
            </a:pathLst>
          </a:custGeom>
          <a:ln w="6096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8247" y="2891027"/>
            <a:ext cx="60960" cy="1196340"/>
          </a:xfrm>
          <a:custGeom>
            <a:avLst/>
            <a:gdLst/>
            <a:ahLst/>
            <a:cxnLst/>
            <a:rect l="l" t="t" r="r" b="b"/>
            <a:pathLst>
              <a:path w="60960" h="1196339">
                <a:moveTo>
                  <a:pt x="0" y="0"/>
                </a:moveTo>
                <a:lnTo>
                  <a:pt x="60960" y="0"/>
                </a:lnTo>
                <a:lnTo>
                  <a:pt x="60960" y="1196339"/>
                </a:lnTo>
                <a:lnTo>
                  <a:pt x="0" y="11963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29811" y="3192779"/>
            <a:ext cx="0" cy="894715"/>
          </a:xfrm>
          <a:custGeom>
            <a:avLst/>
            <a:gdLst/>
            <a:ahLst/>
            <a:cxnLst/>
            <a:rect l="l" t="t" r="r" b="b"/>
            <a:pathLst>
              <a:path h="894714">
                <a:moveTo>
                  <a:pt x="0" y="0"/>
                </a:moveTo>
                <a:lnTo>
                  <a:pt x="0" y="894588"/>
                </a:lnTo>
              </a:path>
            </a:pathLst>
          </a:custGeom>
          <a:ln w="6096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99332" y="3192779"/>
            <a:ext cx="60960" cy="894715"/>
          </a:xfrm>
          <a:custGeom>
            <a:avLst/>
            <a:gdLst/>
            <a:ahLst/>
            <a:cxnLst/>
            <a:rect l="l" t="t" r="r" b="b"/>
            <a:pathLst>
              <a:path w="60960" h="894714">
                <a:moveTo>
                  <a:pt x="0" y="0"/>
                </a:moveTo>
                <a:lnTo>
                  <a:pt x="60960" y="0"/>
                </a:lnTo>
                <a:lnTo>
                  <a:pt x="60960" y="894588"/>
                </a:lnTo>
                <a:lnTo>
                  <a:pt x="0" y="89458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33038" y="3154679"/>
            <a:ext cx="0" cy="932815"/>
          </a:xfrm>
          <a:custGeom>
            <a:avLst/>
            <a:gdLst/>
            <a:ahLst/>
            <a:cxnLst/>
            <a:rect l="l" t="t" r="r" b="b"/>
            <a:pathLst>
              <a:path h="932814">
                <a:moveTo>
                  <a:pt x="0" y="0"/>
                </a:moveTo>
                <a:lnTo>
                  <a:pt x="0" y="932688"/>
                </a:lnTo>
              </a:path>
            </a:pathLst>
          </a:custGeom>
          <a:ln w="6248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01796" y="3154679"/>
            <a:ext cx="62865" cy="932815"/>
          </a:xfrm>
          <a:custGeom>
            <a:avLst/>
            <a:gdLst/>
            <a:ahLst/>
            <a:cxnLst/>
            <a:rect l="l" t="t" r="r" b="b"/>
            <a:pathLst>
              <a:path w="62864" h="932814">
                <a:moveTo>
                  <a:pt x="0" y="0"/>
                </a:moveTo>
                <a:lnTo>
                  <a:pt x="62484" y="0"/>
                </a:lnTo>
                <a:lnTo>
                  <a:pt x="62484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24121" y="3412235"/>
            <a:ext cx="0" cy="675640"/>
          </a:xfrm>
          <a:custGeom>
            <a:avLst/>
            <a:gdLst/>
            <a:ahLst/>
            <a:cxnLst/>
            <a:rect l="l" t="t" r="r" b="b"/>
            <a:pathLst>
              <a:path h="675639">
                <a:moveTo>
                  <a:pt x="0" y="0"/>
                </a:moveTo>
                <a:lnTo>
                  <a:pt x="0" y="675132"/>
                </a:lnTo>
              </a:path>
            </a:pathLst>
          </a:custGeom>
          <a:ln w="62484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92879" y="3412235"/>
            <a:ext cx="62865" cy="675640"/>
          </a:xfrm>
          <a:custGeom>
            <a:avLst/>
            <a:gdLst/>
            <a:ahLst/>
            <a:cxnLst/>
            <a:rect l="l" t="t" r="r" b="b"/>
            <a:pathLst>
              <a:path w="62864" h="675639">
                <a:moveTo>
                  <a:pt x="0" y="0"/>
                </a:moveTo>
                <a:lnTo>
                  <a:pt x="62484" y="0"/>
                </a:lnTo>
                <a:lnTo>
                  <a:pt x="62484" y="675132"/>
                </a:lnTo>
                <a:lnTo>
                  <a:pt x="0" y="6751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26585" y="3354323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044"/>
                </a:lnTo>
              </a:path>
            </a:pathLst>
          </a:custGeom>
          <a:ln w="6248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95344" y="3354323"/>
            <a:ext cx="62865" cy="733425"/>
          </a:xfrm>
          <a:custGeom>
            <a:avLst/>
            <a:gdLst/>
            <a:ahLst/>
            <a:cxnLst/>
            <a:rect l="l" t="t" r="r" b="b"/>
            <a:pathLst>
              <a:path w="62864" h="733425">
                <a:moveTo>
                  <a:pt x="0" y="0"/>
                </a:moveTo>
                <a:lnTo>
                  <a:pt x="62484" y="0"/>
                </a:lnTo>
                <a:lnTo>
                  <a:pt x="62484" y="733044"/>
                </a:lnTo>
                <a:lnTo>
                  <a:pt x="0" y="73304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18432" y="3465576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2"/>
                </a:lnTo>
              </a:path>
            </a:pathLst>
          </a:custGeom>
          <a:ln w="6096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87952" y="3465576"/>
            <a:ext cx="60960" cy="622300"/>
          </a:xfrm>
          <a:custGeom>
            <a:avLst/>
            <a:gdLst/>
            <a:ahLst/>
            <a:cxnLst/>
            <a:rect l="l" t="t" r="r" b="b"/>
            <a:pathLst>
              <a:path w="60960" h="622300">
                <a:moveTo>
                  <a:pt x="0" y="0"/>
                </a:moveTo>
                <a:lnTo>
                  <a:pt x="60960" y="0"/>
                </a:lnTo>
                <a:lnTo>
                  <a:pt x="60960" y="621792"/>
                </a:lnTo>
                <a:lnTo>
                  <a:pt x="0" y="62179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20896" y="3450335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032"/>
                </a:lnTo>
              </a:path>
            </a:pathLst>
          </a:custGeom>
          <a:ln w="609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0415" y="3450335"/>
            <a:ext cx="60960" cy="637540"/>
          </a:xfrm>
          <a:custGeom>
            <a:avLst/>
            <a:gdLst/>
            <a:ahLst/>
            <a:cxnLst/>
            <a:rect l="l" t="t" r="r" b="b"/>
            <a:pathLst>
              <a:path w="60960" h="637539">
                <a:moveTo>
                  <a:pt x="0" y="0"/>
                </a:moveTo>
                <a:lnTo>
                  <a:pt x="60960" y="0"/>
                </a:lnTo>
                <a:lnTo>
                  <a:pt x="60960" y="637032"/>
                </a:lnTo>
                <a:lnTo>
                  <a:pt x="0" y="6370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11979" y="3608832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536"/>
                </a:lnTo>
              </a:path>
            </a:pathLst>
          </a:custGeom>
          <a:ln w="6096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81500" y="3608832"/>
            <a:ext cx="60960" cy="478790"/>
          </a:xfrm>
          <a:custGeom>
            <a:avLst/>
            <a:gdLst/>
            <a:ahLst/>
            <a:cxnLst/>
            <a:rect l="l" t="t" r="r" b="b"/>
            <a:pathLst>
              <a:path w="60960" h="478789">
                <a:moveTo>
                  <a:pt x="0" y="0"/>
                </a:moveTo>
                <a:lnTo>
                  <a:pt x="60960" y="0"/>
                </a:lnTo>
                <a:lnTo>
                  <a:pt x="60960" y="478536"/>
                </a:lnTo>
                <a:lnTo>
                  <a:pt x="0" y="47853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15205" y="3589020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0"/>
                </a:moveTo>
                <a:lnTo>
                  <a:pt x="0" y="498348"/>
                </a:lnTo>
              </a:path>
            </a:pathLst>
          </a:custGeom>
          <a:ln w="6248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83964" y="3589020"/>
            <a:ext cx="62865" cy="498475"/>
          </a:xfrm>
          <a:custGeom>
            <a:avLst/>
            <a:gdLst/>
            <a:ahLst/>
            <a:cxnLst/>
            <a:rect l="l" t="t" r="r" b="b"/>
            <a:pathLst>
              <a:path w="62864" h="498475">
                <a:moveTo>
                  <a:pt x="0" y="0"/>
                </a:moveTo>
                <a:lnTo>
                  <a:pt x="62484" y="0"/>
                </a:lnTo>
                <a:lnTo>
                  <a:pt x="62484" y="498348"/>
                </a:lnTo>
                <a:lnTo>
                  <a:pt x="0" y="4983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06290" y="386181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2484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75047" y="3861815"/>
            <a:ext cx="62865" cy="226060"/>
          </a:xfrm>
          <a:custGeom>
            <a:avLst/>
            <a:gdLst/>
            <a:ahLst/>
            <a:cxnLst/>
            <a:rect l="l" t="t" r="r" b="b"/>
            <a:pathLst>
              <a:path w="62864" h="226060">
                <a:moveTo>
                  <a:pt x="0" y="0"/>
                </a:moveTo>
                <a:lnTo>
                  <a:pt x="62484" y="0"/>
                </a:lnTo>
                <a:lnTo>
                  <a:pt x="62484" y="225551"/>
                </a:lnTo>
                <a:lnTo>
                  <a:pt x="0" y="2255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09515" y="3621023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344"/>
                </a:lnTo>
              </a:path>
            </a:pathLst>
          </a:custGeom>
          <a:ln w="6096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79035" y="3621023"/>
            <a:ext cx="60960" cy="466725"/>
          </a:xfrm>
          <a:custGeom>
            <a:avLst/>
            <a:gdLst/>
            <a:ahLst/>
            <a:cxnLst/>
            <a:rect l="l" t="t" r="r" b="b"/>
            <a:pathLst>
              <a:path w="60960" h="466725">
                <a:moveTo>
                  <a:pt x="0" y="0"/>
                </a:moveTo>
                <a:lnTo>
                  <a:pt x="60960" y="0"/>
                </a:lnTo>
                <a:lnTo>
                  <a:pt x="60960" y="466344"/>
                </a:lnTo>
                <a:lnTo>
                  <a:pt x="0" y="46634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00600" y="3989832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36"/>
                </a:lnTo>
              </a:path>
            </a:pathLst>
          </a:custGeom>
          <a:ln w="6096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70120" y="3989832"/>
            <a:ext cx="60960" cy="97790"/>
          </a:xfrm>
          <a:custGeom>
            <a:avLst/>
            <a:gdLst/>
            <a:ahLst/>
            <a:cxnLst/>
            <a:rect l="l" t="t" r="r" b="b"/>
            <a:pathLst>
              <a:path w="60960" h="97789">
                <a:moveTo>
                  <a:pt x="0" y="0"/>
                </a:moveTo>
                <a:lnTo>
                  <a:pt x="60960" y="0"/>
                </a:lnTo>
                <a:lnTo>
                  <a:pt x="60960" y="97536"/>
                </a:lnTo>
                <a:lnTo>
                  <a:pt x="0" y="9753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03064" y="3887723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644"/>
                </a:lnTo>
              </a:path>
            </a:pathLst>
          </a:custGeom>
          <a:ln w="6096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72584" y="3887723"/>
            <a:ext cx="60960" cy="200025"/>
          </a:xfrm>
          <a:custGeom>
            <a:avLst/>
            <a:gdLst/>
            <a:ahLst/>
            <a:cxnLst/>
            <a:rect l="l" t="t" r="r" b="b"/>
            <a:pathLst>
              <a:path w="60960" h="200025">
                <a:moveTo>
                  <a:pt x="0" y="0"/>
                </a:moveTo>
                <a:lnTo>
                  <a:pt x="60960" y="0"/>
                </a:lnTo>
                <a:lnTo>
                  <a:pt x="60960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3667" y="4068317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3667" y="4049267"/>
            <a:ext cx="60960" cy="38100"/>
          </a:xfrm>
          <a:custGeom>
            <a:avLst/>
            <a:gdLst/>
            <a:ahLst/>
            <a:cxnLst/>
            <a:rect l="l" t="t" r="r" b="b"/>
            <a:pathLst>
              <a:path w="60960" h="38100">
                <a:moveTo>
                  <a:pt x="0" y="0"/>
                </a:moveTo>
                <a:lnTo>
                  <a:pt x="60960" y="0"/>
                </a:lnTo>
                <a:lnTo>
                  <a:pt x="60960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97373" y="400812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7"/>
                </a:lnTo>
              </a:path>
            </a:pathLst>
          </a:custGeom>
          <a:ln w="62484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66132" y="4008120"/>
            <a:ext cx="62865" cy="79375"/>
          </a:xfrm>
          <a:custGeom>
            <a:avLst/>
            <a:gdLst/>
            <a:ahLst/>
            <a:cxnLst/>
            <a:rect l="l" t="t" r="r" b="b"/>
            <a:pathLst>
              <a:path w="62864" h="79375">
                <a:moveTo>
                  <a:pt x="0" y="0"/>
                </a:moveTo>
                <a:lnTo>
                  <a:pt x="62484" y="0"/>
                </a:lnTo>
                <a:lnTo>
                  <a:pt x="62484" y="79247"/>
                </a:lnTo>
                <a:lnTo>
                  <a:pt x="0" y="792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57215" y="406831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57215" y="4049267"/>
            <a:ext cx="62865" cy="38100"/>
          </a:xfrm>
          <a:custGeom>
            <a:avLst/>
            <a:gdLst/>
            <a:ahLst/>
            <a:cxnLst/>
            <a:rect l="l" t="t" r="r" b="b"/>
            <a:pathLst>
              <a:path w="62864" h="38100">
                <a:moveTo>
                  <a:pt x="0" y="0"/>
                </a:moveTo>
                <a:lnTo>
                  <a:pt x="62484" y="0"/>
                </a:lnTo>
                <a:lnTo>
                  <a:pt x="62484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61203" y="4068317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61203" y="4049267"/>
            <a:ext cx="60960" cy="38100"/>
          </a:xfrm>
          <a:custGeom>
            <a:avLst/>
            <a:gdLst/>
            <a:ahLst/>
            <a:cxnLst/>
            <a:rect l="l" t="t" r="r" b="b"/>
            <a:pathLst>
              <a:path w="60960" h="38100">
                <a:moveTo>
                  <a:pt x="0" y="0"/>
                </a:moveTo>
                <a:lnTo>
                  <a:pt x="60960" y="0"/>
                </a:lnTo>
                <a:lnTo>
                  <a:pt x="60960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82767" y="4087367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6096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52288" y="4087367"/>
            <a:ext cx="60960" cy="99060"/>
          </a:xfrm>
          <a:custGeom>
            <a:avLst/>
            <a:gdLst/>
            <a:ahLst/>
            <a:cxnLst/>
            <a:rect l="l" t="t" r="r" b="b"/>
            <a:pathLst>
              <a:path w="60960" h="99060">
                <a:moveTo>
                  <a:pt x="0" y="0"/>
                </a:moveTo>
                <a:lnTo>
                  <a:pt x="60960" y="0"/>
                </a:lnTo>
                <a:lnTo>
                  <a:pt x="6096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54752" y="4072128"/>
            <a:ext cx="60960" cy="15240"/>
          </a:xfrm>
          <a:custGeom>
            <a:avLst/>
            <a:gdLst/>
            <a:ahLst/>
            <a:cxnLst/>
            <a:rect l="l" t="t" r="r" b="b"/>
            <a:pathLst>
              <a:path w="60960" h="15239">
                <a:moveTo>
                  <a:pt x="0" y="15239"/>
                </a:moveTo>
                <a:lnTo>
                  <a:pt x="60960" y="15239"/>
                </a:lnTo>
                <a:lnTo>
                  <a:pt x="6096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53228" y="4070603"/>
            <a:ext cx="64135" cy="18415"/>
          </a:xfrm>
          <a:custGeom>
            <a:avLst/>
            <a:gdLst/>
            <a:ahLst/>
            <a:cxnLst/>
            <a:rect l="l" t="t" r="r" b="b"/>
            <a:pathLst>
              <a:path w="64135" h="18414">
                <a:moveTo>
                  <a:pt x="0" y="18287"/>
                </a:moveTo>
                <a:lnTo>
                  <a:pt x="64008" y="18287"/>
                </a:lnTo>
                <a:lnTo>
                  <a:pt x="64008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76315" y="408736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311"/>
                </a:lnTo>
              </a:path>
            </a:pathLst>
          </a:custGeom>
          <a:ln w="6096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45835" y="4087367"/>
            <a:ext cx="60960" cy="210820"/>
          </a:xfrm>
          <a:custGeom>
            <a:avLst/>
            <a:gdLst/>
            <a:ahLst/>
            <a:cxnLst/>
            <a:rect l="l" t="t" r="r" b="b"/>
            <a:pathLst>
              <a:path w="60960" h="210820">
                <a:moveTo>
                  <a:pt x="0" y="0"/>
                </a:moveTo>
                <a:lnTo>
                  <a:pt x="60960" y="0"/>
                </a:lnTo>
                <a:lnTo>
                  <a:pt x="60960" y="210311"/>
                </a:lnTo>
                <a:lnTo>
                  <a:pt x="0" y="2103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79541" y="4087367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15"/>
                </a:lnTo>
              </a:path>
            </a:pathLst>
          </a:custGeom>
          <a:ln w="6248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48300" y="4087367"/>
            <a:ext cx="62865" cy="128270"/>
          </a:xfrm>
          <a:custGeom>
            <a:avLst/>
            <a:gdLst/>
            <a:ahLst/>
            <a:cxnLst/>
            <a:rect l="l" t="t" r="r" b="b"/>
            <a:pathLst>
              <a:path w="62864" h="128270">
                <a:moveTo>
                  <a:pt x="0" y="0"/>
                </a:moveTo>
                <a:lnTo>
                  <a:pt x="62484" y="0"/>
                </a:lnTo>
                <a:lnTo>
                  <a:pt x="62484" y="128015"/>
                </a:lnTo>
                <a:lnTo>
                  <a:pt x="0" y="12801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70626" y="4087367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7"/>
                </a:lnTo>
              </a:path>
            </a:pathLst>
          </a:custGeom>
          <a:ln w="62484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39384" y="4087367"/>
            <a:ext cx="62865" cy="269875"/>
          </a:xfrm>
          <a:custGeom>
            <a:avLst/>
            <a:gdLst/>
            <a:ahLst/>
            <a:cxnLst/>
            <a:rect l="l" t="t" r="r" b="b"/>
            <a:pathLst>
              <a:path w="62864" h="269875">
                <a:moveTo>
                  <a:pt x="0" y="0"/>
                </a:moveTo>
                <a:lnTo>
                  <a:pt x="62484" y="0"/>
                </a:lnTo>
                <a:lnTo>
                  <a:pt x="62484" y="269747"/>
                </a:lnTo>
                <a:lnTo>
                  <a:pt x="0" y="2697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73852" y="4087367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7"/>
                </a:lnTo>
              </a:path>
            </a:pathLst>
          </a:custGeom>
          <a:ln w="6096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43371" y="4087367"/>
            <a:ext cx="60960" cy="269875"/>
          </a:xfrm>
          <a:custGeom>
            <a:avLst/>
            <a:gdLst/>
            <a:ahLst/>
            <a:cxnLst/>
            <a:rect l="l" t="t" r="r" b="b"/>
            <a:pathLst>
              <a:path w="60960" h="269875">
                <a:moveTo>
                  <a:pt x="0" y="0"/>
                </a:moveTo>
                <a:lnTo>
                  <a:pt x="60960" y="0"/>
                </a:lnTo>
                <a:lnTo>
                  <a:pt x="60960" y="269747"/>
                </a:lnTo>
                <a:lnTo>
                  <a:pt x="0" y="2697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64935" y="4087367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11"/>
                </a:lnTo>
              </a:path>
            </a:pathLst>
          </a:custGeom>
          <a:ln w="6096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34455" y="4087367"/>
            <a:ext cx="60960" cy="325120"/>
          </a:xfrm>
          <a:custGeom>
            <a:avLst/>
            <a:gdLst/>
            <a:ahLst/>
            <a:cxnLst/>
            <a:rect l="l" t="t" r="r" b="b"/>
            <a:pathLst>
              <a:path w="60960" h="325120">
                <a:moveTo>
                  <a:pt x="0" y="0"/>
                </a:moveTo>
                <a:lnTo>
                  <a:pt x="60960" y="0"/>
                </a:lnTo>
                <a:lnTo>
                  <a:pt x="60960" y="324611"/>
                </a:lnTo>
                <a:lnTo>
                  <a:pt x="0" y="3246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867400" y="4087367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11"/>
                </a:lnTo>
              </a:path>
            </a:pathLst>
          </a:custGeom>
          <a:ln w="609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36920" y="4087367"/>
            <a:ext cx="60960" cy="325120"/>
          </a:xfrm>
          <a:custGeom>
            <a:avLst/>
            <a:gdLst/>
            <a:ahLst/>
            <a:cxnLst/>
            <a:rect l="l" t="t" r="r" b="b"/>
            <a:pathLst>
              <a:path w="60960" h="325120">
                <a:moveTo>
                  <a:pt x="0" y="0"/>
                </a:moveTo>
                <a:lnTo>
                  <a:pt x="60960" y="0"/>
                </a:lnTo>
                <a:lnTo>
                  <a:pt x="60960" y="324611"/>
                </a:lnTo>
                <a:lnTo>
                  <a:pt x="0" y="3246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58484" y="4087367"/>
            <a:ext cx="0" cy="477520"/>
          </a:xfrm>
          <a:custGeom>
            <a:avLst/>
            <a:gdLst/>
            <a:ahLst/>
            <a:cxnLst/>
            <a:rect l="l" t="t" r="r" b="b"/>
            <a:pathLst>
              <a:path h="477520">
                <a:moveTo>
                  <a:pt x="0" y="0"/>
                </a:moveTo>
                <a:lnTo>
                  <a:pt x="0" y="477011"/>
                </a:lnTo>
              </a:path>
            </a:pathLst>
          </a:custGeom>
          <a:ln w="6096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28003" y="4087367"/>
            <a:ext cx="60960" cy="477520"/>
          </a:xfrm>
          <a:custGeom>
            <a:avLst/>
            <a:gdLst/>
            <a:ahLst/>
            <a:cxnLst/>
            <a:rect l="l" t="t" r="r" b="b"/>
            <a:pathLst>
              <a:path w="60960" h="477520">
                <a:moveTo>
                  <a:pt x="0" y="0"/>
                </a:moveTo>
                <a:lnTo>
                  <a:pt x="60960" y="0"/>
                </a:lnTo>
                <a:lnTo>
                  <a:pt x="60960" y="477011"/>
                </a:lnTo>
                <a:lnTo>
                  <a:pt x="0" y="4770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61709" y="4087367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15"/>
                </a:lnTo>
              </a:path>
            </a:pathLst>
          </a:custGeom>
          <a:ln w="6248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30467" y="4087367"/>
            <a:ext cx="62865" cy="433070"/>
          </a:xfrm>
          <a:custGeom>
            <a:avLst/>
            <a:gdLst/>
            <a:ahLst/>
            <a:cxnLst/>
            <a:rect l="l" t="t" r="r" b="b"/>
            <a:pathLst>
              <a:path w="62864" h="433070">
                <a:moveTo>
                  <a:pt x="0" y="0"/>
                </a:moveTo>
                <a:lnTo>
                  <a:pt x="62484" y="0"/>
                </a:lnTo>
                <a:lnTo>
                  <a:pt x="62484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52794" y="4088891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0"/>
                </a:moveTo>
                <a:lnTo>
                  <a:pt x="0" y="723899"/>
                </a:lnTo>
              </a:path>
            </a:pathLst>
          </a:custGeom>
          <a:ln w="62484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21552" y="4088891"/>
            <a:ext cx="62865" cy="723900"/>
          </a:xfrm>
          <a:custGeom>
            <a:avLst/>
            <a:gdLst/>
            <a:ahLst/>
            <a:cxnLst/>
            <a:rect l="l" t="t" r="r" b="b"/>
            <a:pathLst>
              <a:path w="62864" h="723900">
                <a:moveTo>
                  <a:pt x="0" y="0"/>
                </a:moveTo>
                <a:lnTo>
                  <a:pt x="62484" y="0"/>
                </a:lnTo>
                <a:lnTo>
                  <a:pt x="62484" y="723899"/>
                </a:lnTo>
                <a:lnTo>
                  <a:pt x="0" y="72389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256020" y="4087367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015"/>
                </a:lnTo>
              </a:path>
            </a:pathLst>
          </a:custGeom>
          <a:ln w="609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25540" y="4087367"/>
            <a:ext cx="60960" cy="509270"/>
          </a:xfrm>
          <a:custGeom>
            <a:avLst/>
            <a:gdLst/>
            <a:ahLst/>
            <a:cxnLst/>
            <a:rect l="l" t="t" r="r" b="b"/>
            <a:pathLst>
              <a:path w="60960" h="509270">
                <a:moveTo>
                  <a:pt x="0" y="0"/>
                </a:moveTo>
                <a:lnTo>
                  <a:pt x="60960" y="0"/>
                </a:lnTo>
                <a:lnTo>
                  <a:pt x="60960" y="509015"/>
                </a:lnTo>
                <a:lnTo>
                  <a:pt x="0" y="50901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547104" y="4088891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2855"/>
                </a:lnTo>
              </a:path>
            </a:pathLst>
          </a:custGeom>
          <a:ln w="60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16623" y="4088891"/>
            <a:ext cx="60960" cy="753110"/>
          </a:xfrm>
          <a:custGeom>
            <a:avLst/>
            <a:gdLst/>
            <a:ahLst/>
            <a:cxnLst/>
            <a:rect l="l" t="t" r="r" b="b"/>
            <a:pathLst>
              <a:path w="60959" h="753110">
                <a:moveTo>
                  <a:pt x="0" y="0"/>
                </a:moveTo>
                <a:lnTo>
                  <a:pt x="60959" y="0"/>
                </a:lnTo>
                <a:lnTo>
                  <a:pt x="60959" y="752855"/>
                </a:lnTo>
                <a:lnTo>
                  <a:pt x="0" y="7528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49567" y="4088891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2855"/>
                </a:lnTo>
              </a:path>
            </a:pathLst>
          </a:custGeom>
          <a:ln w="6096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19088" y="4088891"/>
            <a:ext cx="60960" cy="753110"/>
          </a:xfrm>
          <a:custGeom>
            <a:avLst/>
            <a:gdLst/>
            <a:ahLst/>
            <a:cxnLst/>
            <a:rect l="l" t="t" r="r" b="b"/>
            <a:pathLst>
              <a:path w="60960" h="753110">
                <a:moveTo>
                  <a:pt x="0" y="0"/>
                </a:moveTo>
                <a:lnTo>
                  <a:pt x="60960" y="0"/>
                </a:lnTo>
                <a:lnTo>
                  <a:pt x="60960" y="752855"/>
                </a:lnTo>
                <a:lnTo>
                  <a:pt x="0" y="7528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40652" y="4087367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59"/>
                </a:lnTo>
              </a:path>
            </a:pathLst>
          </a:custGeom>
          <a:ln w="6095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10171" y="4087367"/>
            <a:ext cx="60960" cy="937260"/>
          </a:xfrm>
          <a:custGeom>
            <a:avLst/>
            <a:gdLst/>
            <a:ahLst/>
            <a:cxnLst/>
            <a:rect l="l" t="t" r="r" b="b"/>
            <a:pathLst>
              <a:path w="60959" h="937260">
                <a:moveTo>
                  <a:pt x="0" y="0"/>
                </a:moveTo>
                <a:lnTo>
                  <a:pt x="60959" y="0"/>
                </a:lnTo>
                <a:lnTo>
                  <a:pt x="60959" y="937259"/>
                </a:lnTo>
                <a:lnTo>
                  <a:pt x="0" y="9372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643878" y="4087367"/>
            <a:ext cx="0" cy="855344"/>
          </a:xfrm>
          <a:custGeom>
            <a:avLst/>
            <a:gdLst/>
            <a:ahLst/>
            <a:cxnLst/>
            <a:rect l="l" t="t" r="r" b="b"/>
            <a:pathLst>
              <a:path h="855345">
                <a:moveTo>
                  <a:pt x="0" y="0"/>
                </a:moveTo>
                <a:lnTo>
                  <a:pt x="0" y="854963"/>
                </a:lnTo>
              </a:path>
            </a:pathLst>
          </a:custGeom>
          <a:ln w="6248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2635" y="4087367"/>
            <a:ext cx="62865" cy="855344"/>
          </a:xfrm>
          <a:custGeom>
            <a:avLst/>
            <a:gdLst/>
            <a:ahLst/>
            <a:cxnLst/>
            <a:rect l="l" t="t" r="r" b="b"/>
            <a:pathLst>
              <a:path w="62865" h="855345">
                <a:moveTo>
                  <a:pt x="0" y="0"/>
                </a:moveTo>
                <a:lnTo>
                  <a:pt x="62483" y="0"/>
                </a:lnTo>
                <a:lnTo>
                  <a:pt x="62483" y="854963"/>
                </a:lnTo>
                <a:lnTo>
                  <a:pt x="0" y="8549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934961" y="4087367"/>
            <a:ext cx="0" cy="1108075"/>
          </a:xfrm>
          <a:custGeom>
            <a:avLst/>
            <a:gdLst/>
            <a:ahLst/>
            <a:cxnLst/>
            <a:rect l="l" t="t" r="r" b="b"/>
            <a:pathLst>
              <a:path h="1108075">
                <a:moveTo>
                  <a:pt x="0" y="0"/>
                </a:moveTo>
                <a:lnTo>
                  <a:pt x="0" y="1107947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03719" y="4087367"/>
            <a:ext cx="62865" cy="1108075"/>
          </a:xfrm>
          <a:custGeom>
            <a:avLst/>
            <a:gdLst/>
            <a:ahLst/>
            <a:cxnLst/>
            <a:rect l="l" t="t" r="r" b="b"/>
            <a:pathLst>
              <a:path w="62865" h="1108075">
                <a:moveTo>
                  <a:pt x="0" y="0"/>
                </a:moveTo>
                <a:lnTo>
                  <a:pt x="62483" y="0"/>
                </a:lnTo>
                <a:lnTo>
                  <a:pt x="62483" y="1107947"/>
                </a:lnTo>
                <a:lnTo>
                  <a:pt x="0" y="11079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38188" y="4087367"/>
            <a:ext cx="0" cy="1031875"/>
          </a:xfrm>
          <a:custGeom>
            <a:avLst/>
            <a:gdLst/>
            <a:ahLst/>
            <a:cxnLst/>
            <a:rect l="l" t="t" r="r" b="b"/>
            <a:pathLst>
              <a:path h="1031875">
                <a:moveTo>
                  <a:pt x="0" y="0"/>
                </a:moveTo>
                <a:lnTo>
                  <a:pt x="0" y="1031747"/>
                </a:lnTo>
              </a:path>
            </a:pathLst>
          </a:custGeom>
          <a:ln w="60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07707" y="4087367"/>
            <a:ext cx="60960" cy="1031875"/>
          </a:xfrm>
          <a:custGeom>
            <a:avLst/>
            <a:gdLst/>
            <a:ahLst/>
            <a:cxnLst/>
            <a:rect l="l" t="t" r="r" b="b"/>
            <a:pathLst>
              <a:path w="60959" h="1031875">
                <a:moveTo>
                  <a:pt x="0" y="0"/>
                </a:moveTo>
                <a:lnTo>
                  <a:pt x="60959" y="0"/>
                </a:lnTo>
                <a:lnTo>
                  <a:pt x="60959" y="1031747"/>
                </a:lnTo>
                <a:lnTo>
                  <a:pt x="0" y="10317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29271" y="4087367"/>
            <a:ext cx="0" cy="1298575"/>
          </a:xfrm>
          <a:custGeom>
            <a:avLst/>
            <a:gdLst/>
            <a:ahLst/>
            <a:cxnLst/>
            <a:rect l="l" t="t" r="r" b="b"/>
            <a:pathLst>
              <a:path h="1298575">
                <a:moveTo>
                  <a:pt x="0" y="0"/>
                </a:moveTo>
                <a:lnTo>
                  <a:pt x="0" y="1298447"/>
                </a:lnTo>
              </a:path>
            </a:pathLst>
          </a:custGeom>
          <a:ln w="6095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098792" y="4087367"/>
            <a:ext cx="60960" cy="1298575"/>
          </a:xfrm>
          <a:custGeom>
            <a:avLst/>
            <a:gdLst/>
            <a:ahLst/>
            <a:cxnLst/>
            <a:rect l="l" t="t" r="r" b="b"/>
            <a:pathLst>
              <a:path w="60959" h="1298575">
                <a:moveTo>
                  <a:pt x="0" y="0"/>
                </a:moveTo>
                <a:lnTo>
                  <a:pt x="60959" y="0"/>
                </a:lnTo>
                <a:lnTo>
                  <a:pt x="60959" y="1298447"/>
                </a:lnTo>
                <a:lnTo>
                  <a:pt x="0" y="12984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031735" y="4087367"/>
            <a:ext cx="0" cy="1263650"/>
          </a:xfrm>
          <a:custGeom>
            <a:avLst/>
            <a:gdLst/>
            <a:ahLst/>
            <a:cxnLst/>
            <a:rect l="l" t="t" r="r" b="b"/>
            <a:pathLst>
              <a:path h="1263650">
                <a:moveTo>
                  <a:pt x="0" y="0"/>
                </a:moveTo>
                <a:lnTo>
                  <a:pt x="0" y="1263395"/>
                </a:lnTo>
              </a:path>
            </a:pathLst>
          </a:custGeom>
          <a:ln w="6095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001256" y="4087367"/>
            <a:ext cx="60960" cy="1263650"/>
          </a:xfrm>
          <a:custGeom>
            <a:avLst/>
            <a:gdLst/>
            <a:ahLst/>
            <a:cxnLst/>
            <a:rect l="l" t="t" r="r" b="b"/>
            <a:pathLst>
              <a:path w="60959" h="1263650">
                <a:moveTo>
                  <a:pt x="0" y="0"/>
                </a:moveTo>
                <a:lnTo>
                  <a:pt x="60959" y="0"/>
                </a:lnTo>
                <a:lnTo>
                  <a:pt x="60959" y="1263395"/>
                </a:lnTo>
                <a:lnTo>
                  <a:pt x="0" y="12633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22819" y="4087367"/>
            <a:ext cx="0" cy="1403985"/>
          </a:xfrm>
          <a:custGeom>
            <a:avLst/>
            <a:gdLst/>
            <a:ahLst/>
            <a:cxnLst/>
            <a:rect l="l" t="t" r="r" b="b"/>
            <a:pathLst>
              <a:path h="1403985">
                <a:moveTo>
                  <a:pt x="0" y="0"/>
                </a:moveTo>
                <a:lnTo>
                  <a:pt x="0" y="1403603"/>
                </a:lnTo>
              </a:path>
            </a:pathLst>
          </a:custGeom>
          <a:ln w="6095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292340" y="4087367"/>
            <a:ext cx="60960" cy="1403985"/>
          </a:xfrm>
          <a:custGeom>
            <a:avLst/>
            <a:gdLst/>
            <a:ahLst/>
            <a:cxnLst/>
            <a:rect l="l" t="t" r="r" b="b"/>
            <a:pathLst>
              <a:path w="60959" h="1403985">
                <a:moveTo>
                  <a:pt x="0" y="0"/>
                </a:moveTo>
                <a:lnTo>
                  <a:pt x="60959" y="0"/>
                </a:lnTo>
                <a:lnTo>
                  <a:pt x="60959" y="1403603"/>
                </a:lnTo>
                <a:lnTo>
                  <a:pt x="0" y="14036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226045" y="4087367"/>
            <a:ext cx="0" cy="1344295"/>
          </a:xfrm>
          <a:custGeom>
            <a:avLst/>
            <a:gdLst/>
            <a:ahLst/>
            <a:cxnLst/>
            <a:rect l="l" t="t" r="r" b="b"/>
            <a:pathLst>
              <a:path h="1344295">
                <a:moveTo>
                  <a:pt x="0" y="0"/>
                </a:moveTo>
                <a:lnTo>
                  <a:pt x="0" y="1344167"/>
                </a:lnTo>
              </a:path>
            </a:pathLst>
          </a:custGeom>
          <a:ln w="62483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194804" y="4087367"/>
            <a:ext cx="62865" cy="1344295"/>
          </a:xfrm>
          <a:custGeom>
            <a:avLst/>
            <a:gdLst/>
            <a:ahLst/>
            <a:cxnLst/>
            <a:rect l="l" t="t" r="r" b="b"/>
            <a:pathLst>
              <a:path w="62865" h="1344295">
                <a:moveTo>
                  <a:pt x="0" y="0"/>
                </a:moveTo>
                <a:lnTo>
                  <a:pt x="62483" y="0"/>
                </a:lnTo>
                <a:lnTo>
                  <a:pt x="62483" y="1344167"/>
                </a:lnTo>
                <a:lnTo>
                  <a:pt x="0" y="13441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17130" y="4087367"/>
            <a:ext cx="0" cy="1412875"/>
          </a:xfrm>
          <a:custGeom>
            <a:avLst/>
            <a:gdLst/>
            <a:ahLst/>
            <a:cxnLst/>
            <a:rect l="l" t="t" r="r" b="b"/>
            <a:pathLst>
              <a:path h="1412875">
                <a:moveTo>
                  <a:pt x="0" y="0"/>
                </a:moveTo>
                <a:lnTo>
                  <a:pt x="0" y="1412747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485888" y="4087367"/>
            <a:ext cx="62865" cy="1412875"/>
          </a:xfrm>
          <a:custGeom>
            <a:avLst/>
            <a:gdLst/>
            <a:ahLst/>
            <a:cxnLst/>
            <a:rect l="l" t="t" r="r" b="b"/>
            <a:pathLst>
              <a:path w="62865" h="1412875">
                <a:moveTo>
                  <a:pt x="0" y="0"/>
                </a:moveTo>
                <a:lnTo>
                  <a:pt x="62483" y="0"/>
                </a:lnTo>
                <a:lnTo>
                  <a:pt x="62483" y="1412747"/>
                </a:lnTo>
                <a:lnTo>
                  <a:pt x="0" y="14127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420356" y="4087367"/>
            <a:ext cx="0" cy="1403985"/>
          </a:xfrm>
          <a:custGeom>
            <a:avLst/>
            <a:gdLst/>
            <a:ahLst/>
            <a:cxnLst/>
            <a:rect l="l" t="t" r="r" b="b"/>
            <a:pathLst>
              <a:path h="1403985">
                <a:moveTo>
                  <a:pt x="0" y="0"/>
                </a:moveTo>
                <a:lnTo>
                  <a:pt x="0" y="1403603"/>
                </a:lnTo>
              </a:path>
            </a:pathLst>
          </a:custGeom>
          <a:ln w="60959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389876" y="4087367"/>
            <a:ext cx="60960" cy="1403985"/>
          </a:xfrm>
          <a:custGeom>
            <a:avLst/>
            <a:gdLst/>
            <a:ahLst/>
            <a:cxnLst/>
            <a:rect l="l" t="t" r="r" b="b"/>
            <a:pathLst>
              <a:path w="60959" h="1403985">
                <a:moveTo>
                  <a:pt x="0" y="0"/>
                </a:moveTo>
                <a:lnTo>
                  <a:pt x="60959" y="0"/>
                </a:lnTo>
                <a:lnTo>
                  <a:pt x="60959" y="1403603"/>
                </a:lnTo>
                <a:lnTo>
                  <a:pt x="0" y="14036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711440" y="4087367"/>
            <a:ext cx="0" cy="1489075"/>
          </a:xfrm>
          <a:custGeom>
            <a:avLst/>
            <a:gdLst/>
            <a:ahLst/>
            <a:cxnLst/>
            <a:rect l="l" t="t" r="r" b="b"/>
            <a:pathLst>
              <a:path h="1489075">
                <a:moveTo>
                  <a:pt x="0" y="0"/>
                </a:moveTo>
                <a:lnTo>
                  <a:pt x="0" y="1488947"/>
                </a:lnTo>
              </a:path>
            </a:pathLst>
          </a:custGeom>
          <a:ln w="6095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80959" y="4087367"/>
            <a:ext cx="60960" cy="1489075"/>
          </a:xfrm>
          <a:custGeom>
            <a:avLst/>
            <a:gdLst/>
            <a:ahLst/>
            <a:cxnLst/>
            <a:rect l="l" t="t" r="r" b="b"/>
            <a:pathLst>
              <a:path w="60959" h="1489075">
                <a:moveTo>
                  <a:pt x="0" y="0"/>
                </a:moveTo>
                <a:lnTo>
                  <a:pt x="60959" y="0"/>
                </a:lnTo>
                <a:lnTo>
                  <a:pt x="60959" y="1488947"/>
                </a:lnTo>
                <a:lnTo>
                  <a:pt x="0" y="14889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13904" y="4087367"/>
            <a:ext cx="0" cy="1458595"/>
          </a:xfrm>
          <a:custGeom>
            <a:avLst/>
            <a:gdLst/>
            <a:ahLst/>
            <a:cxnLst/>
            <a:rect l="l" t="t" r="r" b="b"/>
            <a:pathLst>
              <a:path h="1458595">
                <a:moveTo>
                  <a:pt x="0" y="0"/>
                </a:moveTo>
                <a:lnTo>
                  <a:pt x="0" y="1458467"/>
                </a:lnTo>
              </a:path>
            </a:pathLst>
          </a:custGeom>
          <a:ln w="6095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83423" y="4087367"/>
            <a:ext cx="60960" cy="1458595"/>
          </a:xfrm>
          <a:custGeom>
            <a:avLst/>
            <a:gdLst/>
            <a:ahLst/>
            <a:cxnLst/>
            <a:rect l="l" t="t" r="r" b="b"/>
            <a:pathLst>
              <a:path w="60959" h="1458595">
                <a:moveTo>
                  <a:pt x="0" y="0"/>
                </a:moveTo>
                <a:lnTo>
                  <a:pt x="60959" y="0"/>
                </a:lnTo>
                <a:lnTo>
                  <a:pt x="60959" y="1458467"/>
                </a:lnTo>
                <a:lnTo>
                  <a:pt x="0" y="14584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904988" y="4087367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1"/>
                </a:lnTo>
              </a:path>
            </a:pathLst>
          </a:custGeom>
          <a:ln w="6095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874507" y="4087367"/>
            <a:ext cx="60960" cy="1521460"/>
          </a:xfrm>
          <a:custGeom>
            <a:avLst/>
            <a:gdLst/>
            <a:ahLst/>
            <a:cxnLst/>
            <a:rect l="l" t="t" r="r" b="b"/>
            <a:pathLst>
              <a:path w="60959" h="1521460">
                <a:moveTo>
                  <a:pt x="0" y="0"/>
                </a:moveTo>
                <a:lnTo>
                  <a:pt x="60959" y="0"/>
                </a:lnTo>
                <a:lnTo>
                  <a:pt x="60959" y="1520951"/>
                </a:lnTo>
                <a:lnTo>
                  <a:pt x="0" y="15209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808214" y="4087367"/>
            <a:ext cx="0" cy="1506220"/>
          </a:xfrm>
          <a:custGeom>
            <a:avLst/>
            <a:gdLst/>
            <a:ahLst/>
            <a:cxnLst/>
            <a:rect l="l" t="t" r="r" b="b"/>
            <a:pathLst>
              <a:path h="1506220">
                <a:moveTo>
                  <a:pt x="0" y="0"/>
                </a:moveTo>
                <a:lnTo>
                  <a:pt x="0" y="1505711"/>
                </a:lnTo>
              </a:path>
            </a:pathLst>
          </a:custGeom>
          <a:ln w="62483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76971" y="4087367"/>
            <a:ext cx="62865" cy="1506220"/>
          </a:xfrm>
          <a:custGeom>
            <a:avLst/>
            <a:gdLst/>
            <a:ahLst/>
            <a:cxnLst/>
            <a:rect l="l" t="t" r="r" b="b"/>
            <a:pathLst>
              <a:path w="62865" h="1506220">
                <a:moveTo>
                  <a:pt x="0" y="0"/>
                </a:moveTo>
                <a:lnTo>
                  <a:pt x="62483" y="0"/>
                </a:lnTo>
                <a:lnTo>
                  <a:pt x="62483" y="1505711"/>
                </a:lnTo>
                <a:lnTo>
                  <a:pt x="0" y="15057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099297" y="4087367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0"/>
                </a:moveTo>
                <a:lnTo>
                  <a:pt x="0" y="1606295"/>
                </a:lnTo>
              </a:path>
            </a:pathLst>
          </a:custGeom>
          <a:ln w="62483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068056" y="4087367"/>
            <a:ext cx="62865" cy="1606550"/>
          </a:xfrm>
          <a:custGeom>
            <a:avLst/>
            <a:gdLst/>
            <a:ahLst/>
            <a:cxnLst/>
            <a:rect l="l" t="t" r="r" b="b"/>
            <a:pathLst>
              <a:path w="62865" h="1606550">
                <a:moveTo>
                  <a:pt x="0" y="0"/>
                </a:moveTo>
                <a:lnTo>
                  <a:pt x="62483" y="0"/>
                </a:lnTo>
                <a:lnTo>
                  <a:pt x="62483" y="1606295"/>
                </a:lnTo>
                <a:lnTo>
                  <a:pt x="0" y="16062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002523" y="4087367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10">
                <a:moveTo>
                  <a:pt x="0" y="0"/>
                </a:moveTo>
                <a:lnTo>
                  <a:pt x="0" y="1591055"/>
                </a:lnTo>
              </a:path>
            </a:pathLst>
          </a:custGeom>
          <a:ln w="6095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972043" y="4087367"/>
            <a:ext cx="60960" cy="1591310"/>
          </a:xfrm>
          <a:custGeom>
            <a:avLst/>
            <a:gdLst/>
            <a:ahLst/>
            <a:cxnLst/>
            <a:rect l="l" t="t" r="r" b="b"/>
            <a:pathLst>
              <a:path w="60959" h="1591310">
                <a:moveTo>
                  <a:pt x="0" y="0"/>
                </a:moveTo>
                <a:lnTo>
                  <a:pt x="60959" y="0"/>
                </a:lnTo>
                <a:lnTo>
                  <a:pt x="60959" y="1591055"/>
                </a:lnTo>
                <a:lnTo>
                  <a:pt x="0" y="1591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293607" y="4087367"/>
            <a:ext cx="0" cy="1661160"/>
          </a:xfrm>
          <a:custGeom>
            <a:avLst/>
            <a:gdLst/>
            <a:ahLst/>
            <a:cxnLst/>
            <a:rect l="l" t="t" r="r" b="b"/>
            <a:pathLst>
              <a:path h="1661160">
                <a:moveTo>
                  <a:pt x="0" y="0"/>
                </a:moveTo>
                <a:lnTo>
                  <a:pt x="0" y="1661159"/>
                </a:lnTo>
              </a:path>
            </a:pathLst>
          </a:custGeom>
          <a:ln w="6095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63128" y="4087367"/>
            <a:ext cx="60960" cy="1661160"/>
          </a:xfrm>
          <a:custGeom>
            <a:avLst/>
            <a:gdLst/>
            <a:ahLst/>
            <a:cxnLst/>
            <a:rect l="l" t="t" r="r" b="b"/>
            <a:pathLst>
              <a:path w="60959" h="1661160">
                <a:moveTo>
                  <a:pt x="0" y="0"/>
                </a:moveTo>
                <a:lnTo>
                  <a:pt x="60959" y="0"/>
                </a:lnTo>
                <a:lnTo>
                  <a:pt x="60959" y="1661159"/>
                </a:lnTo>
                <a:lnTo>
                  <a:pt x="0" y="16611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196071" y="4087367"/>
            <a:ext cx="0" cy="1649095"/>
          </a:xfrm>
          <a:custGeom>
            <a:avLst/>
            <a:gdLst/>
            <a:ahLst/>
            <a:cxnLst/>
            <a:rect l="l" t="t" r="r" b="b"/>
            <a:pathLst>
              <a:path h="1649095">
                <a:moveTo>
                  <a:pt x="0" y="0"/>
                </a:moveTo>
                <a:lnTo>
                  <a:pt x="0" y="1648967"/>
                </a:lnTo>
              </a:path>
            </a:pathLst>
          </a:custGeom>
          <a:ln w="60959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165592" y="4087367"/>
            <a:ext cx="60960" cy="1649095"/>
          </a:xfrm>
          <a:custGeom>
            <a:avLst/>
            <a:gdLst/>
            <a:ahLst/>
            <a:cxnLst/>
            <a:rect l="l" t="t" r="r" b="b"/>
            <a:pathLst>
              <a:path w="60959" h="1649095">
                <a:moveTo>
                  <a:pt x="0" y="0"/>
                </a:moveTo>
                <a:lnTo>
                  <a:pt x="60959" y="0"/>
                </a:lnTo>
                <a:lnTo>
                  <a:pt x="60959" y="1648967"/>
                </a:lnTo>
                <a:lnTo>
                  <a:pt x="0" y="16489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487918" y="4087367"/>
            <a:ext cx="0" cy="1696720"/>
          </a:xfrm>
          <a:custGeom>
            <a:avLst/>
            <a:gdLst/>
            <a:ahLst/>
            <a:cxnLst/>
            <a:rect l="l" t="t" r="r" b="b"/>
            <a:pathLst>
              <a:path h="1696720">
                <a:moveTo>
                  <a:pt x="0" y="0"/>
                </a:moveTo>
                <a:lnTo>
                  <a:pt x="0" y="1696211"/>
                </a:lnTo>
              </a:path>
            </a:pathLst>
          </a:custGeom>
          <a:ln w="62483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56676" y="4087367"/>
            <a:ext cx="62865" cy="1696720"/>
          </a:xfrm>
          <a:custGeom>
            <a:avLst/>
            <a:gdLst/>
            <a:ahLst/>
            <a:cxnLst/>
            <a:rect l="l" t="t" r="r" b="b"/>
            <a:pathLst>
              <a:path w="62865" h="1696720">
                <a:moveTo>
                  <a:pt x="0" y="0"/>
                </a:moveTo>
                <a:lnTo>
                  <a:pt x="62483" y="0"/>
                </a:lnTo>
                <a:lnTo>
                  <a:pt x="62483" y="1696211"/>
                </a:lnTo>
                <a:lnTo>
                  <a:pt x="0" y="16962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390381" y="4087367"/>
            <a:ext cx="0" cy="1670685"/>
          </a:xfrm>
          <a:custGeom>
            <a:avLst/>
            <a:gdLst/>
            <a:ahLst/>
            <a:cxnLst/>
            <a:rect l="l" t="t" r="r" b="b"/>
            <a:pathLst>
              <a:path h="1670685">
                <a:moveTo>
                  <a:pt x="0" y="0"/>
                </a:moveTo>
                <a:lnTo>
                  <a:pt x="0" y="1670303"/>
                </a:lnTo>
              </a:path>
            </a:pathLst>
          </a:custGeom>
          <a:ln w="62483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359140" y="4087367"/>
            <a:ext cx="62865" cy="1670685"/>
          </a:xfrm>
          <a:custGeom>
            <a:avLst/>
            <a:gdLst/>
            <a:ahLst/>
            <a:cxnLst/>
            <a:rect l="l" t="t" r="r" b="b"/>
            <a:pathLst>
              <a:path w="62865" h="1670685">
                <a:moveTo>
                  <a:pt x="0" y="0"/>
                </a:moveTo>
                <a:lnTo>
                  <a:pt x="62483" y="0"/>
                </a:lnTo>
                <a:lnTo>
                  <a:pt x="62483" y="1670303"/>
                </a:lnTo>
                <a:lnTo>
                  <a:pt x="0" y="16703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681466" y="4087367"/>
            <a:ext cx="0" cy="1696720"/>
          </a:xfrm>
          <a:custGeom>
            <a:avLst/>
            <a:gdLst/>
            <a:ahLst/>
            <a:cxnLst/>
            <a:rect l="l" t="t" r="r" b="b"/>
            <a:pathLst>
              <a:path h="1696720">
                <a:moveTo>
                  <a:pt x="0" y="0"/>
                </a:moveTo>
                <a:lnTo>
                  <a:pt x="0" y="1696211"/>
                </a:lnTo>
              </a:path>
            </a:pathLst>
          </a:custGeom>
          <a:ln w="62483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650223" y="4087367"/>
            <a:ext cx="62865" cy="1696720"/>
          </a:xfrm>
          <a:custGeom>
            <a:avLst/>
            <a:gdLst/>
            <a:ahLst/>
            <a:cxnLst/>
            <a:rect l="l" t="t" r="r" b="b"/>
            <a:pathLst>
              <a:path w="62865" h="1696720">
                <a:moveTo>
                  <a:pt x="0" y="0"/>
                </a:moveTo>
                <a:lnTo>
                  <a:pt x="62483" y="0"/>
                </a:lnTo>
                <a:lnTo>
                  <a:pt x="62483" y="1696211"/>
                </a:lnTo>
                <a:lnTo>
                  <a:pt x="0" y="16962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584692" y="4087367"/>
            <a:ext cx="0" cy="1696720"/>
          </a:xfrm>
          <a:custGeom>
            <a:avLst/>
            <a:gdLst/>
            <a:ahLst/>
            <a:cxnLst/>
            <a:rect l="l" t="t" r="r" b="b"/>
            <a:pathLst>
              <a:path h="1696720">
                <a:moveTo>
                  <a:pt x="0" y="0"/>
                </a:moveTo>
                <a:lnTo>
                  <a:pt x="0" y="1696211"/>
                </a:lnTo>
              </a:path>
            </a:pathLst>
          </a:custGeom>
          <a:ln w="6095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554211" y="4087367"/>
            <a:ext cx="60960" cy="1696720"/>
          </a:xfrm>
          <a:custGeom>
            <a:avLst/>
            <a:gdLst/>
            <a:ahLst/>
            <a:cxnLst/>
            <a:rect l="l" t="t" r="r" b="b"/>
            <a:pathLst>
              <a:path w="60959" h="1696720">
                <a:moveTo>
                  <a:pt x="0" y="0"/>
                </a:moveTo>
                <a:lnTo>
                  <a:pt x="60959" y="0"/>
                </a:lnTo>
                <a:lnTo>
                  <a:pt x="60959" y="1696211"/>
                </a:lnTo>
                <a:lnTo>
                  <a:pt x="0" y="16962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875776" y="4087367"/>
            <a:ext cx="0" cy="1797050"/>
          </a:xfrm>
          <a:custGeom>
            <a:avLst/>
            <a:gdLst/>
            <a:ahLst/>
            <a:cxnLst/>
            <a:rect l="l" t="t" r="r" b="b"/>
            <a:pathLst>
              <a:path h="1797050">
                <a:moveTo>
                  <a:pt x="0" y="0"/>
                </a:moveTo>
                <a:lnTo>
                  <a:pt x="0" y="1796795"/>
                </a:lnTo>
              </a:path>
            </a:pathLst>
          </a:custGeom>
          <a:ln w="6095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845295" y="4087367"/>
            <a:ext cx="60960" cy="1797050"/>
          </a:xfrm>
          <a:custGeom>
            <a:avLst/>
            <a:gdLst/>
            <a:ahLst/>
            <a:cxnLst/>
            <a:rect l="l" t="t" r="r" b="b"/>
            <a:pathLst>
              <a:path w="60959" h="1797050">
                <a:moveTo>
                  <a:pt x="0" y="0"/>
                </a:moveTo>
                <a:lnTo>
                  <a:pt x="60959" y="0"/>
                </a:lnTo>
                <a:lnTo>
                  <a:pt x="60959" y="1796795"/>
                </a:lnTo>
                <a:lnTo>
                  <a:pt x="0" y="17967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79002" y="4087367"/>
            <a:ext cx="0" cy="1784985"/>
          </a:xfrm>
          <a:custGeom>
            <a:avLst/>
            <a:gdLst/>
            <a:ahLst/>
            <a:cxnLst/>
            <a:rect l="l" t="t" r="r" b="b"/>
            <a:pathLst>
              <a:path h="1784985">
                <a:moveTo>
                  <a:pt x="0" y="0"/>
                </a:moveTo>
                <a:lnTo>
                  <a:pt x="0" y="1784603"/>
                </a:lnTo>
              </a:path>
            </a:pathLst>
          </a:custGeom>
          <a:ln w="62483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47759" y="4087367"/>
            <a:ext cx="62865" cy="1784985"/>
          </a:xfrm>
          <a:custGeom>
            <a:avLst/>
            <a:gdLst/>
            <a:ahLst/>
            <a:cxnLst/>
            <a:rect l="l" t="t" r="r" b="b"/>
            <a:pathLst>
              <a:path w="62865" h="1784985">
                <a:moveTo>
                  <a:pt x="0" y="0"/>
                </a:moveTo>
                <a:lnTo>
                  <a:pt x="62483" y="0"/>
                </a:lnTo>
                <a:lnTo>
                  <a:pt x="62483" y="1784603"/>
                </a:lnTo>
                <a:lnTo>
                  <a:pt x="0" y="17846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070085" y="4087367"/>
            <a:ext cx="0" cy="1816735"/>
          </a:xfrm>
          <a:custGeom>
            <a:avLst/>
            <a:gdLst/>
            <a:ahLst/>
            <a:cxnLst/>
            <a:rect l="l" t="t" r="r" b="b"/>
            <a:pathLst>
              <a:path h="1816735">
                <a:moveTo>
                  <a:pt x="0" y="0"/>
                </a:moveTo>
                <a:lnTo>
                  <a:pt x="0" y="1816607"/>
                </a:lnTo>
              </a:path>
            </a:pathLst>
          </a:custGeom>
          <a:ln w="62483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038843" y="4087367"/>
            <a:ext cx="62865" cy="1816735"/>
          </a:xfrm>
          <a:custGeom>
            <a:avLst/>
            <a:gdLst/>
            <a:ahLst/>
            <a:cxnLst/>
            <a:rect l="l" t="t" r="r" b="b"/>
            <a:pathLst>
              <a:path w="62865" h="1816735">
                <a:moveTo>
                  <a:pt x="0" y="0"/>
                </a:moveTo>
                <a:lnTo>
                  <a:pt x="62483" y="0"/>
                </a:lnTo>
                <a:lnTo>
                  <a:pt x="62483" y="1816607"/>
                </a:lnTo>
                <a:lnTo>
                  <a:pt x="0" y="18166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972550" y="4087367"/>
            <a:ext cx="0" cy="1816735"/>
          </a:xfrm>
          <a:custGeom>
            <a:avLst/>
            <a:gdLst/>
            <a:ahLst/>
            <a:cxnLst/>
            <a:rect l="l" t="t" r="r" b="b"/>
            <a:pathLst>
              <a:path h="1816735">
                <a:moveTo>
                  <a:pt x="0" y="0"/>
                </a:moveTo>
                <a:lnTo>
                  <a:pt x="0" y="1816607"/>
                </a:lnTo>
              </a:path>
            </a:pathLst>
          </a:custGeom>
          <a:ln w="62483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941307" y="4087367"/>
            <a:ext cx="62865" cy="1816735"/>
          </a:xfrm>
          <a:custGeom>
            <a:avLst/>
            <a:gdLst/>
            <a:ahLst/>
            <a:cxnLst/>
            <a:rect l="l" t="t" r="r" b="b"/>
            <a:pathLst>
              <a:path w="62865" h="1816735">
                <a:moveTo>
                  <a:pt x="0" y="0"/>
                </a:moveTo>
                <a:lnTo>
                  <a:pt x="62483" y="0"/>
                </a:lnTo>
                <a:lnTo>
                  <a:pt x="62483" y="1816607"/>
                </a:lnTo>
                <a:lnTo>
                  <a:pt x="0" y="18166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263633" y="4087367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799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232392" y="4087367"/>
            <a:ext cx="62865" cy="1828800"/>
          </a:xfrm>
          <a:custGeom>
            <a:avLst/>
            <a:gdLst/>
            <a:ahLst/>
            <a:cxnLst/>
            <a:rect l="l" t="t" r="r" b="b"/>
            <a:pathLst>
              <a:path w="62865" h="1828800">
                <a:moveTo>
                  <a:pt x="0" y="0"/>
                </a:moveTo>
                <a:lnTo>
                  <a:pt x="62483" y="0"/>
                </a:lnTo>
                <a:lnTo>
                  <a:pt x="62483" y="1828799"/>
                </a:lnTo>
                <a:lnTo>
                  <a:pt x="0" y="182879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166859" y="4087367"/>
            <a:ext cx="0" cy="1816735"/>
          </a:xfrm>
          <a:custGeom>
            <a:avLst/>
            <a:gdLst/>
            <a:ahLst/>
            <a:cxnLst/>
            <a:rect l="l" t="t" r="r" b="b"/>
            <a:pathLst>
              <a:path h="1816735">
                <a:moveTo>
                  <a:pt x="0" y="0"/>
                </a:moveTo>
                <a:lnTo>
                  <a:pt x="0" y="1816607"/>
                </a:lnTo>
              </a:path>
            </a:pathLst>
          </a:custGeom>
          <a:ln w="60959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136380" y="4087367"/>
            <a:ext cx="60960" cy="1816735"/>
          </a:xfrm>
          <a:custGeom>
            <a:avLst/>
            <a:gdLst/>
            <a:ahLst/>
            <a:cxnLst/>
            <a:rect l="l" t="t" r="r" b="b"/>
            <a:pathLst>
              <a:path w="60959" h="1816735">
                <a:moveTo>
                  <a:pt x="0" y="0"/>
                </a:moveTo>
                <a:lnTo>
                  <a:pt x="60959" y="0"/>
                </a:lnTo>
                <a:lnTo>
                  <a:pt x="60959" y="1816607"/>
                </a:lnTo>
                <a:lnTo>
                  <a:pt x="0" y="18166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457943" y="4087367"/>
            <a:ext cx="0" cy="1842770"/>
          </a:xfrm>
          <a:custGeom>
            <a:avLst/>
            <a:gdLst/>
            <a:ahLst/>
            <a:cxnLst/>
            <a:rect l="l" t="t" r="r" b="b"/>
            <a:pathLst>
              <a:path h="1842770">
                <a:moveTo>
                  <a:pt x="0" y="0"/>
                </a:moveTo>
                <a:lnTo>
                  <a:pt x="0" y="1842515"/>
                </a:lnTo>
              </a:path>
            </a:pathLst>
          </a:custGeom>
          <a:ln w="6095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427464" y="4087367"/>
            <a:ext cx="60960" cy="1842770"/>
          </a:xfrm>
          <a:custGeom>
            <a:avLst/>
            <a:gdLst/>
            <a:ahLst/>
            <a:cxnLst/>
            <a:rect l="l" t="t" r="r" b="b"/>
            <a:pathLst>
              <a:path w="60959" h="1842770">
                <a:moveTo>
                  <a:pt x="0" y="0"/>
                </a:moveTo>
                <a:lnTo>
                  <a:pt x="60959" y="0"/>
                </a:lnTo>
                <a:lnTo>
                  <a:pt x="60959" y="1842515"/>
                </a:lnTo>
                <a:lnTo>
                  <a:pt x="0" y="184251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361169" y="4087367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799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329928" y="4087367"/>
            <a:ext cx="62865" cy="1828800"/>
          </a:xfrm>
          <a:custGeom>
            <a:avLst/>
            <a:gdLst/>
            <a:ahLst/>
            <a:cxnLst/>
            <a:rect l="l" t="t" r="r" b="b"/>
            <a:pathLst>
              <a:path w="62865" h="1828800">
                <a:moveTo>
                  <a:pt x="0" y="0"/>
                </a:moveTo>
                <a:lnTo>
                  <a:pt x="62483" y="0"/>
                </a:lnTo>
                <a:lnTo>
                  <a:pt x="62483" y="1828799"/>
                </a:lnTo>
                <a:lnTo>
                  <a:pt x="0" y="182879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652254" y="4087367"/>
            <a:ext cx="0" cy="1877695"/>
          </a:xfrm>
          <a:custGeom>
            <a:avLst/>
            <a:gdLst/>
            <a:ahLst/>
            <a:cxnLst/>
            <a:rect l="l" t="t" r="r" b="b"/>
            <a:pathLst>
              <a:path h="1877695">
                <a:moveTo>
                  <a:pt x="0" y="0"/>
                </a:moveTo>
                <a:lnTo>
                  <a:pt x="0" y="1877567"/>
                </a:lnTo>
              </a:path>
            </a:pathLst>
          </a:custGeom>
          <a:ln w="624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621011" y="4087367"/>
            <a:ext cx="62865" cy="1877695"/>
          </a:xfrm>
          <a:custGeom>
            <a:avLst/>
            <a:gdLst/>
            <a:ahLst/>
            <a:cxnLst/>
            <a:rect l="l" t="t" r="r" b="b"/>
            <a:pathLst>
              <a:path w="62865" h="1877695">
                <a:moveTo>
                  <a:pt x="0" y="0"/>
                </a:moveTo>
                <a:lnTo>
                  <a:pt x="62483" y="0"/>
                </a:lnTo>
                <a:lnTo>
                  <a:pt x="62483" y="1877567"/>
                </a:lnTo>
                <a:lnTo>
                  <a:pt x="0" y="1877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554718" y="4087367"/>
            <a:ext cx="0" cy="1854835"/>
          </a:xfrm>
          <a:custGeom>
            <a:avLst/>
            <a:gdLst/>
            <a:ahLst/>
            <a:cxnLst/>
            <a:rect l="l" t="t" r="r" b="b"/>
            <a:pathLst>
              <a:path h="1854835">
                <a:moveTo>
                  <a:pt x="0" y="0"/>
                </a:moveTo>
                <a:lnTo>
                  <a:pt x="0" y="1854707"/>
                </a:lnTo>
              </a:path>
            </a:pathLst>
          </a:custGeom>
          <a:ln w="62483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523476" y="4087367"/>
            <a:ext cx="62865" cy="1854835"/>
          </a:xfrm>
          <a:custGeom>
            <a:avLst/>
            <a:gdLst/>
            <a:ahLst/>
            <a:cxnLst/>
            <a:rect l="l" t="t" r="r" b="b"/>
            <a:pathLst>
              <a:path w="62865" h="1854835">
                <a:moveTo>
                  <a:pt x="0" y="0"/>
                </a:moveTo>
                <a:lnTo>
                  <a:pt x="62483" y="0"/>
                </a:lnTo>
                <a:lnTo>
                  <a:pt x="62483" y="1854707"/>
                </a:lnTo>
                <a:lnTo>
                  <a:pt x="0" y="18547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845802" y="4087367"/>
            <a:ext cx="0" cy="1934210"/>
          </a:xfrm>
          <a:custGeom>
            <a:avLst/>
            <a:gdLst/>
            <a:ahLst/>
            <a:cxnLst/>
            <a:rect l="l" t="t" r="r" b="b"/>
            <a:pathLst>
              <a:path h="1934210">
                <a:moveTo>
                  <a:pt x="0" y="0"/>
                </a:moveTo>
                <a:lnTo>
                  <a:pt x="0" y="1933955"/>
                </a:lnTo>
              </a:path>
            </a:pathLst>
          </a:custGeom>
          <a:ln w="62483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814559" y="4087367"/>
            <a:ext cx="62865" cy="1934210"/>
          </a:xfrm>
          <a:custGeom>
            <a:avLst/>
            <a:gdLst/>
            <a:ahLst/>
            <a:cxnLst/>
            <a:rect l="l" t="t" r="r" b="b"/>
            <a:pathLst>
              <a:path w="62865" h="1934210">
                <a:moveTo>
                  <a:pt x="0" y="0"/>
                </a:moveTo>
                <a:lnTo>
                  <a:pt x="62483" y="0"/>
                </a:lnTo>
                <a:lnTo>
                  <a:pt x="62483" y="1933955"/>
                </a:lnTo>
                <a:lnTo>
                  <a:pt x="0" y="19339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749028" y="4087367"/>
            <a:ext cx="0" cy="1934210"/>
          </a:xfrm>
          <a:custGeom>
            <a:avLst/>
            <a:gdLst/>
            <a:ahLst/>
            <a:cxnLst/>
            <a:rect l="l" t="t" r="r" b="b"/>
            <a:pathLst>
              <a:path h="1934210">
                <a:moveTo>
                  <a:pt x="0" y="0"/>
                </a:moveTo>
                <a:lnTo>
                  <a:pt x="0" y="1933955"/>
                </a:lnTo>
              </a:path>
            </a:pathLst>
          </a:custGeom>
          <a:ln w="6095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718547" y="4087367"/>
            <a:ext cx="60960" cy="1934210"/>
          </a:xfrm>
          <a:custGeom>
            <a:avLst/>
            <a:gdLst/>
            <a:ahLst/>
            <a:cxnLst/>
            <a:rect l="l" t="t" r="r" b="b"/>
            <a:pathLst>
              <a:path w="60959" h="1934210">
                <a:moveTo>
                  <a:pt x="0" y="0"/>
                </a:moveTo>
                <a:lnTo>
                  <a:pt x="60959" y="0"/>
                </a:lnTo>
                <a:lnTo>
                  <a:pt x="60959" y="1933955"/>
                </a:lnTo>
                <a:lnTo>
                  <a:pt x="0" y="19339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040111" y="4087367"/>
            <a:ext cx="0" cy="1995170"/>
          </a:xfrm>
          <a:custGeom>
            <a:avLst/>
            <a:gdLst/>
            <a:ahLst/>
            <a:cxnLst/>
            <a:rect l="l" t="t" r="r" b="b"/>
            <a:pathLst>
              <a:path h="1995170">
                <a:moveTo>
                  <a:pt x="0" y="0"/>
                </a:moveTo>
                <a:lnTo>
                  <a:pt x="0" y="1994915"/>
                </a:lnTo>
              </a:path>
            </a:pathLst>
          </a:custGeom>
          <a:ln w="6095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009631" y="4087367"/>
            <a:ext cx="60960" cy="1995170"/>
          </a:xfrm>
          <a:custGeom>
            <a:avLst/>
            <a:gdLst/>
            <a:ahLst/>
            <a:cxnLst/>
            <a:rect l="l" t="t" r="r" b="b"/>
            <a:pathLst>
              <a:path w="60959" h="1995170">
                <a:moveTo>
                  <a:pt x="0" y="0"/>
                </a:moveTo>
                <a:lnTo>
                  <a:pt x="60959" y="0"/>
                </a:lnTo>
                <a:lnTo>
                  <a:pt x="60959" y="1994915"/>
                </a:lnTo>
                <a:lnTo>
                  <a:pt x="0" y="199491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943338" y="4087367"/>
            <a:ext cx="0" cy="1949450"/>
          </a:xfrm>
          <a:custGeom>
            <a:avLst/>
            <a:gdLst/>
            <a:ahLst/>
            <a:cxnLst/>
            <a:rect l="l" t="t" r="r" b="b"/>
            <a:pathLst>
              <a:path h="1949450">
                <a:moveTo>
                  <a:pt x="0" y="0"/>
                </a:moveTo>
                <a:lnTo>
                  <a:pt x="0" y="1949195"/>
                </a:lnTo>
              </a:path>
            </a:pathLst>
          </a:custGeom>
          <a:ln w="6248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912095" y="4087367"/>
            <a:ext cx="62865" cy="1949450"/>
          </a:xfrm>
          <a:custGeom>
            <a:avLst/>
            <a:gdLst/>
            <a:ahLst/>
            <a:cxnLst/>
            <a:rect l="l" t="t" r="r" b="b"/>
            <a:pathLst>
              <a:path w="62865" h="1949450">
                <a:moveTo>
                  <a:pt x="0" y="0"/>
                </a:moveTo>
                <a:lnTo>
                  <a:pt x="62483" y="0"/>
                </a:lnTo>
                <a:lnTo>
                  <a:pt x="62483" y="1949195"/>
                </a:lnTo>
                <a:lnTo>
                  <a:pt x="0" y="19491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234421" y="4087367"/>
            <a:ext cx="0" cy="2042160"/>
          </a:xfrm>
          <a:custGeom>
            <a:avLst/>
            <a:gdLst/>
            <a:ahLst/>
            <a:cxnLst/>
            <a:rect l="l" t="t" r="r" b="b"/>
            <a:pathLst>
              <a:path h="2042160">
                <a:moveTo>
                  <a:pt x="0" y="0"/>
                </a:moveTo>
                <a:lnTo>
                  <a:pt x="0" y="2042159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203180" y="4087367"/>
            <a:ext cx="62865" cy="2042160"/>
          </a:xfrm>
          <a:custGeom>
            <a:avLst/>
            <a:gdLst/>
            <a:ahLst/>
            <a:cxnLst/>
            <a:rect l="l" t="t" r="r" b="b"/>
            <a:pathLst>
              <a:path w="62865" h="2042160">
                <a:moveTo>
                  <a:pt x="0" y="0"/>
                </a:moveTo>
                <a:lnTo>
                  <a:pt x="62483" y="0"/>
                </a:lnTo>
                <a:lnTo>
                  <a:pt x="62483" y="2042159"/>
                </a:lnTo>
                <a:lnTo>
                  <a:pt x="0" y="20421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136885" y="4087367"/>
            <a:ext cx="0" cy="2010410"/>
          </a:xfrm>
          <a:custGeom>
            <a:avLst/>
            <a:gdLst/>
            <a:ahLst/>
            <a:cxnLst/>
            <a:rect l="l" t="t" r="r" b="b"/>
            <a:pathLst>
              <a:path h="2010410">
                <a:moveTo>
                  <a:pt x="0" y="0"/>
                </a:moveTo>
                <a:lnTo>
                  <a:pt x="0" y="2010155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105643" y="4087367"/>
            <a:ext cx="62865" cy="2010410"/>
          </a:xfrm>
          <a:custGeom>
            <a:avLst/>
            <a:gdLst/>
            <a:ahLst/>
            <a:cxnLst/>
            <a:rect l="l" t="t" r="r" b="b"/>
            <a:pathLst>
              <a:path w="62865" h="2010410">
                <a:moveTo>
                  <a:pt x="0" y="0"/>
                </a:moveTo>
                <a:lnTo>
                  <a:pt x="62483" y="0"/>
                </a:lnTo>
                <a:lnTo>
                  <a:pt x="62483" y="2010155"/>
                </a:lnTo>
                <a:lnTo>
                  <a:pt x="0" y="20101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427969" y="4087367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07"/>
                </a:lnTo>
              </a:path>
            </a:pathLst>
          </a:custGeom>
          <a:ln w="6248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396728" y="4087367"/>
            <a:ext cx="62865" cy="2083435"/>
          </a:xfrm>
          <a:custGeom>
            <a:avLst/>
            <a:gdLst/>
            <a:ahLst/>
            <a:cxnLst/>
            <a:rect l="l" t="t" r="r" b="b"/>
            <a:pathLst>
              <a:path w="62865" h="2083435">
                <a:moveTo>
                  <a:pt x="0" y="0"/>
                </a:moveTo>
                <a:lnTo>
                  <a:pt x="62483" y="0"/>
                </a:lnTo>
                <a:lnTo>
                  <a:pt x="62483" y="2083307"/>
                </a:lnTo>
                <a:lnTo>
                  <a:pt x="0" y="20833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0331195" y="4087367"/>
            <a:ext cx="0" cy="2042160"/>
          </a:xfrm>
          <a:custGeom>
            <a:avLst/>
            <a:gdLst/>
            <a:ahLst/>
            <a:cxnLst/>
            <a:rect l="l" t="t" r="r" b="b"/>
            <a:pathLst>
              <a:path h="2042160">
                <a:moveTo>
                  <a:pt x="0" y="0"/>
                </a:moveTo>
                <a:lnTo>
                  <a:pt x="0" y="2042159"/>
                </a:lnTo>
              </a:path>
            </a:pathLst>
          </a:custGeom>
          <a:ln w="60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300716" y="4087367"/>
            <a:ext cx="60960" cy="2042160"/>
          </a:xfrm>
          <a:custGeom>
            <a:avLst/>
            <a:gdLst/>
            <a:ahLst/>
            <a:cxnLst/>
            <a:rect l="l" t="t" r="r" b="b"/>
            <a:pathLst>
              <a:path w="60959" h="2042160">
                <a:moveTo>
                  <a:pt x="0" y="0"/>
                </a:moveTo>
                <a:lnTo>
                  <a:pt x="60959" y="0"/>
                </a:lnTo>
                <a:lnTo>
                  <a:pt x="60959" y="2042159"/>
                </a:lnTo>
                <a:lnTo>
                  <a:pt x="0" y="20421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622280" y="4087367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07"/>
                </a:lnTo>
              </a:path>
            </a:pathLst>
          </a:custGeom>
          <a:ln w="60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591800" y="4087367"/>
            <a:ext cx="60960" cy="2083435"/>
          </a:xfrm>
          <a:custGeom>
            <a:avLst/>
            <a:gdLst/>
            <a:ahLst/>
            <a:cxnLst/>
            <a:rect l="l" t="t" r="r" b="b"/>
            <a:pathLst>
              <a:path w="60959" h="2083435">
                <a:moveTo>
                  <a:pt x="0" y="0"/>
                </a:moveTo>
                <a:lnTo>
                  <a:pt x="60959" y="0"/>
                </a:lnTo>
                <a:lnTo>
                  <a:pt x="60959" y="2083307"/>
                </a:lnTo>
                <a:lnTo>
                  <a:pt x="0" y="20833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525506" y="4087367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07"/>
                </a:lnTo>
              </a:path>
            </a:pathLst>
          </a:custGeom>
          <a:ln w="6248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494264" y="4087367"/>
            <a:ext cx="62865" cy="2083435"/>
          </a:xfrm>
          <a:custGeom>
            <a:avLst/>
            <a:gdLst/>
            <a:ahLst/>
            <a:cxnLst/>
            <a:rect l="l" t="t" r="r" b="b"/>
            <a:pathLst>
              <a:path w="62865" h="2083435">
                <a:moveTo>
                  <a:pt x="0" y="0"/>
                </a:moveTo>
                <a:lnTo>
                  <a:pt x="62483" y="0"/>
                </a:lnTo>
                <a:lnTo>
                  <a:pt x="62483" y="2083307"/>
                </a:lnTo>
                <a:lnTo>
                  <a:pt x="0" y="20833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816590" y="4087367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07"/>
                </a:lnTo>
              </a:path>
            </a:pathLst>
          </a:custGeom>
          <a:ln w="6248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785347" y="4087367"/>
            <a:ext cx="62865" cy="2083435"/>
          </a:xfrm>
          <a:custGeom>
            <a:avLst/>
            <a:gdLst/>
            <a:ahLst/>
            <a:cxnLst/>
            <a:rect l="l" t="t" r="r" b="b"/>
            <a:pathLst>
              <a:path w="62865" h="2083435">
                <a:moveTo>
                  <a:pt x="0" y="0"/>
                </a:moveTo>
                <a:lnTo>
                  <a:pt x="62483" y="0"/>
                </a:lnTo>
                <a:lnTo>
                  <a:pt x="62483" y="2083307"/>
                </a:lnTo>
                <a:lnTo>
                  <a:pt x="0" y="20833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719054" y="4087367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07"/>
                </a:lnTo>
              </a:path>
            </a:pathLst>
          </a:custGeom>
          <a:ln w="62483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687811" y="4087367"/>
            <a:ext cx="62865" cy="2083435"/>
          </a:xfrm>
          <a:custGeom>
            <a:avLst/>
            <a:gdLst/>
            <a:ahLst/>
            <a:cxnLst/>
            <a:rect l="l" t="t" r="r" b="b"/>
            <a:pathLst>
              <a:path w="62865" h="2083435">
                <a:moveTo>
                  <a:pt x="0" y="0"/>
                </a:moveTo>
                <a:lnTo>
                  <a:pt x="62483" y="0"/>
                </a:lnTo>
                <a:lnTo>
                  <a:pt x="62483" y="2083307"/>
                </a:lnTo>
                <a:lnTo>
                  <a:pt x="0" y="20833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010900" y="4087367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07"/>
                </a:lnTo>
              </a:path>
            </a:pathLst>
          </a:custGeom>
          <a:ln w="60959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980419" y="4087367"/>
            <a:ext cx="60960" cy="2083435"/>
          </a:xfrm>
          <a:custGeom>
            <a:avLst/>
            <a:gdLst/>
            <a:ahLst/>
            <a:cxnLst/>
            <a:rect l="l" t="t" r="r" b="b"/>
            <a:pathLst>
              <a:path w="60959" h="2083435">
                <a:moveTo>
                  <a:pt x="0" y="0"/>
                </a:moveTo>
                <a:lnTo>
                  <a:pt x="60959" y="0"/>
                </a:lnTo>
                <a:lnTo>
                  <a:pt x="60959" y="2083307"/>
                </a:lnTo>
                <a:lnTo>
                  <a:pt x="0" y="20833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913364" y="4087367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07"/>
                </a:lnTo>
              </a:path>
            </a:pathLst>
          </a:custGeom>
          <a:ln w="60959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882883" y="4087367"/>
            <a:ext cx="60960" cy="2083435"/>
          </a:xfrm>
          <a:custGeom>
            <a:avLst/>
            <a:gdLst/>
            <a:ahLst/>
            <a:cxnLst/>
            <a:rect l="l" t="t" r="r" b="b"/>
            <a:pathLst>
              <a:path w="60959" h="2083435">
                <a:moveTo>
                  <a:pt x="0" y="0"/>
                </a:moveTo>
                <a:lnTo>
                  <a:pt x="60959" y="0"/>
                </a:lnTo>
                <a:lnTo>
                  <a:pt x="60959" y="2083307"/>
                </a:lnTo>
                <a:lnTo>
                  <a:pt x="0" y="20833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204447" y="4087367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07"/>
                </a:lnTo>
              </a:path>
            </a:pathLst>
          </a:custGeom>
          <a:ln w="60959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173968" y="4087367"/>
            <a:ext cx="60960" cy="2083435"/>
          </a:xfrm>
          <a:custGeom>
            <a:avLst/>
            <a:gdLst/>
            <a:ahLst/>
            <a:cxnLst/>
            <a:rect l="l" t="t" r="r" b="b"/>
            <a:pathLst>
              <a:path w="60959" h="2083435">
                <a:moveTo>
                  <a:pt x="0" y="0"/>
                </a:moveTo>
                <a:lnTo>
                  <a:pt x="60959" y="0"/>
                </a:lnTo>
                <a:lnTo>
                  <a:pt x="60959" y="2083307"/>
                </a:lnTo>
                <a:lnTo>
                  <a:pt x="0" y="20833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107673" y="4087367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07"/>
                </a:lnTo>
              </a:path>
            </a:pathLst>
          </a:custGeom>
          <a:ln w="6248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076431" y="4087367"/>
            <a:ext cx="62865" cy="2083435"/>
          </a:xfrm>
          <a:custGeom>
            <a:avLst/>
            <a:gdLst/>
            <a:ahLst/>
            <a:cxnLst/>
            <a:rect l="l" t="t" r="r" b="b"/>
            <a:pathLst>
              <a:path w="62865" h="2083435">
                <a:moveTo>
                  <a:pt x="0" y="0"/>
                </a:moveTo>
                <a:lnTo>
                  <a:pt x="62483" y="0"/>
                </a:lnTo>
                <a:lnTo>
                  <a:pt x="62483" y="2083307"/>
                </a:lnTo>
                <a:lnTo>
                  <a:pt x="0" y="20833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301221" y="4087367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07"/>
                </a:lnTo>
              </a:path>
            </a:pathLst>
          </a:custGeom>
          <a:ln w="624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269980" y="4087367"/>
            <a:ext cx="62865" cy="2083435"/>
          </a:xfrm>
          <a:custGeom>
            <a:avLst/>
            <a:gdLst/>
            <a:ahLst/>
            <a:cxnLst/>
            <a:rect l="l" t="t" r="r" b="b"/>
            <a:pathLst>
              <a:path w="62865" h="2083435">
                <a:moveTo>
                  <a:pt x="0" y="0"/>
                </a:moveTo>
                <a:lnTo>
                  <a:pt x="62483" y="0"/>
                </a:lnTo>
                <a:lnTo>
                  <a:pt x="62483" y="2083307"/>
                </a:lnTo>
                <a:lnTo>
                  <a:pt x="0" y="20833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060703" y="4087367"/>
            <a:ext cx="10604500" cy="0"/>
          </a:xfrm>
          <a:custGeom>
            <a:avLst/>
            <a:gdLst/>
            <a:ahLst/>
            <a:cxnLst/>
            <a:rect l="l" t="t" r="r" b="b"/>
            <a:pathLst>
              <a:path w="10604500">
                <a:moveTo>
                  <a:pt x="1060399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342644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57150" y="0"/>
                </a:moveTo>
                <a:lnTo>
                  <a:pt x="0" y="45720"/>
                </a:lnTo>
                <a:lnTo>
                  <a:pt x="114300" y="45720"/>
                </a:lnTo>
                <a:lnTo>
                  <a:pt x="5715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342644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0" y="45720"/>
                </a:moveTo>
                <a:lnTo>
                  <a:pt x="57150" y="0"/>
                </a:lnTo>
                <a:lnTo>
                  <a:pt x="114300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991611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56388" y="0"/>
                </a:moveTo>
                <a:lnTo>
                  <a:pt x="0" y="45720"/>
                </a:lnTo>
                <a:lnTo>
                  <a:pt x="112776" y="45720"/>
                </a:lnTo>
                <a:lnTo>
                  <a:pt x="5638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991611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0" y="45720"/>
                </a:moveTo>
                <a:lnTo>
                  <a:pt x="56388" y="0"/>
                </a:lnTo>
                <a:lnTo>
                  <a:pt x="112776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796539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57150" y="0"/>
                </a:moveTo>
                <a:lnTo>
                  <a:pt x="0" y="45720"/>
                </a:lnTo>
                <a:lnTo>
                  <a:pt x="114300" y="45720"/>
                </a:lnTo>
                <a:lnTo>
                  <a:pt x="5715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796539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0" y="45720"/>
                </a:moveTo>
                <a:lnTo>
                  <a:pt x="57150" y="0"/>
                </a:lnTo>
                <a:lnTo>
                  <a:pt x="114300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700527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56388" y="0"/>
                </a:moveTo>
                <a:lnTo>
                  <a:pt x="0" y="45720"/>
                </a:lnTo>
                <a:lnTo>
                  <a:pt x="112776" y="45720"/>
                </a:lnTo>
                <a:lnTo>
                  <a:pt x="56388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700527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0" y="45720"/>
                </a:moveTo>
                <a:lnTo>
                  <a:pt x="56388" y="0"/>
                </a:lnTo>
                <a:lnTo>
                  <a:pt x="112776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894076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57150" y="0"/>
                </a:moveTo>
                <a:lnTo>
                  <a:pt x="0" y="45720"/>
                </a:lnTo>
                <a:lnTo>
                  <a:pt x="114300" y="45720"/>
                </a:lnTo>
                <a:lnTo>
                  <a:pt x="5715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894076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0" y="45720"/>
                </a:moveTo>
                <a:lnTo>
                  <a:pt x="57150" y="0"/>
                </a:lnTo>
                <a:lnTo>
                  <a:pt x="114300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602992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57150" y="0"/>
                </a:moveTo>
                <a:lnTo>
                  <a:pt x="0" y="45720"/>
                </a:lnTo>
                <a:lnTo>
                  <a:pt x="114300" y="45720"/>
                </a:lnTo>
                <a:lnTo>
                  <a:pt x="5715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02992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0" y="45720"/>
                </a:moveTo>
                <a:lnTo>
                  <a:pt x="57150" y="0"/>
                </a:lnTo>
                <a:lnTo>
                  <a:pt x="114300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506979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56388" y="0"/>
                </a:moveTo>
                <a:lnTo>
                  <a:pt x="0" y="45720"/>
                </a:lnTo>
                <a:lnTo>
                  <a:pt x="112776" y="45720"/>
                </a:lnTo>
                <a:lnTo>
                  <a:pt x="5638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506979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0" y="45720"/>
                </a:moveTo>
                <a:lnTo>
                  <a:pt x="56388" y="0"/>
                </a:lnTo>
                <a:lnTo>
                  <a:pt x="112776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311907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57150" y="0"/>
                </a:moveTo>
                <a:lnTo>
                  <a:pt x="0" y="45720"/>
                </a:lnTo>
                <a:lnTo>
                  <a:pt x="114300" y="45720"/>
                </a:lnTo>
                <a:lnTo>
                  <a:pt x="5715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311907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0" y="45720"/>
                </a:moveTo>
                <a:lnTo>
                  <a:pt x="57150" y="0"/>
                </a:lnTo>
                <a:lnTo>
                  <a:pt x="114300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215895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56388" y="0"/>
                </a:moveTo>
                <a:lnTo>
                  <a:pt x="0" y="45720"/>
                </a:lnTo>
                <a:lnTo>
                  <a:pt x="112776" y="45720"/>
                </a:lnTo>
                <a:lnTo>
                  <a:pt x="563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215895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0" y="45720"/>
                </a:moveTo>
                <a:lnTo>
                  <a:pt x="56388" y="0"/>
                </a:lnTo>
                <a:lnTo>
                  <a:pt x="112776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409444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57150" y="0"/>
                </a:moveTo>
                <a:lnTo>
                  <a:pt x="0" y="45720"/>
                </a:lnTo>
                <a:lnTo>
                  <a:pt x="114300" y="45720"/>
                </a:lnTo>
                <a:lnTo>
                  <a:pt x="5715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409444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0" y="45720"/>
                </a:moveTo>
                <a:lnTo>
                  <a:pt x="57150" y="0"/>
                </a:lnTo>
                <a:lnTo>
                  <a:pt x="114300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118360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57150" y="0"/>
                </a:moveTo>
                <a:lnTo>
                  <a:pt x="0" y="45720"/>
                </a:lnTo>
                <a:lnTo>
                  <a:pt x="114300" y="45720"/>
                </a:lnTo>
                <a:lnTo>
                  <a:pt x="5715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118360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0" y="45720"/>
                </a:moveTo>
                <a:lnTo>
                  <a:pt x="57150" y="0"/>
                </a:lnTo>
                <a:lnTo>
                  <a:pt x="114300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022348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56388" y="0"/>
                </a:moveTo>
                <a:lnTo>
                  <a:pt x="0" y="45720"/>
                </a:lnTo>
                <a:lnTo>
                  <a:pt x="112776" y="45720"/>
                </a:lnTo>
                <a:lnTo>
                  <a:pt x="5638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022348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0" y="45720"/>
                </a:moveTo>
                <a:lnTo>
                  <a:pt x="56388" y="0"/>
                </a:lnTo>
                <a:lnTo>
                  <a:pt x="112776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24811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56388" y="0"/>
                </a:moveTo>
                <a:lnTo>
                  <a:pt x="0" y="45720"/>
                </a:lnTo>
                <a:lnTo>
                  <a:pt x="112776" y="45720"/>
                </a:lnTo>
                <a:lnTo>
                  <a:pt x="563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24811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0" y="45720"/>
                </a:moveTo>
                <a:lnTo>
                  <a:pt x="56388" y="0"/>
                </a:lnTo>
                <a:lnTo>
                  <a:pt x="112776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827276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57150" y="0"/>
                </a:moveTo>
                <a:lnTo>
                  <a:pt x="0" y="45720"/>
                </a:lnTo>
                <a:lnTo>
                  <a:pt x="114300" y="45720"/>
                </a:lnTo>
                <a:lnTo>
                  <a:pt x="571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827276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0" y="45720"/>
                </a:moveTo>
                <a:lnTo>
                  <a:pt x="57150" y="0"/>
                </a:lnTo>
                <a:lnTo>
                  <a:pt x="114300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731264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56388" y="0"/>
                </a:moveTo>
                <a:lnTo>
                  <a:pt x="0" y="45720"/>
                </a:lnTo>
                <a:lnTo>
                  <a:pt x="112776" y="45720"/>
                </a:lnTo>
                <a:lnTo>
                  <a:pt x="56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731264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0" y="45720"/>
                </a:moveTo>
                <a:lnTo>
                  <a:pt x="56388" y="0"/>
                </a:lnTo>
                <a:lnTo>
                  <a:pt x="112776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633727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57150" y="0"/>
                </a:moveTo>
                <a:lnTo>
                  <a:pt x="0" y="45720"/>
                </a:lnTo>
                <a:lnTo>
                  <a:pt x="114300" y="45720"/>
                </a:lnTo>
                <a:lnTo>
                  <a:pt x="5715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633727" y="1994916"/>
            <a:ext cx="114300" cy="45720"/>
          </a:xfrm>
          <a:custGeom>
            <a:avLst/>
            <a:gdLst/>
            <a:ahLst/>
            <a:cxnLst/>
            <a:rect l="l" t="t" r="r" b="b"/>
            <a:pathLst>
              <a:path w="114300" h="45719">
                <a:moveTo>
                  <a:pt x="0" y="45720"/>
                </a:moveTo>
                <a:lnTo>
                  <a:pt x="57150" y="0"/>
                </a:lnTo>
                <a:lnTo>
                  <a:pt x="114300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537716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56388" y="0"/>
                </a:moveTo>
                <a:lnTo>
                  <a:pt x="0" y="45720"/>
                </a:lnTo>
                <a:lnTo>
                  <a:pt x="112776" y="45720"/>
                </a:lnTo>
                <a:lnTo>
                  <a:pt x="5638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537716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0" y="45720"/>
                </a:moveTo>
                <a:lnTo>
                  <a:pt x="56388" y="0"/>
                </a:lnTo>
                <a:lnTo>
                  <a:pt x="112776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440180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56388" y="0"/>
                </a:moveTo>
                <a:lnTo>
                  <a:pt x="0" y="45720"/>
                </a:lnTo>
                <a:lnTo>
                  <a:pt x="112776" y="45720"/>
                </a:lnTo>
                <a:lnTo>
                  <a:pt x="5638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440180" y="1994916"/>
            <a:ext cx="113030" cy="45720"/>
          </a:xfrm>
          <a:custGeom>
            <a:avLst/>
            <a:gdLst/>
            <a:ahLst/>
            <a:cxnLst/>
            <a:rect l="l" t="t" r="r" b="b"/>
            <a:pathLst>
              <a:path w="113030" h="45719">
                <a:moveTo>
                  <a:pt x="0" y="45720"/>
                </a:moveTo>
                <a:lnTo>
                  <a:pt x="56388" y="0"/>
                </a:lnTo>
                <a:lnTo>
                  <a:pt x="112776" y="4572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480804" y="1659635"/>
            <a:ext cx="143510" cy="102235"/>
          </a:xfrm>
          <a:custGeom>
            <a:avLst/>
            <a:gdLst/>
            <a:ahLst/>
            <a:cxnLst/>
            <a:rect l="l" t="t" r="r" b="b"/>
            <a:pathLst>
              <a:path w="143509" h="102235">
                <a:moveTo>
                  <a:pt x="0" y="0"/>
                </a:moveTo>
                <a:lnTo>
                  <a:pt x="143255" y="0"/>
                </a:lnTo>
                <a:lnTo>
                  <a:pt x="143255" y="102108"/>
                </a:lnTo>
                <a:lnTo>
                  <a:pt x="0" y="10210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480804" y="1659635"/>
            <a:ext cx="143510" cy="102235"/>
          </a:xfrm>
          <a:custGeom>
            <a:avLst/>
            <a:gdLst/>
            <a:ahLst/>
            <a:cxnLst/>
            <a:rect l="l" t="t" r="r" b="b"/>
            <a:pathLst>
              <a:path w="143509" h="102235">
                <a:moveTo>
                  <a:pt x="0" y="0"/>
                </a:moveTo>
                <a:lnTo>
                  <a:pt x="143255" y="0"/>
                </a:lnTo>
                <a:lnTo>
                  <a:pt x="143255" y="102108"/>
                </a:lnTo>
                <a:lnTo>
                  <a:pt x="0" y="1021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480804" y="1880616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480804" y="1880616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 txBox="1"/>
          <p:nvPr/>
        </p:nvSpPr>
        <p:spPr>
          <a:xfrm>
            <a:off x="9666833" y="1596924"/>
            <a:ext cx="111379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0.4/1.0/2.8mg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00" spc="-5" dirty="0">
                <a:latin typeface="Arial"/>
                <a:cs typeface="Arial"/>
              </a:rPr>
              <a:t>0.8/2.0/4.2mg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9480804" y="2101595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480804" y="2101595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480804" y="2322576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480804" y="2322576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 txBox="1"/>
          <p:nvPr/>
        </p:nvSpPr>
        <p:spPr>
          <a:xfrm>
            <a:off x="9666833" y="2039232"/>
            <a:ext cx="111379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1.0/1.0/3.0mg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00" spc="-5" dirty="0">
                <a:latin typeface="Arial"/>
                <a:cs typeface="Arial"/>
              </a:rPr>
              <a:t>1.0/2.0/6.0mg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9480804" y="2543555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480804" y="2543555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480804" y="2764535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480804" y="2764535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 txBox="1"/>
          <p:nvPr/>
        </p:nvSpPr>
        <p:spPr>
          <a:xfrm>
            <a:off x="9666833" y="2481540"/>
            <a:ext cx="111379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0.8/2.0/6.0mg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00" spc="-5" dirty="0">
                <a:latin typeface="Arial"/>
                <a:cs typeface="Arial"/>
              </a:rPr>
              <a:t>1.0/2.0/9.0mg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9480804" y="2985516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480804" y="2985516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 txBox="1"/>
          <p:nvPr/>
        </p:nvSpPr>
        <p:spPr>
          <a:xfrm>
            <a:off x="9666833" y="2923847"/>
            <a:ext cx="12115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1.0/2.0/13.5mg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9480804" y="3206495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480804" y="3206495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480804" y="3427476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480804" y="3427476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0"/>
                </a:moveTo>
                <a:lnTo>
                  <a:pt x="143255" y="0"/>
                </a:lnTo>
                <a:lnTo>
                  <a:pt x="143255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 txBox="1"/>
          <p:nvPr/>
        </p:nvSpPr>
        <p:spPr>
          <a:xfrm>
            <a:off x="9666833" y="3145001"/>
            <a:ext cx="121158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1.0/2.0/20.0mg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00" spc="-5" dirty="0">
                <a:latin typeface="Arial"/>
                <a:cs typeface="Arial"/>
              </a:rPr>
              <a:t>1.0/2.0/27.0mg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9480804" y="3649979"/>
            <a:ext cx="143510" cy="102235"/>
          </a:xfrm>
          <a:custGeom>
            <a:avLst/>
            <a:gdLst/>
            <a:ahLst/>
            <a:cxnLst/>
            <a:rect l="l" t="t" r="r" b="b"/>
            <a:pathLst>
              <a:path w="143509" h="102235">
                <a:moveTo>
                  <a:pt x="0" y="0"/>
                </a:moveTo>
                <a:lnTo>
                  <a:pt x="143255" y="0"/>
                </a:lnTo>
                <a:lnTo>
                  <a:pt x="143255" y="102108"/>
                </a:lnTo>
                <a:lnTo>
                  <a:pt x="0" y="102108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480804" y="3649979"/>
            <a:ext cx="143510" cy="102235"/>
          </a:xfrm>
          <a:custGeom>
            <a:avLst/>
            <a:gdLst/>
            <a:ahLst/>
            <a:cxnLst/>
            <a:rect l="l" t="t" r="r" b="b"/>
            <a:pathLst>
              <a:path w="143509" h="102235">
                <a:moveTo>
                  <a:pt x="0" y="0"/>
                </a:moveTo>
                <a:lnTo>
                  <a:pt x="143255" y="0"/>
                </a:lnTo>
                <a:lnTo>
                  <a:pt x="143255" y="102108"/>
                </a:lnTo>
                <a:lnTo>
                  <a:pt x="0" y="1021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/>
          <p:nvPr/>
        </p:nvSpPr>
        <p:spPr>
          <a:xfrm>
            <a:off x="9666833" y="3587306"/>
            <a:ext cx="12115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1.0/2.0/40.5mg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1373886" y="5008626"/>
            <a:ext cx="2487295" cy="646430"/>
          </a:xfrm>
          <a:prstGeom prst="rect">
            <a:avLst/>
          </a:prstGeom>
          <a:ln w="19811">
            <a:solidFill>
              <a:srgbClr val="1070B5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220"/>
              </a:spcBef>
              <a:tabLst>
                <a:tab pos="797560" algn="l"/>
              </a:tabLst>
            </a:pPr>
            <a:r>
              <a:rPr sz="1800" b="1" spc="-5" dirty="0">
                <a:latin typeface="Arial"/>
                <a:cs typeface="Arial"/>
              </a:rPr>
              <a:t>ORR:	</a:t>
            </a:r>
            <a:r>
              <a:rPr sz="1800" b="1" spc="-10" dirty="0">
                <a:latin typeface="Arial"/>
                <a:cs typeface="Arial"/>
              </a:rPr>
              <a:t>46/124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(37.1%)</a:t>
            </a:r>
            <a:endParaRPr sz="1800">
              <a:latin typeface="Arial"/>
              <a:cs typeface="Arial"/>
            </a:endParaRPr>
          </a:p>
          <a:p>
            <a:pPr marL="80010">
              <a:lnSpc>
                <a:spcPct val="100000"/>
              </a:lnSpc>
              <a:tabLst>
                <a:tab pos="797560" algn="l"/>
              </a:tabLst>
            </a:pPr>
            <a:r>
              <a:rPr sz="1800" b="1" spc="-5" dirty="0">
                <a:latin typeface="Arial"/>
                <a:cs typeface="Arial"/>
              </a:rPr>
              <a:t>CR:	</a:t>
            </a:r>
            <a:r>
              <a:rPr sz="1800" b="1" spc="-10" dirty="0">
                <a:latin typeface="Arial"/>
                <a:cs typeface="Arial"/>
              </a:rPr>
              <a:t>24/124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(19.4%)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4C1EE855-2B2A-ED47-8472-25A8CCB6E70D}"/>
              </a:ext>
            </a:extLst>
          </p:cNvPr>
          <p:cNvSpPr txBox="1"/>
          <p:nvPr/>
        </p:nvSpPr>
        <p:spPr>
          <a:xfrm>
            <a:off x="7235189" y="6521524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Schuster S et al, ASH 2019</a:t>
            </a:r>
          </a:p>
        </p:txBody>
      </p:sp>
    </p:spTree>
    <p:extLst>
      <p:ext uri="{BB962C8B-B14F-4D97-AF65-F5344CB8AC3E}">
        <p14:creationId xmlns:p14="http://schemas.microsoft.com/office/powerpoint/2010/main" val="2947460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33767"/>
              </p:ext>
            </p:extLst>
          </p:nvPr>
        </p:nvGraphicFramePr>
        <p:xfrm>
          <a:off x="393077" y="1853702"/>
          <a:ext cx="4824538" cy="248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879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1070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435"/>
                        </a:lnSpc>
                      </a:pPr>
                      <a:r>
                        <a:rPr sz="1300" b="1" i="1" spc="-5" dirty="0">
                          <a:solidFill>
                            <a:srgbClr val="1070B5"/>
                          </a:solidFill>
                          <a:latin typeface="Arial"/>
                          <a:cs typeface="Arial"/>
                        </a:rPr>
                        <a:t>N*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1070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300" b="1" i="1" spc="-5" dirty="0">
                          <a:solidFill>
                            <a:srgbClr val="1070B5"/>
                          </a:solidFill>
                          <a:latin typeface="Arial"/>
                          <a:cs typeface="Arial"/>
                        </a:rPr>
                        <a:t>ORR, n</a:t>
                      </a:r>
                      <a:r>
                        <a:rPr sz="1300" b="1" i="1" spc="-50" dirty="0">
                          <a:solidFill>
                            <a:srgbClr val="1070B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i="1" dirty="0">
                          <a:solidFill>
                            <a:srgbClr val="1070B5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1070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35"/>
                        </a:lnSpc>
                      </a:pPr>
                      <a:r>
                        <a:rPr sz="1300" b="1" i="1" spc="-5" dirty="0">
                          <a:solidFill>
                            <a:srgbClr val="1070B5"/>
                          </a:solidFill>
                          <a:latin typeface="Arial"/>
                          <a:cs typeface="Arial"/>
                        </a:rPr>
                        <a:t>CR, n</a:t>
                      </a:r>
                      <a:r>
                        <a:rPr sz="1300" b="1" i="1" spc="-55" dirty="0">
                          <a:solidFill>
                            <a:srgbClr val="1070B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i="1" dirty="0">
                          <a:solidFill>
                            <a:srgbClr val="1070B5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1070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6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Aggressive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NHL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T w="28575">
                      <a:solidFill>
                        <a:srgbClr val="1070B5"/>
                      </a:solidFill>
                      <a:prstDash val="solid"/>
                    </a:lnT>
                    <a:lnB w="28575">
                      <a:solidFill>
                        <a:srgbClr val="1070B5"/>
                      </a:solidFill>
                      <a:prstDash val="solid"/>
                    </a:lnB>
                    <a:solidFill>
                      <a:srgbClr val="E9F5FD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124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T w="28575">
                      <a:solidFill>
                        <a:srgbClr val="1070B5"/>
                      </a:solidFill>
                      <a:prstDash val="solid"/>
                    </a:lnT>
                    <a:lnB w="28575">
                      <a:solidFill>
                        <a:srgbClr val="1070B5"/>
                      </a:solidFill>
                      <a:prstDash val="solid"/>
                    </a:lnB>
                    <a:solidFill>
                      <a:srgbClr val="E9F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46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(37.1%)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T w="28575">
                      <a:solidFill>
                        <a:srgbClr val="1070B5"/>
                      </a:solidFill>
                      <a:prstDash val="solid"/>
                    </a:lnT>
                    <a:lnB w="28575">
                      <a:solidFill>
                        <a:srgbClr val="1070B5"/>
                      </a:solidFill>
                      <a:prstDash val="solid"/>
                    </a:lnB>
                    <a:solidFill>
                      <a:srgbClr val="E9F5F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(19.4%)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T w="28575">
                      <a:solidFill>
                        <a:srgbClr val="1070B5"/>
                      </a:solidFill>
                      <a:prstDash val="solid"/>
                    </a:lnT>
                    <a:lnB w="28575">
                      <a:solidFill>
                        <a:srgbClr val="1070B5"/>
                      </a:solidFill>
                      <a:prstDash val="solid"/>
                    </a:lnB>
                    <a:solidFill>
                      <a:srgbClr val="E9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66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DLBCL/trFL after ≥ 2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lines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T w="28575">
                      <a:solidFill>
                        <a:srgbClr val="1070B5"/>
                      </a:solidFill>
                      <a:prstDash val="solid"/>
                    </a:lnT>
                    <a:solidFill>
                      <a:srgbClr val="E9F5FD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98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T w="28575">
                      <a:solidFill>
                        <a:srgbClr val="1070B5"/>
                      </a:solidFill>
                      <a:prstDash val="solid"/>
                    </a:lnT>
                    <a:solidFill>
                      <a:srgbClr val="E9F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37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(37.8%)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T w="28575">
                      <a:solidFill>
                        <a:srgbClr val="1070B5"/>
                      </a:solidFill>
                      <a:prstDash val="solid"/>
                    </a:lnT>
                    <a:solidFill>
                      <a:srgbClr val="E9F5F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(20.4%)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T w="28575">
                      <a:solidFill>
                        <a:srgbClr val="1070B5"/>
                      </a:solidFill>
                      <a:prstDash val="solid"/>
                    </a:lnT>
                    <a:solidFill>
                      <a:srgbClr val="E9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666">
                <a:tc>
                  <a:txBody>
                    <a:bodyPr/>
                    <a:lstStyle/>
                    <a:p>
                      <a:pPr marL="249554" indent="-180975">
                        <a:lnSpc>
                          <a:spcPct val="100000"/>
                        </a:lnSpc>
                        <a:spcBef>
                          <a:spcPts val="1280"/>
                        </a:spcBef>
                        <a:buClr>
                          <a:srgbClr val="1070B5"/>
                        </a:buClr>
                        <a:buSzPct val="107692"/>
                        <a:buChar char="•"/>
                        <a:tabLst>
                          <a:tab pos="250190" algn="l"/>
                        </a:tabLst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Refractory to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anti-CD20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62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88/98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(36.4%)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(20.5%)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666">
                <a:tc>
                  <a:txBody>
                    <a:bodyPr/>
                    <a:lstStyle/>
                    <a:p>
                      <a:pPr marL="249554" indent="-180975">
                        <a:lnSpc>
                          <a:spcPct val="100000"/>
                        </a:lnSpc>
                        <a:spcBef>
                          <a:spcPts val="1280"/>
                        </a:spcBef>
                        <a:buClr>
                          <a:srgbClr val="1070B5"/>
                        </a:buClr>
                        <a:buSzPct val="107692"/>
                        <a:buChar char="•"/>
                        <a:tabLst>
                          <a:tab pos="250190" algn="l"/>
                        </a:tabLst>
                      </a:pPr>
                      <a:r>
                        <a:rPr sz="13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prior auto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SCT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62560" marB="0">
                    <a:lnB w="28575">
                      <a:solidFill>
                        <a:srgbClr val="1070B5"/>
                      </a:solidFill>
                      <a:prstDash val="solid"/>
                    </a:lnB>
                    <a:solidFill>
                      <a:srgbClr val="E9F5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32/98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B w="28575">
                      <a:solidFill>
                        <a:srgbClr val="1070B5"/>
                      </a:solidFill>
                      <a:prstDash val="solid"/>
                    </a:lnB>
                    <a:solidFill>
                      <a:srgbClr val="E9F5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(53.1%)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B w="28575">
                      <a:solidFill>
                        <a:srgbClr val="1070B5"/>
                      </a:solidFill>
                      <a:prstDash val="solid"/>
                    </a:lnB>
                    <a:solidFill>
                      <a:srgbClr val="E9F5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300" spc="-55" dirty="0">
                          <a:latin typeface="Arial"/>
                          <a:cs typeface="Arial"/>
                        </a:rPr>
                        <a:t>11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(34.3%)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B w="28575">
                      <a:solidFill>
                        <a:srgbClr val="1070B5"/>
                      </a:solidFill>
                      <a:prstDash val="solid"/>
                    </a:lnB>
                    <a:solidFill>
                      <a:srgbClr val="E9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352" y="229159"/>
            <a:ext cx="1044321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Response rates and duration in aggressive</a:t>
            </a:r>
            <a:r>
              <a:rPr sz="3600" spc="10" dirty="0"/>
              <a:t> </a:t>
            </a:r>
            <a:r>
              <a:rPr sz="3600" dirty="0"/>
              <a:t>NHL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969" y="6389111"/>
            <a:ext cx="758863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00" spc="-10" dirty="0">
                <a:latin typeface="Arial"/>
                <a:cs typeface="Arial"/>
              </a:rPr>
              <a:t>*efficacy-evaluable </a:t>
            </a:r>
            <a:r>
              <a:rPr sz="1000" spc="-5" dirty="0">
                <a:latin typeface="Arial"/>
                <a:cs typeface="Arial"/>
              </a:rPr>
              <a:t>pts: </a:t>
            </a:r>
            <a:r>
              <a:rPr sz="1000" spc="-10" dirty="0">
                <a:latin typeface="Arial"/>
                <a:cs typeface="Arial"/>
              </a:rPr>
              <a:t>pts who were enrolled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at least 3 months, or </a:t>
            </a:r>
            <a:r>
              <a:rPr sz="1000" spc="-10" dirty="0">
                <a:latin typeface="Arial"/>
                <a:cs typeface="Arial"/>
              </a:rPr>
              <a:t>had </a:t>
            </a:r>
            <a:r>
              <a:rPr sz="1000" spc="-5" dirty="0">
                <a:latin typeface="Arial"/>
                <a:cs typeface="Arial"/>
              </a:rPr>
              <a:t>response </a:t>
            </a:r>
            <a:r>
              <a:rPr sz="1000" spc="-10" dirty="0">
                <a:latin typeface="Arial"/>
                <a:cs typeface="Arial"/>
              </a:rPr>
              <a:t>data available </a:t>
            </a:r>
            <a:r>
              <a:rPr sz="1000" spc="-5" dirty="0">
                <a:latin typeface="Arial"/>
                <a:cs typeface="Arial"/>
              </a:rPr>
              <a:t>at </a:t>
            </a:r>
            <a:r>
              <a:rPr sz="1000" spc="-10" dirty="0">
                <a:latin typeface="Arial"/>
                <a:cs typeface="Arial"/>
              </a:rPr>
              <a:t>any  </a:t>
            </a:r>
            <a:r>
              <a:rPr sz="1000" spc="-5" dirty="0">
                <a:latin typeface="Arial"/>
                <a:cs typeface="Arial"/>
              </a:rPr>
              <a:t>time, or </a:t>
            </a:r>
            <a:r>
              <a:rPr sz="1000" spc="-10" dirty="0">
                <a:latin typeface="Arial"/>
                <a:cs typeface="Arial"/>
              </a:rPr>
              <a:t>discontinued </a:t>
            </a:r>
            <a:r>
              <a:rPr sz="1000" spc="-5" dirty="0">
                <a:latin typeface="Arial"/>
                <a:cs typeface="Arial"/>
              </a:rPr>
              <a:t>treatment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10" dirty="0">
                <a:latin typeface="Arial"/>
                <a:cs typeface="Arial"/>
              </a:rPr>
              <a:t>any </a:t>
            </a:r>
            <a:r>
              <a:rPr sz="1000" spc="-5" dirty="0">
                <a:latin typeface="Arial"/>
                <a:cs typeface="Arial"/>
              </a:rPr>
              <a:t>cause; CCOD: </a:t>
            </a:r>
            <a:r>
              <a:rPr sz="1000" spc="-10" dirty="0">
                <a:latin typeface="Arial"/>
                <a:cs typeface="Arial"/>
              </a:rPr>
              <a:t>Aug </a:t>
            </a:r>
            <a:r>
              <a:rPr sz="1000" spc="-5" dirty="0">
                <a:latin typeface="Arial"/>
                <a:cs typeface="Arial"/>
              </a:rPr>
              <a:t>9,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982" y="1211059"/>
            <a:ext cx="418782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</a:pPr>
            <a:r>
              <a:rPr sz="1600" i="1" spc="-5" dirty="0">
                <a:latin typeface="Arial"/>
                <a:cs typeface="Arial"/>
              </a:rPr>
              <a:t>Investigator-assessed best </a:t>
            </a:r>
            <a:r>
              <a:rPr sz="1600" i="1" dirty="0">
                <a:latin typeface="Arial"/>
                <a:cs typeface="Arial"/>
              </a:rPr>
              <a:t>objective </a:t>
            </a:r>
            <a:r>
              <a:rPr sz="1600" i="1" spc="-5" dirty="0">
                <a:latin typeface="Arial"/>
                <a:cs typeface="Arial"/>
              </a:rPr>
              <a:t>response  (pooled data from 2.8mg to 40.5mg</a:t>
            </a:r>
            <a:r>
              <a:rPr sz="1600" i="1" spc="10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cohorts)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010" y="4505437"/>
            <a:ext cx="441769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1070B5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Dose optimization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ongoing</a:t>
            </a:r>
            <a:endParaRPr sz="16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Clr>
                <a:srgbClr val="1070B5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Increased efficacy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pts with higher exposure  to mosunetuzumab, as measured by CD20  receptor occupancy </a:t>
            </a:r>
            <a:r>
              <a:rPr sz="1600" spc="-10" dirty="0">
                <a:latin typeface="Arial"/>
                <a:cs typeface="Arial"/>
              </a:rPr>
              <a:t>(RO%)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79719" y="957263"/>
            <a:ext cx="4094479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</a:pPr>
            <a:r>
              <a:rPr sz="1600" i="1" spc="-10" dirty="0">
                <a:latin typeface="Arial"/>
                <a:cs typeface="Arial"/>
              </a:rPr>
              <a:t>Time </a:t>
            </a:r>
            <a:r>
              <a:rPr sz="1600" i="1" spc="-5" dirty="0">
                <a:latin typeface="Arial"/>
                <a:cs typeface="Arial"/>
              </a:rPr>
              <a:t>on treatment and duration of response  among aggressive NHL complete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responders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4013" y="5450711"/>
            <a:ext cx="600900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1070B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Arial"/>
                <a:cs typeface="Arial"/>
              </a:rPr>
              <a:t>17 </a:t>
            </a:r>
            <a:r>
              <a:rPr sz="1600" b="1" spc="-10" dirty="0">
                <a:latin typeface="Arial"/>
                <a:cs typeface="Arial"/>
              </a:rPr>
              <a:t>CR pts (70.8%) </a:t>
            </a:r>
            <a:r>
              <a:rPr sz="1600" b="1" spc="-5" dirty="0">
                <a:latin typeface="Arial"/>
                <a:cs typeface="Arial"/>
              </a:rPr>
              <a:t>remain in remission </a:t>
            </a:r>
            <a:r>
              <a:rPr sz="1600" b="1" spc="-10" dirty="0">
                <a:latin typeface="Arial"/>
                <a:cs typeface="Arial"/>
              </a:rPr>
              <a:t>(up </a:t>
            </a:r>
            <a:r>
              <a:rPr sz="1600" b="1" spc="-5" dirty="0">
                <a:latin typeface="Arial"/>
                <a:cs typeface="Arial"/>
              </a:rPr>
              <a:t>to 16 </a:t>
            </a:r>
            <a:r>
              <a:rPr sz="1600" b="1" spc="-10" dirty="0">
                <a:latin typeface="Arial"/>
                <a:cs typeface="Arial"/>
              </a:rPr>
              <a:t>months off  </a:t>
            </a:r>
            <a:r>
              <a:rPr sz="1600" b="1" spc="-5" dirty="0">
                <a:latin typeface="Arial"/>
                <a:cs typeface="Arial"/>
              </a:rPr>
              <a:t>treatment)</a:t>
            </a:r>
            <a:endParaRPr lang="en-US" sz="1600" b="1" spc="-5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Clr>
                <a:srgbClr val="1070B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dirty="0" err="1">
                <a:cs typeface="Arial"/>
              </a:rPr>
              <a:t>Mosunetuzumab</a:t>
            </a:r>
            <a:r>
              <a:rPr lang="en-US" sz="1600" b="1" dirty="0">
                <a:cs typeface="Arial"/>
              </a:rPr>
              <a:t> tolerability profile appeared favorable </a:t>
            </a:r>
          </a:p>
        </p:txBody>
      </p:sp>
      <p:sp>
        <p:nvSpPr>
          <p:cNvPr id="9" name="object 9"/>
          <p:cNvSpPr/>
          <p:nvPr/>
        </p:nvSpPr>
        <p:spPr>
          <a:xfrm>
            <a:off x="6277794" y="489345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7794" y="460999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77794" y="475172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7794" y="446673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77794" y="432500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77794" y="404001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77794" y="418327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7794" y="389828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7794" y="375655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77794" y="347156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77794" y="361329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77794" y="332983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7794" y="318657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77794" y="290311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77794" y="304484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77794" y="2759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7794" y="261812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77794" y="233313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77794" y="247639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77794" y="219140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77794" y="204967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77794" y="176468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77794" y="190641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7794" y="162295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14370" y="3416699"/>
            <a:ext cx="346075" cy="104139"/>
          </a:xfrm>
          <a:custGeom>
            <a:avLst/>
            <a:gdLst/>
            <a:ahLst/>
            <a:cxnLst/>
            <a:rect l="l" t="t" r="r" b="b"/>
            <a:pathLst>
              <a:path w="346075" h="104139">
                <a:moveTo>
                  <a:pt x="0" y="0"/>
                </a:moveTo>
                <a:lnTo>
                  <a:pt x="345947" y="0"/>
                </a:lnTo>
                <a:lnTo>
                  <a:pt x="345947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14370" y="3416699"/>
            <a:ext cx="346075" cy="104139"/>
          </a:xfrm>
          <a:custGeom>
            <a:avLst/>
            <a:gdLst/>
            <a:ahLst/>
            <a:cxnLst/>
            <a:rect l="l" t="t" r="r" b="b"/>
            <a:pathLst>
              <a:path w="346075" h="104139">
                <a:moveTo>
                  <a:pt x="0" y="0"/>
                </a:moveTo>
                <a:lnTo>
                  <a:pt x="345947" y="0"/>
                </a:lnTo>
                <a:lnTo>
                  <a:pt x="345947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14370" y="2708039"/>
            <a:ext cx="658495" cy="104139"/>
          </a:xfrm>
          <a:custGeom>
            <a:avLst/>
            <a:gdLst/>
            <a:ahLst/>
            <a:cxnLst/>
            <a:rect l="l" t="t" r="r" b="b"/>
            <a:pathLst>
              <a:path w="658495" h="104139">
                <a:moveTo>
                  <a:pt x="0" y="0"/>
                </a:moveTo>
                <a:lnTo>
                  <a:pt x="658367" y="0"/>
                </a:lnTo>
                <a:lnTo>
                  <a:pt x="658367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14370" y="2708039"/>
            <a:ext cx="658495" cy="104139"/>
          </a:xfrm>
          <a:custGeom>
            <a:avLst/>
            <a:gdLst/>
            <a:ahLst/>
            <a:cxnLst/>
            <a:rect l="l" t="t" r="r" b="b"/>
            <a:pathLst>
              <a:path w="658495" h="104139">
                <a:moveTo>
                  <a:pt x="0" y="0"/>
                </a:moveTo>
                <a:lnTo>
                  <a:pt x="658367" y="0"/>
                </a:lnTo>
                <a:lnTo>
                  <a:pt x="658367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14370" y="1853076"/>
            <a:ext cx="896619" cy="104139"/>
          </a:xfrm>
          <a:custGeom>
            <a:avLst/>
            <a:gdLst/>
            <a:ahLst/>
            <a:cxnLst/>
            <a:rect l="l" t="t" r="r" b="b"/>
            <a:pathLst>
              <a:path w="896620" h="104139">
                <a:moveTo>
                  <a:pt x="0" y="0"/>
                </a:moveTo>
                <a:lnTo>
                  <a:pt x="896112" y="0"/>
                </a:lnTo>
                <a:lnTo>
                  <a:pt x="896112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14370" y="1853076"/>
            <a:ext cx="896619" cy="104139"/>
          </a:xfrm>
          <a:custGeom>
            <a:avLst/>
            <a:gdLst/>
            <a:ahLst/>
            <a:cxnLst/>
            <a:rect l="l" t="t" r="r" b="b"/>
            <a:pathLst>
              <a:path w="896620" h="104139">
                <a:moveTo>
                  <a:pt x="0" y="0"/>
                </a:moveTo>
                <a:lnTo>
                  <a:pt x="896112" y="0"/>
                </a:lnTo>
                <a:lnTo>
                  <a:pt x="896112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4370" y="3841896"/>
            <a:ext cx="817244" cy="106680"/>
          </a:xfrm>
          <a:custGeom>
            <a:avLst/>
            <a:gdLst/>
            <a:ahLst/>
            <a:cxnLst/>
            <a:rect l="l" t="t" r="r" b="b"/>
            <a:pathLst>
              <a:path w="817245" h="106679">
                <a:moveTo>
                  <a:pt x="0" y="0"/>
                </a:moveTo>
                <a:lnTo>
                  <a:pt x="816863" y="0"/>
                </a:lnTo>
                <a:lnTo>
                  <a:pt x="816863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14370" y="3841896"/>
            <a:ext cx="817244" cy="106680"/>
          </a:xfrm>
          <a:custGeom>
            <a:avLst/>
            <a:gdLst/>
            <a:ahLst/>
            <a:cxnLst/>
            <a:rect l="l" t="t" r="r" b="b"/>
            <a:pathLst>
              <a:path w="817245" h="106679">
                <a:moveTo>
                  <a:pt x="0" y="0"/>
                </a:moveTo>
                <a:lnTo>
                  <a:pt x="816863" y="0"/>
                </a:lnTo>
                <a:lnTo>
                  <a:pt x="816863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14370" y="4413396"/>
            <a:ext cx="850900" cy="104139"/>
          </a:xfrm>
          <a:custGeom>
            <a:avLst/>
            <a:gdLst/>
            <a:ahLst/>
            <a:cxnLst/>
            <a:rect l="l" t="t" r="r" b="b"/>
            <a:pathLst>
              <a:path w="850900" h="104139">
                <a:moveTo>
                  <a:pt x="0" y="0"/>
                </a:moveTo>
                <a:lnTo>
                  <a:pt x="850391" y="0"/>
                </a:lnTo>
                <a:lnTo>
                  <a:pt x="850391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14370" y="4413396"/>
            <a:ext cx="850900" cy="104139"/>
          </a:xfrm>
          <a:custGeom>
            <a:avLst/>
            <a:gdLst/>
            <a:ahLst/>
            <a:cxnLst/>
            <a:rect l="l" t="t" r="r" b="b"/>
            <a:pathLst>
              <a:path w="850900" h="104139">
                <a:moveTo>
                  <a:pt x="0" y="0"/>
                </a:moveTo>
                <a:lnTo>
                  <a:pt x="850391" y="0"/>
                </a:lnTo>
                <a:lnTo>
                  <a:pt x="850391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14370" y="4271664"/>
            <a:ext cx="777240" cy="104139"/>
          </a:xfrm>
          <a:custGeom>
            <a:avLst/>
            <a:gdLst/>
            <a:ahLst/>
            <a:cxnLst/>
            <a:rect l="l" t="t" r="r" b="b"/>
            <a:pathLst>
              <a:path w="777240" h="104139">
                <a:moveTo>
                  <a:pt x="0" y="0"/>
                </a:moveTo>
                <a:lnTo>
                  <a:pt x="777239" y="0"/>
                </a:lnTo>
                <a:lnTo>
                  <a:pt x="777239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14370" y="4271664"/>
            <a:ext cx="777240" cy="104139"/>
          </a:xfrm>
          <a:custGeom>
            <a:avLst/>
            <a:gdLst/>
            <a:ahLst/>
            <a:cxnLst/>
            <a:rect l="l" t="t" r="r" b="b"/>
            <a:pathLst>
              <a:path w="777240" h="104139">
                <a:moveTo>
                  <a:pt x="0" y="0"/>
                </a:moveTo>
                <a:lnTo>
                  <a:pt x="777239" y="0"/>
                </a:lnTo>
                <a:lnTo>
                  <a:pt x="777239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14370" y="3988199"/>
            <a:ext cx="788035" cy="104139"/>
          </a:xfrm>
          <a:custGeom>
            <a:avLst/>
            <a:gdLst/>
            <a:ahLst/>
            <a:cxnLst/>
            <a:rect l="l" t="t" r="r" b="b"/>
            <a:pathLst>
              <a:path w="788034" h="104139">
                <a:moveTo>
                  <a:pt x="0" y="0"/>
                </a:moveTo>
                <a:lnTo>
                  <a:pt x="787908" y="0"/>
                </a:lnTo>
                <a:lnTo>
                  <a:pt x="787908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14370" y="3988199"/>
            <a:ext cx="788035" cy="104139"/>
          </a:xfrm>
          <a:custGeom>
            <a:avLst/>
            <a:gdLst/>
            <a:ahLst/>
            <a:cxnLst/>
            <a:rect l="l" t="t" r="r" b="b"/>
            <a:pathLst>
              <a:path w="788034" h="104139">
                <a:moveTo>
                  <a:pt x="0" y="0"/>
                </a:moveTo>
                <a:lnTo>
                  <a:pt x="787908" y="0"/>
                </a:lnTo>
                <a:lnTo>
                  <a:pt x="787908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14370" y="4555128"/>
            <a:ext cx="782320" cy="104139"/>
          </a:xfrm>
          <a:custGeom>
            <a:avLst/>
            <a:gdLst/>
            <a:ahLst/>
            <a:cxnLst/>
            <a:rect l="l" t="t" r="r" b="b"/>
            <a:pathLst>
              <a:path w="782320" h="104139">
                <a:moveTo>
                  <a:pt x="0" y="0"/>
                </a:moveTo>
                <a:lnTo>
                  <a:pt x="781812" y="0"/>
                </a:lnTo>
                <a:lnTo>
                  <a:pt x="781812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14370" y="4555128"/>
            <a:ext cx="782320" cy="104139"/>
          </a:xfrm>
          <a:custGeom>
            <a:avLst/>
            <a:gdLst/>
            <a:ahLst/>
            <a:cxnLst/>
            <a:rect l="l" t="t" r="r" b="b"/>
            <a:pathLst>
              <a:path w="782320" h="104139">
                <a:moveTo>
                  <a:pt x="0" y="0"/>
                </a:moveTo>
                <a:lnTo>
                  <a:pt x="781812" y="0"/>
                </a:lnTo>
                <a:lnTo>
                  <a:pt x="781812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14370" y="4698384"/>
            <a:ext cx="698500" cy="105410"/>
          </a:xfrm>
          <a:custGeom>
            <a:avLst/>
            <a:gdLst/>
            <a:ahLst/>
            <a:cxnLst/>
            <a:rect l="l" t="t" r="r" b="b"/>
            <a:pathLst>
              <a:path w="698500" h="105410">
                <a:moveTo>
                  <a:pt x="0" y="0"/>
                </a:moveTo>
                <a:lnTo>
                  <a:pt x="697991" y="0"/>
                </a:lnTo>
                <a:lnTo>
                  <a:pt x="697991" y="105156"/>
                </a:lnTo>
                <a:lnTo>
                  <a:pt x="0" y="10515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14370" y="4698384"/>
            <a:ext cx="698500" cy="105410"/>
          </a:xfrm>
          <a:custGeom>
            <a:avLst/>
            <a:gdLst/>
            <a:ahLst/>
            <a:cxnLst/>
            <a:rect l="l" t="t" r="r" b="b"/>
            <a:pathLst>
              <a:path w="698500" h="105410">
                <a:moveTo>
                  <a:pt x="0" y="0"/>
                </a:moveTo>
                <a:lnTo>
                  <a:pt x="697991" y="0"/>
                </a:lnTo>
                <a:lnTo>
                  <a:pt x="697991" y="105156"/>
                </a:lnTo>
                <a:lnTo>
                  <a:pt x="0" y="10515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14370" y="3558432"/>
            <a:ext cx="1612900" cy="106680"/>
          </a:xfrm>
          <a:custGeom>
            <a:avLst/>
            <a:gdLst/>
            <a:ahLst/>
            <a:cxnLst/>
            <a:rect l="l" t="t" r="r" b="b"/>
            <a:pathLst>
              <a:path w="1612900" h="106679">
                <a:moveTo>
                  <a:pt x="0" y="0"/>
                </a:moveTo>
                <a:lnTo>
                  <a:pt x="1612391" y="0"/>
                </a:lnTo>
                <a:lnTo>
                  <a:pt x="1612391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14370" y="3558432"/>
            <a:ext cx="1612900" cy="106680"/>
          </a:xfrm>
          <a:custGeom>
            <a:avLst/>
            <a:gdLst/>
            <a:ahLst/>
            <a:cxnLst/>
            <a:rect l="l" t="t" r="r" b="b"/>
            <a:pathLst>
              <a:path w="1612900" h="106679">
                <a:moveTo>
                  <a:pt x="0" y="0"/>
                </a:moveTo>
                <a:lnTo>
                  <a:pt x="1612391" y="0"/>
                </a:lnTo>
                <a:lnTo>
                  <a:pt x="1612391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14370" y="3703211"/>
            <a:ext cx="698500" cy="104139"/>
          </a:xfrm>
          <a:custGeom>
            <a:avLst/>
            <a:gdLst/>
            <a:ahLst/>
            <a:cxnLst/>
            <a:rect l="l" t="t" r="r" b="b"/>
            <a:pathLst>
              <a:path w="698500" h="104139">
                <a:moveTo>
                  <a:pt x="0" y="0"/>
                </a:moveTo>
                <a:lnTo>
                  <a:pt x="697991" y="0"/>
                </a:lnTo>
                <a:lnTo>
                  <a:pt x="697991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14370" y="3703211"/>
            <a:ext cx="698500" cy="104139"/>
          </a:xfrm>
          <a:custGeom>
            <a:avLst/>
            <a:gdLst/>
            <a:ahLst/>
            <a:cxnLst/>
            <a:rect l="l" t="t" r="r" b="b"/>
            <a:pathLst>
              <a:path w="698500" h="104139">
                <a:moveTo>
                  <a:pt x="0" y="0"/>
                </a:moveTo>
                <a:lnTo>
                  <a:pt x="697991" y="0"/>
                </a:lnTo>
                <a:lnTo>
                  <a:pt x="697991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14370" y="2566308"/>
            <a:ext cx="698500" cy="104139"/>
          </a:xfrm>
          <a:custGeom>
            <a:avLst/>
            <a:gdLst/>
            <a:ahLst/>
            <a:cxnLst/>
            <a:rect l="l" t="t" r="r" b="b"/>
            <a:pathLst>
              <a:path w="698500" h="104139">
                <a:moveTo>
                  <a:pt x="0" y="0"/>
                </a:moveTo>
                <a:lnTo>
                  <a:pt x="697991" y="0"/>
                </a:lnTo>
                <a:lnTo>
                  <a:pt x="697991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4370" y="2566308"/>
            <a:ext cx="698500" cy="104139"/>
          </a:xfrm>
          <a:custGeom>
            <a:avLst/>
            <a:gdLst/>
            <a:ahLst/>
            <a:cxnLst/>
            <a:rect l="l" t="t" r="r" b="b"/>
            <a:pathLst>
              <a:path w="698500" h="104139">
                <a:moveTo>
                  <a:pt x="0" y="0"/>
                </a:moveTo>
                <a:lnTo>
                  <a:pt x="697991" y="0"/>
                </a:lnTo>
                <a:lnTo>
                  <a:pt x="697991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14370" y="2846723"/>
            <a:ext cx="573405" cy="106680"/>
          </a:xfrm>
          <a:custGeom>
            <a:avLst/>
            <a:gdLst/>
            <a:ahLst/>
            <a:cxnLst/>
            <a:rect l="l" t="t" r="r" b="b"/>
            <a:pathLst>
              <a:path w="573404" h="106679">
                <a:moveTo>
                  <a:pt x="0" y="0"/>
                </a:moveTo>
                <a:lnTo>
                  <a:pt x="573023" y="0"/>
                </a:lnTo>
                <a:lnTo>
                  <a:pt x="573023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14370" y="2846723"/>
            <a:ext cx="573405" cy="106680"/>
          </a:xfrm>
          <a:custGeom>
            <a:avLst/>
            <a:gdLst/>
            <a:ahLst/>
            <a:cxnLst/>
            <a:rect l="l" t="t" r="r" b="b"/>
            <a:pathLst>
              <a:path w="573404" h="106679">
                <a:moveTo>
                  <a:pt x="0" y="0"/>
                </a:moveTo>
                <a:lnTo>
                  <a:pt x="573023" y="0"/>
                </a:lnTo>
                <a:lnTo>
                  <a:pt x="573023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14370" y="4840116"/>
            <a:ext cx="1652270" cy="104139"/>
          </a:xfrm>
          <a:custGeom>
            <a:avLst/>
            <a:gdLst/>
            <a:ahLst/>
            <a:cxnLst/>
            <a:rect l="l" t="t" r="r" b="b"/>
            <a:pathLst>
              <a:path w="1652270" h="104139">
                <a:moveTo>
                  <a:pt x="0" y="0"/>
                </a:moveTo>
                <a:lnTo>
                  <a:pt x="1652015" y="0"/>
                </a:lnTo>
                <a:lnTo>
                  <a:pt x="1652015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14370" y="4840116"/>
            <a:ext cx="1652270" cy="104139"/>
          </a:xfrm>
          <a:custGeom>
            <a:avLst/>
            <a:gdLst/>
            <a:ahLst/>
            <a:cxnLst/>
            <a:rect l="l" t="t" r="r" b="b"/>
            <a:pathLst>
              <a:path w="1652270" h="104139">
                <a:moveTo>
                  <a:pt x="0" y="0"/>
                </a:moveTo>
                <a:lnTo>
                  <a:pt x="1652015" y="0"/>
                </a:lnTo>
                <a:lnTo>
                  <a:pt x="1652015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14370" y="1709820"/>
            <a:ext cx="777240" cy="105410"/>
          </a:xfrm>
          <a:custGeom>
            <a:avLst/>
            <a:gdLst/>
            <a:ahLst/>
            <a:cxnLst/>
            <a:rect l="l" t="t" r="r" b="b"/>
            <a:pathLst>
              <a:path w="777240" h="105410">
                <a:moveTo>
                  <a:pt x="0" y="0"/>
                </a:moveTo>
                <a:lnTo>
                  <a:pt x="777239" y="0"/>
                </a:lnTo>
                <a:lnTo>
                  <a:pt x="777239" y="105155"/>
                </a:lnTo>
                <a:lnTo>
                  <a:pt x="0" y="10515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14370" y="1709820"/>
            <a:ext cx="777240" cy="105410"/>
          </a:xfrm>
          <a:custGeom>
            <a:avLst/>
            <a:gdLst/>
            <a:ahLst/>
            <a:cxnLst/>
            <a:rect l="l" t="t" r="r" b="b"/>
            <a:pathLst>
              <a:path w="777240" h="105410">
                <a:moveTo>
                  <a:pt x="0" y="0"/>
                </a:moveTo>
                <a:lnTo>
                  <a:pt x="777239" y="0"/>
                </a:lnTo>
                <a:lnTo>
                  <a:pt x="777239" y="105155"/>
                </a:lnTo>
                <a:lnTo>
                  <a:pt x="0" y="1051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14370" y="2138064"/>
            <a:ext cx="942340" cy="104139"/>
          </a:xfrm>
          <a:custGeom>
            <a:avLst/>
            <a:gdLst/>
            <a:ahLst/>
            <a:cxnLst/>
            <a:rect l="l" t="t" r="r" b="b"/>
            <a:pathLst>
              <a:path w="942340" h="104139">
                <a:moveTo>
                  <a:pt x="0" y="0"/>
                </a:moveTo>
                <a:lnTo>
                  <a:pt x="941832" y="0"/>
                </a:lnTo>
                <a:lnTo>
                  <a:pt x="941832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14370" y="2138064"/>
            <a:ext cx="942340" cy="104139"/>
          </a:xfrm>
          <a:custGeom>
            <a:avLst/>
            <a:gdLst/>
            <a:ahLst/>
            <a:cxnLst/>
            <a:rect l="l" t="t" r="r" b="b"/>
            <a:pathLst>
              <a:path w="942340" h="104139">
                <a:moveTo>
                  <a:pt x="0" y="0"/>
                </a:moveTo>
                <a:lnTo>
                  <a:pt x="941832" y="0"/>
                </a:lnTo>
                <a:lnTo>
                  <a:pt x="941832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14370" y="2278271"/>
            <a:ext cx="821690" cy="106680"/>
          </a:xfrm>
          <a:custGeom>
            <a:avLst/>
            <a:gdLst/>
            <a:ahLst/>
            <a:cxnLst/>
            <a:rect l="l" t="t" r="r" b="b"/>
            <a:pathLst>
              <a:path w="821690" h="106680">
                <a:moveTo>
                  <a:pt x="0" y="0"/>
                </a:moveTo>
                <a:lnTo>
                  <a:pt x="821436" y="0"/>
                </a:lnTo>
                <a:lnTo>
                  <a:pt x="821436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14370" y="2278271"/>
            <a:ext cx="821690" cy="106680"/>
          </a:xfrm>
          <a:custGeom>
            <a:avLst/>
            <a:gdLst/>
            <a:ahLst/>
            <a:cxnLst/>
            <a:rect l="l" t="t" r="r" b="b"/>
            <a:pathLst>
              <a:path w="821690" h="106680">
                <a:moveTo>
                  <a:pt x="0" y="0"/>
                </a:moveTo>
                <a:lnTo>
                  <a:pt x="821436" y="0"/>
                </a:lnTo>
                <a:lnTo>
                  <a:pt x="821436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14370" y="2421527"/>
            <a:ext cx="715010" cy="104139"/>
          </a:xfrm>
          <a:custGeom>
            <a:avLst/>
            <a:gdLst/>
            <a:ahLst/>
            <a:cxnLst/>
            <a:rect l="l" t="t" r="r" b="b"/>
            <a:pathLst>
              <a:path w="715009" h="104139">
                <a:moveTo>
                  <a:pt x="0" y="0"/>
                </a:moveTo>
                <a:lnTo>
                  <a:pt x="714756" y="0"/>
                </a:lnTo>
                <a:lnTo>
                  <a:pt x="714756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14370" y="2421527"/>
            <a:ext cx="715010" cy="104139"/>
          </a:xfrm>
          <a:custGeom>
            <a:avLst/>
            <a:gdLst/>
            <a:ahLst/>
            <a:cxnLst/>
            <a:rect l="l" t="t" r="r" b="b"/>
            <a:pathLst>
              <a:path w="715009" h="104139">
                <a:moveTo>
                  <a:pt x="0" y="0"/>
                </a:moveTo>
                <a:lnTo>
                  <a:pt x="714756" y="0"/>
                </a:lnTo>
                <a:lnTo>
                  <a:pt x="714756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14370" y="4129932"/>
            <a:ext cx="1150620" cy="104139"/>
          </a:xfrm>
          <a:custGeom>
            <a:avLst/>
            <a:gdLst/>
            <a:ahLst/>
            <a:cxnLst/>
            <a:rect l="l" t="t" r="r" b="b"/>
            <a:pathLst>
              <a:path w="1150620" h="104139">
                <a:moveTo>
                  <a:pt x="0" y="0"/>
                </a:moveTo>
                <a:lnTo>
                  <a:pt x="1150619" y="0"/>
                </a:lnTo>
                <a:lnTo>
                  <a:pt x="1150619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14370" y="4129932"/>
            <a:ext cx="1150620" cy="104139"/>
          </a:xfrm>
          <a:custGeom>
            <a:avLst/>
            <a:gdLst/>
            <a:ahLst/>
            <a:cxnLst/>
            <a:rect l="l" t="t" r="r" b="b"/>
            <a:pathLst>
              <a:path w="1150620" h="104139">
                <a:moveTo>
                  <a:pt x="0" y="0"/>
                </a:moveTo>
                <a:lnTo>
                  <a:pt x="1150619" y="0"/>
                </a:lnTo>
                <a:lnTo>
                  <a:pt x="1150619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51374" y="1853076"/>
            <a:ext cx="861060" cy="104139"/>
          </a:xfrm>
          <a:custGeom>
            <a:avLst/>
            <a:gdLst/>
            <a:ahLst/>
            <a:cxnLst/>
            <a:rect l="l" t="t" r="r" b="b"/>
            <a:pathLst>
              <a:path w="861059" h="104139">
                <a:moveTo>
                  <a:pt x="0" y="0"/>
                </a:moveTo>
                <a:lnTo>
                  <a:pt x="861059" y="0"/>
                </a:lnTo>
                <a:lnTo>
                  <a:pt x="861059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51374" y="1853076"/>
            <a:ext cx="861060" cy="104139"/>
          </a:xfrm>
          <a:custGeom>
            <a:avLst/>
            <a:gdLst/>
            <a:ahLst/>
            <a:cxnLst/>
            <a:rect l="l" t="t" r="r" b="b"/>
            <a:pathLst>
              <a:path w="861059" h="104139">
                <a:moveTo>
                  <a:pt x="0" y="0"/>
                </a:moveTo>
                <a:lnTo>
                  <a:pt x="861059" y="0"/>
                </a:lnTo>
                <a:lnTo>
                  <a:pt x="861059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63109" y="4413396"/>
            <a:ext cx="224154" cy="104139"/>
          </a:xfrm>
          <a:custGeom>
            <a:avLst/>
            <a:gdLst/>
            <a:ahLst/>
            <a:cxnLst/>
            <a:rect l="l" t="t" r="r" b="b"/>
            <a:pathLst>
              <a:path w="224154" h="104139">
                <a:moveTo>
                  <a:pt x="0" y="0"/>
                </a:moveTo>
                <a:lnTo>
                  <a:pt x="224027" y="0"/>
                </a:lnTo>
                <a:lnTo>
                  <a:pt x="224027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63109" y="4413396"/>
            <a:ext cx="224154" cy="104139"/>
          </a:xfrm>
          <a:custGeom>
            <a:avLst/>
            <a:gdLst/>
            <a:ahLst/>
            <a:cxnLst/>
            <a:rect l="l" t="t" r="r" b="b"/>
            <a:pathLst>
              <a:path w="224154" h="104139">
                <a:moveTo>
                  <a:pt x="0" y="0"/>
                </a:moveTo>
                <a:lnTo>
                  <a:pt x="224027" y="0"/>
                </a:lnTo>
                <a:lnTo>
                  <a:pt x="224027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14370" y="2994552"/>
            <a:ext cx="521334" cy="104139"/>
          </a:xfrm>
          <a:custGeom>
            <a:avLst/>
            <a:gdLst/>
            <a:ahLst/>
            <a:cxnLst/>
            <a:rect l="l" t="t" r="r" b="b"/>
            <a:pathLst>
              <a:path w="521334" h="104139">
                <a:moveTo>
                  <a:pt x="0" y="0"/>
                </a:moveTo>
                <a:lnTo>
                  <a:pt x="521208" y="0"/>
                </a:lnTo>
                <a:lnTo>
                  <a:pt x="521208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14370" y="2994552"/>
            <a:ext cx="521334" cy="104139"/>
          </a:xfrm>
          <a:custGeom>
            <a:avLst/>
            <a:gdLst/>
            <a:ahLst/>
            <a:cxnLst/>
            <a:rect l="l" t="t" r="r" b="b"/>
            <a:pathLst>
              <a:path w="521334" h="104139">
                <a:moveTo>
                  <a:pt x="0" y="0"/>
                </a:moveTo>
                <a:lnTo>
                  <a:pt x="521208" y="0"/>
                </a:lnTo>
                <a:lnTo>
                  <a:pt x="521208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14370" y="3278016"/>
            <a:ext cx="475615" cy="104139"/>
          </a:xfrm>
          <a:custGeom>
            <a:avLst/>
            <a:gdLst/>
            <a:ahLst/>
            <a:cxnLst/>
            <a:rect l="l" t="t" r="r" b="b"/>
            <a:pathLst>
              <a:path w="475615" h="104139">
                <a:moveTo>
                  <a:pt x="0" y="0"/>
                </a:moveTo>
                <a:lnTo>
                  <a:pt x="475488" y="0"/>
                </a:lnTo>
                <a:lnTo>
                  <a:pt x="475488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14370" y="3278016"/>
            <a:ext cx="475615" cy="104139"/>
          </a:xfrm>
          <a:custGeom>
            <a:avLst/>
            <a:gdLst/>
            <a:ahLst/>
            <a:cxnLst/>
            <a:rect l="l" t="t" r="r" b="b"/>
            <a:pathLst>
              <a:path w="475615" h="104139">
                <a:moveTo>
                  <a:pt x="0" y="0"/>
                </a:moveTo>
                <a:lnTo>
                  <a:pt x="475488" y="0"/>
                </a:lnTo>
                <a:lnTo>
                  <a:pt x="475488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14370" y="3131711"/>
            <a:ext cx="475615" cy="106680"/>
          </a:xfrm>
          <a:custGeom>
            <a:avLst/>
            <a:gdLst/>
            <a:ahLst/>
            <a:cxnLst/>
            <a:rect l="l" t="t" r="r" b="b"/>
            <a:pathLst>
              <a:path w="475615" h="106679">
                <a:moveTo>
                  <a:pt x="0" y="0"/>
                </a:moveTo>
                <a:lnTo>
                  <a:pt x="475488" y="0"/>
                </a:lnTo>
                <a:lnTo>
                  <a:pt x="47548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14370" y="3131711"/>
            <a:ext cx="475615" cy="106680"/>
          </a:xfrm>
          <a:custGeom>
            <a:avLst/>
            <a:gdLst/>
            <a:ahLst/>
            <a:cxnLst/>
            <a:rect l="l" t="t" r="r" b="b"/>
            <a:pathLst>
              <a:path w="475615" h="106679">
                <a:moveTo>
                  <a:pt x="0" y="0"/>
                </a:moveTo>
                <a:lnTo>
                  <a:pt x="475488" y="0"/>
                </a:lnTo>
                <a:lnTo>
                  <a:pt x="47548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20081" y="3611772"/>
            <a:ext cx="1720850" cy="0"/>
          </a:xfrm>
          <a:custGeom>
            <a:avLst/>
            <a:gdLst/>
            <a:ahLst/>
            <a:cxnLst/>
            <a:rect l="l" t="t" r="r" b="b"/>
            <a:pathLst>
              <a:path w="1720850">
                <a:moveTo>
                  <a:pt x="0" y="0"/>
                </a:moveTo>
                <a:lnTo>
                  <a:pt x="1720595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64762" y="4466735"/>
            <a:ext cx="722630" cy="0"/>
          </a:xfrm>
          <a:custGeom>
            <a:avLst/>
            <a:gdLst/>
            <a:ahLst/>
            <a:cxnLst/>
            <a:rect l="l" t="t" r="r" b="b"/>
            <a:pathLst>
              <a:path w="722629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62654" y="3753503"/>
            <a:ext cx="824865" cy="0"/>
          </a:xfrm>
          <a:custGeom>
            <a:avLst/>
            <a:gdLst/>
            <a:ahLst/>
            <a:cxnLst/>
            <a:rect l="l" t="t" r="r" b="b"/>
            <a:pathLst>
              <a:path w="824865">
                <a:moveTo>
                  <a:pt x="0" y="0"/>
                </a:moveTo>
                <a:lnTo>
                  <a:pt x="824484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89502" y="3895235"/>
            <a:ext cx="858519" cy="0"/>
          </a:xfrm>
          <a:custGeom>
            <a:avLst/>
            <a:gdLst/>
            <a:ahLst/>
            <a:cxnLst/>
            <a:rect l="l" t="t" r="r" b="b"/>
            <a:pathLst>
              <a:path w="858520">
                <a:moveTo>
                  <a:pt x="0" y="0"/>
                </a:moveTo>
                <a:lnTo>
                  <a:pt x="858012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14370" y="1568087"/>
            <a:ext cx="669290" cy="104139"/>
          </a:xfrm>
          <a:custGeom>
            <a:avLst/>
            <a:gdLst/>
            <a:ahLst/>
            <a:cxnLst/>
            <a:rect l="l" t="t" r="r" b="b"/>
            <a:pathLst>
              <a:path w="669290" h="104139">
                <a:moveTo>
                  <a:pt x="0" y="0"/>
                </a:moveTo>
                <a:lnTo>
                  <a:pt x="669036" y="0"/>
                </a:lnTo>
                <a:lnTo>
                  <a:pt x="669036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14370" y="1568087"/>
            <a:ext cx="669290" cy="104139"/>
          </a:xfrm>
          <a:custGeom>
            <a:avLst/>
            <a:gdLst/>
            <a:ahLst/>
            <a:cxnLst/>
            <a:rect l="l" t="t" r="r" b="b"/>
            <a:pathLst>
              <a:path w="669290" h="104139">
                <a:moveTo>
                  <a:pt x="0" y="0"/>
                </a:moveTo>
                <a:lnTo>
                  <a:pt x="669036" y="0"/>
                </a:lnTo>
                <a:lnTo>
                  <a:pt x="669036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14370" y="1997855"/>
            <a:ext cx="850900" cy="104139"/>
          </a:xfrm>
          <a:custGeom>
            <a:avLst/>
            <a:gdLst/>
            <a:ahLst/>
            <a:cxnLst/>
            <a:rect l="l" t="t" r="r" b="b"/>
            <a:pathLst>
              <a:path w="850900" h="104139">
                <a:moveTo>
                  <a:pt x="0" y="0"/>
                </a:moveTo>
                <a:lnTo>
                  <a:pt x="850391" y="0"/>
                </a:lnTo>
                <a:lnTo>
                  <a:pt x="850391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14370" y="1997855"/>
            <a:ext cx="850900" cy="104139"/>
          </a:xfrm>
          <a:custGeom>
            <a:avLst/>
            <a:gdLst/>
            <a:ahLst/>
            <a:cxnLst/>
            <a:rect l="l" t="t" r="r" b="b"/>
            <a:pathLst>
              <a:path w="850900" h="104139">
                <a:moveTo>
                  <a:pt x="0" y="0"/>
                </a:moveTo>
                <a:lnTo>
                  <a:pt x="850391" y="0"/>
                </a:lnTo>
                <a:lnTo>
                  <a:pt x="850391" y="103632"/>
                </a:lnTo>
                <a:lnTo>
                  <a:pt x="0" y="103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83405" y="1618380"/>
            <a:ext cx="2158365" cy="0"/>
          </a:xfrm>
          <a:custGeom>
            <a:avLst/>
            <a:gdLst/>
            <a:ahLst/>
            <a:cxnLst/>
            <a:rect l="l" t="t" r="r" b="b"/>
            <a:pathLst>
              <a:path w="2158365">
                <a:moveTo>
                  <a:pt x="0" y="0"/>
                </a:moveTo>
                <a:lnTo>
                  <a:pt x="2157984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91609" y="1761636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500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66386" y="4893455"/>
            <a:ext cx="840105" cy="0"/>
          </a:xfrm>
          <a:custGeom>
            <a:avLst/>
            <a:gdLst/>
            <a:ahLst/>
            <a:cxnLst/>
            <a:rect l="l" t="t" r="r" b="b"/>
            <a:pathLst>
              <a:path w="840104">
                <a:moveTo>
                  <a:pt x="0" y="0"/>
                </a:moveTo>
                <a:lnTo>
                  <a:pt x="839724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37914" y="1903367"/>
            <a:ext cx="1376680" cy="0"/>
          </a:xfrm>
          <a:custGeom>
            <a:avLst/>
            <a:gdLst/>
            <a:ahLst/>
            <a:cxnLst/>
            <a:rect l="l" t="t" r="r" b="b"/>
            <a:pathLst>
              <a:path w="1376679">
                <a:moveTo>
                  <a:pt x="0" y="0"/>
                </a:moveTo>
                <a:lnTo>
                  <a:pt x="1376172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81526" y="2051196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820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96181" y="4608467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6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72738" y="4038491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304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29126" y="432195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14370" y="1491887"/>
            <a:ext cx="4706620" cy="3535679"/>
          </a:xfrm>
          <a:custGeom>
            <a:avLst/>
            <a:gdLst/>
            <a:ahLst/>
            <a:cxnLst/>
            <a:rect l="l" t="t" r="r" b="b"/>
            <a:pathLst>
              <a:path w="4706620" h="3535679">
                <a:moveTo>
                  <a:pt x="0" y="0"/>
                </a:moveTo>
                <a:lnTo>
                  <a:pt x="0" y="3535679"/>
                </a:lnTo>
                <a:lnTo>
                  <a:pt x="4706112" y="35356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06977" y="3718455"/>
            <a:ext cx="91440" cy="73660"/>
          </a:xfrm>
          <a:custGeom>
            <a:avLst/>
            <a:gdLst/>
            <a:ahLst/>
            <a:cxnLst/>
            <a:rect l="l" t="t" r="r" b="b"/>
            <a:pathLst>
              <a:path w="91440" h="73660">
                <a:moveTo>
                  <a:pt x="44030" y="0"/>
                </a:moveTo>
                <a:lnTo>
                  <a:pt x="0" y="35217"/>
                </a:lnTo>
                <a:lnTo>
                  <a:pt x="44030" y="73151"/>
                </a:lnTo>
                <a:lnTo>
                  <a:pt x="91439" y="35217"/>
                </a:lnTo>
                <a:lnTo>
                  <a:pt x="4403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06977" y="3718457"/>
            <a:ext cx="91440" cy="73660"/>
          </a:xfrm>
          <a:custGeom>
            <a:avLst/>
            <a:gdLst/>
            <a:ahLst/>
            <a:cxnLst/>
            <a:rect l="l" t="t" r="r" b="b"/>
            <a:pathLst>
              <a:path w="91440" h="73660">
                <a:moveTo>
                  <a:pt x="91439" y="35217"/>
                </a:moveTo>
                <a:lnTo>
                  <a:pt x="44030" y="0"/>
                </a:lnTo>
                <a:lnTo>
                  <a:pt x="0" y="35217"/>
                </a:lnTo>
                <a:lnTo>
                  <a:pt x="44030" y="73151"/>
                </a:lnTo>
                <a:lnTo>
                  <a:pt x="91439" y="3521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23842" y="38601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5814"/>
                </a:lnTo>
                <a:lnTo>
                  <a:pt x="43294" y="71628"/>
                </a:lnTo>
                <a:lnTo>
                  <a:pt x="89916" y="35814"/>
                </a:lnTo>
                <a:lnTo>
                  <a:pt x="432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23842" y="38601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4"/>
                </a:moveTo>
                <a:lnTo>
                  <a:pt x="43294" y="0"/>
                </a:lnTo>
                <a:lnTo>
                  <a:pt x="0" y="35814"/>
                </a:lnTo>
                <a:lnTo>
                  <a:pt x="43294" y="71628"/>
                </a:lnTo>
                <a:lnTo>
                  <a:pt x="89916" y="358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38981" y="38601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4"/>
                </a:lnTo>
                <a:lnTo>
                  <a:pt x="44958" y="71628"/>
                </a:lnTo>
                <a:lnTo>
                  <a:pt x="89916" y="35814"/>
                </a:lnTo>
                <a:lnTo>
                  <a:pt x="449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38981" y="38601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4"/>
                </a:moveTo>
                <a:lnTo>
                  <a:pt x="44958" y="0"/>
                </a:lnTo>
                <a:lnTo>
                  <a:pt x="0" y="35814"/>
                </a:lnTo>
                <a:lnTo>
                  <a:pt x="44958" y="71628"/>
                </a:lnTo>
                <a:lnTo>
                  <a:pt x="89916" y="358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14953" y="38601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5814"/>
                </a:lnTo>
                <a:lnTo>
                  <a:pt x="43294" y="71628"/>
                </a:lnTo>
                <a:lnTo>
                  <a:pt x="89915" y="35814"/>
                </a:lnTo>
                <a:lnTo>
                  <a:pt x="432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14953" y="38601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5" y="35814"/>
                </a:moveTo>
                <a:lnTo>
                  <a:pt x="43294" y="0"/>
                </a:lnTo>
                <a:lnTo>
                  <a:pt x="0" y="35814"/>
                </a:lnTo>
                <a:lnTo>
                  <a:pt x="43294" y="71628"/>
                </a:lnTo>
                <a:lnTo>
                  <a:pt x="89915" y="358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28670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7" y="0"/>
                </a:moveTo>
                <a:lnTo>
                  <a:pt x="0" y="35813"/>
                </a:lnTo>
                <a:lnTo>
                  <a:pt x="44957" y="71627"/>
                </a:lnTo>
                <a:lnTo>
                  <a:pt x="89915" y="35813"/>
                </a:lnTo>
                <a:lnTo>
                  <a:pt x="4495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28670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5" y="35813"/>
                </a:moveTo>
                <a:lnTo>
                  <a:pt x="44957" y="0"/>
                </a:lnTo>
                <a:lnTo>
                  <a:pt x="0" y="35813"/>
                </a:lnTo>
                <a:lnTo>
                  <a:pt x="44957" y="71627"/>
                </a:lnTo>
                <a:lnTo>
                  <a:pt x="89915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905681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7134"/>
                </a:lnTo>
                <a:lnTo>
                  <a:pt x="44958" y="71627"/>
                </a:lnTo>
                <a:lnTo>
                  <a:pt x="89916" y="37134"/>
                </a:lnTo>
                <a:lnTo>
                  <a:pt x="449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905681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7134"/>
                </a:moveTo>
                <a:lnTo>
                  <a:pt x="44958" y="0"/>
                </a:lnTo>
                <a:lnTo>
                  <a:pt x="0" y="37134"/>
                </a:lnTo>
                <a:lnTo>
                  <a:pt x="44958" y="71627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56174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6621" y="0"/>
                </a:moveTo>
                <a:lnTo>
                  <a:pt x="0" y="35813"/>
                </a:lnTo>
                <a:lnTo>
                  <a:pt x="46621" y="71627"/>
                </a:lnTo>
                <a:lnTo>
                  <a:pt x="89916" y="35813"/>
                </a:lnTo>
                <a:lnTo>
                  <a:pt x="466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6174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5813"/>
                </a:moveTo>
                <a:lnTo>
                  <a:pt x="46621" y="0"/>
                </a:lnTo>
                <a:lnTo>
                  <a:pt x="0" y="35813"/>
                </a:lnTo>
                <a:lnTo>
                  <a:pt x="46621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667938" y="201310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8" y="0"/>
                </a:moveTo>
                <a:lnTo>
                  <a:pt x="0" y="37134"/>
                </a:lnTo>
                <a:lnTo>
                  <a:pt x="44958" y="71627"/>
                </a:lnTo>
                <a:lnTo>
                  <a:pt x="89916" y="37134"/>
                </a:lnTo>
                <a:lnTo>
                  <a:pt x="449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67938" y="201310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7134"/>
                </a:moveTo>
                <a:lnTo>
                  <a:pt x="44958" y="0"/>
                </a:lnTo>
                <a:lnTo>
                  <a:pt x="0" y="37134"/>
                </a:lnTo>
                <a:lnTo>
                  <a:pt x="44958" y="71627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06977" y="4003443"/>
            <a:ext cx="91440" cy="73660"/>
          </a:xfrm>
          <a:custGeom>
            <a:avLst/>
            <a:gdLst/>
            <a:ahLst/>
            <a:cxnLst/>
            <a:rect l="l" t="t" r="r" b="b"/>
            <a:pathLst>
              <a:path w="91440" h="73660">
                <a:moveTo>
                  <a:pt x="47409" y="0"/>
                </a:moveTo>
                <a:lnTo>
                  <a:pt x="0" y="35217"/>
                </a:lnTo>
                <a:lnTo>
                  <a:pt x="47409" y="73151"/>
                </a:lnTo>
                <a:lnTo>
                  <a:pt x="91439" y="35217"/>
                </a:lnTo>
                <a:lnTo>
                  <a:pt x="4740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06977" y="4003443"/>
            <a:ext cx="91440" cy="73660"/>
          </a:xfrm>
          <a:custGeom>
            <a:avLst/>
            <a:gdLst/>
            <a:ahLst/>
            <a:cxnLst/>
            <a:rect l="l" t="t" r="r" b="b"/>
            <a:pathLst>
              <a:path w="91440" h="73660">
                <a:moveTo>
                  <a:pt x="91439" y="35217"/>
                </a:moveTo>
                <a:lnTo>
                  <a:pt x="47409" y="0"/>
                </a:lnTo>
                <a:lnTo>
                  <a:pt x="0" y="35217"/>
                </a:lnTo>
                <a:lnTo>
                  <a:pt x="47409" y="73151"/>
                </a:lnTo>
                <a:lnTo>
                  <a:pt x="91439" y="3521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18001" y="4003443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44957" y="0"/>
                </a:moveTo>
                <a:lnTo>
                  <a:pt x="0" y="35217"/>
                </a:lnTo>
                <a:lnTo>
                  <a:pt x="44957" y="73151"/>
                </a:lnTo>
                <a:lnTo>
                  <a:pt x="89915" y="35217"/>
                </a:lnTo>
                <a:lnTo>
                  <a:pt x="4495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18001" y="4003443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89915" y="35217"/>
                </a:moveTo>
                <a:lnTo>
                  <a:pt x="44957" y="0"/>
                </a:lnTo>
                <a:lnTo>
                  <a:pt x="0" y="35217"/>
                </a:lnTo>
                <a:lnTo>
                  <a:pt x="44957" y="73151"/>
                </a:lnTo>
                <a:lnTo>
                  <a:pt x="89915" y="3521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06977" y="4148220"/>
            <a:ext cx="91440" cy="71755"/>
          </a:xfrm>
          <a:custGeom>
            <a:avLst/>
            <a:gdLst/>
            <a:ahLst/>
            <a:cxnLst/>
            <a:rect l="l" t="t" r="r" b="b"/>
            <a:pathLst>
              <a:path w="91440" h="71754">
                <a:moveTo>
                  <a:pt x="47409" y="0"/>
                </a:moveTo>
                <a:lnTo>
                  <a:pt x="0" y="35813"/>
                </a:lnTo>
                <a:lnTo>
                  <a:pt x="47409" y="71627"/>
                </a:lnTo>
                <a:lnTo>
                  <a:pt x="91439" y="35813"/>
                </a:lnTo>
                <a:lnTo>
                  <a:pt x="4740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06977" y="4148220"/>
            <a:ext cx="91440" cy="71755"/>
          </a:xfrm>
          <a:custGeom>
            <a:avLst/>
            <a:gdLst/>
            <a:ahLst/>
            <a:cxnLst/>
            <a:rect l="l" t="t" r="r" b="b"/>
            <a:pathLst>
              <a:path w="91440" h="71754">
                <a:moveTo>
                  <a:pt x="91439" y="35813"/>
                </a:moveTo>
                <a:lnTo>
                  <a:pt x="47409" y="0"/>
                </a:lnTo>
                <a:lnTo>
                  <a:pt x="0" y="35813"/>
                </a:lnTo>
                <a:lnTo>
                  <a:pt x="47409" y="71627"/>
                </a:lnTo>
                <a:lnTo>
                  <a:pt x="91439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22217" y="428842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4493"/>
                </a:lnTo>
                <a:lnTo>
                  <a:pt x="44958" y="71627"/>
                </a:lnTo>
                <a:lnTo>
                  <a:pt x="89916" y="34493"/>
                </a:lnTo>
                <a:lnTo>
                  <a:pt x="449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22217" y="428842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4493"/>
                </a:moveTo>
                <a:lnTo>
                  <a:pt x="44958" y="0"/>
                </a:lnTo>
                <a:lnTo>
                  <a:pt x="0" y="34493"/>
                </a:lnTo>
                <a:lnTo>
                  <a:pt x="44958" y="71627"/>
                </a:lnTo>
                <a:lnTo>
                  <a:pt x="89916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5933" y="286653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6621" y="0"/>
                </a:moveTo>
                <a:lnTo>
                  <a:pt x="0" y="35813"/>
                </a:lnTo>
                <a:lnTo>
                  <a:pt x="46621" y="71627"/>
                </a:lnTo>
                <a:lnTo>
                  <a:pt x="89916" y="35813"/>
                </a:lnTo>
                <a:lnTo>
                  <a:pt x="466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5933" y="286653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6621" y="0"/>
                </a:lnTo>
                <a:lnTo>
                  <a:pt x="0" y="35813"/>
                </a:lnTo>
                <a:lnTo>
                  <a:pt x="46621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25621" y="286653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6621" y="0"/>
                </a:moveTo>
                <a:lnTo>
                  <a:pt x="0" y="35813"/>
                </a:lnTo>
                <a:lnTo>
                  <a:pt x="46621" y="71627"/>
                </a:lnTo>
                <a:lnTo>
                  <a:pt x="89915" y="35813"/>
                </a:lnTo>
                <a:lnTo>
                  <a:pt x="466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25621" y="286653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5" y="35813"/>
                </a:moveTo>
                <a:lnTo>
                  <a:pt x="46621" y="0"/>
                </a:lnTo>
                <a:lnTo>
                  <a:pt x="0" y="35813"/>
                </a:lnTo>
                <a:lnTo>
                  <a:pt x="46621" y="71627"/>
                </a:lnTo>
                <a:lnTo>
                  <a:pt x="89915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25621" y="300979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5813"/>
                </a:lnTo>
                <a:lnTo>
                  <a:pt x="43294" y="71627"/>
                </a:lnTo>
                <a:lnTo>
                  <a:pt x="89915" y="35813"/>
                </a:lnTo>
                <a:lnTo>
                  <a:pt x="432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25621" y="300979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5" y="35813"/>
                </a:moveTo>
                <a:lnTo>
                  <a:pt x="43294" y="0"/>
                </a:lnTo>
                <a:lnTo>
                  <a:pt x="0" y="35813"/>
                </a:lnTo>
                <a:lnTo>
                  <a:pt x="43294" y="71627"/>
                </a:lnTo>
                <a:lnTo>
                  <a:pt x="89915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43909" y="243676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6621" y="0"/>
                </a:moveTo>
                <a:lnTo>
                  <a:pt x="0" y="34493"/>
                </a:lnTo>
                <a:lnTo>
                  <a:pt x="46621" y="71628"/>
                </a:lnTo>
                <a:lnTo>
                  <a:pt x="89915" y="34493"/>
                </a:lnTo>
                <a:lnTo>
                  <a:pt x="466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43909" y="243676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5" y="34493"/>
                </a:moveTo>
                <a:lnTo>
                  <a:pt x="46621" y="0"/>
                </a:lnTo>
                <a:lnTo>
                  <a:pt x="0" y="34493"/>
                </a:lnTo>
                <a:lnTo>
                  <a:pt x="46621" y="71628"/>
                </a:lnTo>
                <a:lnTo>
                  <a:pt x="89915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64405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64405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4958" y="0"/>
                </a:ln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765217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65217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4958" y="0"/>
                </a:ln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326050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326050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4958" y="0"/>
                </a:ln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99429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699428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4958" y="0"/>
                </a:ln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077381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077381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3294" y="0"/>
                </a:ln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85814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485814" y="35767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4958" y="0"/>
                </a:ln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43909" y="44316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6621" y="0"/>
                </a:moveTo>
                <a:lnTo>
                  <a:pt x="0" y="35814"/>
                </a:lnTo>
                <a:lnTo>
                  <a:pt x="46621" y="71628"/>
                </a:lnTo>
                <a:lnTo>
                  <a:pt x="89915" y="35814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43909" y="44316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5" y="35814"/>
                </a:moveTo>
                <a:lnTo>
                  <a:pt x="46621" y="0"/>
                </a:lnTo>
                <a:lnTo>
                  <a:pt x="0" y="35814"/>
                </a:lnTo>
                <a:lnTo>
                  <a:pt x="46621" y="71628"/>
                </a:lnTo>
                <a:lnTo>
                  <a:pt x="89915" y="358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32886" y="44316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4"/>
                </a:lnTo>
                <a:lnTo>
                  <a:pt x="44958" y="71628"/>
                </a:lnTo>
                <a:lnTo>
                  <a:pt x="89916" y="35814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32886" y="44316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4"/>
                </a:moveTo>
                <a:lnTo>
                  <a:pt x="44958" y="0"/>
                </a:lnTo>
                <a:lnTo>
                  <a:pt x="0" y="35814"/>
                </a:lnTo>
                <a:lnTo>
                  <a:pt x="44958" y="71628"/>
                </a:lnTo>
                <a:lnTo>
                  <a:pt x="89916" y="358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093133" y="44316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4"/>
                </a:lnTo>
                <a:lnTo>
                  <a:pt x="44958" y="71628"/>
                </a:lnTo>
                <a:lnTo>
                  <a:pt x="89916" y="35814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093133" y="44316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4"/>
                </a:moveTo>
                <a:lnTo>
                  <a:pt x="44958" y="0"/>
                </a:lnTo>
                <a:lnTo>
                  <a:pt x="0" y="35814"/>
                </a:lnTo>
                <a:lnTo>
                  <a:pt x="44958" y="71628"/>
                </a:lnTo>
                <a:lnTo>
                  <a:pt x="89916" y="358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01793" y="3718455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46621" y="0"/>
                </a:moveTo>
                <a:lnTo>
                  <a:pt x="0" y="35217"/>
                </a:lnTo>
                <a:lnTo>
                  <a:pt x="46621" y="73151"/>
                </a:lnTo>
                <a:lnTo>
                  <a:pt x="89916" y="35217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01793" y="3718457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89916" y="35217"/>
                </a:moveTo>
                <a:lnTo>
                  <a:pt x="46621" y="0"/>
                </a:lnTo>
                <a:lnTo>
                  <a:pt x="0" y="35217"/>
                </a:lnTo>
                <a:lnTo>
                  <a:pt x="46621" y="73151"/>
                </a:lnTo>
                <a:lnTo>
                  <a:pt x="89916" y="3521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410126" y="3718455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44958" y="0"/>
                </a:moveTo>
                <a:lnTo>
                  <a:pt x="0" y="35217"/>
                </a:lnTo>
                <a:lnTo>
                  <a:pt x="44958" y="73151"/>
                </a:lnTo>
                <a:lnTo>
                  <a:pt x="89916" y="35217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410126" y="3718457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89916" y="35217"/>
                </a:moveTo>
                <a:lnTo>
                  <a:pt x="44958" y="0"/>
                </a:lnTo>
                <a:lnTo>
                  <a:pt x="0" y="35217"/>
                </a:lnTo>
                <a:lnTo>
                  <a:pt x="44958" y="73151"/>
                </a:lnTo>
                <a:lnTo>
                  <a:pt x="89916" y="3521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007790" y="3718455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44958" y="0"/>
                </a:moveTo>
                <a:lnTo>
                  <a:pt x="0" y="35217"/>
                </a:lnTo>
                <a:lnTo>
                  <a:pt x="44958" y="73151"/>
                </a:lnTo>
                <a:lnTo>
                  <a:pt x="89916" y="35217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07790" y="3718457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89916" y="35217"/>
                </a:moveTo>
                <a:lnTo>
                  <a:pt x="44958" y="0"/>
                </a:lnTo>
                <a:lnTo>
                  <a:pt x="0" y="35217"/>
                </a:lnTo>
                <a:lnTo>
                  <a:pt x="44958" y="73151"/>
                </a:lnTo>
                <a:lnTo>
                  <a:pt x="89916" y="3521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789602" y="38601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6621" y="0"/>
                </a:moveTo>
                <a:lnTo>
                  <a:pt x="0" y="35814"/>
                </a:lnTo>
                <a:lnTo>
                  <a:pt x="46621" y="71628"/>
                </a:lnTo>
                <a:lnTo>
                  <a:pt x="89916" y="35814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89602" y="38601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4"/>
                </a:moveTo>
                <a:lnTo>
                  <a:pt x="46621" y="0"/>
                </a:lnTo>
                <a:lnTo>
                  <a:pt x="0" y="35814"/>
                </a:lnTo>
                <a:lnTo>
                  <a:pt x="46621" y="71628"/>
                </a:lnTo>
                <a:lnTo>
                  <a:pt x="89916" y="358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31590" y="38601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6621" y="0"/>
                </a:moveTo>
                <a:lnTo>
                  <a:pt x="0" y="35814"/>
                </a:lnTo>
                <a:lnTo>
                  <a:pt x="46621" y="71628"/>
                </a:lnTo>
                <a:lnTo>
                  <a:pt x="89916" y="35814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931590" y="38601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4"/>
                </a:moveTo>
                <a:lnTo>
                  <a:pt x="46621" y="0"/>
                </a:lnTo>
                <a:lnTo>
                  <a:pt x="0" y="35814"/>
                </a:lnTo>
                <a:lnTo>
                  <a:pt x="46621" y="71628"/>
                </a:lnTo>
                <a:lnTo>
                  <a:pt x="89916" y="358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85002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8" y="0"/>
                </a:moveTo>
                <a:lnTo>
                  <a:pt x="0" y="34493"/>
                </a:lnTo>
                <a:lnTo>
                  <a:pt x="44958" y="71628"/>
                </a:lnTo>
                <a:lnTo>
                  <a:pt x="89916" y="3449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85002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4493"/>
                </a:moveTo>
                <a:lnTo>
                  <a:pt x="44958" y="0"/>
                </a:lnTo>
                <a:lnTo>
                  <a:pt x="0" y="34493"/>
                </a:lnTo>
                <a:lnTo>
                  <a:pt x="44958" y="71628"/>
                </a:lnTo>
                <a:lnTo>
                  <a:pt x="89916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678093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8" y="0"/>
                </a:moveTo>
                <a:lnTo>
                  <a:pt x="0" y="34493"/>
                </a:lnTo>
                <a:lnTo>
                  <a:pt x="44958" y="71628"/>
                </a:lnTo>
                <a:lnTo>
                  <a:pt x="89916" y="3449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78092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4493"/>
                </a:moveTo>
                <a:lnTo>
                  <a:pt x="44958" y="0"/>
                </a:lnTo>
                <a:lnTo>
                  <a:pt x="0" y="34493"/>
                </a:lnTo>
                <a:lnTo>
                  <a:pt x="44958" y="71628"/>
                </a:lnTo>
                <a:lnTo>
                  <a:pt x="89916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69662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8" y="0"/>
                </a:moveTo>
                <a:lnTo>
                  <a:pt x="0" y="34493"/>
                </a:lnTo>
                <a:lnTo>
                  <a:pt x="44958" y="71628"/>
                </a:lnTo>
                <a:lnTo>
                  <a:pt x="89916" y="3449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269662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4493"/>
                </a:moveTo>
                <a:lnTo>
                  <a:pt x="44958" y="0"/>
                </a:lnTo>
                <a:lnTo>
                  <a:pt x="0" y="34493"/>
                </a:lnTo>
                <a:lnTo>
                  <a:pt x="44958" y="71628"/>
                </a:lnTo>
                <a:lnTo>
                  <a:pt x="89916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855133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8" y="0"/>
                </a:moveTo>
                <a:lnTo>
                  <a:pt x="0" y="34493"/>
                </a:lnTo>
                <a:lnTo>
                  <a:pt x="44958" y="71628"/>
                </a:lnTo>
                <a:lnTo>
                  <a:pt x="89916" y="3449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855133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4493"/>
                </a:moveTo>
                <a:lnTo>
                  <a:pt x="44958" y="0"/>
                </a:lnTo>
                <a:lnTo>
                  <a:pt x="0" y="34493"/>
                </a:lnTo>
                <a:lnTo>
                  <a:pt x="44958" y="71628"/>
                </a:lnTo>
                <a:lnTo>
                  <a:pt x="89916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460417" y="1584845"/>
            <a:ext cx="91440" cy="71755"/>
          </a:xfrm>
          <a:custGeom>
            <a:avLst/>
            <a:gdLst/>
            <a:ahLst/>
            <a:cxnLst/>
            <a:rect l="l" t="t" r="r" b="b"/>
            <a:pathLst>
              <a:path w="91440" h="71755">
                <a:moveTo>
                  <a:pt x="45720" y="0"/>
                </a:moveTo>
                <a:lnTo>
                  <a:pt x="0" y="34493"/>
                </a:lnTo>
                <a:lnTo>
                  <a:pt x="45720" y="71628"/>
                </a:lnTo>
                <a:lnTo>
                  <a:pt x="91440" y="34493"/>
                </a:lnTo>
                <a:lnTo>
                  <a:pt x="457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460417" y="1584845"/>
            <a:ext cx="91440" cy="71755"/>
          </a:xfrm>
          <a:custGeom>
            <a:avLst/>
            <a:gdLst/>
            <a:ahLst/>
            <a:cxnLst/>
            <a:rect l="l" t="t" r="r" b="b"/>
            <a:pathLst>
              <a:path w="91440" h="71755">
                <a:moveTo>
                  <a:pt x="91440" y="34493"/>
                </a:moveTo>
                <a:lnTo>
                  <a:pt x="45720" y="0"/>
                </a:lnTo>
                <a:lnTo>
                  <a:pt x="0" y="34493"/>
                </a:lnTo>
                <a:lnTo>
                  <a:pt x="45720" y="71628"/>
                </a:lnTo>
                <a:lnTo>
                  <a:pt x="91440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731945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6621" y="0"/>
                </a:moveTo>
                <a:lnTo>
                  <a:pt x="0" y="34493"/>
                </a:lnTo>
                <a:lnTo>
                  <a:pt x="46621" y="71628"/>
                </a:lnTo>
                <a:lnTo>
                  <a:pt x="89916" y="34493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731945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4493"/>
                </a:moveTo>
                <a:lnTo>
                  <a:pt x="46621" y="0"/>
                </a:lnTo>
                <a:lnTo>
                  <a:pt x="0" y="34493"/>
                </a:lnTo>
                <a:lnTo>
                  <a:pt x="46621" y="71628"/>
                </a:lnTo>
                <a:lnTo>
                  <a:pt x="89916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454577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6621" y="0"/>
                </a:moveTo>
                <a:lnTo>
                  <a:pt x="0" y="34493"/>
                </a:lnTo>
                <a:lnTo>
                  <a:pt x="46621" y="71628"/>
                </a:lnTo>
                <a:lnTo>
                  <a:pt x="89915" y="34493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54576" y="158484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5" y="34493"/>
                </a:moveTo>
                <a:lnTo>
                  <a:pt x="46621" y="0"/>
                </a:lnTo>
                <a:lnTo>
                  <a:pt x="0" y="34493"/>
                </a:lnTo>
                <a:lnTo>
                  <a:pt x="46621" y="71628"/>
                </a:lnTo>
                <a:lnTo>
                  <a:pt x="89915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54293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3294" y="0"/>
                </a:move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54292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5813"/>
                </a:moveTo>
                <a:lnTo>
                  <a:pt x="43294" y="0"/>
                </a:ln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73293" y="1728108"/>
            <a:ext cx="91440" cy="71755"/>
          </a:xfrm>
          <a:custGeom>
            <a:avLst/>
            <a:gdLst/>
            <a:ahLst/>
            <a:cxnLst/>
            <a:rect l="l" t="t" r="r" b="b"/>
            <a:pathLst>
              <a:path w="91440" h="71755">
                <a:moveTo>
                  <a:pt x="47409" y="0"/>
                </a:moveTo>
                <a:lnTo>
                  <a:pt x="0" y="35813"/>
                </a:lnTo>
                <a:lnTo>
                  <a:pt x="47409" y="71627"/>
                </a:lnTo>
                <a:lnTo>
                  <a:pt x="91440" y="35813"/>
                </a:lnTo>
                <a:lnTo>
                  <a:pt x="474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373293" y="1728108"/>
            <a:ext cx="91440" cy="71755"/>
          </a:xfrm>
          <a:custGeom>
            <a:avLst/>
            <a:gdLst/>
            <a:ahLst/>
            <a:cxnLst/>
            <a:rect l="l" t="t" r="r" b="b"/>
            <a:pathLst>
              <a:path w="91440" h="71755">
                <a:moveTo>
                  <a:pt x="91440" y="35813"/>
                </a:moveTo>
                <a:lnTo>
                  <a:pt x="47409" y="0"/>
                </a:lnTo>
                <a:lnTo>
                  <a:pt x="0" y="35813"/>
                </a:lnTo>
                <a:lnTo>
                  <a:pt x="47409" y="71627"/>
                </a:lnTo>
                <a:lnTo>
                  <a:pt x="91440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960290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6621" y="0"/>
                </a:moveTo>
                <a:lnTo>
                  <a:pt x="0" y="35813"/>
                </a:lnTo>
                <a:lnTo>
                  <a:pt x="46621" y="71627"/>
                </a:lnTo>
                <a:lnTo>
                  <a:pt x="89916" y="35813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60290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5813"/>
                </a:moveTo>
                <a:lnTo>
                  <a:pt x="46621" y="0"/>
                </a:lnTo>
                <a:lnTo>
                  <a:pt x="0" y="35813"/>
                </a:lnTo>
                <a:lnTo>
                  <a:pt x="46621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12233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8" y="0"/>
                </a:move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12233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5813"/>
                </a:moveTo>
                <a:lnTo>
                  <a:pt x="44958" y="0"/>
                </a:ln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648126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3294" y="0"/>
                </a:move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648126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5813"/>
                </a:moveTo>
                <a:lnTo>
                  <a:pt x="43294" y="0"/>
                </a:ln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021505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6621" y="0"/>
                </a:moveTo>
                <a:lnTo>
                  <a:pt x="0" y="35813"/>
                </a:lnTo>
                <a:lnTo>
                  <a:pt x="46621" y="71627"/>
                </a:lnTo>
                <a:lnTo>
                  <a:pt x="89916" y="35813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021505" y="1728108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5813"/>
                </a:moveTo>
                <a:lnTo>
                  <a:pt x="46621" y="0"/>
                </a:lnTo>
                <a:lnTo>
                  <a:pt x="0" y="35813"/>
                </a:lnTo>
                <a:lnTo>
                  <a:pt x="46621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359578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7134"/>
                </a:lnTo>
                <a:lnTo>
                  <a:pt x="44958" y="71627"/>
                </a:lnTo>
                <a:lnTo>
                  <a:pt x="89916" y="37134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359578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7134"/>
                </a:moveTo>
                <a:lnTo>
                  <a:pt x="44958" y="0"/>
                </a:lnTo>
                <a:lnTo>
                  <a:pt x="0" y="37134"/>
                </a:lnTo>
                <a:lnTo>
                  <a:pt x="44958" y="71627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571669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6621" y="0"/>
                </a:moveTo>
                <a:lnTo>
                  <a:pt x="0" y="37134"/>
                </a:lnTo>
                <a:lnTo>
                  <a:pt x="46621" y="71627"/>
                </a:lnTo>
                <a:lnTo>
                  <a:pt x="89916" y="37134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571669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7134"/>
                </a:moveTo>
                <a:lnTo>
                  <a:pt x="46621" y="0"/>
                </a:lnTo>
                <a:lnTo>
                  <a:pt x="0" y="37134"/>
                </a:lnTo>
                <a:lnTo>
                  <a:pt x="46621" y="71627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897805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7134"/>
                </a:lnTo>
                <a:lnTo>
                  <a:pt x="43294" y="71627"/>
                </a:lnTo>
                <a:lnTo>
                  <a:pt x="89916" y="37134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897805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7134"/>
                </a:moveTo>
                <a:lnTo>
                  <a:pt x="43294" y="0"/>
                </a:lnTo>
                <a:lnTo>
                  <a:pt x="0" y="37134"/>
                </a:lnTo>
                <a:lnTo>
                  <a:pt x="43294" y="71627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208957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7134"/>
                </a:lnTo>
                <a:lnTo>
                  <a:pt x="43294" y="71627"/>
                </a:lnTo>
                <a:lnTo>
                  <a:pt x="89916" y="37134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208957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7134"/>
                </a:moveTo>
                <a:lnTo>
                  <a:pt x="43294" y="0"/>
                </a:lnTo>
                <a:lnTo>
                  <a:pt x="0" y="37134"/>
                </a:lnTo>
                <a:lnTo>
                  <a:pt x="43294" y="71627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37529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7134"/>
                </a:lnTo>
                <a:lnTo>
                  <a:pt x="43294" y="71627"/>
                </a:lnTo>
                <a:lnTo>
                  <a:pt x="89916" y="37134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37528" y="48568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7134"/>
                </a:moveTo>
                <a:lnTo>
                  <a:pt x="43294" y="0"/>
                </a:lnTo>
                <a:lnTo>
                  <a:pt x="0" y="37134"/>
                </a:lnTo>
                <a:lnTo>
                  <a:pt x="43294" y="71627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23486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2506" y="0"/>
                </a:moveTo>
                <a:lnTo>
                  <a:pt x="0" y="35813"/>
                </a:lnTo>
                <a:lnTo>
                  <a:pt x="42506" y="71627"/>
                </a:lnTo>
                <a:lnTo>
                  <a:pt x="89916" y="35813"/>
                </a:lnTo>
                <a:lnTo>
                  <a:pt x="425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23486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5813"/>
                </a:moveTo>
                <a:lnTo>
                  <a:pt x="42506" y="0"/>
                </a:lnTo>
                <a:lnTo>
                  <a:pt x="0" y="35813"/>
                </a:lnTo>
                <a:lnTo>
                  <a:pt x="42506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424097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7" y="0"/>
                </a:moveTo>
                <a:lnTo>
                  <a:pt x="0" y="35813"/>
                </a:lnTo>
                <a:lnTo>
                  <a:pt x="44957" y="71627"/>
                </a:lnTo>
                <a:lnTo>
                  <a:pt x="89915" y="35813"/>
                </a:lnTo>
                <a:lnTo>
                  <a:pt x="449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424097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5" y="35813"/>
                </a:moveTo>
                <a:lnTo>
                  <a:pt x="44957" y="0"/>
                </a:lnTo>
                <a:lnTo>
                  <a:pt x="0" y="35813"/>
                </a:lnTo>
                <a:lnTo>
                  <a:pt x="44957" y="71627"/>
                </a:lnTo>
                <a:lnTo>
                  <a:pt x="89915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40150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3294" y="0"/>
                </a:move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40150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5813"/>
                </a:moveTo>
                <a:lnTo>
                  <a:pt x="43294" y="0"/>
                </a:ln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186097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3294" y="0"/>
                </a:move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186097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5813"/>
                </a:moveTo>
                <a:lnTo>
                  <a:pt x="43294" y="0"/>
                </a:ln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126662" y="201310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8" y="0"/>
                </a:moveTo>
                <a:lnTo>
                  <a:pt x="0" y="37134"/>
                </a:lnTo>
                <a:lnTo>
                  <a:pt x="44958" y="71627"/>
                </a:lnTo>
                <a:lnTo>
                  <a:pt x="89916" y="37134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126662" y="201310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7134"/>
                </a:moveTo>
                <a:lnTo>
                  <a:pt x="44958" y="0"/>
                </a:lnTo>
                <a:lnTo>
                  <a:pt x="0" y="37134"/>
                </a:lnTo>
                <a:lnTo>
                  <a:pt x="44958" y="71627"/>
                </a:lnTo>
                <a:lnTo>
                  <a:pt x="89916" y="3713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991026" y="47166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991026" y="47166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4958" y="0"/>
                </a:ln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16121" y="47166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7" y="0"/>
                </a:moveTo>
                <a:lnTo>
                  <a:pt x="0" y="35813"/>
                </a:lnTo>
                <a:lnTo>
                  <a:pt x="44957" y="71627"/>
                </a:lnTo>
                <a:lnTo>
                  <a:pt x="89915" y="35813"/>
                </a:lnTo>
                <a:lnTo>
                  <a:pt x="449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16121" y="47166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5" y="35813"/>
                </a:moveTo>
                <a:lnTo>
                  <a:pt x="44957" y="0"/>
                </a:lnTo>
                <a:lnTo>
                  <a:pt x="0" y="35813"/>
                </a:lnTo>
                <a:lnTo>
                  <a:pt x="44957" y="71627"/>
                </a:lnTo>
                <a:lnTo>
                  <a:pt x="89915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12233" y="45703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7134"/>
                </a:lnTo>
                <a:lnTo>
                  <a:pt x="44958" y="71628"/>
                </a:lnTo>
                <a:lnTo>
                  <a:pt x="89916" y="37134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12233" y="45703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7134"/>
                </a:moveTo>
                <a:lnTo>
                  <a:pt x="44958" y="0"/>
                </a:lnTo>
                <a:lnTo>
                  <a:pt x="0" y="37134"/>
                </a:lnTo>
                <a:lnTo>
                  <a:pt x="44958" y="71628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632886" y="45703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7134"/>
                </a:lnTo>
                <a:lnTo>
                  <a:pt x="44958" y="71628"/>
                </a:lnTo>
                <a:lnTo>
                  <a:pt x="89916" y="37134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632886" y="45703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7134"/>
                </a:moveTo>
                <a:lnTo>
                  <a:pt x="44958" y="0"/>
                </a:lnTo>
                <a:lnTo>
                  <a:pt x="0" y="37134"/>
                </a:lnTo>
                <a:lnTo>
                  <a:pt x="44958" y="71628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033697" y="45703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7134"/>
                </a:lnTo>
                <a:lnTo>
                  <a:pt x="43294" y="71628"/>
                </a:lnTo>
                <a:lnTo>
                  <a:pt x="89916" y="37134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033697" y="45703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7134"/>
                </a:moveTo>
                <a:lnTo>
                  <a:pt x="43294" y="0"/>
                </a:lnTo>
                <a:lnTo>
                  <a:pt x="0" y="37134"/>
                </a:lnTo>
                <a:lnTo>
                  <a:pt x="43294" y="71628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446702" y="4003443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43294" y="0"/>
                </a:moveTo>
                <a:lnTo>
                  <a:pt x="0" y="35217"/>
                </a:lnTo>
                <a:lnTo>
                  <a:pt x="43294" y="73151"/>
                </a:lnTo>
                <a:lnTo>
                  <a:pt x="89916" y="35217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446702" y="4003443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89916" y="35217"/>
                </a:moveTo>
                <a:lnTo>
                  <a:pt x="43294" y="0"/>
                </a:lnTo>
                <a:lnTo>
                  <a:pt x="0" y="35217"/>
                </a:lnTo>
                <a:lnTo>
                  <a:pt x="43294" y="73151"/>
                </a:lnTo>
                <a:lnTo>
                  <a:pt x="89916" y="3521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13302" y="4003443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46621" y="0"/>
                </a:moveTo>
                <a:lnTo>
                  <a:pt x="0" y="35217"/>
                </a:lnTo>
                <a:lnTo>
                  <a:pt x="46621" y="73151"/>
                </a:lnTo>
                <a:lnTo>
                  <a:pt x="89916" y="35217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913302" y="4003443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89916" y="35217"/>
                </a:moveTo>
                <a:lnTo>
                  <a:pt x="46621" y="0"/>
                </a:lnTo>
                <a:lnTo>
                  <a:pt x="0" y="35217"/>
                </a:lnTo>
                <a:lnTo>
                  <a:pt x="46621" y="73151"/>
                </a:lnTo>
                <a:lnTo>
                  <a:pt x="89916" y="3521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448482" y="41482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6621" y="0"/>
                </a:moveTo>
                <a:lnTo>
                  <a:pt x="0" y="35813"/>
                </a:lnTo>
                <a:lnTo>
                  <a:pt x="46621" y="71627"/>
                </a:lnTo>
                <a:lnTo>
                  <a:pt x="89915" y="35813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448482" y="41482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5" y="35813"/>
                </a:moveTo>
                <a:lnTo>
                  <a:pt x="46621" y="0"/>
                </a:lnTo>
                <a:lnTo>
                  <a:pt x="0" y="35813"/>
                </a:lnTo>
                <a:lnTo>
                  <a:pt x="46621" y="71627"/>
                </a:lnTo>
                <a:lnTo>
                  <a:pt x="89915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376597" y="428842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4493"/>
                </a:lnTo>
                <a:lnTo>
                  <a:pt x="44958" y="71627"/>
                </a:lnTo>
                <a:lnTo>
                  <a:pt x="89916" y="3449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376597" y="428842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4493"/>
                </a:moveTo>
                <a:lnTo>
                  <a:pt x="44958" y="0"/>
                </a:lnTo>
                <a:lnTo>
                  <a:pt x="0" y="34493"/>
                </a:lnTo>
                <a:lnTo>
                  <a:pt x="44958" y="71627"/>
                </a:lnTo>
                <a:lnTo>
                  <a:pt x="89916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972738" y="4288421"/>
            <a:ext cx="91440" cy="71755"/>
          </a:xfrm>
          <a:custGeom>
            <a:avLst/>
            <a:gdLst/>
            <a:ahLst/>
            <a:cxnLst/>
            <a:rect l="l" t="t" r="r" b="b"/>
            <a:pathLst>
              <a:path w="91440" h="71754">
                <a:moveTo>
                  <a:pt x="45720" y="0"/>
                </a:moveTo>
                <a:lnTo>
                  <a:pt x="0" y="34493"/>
                </a:lnTo>
                <a:lnTo>
                  <a:pt x="45720" y="71627"/>
                </a:lnTo>
                <a:lnTo>
                  <a:pt x="91440" y="34493"/>
                </a:lnTo>
                <a:lnTo>
                  <a:pt x="457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972738" y="4288421"/>
            <a:ext cx="91440" cy="71755"/>
          </a:xfrm>
          <a:custGeom>
            <a:avLst/>
            <a:gdLst/>
            <a:ahLst/>
            <a:cxnLst/>
            <a:rect l="l" t="t" r="r" b="b"/>
            <a:pathLst>
              <a:path w="91440" h="71754">
                <a:moveTo>
                  <a:pt x="91440" y="34493"/>
                </a:moveTo>
                <a:lnTo>
                  <a:pt x="45720" y="0"/>
                </a:lnTo>
                <a:lnTo>
                  <a:pt x="0" y="34493"/>
                </a:lnTo>
                <a:lnTo>
                  <a:pt x="45720" y="71627"/>
                </a:lnTo>
                <a:lnTo>
                  <a:pt x="91440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03574" y="286653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03574" y="286653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4958" y="0"/>
                </a:ln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757854" y="272480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8" y="0"/>
                </a:moveTo>
                <a:lnTo>
                  <a:pt x="0" y="37134"/>
                </a:lnTo>
                <a:lnTo>
                  <a:pt x="44958" y="71627"/>
                </a:lnTo>
                <a:lnTo>
                  <a:pt x="89916" y="37134"/>
                </a:lnTo>
                <a:lnTo>
                  <a:pt x="44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757854" y="272480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7134"/>
                </a:moveTo>
                <a:lnTo>
                  <a:pt x="44958" y="0"/>
                </a:lnTo>
                <a:lnTo>
                  <a:pt x="0" y="37134"/>
                </a:lnTo>
                <a:lnTo>
                  <a:pt x="44958" y="71627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443909" y="272480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6621" y="0"/>
                </a:moveTo>
                <a:lnTo>
                  <a:pt x="0" y="37134"/>
                </a:lnTo>
                <a:lnTo>
                  <a:pt x="46621" y="71627"/>
                </a:lnTo>
                <a:lnTo>
                  <a:pt x="89915" y="37134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443909" y="272480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5" y="37134"/>
                </a:moveTo>
                <a:lnTo>
                  <a:pt x="46621" y="0"/>
                </a:lnTo>
                <a:lnTo>
                  <a:pt x="0" y="37134"/>
                </a:lnTo>
                <a:lnTo>
                  <a:pt x="46621" y="71627"/>
                </a:lnTo>
                <a:lnTo>
                  <a:pt x="89915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727374" y="300979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727374" y="300979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3294" y="0"/>
                </a:ln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704514" y="2581544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43294" y="0"/>
                </a:moveTo>
                <a:lnTo>
                  <a:pt x="0" y="37934"/>
                </a:lnTo>
                <a:lnTo>
                  <a:pt x="43294" y="73152"/>
                </a:lnTo>
                <a:lnTo>
                  <a:pt x="89916" y="37934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704514" y="2581544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89916" y="37934"/>
                </a:moveTo>
                <a:lnTo>
                  <a:pt x="43294" y="0"/>
                </a:lnTo>
                <a:lnTo>
                  <a:pt x="0" y="37934"/>
                </a:lnTo>
                <a:lnTo>
                  <a:pt x="43294" y="73152"/>
                </a:lnTo>
                <a:lnTo>
                  <a:pt x="89916" y="379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408857" y="2581544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46621" y="0"/>
                </a:moveTo>
                <a:lnTo>
                  <a:pt x="0" y="37934"/>
                </a:lnTo>
                <a:lnTo>
                  <a:pt x="46621" y="73152"/>
                </a:lnTo>
                <a:lnTo>
                  <a:pt x="89915" y="37934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408857" y="2581544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89915" y="37934"/>
                </a:moveTo>
                <a:lnTo>
                  <a:pt x="46621" y="0"/>
                </a:lnTo>
                <a:lnTo>
                  <a:pt x="0" y="37934"/>
                </a:lnTo>
                <a:lnTo>
                  <a:pt x="46621" y="73152"/>
                </a:lnTo>
                <a:lnTo>
                  <a:pt x="89915" y="379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681654" y="243676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3294" y="0"/>
                </a:moveTo>
                <a:lnTo>
                  <a:pt x="0" y="34493"/>
                </a:lnTo>
                <a:lnTo>
                  <a:pt x="43294" y="71628"/>
                </a:lnTo>
                <a:lnTo>
                  <a:pt x="89916" y="34493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681654" y="243676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4493"/>
                </a:moveTo>
                <a:lnTo>
                  <a:pt x="43294" y="0"/>
                </a:lnTo>
                <a:lnTo>
                  <a:pt x="0" y="34493"/>
                </a:lnTo>
                <a:lnTo>
                  <a:pt x="43294" y="71628"/>
                </a:lnTo>
                <a:lnTo>
                  <a:pt x="89916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625266" y="229655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6621" y="0"/>
                </a:moveTo>
                <a:lnTo>
                  <a:pt x="0" y="35813"/>
                </a:lnTo>
                <a:lnTo>
                  <a:pt x="46621" y="71627"/>
                </a:lnTo>
                <a:lnTo>
                  <a:pt x="89916" y="35813"/>
                </a:lnTo>
                <a:lnTo>
                  <a:pt x="46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625266" y="229655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5813"/>
                </a:moveTo>
                <a:lnTo>
                  <a:pt x="46621" y="0"/>
                </a:lnTo>
                <a:lnTo>
                  <a:pt x="0" y="35813"/>
                </a:lnTo>
                <a:lnTo>
                  <a:pt x="46621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431718" y="229655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3294" y="0"/>
                </a:moveTo>
                <a:lnTo>
                  <a:pt x="0" y="35813"/>
                </a:lnTo>
                <a:lnTo>
                  <a:pt x="43294" y="71627"/>
                </a:lnTo>
                <a:lnTo>
                  <a:pt x="89915" y="35813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431718" y="229655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5" y="35813"/>
                </a:moveTo>
                <a:lnTo>
                  <a:pt x="43294" y="0"/>
                </a:lnTo>
                <a:lnTo>
                  <a:pt x="0" y="35813"/>
                </a:lnTo>
                <a:lnTo>
                  <a:pt x="43294" y="71627"/>
                </a:lnTo>
                <a:lnTo>
                  <a:pt x="89915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497250" y="3431933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7" y="0"/>
                </a:moveTo>
                <a:lnTo>
                  <a:pt x="0" y="34493"/>
                </a:lnTo>
                <a:lnTo>
                  <a:pt x="44957" y="71628"/>
                </a:lnTo>
                <a:lnTo>
                  <a:pt x="89915" y="34493"/>
                </a:lnTo>
                <a:lnTo>
                  <a:pt x="449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497250" y="3431933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5" y="34493"/>
                </a:moveTo>
                <a:lnTo>
                  <a:pt x="44957" y="0"/>
                </a:lnTo>
                <a:lnTo>
                  <a:pt x="0" y="34493"/>
                </a:lnTo>
                <a:lnTo>
                  <a:pt x="44957" y="71628"/>
                </a:lnTo>
                <a:lnTo>
                  <a:pt x="89915" y="344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421050" y="3149999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43294" y="0"/>
                </a:moveTo>
                <a:lnTo>
                  <a:pt x="0" y="36576"/>
                </a:lnTo>
                <a:lnTo>
                  <a:pt x="43294" y="73152"/>
                </a:lnTo>
                <a:lnTo>
                  <a:pt x="89915" y="36576"/>
                </a:lnTo>
                <a:lnTo>
                  <a:pt x="432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421050" y="3149999"/>
            <a:ext cx="90170" cy="73660"/>
          </a:xfrm>
          <a:custGeom>
            <a:avLst/>
            <a:gdLst/>
            <a:ahLst/>
            <a:cxnLst/>
            <a:rect l="l" t="t" r="r" b="b"/>
            <a:pathLst>
              <a:path w="90170" h="73660">
                <a:moveTo>
                  <a:pt x="89915" y="36576"/>
                </a:moveTo>
                <a:lnTo>
                  <a:pt x="43294" y="0"/>
                </a:lnTo>
                <a:lnTo>
                  <a:pt x="0" y="36576"/>
                </a:lnTo>
                <a:lnTo>
                  <a:pt x="43294" y="73152"/>
                </a:lnTo>
                <a:lnTo>
                  <a:pt x="89915" y="365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411906" y="215483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7" y="0"/>
                </a:moveTo>
                <a:lnTo>
                  <a:pt x="0" y="37134"/>
                </a:lnTo>
                <a:lnTo>
                  <a:pt x="44957" y="71627"/>
                </a:lnTo>
                <a:lnTo>
                  <a:pt x="89915" y="37134"/>
                </a:lnTo>
                <a:lnTo>
                  <a:pt x="449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411906" y="215483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5" y="37134"/>
                </a:moveTo>
                <a:lnTo>
                  <a:pt x="44957" y="0"/>
                </a:lnTo>
                <a:lnTo>
                  <a:pt x="0" y="37134"/>
                </a:lnTo>
                <a:lnTo>
                  <a:pt x="44957" y="71627"/>
                </a:lnTo>
                <a:lnTo>
                  <a:pt x="89915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411906" y="329477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7" y="0"/>
                </a:moveTo>
                <a:lnTo>
                  <a:pt x="0" y="35813"/>
                </a:lnTo>
                <a:lnTo>
                  <a:pt x="44957" y="71627"/>
                </a:lnTo>
                <a:lnTo>
                  <a:pt x="89915" y="35813"/>
                </a:lnTo>
                <a:lnTo>
                  <a:pt x="449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411906" y="329477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5" y="35813"/>
                </a:moveTo>
                <a:lnTo>
                  <a:pt x="44957" y="0"/>
                </a:lnTo>
                <a:lnTo>
                  <a:pt x="0" y="35813"/>
                </a:lnTo>
                <a:lnTo>
                  <a:pt x="44957" y="71627"/>
                </a:lnTo>
                <a:lnTo>
                  <a:pt x="89915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731945" y="3156096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27458" y="2815"/>
                </a:lnTo>
                <a:lnTo>
                  <a:pt x="13168" y="10491"/>
                </a:lnTo>
                <a:lnTo>
                  <a:pt x="3533" y="21875"/>
                </a:lnTo>
                <a:lnTo>
                  <a:pt x="0" y="35813"/>
                </a:lnTo>
                <a:lnTo>
                  <a:pt x="3533" y="49752"/>
                </a:lnTo>
                <a:lnTo>
                  <a:pt x="13168" y="61136"/>
                </a:lnTo>
                <a:lnTo>
                  <a:pt x="27458" y="68812"/>
                </a:lnTo>
                <a:lnTo>
                  <a:pt x="44958" y="71627"/>
                </a:lnTo>
                <a:lnTo>
                  <a:pt x="62457" y="68812"/>
                </a:lnTo>
                <a:lnTo>
                  <a:pt x="76747" y="61136"/>
                </a:lnTo>
                <a:lnTo>
                  <a:pt x="86382" y="49752"/>
                </a:lnTo>
                <a:lnTo>
                  <a:pt x="89916" y="35813"/>
                </a:lnTo>
                <a:lnTo>
                  <a:pt x="86382" y="21875"/>
                </a:lnTo>
                <a:lnTo>
                  <a:pt x="76747" y="10491"/>
                </a:lnTo>
                <a:lnTo>
                  <a:pt x="62457" y="2815"/>
                </a:lnTo>
                <a:lnTo>
                  <a:pt x="44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731945" y="3156096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0" y="35813"/>
                </a:moveTo>
                <a:lnTo>
                  <a:pt x="3533" y="21875"/>
                </a:lnTo>
                <a:lnTo>
                  <a:pt x="13168" y="10491"/>
                </a:lnTo>
                <a:lnTo>
                  <a:pt x="27458" y="2815"/>
                </a:lnTo>
                <a:lnTo>
                  <a:pt x="44958" y="0"/>
                </a:lnTo>
                <a:lnTo>
                  <a:pt x="62457" y="2815"/>
                </a:lnTo>
                <a:lnTo>
                  <a:pt x="76747" y="10491"/>
                </a:lnTo>
                <a:lnTo>
                  <a:pt x="86382" y="21875"/>
                </a:lnTo>
                <a:lnTo>
                  <a:pt x="89916" y="35813"/>
                </a:lnTo>
                <a:lnTo>
                  <a:pt x="86382" y="49752"/>
                </a:lnTo>
                <a:lnTo>
                  <a:pt x="76747" y="61136"/>
                </a:lnTo>
                <a:lnTo>
                  <a:pt x="62457" y="68812"/>
                </a:lnTo>
                <a:lnTo>
                  <a:pt x="44958" y="71627"/>
                </a:lnTo>
                <a:lnTo>
                  <a:pt x="27458" y="68812"/>
                </a:lnTo>
                <a:lnTo>
                  <a:pt x="13168" y="61136"/>
                </a:lnTo>
                <a:lnTo>
                  <a:pt x="3533" y="49752"/>
                </a:lnTo>
                <a:lnTo>
                  <a:pt x="0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835321" y="44316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5814"/>
                </a:lnTo>
                <a:lnTo>
                  <a:pt x="43294" y="71628"/>
                </a:lnTo>
                <a:lnTo>
                  <a:pt x="89916" y="35814"/>
                </a:lnTo>
                <a:lnTo>
                  <a:pt x="432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835321" y="44316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4"/>
                </a:moveTo>
                <a:lnTo>
                  <a:pt x="43294" y="0"/>
                </a:lnTo>
                <a:lnTo>
                  <a:pt x="0" y="35814"/>
                </a:lnTo>
                <a:lnTo>
                  <a:pt x="43294" y="71628"/>
                </a:lnTo>
                <a:lnTo>
                  <a:pt x="89916" y="358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472609" y="44316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4"/>
                </a:lnTo>
                <a:lnTo>
                  <a:pt x="44958" y="71628"/>
                </a:lnTo>
                <a:lnTo>
                  <a:pt x="89916" y="35814"/>
                </a:lnTo>
                <a:lnTo>
                  <a:pt x="4495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472609" y="4431684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4"/>
                </a:moveTo>
                <a:lnTo>
                  <a:pt x="44958" y="0"/>
                </a:lnTo>
                <a:lnTo>
                  <a:pt x="0" y="35814"/>
                </a:lnTo>
                <a:lnTo>
                  <a:pt x="44958" y="71628"/>
                </a:lnTo>
                <a:lnTo>
                  <a:pt x="89916" y="358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986197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4958" y="0"/>
                </a:move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lnTo>
                  <a:pt x="4495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986197" y="1869839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5813"/>
                </a:moveTo>
                <a:lnTo>
                  <a:pt x="44958" y="0"/>
                </a:ln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96054" y="201310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42506" y="0"/>
                </a:moveTo>
                <a:lnTo>
                  <a:pt x="0" y="37134"/>
                </a:lnTo>
                <a:lnTo>
                  <a:pt x="42506" y="71627"/>
                </a:lnTo>
                <a:lnTo>
                  <a:pt x="89916" y="37134"/>
                </a:lnTo>
                <a:lnTo>
                  <a:pt x="425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596054" y="2013101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5">
                <a:moveTo>
                  <a:pt x="89916" y="37134"/>
                </a:moveTo>
                <a:lnTo>
                  <a:pt x="42506" y="0"/>
                </a:lnTo>
                <a:lnTo>
                  <a:pt x="0" y="37134"/>
                </a:lnTo>
                <a:lnTo>
                  <a:pt x="42506" y="71627"/>
                </a:lnTo>
                <a:lnTo>
                  <a:pt x="89916" y="37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410126" y="47166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4958" y="0"/>
                </a:move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lnTo>
                  <a:pt x="4495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410126" y="4716672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4958" y="0"/>
                </a:lnTo>
                <a:lnTo>
                  <a:pt x="0" y="35813"/>
                </a:lnTo>
                <a:lnTo>
                  <a:pt x="44958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34054" y="286653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lnTo>
                  <a:pt x="432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834054" y="2866535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3294" y="0"/>
                </a:ln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400981" y="41482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43294" y="0"/>
                </a:move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lnTo>
                  <a:pt x="432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400981" y="4148220"/>
            <a:ext cx="90170" cy="71755"/>
          </a:xfrm>
          <a:custGeom>
            <a:avLst/>
            <a:gdLst/>
            <a:ahLst/>
            <a:cxnLst/>
            <a:rect l="l" t="t" r="r" b="b"/>
            <a:pathLst>
              <a:path w="90170" h="71754">
                <a:moveTo>
                  <a:pt x="89916" y="35813"/>
                </a:moveTo>
                <a:lnTo>
                  <a:pt x="43294" y="0"/>
                </a:lnTo>
                <a:lnTo>
                  <a:pt x="0" y="35813"/>
                </a:lnTo>
                <a:lnTo>
                  <a:pt x="43294" y="71627"/>
                </a:lnTo>
                <a:lnTo>
                  <a:pt x="89916" y="358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952157" y="4015632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71628" y="0"/>
                </a:moveTo>
                <a:lnTo>
                  <a:pt x="0" y="51816"/>
                </a:lnTo>
                <a:lnTo>
                  <a:pt x="71628" y="103632"/>
                </a:lnTo>
                <a:lnTo>
                  <a:pt x="143256" y="51816"/>
                </a:lnTo>
                <a:lnTo>
                  <a:pt x="716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952157" y="4015632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51816"/>
                </a:moveTo>
                <a:lnTo>
                  <a:pt x="71628" y="0"/>
                </a:lnTo>
                <a:lnTo>
                  <a:pt x="143256" y="51816"/>
                </a:lnTo>
                <a:lnTo>
                  <a:pt x="71628" y="103632"/>
                </a:lnTo>
                <a:lnTo>
                  <a:pt x="0" y="5181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952157" y="4221372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71628" y="0"/>
                </a:moveTo>
                <a:lnTo>
                  <a:pt x="0" y="51816"/>
                </a:lnTo>
                <a:lnTo>
                  <a:pt x="71628" y="103632"/>
                </a:lnTo>
                <a:lnTo>
                  <a:pt x="143256" y="51816"/>
                </a:lnTo>
                <a:lnTo>
                  <a:pt x="71628" y="0"/>
                </a:lnTo>
                <a:close/>
              </a:path>
            </a:pathLst>
          </a:custGeom>
          <a:solidFill>
            <a:srgbClr val="FE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952157" y="4221372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09" h="104139">
                <a:moveTo>
                  <a:pt x="0" y="51816"/>
                </a:moveTo>
                <a:lnTo>
                  <a:pt x="71628" y="0"/>
                </a:lnTo>
                <a:lnTo>
                  <a:pt x="143256" y="51816"/>
                </a:lnTo>
                <a:lnTo>
                  <a:pt x="71628" y="103632"/>
                </a:lnTo>
                <a:lnTo>
                  <a:pt x="0" y="5181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952157" y="4427111"/>
            <a:ext cx="143510" cy="105410"/>
          </a:xfrm>
          <a:custGeom>
            <a:avLst/>
            <a:gdLst/>
            <a:ahLst/>
            <a:cxnLst/>
            <a:rect l="l" t="t" r="r" b="b"/>
            <a:pathLst>
              <a:path w="143509" h="105410">
                <a:moveTo>
                  <a:pt x="71628" y="0"/>
                </a:moveTo>
                <a:lnTo>
                  <a:pt x="43746" y="4132"/>
                </a:lnTo>
                <a:lnTo>
                  <a:pt x="20978" y="15401"/>
                </a:lnTo>
                <a:lnTo>
                  <a:pt x="5628" y="32114"/>
                </a:lnTo>
                <a:lnTo>
                  <a:pt x="0" y="52578"/>
                </a:lnTo>
                <a:lnTo>
                  <a:pt x="5628" y="73041"/>
                </a:lnTo>
                <a:lnTo>
                  <a:pt x="20978" y="89754"/>
                </a:lnTo>
                <a:lnTo>
                  <a:pt x="43746" y="101023"/>
                </a:lnTo>
                <a:lnTo>
                  <a:pt x="71628" y="105156"/>
                </a:lnTo>
                <a:lnTo>
                  <a:pt x="99509" y="101023"/>
                </a:lnTo>
                <a:lnTo>
                  <a:pt x="122277" y="89754"/>
                </a:lnTo>
                <a:lnTo>
                  <a:pt x="137627" y="73041"/>
                </a:lnTo>
                <a:lnTo>
                  <a:pt x="143256" y="52578"/>
                </a:lnTo>
                <a:lnTo>
                  <a:pt x="137627" y="32114"/>
                </a:lnTo>
                <a:lnTo>
                  <a:pt x="122277" y="15401"/>
                </a:lnTo>
                <a:lnTo>
                  <a:pt x="99509" y="4132"/>
                </a:lnTo>
                <a:lnTo>
                  <a:pt x="71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952157" y="4427111"/>
            <a:ext cx="143510" cy="105410"/>
          </a:xfrm>
          <a:custGeom>
            <a:avLst/>
            <a:gdLst/>
            <a:ahLst/>
            <a:cxnLst/>
            <a:rect l="l" t="t" r="r" b="b"/>
            <a:pathLst>
              <a:path w="143509" h="105410">
                <a:moveTo>
                  <a:pt x="0" y="52578"/>
                </a:moveTo>
                <a:lnTo>
                  <a:pt x="5628" y="32114"/>
                </a:lnTo>
                <a:lnTo>
                  <a:pt x="20978" y="15401"/>
                </a:lnTo>
                <a:lnTo>
                  <a:pt x="43746" y="4132"/>
                </a:lnTo>
                <a:lnTo>
                  <a:pt x="71628" y="0"/>
                </a:lnTo>
                <a:lnTo>
                  <a:pt x="99509" y="4132"/>
                </a:lnTo>
                <a:lnTo>
                  <a:pt x="122277" y="15401"/>
                </a:lnTo>
                <a:lnTo>
                  <a:pt x="137627" y="32114"/>
                </a:lnTo>
                <a:lnTo>
                  <a:pt x="143256" y="52578"/>
                </a:lnTo>
                <a:lnTo>
                  <a:pt x="137627" y="73041"/>
                </a:lnTo>
                <a:lnTo>
                  <a:pt x="122277" y="89754"/>
                </a:lnTo>
                <a:lnTo>
                  <a:pt x="99509" y="101023"/>
                </a:lnTo>
                <a:lnTo>
                  <a:pt x="71628" y="105156"/>
                </a:lnTo>
                <a:lnTo>
                  <a:pt x="43746" y="101023"/>
                </a:lnTo>
                <a:lnTo>
                  <a:pt x="20978" y="89754"/>
                </a:lnTo>
                <a:lnTo>
                  <a:pt x="5628" y="73041"/>
                </a:lnTo>
                <a:lnTo>
                  <a:pt x="0" y="5257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952157" y="4632852"/>
            <a:ext cx="143510" cy="105410"/>
          </a:xfrm>
          <a:custGeom>
            <a:avLst/>
            <a:gdLst/>
            <a:ahLst/>
            <a:cxnLst/>
            <a:rect l="l" t="t" r="r" b="b"/>
            <a:pathLst>
              <a:path w="143509" h="105410">
                <a:moveTo>
                  <a:pt x="71628" y="0"/>
                </a:moveTo>
                <a:lnTo>
                  <a:pt x="0" y="52577"/>
                </a:lnTo>
                <a:lnTo>
                  <a:pt x="71628" y="105155"/>
                </a:lnTo>
                <a:lnTo>
                  <a:pt x="143256" y="52577"/>
                </a:lnTo>
                <a:lnTo>
                  <a:pt x="716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952157" y="4632852"/>
            <a:ext cx="143510" cy="105410"/>
          </a:xfrm>
          <a:custGeom>
            <a:avLst/>
            <a:gdLst/>
            <a:ahLst/>
            <a:cxnLst/>
            <a:rect l="l" t="t" r="r" b="b"/>
            <a:pathLst>
              <a:path w="143509" h="105410">
                <a:moveTo>
                  <a:pt x="0" y="52577"/>
                </a:moveTo>
                <a:lnTo>
                  <a:pt x="71628" y="0"/>
                </a:lnTo>
                <a:lnTo>
                  <a:pt x="143256" y="52577"/>
                </a:lnTo>
                <a:lnTo>
                  <a:pt x="71628" y="105155"/>
                </a:lnTo>
                <a:lnTo>
                  <a:pt x="0" y="5257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/>
          <p:nvPr/>
        </p:nvSpPr>
        <p:spPr>
          <a:xfrm>
            <a:off x="10151707" y="3966804"/>
            <a:ext cx="1627505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4135">
              <a:lnSpc>
                <a:spcPts val="1620"/>
              </a:lnSpc>
            </a:pPr>
            <a:r>
              <a:rPr sz="1400" spc="-5" dirty="0">
                <a:latin typeface="Arial"/>
                <a:cs typeface="Arial"/>
              </a:rPr>
              <a:t>Complete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response  Partial response  </a:t>
            </a:r>
            <a:r>
              <a:rPr sz="1400" spc="-5" dirty="0">
                <a:latin typeface="Arial"/>
                <a:cs typeface="Arial"/>
              </a:rPr>
              <a:t>Death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80"/>
              </a:lnSpc>
            </a:pPr>
            <a:r>
              <a:rPr sz="1400" spc="-5" dirty="0">
                <a:latin typeface="Arial"/>
                <a:cs typeface="Arial"/>
              </a:rPr>
              <a:t>Progressive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695705" y="5689047"/>
            <a:ext cx="3889375" cy="268663"/>
          </a:xfrm>
          <a:prstGeom prst="rect">
            <a:avLst/>
          </a:prstGeom>
          <a:ln w="19812">
            <a:solidFill>
              <a:srgbClr val="1070B5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733425">
              <a:spcBef>
                <a:spcPts val="175"/>
              </a:spcBef>
            </a:pPr>
            <a:r>
              <a:rPr sz="1600" b="1" spc="-5" dirty="0">
                <a:latin typeface="Arial"/>
                <a:cs typeface="Arial"/>
              </a:rPr>
              <a:t>Li et al. </a:t>
            </a:r>
            <a:r>
              <a:rPr sz="1600" b="1" spc="-20" dirty="0">
                <a:latin typeface="Arial"/>
                <a:cs typeface="Arial"/>
              </a:rPr>
              <a:t>ASH </a:t>
            </a:r>
            <a:r>
              <a:rPr sz="1600" b="1" spc="-5" dirty="0">
                <a:latin typeface="Arial"/>
                <a:cs typeface="Arial"/>
              </a:rPr>
              <a:t>2019</a:t>
            </a:r>
            <a:r>
              <a:rPr lang="en-US" sz="1600" b="1" spc="-5" dirty="0">
                <a:cs typeface="Arial"/>
              </a:rPr>
              <a:t>;Abstract </a:t>
            </a:r>
            <a:r>
              <a:rPr sz="1600" b="1" spc="-5" dirty="0">
                <a:latin typeface="Arial"/>
                <a:cs typeface="Arial"/>
              </a:rPr>
              <a:t>1285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5785360" y="3868389"/>
            <a:ext cx="2965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rFL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5737201" y="4512279"/>
            <a:ext cx="34671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MC</a:t>
            </a:r>
            <a:r>
              <a:rPr sz="1200" spc="-5" dirty="0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7033190" y="4512279"/>
            <a:ext cx="4445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sz="1200" u="dash" dirty="0"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5565751" y="2445887"/>
            <a:ext cx="5168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D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10" dirty="0">
                <a:latin typeface="Arial"/>
                <a:cs typeface="Arial"/>
              </a:rPr>
              <a:t>CL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6140633" y="1622952"/>
            <a:ext cx="93345" cy="1845945"/>
          </a:xfrm>
          <a:custGeom>
            <a:avLst/>
            <a:gdLst/>
            <a:ahLst/>
            <a:cxnLst/>
            <a:rect l="l" t="t" r="r" b="b"/>
            <a:pathLst>
              <a:path w="93345" h="1845945">
                <a:moveTo>
                  <a:pt x="92963" y="1845563"/>
                </a:moveTo>
                <a:lnTo>
                  <a:pt x="74873" y="1844955"/>
                </a:lnTo>
                <a:lnTo>
                  <a:pt x="60097" y="1843295"/>
                </a:lnTo>
                <a:lnTo>
                  <a:pt x="50135" y="1840833"/>
                </a:lnTo>
                <a:lnTo>
                  <a:pt x="46481" y="1837816"/>
                </a:lnTo>
                <a:lnTo>
                  <a:pt x="46481" y="930528"/>
                </a:lnTo>
                <a:lnTo>
                  <a:pt x="42828" y="927512"/>
                </a:lnTo>
                <a:lnTo>
                  <a:pt x="32866" y="925050"/>
                </a:lnTo>
                <a:lnTo>
                  <a:pt x="18090" y="923390"/>
                </a:lnTo>
                <a:lnTo>
                  <a:pt x="0" y="922781"/>
                </a:lnTo>
                <a:lnTo>
                  <a:pt x="18090" y="922173"/>
                </a:lnTo>
                <a:lnTo>
                  <a:pt x="32866" y="920513"/>
                </a:lnTo>
                <a:lnTo>
                  <a:pt x="42828" y="918051"/>
                </a:lnTo>
                <a:lnTo>
                  <a:pt x="46481" y="915034"/>
                </a:lnTo>
                <a:lnTo>
                  <a:pt x="46481" y="7746"/>
                </a:lnTo>
                <a:lnTo>
                  <a:pt x="50135" y="4730"/>
                </a:lnTo>
                <a:lnTo>
                  <a:pt x="60097" y="2268"/>
                </a:lnTo>
                <a:lnTo>
                  <a:pt x="74873" y="608"/>
                </a:lnTo>
                <a:lnTo>
                  <a:pt x="9296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140633" y="3611772"/>
            <a:ext cx="93345" cy="713740"/>
          </a:xfrm>
          <a:custGeom>
            <a:avLst/>
            <a:gdLst/>
            <a:ahLst/>
            <a:cxnLst/>
            <a:rect l="l" t="t" r="r" b="b"/>
            <a:pathLst>
              <a:path w="93345" h="713739">
                <a:moveTo>
                  <a:pt x="92963" y="713231"/>
                </a:moveTo>
                <a:lnTo>
                  <a:pt x="74873" y="712623"/>
                </a:lnTo>
                <a:lnTo>
                  <a:pt x="60097" y="710963"/>
                </a:lnTo>
                <a:lnTo>
                  <a:pt x="50135" y="708501"/>
                </a:lnTo>
                <a:lnTo>
                  <a:pt x="46481" y="705484"/>
                </a:lnTo>
                <a:lnTo>
                  <a:pt x="46481" y="364362"/>
                </a:lnTo>
                <a:lnTo>
                  <a:pt x="42828" y="361346"/>
                </a:lnTo>
                <a:lnTo>
                  <a:pt x="32866" y="358884"/>
                </a:lnTo>
                <a:lnTo>
                  <a:pt x="18090" y="357224"/>
                </a:lnTo>
                <a:lnTo>
                  <a:pt x="0" y="356615"/>
                </a:lnTo>
                <a:lnTo>
                  <a:pt x="18090" y="356007"/>
                </a:lnTo>
                <a:lnTo>
                  <a:pt x="32866" y="354347"/>
                </a:lnTo>
                <a:lnTo>
                  <a:pt x="42828" y="351885"/>
                </a:lnTo>
                <a:lnTo>
                  <a:pt x="46481" y="348868"/>
                </a:lnTo>
                <a:lnTo>
                  <a:pt x="46481" y="7746"/>
                </a:lnTo>
                <a:lnTo>
                  <a:pt x="50135" y="4730"/>
                </a:lnTo>
                <a:lnTo>
                  <a:pt x="60097" y="2268"/>
                </a:lnTo>
                <a:lnTo>
                  <a:pt x="74873" y="608"/>
                </a:lnTo>
                <a:lnTo>
                  <a:pt x="9296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140633" y="4466735"/>
            <a:ext cx="93345" cy="285115"/>
          </a:xfrm>
          <a:custGeom>
            <a:avLst/>
            <a:gdLst/>
            <a:ahLst/>
            <a:cxnLst/>
            <a:rect l="l" t="t" r="r" b="b"/>
            <a:pathLst>
              <a:path w="93345" h="285114">
                <a:moveTo>
                  <a:pt x="92963" y="284988"/>
                </a:moveTo>
                <a:lnTo>
                  <a:pt x="74873" y="284379"/>
                </a:lnTo>
                <a:lnTo>
                  <a:pt x="60097" y="282719"/>
                </a:lnTo>
                <a:lnTo>
                  <a:pt x="50135" y="280257"/>
                </a:lnTo>
                <a:lnTo>
                  <a:pt x="46481" y="277241"/>
                </a:lnTo>
                <a:lnTo>
                  <a:pt x="46481" y="150241"/>
                </a:lnTo>
                <a:lnTo>
                  <a:pt x="42828" y="147224"/>
                </a:lnTo>
                <a:lnTo>
                  <a:pt x="32866" y="144762"/>
                </a:lnTo>
                <a:lnTo>
                  <a:pt x="18090" y="143102"/>
                </a:lnTo>
                <a:lnTo>
                  <a:pt x="0" y="142494"/>
                </a:lnTo>
                <a:lnTo>
                  <a:pt x="18090" y="141885"/>
                </a:lnTo>
                <a:lnTo>
                  <a:pt x="32866" y="140225"/>
                </a:lnTo>
                <a:lnTo>
                  <a:pt x="42828" y="137763"/>
                </a:lnTo>
                <a:lnTo>
                  <a:pt x="46481" y="134747"/>
                </a:lnTo>
                <a:lnTo>
                  <a:pt x="46481" y="7747"/>
                </a:lnTo>
                <a:lnTo>
                  <a:pt x="50135" y="4730"/>
                </a:lnTo>
                <a:lnTo>
                  <a:pt x="60097" y="2268"/>
                </a:lnTo>
                <a:lnTo>
                  <a:pt x="74873" y="608"/>
                </a:lnTo>
                <a:lnTo>
                  <a:pt x="9296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 txBox="1"/>
          <p:nvPr/>
        </p:nvSpPr>
        <p:spPr>
          <a:xfrm>
            <a:off x="5633107" y="4793155"/>
            <a:ext cx="62166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Ri</a:t>
            </a:r>
            <a:r>
              <a:rPr sz="1200" spc="-5" dirty="0">
                <a:latin typeface="Arial"/>
                <a:cs typeface="Arial"/>
              </a:rPr>
              <a:t>ch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spc="40" dirty="0">
                <a:latin typeface="Arial"/>
                <a:cs typeface="Arial"/>
              </a:rPr>
              <a:t>r</a:t>
            </a:r>
            <a:r>
              <a:rPr sz="1200" spc="-35" dirty="0">
                <a:latin typeface="Arial"/>
                <a:cs typeface="Arial"/>
              </a:rPr>
              <a:t>’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6582594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52342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120566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390314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8538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926762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196509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464733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734481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002705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270929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540678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808902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0078650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0346874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0615097" y="5026043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0884845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314370" y="5027567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 txBox="1"/>
          <p:nvPr/>
        </p:nvSpPr>
        <p:spPr>
          <a:xfrm>
            <a:off x="6264556" y="5066004"/>
            <a:ext cx="117157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1305" algn="l"/>
                <a:tab pos="549910" algn="l"/>
                <a:tab pos="819150" algn="l"/>
                <a:tab pos="1087755" algn="l"/>
              </a:tabLst>
            </a:pPr>
            <a:r>
              <a:rPr sz="1000" spc="-5" dirty="0">
                <a:latin typeface="Arial"/>
                <a:cs typeface="Arial"/>
              </a:rPr>
              <a:t>0	2	4	6	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7574121" y="5066004"/>
            <a:ext cx="3392804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1305" algn="l"/>
                <a:tab pos="549910" algn="l"/>
                <a:tab pos="819150" algn="l"/>
                <a:tab pos="1087755" algn="l"/>
                <a:tab pos="1356995" algn="l"/>
                <a:tab pos="1625600" algn="l"/>
                <a:tab pos="1894839" algn="l"/>
                <a:tab pos="2163445" algn="l"/>
                <a:tab pos="2432685" algn="l"/>
                <a:tab pos="2701290" algn="l"/>
                <a:tab pos="2970530" algn="l"/>
                <a:tab pos="3239135" algn="l"/>
              </a:tabLst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34</a:t>
            </a:r>
            <a:endParaRPr sz="1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45"/>
              </a:spcBef>
            </a:pPr>
            <a:r>
              <a:rPr sz="1000" spc="5" dirty="0">
                <a:latin typeface="Arial"/>
                <a:cs typeface="Arial"/>
              </a:rPr>
              <a:t>Time </a:t>
            </a:r>
            <a:r>
              <a:rPr sz="1000" spc="-5" dirty="0">
                <a:latin typeface="Arial"/>
                <a:cs typeface="Arial"/>
              </a:rPr>
              <a:t>from </a:t>
            </a:r>
            <a:r>
              <a:rPr sz="1000" dirty="0">
                <a:latin typeface="Arial"/>
                <a:cs typeface="Arial"/>
              </a:rPr>
              <a:t>first </a:t>
            </a:r>
            <a:r>
              <a:rPr sz="1000" spc="-5" dirty="0">
                <a:latin typeface="Arial"/>
                <a:cs typeface="Arial"/>
              </a:rPr>
              <a:t>treatment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(Month)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E3DF3D1E-A023-7B43-B74B-CCF82CDDA161}"/>
              </a:ext>
            </a:extLst>
          </p:cNvPr>
          <p:cNvSpPr txBox="1"/>
          <p:nvPr/>
        </p:nvSpPr>
        <p:spPr>
          <a:xfrm>
            <a:off x="8951663" y="6371772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Schuster S et al, ASH 2019</a:t>
            </a:r>
          </a:p>
        </p:txBody>
      </p:sp>
    </p:spTree>
    <p:extLst>
      <p:ext uri="{BB962C8B-B14F-4D97-AF65-F5344CB8AC3E}">
        <p14:creationId xmlns:p14="http://schemas.microsoft.com/office/powerpoint/2010/main" val="4076063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E8CD9B-F5CA-4197-9078-E82BDDD4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67" b="1" dirty="0"/>
              <a:t>Bi-Specifics CD3 x CD20 in patients with DLBCL: update at ASH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1486A-058D-4FFE-A8ED-F2820D095C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2" y="6356351"/>
            <a:ext cx="10250555" cy="394580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Schuster SJ et al, ASH 2019, Abstract 6 (doses &gt;=2.5 mg); 2.</a:t>
            </a:r>
            <a:r>
              <a:rPr lang="en-US" dirty="0"/>
              <a:t> </a:t>
            </a:r>
            <a:r>
              <a:rPr lang="en-US" dirty="0" err="1"/>
              <a:t>Bannerji</a:t>
            </a:r>
            <a:r>
              <a:rPr lang="en-US" dirty="0"/>
              <a:t> R, et al. ASH 2020, Abstract 400 (doses 80-320); 3. Hutchings M, et al. ASH 2020, Abstract 403 (step up dosing from 2.5 to 16/30 mg); 4. Hutchings M, et al. ASH 2020, Abstract 402 (all doses).</a:t>
            </a:r>
          </a:p>
          <a:p>
            <a:pPr marL="228600" indent="-228600">
              <a:buAutoNum type="arabicPeriod"/>
            </a:pPr>
            <a:r>
              <a:rPr lang="en-US" dirty="0"/>
              <a:t>* “aggressive lymphoma”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DBBF89C-B5DF-4CD6-9178-B2B58905801B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118643311"/>
              </p:ext>
            </p:extLst>
          </p:nvPr>
        </p:nvGraphicFramePr>
        <p:xfrm>
          <a:off x="533402" y="2084851"/>
          <a:ext cx="11454077" cy="299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117">
                  <a:extLst>
                    <a:ext uri="{9D8B030D-6E8A-4147-A177-3AD203B41FA5}">
                      <a16:colId xmlns:a16="http://schemas.microsoft.com/office/drawing/2014/main" val="2502497996"/>
                    </a:ext>
                  </a:extLst>
                </a:gridCol>
                <a:gridCol w="2799766">
                  <a:extLst>
                    <a:ext uri="{9D8B030D-6E8A-4147-A177-3AD203B41FA5}">
                      <a16:colId xmlns:a16="http://schemas.microsoft.com/office/drawing/2014/main" val="825181849"/>
                    </a:ext>
                  </a:extLst>
                </a:gridCol>
                <a:gridCol w="2502398">
                  <a:extLst>
                    <a:ext uri="{9D8B030D-6E8A-4147-A177-3AD203B41FA5}">
                      <a16:colId xmlns:a16="http://schemas.microsoft.com/office/drawing/2014/main" val="2181004234"/>
                    </a:ext>
                  </a:extLst>
                </a:gridCol>
                <a:gridCol w="2502398">
                  <a:extLst>
                    <a:ext uri="{9D8B030D-6E8A-4147-A177-3AD203B41FA5}">
                      <a16:colId xmlns:a16="http://schemas.microsoft.com/office/drawing/2014/main" val="720755803"/>
                    </a:ext>
                  </a:extLst>
                </a:gridCol>
                <a:gridCol w="2502398">
                  <a:extLst>
                    <a:ext uri="{9D8B030D-6E8A-4147-A177-3AD203B41FA5}">
                      <a16:colId xmlns:a16="http://schemas.microsoft.com/office/drawing/2014/main" val="3962587803"/>
                    </a:ext>
                  </a:extLst>
                </a:gridCol>
              </a:tblGrid>
              <a:tr h="1096819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rgbClr val="002060"/>
                          </a:solidFill>
                        </a:rPr>
                        <a:t>Mosunetuzumab</a:t>
                      </a:r>
                      <a:r>
                        <a:rPr lang="de-DE" sz="2400" baseline="300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(RG7828)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Odronextamab</a:t>
                      </a:r>
                      <a:r>
                        <a:rPr lang="de-DE" sz="2400" baseline="300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400" b="1" i="0" u="none" strike="noStrike" kern="1200" baseline="300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2400" b="0" dirty="0">
                          <a:solidFill>
                            <a:srgbClr val="002060"/>
                          </a:solidFill>
                        </a:rPr>
                        <a:t>(REGN1979)</a:t>
                      </a:r>
                      <a:endParaRPr lang="en-US" sz="2400" b="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Glofitamab</a:t>
                      </a:r>
                      <a:r>
                        <a:rPr lang="de-DE" sz="2400" baseline="30000" dirty="0">
                          <a:solidFill>
                            <a:srgbClr val="002060"/>
                          </a:solidFill>
                        </a:rPr>
                        <a:t>1 </a:t>
                      </a:r>
                      <a:r>
                        <a:rPr 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2400" b="1" i="0" u="none" strike="noStrike" kern="1200" baseline="300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solidFill>
                            <a:srgbClr val="002060"/>
                          </a:solidFill>
                        </a:rPr>
                        <a:t>(RG6026)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2060"/>
                          </a:solidFill>
                        </a:rPr>
                        <a:t>Epcoritamab</a:t>
                      </a:r>
                      <a:r>
                        <a:rPr lang="de-DE" sz="2400" baseline="300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de-DE" sz="2400" b="0" dirty="0">
                          <a:solidFill>
                            <a:srgbClr val="002060"/>
                          </a:solidFill>
                        </a:rPr>
                        <a:t>(GEN3013)</a:t>
                      </a:r>
                      <a:endParaRPr lang="de-DE" sz="24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567341"/>
                  </a:ext>
                </a:extLst>
              </a:tr>
              <a:tr h="632453">
                <a:tc>
                  <a:txBody>
                    <a:bodyPr/>
                    <a:lstStyle/>
                    <a:p>
                      <a:r>
                        <a:rPr lang="en-US" sz="2000" b="0" dirty="0"/>
                        <a:t>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897769"/>
                  </a:ext>
                </a:extLst>
              </a:tr>
              <a:tr h="632453">
                <a:tc>
                  <a:txBody>
                    <a:bodyPr/>
                    <a:lstStyle/>
                    <a:p>
                      <a:r>
                        <a:rPr lang="en-US" sz="2000" b="0" dirty="0"/>
                        <a:t>ORR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76%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5794730"/>
                  </a:ext>
                </a:extLst>
              </a:tr>
              <a:tr h="632453">
                <a:tc>
                  <a:txBody>
                    <a:bodyPr/>
                    <a:lstStyle/>
                    <a:p>
                      <a:r>
                        <a:rPr lang="en-US" sz="2000" b="0" dirty="0"/>
                        <a:t>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54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0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Espace réservé du contenu 3">
            <a:extLst>
              <a:ext uri="{FF2B5EF4-FFF2-40B4-BE49-F238E27FC236}">
                <a16:creationId xmlns:a16="http://schemas.microsoft.com/office/drawing/2014/main" id="{22D6B707-EE8F-3E4E-B867-3C029BE5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098685"/>
              </p:ext>
            </p:extLst>
          </p:nvPr>
        </p:nvGraphicFramePr>
        <p:xfrm>
          <a:off x="574875" y="843302"/>
          <a:ext cx="11070277" cy="4925976"/>
        </p:xfrm>
        <a:graphic>
          <a:graphicData uri="http://schemas.openxmlformats.org/drawingml/2006/table">
            <a:tbl>
              <a:tblPr firstRow="1" firstCol="1" bandRow="1"/>
              <a:tblGrid>
                <a:gridCol w="2256467">
                  <a:extLst>
                    <a:ext uri="{9D8B030D-6E8A-4147-A177-3AD203B41FA5}">
                      <a16:colId xmlns:a16="http://schemas.microsoft.com/office/drawing/2014/main" val="2444757300"/>
                    </a:ext>
                  </a:extLst>
                </a:gridCol>
                <a:gridCol w="1241885">
                  <a:extLst>
                    <a:ext uri="{9D8B030D-6E8A-4147-A177-3AD203B41FA5}">
                      <a16:colId xmlns:a16="http://schemas.microsoft.com/office/drawing/2014/main" val="2791943885"/>
                    </a:ext>
                  </a:extLst>
                </a:gridCol>
                <a:gridCol w="3088031">
                  <a:extLst>
                    <a:ext uri="{9D8B030D-6E8A-4147-A177-3AD203B41FA5}">
                      <a16:colId xmlns:a16="http://schemas.microsoft.com/office/drawing/2014/main" val="3673728321"/>
                    </a:ext>
                  </a:extLst>
                </a:gridCol>
                <a:gridCol w="1120975">
                  <a:extLst>
                    <a:ext uri="{9D8B030D-6E8A-4147-A177-3AD203B41FA5}">
                      <a16:colId xmlns:a16="http://schemas.microsoft.com/office/drawing/2014/main" val="3059240077"/>
                    </a:ext>
                  </a:extLst>
                </a:gridCol>
                <a:gridCol w="1485856">
                  <a:extLst>
                    <a:ext uri="{9D8B030D-6E8A-4147-A177-3AD203B41FA5}">
                      <a16:colId xmlns:a16="http://schemas.microsoft.com/office/drawing/2014/main" val="670074722"/>
                    </a:ext>
                  </a:extLst>
                </a:gridCol>
                <a:gridCol w="1877063">
                  <a:extLst>
                    <a:ext uri="{9D8B030D-6E8A-4147-A177-3AD203B41FA5}">
                      <a16:colId xmlns:a16="http://schemas.microsoft.com/office/drawing/2014/main" val="4112374626"/>
                    </a:ext>
                  </a:extLst>
                </a:gridCol>
              </a:tblGrid>
              <a:tr h="755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Class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Target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Agent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err="1">
                          <a:effectLst/>
                        </a:rPr>
                        <a:t>Overall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response</a:t>
                      </a:r>
                      <a:r>
                        <a:rPr lang="fr-FR" sz="1600" dirty="0">
                          <a:effectLst/>
                        </a:rPr>
                        <a:t> rate (%)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Complete </a:t>
                      </a:r>
                      <a:r>
                        <a:rPr lang="fr-FR" sz="1600" dirty="0" err="1">
                          <a:effectLst/>
                        </a:rPr>
                        <a:t>response</a:t>
                      </a:r>
                      <a:r>
                        <a:rPr lang="fr-FR" sz="1600" dirty="0">
                          <a:effectLst/>
                        </a:rPr>
                        <a:t> rate (%)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0" dirty="0">
                          <a:effectLst/>
                        </a:rPr>
                        <a:t>Reference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78905"/>
                  </a:ext>
                </a:extLst>
              </a:tr>
              <a:tr h="349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Monoclonal </a:t>
                      </a:r>
                      <a:r>
                        <a:rPr lang="fr-FR" sz="1600" dirty="0" err="1">
                          <a:effectLst/>
                        </a:rPr>
                        <a:t>antibody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0C2B81"/>
                          </a:solidFill>
                          <a:effectLst/>
                        </a:rPr>
                        <a:t>CD19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 err="1">
                          <a:solidFill>
                            <a:srgbClr val="0C2B81"/>
                          </a:solidFill>
                          <a:effectLst/>
                        </a:rPr>
                        <a:t>tafasitamab</a:t>
                      </a:r>
                      <a:r>
                        <a:rPr lang="fr-FR" sz="1600" b="1" dirty="0">
                          <a:solidFill>
                            <a:srgbClr val="0C2B81"/>
                          </a:solidFill>
                          <a:effectLst/>
                        </a:rPr>
                        <a:t> + </a:t>
                      </a:r>
                      <a:r>
                        <a:rPr lang="fr-FR" sz="1600" b="1" dirty="0" err="1">
                          <a:solidFill>
                            <a:srgbClr val="0C2B81"/>
                          </a:solidFill>
                          <a:effectLst/>
                        </a:rPr>
                        <a:t>lenalidomide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60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43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0" dirty="0">
                          <a:solidFill>
                            <a:srgbClr val="0C2B81"/>
                          </a:solidFill>
                          <a:effectLst/>
                        </a:rPr>
                        <a:t>Salles et al</a:t>
                      </a:r>
                      <a:endParaRPr lang="fr-FR" sz="1200" b="0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11055"/>
                  </a:ext>
                </a:extLst>
              </a:tr>
              <a:tr h="34946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err="1">
                          <a:effectLst/>
                        </a:rPr>
                        <a:t>Antibody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drug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conjugates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81" marR="87781" marT="43890" marB="438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0C2B81"/>
                          </a:solidFill>
                          <a:effectLst/>
                        </a:rPr>
                        <a:t>CD19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 err="1">
                          <a:solidFill>
                            <a:srgbClr val="0C2B81"/>
                          </a:solidFill>
                          <a:effectLst/>
                        </a:rPr>
                        <a:t>loncastuximab</a:t>
                      </a:r>
                      <a:r>
                        <a:rPr lang="fr-FR" sz="1600" b="1" dirty="0">
                          <a:solidFill>
                            <a:srgbClr val="0C2B81"/>
                          </a:solidFill>
                          <a:effectLst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C2B81"/>
                          </a:solidFill>
                          <a:effectLst/>
                        </a:rPr>
                        <a:t>tesirine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59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41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0" dirty="0" err="1">
                          <a:solidFill>
                            <a:srgbClr val="0C2B81"/>
                          </a:solidFill>
                          <a:effectLst/>
                        </a:rPr>
                        <a:t>Kahl</a:t>
                      </a:r>
                      <a:r>
                        <a:rPr lang="fr-FR" sz="1200" b="0" dirty="0">
                          <a:solidFill>
                            <a:srgbClr val="0C2B81"/>
                          </a:solidFill>
                          <a:effectLst/>
                        </a:rPr>
                        <a:t> et al</a:t>
                      </a:r>
                      <a:endParaRPr lang="fr-FR" sz="1200" b="0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00728"/>
                  </a:ext>
                </a:extLst>
              </a:tr>
              <a:tr h="349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fr-FR" sz="1600" b="1" dirty="0">
                          <a:solidFill>
                            <a:srgbClr val="0C2B81"/>
                          </a:solidFill>
                          <a:effectLst/>
                        </a:rPr>
                        <a:t>CD79b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81" marR="87781" marT="43890" marB="438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fr-FR" sz="1600" b="1" dirty="0" err="1">
                          <a:solidFill>
                            <a:srgbClr val="0C2B81"/>
                          </a:solidFill>
                          <a:effectLst/>
                        </a:rPr>
                        <a:t>polatuzumab</a:t>
                      </a:r>
                      <a:r>
                        <a:rPr lang="fr-FR" sz="1600" b="1" dirty="0">
                          <a:solidFill>
                            <a:srgbClr val="0C2B81"/>
                          </a:solidFill>
                          <a:effectLst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C2B81"/>
                          </a:solidFill>
                          <a:effectLst/>
                        </a:rPr>
                        <a:t>vedotin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52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13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0" dirty="0" err="1">
                          <a:solidFill>
                            <a:srgbClr val="0C2B81"/>
                          </a:solidFill>
                          <a:effectLst/>
                        </a:rPr>
                        <a:t>Palanca-Wessels</a:t>
                      </a:r>
                      <a:r>
                        <a:rPr lang="fr-FR" sz="1200" b="0" dirty="0">
                          <a:solidFill>
                            <a:srgbClr val="0C2B81"/>
                          </a:solidFill>
                          <a:effectLst/>
                        </a:rPr>
                        <a:t> et al</a:t>
                      </a:r>
                      <a:endParaRPr lang="fr-FR" sz="1200" b="0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52783"/>
                  </a:ext>
                </a:extLst>
              </a:tr>
              <a:tr h="582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 err="1">
                          <a:solidFill>
                            <a:srgbClr val="0C2B81"/>
                          </a:solidFill>
                          <a:effectLst/>
                        </a:rPr>
                        <a:t>polatuzumab</a:t>
                      </a:r>
                      <a:r>
                        <a:rPr lang="en-US" sz="1600" b="1" dirty="0">
                          <a:solidFill>
                            <a:srgbClr val="0C2B8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C2B81"/>
                          </a:solidFill>
                          <a:effectLst/>
                        </a:rPr>
                        <a:t>vedotin</a:t>
                      </a:r>
                      <a:r>
                        <a:rPr lang="en-US" sz="1600" b="1" dirty="0">
                          <a:solidFill>
                            <a:srgbClr val="0C2B81"/>
                          </a:solidFill>
                          <a:effectLst/>
                        </a:rPr>
                        <a:t> + BR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C2B81"/>
                          </a:solidFill>
                          <a:effectLst/>
                        </a:rPr>
                        <a:t>versus BR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45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17.5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40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17.5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fr-FR" sz="1200" b="0" dirty="0" err="1">
                          <a:solidFill>
                            <a:srgbClr val="0C2B81"/>
                          </a:solidFill>
                          <a:effectLst/>
                        </a:rPr>
                        <a:t>Sehn</a:t>
                      </a:r>
                      <a:r>
                        <a:rPr lang="fr-FR" sz="1200" b="0" dirty="0">
                          <a:solidFill>
                            <a:srgbClr val="0C2B81"/>
                          </a:solidFill>
                          <a:effectLst/>
                        </a:rPr>
                        <a:t> et al</a:t>
                      </a:r>
                      <a:endParaRPr lang="fr-FR" sz="1200" b="0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5889"/>
                  </a:ext>
                </a:extLst>
              </a:tr>
              <a:tr h="34946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err="1">
                          <a:effectLst/>
                        </a:rPr>
                        <a:t>Bispecific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err="1">
                          <a:effectLst/>
                        </a:rPr>
                        <a:t>antibodies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81" marR="87781" marT="43890" marB="438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0C2B81"/>
                          </a:solidFill>
                          <a:effectLst/>
                        </a:rPr>
                        <a:t>CD19/CD3</a:t>
                      </a:r>
                      <a:endParaRPr lang="fr-FR" sz="1600" b="1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0C2B81"/>
                          </a:solidFill>
                          <a:effectLst/>
                        </a:rPr>
                        <a:t>blinatumomab</a:t>
                      </a:r>
                      <a:endParaRPr lang="fr-FR" sz="1600" b="1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43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19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0" dirty="0" err="1">
                          <a:solidFill>
                            <a:srgbClr val="0C2B81"/>
                          </a:solidFill>
                          <a:effectLst/>
                        </a:rPr>
                        <a:t>Viardot</a:t>
                      </a:r>
                      <a:r>
                        <a:rPr lang="fr-FR" sz="1200" b="0" dirty="0">
                          <a:solidFill>
                            <a:srgbClr val="0C2B81"/>
                          </a:solidFill>
                          <a:effectLst/>
                        </a:rPr>
                        <a:t> et al</a:t>
                      </a:r>
                      <a:endParaRPr lang="fr-FR" sz="1200" b="0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0013"/>
                  </a:ext>
                </a:extLst>
              </a:tr>
              <a:tr h="349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0C2B81"/>
                          </a:solidFill>
                          <a:effectLst/>
                        </a:rPr>
                        <a:t>CD20/CD3</a:t>
                      </a:r>
                      <a:endParaRPr lang="fr-FR" sz="1600" b="1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81" marR="87781" marT="43890" marB="438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 err="1">
                          <a:solidFill>
                            <a:srgbClr val="0C2B81"/>
                          </a:solidFill>
                          <a:effectLst/>
                        </a:rPr>
                        <a:t>mosunetuzumab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35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19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0">
                          <a:solidFill>
                            <a:srgbClr val="0C2B81"/>
                          </a:solidFill>
                          <a:effectLst/>
                        </a:rPr>
                        <a:t>Schuster et al</a:t>
                      </a:r>
                      <a:endParaRPr lang="fr-FR" sz="1200" b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472"/>
                  </a:ext>
                </a:extLst>
              </a:tr>
              <a:tr h="349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 err="1">
                          <a:solidFill>
                            <a:srgbClr val="0C2B81"/>
                          </a:solidFill>
                          <a:effectLst/>
                        </a:rPr>
                        <a:t>glofitamab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38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31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0" dirty="0">
                          <a:solidFill>
                            <a:srgbClr val="0C2B81"/>
                          </a:solidFill>
                          <a:effectLst/>
                        </a:rPr>
                        <a:t>Dickinson et al</a:t>
                      </a:r>
                      <a:endParaRPr lang="fr-FR" sz="1200" b="0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07740"/>
                  </a:ext>
                </a:extLst>
              </a:tr>
              <a:tr h="34946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err="1">
                          <a:effectLst/>
                        </a:rPr>
                        <a:t>Other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target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err="1">
                          <a:effectLst/>
                        </a:rPr>
                        <a:t>inhibitors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81" marR="87781" marT="43890" marB="438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0C2B81"/>
                          </a:solidFill>
                          <a:effectLst/>
                        </a:rPr>
                        <a:t>BCL2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 err="1">
                          <a:solidFill>
                            <a:srgbClr val="0C2B81"/>
                          </a:solidFill>
                          <a:effectLst/>
                        </a:rPr>
                        <a:t>venetoclax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18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12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0" dirty="0" err="1">
                          <a:solidFill>
                            <a:srgbClr val="0C2B81"/>
                          </a:solidFill>
                          <a:effectLst/>
                        </a:rPr>
                        <a:t>Davids</a:t>
                      </a:r>
                      <a:r>
                        <a:rPr lang="fr-FR" sz="1200" b="0" dirty="0">
                          <a:solidFill>
                            <a:srgbClr val="0C2B81"/>
                          </a:solidFill>
                          <a:effectLst/>
                        </a:rPr>
                        <a:t> et al</a:t>
                      </a:r>
                      <a:endParaRPr lang="fr-FR" sz="1200" b="0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71181"/>
                  </a:ext>
                </a:extLst>
              </a:tr>
              <a:tr h="349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0C2B81"/>
                          </a:solidFill>
                          <a:effectLst/>
                        </a:rPr>
                        <a:t>XPO1</a:t>
                      </a:r>
                      <a:endParaRPr lang="fr-FR" sz="1600" b="1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 err="1">
                          <a:solidFill>
                            <a:srgbClr val="0C2B81"/>
                          </a:solidFill>
                          <a:effectLst/>
                        </a:rPr>
                        <a:t>selinexor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28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>
                          <a:solidFill>
                            <a:srgbClr val="0C2B81"/>
                          </a:solidFill>
                          <a:effectLst/>
                        </a:rPr>
                        <a:t>12</a:t>
                      </a:r>
                      <a:endParaRPr lang="fr-FR" sz="1800" b="1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0" dirty="0" err="1">
                          <a:solidFill>
                            <a:srgbClr val="0C2B81"/>
                          </a:solidFill>
                          <a:effectLst/>
                        </a:rPr>
                        <a:t>Kalakonda</a:t>
                      </a:r>
                      <a:r>
                        <a:rPr lang="fr-FR" sz="1200" b="0" dirty="0">
                          <a:solidFill>
                            <a:srgbClr val="0C2B81"/>
                          </a:solidFill>
                          <a:effectLst/>
                        </a:rPr>
                        <a:t> et al</a:t>
                      </a:r>
                      <a:endParaRPr lang="fr-FR" sz="1200" b="0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2944"/>
                  </a:ext>
                </a:extLst>
              </a:tr>
              <a:tr h="34946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Checkpoint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err="1">
                          <a:effectLst/>
                        </a:rPr>
                        <a:t>inhibitors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81" marR="87781" marT="43890" marB="438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0C2B81"/>
                          </a:solidFill>
                          <a:effectLst/>
                        </a:rPr>
                        <a:t>PD-1</a:t>
                      </a:r>
                      <a:endParaRPr lang="fr-FR" sz="1600" b="1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0C2B81"/>
                          </a:solidFill>
                          <a:effectLst/>
                        </a:rPr>
                        <a:t>nivolumab</a:t>
                      </a:r>
                      <a:endParaRPr lang="fr-FR" sz="1600" b="1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≤ 10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>
                          <a:solidFill>
                            <a:srgbClr val="0C2B81"/>
                          </a:solidFill>
                          <a:effectLst/>
                        </a:rPr>
                        <a:t>≤ 3</a:t>
                      </a:r>
                      <a:endParaRPr lang="fr-FR" sz="1800" b="1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0" dirty="0" err="1">
                          <a:solidFill>
                            <a:srgbClr val="0C2B81"/>
                          </a:solidFill>
                          <a:effectLst/>
                        </a:rPr>
                        <a:t>Ansell</a:t>
                      </a:r>
                      <a:r>
                        <a:rPr lang="fr-FR" sz="1200" b="0" dirty="0">
                          <a:solidFill>
                            <a:srgbClr val="0C2B81"/>
                          </a:solidFill>
                          <a:effectLst/>
                        </a:rPr>
                        <a:t> et al</a:t>
                      </a:r>
                      <a:endParaRPr lang="fr-FR" sz="1200" b="0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05845"/>
                  </a:ext>
                </a:extLst>
              </a:tr>
              <a:tr h="349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0C2B81"/>
                          </a:solidFill>
                          <a:effectLst/>
                        </a:rPr>
                        <a:t>CD47</a:t>
                      </a:r>
                      <a:endParaRPr lang="fr-FR" sz="1600" b="1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 err="1">
                          <a:solidFill>
                            <a:srgbClr val="0C2B81"/>
                          </a:solidFill>
                          <a:effectLst/>
                        </a:rPr>
                        <a:t>magrolimab</a:t>
                      </a:r>
                      <a:endParaRPr lang="fr-FR" sz="16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40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C2B81"/>
                          </a:solidFill>
                          <a:effectLst/>
                        </a:rPr>
                        <a:t>33</a:t>
                      </a:r>
                      <a:endParaRPr lang="fr-FR" sz="1800" b="1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0" dirty="0" err="1">
                          <a:solidFill>
                            <a:srgbClr val="0C2B81"/>
                          </a:solidFill>
                          <a:effectLst/>
                        </a:rPr>
                        <a:t>Advani</a:t>
                      </a:r>
                      <a:r>
                        <a:rPr lang="fr-FR" sz="1200" b="0" dirty="0">
                          <a:solidFill>
                            <a:srgbClr val="0C2B81"/>
                          </a:solidFill>
                          <a:effectLst/>
                        </a:rPr>
                        <a:t> et al</a:t>
                      </a:r>
                      <a:endParaRPr lang="fr-FR" sz="1200" b="0" dirty="0">
                        <a:solidFill>
                          <a:srgbClr val="0C2B8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7" marR="4614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57447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ACDC3EE-96FD-C74B-8BF1-D098C4F6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318" y="136525"/>
            <a:ext cx="8779543" cy="603488"/>
          </a:xfrm>
        </p:spPr>
        <p:txBody>
          <a:bodyPr/>
          <a:lstStyle/>
          <a:p>
            <a:r>
              <a:rPr lang="en-US" alt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Novel agents in development for DLBCL 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DE78368-0E86-BE4C-9561-8C46DB7142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923" y="6035579"/>
            <a:ext cx="10548938" cy="217482"/>
          </a:xfrm>
        </p:spPr>
        <p:txBody>
          <a:bodyPr/>
          <a:lstStyle/>
          <a:p>
            <a:pPr marL="0"/>
            <a:r>
              <a:rPr lang="de-DE" dirty="0" err="1"/>
              <a:t>Salles</a:t>
            </a:r>
            <a:r>
              <a:rPr lang="de-DE" dirty="0"/>
              <a:t> et al., Lancet </a:t>
            </a:r>
            <a:r>
              <a:rPr lang="de-DE" dirty="0" err="1"/>
              <a:t>Oncol</a:t>
            </a:r>
            <a:r>
              <a:rPr lang="de-DE" dirty="0"/>
              <a:t>. 2020; Kahl et al., </a:t>
            </a:r>
            <a:r>
              <a:rPr lang="de-DE" dirty="0" err="1"/>
              <a:t>Clin</a:t>
            </a:r>
            <a:r>
              <a:rPr lang="de-DE" dirty="0"/>
              <a:t> Cancer Res. 2019; </a:t>
            </a:r>
            <a:r>
              <a:rPr lang="de-DE" dirty="0" err="1"/>
              <a:t>Palanca</a:t>
            </a:r>
            <a:r>
              <a:rPr lang="de-DE" dirty="0"/>
              <a:t>-Wessels et al., Lancet </a:t>
            </a:r>
            <a:r>
              <a:rPr lang="de-DE" dirty="0" err="1"/>
              <a:t>Oncol</a:t>
            </a:r>
            <a:r>
              <a:rPr lang="de-DE" dirty="0"/>
              <a:t>. 2015; Sehn et al., JCO 2020; </a:t>
            </a:r>
            <a:r>
              <a:rPr lang="de-DE" dirty="0" err="1"/>
              <a:t>Viardot</a:t>
            </a:r>
            <a:r>
              <a:rPr lang="de-DE" dirty="0"/>
              <a:t> et al., Blood 2016; Schuster </a:t>
            </a:r>
            <a:r>
              <a:rPr lang="de-DE" dirty="0" err="1"/>
              <a:t>el</a:t>
            </a:r>
            <a:r>
              <a:rPr lang="de-DE" dirty="0"/>
              <a:t> al., ASH 2019; Dickinson et al., EHA 2020; Davids et al., JCO 2017; </a:t>
            </a:r>
            <a:r>
              <a:rPr lang="de-DE" dirty="0" err="1"/>
              <a:t>Kalakonda</a:t>
            </a:r>
            <a:r>
              <a:rPr lang="de-DE" dirty="0"/>
              <a:t> et al., Lancet </a:t>
            </a:r>
            <a:r>
              <a:rPr lang="de-DE" dirty="0" err="1"/>
              <a:t>Haematol</a:t>
            </a:r>
            <a:r>
              <a:rPr lang="de-DE" dirty="0"/>
              <a:t>. 2020; </a:t>
            </a:r>
            <a:r>
              <a:rPr lang="de-DE" dirty="0" err="1"/>
              <a:t>Ansell</a:t>
            </a:r>
            <a:r>
              <a:rPr lang="de-DE" dirty="0"/>
              <a:t> et al., JCO 2019; </a:t>
            </a:r>
            <a:r>
              <a:rPr lang="de-DE" dirty="0" err="1"/>
              <a:t>Advani</a:t>
            </a:r>
            <a:r>
              <a:rPr lang="de-DE" dirty="0"/>
              <a:t> et al., N Engl J Med., 2018 </a:t>
            </a:r>
          </a:p>
        </p:txBody>
      </p:sp>
    </p:spTree>
    <p:extLst>
      <p:ext uri="{BB962C8B-B14F-4D97-AF65-F5344CB8AC3E}">
        <p14:creationId xmlns:p14="http://schemas.microsoft.com/office/powerpoint/2010/main" val="636985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035" y="1466001"/>
            <a:ext cx="10325177" cy="45719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8968">
            <a:solidFill>
              <a:srgbClr val="0098D2"/>
            </a:solidFill>
          </a:ln>
        </p:spPr>
        <p:txBody>
          <a:bodyPr lIns="0" tIns="0" rIns="0" bIns="0"/>
          <a:lstStyle/>
          <a:p>
            <a:pPr defTabSz="685339">
              <a:defRPr/>
            </a:pPr>
            <a:endParaRPr sz="1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5628" y="82785"/>
            <a:ext cx="9900744" cy="1127428"/>
          </a:xfrm>
        </p:spPr>
        <p:txBody>
          <a:bodyPr rtlCol="0"/>
          <a:lstStyle/>
          <a:p>
            <a:pPr marL="9519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800" b="1" spc="-4" dirty="0" err="1"/>
              <a:t>Loncastuximab</a:t>
            </a:r>
            <a:r>
              <a:rPr lang="fr-FR" sz="2800" b="1" spc="-4" dirty="0"/>
              <a:t> </a:t>
            </a:r>
            <a:r>
              <a:rPr lang="fr-FR" sz="2800" b="1" spc="-4" dirty="0" err="1"/>
              <a:t>Tesirine</a:t>
            </a:r>
            <a:r>
              <a:rPr lang="fr-FR" sz="2800" b="1" spc="-4" dirty="0"/>
              <a:t> (ADCT-402): </a:t>
            </a:r>
            <a:br>
              <a:rPr lang="fr-FR" sz="2800" b="1" spc="-4" dirty="0"/>
            </a:br>
            <a:r>
              <a:rPr sz="2800" spc="-4" dirty="0"/>
              <a:t>Patients with </a:t>
            </a:r>
            <a:r>
              <a:rPr sz="2800" dirty="0"/>
              <a:t>DLBCL: Response </a:t>
            </a:r>
            <a:r>
              <a:rPr sz="2800" spc="-4" dirty="0"/>
              <a:t>Rates (Efficacy </a:t>
            </a:r>
            <a:r>
              <a:rPr sz="2800" dirty="0"/>
              <a:t>Analysis</a:t>
            </a:r>
            <a:r>
              <a:rPr sz="2800" spc="-64" dirty="0"/>
              <a:t> </a:t>
            </a:r>
            <a:r>
              <a:rPr sz="2800" spc="-4" dirty="0"/>
              <a:t>Set)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23545" y="6286967"/>
            <a:ext cx="2733302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19" defTabSz="685339">
              <a:lnSpc>
                <a:spcPts val="1069"/>
              </a:lnSpc>
              <a:defRPr/>
            </a:pPr>
            <a:r>
              <a:rPr sz="1200" spc="-4" dirty="0">
                <a:solidFill>
                  <a:prstClr val="black"/>
                </a:solidFill>
                <a:latin typeface="Arial"/>
                <a:cs typeface="Arial"/>
              </a:rPr>
              <a:t>Data shown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as of </a:t>
            </a:r>
            <a:r>
              <a:rPr sz="1200" spc="-4" dirty="0">
                <a:solidFill>
                  <a:prstClr val="black"/>
                </a:solidFill>
                <a:latin typeface="Arial"/>
                <a:cs typeface="Arial"/>
              </a:rPr>
              <a:t>16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Oct</a:t>
            </a:r>
            <a:r>
              <a:rPr sz="1200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prstClr val="black"/>
                </a:solidFill>
                <a:latin typeface="Arial"/>
                <a:cs typeface="Arial"/>
              </a:rPr>
              <a:t>2018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5864" y="1913506"/>
            <a:ext cx="1357312" cy="460683"/>
          </a:xfrm>
          <a:prstGeom prst="rect">
            <a:avLst/>
          </a:prstGeom>
        </p:spPr>
        <p:txBody>
          <a:bodyPr lIns="0" tIns="29508" rIns="0" bIns="0">
            <a:spAutoFit/>
          </a:bodyPr>
          <a:lstStyle>
            <a:lvl1pPr defTabSz="684213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4213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4213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4213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4213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ts val="238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FFFFFF"/>
                </a:solidFill>
              </a:rPr>
              <a:t>Dose ≥120</a:t>
            </a:r>
            <a:endParaRPr lang="fr-FR" altLang="fr-FR" sz="1400" b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FFFFFF"/>
                </a:solidFill>
              </a:rPr>
              <a:t>µg/kg  (n=127)</a:t>
            </a:r>
            <a:endParaRPr lang="fr-FR" altLang="fr-FR" sz="1400" b="0">
              <a:solidFill>
                <a:srgbClr val="000000"/>
              </a:solidFill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6740"/>
              </p:ext>
            </p:extLst>
          </p:nvPr>
        </p:nvGraphicFramePr>
        <p:xfrm>
          <a:off x="1051035" y="1907132"/>
          <a:ext cx="10325177" cy="3727185"/>
        </p:xfrm>
        <a:graphic>
          <a:graphicData uri="http://schemas.openxmlformats.org/drawingml/2006/table">
            <a:tbl>
              <a:tblPr/>
              <a:tblGrid>
                <a:gridCol w="3480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0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44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Response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n (%)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D2"/>
                    </a:solidFill>
                  </a:tcPr>
                </a:tc>
                <a:tc>
                  <a:txBody>
                    <a:bodyPr/>
                    <a:lstStyle>
                      <a:lvl1pPr marL="368300" indent="295275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 (All Doses)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(n=137)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D2"/>
                    </a:solidFill>
                  </a:tcPr>
                </a:tc>
                <a:tc gridSpan="2">
                  <a:txBody>
                    <a:bodyPr/>
                    <a:lstStyle>
                      <a:lvl1pPr marL="473075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</a:t>
                      </a:r>
                      <a:r>
                        <a:rPr kumimoji="0" lang="fr-FR" alt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bulky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fr-FR" alt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disease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(n=119)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b" horzOverflow="overflow">
                    <a:lnL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B5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454025" indent="63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26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Bulky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fr-FR" alt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disease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(n=18)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287F"/>
                    </a:solidFill>
                  </a:tcPr>
                </a:tc>
                <a:tc>
                  <a:txBody>
                    <a:bodyPr/>
                    <a:lstStyle>
                      <a:lvl1pPr marL="15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8" marR="0" lvl="0" indent="11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Dose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588" marR="0" lvl="0" indent="11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≥120 µg/kg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588" marR="0" lvl="0" indent="11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(n=127)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756">
                <a:tc>
                  <a:txBody>
                    <a:bodyPr/>
                    <a:lstStyle>
                      <a:lvl1pPr marL="8413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Complete </a:t>
                      </a:r>
                      <a:r>
                        <a:rPr kumimoji="0" lang="fr-FR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response</a:t>
                      </a: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(CR)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(22.6)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E"/>
                    </a:solidFill>
                  </a:tcPr>
                </a:tc>
                <a:tc gridSpan="2">
                  <a:txBody>
                    <a:bodyPr/>
                    <a:lstStyle>
                      <a:lvl1pPr marL="5603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-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(24.4)</a:t>
                      </a:r>
                    </a:p>
                  </a:txBody>
                  <a:tcPr marL="45720" marR="45720" anchor="ctr" horzOverflow="overflow">
                    <a:lnL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3175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(11.1)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D8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(23.6)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756">
                <a:tc>
                  <a:txBody>
                    <a:bodyPr/>
                    <a:lstStyle>
                      <a:lvl1pPr marL="8413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Partial </a:t>
                      </a:r>
                      <a:r>
                        <a:rPr kumimoji="0" lang="fr-FR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response</a:t>
                      </a: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(PR)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(19.0)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 gridSpan="2">
                  <a:txBody>
                    <a:bodyPr/>
                    <a:lstStyle>
                      <a:lvl1pPr marL="5603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(20.2)</a:t>
                      </a:r>
                    </a:p>
                  </a:txBody>
                  <a:tcPr marL="45720" marR="45720" anchor="ctr" horzOverflow="overflow">
                    <a:lnL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3175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(11.1)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(19.7)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756">
                <a:tc>
                  <a:txBody>
                    <a:bodyPr/>
                    <a:lstStyle>
                      <a:lvl1pPr marL="8413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Stable disease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(17.5)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E"/>
                    </a:solidFill>
                  </a:tcPr>
                </a:tc>
                <a:tc gridSpan="2">
                  <a:txBody>
                    <a:bodyPr/>
                    <a:lstStyle>
                      <a:lvl1pPr marL="5603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(17.6)</a:t>
                      </a:r>
                    </a:p>
                  </a:txBody>
                  <a:tcPr marL="45720" marR="45720" anchor="ctr" horzOverflow="overflow">
                    <a:lnL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3175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(16.7)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D8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(17.3)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56">
                <a:tc>
                  <a:txBody>
                    <a:bodyPr/>
                    <a:lstStyle>
                      <a:lvl1pPr marL="8413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Progressive </a:t>
                      </a:r>
                      <a:r>
                        <a:rPr kumimoji="0" lang="fr-FR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disease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 (39.4)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 gridSpan="2">
                  <a:txBody>
                    <a:bodyPr/>
                    <a:lstStyle>
                      <a:lvl1pPr marL="5603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 (36.1)</a:t>
                      </a:r>
                    </a:p>
                  </a:txBody>
                  <a:tcPr marL="45720" marR="45720" anchor="ctr" horzOverflow="overflow">
                    <a:lnL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3175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(61.1)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(37.8)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756">
                <a:tc>
                  <a:txBody>
                    <a:bodyPr/>
                    <a:lstStyle>
                      <a:lvl1pPr marL="8413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</a:t>
                      </a:r>
                      <a:r>
                        <a:rPr kumimoji="0" lang="fr-FR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evaluable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(1.5)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E"/>
                    </a:solidFill>
                  </a:tcPr>
                </a:tc>
                <a:tc>
                  <a:txBody>
                    <a:bodyPr/>
                    <a:lstStyle>
                      <a:lvl1pPr marL="6731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(1.7)</a:t>
                      </a:r>
                    </a:p>
                  </a:txBody>
                  <a:tcPr marL="45720" marR="45720" anchor="ctr" horzOverflow="overflow">
                    <a:lnL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5C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5CD"/>
                    </a:solidFill>
                  </a:tcPr>
                </a:tc>
                <a:tc>
                  <a:txBody>
                    <a:bodyPr/>
                    <a:lstStyle>
                      <a:lvl1pPr marL="3175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D8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(1.6)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922">
                <a:tc>
                  <a:txBody>
                    <a:bodyPr/>
                    <a:lstStyle>
                      <a:lvl1pPr marL="8413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fr-FR" alt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response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rate (CR + PR)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 (41.6)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7"/>
                    </a:solidFill>
                  </a:tcPr>
                </a:tc>
                <a:tc gridSpan="2">
                  <a:txBody>
                    <a:bodyPr/>
                    <a:lstStyle>
                      <a:lvl1pPr marL="5603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 (44.5)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 w="272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3175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(22.2)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 (43.3)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08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301" y="236040"/>
            <a:ext cx="8353425" cy="528664"/>
          </a:xfrm>
        </p:spPr>
        <p:txBody>
          <a:bodyPr/>
          <a:lstStyle/>
          <a:p>
            <a:pPr>
              <a:defRPr/>
            </a:pPr>
            <a:r>
              <a:rPr lang="en-GB" sz="3000" dirty="0" err="1">
                <a:solidFill>
                  <a:srgbClr val="002060"/>
                </a:solidFill>
                <a:latin typeface="+mn-lt"/>
              </a:rPr>
              <a:t>Polatuzumab</a:t>
            </a:r>
            <a:r>
              <a:rPr lang="en-GB" sz="3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3000" dirty="0" err="1">
                <a:solidFill>
                  <a:srgbClr val="002060"/>
                </a:solidFill>
                <a:latin typeface="+mn-lt"/>
              </a:rPr>
              <a:t>vedotin</a:t>
            </a:r>
            <a:endParaRPr lang="en-GB" sz="3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134604" y="6262127"/>
            <a:ext cx="2735262" cy="359833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accent6">
                  <a:lumMod val="40000"/>
                  <a:lumOff val="60000"/>
                </a:schemeClr>
              </a:buClr>
              <a:tabLst>
                <a:tab pos="205829" algn="l"/>
              </a:tabLst>
              <a:defRPr/>
            </a:pPr>
            <a:r>
              <a:rPr sz="700" dirty="0"/>
              <a:t>1. </a:t>
            </a:r>
            <a:r>
              <a:rPr sz="700" dirty="0" err="1"/>
              <a:t>Palanca</a:t>
            </a:r>
            <a:r>
              <a:rPr sz="700" dirty="0"/>
              <a:t>-Wessels A, et al. Lancet Oncol, 2015;16:704</a:t>
            </a:r>
            <a:r>
              <a:rPr sz="800" dirty="0">
                <a:sym typeface="Symbol" panose="05050102010706020507" pitchFamily="18" charset="2"/>
              </a:rPr>
              <a:t></a:t>
            </a:r>
            <a:r>
              <a:rPr sz="700" dirty="0"/>
              <a:t>15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40000"/>
                  <a:lumOff val="60000"/>
                </a:schemeClr>
              </a:buClr>
              <a:tabLst>
                <a:tab pos="205829" algn="l"/>
              </a:tabLst>
              <a:defRPr/>
            </a:pPr>
            <a:r>
              <a:rPr sz="700" dirty="0"/>
              <a:t>2. </a:t>
            </a:r>
            <a:r>
              <a:rPr sz="700" dirty="0" err="1"/>
              <a:t>Morschhauser</a:t>
            </a:r>
            <a:r>
              <a:rPr sz="700" dirty="0"/>
              <a:t> F, et al. Lancet </a:t>
            </a:r>
            <a:r>
              <a:rPr sz="700" dirty="0" err="1"/>
              <a:t>Hematology</a:t>
            </a:r>
            <a:r>
              <a:rPr sz="700" dirty="0"/>
              <a:t>, 2019;6:e254</a:t>
            </a:r>
            <a:r>
              <a:rPr sz="700" dirty="0">
                <a:sym typeface="Symbol" panose="05050102010706020507" pitchFamily="18" charset="2"/>
              </a:rPr>
              <a:t> 65</a:t>
            </a:r>
            <a:endParaRPr sz="700" dirty="0"/>
          </a:p>
        </p:txBody>
      </p:sp>
      <p:sp>
        <p:nvSpPr>
          <p:cNvPr id="297988" name="Text Placeholder 4"/>
          <p:cNvSpPr txBox="1">
            <a:spLocks/>
          </p:cNvSpPr>
          <p:nvPr/>
        </p:nvSpPr>
        <p:spPr bwMode="auto">
          <a:xfrm>
            <a:off x="518984" y="948267"/>
            <a:ext cx="10873946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 anchor="ctr"/>
          <a:lstStyle>
            <a:lvl1pPr marL="211138" indent="-211138" defTabSz="912813"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6413" indent="-276225" defTabSz="912813"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30250" indent="-217488" defTabSz="912813"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46150" indent="-209550" defTabSz="912813"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2638" indent="-227013" defTabSz="912813"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9838" indent="-227013" algn="ctr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7038" indent="-227013" algn="ctr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4238" indent="-227013" algn="ctr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1438" indent="-227013" algn="ctr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altLang="fr-FR" sz="1800" b="0" dirty="0" err="1">
                <a:solidFill>
                  <a:srgbClr val="2B2B2B"/>
                </a:solidFill>
              </a:rPr>
              <a:t>Polatuzumab</a:t>
            </a:r>
            <a:r>
              <a:rPr lang="en-GB" altLang="fr-FR" sz="1800" b="0" dirty="0">
                <a:solidFill>
                  <a:srgbClr val="2B2B2B"/>
                </a:solidFill>
              </a:rPr>
              <a:t> vedotin (</a:t>
            </a:r>
            <a:r>
              <a:rPr lang="en-GB" altLang="fr-FR" sz="1800" b="0" dirty="0" err="1">
                <a:solidFill>
                  <a:srgbClr val="2B2B2B"/>
                </a:solidFill>
              </a:rPr>
              <a:t>pola</a:t>
            </a:r>
            <a:r>
              <a:rPr lang="en-GB" altLang="fr-FR" sz="1800" b="0" dirty="0">
                <a:solidFill>
                  <a:srgbClr val="2B2B2B"/>
                </a:solidFill>
              </a:rPr>
              <a:t>) is an antibody drug conjugate (ADC) consisting of a potent microtubule inhibitor monomethyl </a:t>
            </a:r>
            <a:r>
              <a:rPr lang="en-GB" altLang="fr-FR" sz="1800" b="0" dirty="0" err="1">
                <a:solidFill>
                  <a:srgbClr val="2B2B2B"/>
                </a:solidFill>
              </a:rPr>
              <a:t>auristatin</a:t>
            </a:r>
            <a:r>
              <a:rPr lang="en-GB" altLang="fr-FR" sz="1800" b="0" dirty="0">
                <a:solidFill>
                  <a:srgbClr val="2B2B2B"/>
                </a:solidFill>
              </a:rPr>
              <a:t> E (MMAE) conjugated to CD79b monoclonal antibody via a protease-cleavable peptide linker</a:t>
            </a:r>
            <a:endParaRPr lang="en-GB" altLang="fr-FR" sz="2400" b="0" dirty="0">
              <a:solidFill>
                <a:srgbClr val="2B2B2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55803" y="1670901"/>
            <a:ext cx="9080393" cy="3684432"/>
            <a:chOff x="1115616" y="1779662"/>
            <a:chExt cx="5447022" cy="2474882"/>
          </a:xfrm>
          <a:noFill/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76" r="1370" b="4365"/>
            <a:stretch/>
          </p:blipFill>
          <p:spPr bwMode="auto">
            <a:xfrm>
              <a:off x="4283968" y="1851670"/>
              <a:ext cx="2278670" cy="20817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81" t="4155" r="51147" b="1957"/>
            <a:stretch/>
          </p:blipFill>
          <p:spPr bwMode="auto">
            <a:xfrm>
              <a:off x="1115616" y="1779662"/>
              <a:ext cx="2928520" cy="24748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2" name="Text Placeholder 4"/>
          <p:cNvSpPr txBox="1">
            <a:spLocks/>
          </p:cNvSpPr>
          <p:nvPr/>
        </p:nvSpPr>
        <p:spPr bwMode="auto">
          <a:xfrm>
            <a:off x="463378" y="4987033"/>
            <a:ext cx="1098515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 anchor="ctr"/>
          <a:lstStyle>
            <a:lvl1pPr marL="211138" indent="-211138" defTabSz="912813"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6413" indent="-276225" defTabSz="912813"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30250" indent="-217488" defTabSz="912813"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46150" indent="-209550" defTabSz="912813"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2638" indent="-227013" defTabSz="912813"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9838" indent="-227013" algn="ctr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7038" indent="-227013" algn="ctr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4238" indent="-227013" algn="ctr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1438" indent="-227013" algn="ctr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altLang="fr-FR" sz="1800" b="0" dirty="0">
                <a:solidFill>
                  <a:srgbClr val="2B2B2B"/>
                </a:solidFill>
              </a:rPr>
              <a:t>Pola has demonstrated efficacy in R/R DLBCL in combination with rituximab</a:t>
            </a:r>
            <a:r>
              <a:rPr lang="en-GB" altLang="fr-FR" sz="1800" b="0" baseline="30000" dirty="0">
                <a:solidFill>
                  <a:srgbClr val="2B2B2B"/>
                </a:solidFill>
              </a:rPr>
              <a:t>1,2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687791"/>
              </p:ext>
            </p:extLst>
          </p:nvPr>
        </p:nvGraphicFramePr>
        <p:xfrm>
          <a:off x="1389926" y="5589977"/>
          <a:ext cx="5954573" cy="91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21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/>
                          </a:solidFill>
                          <a:latin typeface="+mn-lt"/>
                        </a:rPr>
                        <a:t>Treatment</a:t>
                      </a:r>
                    </a:p>
                  </a:txBody>
                  <a:tcPr marL="45720" marR="45720" marT="60993" marB="60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/>
                          </a:solidFill>
                          <a:latin typeface="+mn-lt"/>
                        </a:rPr>
                        <a:t>Best overall response</a:t>
                      </a:r>
                    </a:p>
                  </a:txBody>
                  <a:tcPr marL="45720" marR="45720" marT="60993" marB="609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7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latin typeface="+mn-lt"/>
                        </a:rPr>
                        <a:t>Pola</a:t>
                      </a:r>
                      <a:r>
                        <a:rPr lang="en-GB" sz="2000" dirty="0">
                          <a:latin typeface="+mn-lt"/>
                        </a:rPr>
                        <a:t> +/- rituximab</a:t>
                      </a:r>
                    </a:p>
                  </a:txBody>
                  <a:tcPr marL="45720" marR="45720" marT="60993" marB="60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51</a:t>
                      </a:r>
                      <a:r>
                        <a:rPr lang="en-GB" sz="2000" dirty="0">
                          <a:latin typeface="+mn-lt"/>
                          <a:sym typeface="Symbol" panose="05050102010706020507" pitchFamily="18" charset="2"/>
                        </a:rPr>
                        <a:t>56%</a:t>
                      </a:r>
                      <a:r>
                        <a:rPr lang="en-GB" sz="2000" baseline="30000" dirty="0">
                          <a:latin typeface="+mn-lt"/>
                          <a:sym typeface="Symbol" panose="05050102010706020507" pitchFamily="18" charset="2"/>
                        </a:rPr>
                        <a:t>1,2</a:t>
                      </a:r>
                      <a:endParaRPr lang="en-GB" sz="2000" baseline="30000" dirty="0">
                        <a:latin typeface="+mn-lt"/>
                      </a:endParaRPr>
                    </a:p>
                  </a:txBody>
                  <a:tcPr marL="45720" marR="45720" marT="60993" marB="609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432" y="154519"/>
            <a:ext cx="8162925" cy="738664"/>
          </a:xfrm>
        </p:spPr>
        <p:txBody>
          <a:bodyPr rtlCol="0"/>
          <a:lstStyle/>
          <a:p>
            <a:pPr marL="126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50" dirty="0"/>
              <a:t>5F9 </a:t>
            </a:r>
            <a:r>
              <a:rPr spc="-155" dirty="0"/>
              <a:t>is </a:t>
            </a:r>
            <a:r>
              <a:rPr spc="-15" dirty="0"/>
              <a:t>a </a:t>
            </a:r>
            <a:r>
              <a:rPr spc="-105" dirty="0"/>
              <a:t>First-in-class </a:t>
            </a:r>
            <a:r>
              <a:rPr spc="-5" dirty="0"/>
              <a:t>Macrophage </a:t>
            </a:r>
            <a:r>
              <a:rPr spc="-15" dirty="0"/>
              <a:t>Immune </a:t>
            </a:r>
            <a:r>
              <a:rPr spc="-35" dirty="0"/>
              <a:t>Checkpoint</a:t>
            </a:r>
            <a:r>
              <a:rPr spc="-200" dirty="0"/>
              <a:t> </a:t>
            </a:r>
            <a:r>
              <a:rPr spc="-25" dirty="0"/>
              <a:t>Inhibitor</a:t>
            </a:r>
            <a:r>
              <a:rPr lang="fr-FR" spc="-25" dirty="0"/>
              <a:t> </a:t>
            </a:r>
            <a:r>
              <a:rPr lang="fr-FR" spc="-25" dirty="0" err="1"/>
              <a:t>Targeting</a:t>
            </a:r>
            <a:r>
              <a:rPr lang="fr-FR" spc="-25" dirty="0"/>
              <a:t> CD47</a:t>
            </a:r>
            <a:endParaRPr spc="-25" dirty="0"/>
          </a:p>
        </p:txBody>
      </p:sp>
      <p:sp>
        <p:nvSpPr>
          <p:cNvPr id="317444" name="object 4"/>
          <p:cNvSpPr txBox="1">
            <a:spLocks noChangeArrowheads="1"/>
          </p:cNvSpPr>
          <p:nvPr/>
        </p:nvSpPr>
        <p:spPr bwMode="auto">
          <a:xfrm>
            <a:off x="6618288" y="4563532"/>
            <a:ext cx="3090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ts val="5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rgbClr val="D94E40"/>
                </a:solidFill>
                <a:latin typeface="Tahoma" pitchFamily="34" charset="0"/>
                <a:cs typeface="Tahoma" pitchFamily="34" charset="0"/>
              </a:rPr>
              <a:t>Macrophages </a:t>
            </a:r>
            <a:r>
              <a:rPr lang="fr-FR" altLang="fr-FR">
                <a:solidFill>
                  <a:srgbClr val="38A95E"/>
                </a:solidFill>
                <a:latin typeface="Tahoma" pitchFamily="34" charset="0"/>
                <a:cs typeface="Tahoma" pitchFamily="34" charset="0"/>
              </a:rPr>
              <a:t>Cancer cells</a:t>
            </a:r>
            <a:endParaRPr lang="fr-FR" altLang="fr-FR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45" name="object 5"/>
          <p:cNvSpPr>
            <a:spLocks/>
          </p:cNvSpPr>
          <p:nvPr/>
        </p:nvSpPr>
        <p:spPr bwMode="auto">
          <a:xfrm>
            <a:off x="1524000" y="5265004"/>
            <a:ext cx="9144000" cy="1369994"/>
          </a:xfrm>
          <a:custGeom>
            <a:avLst/>
            <a:gdLst>
              <a:gd name="T0" fmla="*/ 0 w 12192000"/>
              <a:gd name="T1" fmla="*/ 574599 h 1816100"/>
              <a:gd name="T2" fmla="*/ 2169914 w 12192000"/>
              <a:gd name="T3" fmla="*/ 574599 h 1816100"/>
              <a:gd name="T4" fmla="*/ 2169914 w 12192000"/>
              <a:gd name="T5" fmla="*/ 0 h 1816100"/>
              <a:gd name="T6" fmla="*/ 0 w 12192000"/>
              <a:gd name="T7" fmla="*/ 0 h 1816100"/>
              <a:gd name="T8" fmla="*/ 0 w 12192000"/>
              <a:gd name="T9" fmla="*/ 574599 h 1816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1816100">
                <a:moveTo>
                  <a:pt x="0" y="1816016"/>
                </a:moveTo>
                <a:lnTo>
                  <a:pt x="12192000" y="1816016"/>
                </a:lnTo>
                <a:lnTo>
                  <a:pt x="12192000" y="0"/>
                </a:lnTo>
                <a:lnTo>
                  <a:pt x="0" y="0"/>
                </a:lnTo>
                <a:lnTo>
                  <a:pt x="0" y="181601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46" name="object 6"/>
          <p:cNvSpPr>
            <a:spLocks/>
          </p:cNvSpPr>
          <p:nvPr/>
        </p:nvSpPr>
        <p:spPr bwMode="auto">
          <a:xfrm>
            <a:off x="1524000" y="5265004"/>
            <a:ext cx="9144000" cy="1369994"/>
          </a:xfrm>
          <a:custGeom>
            <a:avLst/>
            <a:gdLst>
              <a:gd name="T0" fmla="*/ 0 w 12192000"/>
              <a:gd name="T1" fmla="*/ 0 h 1816100"/>
              <a:gd name="T2" fmla="*/ 2169914 w 12192000"/>
              <a:gd name="T3" fmla="*/ 0 h 1816100"/>
              <a:gd name="T4" fmla="*/ 2169914 w 12192000"/>
              <a:gd name="T5" fmla="*/ 574599 h 1816100"/>
              <a:gd name="T6" fmla="*/ 0 w 12192000"/>
              <a:gd name="T7" fmla="*/ 574599 h 1816100"/>
              <a:gd name="T8" fmla="*/ 0 w 12192000"/>
              <a:gd name="T9" fmla="*/ 0 h 1816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1816100">
                <a:moveTo>
                  <a:pt x="0" y="0"/>
                </a:moveTo>
                <a:lnTo>
                  <a:pt x="12192000" y="0"/>
                </a:lnTo>
                <a:lnTo>
                  <a:pt x="12192000" y="1816016"/>
                </a:lnTo>
                <a:lnTo>
                  <a:pt x="0" y="181601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D94E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447" name="Groupe 436"/>
          <p:cNvGrpSpPr>
            <a:grpSpLocks/>
          </p:cNvGrpSpPr>
          <p:nvPr/>
        </p:nvGrpSpPr>
        <p:grpSpPr bwMode="auto">
          <a:xfrm>
            <a:off x="1717677" y="1407586"/>
            <a:ext cx="5965825" cy="3125233"/>
            <a:chOff x="193968" y="911495"/>
            <a:chExt cx="5965087" cy="3700182"/>
          </a:xfrm>
        </p:grpSpPr>
        <p:sp>
          <p:nvSpPr>
            <p:cNvPr id="317455" name="object 7"/>
            <p:cNvSpPr>
              <a:spLocks/>
            </p:cNvSpPr>
            <p:nvPr/>
          </p:nvSpPr>
          <p:spPr bwMode="auto">
            <a:xfrm>
              <a:off x="1084445" y="1988665"/>
              <a:ext cx="352425" cy="239395"/>
            </a:xfrm>
            <a:custGeom>
              <a:avLst/>
              <a:gdLst>
                <a:gd name="T0" fmla="*/ 10 w 469900"/>
                <a:gd name="T1" fmla="*/ 0 h 239394"/>
                <a:gd name="T2" fmla="*/ 0 w 469900"/>
                <a:gd name="T3" fmla="*/ 8190 h 239394"/>
                <a:gd name="T4" fmla="*/ 41890 w 469900"/>
                <a:gd name="T5" fmla="*/ 9719 h 239394"/>
                <a:gd name="T6" fmla="*/ 82559 w 469900"/>
                <a:gd name="T7" fmla="*/ 238951 h 239394"/>
                <a:gd name="T8" fmla="*/ 83591 w 469900"/>
                <a:gd name="T9" fmla="*/ 233174 h 239394"/>
                <a:gd name="T10" fmla="*/ 42498 w 469900"/>
                <a:gd name="T11" fmla="*/ 1550 h 239394"/>
                <a:gd name="T12" fmla="*/ 10 w 469900"/>
                <a:gd name="T13" fmla="*/ 0 h 2393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900" h="239394">
                  <a:moveTo>
                    <a:pt x="54" y="0"/>
                  </a:moveTo>
                  <a:lnTo>
                    <a:pt x="0" y="8190"/>
                  </a:lnTo>
                  <a:lnTo>
                    <a:pt x="235364" y="9719"/>
                  </a:lnTo>
                  <a:lnTo>
                    <a:pt x="463868" y="238945"/>
                  </a:lnTo>
                  <a:lnTo>
                    <a:pt x="469667" y="233168"/>
                  </a:lnTo>
                  <a:lnTo>
                    <a:pt x="238781" y="155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5B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56" name="object 8"/>
            <p:cNvSpPr>
              <a:spLocks/>
            </p:cNvSpPr>
            <p:nvPr/>
          </p:nvSpPr>
          <p:spPr bwMode="auto">
            <a:xfrm>
              <a:off x="1084404" y="1782216"/>
              <a:ext cx="415290" cy="427990"/>
            </a:xfrm>
            <a:custGeom>
              <a:avLst/>
              <a:gdLst>
                <a:gd name="T0" fmla="*/ 25078 w 553719"/>
                <a:gd name="T1" fmla="*/ 8266 h 427989"/>
                <a:gd name="T2" fmla="*/ 23019 w 553719"/>
                <a:gd name="T3" fmla="*/ 8266 h 427989"/>
                <a:gd name="T4" fmla="*/ 97489 w 553719"/>
                <a:gd name="T5" fmla="*/ 427705 h 427989"/>
                <a:gd name="T6" fmla="*/ 98520 w 553719"/>
                <a:gd name="T7" fmla="*/ 421927 h 427989"/>
                <a:gd name="T8" fmla="*/ 25078 w 553719"/>
                <a:gd name="T9" fmla="*/ 8266 h 427989"/>
                <a:gd name="T10" fmla="*/ 23610 w 553719"/>
                <a:gd name="T11" fmla="*/ 0 h 427989"/>
                <a:gd name="T12" fmla="*/ 0 w 553719"/>
                <a:gd name="T13" fmla="*/ 2708 h 427989"/>
                <a:gd name="T14" fmla="*/ 29 w 553719"/>
                <a:gd name="T15" fmla="*/ 10899 h 427989"/>
                <a:gd name="T16" fmla="*/ 23019 w 553719"/>
                <a:gd name="T17" fmla="*/ 8266 h 427989"/>
                <a:gd name="T18" fmla="*/ 25078 w 553719"/>
                <a:gd name="T19" fmla="*/ 8266 h 427989"/>
                <a:gd name="T20" fmla="*/ 23610 w 553719"/>
                <a:gd name="T21" fmla="*/ 0 h 4279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3719" h="427989">
                  <a:moveTo>
                    <a:pt x="140900" y="8266"/>
                  </a:moveTo>
                  <a:lnTo>
                    <a:pt x="129334" y="8266"/>
                  </a:lnTo>
                  <a:lnTo>
                    <a:pt x="547750" y="427699"/>
                  </a:lnTo>
                  <a:lnTo>
                    <a:pt x="553549" y="421921"/>
                  </a:lnTo>
                  <a:lnTo>
                    <a:pt x="140900" y="8266"/>
                  </a:lnTo>
                  <a:close/>
                </a:path>
                <a:path w="553719" h="427989">
                  <a:moveTo>
                    <a:pt x="132654" y="0"/>
                  </a:moveTo>
                  <a:lnTo>
                    <a:pt x="0" y="2708"/>
                  </a:lnTo>
                  <a:lnTo>
                    <a:pt x="163" y="10899"/>
                  </a:lnTo>
                  <a:lnTo>
                    <a:pt x="129334" y="8266"/>
                  </a:lnTo>
                  <a:lnTo>
                    <a:pt x="140900" y="8266"/>
                  </a:lnTo>
                  <a:lnTo>
                    <a:pt x="132654" y="0"/>
                  </a:lnTo>
                  <a:close/>
                </a:path>
              </a:pathLst>
            </a:custGeom>
            <a:solidFill>
              <a:srgbClr val="B5B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57" name="object 9"/>
            <p:cNvSpPr>
              <a:spLocks/>
            </p:cNvSpPr>
            <p:nvPr/>
          </p:nvSpPr>
          <p:spPr bwMode="auto">
            <a:xfrm>
              <a:off x="1970246" y="2606589"/>
              <a:ext cx="378143" cy="523240"/>
            </a:xfrm>
            <a:custGeom>
              <a:avLst/>
              <a:gdLst>
                <a:gd name="T0" fmla="*/ 89413 w 504189"/>
                <a:gd name="T1" fmla="*/ 0 h 523239"/>
                <a:gd name="T2" fmla="*/ 0 w 504189"/>
                <a:gd name="T3" fmla="*/ 100449 h 523239"/>
                <a:gd name="T4" fmla="*/ 0 w 504189"/>
                <a:gd name="T5" fmla="*/ 522956 h 523239"/>
                <a:gd name="T6" fmla="*/ 1457 w 504189"/>
                <a:gd name="T7" fmla="*/ 522956 h 523239"/>
                <a:gd name="T8" fmla="*/ 1457 w 504189"/>
                <a:gd name="T9" fmla="*/ 107165 h 523239"/>
                <a:gd name="T10" fmla="*/ 89699 w 504189"/>
                <a:gd name="T11" fmla="*/ 8026 h 523239"/>
                <a:gd name="T12" fmla="*/ 89413 w 504189"/>
                <a:gd name="T13" fmla="*/ 0 h 523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4189" h="523239">
                  <a:moveTo>
                    <a:pt x="502375" y="0"/>
                  </a:moveTo>
                  <a:lnTo>
                    <a:pt x="0" y="100449"/>
                  </a:lnTo>
                  <a:lnTo>
                    <a:pt x="0" y="522950"/>
                  </a:lnTo>
                  <a:lnTo>
                    <a:pt x="8190" y="522950"/>
                  </a:lnTo>
                  <a:lnTo>
                    <a:pt x="8190" y="107165"/>
                  </a:lnTo>
                  <a:lnTo>
                    <a:pt x="503980" y="8026"/>
                  </a:lnTo>
                  <a:lnTo>
                    <a:pt x="502375" y="0"/>
                  </a:lnTo>
                  <a:close/>
                </a:path>
              </a:pathLst>
            </a:custGeom>
            <a:solidFill>
              <a:srgbClr val="B5B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58" name="object 10"/>
            <p:cNvSpPr>
              <a:spLocks/>
            </p:cNvSpPr>
            <p:nvPr/>
          </p:nvSpPr>
          <p:spPr bwMode="auto">
            <a:xfrm>
              <a:off x="1981613" y="3538969"/>
              <a:ext cx="0" cy="398780"/>
            </a:xfrm>
            <a:custGeom>
              <a:avLst/>
              <a:gdLst>
                <a:gd name="T0" fmla="*/ 0 h 398779"/>
                <a:gd name="T1" fmla="*/ 398208 h 3987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98779">
                  <a:moveTo>
                    <a:pt x="0" y="0"/>
                  </a:moveTo>
                  <a:lnTo>
                    <a:pt x="0" y="398202"/>
                  </a:lnTo>
                </a:path>
              </a:pathLst>
            </a:custGeom>
            <a:noFill/>
            <a:ln w="8846">
              <a:solidFill>
                <a:srgbClr val="B5BA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59" name="object 11"/>
            <p:cNvSpPr txBox="1">
              <a:spLocks noChangeArrowheads="1"/>
            </p:cNvSpPr>
            <p:nvPr/>
          </p:nvSpPr>
          <p:spPr bwMode="auto">
            <a:xfrm>
              <a:off x="801906" y="1381414"/>
              <a:ext cx="5258737" cy="88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6762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000" b="0" dirty="0">
                  <a:solidFill>
                    <a:srgbClr val="545B5D"/>
                  </a:solidFill>
                  <a:latin typeface="Lucida Sans Unicode" pitchFamily="34" charset="0"/>
                  <a:cs typeface="Lucida Sans Unicode" pitchFamily="34" charset="0"/>
                </a:rPr>
                <a:t>5F9</a:t>
              </a:r>
              <a:endParaRPr lang="fr-FR" altLang="fr-FR" sz="1000" b="0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endParaRPr>
            </a:p>
            <a:p>
              <a:pPr fontAlgn="base">
                <a:lnSpc>
                  <a:spcPct val="136000"/>
                </a:lnSpc>
                <a:spcBef>
                  <a:spcPts val="613"/>
                </a:spcBef>
                <a:spcAft>
                  <a:spcPct val="0"/>
                </a:spcAft>
              </a:pPr>
              <a:r>
                <a:rPr lang="fr-FR" altLang="fr-FR" sz="1000" b="0" dirty="0">
                  <a:solidFill>
                    <a:srgbClr val="545B5D"/>
                  </a:solidFill>
                  <a:latin typeface="Lucida Sans Unicode" pitchFamily="34" charset="0"/>
                  <a:cs typeface="Lucida Sans Unicode" pitchFamily="34" charset="0"/>
                </a:rPr>
                <a:t>C</a:t>
              </a:r>
              <a:endParaRPr lang="fr-FR" altLang="fr-FR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317460" name="object 12"/>
            <p:cNvSpPr txBox="1">
              <a:spLocks noChangeArrowheads="1"/>
            </p:cNvSpPr>
            <p:nvPr/>
          </p:nvSpPr>
          <p:spPr bwMode="auto">
            <a:xfrm rot="20640000">
              <a:off x="1741590" y="2301202"/>
              <a:ext cx="125396" cy="17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ts val="107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100" b="0">
                  <a:solidFill>
                    <a:srgbClr val="697175"/>
                  </a:solidFill>
                  <a:latin typeface="Lucida Sans Unicode" pitchFamily="34" charset="0"/>
                  <a:cs typeface="Lucida Sans Unicode" pitchFamily="34" charset="0"/>
                </a:rPr>
                <a:t>H</a:t>
              </a:r>
              <a:endParaRPr lang="fr-FR" altLang="fr-FR" sz="1100" b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 rot="20040000">
              <a:off x="1808256" y="2267306"/>
              <a:ext cx="119047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2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e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 rot="19500000">
              <a:off x="1860637" y="2228459"/>
              <a:ext cx="115874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10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a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 rot="19140000">
              <a:off x="1898732" y="2193374"/>
              <a:ext cx="106350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3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l</a:t>
              </a:r>
              <a:endParaRPr sz="1100" dirty="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 rot="18840000">
              <a:off x="1902707" y="2176941"/>
              <a:ext cx="142845" cy="1480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5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t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 rot="18420000">
              <a:off x="1926141" y="2132851"/>
              <a:ext cx="157882" cy="14104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25" dirty="0">
                  <a:solidFill>
                    <a:srgbClr val="6971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 rot="17940000">
              <a:off x="1958345" y="2065422"/>
              <a:ext cx="155376" cy="1480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2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y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 rot="17160000">
              <a:off x="1989758" y="1963924"/>
              <a:ext cx="152871" cy="1480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c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 rot="16680000">
              <a:off x="1997110" y="1889997"/>
              <a:ext cx="160389" cy="1480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2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e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988789" y="1873073"/>
              <a:ext cx="169256" cy="63502"/>
            </a:xfrm>
            <a:prstGeom prst="rect">
              <a:avLst/>
            </a:prstGeom>
          </p:spPr>
          <p:txBody>
            <a:bodyPr vert="vert270" lIns="0" tIns="41910" rIns="0" bIns="0">
              <a:spAutoFit/>
            </a:bodyPr>
            <a:lstStyle/>
            <a:p>
              <a:pPr marL="12692">
                <a:spcBef>
                  <a:spcPts val="330"/>
                </a:spcBef>
                <a:defRPr/>
              </a:pPr>
              <a:r>
                <a:rPr sz="1100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l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 rot="16020000">
              <a:off x="2010309" y="1794765"/>
              <a:ext cx="140340" cy="1480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3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l</a:t>
              </a:r>
              <a:r>
                <a:rPr lang="fr-FR" sz="1100" spc="-3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l</a:t>
              </a:r>
              <a:endParaRPr sz="1100" dirty="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 rot="20340000">
              <a:off x="2473336" y="3812298"/>
              <a:ext cx="126984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4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C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 rot="19740000">
              <a:off x="2536828" y="3774707"/>
              <a:ext cx="115874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10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a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 rot="19260000">
              <a:off x="2582860" y="3729600"/>
              <a:ext cx="119047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30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n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 rot="18720000">
              <a:off x="2608806" y="3690608"/>
              <a:ext cx="152869" cy="1480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c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 rot="18180000">
              <a:off x="2639633" y="3630463"/>
              <a:ext cx="157884" cy="1480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2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e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 rot="17760000">
              <a:off x="2671295" y="3571570"/>
              <a:ext cx="145352" cy="1480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4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r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 rot="17100000">
              <a:off x="2690093" y="3478845"/>
              <a:ext cx="155376" cy="1480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c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 rot="16560000">
              <a:off x="2699951" y="3402409"/>
              <a:ext cx="157882" cy="1480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2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e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688531" y="3386558"/>
              <a:ext cx="169256" cy="63502"/>
            </a:xfrm>
            <a:prstGeom prst="rect">
              <a:avLst/>
            </a:prstGeom>
          </p:spPr>
          <p:txBody>
            <a:bodyPr vert="vert270" lIns="0" tIns="42545" rIns="0" bIns="0">
              <a:spAutoFit/>
            </a:bodyPr>
            <a:lstStyle/>
            <a:p>
              <a:pPr marL="12692">
                <a:spcBef>
                  <a:spcPts val="335"/>
                </a:spcBef>
                <a:defRPr/>
              </a:pPr>
              <a:r>
                <a:rPr sz="1100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l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 rot="15900000">
              <a:off x="2708722" y="3308433"/>
              <a:ext cx="140340" cy="1480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3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l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 rot="2520000">
              <a:off x="320952" y="4125554"/>
              <a:ext cx="138096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4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M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 rot="2280000">
              <a:off x="389207" y="4188210"/>
              <a:ext cx="115873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10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a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 rot="2040000">
              <a:off x="433651" y="4233319"/>
              <a:ext cx="115873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c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 rot="1860000">
              <a:off x="474921" y="4265895"/>
              <a:ext cx="109523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4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r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 rot="1680000">
              <a:off x="511429" y="4300984"/>
              <a:ext cx="122223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10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o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 rot="1440000">
              <a:off x="570159" y="4338575"/>
              <a:ext cx="122222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20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p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 rot="1200000">
              <a:off x="630477" y="4373656"/>
              <a:ext cx="120635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2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h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 rot="1020000">
              <a:off x="687620" y="4398719"/>
              <a:ext cx="117460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-10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a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 rot="780000">
              <a:off x="744763" y="4418766"/>
              <a:ext cx="122222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20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g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 rot="540000">
              <a:off x="808255" y="4436311"/>
              <a:ext cx="119047" cy="1753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075"/>
                </a:lnSpc>
                <a:defRPr/>
              </a:pPr>
              <a:r>
                <a:rPr sz="1100" spc="25" dirty="0">
                  <a:solidFill>
                    <a:srgbClr val="697175"/>
                  </a:solidFill>
                  <a:latin typeface="Lucida Sans Unicode"/>
                  <a:cs typeface="Lucida Sans Unicode"/>
                </a:rPr>
                <a:t>e</a:t>
              </a:r>
              <a:endParaRPr sz="1100">
                <a:solidFill>
                  <a:prstClr val="black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17491" name="object 43"/>
            <p:cNvSpPr>
              <a:spLocks/>
            </p:cNvSpPr>
            <p:nvPr/>
          </p:nvSpPr>
          <p:spPr bwMode="auto">
            <a:xfrm>
              <a:off x="5963735" y="1563259"/>
              <a:ext cx="0" cy="287655"/>
            </a:xfrm>
            <a:custGeom>
              <a:avLst/>
              <a:gdLst>
                <a:gd name="T0" fmla="*/ 0 h 287655"/>
                <a:gd name="T1" fmla="*/ 287411 h 28765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87655">
                  <a:moveTo>
                    <a:pt x="0" y="0"/>
                  </a:moveTo>
                  <a:lnTo>
                    <a:pt x="0" y="287411"/>
                  </a:lnTo>
                </a:path>
              </a:pathLst>
            </a:custGeom>
            <a:noFill/>
            <a:ln w="8190">
              <a:solidFill>
                <a:srgbClr val="B5BA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2" name="object 44"/>
            <p:cNvSpPr>
              <a:spLocks/>
            </p:cNvSpPr>
            <p:nvPr/>
          </p:nvSpPr>
          <p:spPr bwMode="auto">
            <a:xfrm>
              <a:off x="4547992" y="1930832"/>
              <a:ext cx="81915" cy="109220"/>
            </a:xfrm>
            <a:custGeom>
              <a:avLst/>
              <a:gdLst>
                <a:gd name="T0" fmla="*/ 8130 w 109220"/>
                <a:gd name="T1" fmla="*/ 0 h 109219"/>
                <a:gd name="T2" fmla="*/ 4607 w 109220"/>
                <a:gd name="T3" fmla="*/ 7251 h 109219"/>
                <a:gd name="T4" fmla="*/ 1826 w 109220"/>
                <a:gd name="T5" fmla="*/ 21392 h 109219"/>
                <a:gd name="T6" fmla="*/ 166 w 109220"/>
                <a:gd name="T7" fmla="*/ 41131 h 109219"/>
                <a:gd name="T8" fmla="*/ 0 w 109220"/>
                <a:gd name="T9" fmla="*/ 62954 h 109219"/>
                <a:gd name="T10" fmla="*/ 1292 w 109220"/>
                <a:gd name="T11" fmla="*/ 82748 h 109219"/>
                <a:gd name="T12" fmla="*/ 3810 w 109220"/>
                <a:gd name="T13" fmla="*/ 98377 h 109219"/>
                <a:gd name="T14" fmla="*/ 7324 w 109220"/>
                <a:gd name="T15" fmla="*/ 107699 h 109219"/>
                <a:gd name="T16" fmla="*/ 11207 w 109220"/>
                <a:gd name="T17" fmla="*/ 108632 h 109219"/>
                <a:gd name="T18" fmla="*/ 14730 w 109220"/>
                <a:gd name="T19" fmla="*/ 101381 h 109219"/>
                <a:gd name="T20" fmla="*/ 17511 w 109220"/>
                <a:gd name="T21" fmla="*/ 87233 h 109219"/>
                <a:gd name="T22" fmla="*/ 19170 w 109220"/>
                <a:gd name="T23" fmla="*/ 67477 h 109219"/>
                <a:gd name="T24" fmla="*/ 19337 w 109220"/>
                <a:gd name="T25" fmla="*/ 45667 h 109219"/>
                <a:gd name="T26" fmla="*/ 18044 w 109220"/>
                <a:gd name="T27" fmla="*/ 25880 h 109219"/>
                <a:gd name="T28" fmla="*/ 15527 w 109220"/>
                <a:gd name="T29" fmla="*/ 10254 h 109219"/>
                <a:gd name="T30" fmla="*/ 12012 w 109220"/>
                <a:gd name="T31" fmla="*/ 932 h 109219"/>
                <a:gd name="T32" fmla="*/ 8130 w 109220"/>
                <a:gd name="T33" fmla="*/ 0 h 1092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9220" h="109219">
                  <a:moveTo>
                    <a:pt x="45679" y="0"/>
                  </a:moveTo>
                  <a:lnTo>
                    <a:pt x="25887" y="7251"/>
                  </a:lnTo>
                  <a:lnTo>
                    <a:pt x="10256" y="21392"/>
                  </a:lnTo>
                  <a:lnTo>
                    <a:pt x="928" y="41131"/>
                  </a:lnTo>
                  <a:lnTo>
                    <a:pt x="0" y="62948"/>
                  </a:lnTo>
                  <a:lnTo>
                    <a:pt x="7258" y="82742"/>
                  </a:lnTo>
                  <a:lnTo>
                    <a:pt x="21407" y="98371"/>
                  </a:lnTo>
                  <a:lnTo>
                    <a:pt x="41149" y="107693"/>
                  </a:lnTo>
                  <a:lnTo>
                    <a:pt x="62966" y="108626"/>
                  </a:lnTo>
                  <a:lnTo>
                    <a:pt x="82760" y="101375"/>
                  </a:lnTo>
                  <a:lnTo>
                    <a:pt x="98389" y="87227"/>
                  </a:lnTo>
                  <a:lnTo>
                    <a:pt x="107711" y="67471"/>
                  </a:lnTo>
                  <a:lnTo>
                    <a:pt x="108642" y="45667"/>
                  </a:lnTo>
                  <a:lnTo>
                    <a:pt x="101385" y="25880"/>
                  </a:lnTo>
                  <a:lnTo>
                    <a:pt x="87237" y="10254"/>
                  </a:lnTo>
                  <a:lnTo>
                    <a:pt x="67490" y="932"/>
                  </a:lnTo>
                  <a:lnTo>
                    <a:pt x="45679" y="0"/>
                  </a:lnTo>
                  <a:close/>
                </a:path>
              </a:pathLst>
            </a:custGeom>
            <a:solidFill>
              <a:srgbClr val="00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3" name="object 45"/>
            <p:cNvSpPr>
              <a:spLocks/>
            </p:cNvSpPr>
            <p:nvPr/>
          </p:nvSpPr>
          <p:spPr bwMode="auto">
            <a:xfrm>
              <a:off x="4545472" y="1358033"/>
              <a:ext cx="598646" cy="798195"/>
            </a:xfrm>
            <a:custGeom>
              <a:avLst/>
              <a:gdLst>
                <a:gd name="T0" fmla="*/ 68083 w 798195"/>
                <a:gd name="T1" fmla="*/ 0 h 798194"/>
                <a:gd name="T2" fmla="*/ 60214 w 798195"/>
                <a:gd name="T3" fmla="*/ 4310 h 798194"/>
                <a:gd name="T4" fmla="*/ 52537 w 798195"/>
                <a:gd name="T5" fmla="*/ 13437 h 798194"/>
                <a:gd name="T6" fmla="*/ 45122 w 798195"/>
                <a:gd name="T7" fmla="*/ 27185 h 798194"/>
                <a:gd name="T8" fmla="*/ 38035 w 798195"/>
                <a:gd name="T9" fmla="*/ 45356 h 798194"/>
                <a:gd name="T10" fmla="*/ 31340 w 798195"/>
                <a:gd name="T11" fmla="*/ 67754 h 798194"/>
                <a:gd name="T12" fmla="*/ 25107 w 798195"/>
                <a:gd name="T13" fmla="*/ 94182 h 798194"/>
                <a:gd name="T14" fmla="*/ 19401 w 798195"/>
                <a:gd name="T15" fmla="*/ 124444 h 798194"/>
                <a:gd name="T16" fmla="*/ 14290 w 798195"/>
                <a:gd name="T17" fmla="*/ 158344 h 798194"/>
                <a:gd name="T18" fmla="*/ 9840 w 798195"/>
                <a:gd name="T19" fmla="*/ 195684 h 798194"/>
                <a:gd name="T20" fmla="*/ 6118 w 798195"/>
                <a:gd name="T21" fmla="*/ 236269 h 798194"/>
                <a:gd name="T22" fmla="*/ 3190 w 798195"/>
                <a:gd name="T23" fmla="*/ 279901 h 798194"/>
                <a:gd name="T24" fmla="*/ 1176 w 798195"/>
                <a:gd name="T25" fmla="*/ 325134 h 798194"/>
                <a:gd name="T26" fmla="*/ 124 w 798195"/>
                <a:gd name="T27" fmla="*/ 370404 h 798194"/>
                <a:gd name="T28" fmla="*/ 0 w 798195"/>
                <a:gd name="T29" fmla="*/ 415342 h 798194"/>
                <a:gd name="T30" fmla="*/ 767 w 798195"/>
                <a:gd name="T31" fmla="*/ 459560 h 798194"/>
                <a:gd name="T32" fmla="*/ 2392 w 798195"/>
                <a:gd name="T33" fmla="*/ 502689 h 798194"/>
                <a:gd name="T34" fmla="*/ 4838 w 798195"/>
                <a:gd name="T35" fmla="*/ 544353 h 798194"/>
                <a:gd name="T36" fmla="*/ 8074 w 798195"/>
                <a:gd name="T37" fmla="*/ 584179 h 798194"/>
                <a:gd name="T38" fmla="*/ 12059 w 798195"/>
                <a:gd name="T39" fmla="*/ 621789 h 798194"/>
                <a:gd name="T40" fmla="*/ 16763 w 798195"/>
                <a:gd name="T41" fmla="*/ 656810 h 798194"/>
                <a:gd name="T42" fmla="*/ 22150 w 798195"/>
                <a:gd name="T43" fmla="*/ 688866 h 798194"/>
                <a:gd name="T44" fmla="*/ 28183 w 798195"/>
                <a:gd name="T45" fmla="*/ 717581 h 798194"/>
                <a:gd name="T46" fmla="*/ 34829 w 798195"/>
                <a:gd name="T47" fmla="*/ 742581 h 798194"/>
                <a:gd name="T48" fmla="*/ 42053 w 798195"/>
                <a:gd name="T49" fmla="*/ 763490 h 798194"/>
                <a:gd name="T50" fmla="*/ 49819 w 798195"/>
                <a:gd name="T51" fmla="*/ 779933 h 798194"/>
                <a:gd name="T52" fmla="*/ 57868 w 798195"/>
                <a:gd name="T53" fmla="*/ 791255 h 798194"/>
                <a:gd name="T54" fmla="*/ 65926 w 798195"/>
                <a:gd name="T55" fmla="*/ 797170 h 798194"/>
                <a:gd name="T56" fmla="*/ 73921 w 798195"/>
                <a:gd name="T57" fmla="*/ 797875 h 798194"/>
                <a:gd name="T58" fmla="*/ 81791 w 798195"/>
                <a:gd name="T59" fmla="*/ 793566 h 798194"/>
                <a:gd name="T60" fmla="*/ 89467 w 798195"/>
                <a:gd name="T61" fmla="*/ 784441 h 798194"/>
                <a:gd name="T62" fmla="*/ 96882 w 798195"/>
                <a:gd name="T63" fmla="*/ 770695 h 798194"/>
                <a:gd name="T64" fmla="*/ 103970 w 798195"/>
                <a:gd name="T65" fmla="*/ 752525 h 798194"/>
                <a:gd name="T66" fmla="*/ 110664 w 798195"/>
                <a:gd name="T67" fmla="*/ 730128 h 798194"/>
                <a:gd name="T68" fmla="*/ 116897 w 798195"/>
                <a:gd name="T69" fmla="*/ 703701 h 798194"/>
                <a:gd name="T70" fmla="*/ 122603 w 798195"/>
                <a:gd name="T71" fmla="*/ 673439 h 798194"/>
                <a:gd name="T72" fmla="*/ 127714 w 798195"/>
                <a:gd name="T73" fmla="*/ 639539 h 798194"/>
                <a:gd name="T74" fmla="*/ 132164 w 798195"/>
                <a:gd name="T75" fmla="*/ 602198 h 798194"/>
                <a:gd name="T76" fmla="*/ 135887 w 798195"/>
                <a:gd name="T77" fmla="*/ 561612 h 798194"/>
                <a:gd name="T78" fmla="*/ 138814 w 798195"/>
                <a:gd name="T79" fmla="*/ 517978 h 798194"/>
                <a:gd name="T80" fmla="*/ 140829 w 798195"/>
                <a:gd name="T81" fmla="*/ 472743 h 798194"/>
                <a:gd name="T82" fmla="*/ 141880 w 798195"/>
                <a:gd name="T83" fmla="*/ 427470 h 798194"/>
                <a:gd name="T84" fmla="*/ 142006 w 798195"/>
                <a:gd name="T85" fmla="*/ 382531 h 798194"/>
                <a:gd name="T86" fmla="*/ 141238 w 798195"/>
                <a:gd name="T87" fmla="*/ 338312 h 798194"/>
                <a:gd name="T88" fmla="*/ 139614 w 798195"/>
                <a:gd name="T89" fmla="*/ 295182 h 798194"/>
                <a:gd name="T90" fmla="*/ 137167 w 798195"/>
                <a:gd name="T91" fmla="*/ 253516 h 798194"/>
                <a:gd name="T92" fmla="*/ 133932 w 798195"/>
                <a:gd name="T93" fmla="*/ 213691 h 798194"/>
                <a:gd name="T94" fmla="*/ 129946 w 798195"/>
                <a:gd name="T95" fmla="*/ 176079 h 798194"/>
                <a:gd name="T96" fmla="*/ 125242 w 798195"/>
                <a:gd name="T97" fmla="*/ 141058 h 798194"/>
                <a:gd name="T98" fmla="*/ 119856 w 798195"/>
                <a:gd name="T99" fmla="*/ 109002 h 798194"/>
                <a:gd name="T100" fmla="*/ 113823 w 798195"/>
                <a:gd name="T101" fmla="*/ 80287 h 798194"/>
                <a:gd name="T102" fmla="*/ 107177 w 798195"/>
                <a:gd name="T103" fmla="*/ 55286 h 798194"/>
                <a:gd name="T104" fmla="*/ 99955 w 798195"/>
                <a:gd name="T105" fmla="*/ 34377 h 798194"/>
                <a:gd name="T106" fmla="*/ 92188 w 798195"/>
                <a:gd name="T107" fmla="*/ 17934 h 798194"/>
                <a:gd name="T108" fmla="*/ 84137 w 798195"/>
                <a:gd name="T109" fmla="*/ 6615 h 798194"/>
                <a:gd name="T110" fmla="*/ 76081 w 798195"/>
                <a:gd name="T111" fmla="*/ 702 h 798194"/>
                <a:gd name="T112" fmla="*/ 68083 w 798195"/>
                <a:gd name="T113" fmla="*/ 0 h 798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8195" h="798194">
                  <a:moveTo>
                    <a:pt x="382542" y="0"/>
                  </a:moveTo>
                  <a:lnTo>
                    <a:pt x="338324" y="4310"/>
                  </a:lnTo>
                  <a:lnTo>
                    <a:pt x="295194" y="13437"/>
                  </a:lnTo>
                  <a:lnTo>
                    <a:pt x="253529" y="27185"/>
                  </a:lnTo>
                  <a:lnTo>
                    <a:pt x="213703" y="45356"/>
                  </a:lnTo>
                  <a:lnTo>
                    <a:pt x="176091" y="67754"/>
                  </a:lnTo>
                  <a:lnTo>
                    <a:pt x="141068" y="94182"/>
                  </a:lnTo>
                  <a:lnTo>
                    <a:pt x="109010" y="124444"/>
                  </a:lnTo>
                  <a:lnTo>
                    <a:pt x="80292" y="158344"/>
                  </a:lnTo>
                  <a:lnTo>
                    <a:pt x="55289" y="195684"/>
                  </a:lnTo>
                  <a:lnTo>
                    <a:pt x="34376" y="236269"/>
                  </a:lnTo>
                  <a:lnTo>
                    <a:pt x="17928" y="279901"/>
                  </a:lnTo>
                  <a:lnTo>
                    <a:pt x="6611" y="325134"/>
                  </a:lnTo>
                  <a:lnTo>
                    <a:pt x="701" y="370404"/>
                  </a:lnTo>
                  <a:lnTo>
                    <a:pt x="0" y="415336"/>
                  </a:lnTo>
                  <a:lnTo>
                    <a:pt x="4312" y="459554"/>
                  </a:lnTo>
                  <a:lnTo>
                    <a:pt x="13440" y="502683"/>
                  </a:lnTo>
                  <a:lnTo>
                    <a:pt x="27189" y="544347"/>
                  </a:lnTo>
                  <a:lnTo>
                    <a:pt x="45361" y="584173"/>
                  </a:lnTo>
                  <a:lnTo>
                    <a:pt x="67760" y="621783"/>
                  </a:lnTo>
                  <a:lnTo>
                    <a:pt x="94190" y="656804"/>
                  </a:lnTo>
                  <a:lnTo>
                    <a:pt x="124453" y="688860"/>
                  </a:lnTo>
                  <a:lnTo>
                    <a:pt x="158354" y="717575"/>
                  </a:lnTo>
                  <a:lnTo>
                    <a:pt x="195696" y="742575"/>
                  </a:lnTo>
                  <a:lnTo>
                    <a:pt x="236283" y="763484"/>
                  </a:lnTo>
                  <a:lnTo>
                    <a:pt x="279917" y="779927"/>
                  </a:lnTo>
                  <a:lnTo>
                    <a:pt x="325146" y="791249"/>
                  </a:lnTo>
                  <a:lnTo>
                    <a:pt x="370412" y="797164"/>
                  </a:lnTo>
                  <a:lnTo>
                    <a:pt x="415341" y="797869"/>
                  </a:lnTo>
                  <a:lnTo>
                    <a:pt x="459557" y="793560"/>
                  </a:lnTo>
                  <a:lnTo>
                    <a:pt x="502684" y="784435"/>
                  </a:lnTo>
                  <a:lnTo>
                    <a:pt x="544348" y="770689"/>
                  </a:lnTo>
                  <a:lnTo>
                    <a:pt x="584174" y="752519"/>
                  </a:lnTo>
                  <a:lnTo>
                    <a:pt x="621785" y="730122"/>
                  </a:lnTo>
                  <a:lnTo>
                    <a:pt x="656808" y="703695"/>
                  </a:lnTo>
                  <a:lnTo>
                    <a:pt x="688866" y="673433"/>
                  </a:lnTo>
                  <a:lnTo>
                    <a:pt x="717586" y="639533"/>
                  </a:lnTo>
                  <a:lnTo>
                    <a:pt x="742590" y="602192"/>
                  </a:lnTo>
                  <a:lnTo>
                    <a:pt x="763505" y="561606"/>
                  </a:lnTo>
                  <a:lnTo>
                    <a:pt x="779955" y="517972"/>
                  </a:lnTo>
                  <a:lnTo>
                    <a:pt x="791272" y="472737"/>
                  </a:lnTo>
                  <a:lnTo>
                    <a:pt x="797182" y="427464"/>
                  </a:lnTo>
                  <a:lnTo>
                    <a:pt x="797883" y="382531"/>
                  </a:lnTo>
                  <a:lnTo>
                    <a:pt x="793572" y="338312"/>
                  </a:lnTo>
                  <a:lnTo>
                    <a:pt x="784443" y="295182"/>
                  </a:lnTo>
                  <a:lnTo>
                    <a:pt x="770695" y="253516"/>
                  </a:lnTo>
                  <a:lnTo>
                    <a:pt x="752523" y="213691"/>
                  </a:lnTo>
                  <a:lnTo>
                    <a:pt x="730125" y="176079"/>
                  </a:lnTo>
                  <a:lnTo>
                    <a:pt x="703696" y="141058"/>
                  </a:lnTo>
                  <a:lnTo>
                    <a:pt x="673434" y="109002"/>
                  </a:lnTo>
                  <a:lnTo>
                    <a:pt x="639534" y="80287"/>
                  </a:lnTo>
                  <a:lnTo>
                    <a:pt x="602194" y="55286"/>
                  </a:lnTo>
                  <a:lnTo>
                    <a:pt x="561610" y="34377"/>
                  </a:lnTo>
                  <a:lnTo>
                    <a:pt x="517978" y="17934"/>
                  </a:lnTo>
                  <a:lnTo>
                    <a:pt x="472744" y="6615"/>
                  </a:lnTo>
                  <a:lnTo>
                    <a:pt x="427474" y="702"/>
                  </a:lnTo>
                  <a:lnTo>
                    <a:pt x="382542" y="0"/>
                  </a:lnTo>
                  <a:close/>
                </a:path>
              </a:pathLst>
            </a:custGeom>
            <a:solidFill>
              <a:srgbClr val="DA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4" name="object 46"/>
            <p:cNvSpPr>
              <a:spLocks/>
            </p:cNvSpPr>
            <p:nvPr/>
          </p:nvSpPr>
          <p:spPr bwMode="auto">
            <a:xfrm>
              <a:off x="4658254" y="1744138"/>
              <a:ext cx="199549" cy="266065"/>
            </a:xfrm>
            <a:custGeom>
              <a:avLst/>
              <a:gdLst>
                <a:gd name="T0" fmla="*/ 23861 w 266064"/>
                <a:gd name="T1" fmla="*/ 0 h 266064"/>
                <a:gd name="T2" fmla="*/ 23373 w 266064"/>
                <a:gd name="T3" fmla="*/ 0 h 266064"/>
                <a:gd name="T4" fmla="*/ 16127 w 266064"/>
                <a:gd name="T5" fmla="*/ 6886 h 266064"/>
                <a:gd name="T6" fmla="*/ 9665 w 266064"/>
                <a:gd name="T7" fmla="*/ 25684 h 266064"/>
                <a:gd name="T8" fmla="*/ 4485 w 266064"/>
                <a:gd name="T9" fmla="*/ 54931 h 266064"/>
                <a:gd name="T10" fmla="*/ 1081 w 266064"/>
                <a:gd name="T11" fmla="*/ 93164 h 266064"/>
                <a:gd name="T12" fmla="*/ 0 w 266064"/>
                <a:gd name="T13" fmla="*/ 131780 h 266064"/>
                <a:gd name="T14" fmla="*/ 0 w 266064"/>
                <a:gd name="T15" fmla="*/ 133752 h 266064"/>
                <a:gd name="T16" fmla="*/ 1209 w 266064"/>
                <a:gd name="T17" fmla="*/ 174586 h 266064"/>
                <a:gd name="T18" fmla="*/ 4550 w 266064"/>
                <a:gd name="T19" fmla="*/ 211015 h 266064"/>
                <a:gd name="T20" fmla="*/ 9761 w 266064"/>
                <a:gd name="T21" fmla="*/ 240225 h 266064"/>
                <a:gd name="T22" fmla="*/ 16580 w 266064"/>
                <a:gd name="T23" fmla="*/ 259406 h 266064"/>
                <a:gd name="T24" fmla="*/ 23394 w 266064"/>
                <a:gd name="T25" fmla="*/ 265477 h 266064"/>
                <a:gd name="T26" fmla="*/ 23870 w 266064"/>
                <a:gd name="T27" fmla="*/ 265477 h 266064"/>
                <a:gd name="T28" fmla="*/ 31118 w 266064"/>
                <a:gd name="T29" fmla="*/ 258596 h 266064"/>
                <a:gd name="T30" fmla="*/ 37583 w 266064"/>
                <a:gd name="T31" fmla="*/ 239798 h 266064"/>
                <a:gd name="T32" fmla="*/ 42765 w 266064"/>
                <a:gd name="T33" fmla="*/ 210548 h 266064"/>
                <a:gd name="T34" fmla="*/ 46169 w 266064"/>
                <a:gd name="T35" fmla="*/ 172313 h 266064"/>
                <a:gd name="T36" fmla="*/ 47248 w 266064"/>
                <a:gd name="T37" fmla="*/ 133752 h 266064"/>
                <a:gd name="T38" fmla="*/ 47248 w 266064"/>
                <a:gd name="T39" fmla="*/ 131780 h 266064"/>
                <a:gd name="T40" fmla="*/ 46045 w 266064"/>
                <a:gd name="T41" fmla="*/ 90976 h 266064"/>
                <a:gd name="T42" fmla="*/ 42705 w 266064"/>
                <a:gd name="T43" fmla="*/ 54511 h 266064"/>
                <a:gd name="T44" fmla="*/ 37492 w 266064"/>
                <a:gd name="T45" fmla="*/ 25269 h 266064"/>
                <a:gd name="T46" fmla="*/ 30668 w 266064"/>
                <a:gd name="T47" fmla="*/ 6071 h 266064"/>
                <a:gd name="T48" fmla="*/ 23861 w 266064"/>
                <a:gd name="T49" fmla="*/ 0 h 2660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66064" h="266064">
                  <a:moveTo>
                    <a:pt x="134062" y="0"/>
                  </a:moveTo>
                  <a:lnTo>
                    <a:pt x="131321" y="0"/>
                  </a:lnTo>
                  <a:lnTo>
                    <a:pt x="90610" y="6886"/>
                  </a:lnTo>
                  <a:lnTo>
                    <a:pt x="54305" y="25684"/>
                  </a:lnTo>
                  <a:lnTo>
                    <a:pt x="25196" y="54931"/>
                  </a:lnTo>
                  <a:lnTo>
                    <a:pt x="6071" y="93164"/>
                  </a:lnTo>
                  <a:lnTo>
                    <a:pt x="0" y="131780"/>
                  </a:lnTo>
                  <a:lnTo>
                    <a:pt x="0" y="133746"/>
                  </a:lnTo>
                  <a:lnTo>
                    <a:pt x="6791" y="174580"/>
                  </a:lnTo>
                  <a:lnTo>
                    <a:pt x="25563" y="211009"/>
                  </a:lnTo>
                  <a:lnTo>
                    <a:pt x="54841" y="240219"/>
                  </a:lnTo>
                  <a:lnTo>
                    <a:pt x="93153" y="259400"/>
                  </a:lnTo>
                  <a:lnTo>
                    <a:pt x="131441" y="265471"/>
                  </a:lnTo>
                  <a:lnTo>
                    <a:pt x="134117" y="265471"/>
                  </a:lnTo>
                  <a:lnTo>
                    <a:pt x="174839" y="258590"/>
                  </a:lnTo>
                  <a:lnTo>
                    <a:pt x="211157" y="239792"/>
                  </a:lnTo>
                  <a:lnTo>
                    <a:pt x="240276" y="210542"/>
                  </a:lnTo>
                  <a:lnTo>
                    <a:pt x="259400" y="172307"/>
                  </a:lnTo>
                  <a:lnTo>
                    <a:pt x="265463" y="133746"/>
                  </a:lnTo>
                  <a:lnTo>
                    <a:pt x="265460" y="131780"/>
                  </a:lnTo>
                  <a:lnTo>
                    <a:pt x="258703" y="90976"/>
                  </a:lnTo>
                  <a:lnTo>
                    <a:pt x="239938" y="54511"/>
                  </a:lnTo>
                  <a:lnTo>
                    <a:pt x="210649" y="25269"/>
                  </a:lnTo>
                  <a:lnTo>
                    <a:pt x="172307" y="6071"/>
                  </a:lnTo>
                  <a:lnTo>
                    <a:pt x="134062" y="0"/>
                  </a:lnTo>
                  <a:close/>
                </a:path>
              </a:pathLst>
            </a:custGeom>
            <a:solidFill>
              <a:srgbClr val="B39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5" name="object 47"/>
            <p:cNvSpPr>
              <a:spLocks/>
            </p:cNvSpPr>
            <p:nvPr/>
          </p:nvSpPr>
          <p:spPr bwMode="auto">
            <a:xfrm>
              <a:off x="4421734" y="2026046"/>
              <a:ext cx="146209" cy="64135"/>
            </a:xfrm>
            <a:custGeom>
              <a:avLst/>
              <a:gdLst>
                <a:gd name="T0" fmla="*/ 713 w 194945"/>
                <a:gd name="T1" fmla="*/ 39653 h 64135"/>
                <a:gd name="T2" fmla="*/ 121 w 194945"/>
                <a:gd name="T3" fmla="*/ 42426 h 64135"/>
                <a:gd name="T4" fmla="*/ 0 w 194945"/>
                <a:gd name="T5" fmla="*/ 49951 h 64135"/>
                <a:gd name="T6" fmla="*/ 494 w 194945"/>
                <a:gd name="T7" fmla="*/ 53271 h 64135"/>
                <a:gd name="T8" fmla="*/ 20854 w 194945"/>
                <a:gd name="T9" fmla="*/ 63646 h 64135"/>
                <a:gd name="T10" fmla="*/ 21134 w 194945"/>
                <a:gd name="T11" fmla="*/ 63230 h 64135"/>
                <a:gd name="T12" fmla="*/ 24636 w 194945"/>
                <a:gd name="T13" fmla="*/ 49656 h 64135"/>
                <a:gd name="T14" fmla="*/ 20351 w 194945"/>
                <a:gd name="T15" fmla="*/ 49656 h 64135"/>
                <a:gd name="T16" fmla="*/ 713 w 194945"/>
                <a:gd name="T17" fmla="*/ 39653 h 64135"/>
                <a:gd name="T18" fmla="*/ 33161 w 194945"/>
                <a:gd name="T19" fmla="*/ 0 h 64135"/>
                <a:gd name="T20" fmla="*/ 20351 w 194945"/>
                <a:gd name="T21" fmla="*/ 49656 h 64135"/>
                <a:gd name="T22" fmla="*/ 24636 w 194945"/>
                <a:gd name="T23" fmla="*/ 49656 h 64135"/>
                <a:gd name="T24" fmla="*/ 34543 w 194945"/>
                <a:gd name="T25" fmla="*/ 11258 h 64135"/>
                <a:gd name="T26" fmla="*/ 34683 w 194945"/>
                <a:gd name="T27" fmla="*/ 7000 h 64135"/>
                <a:gd name="T28" fmla="*/ 33919 w 194945"/>
                <a:gd name="T29" fmla="*/ 786 h 64135"/>
                <a:gd name="T30" fmla="*/ 33161 w 194945"/>
                <a:gd name="T31" fmla="*/ 0 h 64135"/>
                <a:gd name="T32" fmla="*/ 32609 w 194945"/>
                <a:gd name="T33" fmla="*/ 2139 h 64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945" h="64135">
                  <a:moveTo>
                    <a:pt x="4008" y="39653"/>
                  </a:moveTo>
                  <a:lnTo>
                    <a:pt x="676" y="42426"/>
                  </a:lnTo>
                  <a:lnTo>
                    <a:pt x="0" y="49951"/>
                  </a:lnTo>
                  <a:lnTo>
                    <a:pt x="2773" y="53271"/>
                  </a:lnTo>
                  <a:lnTo>
                    <a:pt x="117168" y="63646"/>
                  </a:lnTo>
                  <a:lnTo>
                    <a:pt x="118741" y="63230"/>
                  </a:lnTo>
                  <a:lnTo>
                    <a:pt x="138418" y="49656"/>
                  </a:lnTo>
                  <a:lnTo>
                    <a:pt x="114340" y="49656"/>
                  </a:lnTo>
                  <a:lnTo>
                    <a:pt x="4008" y="39653"/>
                  </a:lnTo>
                  <a:close/>
                </a:path>
                <a:path w="194945" h="64135">
                  <a:moveTo>
                    <a:pt x="186319" y="0"/>
                  </a:moveTo>
                  <a:lnTo>
                    <a:pt x="114340" y="49656"/>
                  </a:lnTo>
                  <a:lnTo>
                    <a:pt x="138418" y="49656"/>
                  </a:lnTo>
                  <a:lnTo>
                    <a:pt x="194083" y="11258"/>
                  </a:lnTo>
                  <a:lnTo>
                    <a:pt x="194870" y="7000"/>
                  </a:lnTo>
                  <a:lnTo>
                    <a:pt x="190577" y="786"/>
                  </a:lnTo>
                  <a:lnTo>
                    <a:pt x="186319" y="0"/>
                  </a:lnTo>
                  <a:close/>
                </a:path>
                <a:path w="194945" h="64135">
                  <a:moveTo>
                    <a:pt x="183217" y="2139"/>
                  </a:move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6" name="object 48"/>
            <p:cNvSpPr>
              <a:spLocks/>
            </p:cNvSpPr>
            <p:nvPr/>
          </p:nvSpPr>
          <p:spPr bwMode="auto">
            <a:xfrm>
              <a:off x="4513232" y="2039847"/>
              <a:ext cx="21431" cy="32384"/>
            </a:xfrm>
            <a:custGeom>
              <a:avLst/>
              <a:gdLst>
                <a:gd name="T0" fmla="*/ 1156 w 28575"/>
                <a:gd name="T1" fmla="*/ 0 h 32385"/>
                <a:gd name="T2" fmla="*/ 95 w 28575"/>
                <a:gd name="T3" fmla="*/ 4641 h 32385"/>
                <a:gd name="T4" fmla="*/ 0 w 28575"/>
                <a:gd name="T5" fmla="*/ 8933 h 32385"/>
                <a:gd name="T6" fmla="*/ 3151 w 28575"/>
                <a:gd name="T7" fmla="*/ 31708 h 32385"/>
                <a:gd name="T8" fmla="*/ 3916 w 28575"/>
                <a:gd name="T9" fmla="*/ 32243 h 32385"/>
                <a:gd name="T10" fmla="*/ 4977 w 28575"/>
                <a:gd name="T11" fmla="*/ 27612 h 32385"/>
                <a:gd name="T12" fmla="*/ 5072 w 28575"/>
                <a:gd name="T13" fmla="*/ 23309 h 32385"/>
                <a:gd name="T14" fmla="*/ 1920 w 28575"/>
                <a:gd name="T15" fmla="*/ 534 h 32385"/>
                <a:gd name="T16" fmla="*/ 1156 w 28575"/>
                <a:gd name="T17" fmla="*/ 0 h 32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575" h="32385">
                  <a:moveTo>
                    <a:pt x="6497" y="0"/>
                  </a:moveTo>
                  <a:lnTo>
                    <a:pt x="534" y="4641"/>
                  </a:lnTo>
                  <a:lnTo>
                    <a:pt x="0" y="8933"/>
                  </a:lnTo>
                  <a:lnTo>
                    <a:pt x="17702" y="31714"/>
                  </a:lnTo>
                  <a:lnTo>
                    <a:pt x="22005" y="32249"/>
                  </a:lnTo>
                  <a:lnTo>
                    <a:pt x="27967" y="27618"/>
                  </a:lnTo>
                  <a:lnTo>
                    <a:pt x="28502" y="23315"/>
                  </a:lnTo>
                  <a:lnTo>
                    <a:pt x="10788" y="534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7" name="object 49"/>
            <p:cNvSpPr>
              <a:spLocks/>
            </p:cNvSpPr>
            <p:nvPr/>
          </p:nvSpPr>
          <p:spPr bwMode="auto">
            <a:xfrm>
              <a:off x="4496342" y="2008027"/>
              <a:ext cx="58579" cy="59055"/>
            </a:xfrm>
            <a:custGeom>
              <a:avLst/>
              <a:gdLst>
                <a:gd name="T0" fmla="*/ 12368 w 78104"/>
                <a:gd name="T1" fmla="*/ 0 h 59055"/>
                <a:gd name="T2" fmla="*/ 140 w 78104"/>
                <a:gd name="T3" fmla="*/ 47395 h 59055"/>
                <a:gd name="T4" fmla="*/ 0 w 78104"/>
                <a:gd name="T5" fmla="*/ 51643 h 59055"/>
                <a:gd name="T6" fmla="*/ 764 w 78104"/>
                <a:gd name="T7" fmla="*/ 57868 h 59055"/>
                <a:gd name="T8" fmla="*/ 1520 w 78104"/>
                <a:gd name="T9" fmla="*/ 58643 h 59055"/>
                <a:gd name="T10" fmla="*/ 13751 w 78104"/>
                <a:gd name="T11" fmla="*/ 11248 h 59055"/>
                <a:gd name="T12" fmla="*/ 13891 w 78104"/>
                <a:gd name="T13" fmla="*/ 7000 h 59055"/>
                <a:gd name="T14" fmla="*/ 13127 w 78104"/>
                <a:gd name="T15" fmla="*/ 774 h 59055"/>
                <a:gd name="T16" fmla="*/ 12368 w 78104"/>
                <a:gd name="T17" fmla="*/ 0 h 590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104" h="59055">
                  <a:moveTo>
                    <a:pt x="69489" y="0"/>
                  </a:moveTo>
                  <a:lnTo>
                    <a:pt x="787" y="47395"/>
                  </a:lnTo>
                  <a:lnTo>
                    <a:pt x="0" y="51643"/>
                  </a:lnTo>
                  <a:lnTo>
                    <a:pt x="4292" y="57868"/>
                  </a:lnTo>
                  <a:lnTo>
                    <a:pt x="8540" y="58643"/>
                  </a:lnTo>
                  <a:lnTo>
                    <a:pt x="77254" y="11248"/>
                  </a:lnTo>
                  <a:lnTo>
                    <a:pt x="78040" y="7000"/>
                  </a:lnTo>
                  <a:lnTo>
                    <a:pt x="73748" y="774"/>
                  </a:lnTo>
                  <a:lnTo>
                    <a:pt x="69489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8" name="object 50"/>
            <p:cNvSpPr>
              <a:spLocks/>
            </p:cNvSpPr>
            <p:nvPr/>
          </p:nvSpPr>
          <p:spPr bwMode="auto">
            <a:xfrm>
              <a:off x="4531585" y="2008024"/>
              <a:ext cx="23336" cy="26670"/>
            </a:xfrm>
            <a:custGeom>
              <a:avLst/>
              <a:gdLst>
                <a:gd name="T0" fmla="*/ 4004 w 31114"/>
                <a:gd name="T1" fmla="*/ 0 h 26669"/>
                <a:gd name="T2" fmla="*/ 138 w 31114"/>
                <a:gd name="T3" fmla="*/ 14978 h 26669"/>
                <a:gd name="T4" fmla="*/ 0 w 31114"/>
                <a:gd name="T5" fmla="*/ 19236 h 26669"/>
                <a:gd name="T6" fmla="*/ 762 w 31114"/>
                <a:gd name="T7" fmla="*/ 25450 h 26669"/>
                <a:gd name="T8" fmla="*/ 1520 w 31114"/>
                <a:gd name="T9" fmla="*/ 26236 h 26669"/>
                <a:gd name="T10" fmla="*/ 5386 w 31114"/>
                <a:gd name="T11" fmla="*/ 11258 h 26669"/>
                <a:gd name="T12" fmla="*/ 5526 w 31114"/>
                <a:gd name="T13" fmla="*/ 7000 h 26669"/>
                <a:gd name="T14" fmla="*/ 4763 w 31114"/>
                <a:gd name="T15" fmla="*/ 774 h 26669"/>
                <a:gd name="T16" fmla="*/ 4004 w 31114"/>
                <a:gd name="T17" fmla="*/ 0 h 266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114" h="26669">
                  <a:moveTo>
                    <a:pt x="22496" y="0"/>
                  </a:moveTo>
                  <a:lnTo>
                    <a:pt x="774" y="14972"/>
                  </a:lnTo>
                  <a:lnTo>
                    <a:pt x="0" y="19230"/>
                  </a:lnTo>
                  <a:lnTo>
                    <a:pt x="4281" y="25444"/>
                  </a:lnTo>
                  <a:lnTo>
                    <a:pt x="8539" y="26230"/>
                  </a:lnTo>
                  <a:lnTo>
                    <a:pt x="30261" y="11258"/>
                  </a:lnTo>
                  <a:lnTo>
                    <a:pt x="31047" y="7000"/>
                  </a:lnTo>
                  <a:lnTo>
                    <a:pt x="26756" y="774"/>
                  </a:lnTo>
                  <a:lnTo>
                    <a:pt x="22496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9" name="object 51"/>
            <p:cNvSpPr>
              <a:spLocks/>
            </p:cNvSpPr>
            <p:nvPr/>
          </p:nvSpPr>
          <p:spPr bwMode="auto">
            <a:xfrm>
              <a:off x="4544608" y="2026043"/>
              <a:ext cx="23336" cy="26670"/>
            </a:xfrm>
            <a:custGeom>
              <a:avLst/>
              <a:gdLst>
                <a:gd name="T0" fmla="*/ 4002 w 31114"/>
                <a:gd name="T1" fmla="*/ 0 h 26669"/>
                <a:gd name="T2" fmla="*/ 138 w 31114"/>
                <a:gd name="T3" fmla="*/ 14989 h 26669"/>
                <a:gd name="T4" fmla="*/ 0 w 31114"/>
                <a:gd name="T5" fmla="*/ 19247 h 26669"/>
                <a:gd name="T6" fmla="*/ 762 w 31114"/>
                <a:gd name="T7" fmla="*/ 25461 h 26669"/>
                <a:gd name="T8" fmla="*/ 1520 w 31114"/>
                <a:gd name="T9" fmla="*/ 26237 h 26669"/>
                <a:gd name="T10" fmla="*/ 5384 w 31114"/>
                <a:gd name="T11" fmla="*/ 11258 h 26669"/>
                <a:gd name="T12" fmla="*/ 5525 w 31114"/>
                <a:gd name="T13" fmla="*/ 7000 h 26669"/>
                <a:gd name="T14" fmla="*/ 4760 w 31114"/>
                <a:gd name="T15" fmla="*/ 786 h 26669"/>
                <a:gd name="T16" fmla="*/ 4002 w 31114"/>
                <a:gd name="T17" fmla="*/ 0 h 266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114" h="26669">
                  <a:moveTo>
                    <a:pt x="22486" y="0"/>
                  </a:moveTo>
                  <a:lnTo>
                    <a:pt x="775" y="14983"/>
                  </a:lnTo>
                  <a:lnTo>
                    <a:pt x="0" y="19241"/>
                  </a:lnTo>
                  <a:lnTo>
                    <a:pt x="4281" y="25455"/>
                  </a:lnTo>
                  <a:lnTo>
                    <a:pt x="8540" y="26231"/>
                  </a:lnTo>
                  <a:lnTo>
                    <a:pt x="30251" y="11258"/>
                  </a:lnTo>
                  <a:lnTo>
                    <a:pt x="31037" y="7000"/>
                  </a:lnTo>
                  <a:lnTo>
                    <a:pt x="26744" y="786"/>
                  </a:lnTo>
                  <a:lnTo>
                    <a:pt x="22486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0" name="object 52"/>
            <p:cNvSpPr>
              <a:spLocks/>
            </p:cNvSpPr>
            <p:nvPr/>
          </p:nvSpPr>
          <p:spPr bwMode="auto">
            <a:xfrm>
              <a:off x="4487258" y="2073790"/>
              <a:ext cx="13335" cy="37465"/>
            </a:xfrm>
            <a:custGeom>
              <a:avLst/>
              <a:gdLst>
                <a:gd name="T0" fmla="*/ 1250 w 17779"/>
                <a:gd name="T1" fmla="*/ 0 h 37464"/>
                <a:gd name="T2" fmla="*/ 644 w 17779"/>
                <a:gd name="T3" fmla="*/ 2675 h 37464"/>
                <a:gd name="T4" fmla="*/ 0 w 17779"/>
                <a:gd name="T5" fmla="*/ 32637 h 37464"/>
                <a:gd name="T6" fmla="*/ 476 w 17779"/>
                <a:gd name="T7" fmla="*/ 36043 h 37464"/>
                <a:gd name="T8" fmla="*/ 1812 w 17779"/>
                <a:gd name="T9" fmla="*/ 36950 h 37464"/>
                <a:gd name="T10" fmla="*/ 2417 w 17779"/>
                <a:gd name="T11" fmla="*/ 34274 h 37464"/>
                <a:gd name="T12" fmla="*/ 3060 w 17779"/>
                <a:gd name="T13" fmla="*/ 4312 h 37464"/>
                <a:gd name="T14" fmla="*/ 2586 w 17779"/>
                <a:gd name="T15" fmla="*/ 905 h 37464"/>
                <a:gd name="T16" fmla="*/ 1250 w 17779"/>
                <a:gd name="T17" fmla="*/ 0 h 37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79" h="37464">
                  <a:moveTo>
                    <a:pt x="7021" y="0"/>
                  </a:moveTo>
                  <a:lnTo>
                    <a:pt x="3614" y="2675"/>
                  </a:lnTo>
                  <a:lnTo>
                    <a:pt x="0" y="32631"/>
                  </a:lnTo>
                  <a:lnTo>
                    <a:pt x="2675" y="36037"/>
                  </a:lnTo>
                  <a:lnTo>
                    <a:pt x="10177" y="36944"/>
                  </a:lnTo>
                  <a:lnTo>
                    <a:pt x="13575" y="34268"/>
                  </a:lnTo>
                  <a:lnTo>
                    <a:pt x="17189" y="4312"/>
                  </a:lnTo>
                  <a:lnTo>
                    <a:pt x="14524" y="905"/>
                  </a:lnTo>
                  <a:lnTo>
                    <a:pt x="7021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1" name="object 53"/>
            <p:cNvSpPr>
              <a:spLocks/>
            </p:cNvSpPr>
            <p:nvPr/>
          </p:nvSpPr>
          <p:spPr bwMode="auto">
            <a:xfrm>
              <a:off x="4419556" y="2089768"/>
              <a:ext cx="136208" cy="85725"/>
            </a:xfrm>
            <a:custGeom>
              <a:avLst/>
              <a:gdLst>
                <a:gd name="T0" fmla="*/ 713 w 181610"/>
                <a:gd name="T1" fmla="*/ 0 h 85725"/>
                <a:gd name="T2" fmla="*/ 123 w 181610"/>
                <a:gd name="T3" fmla="*/ 2773 h 85725"/>
                <a:gd name="T4" fmla="*/ 0 w 181610"/>
                <a:gd name="T5" fmla="*/ 10298 h 85725"/>
                <a:gd name="T6" fmla="*/ 494 w 181610"/>
                <a:gd name="T7" fmla="*/ 13618 h 85725"/>
                <a:gd name="T8" fmla="*/ 20113 w 181610"/>
                <a:gd name="T9" fmla="*/ 23622 h 85725"/>
                <a:gd name="T10" fmla="*/ 30532 w 181610"/>
                <a:gd name="T11" fmla="*/ 85072 h 85725"/>
                <a:gd name="T12" fmla="*/ 31301 w 181610"/>
                <a:gd name="T13" fmla="*/ 85181 h 85725"/>
                <a:gd name="T14" fmla="*/ 32275 w 181610"/>
                <a:gd name="T15" fmla="*/ 79973 h 85725"/>
                <a:gd name="T16" fmla="*/ 32293 w 181610"/>
                <a:gd name="T17" fmla="*/ 75647 h 85725"/>
                <a:gd name="T18" fmla="*/ 21355 w 181610"/>
                <a:gd name="T19" fmla="*/ 11117 h 85725"/>
                <a:gd name="T20" fmla="*/ 21085 w 181610"/>
                <a:gd name="T21" fmla="*/ 10386 h 85725"/>
                <a:gd name="T22" fmla="*/ 713 w 181610"/>
                <a:gd name="T23" fmla="*/ 0 h 857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1610" h="85725">
                  <a:moveTo>
                    <a:pt x="4008" y="0"/>
                  </a:moveTo>
                  <a:lnTo>
                    <a:pt x="688" y="2773"/>
                  </a:lnTo>
                  <a:lnTo>
                    <a:pt x="0" y="10298"/>
                  </a:lnTo>
                  <a:lnTo>
                    <a:pt x="2773" y="13618"/>
                  </a:lnTo>
                  <a:lnTo>
                    <a:pt x="113007" y="23622"/>
                  </a:lnTo>
                  <a:lnTo>
                    <a:pt x="171542" y="85072"/>
                  </a:lnTo>
                  <a:lnTo>
                    <a:pt x="175867" y="85181"/>
                  </a:lnTo>
                  <a:lnTo>
                    <a:pt x="181338" y="79973"/>
                  </a:lnTo>
                  <a:lnTo>
                    <a:pt x="181437" y="75647"/>
                  </a:lnTo>
                  <a:lnTo>
                    <a:pt x="119985" y="11117"/>
                  </a:lnTo>
                  <a:lnTo>
                    <a:pt x="118468" y="10386"/>
                  </a:lnTo>
                  <a:lnTo>
                    <a:pt x="4008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2" name="object 54"/>
            <p:cNvSpPr>
              <a:spLocks/>
            </p:cNvSpPr>
            <p:nvPr/>
          </p:nvSpPr>
          <p:spPr bwMode="auto">
            <a:xfrm>
              <a:off x="4504572" y="2121875"/>
              <a:ext cx="24288" cy="29845"/>
            </a:xfrm>
            <a:custGeom>
              <a:avLst/>
              <a:gdLst>
                <a:gd name="T0" fmla="*/ 4087 w 32385"/>
                <a:gd name="T1" fmla="*/ 0 h 29844"/>
                <a:gd name="T2" fmla="*/ 66 w 32385"/>
                <a:gd name="T3" fmla="*/ 18964 h 29844"/>
                <a:gd name="T4" fmla="*/ 0 w 32385"/>
                <a:gd name="T5" fmla="*/ 23278 h 29844"/>
                <a:gd name="T6" fmla="*/ 862 w 32385"/>
                <a:gd name="T7" fmla="*/ 29066 h 29844"/>
                <a:gd name="T8" fmla="*/ 1630 w 32385"/>
                <a:gd name="T9" fmla="*/ 29436 h 29844"/>
                <a:gd name="T10" fmla="*/ 5651 w 32385"/>
                <a:gd name="T11" fmla="*/ 10473 h 29844"/>
                <a:gd name="T12" fmla="*/ 5717 w 32385"/>
                <a:gd name="T13" fmla="*/ 6159 h 29844"/>
                <a:gd name="T14" fmla="*/ 4855 w 32385"/>
                <a:gd name="T15" fmla="*/ 372 h 29844"/>
                <a:gd name="T16" fmla="*/ 4087 w 32385"/>
                <a:gd name="T17" fmla="*/ 0 h 298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385" h="29844">
                  <a:moveTo>
                    <a:pt x="22966" y="0"/>
                  </a:moveTo>
                  <a:lnTo>
                    <a:pt x="372" y="18958"/>
                  </a:lnTo>
                  <a:lnTo>
                    <a:pt x="0" y="23272"/>
                  </a:lnTo>
                  <a:lnTo>
                    <a:pt x="4848" y="29060"/>
                  </a:lnTo>
                  <a:lnTo>
                    <a:pt x="9163" y="29430"/>
                  </a:lnTo>
                  <a:lnTo>
                    <a:pt x="31757" y="10473"/>
                  </a:lnTo>
                  <a:lnTo>
                    <a:pt x="32129" y="6159"/>
                  </a:lnTo>
                  <a:lnTo>
                    <a:pt x="27280" y="372"/>
                  </a:lnTo>
                  <a:lnTo>
                    <a:pt x="22966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3" name="object 55"/>
            <p:cNvSpPr>
              <a:spLocks/>
            </p:cNvSpPr>
            <p:nvPr/>
          </p:nvSpPr>
          <p:spPr bwMode="auto">
            <a:xfrm>
              <a:off x="4490231" y="2120661"/>
              <a:ext cx="49530" cy="68580"/>
            </a:xfrm>
            <a:custGeom>
              <a:avLst/>
              <a:gdLst>
                <a:gd name="T0" fmla="*/ 994 w 66039"/>
                <a:gd name="T1" fmla="*/ 0 h 68580"/>
                <a:gd name="T2" fmla="*/ 20 w 66039"/>
                <a:gd name="T3" fmla="*/ 5208 h 68580"/>
                <a:gd name="T4" fmla="*/ 0 w 66039"/>
                <a:gd name="T5" fmla="*/ 9533 h 68580"/>
                <a:gd name="T6" fmla="*/ 9977 w 66039"/>
                <a:gd name="T7" fmla="*/ 68407 h 68580"/>
                <a:gd name="T8" fmla="*/ 10747 w 66039"/>
                <a:gd name="T9" fmla="*/ 68516 h 68580"/>
                <a:gd name="T10" fmla="*/ 11722 w 66039"/>
                <a:gd name="T11" fmla="*/ 63306 h 68580"/>
                <a:gd name="T12" fmla="*/ 11740 w 66039"/>
                <a:gd name="T13" fmla="*/ 58982 h 68580"/>
                <a:gd name="T14" fmla="*/ 1763 w 66039"/>
                <a:gd name="T15" fmla="*/ 109 h 68580"/>
                <a:gd name="T16" fmla="*/ 994 w 66039"/>
                <a:gd name="T17" fmla="*/ 0 h 685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039" h="68580">
                  <a:moveTo>
                    <a:pt x="5580" y="0"/>
                  </a:moveTo>
                  <a:lnTo>
                    <a:pt x="109" y="5208"/>
                  </a:lnTo>
                  <a:lnTo>
                    <a:pt x="0" y="9533"/>
                  </a:lnTo>
                  <a:lnTo>
                    <a:pt x="56055" y="68407"/>
                  </a:lnTo>
                  <a:lnTo>
                    <a:pt x="60379" y="68516"/>
                  </a:lnTo>
                  <a:lnTo>
                    <a:pt x="65852" y="63306"/>
                  </a:lnTo>
                  <a:lnTo>
                    <a:pt x="65961" y="58982"/>
                  </a:lnTo>
                  <a:lnTo>
                    <a:pt x="9904" y="109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4" name="object 56"/>
            <p:cNvSpPr>
              <a:spLocks/>
            </p:cNvSpPr>
            <p:nvPr/>
          </p:nvSpPr>
          <p:spPr bwMode="auto">
            <a:xfrm>
              <a:off x="4518914" y="2160819"/>
              <a:ext cx="20955" cy="28575"/>
            </a:xfrm>
            <a:custGeom>
              <a:avLst/>
              <a:gdLst>
                <a:gd name="T0" fmla="*/ 994 w 27939"/>
                <a:gd name="T1" fmla="*/ 0 h 28575"/>
                <a:gd name="T2" fmla="*/ 20 w 27939"/>
                <a:gd name="T3" fmla="*/ 5209 h 28575"/>
                <a:gd name="T4" fmla="*/ 0 w 27939"/>
                <a:gd name="T5" fmla="*/ 9533 h 28575"/>
                <a:gd name="T6" fmla="*/ 3170 w 27939"/>
                <a:gd name="T7" fmla="*/ 28252 h 28575"/>
                <a:gd name="T8" fmla="*/ 3941 w 27939"/>
                <a:gd name="T9" fmla="*/ 28361 h 28575"/>
                <a:gd name="T10" fmla="*/ 4915 w 27939"/>
                <a:gd name="T11" fmla="*/ 23152 h 28575"/>
                <a:gd name="T12" fmla="*/ 4934 w 27939"/>
                <a:gd name="T13" fmla="*/ 18827 h 28575"/>
                <a:gd name="T14" fmla="*/ 1763 w 27939"/>
                <a:gd name="T15" fmla="*/ 109 h 28575"/>
                <a:gd name="T16" fmla="*/ 994 w 27939"/>
                <a:gd name="T17" fmla="*/ 0 h 28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939" h="28575">
                  <a:moveTo>
                    <a:pt x="5580" y="0"/>
                  </a:moveTo>
                  <a:lnTo>
                    <a:pt x="109" y="5209"/>
                  </a:lnTo>
                  <a:lnTo>
                    <a:pt x="0" y="9533"/>
                  </a:lnTo>
                  <a:lnTo>
                    <a:pt x="17811" y="28252"/>
                  </a:lnTo>
                  <a:lnTo>
                    <a:pt x="22136" y="28361"/>
                  </a:lnTo>
                  <a:lnTo>
                    <a:pt x="27608" y="23152"/>
                  </a:lnTo>
                  <a:lnTo>
                    <a:pt x="27717" y="18827"/>
                  </a:lnTo>
                  <a:lnTo>
                    <a:pt x="9906" y="109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5" name="object 57"/>
            <p:cNvSpPr>
              <a:spLocks/>
            </p:cNvSpPr>
            <p:nvPr/>
          </p:nvSpPr>
          <p:spPr bwMode="auto">
            <a:xfrm>
              <a:off x="4534846" y="2146600"/>
              <a:ext cx="20955" cy="28575"/>
            </a:xfrm>
            <a:custGeom>
              <a:avLst/>
              <a:gdLst>
                <a:gd name="T0" fmla="*/ 994 w 27939"/>
                <a:gd name="T1" fmla="*/ 0 h 28575"/>
                <a:gd name="T2" fmla="*/ 20 w 27939"/>
                <a:gd name="T3" fmla="*/ 5198 h 28575"/>
                <a:gd name="T4" fmla="*/ 0 w 27939"/>
                <a:gd name="T5" fmla="*/ 9523 h 28575"/>
                <a:gd name="T6" fmla="*/ 3170 w 27939"/>
                <a:gd name="T7" fmla="*/ 28240 h 28575"/>
                <a:gd name="T8" fmla="*/ 3943 w 27939"/>
                <a:gd name="T9" fmla="*/ 28350 h 28575"/>
                <a:gd name="T10" fmla="*/ 4915 w 27939"/>
                <a:gd name="T11" fmla="*/ 23141 h 28575"/>
                <a:gd name="T12" fmla="*/ 4934 w 27939"/>
                <a:gd name="T13" fmla="*/ 18816 h 28575"/>
                <a:gd name="T14" fmla="*/ 1763 w 27939"/>
                <a:gd name="T15" fmla="*/ 99 h 28575"/>
                <a:gd name="T16" fmla="*/ 994 w 27939"/>
                <a:gd name="T17" fmla="*/ 0 h 28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939" h="28575">
                  <a:moveTo>
                    <a:pt x="5580" y="0"/>
                  </a:moveTo>
                  <a:lnTo>
                    <a:pt x="109" y="5198"/>
                  </a:lnTo>
                  <a:lnTo>
                    <a:pt x="0" y="9523"/>
                  </a:lnTo>
                  <a:lnTo>
                    <a:pt x="17811" y="28240"/>
                  </a:lnTo>
                  <a:lnTo>
                    <a:pt x="22147" y="28350"/>
                  </a:lnTo>
                  <a:lnTo>
                    <a:pt x="27608" y="23141"/>
                  </a:lnTo>
                  <a:lnTo>
                    <a:pt x="27717" y="18816"/>
                  </a:lnTo>
                  <a:lnTo>
                    <a:pt x="9906" y="99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6" name="object 58"/>
            <p:cNvSpPr>
              <a:spLocks/>
            </p:cNvSpPr>
            <p:nvPr/>
          </p:nvSpPr>
          <p:spPr bwMode="auto">
            <a:xfrm>
              <a:off x="4605127" y="3549332"/>
              <a:ext cx="159068" cy="122555"/>
            </a:xfrm>
            <a:custGeom>
              <a:avLst/>
              <a:gdLst>
                <a:gd name="T0" fmla="*/ 36358 w 212089"/>
                <a:gd name="T1" fmla="*/ 0 h 122554"/>
                <a:gd name="T2" fmla="*/ 6270 w 212089"/>
                <a:gd name="T3" fmla="*/ 11052 h 122554"/>
                <a:gd name="T4" fmla="*/ 6595 w 212089"/>
                <a:gd name="T5" fmla="*/ 38867 h 122554"/>
                <a:gd name="T6" fmla="*/ 0 w 212089"/>
                <a:gd name="T7" fmla="*/ 69047 h 122554"/>
                <a:gd name="T8" fmla="*/ 7241 w 212089"/>
                <a:gd name="T9" fmla="*/ 94143 h 122554"/>
                <a:gd name="T10" fmla="*/ 7563 w 212089"/>
                <a:gd name="T11" fmla="*/ 121947 h 122554"/>
                <a:gd name="T12" fmla="*/ 37648 w 212089"/>
                <a:gd name="T13" fmla="*/ 110906 h 122554"/>
                <a:gd name="T14" fmla="*/ 36358 w 212089"/>
                <a:gd name="T15" fmla="*/ 0 h 122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089" h="122554">
                  <a:moveTo>
                    <a:pt x="204273" y="0"/>
                  </a:moveTo>
                  <a:lnTo>
                    <a:pt x="35231" y="11052"/>
                  </a:lnTo>
                  <a:lnTo>
                    <a:pt x="37054" y="38867"/>
                  </a:lnTo>
                  <a:lnTo>
                    <a:pt x="0" y="69041"/>
                  </a:lnTo>
                  <a:lnTo>
                    <a:pt x="40680" y="94137"/>
                  </a:lnTo>
                  <a:lnTo>
                    <a:pt x="42492" y="121941"/>
                  </a:lnTo>
                  <a:lnTo>
                    <a:pt x="211523" y="110900"/>
                  </a:lnTo>
                  <a:lnTo>
                    <a:pt x="204273" y="0"/>
                  </a:lnTo>
                  <a:close/>
                </a:path>
              </a:pathLst>
            </a:custGeom>
            <a:solidFill>
              <a:srgbClr val="DEB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7" name="object 59"/>
            <p:cNvSpPr>
              <a:spLocks/>
            </p:cNvSpPr>
            <p:nvPr/>
          </p:nvSpPr>
          <p:spPr bwMode="auto">
            <a:xfrm>
              <a:off x="4928173" y="3761151"/>
              <a:ext cx="91916" cy="212090"/>
            </a:xfrm>
            <a:custGeom>
              <a:avLst/>
              <a:gdLst>
                <a:gd name="T0" fmla="*/ 16391 w 122554"/>
                <a:gd name="T1" fmla="*/ 174562 h 212089"/>
                <a:gd name="T2" fmla="*/ 6959 w 122554"/>
                <a:gd name="T3" fmla="*/ 174562 h 212089"/>
                <a:gd name="T4" fmla="*/ 12338 w 122554"/>
                <a:gd name="T5" fmla="*/ 211584 h 212089"/>
                <a:gd name="T6" fmla="*/ 16391 w 122554"/>
                <a:gd name="T7" fmla="*/ 174562 h 212089"/>
                <a:gd name="T8" fmla="*/ 19736 w 122554"/>
                <a:gd name="T9" fmla="*/ 0 h 212089"/>
                <a:gd name="T10" fmla="*/ 0 w 122554"/>
                <a:gd name="T11" fmla="*/ 7392 h 212089"/>
                <a:gd name="T12" fmla="*/ 2008 w 122554"/>
                <a:gd name="T13" fmla="*/ 176419 h 212089"/>
                <a:gd name="T14" fmla="*/ 6959 w 122554"/>
                <a:gd name="T15" fmla="*/ 174562 h 212089"/>
                <a:gd name="T16" fmla="*/ 16391 w 122554"/>
                <a:gd name="T17" fmla="*/ 174562 h 212089"/>
                <a:gd name="T18" fmla="*/ 16796 w 122554"/>
                <a:gd name="T19" fmla="*/ 170871 h 212089"/>
                <a:gd name="T20" fmla="*/ 21744 w 122554"/>
                <a:gd name="T21" fmla="*/ 169015 h 212089"/>
                <a:gd name="T22" fmla="*/ 19736 w 122554"/>
                <a:gd name="T23" fmla="*/ 0 h 2120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554" h="212089">
                  <a:moveTo>
                    <a:pt x="92096" y="174556"/>
                  </a:moveTo>
                  <a:lnTo>
                    <a:pt x="39095" y="174556"/>
                  </a:lnTo>
                  <a:lnTo>
                    <a:pt x="69324" y="211578"/>
                  </a:lnTo>
                  <a:lnTo>
                    <a:pt x="92096" y="174556"/>
                  </a:lnTo>
                  <a:close/>
                </a:path>
                <a:path w="122554" h="212089">
                  <a:moveTo>
                    <a:pt x="110888" y="0"/>
                  </a:moveTo>
                  <a:lnTo>
                    <a:pt x="0" y="7392"/>
                  </a:lnTo>
                  <a:lnTo>
                    <a:pt x="11280" y="176413"/>
                  </a:lnTo>
                  <a:lnTo>
                    <a:pt x="39095" y="174556"/>
                  </a:lnTo>
                  <a:lnTo>
                    <a:pt x="92096" y="174556"/>
                  </a:lnTo>
                  <a:lnTo>
                    <a:pt x="94366" y="170865"/>
                  </a:lnTo>
                  <a:lnTo>
                    <a:pt x="122170" y="169009"/>
                  </a:lnTo>
                  <a:lnTo>
                    <a:pt x="110888" y="0"/>
                  </a:lnTo>
                  <a:close/>
                </a:path>
              </a:pathLst>
            </a:custGeom>
            <a:solidFill>
              <a:srgbClr val="DEB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8" name="object 60"/>
            <p:cNvSpPr>
              <a:spLocks/>
            </p:cNvSpPr>
            <p:nvPr/>
          </p:nvSpPr>
          <p:spPr bwMode="auto">
            <a:xfrm>
              <a:off x="5198852" y="3486965"/>
              <a:ext cx="161925" cy="158750"/>
            </a:xfrm>
            <a:custGeom>
              <a:avLst/>
              <a:gdLst>
                <a:gd name="T0" fmla="*/ 6158 w 215900"/>
                <a:gd name="T1" fmla="*/ 0 h 158750"/>
                <a:gd name="T2" fmla="*/ 0 w 215900"/>
                <a:gd name="T3" fmla="*/ 105613 h 158750"/>
                <a:gd name="T4" fmla="*/ 28650 w 215900"/>
                <a:gd name="T5" fmla="*/ 158338 h 158750"/>
                <a:gd name="T6" fmla="*/ 30193 w 215900"/>
                <a:gd name="T7" fmla="*/ 131856 h 158750"/>
                <a:gd name="T8" fmla="*/ 38316 w 215900"/>
                <a:gd name="T9" fmla="*/ 117670 h 158750"/>
                <a:gd name="T10" fmla="*/ 33262 w 215900"/>
                <a:gd name="T11" fmla="*/ 79218 h 158750"/>
                <a:gd name="T12" fmla="*/ 34807 w 215900"/>
                <a:gd name="T13" fmla="*/ 52735 h 158750"/>
                <a:gd name="T14" fmla="*/ 6158 w 215900"/>
                <a:gd name="T15" fmla="*/ 0 h 1587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900" h="158750">
                  <a:moveTo>
                    <a:pt x="34597" y="0"/>
                  </a:moveTo>
                  <a:lnTo>
                    <a:pt x="0" y="105613"/>
                  </a:lnTo>
                  <a:lnTo>
                    <a:pt x="160972" y="158338"/>
                  </a:lnTo>
                  <a:lnTo>
                    <a:pt x="169642" y="131856"/>
                  </a:lnTo>
                  <a:lnTo>
                    <a:pt x="215281" y="117670"/>
                  </a:lnTo>
                  <a:lnTo>
                    <a:pt x="186886" y="79218"/>
                  </a:lnTo>
                  <a:lnTo>
                    <a:pt x="195568" y="52735"/>
                  </a:lnTo>
                  <a:lnTo>
                    <a:pt x="34597" y="0"/>
                  </a:lnTo>
                  <a:close/>
                </a:path>
              </a:pathLst>
            </a:custGeom>
            <a:solidFill>
              <a:srgbClr val="DEB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9" name="object 61"/>
            <p:cNvSpPr>
              <a:spLocks/>
            </p:cNvSpPr>
            <p:nvPr/>
          </p:nvSpPr>
          <p:spPr bwMode="auto">
            <a:xfrm>
              <a:off x="5099608" y="2996768"/>
              <a:ext cx="143828" cy="202565"/>
            </a:xfrm>
            <a:custGeom>
              <a:avLst/>
              <a:gdLst>
                <a:gd name="T0" fmla="*/ 18329 w 191770"/>
                <a:gd name="T1" fmla="*/ 0 h 202564"/>
                <a:gd name="T2" fmla="*/ 0 w 191770"/>
                <a:gd name="T3" fmla="*/ 134505 h 202564"/>
                <a:gd name="T4" fmla="*/ 15705 w 191770"/>
                <a:gd name="T5" fmla="*/ 202061 h 202564"/>
                <a:gd name="T6" fmla="*/ 34034 w 191770"/>
                <a:gd name="T7" fmla="*/ 67566 h 202564"/>
                <a:gd name="T8" fmla="*/ 30095 w 191770"/>
                <a:gd name="T9" fmla="*/ 50617 h 202564"/>
                <a:gd name="T10" fmla="*/ 30307 w 191770"/>
                <a:gd name="T11" fmla="*/ 16937 h 202564"/>
                <a:gd name="T12" fmla="*/ 22267 w 191770"/>
                <a:gd name="T13" fmla="*/ 16937 h 202564"/>
                <a:gd name="T14" fmla="*/ 18329 w 191770"/>
                <a:gd name="T15" fmla="*/ 0 h 202564"/>
                <a:gd name="T16" fmla="*/ 30395 w 191770"/>
                <a:gd name="T17" fmla="*/ 2861 h 202564"/>
                <a:gd name="T18" fmla="*/ 22267 w 191770"/>
                <a:gd name="T19" fmla="*/ 16937 h 202564"/>
                <a:gd name="T20" fmla="*/ 30307 w 191770"/>
                <a:gd name="T21" fmla="*/ 16937 h 202564"/>
                <a:gd name="T22" fmla="*/ 30395 w 191770"/>
                <a:gd name="T23" fmla="*/ 2861 h 2025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1770" h="202564">
                  <a:moveTo>
                    <a:pt x="102983" y="0"/>
                  </a:moveTo>
                  <a:lnTo>
                    <a:pt x="0" y="134499"/>
                  </a:lnTo>
                  <a:lnTo>
                    <a:pt x="88239" y="202055"/>
                  </a:lnTo>
                  <a:lnTo>
                    <a:pt x="191222" y="67566"/>
                  </a:lnTo>
                  <a:lnTo>
                    <a:pt x="169086" y="50617"/>
                  </a:lnTo>
                  <a:lnTo>
                    <a:pt x="170280" y="16937"/>
                  </a:lnTo>
                  <a:lnTo>
                    <a:pt x="125107" y="16937"/>
                  </a:lnTo>
                  <a:lnTo>
                    <a:pt x="102983" y="0"/>
                  </a:lnTo>
                  <a:close/>
                </a:path>
                <a:path w="191770" h="202564">
                  <a:moveTo>
                    <a:pt x="170779" y="2861"/>
                  </a:moveTo>
                  <a:lnTo>
                    <a:pt x="125107" y="16937"/>
                  </a:lnTo>
                  <a:lnTo>
                    <a:pt x="170280" y="16937"/>
                  </a:lnTo>
                  <a:lnTo>
                    <a:pt x="170779" y="2861"/>
                  </a:lnTo>
                  <a:close/>
                </a:path>
              </a:pathLst>
            </a:custGeom>
            <a:solidFill>
              <a:srgbClr val="DEB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0" name="object 62"/>
            <p:cNvSpPr>
              <a:spLocks/>
            </p:cNvSpPr>
            <p:nvPr/>
          </p:nvSpPr>
          <p:spPr bwMode="auto">
            <a:xfrm>
              <a:off x="4785697" y="2944338"/>
              <a:ext cx="129540" cy="212725"/>
            </a:xfrm>
            <a:custGeom>
              <a:avLst/>
              <a:gdLst>
                <a:gd name="T0" fmla="*/ 6000 w 172720"/>
                <a:gd name="T1" fmla="*/ 0 h 212725"/>
                <a:gd name="T2" fmla="*/ 4488 w 172720"/>
                <a:gd name="T3" fmla="*/ 47025 h 212725"/>
                <a:gd name="T4" fmla="*/ 0 w 172720"/>
                <a:gd name="T5" fmla="*/ 58884 h 212725"/>
                <a:gd name="T6" fmla="*/ 12824 w 172720"/>
                <a:gd name="T7" fmla="*/ 212178 h 212725"/>
                <a:gd name="T8" fmla="*/ 30725 w 172720"/>
                <a:gd name="T9" fmla="*/ 164903 h 212725"/>
                <a:gd name="T10" fmla="*/ 18892 w 172720"/>
                <a:gd name="T11" fmla="*/ 23458 h 212725"/>
                <a:gd name="T12" fmla="*/ 13408 w 172720"/>
                <a:gd name="T13" fmla="*/ 23458 h 212725"/>
                <a:gd name="T14" fmla="*/ 6000 w 172720"/>
                <a:gd name="T15" fmla="*/ 0 h 212725"/>
                <a:gd name="T16" fmla="*/ 17900 w 172720"/>
                <a:gd name="T17" fmla="*/ 11597 h 212725"/>
                <a:gd name="T18" fmla="*/ 13408 w 172720"/>
                <a:gd name="T19" fmla="*/ 23458 h 212725"/>
                <a:gd name="T20" fmla="*/ 18892 w 172720"/>
                <a:gd name="T21" fmla="*/ 23458 h 212725"/>
                <a:gd name="T22" fmla="*/ 17900 w 172720"/>
                <a:gd name="T23" fmla="*/ 11597 h 2127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2720" h="212725">
                  <a:moveTo>
                    <a:pt x="33712" y="0"/>
                  </a:moveTo>
                  <a:lnTo>
                    <a:pt x="25215" y="47025"/>
                  </a:lnTo>
                  <a:lnTo>
                    <a:pt x="0" y="58884"/>
                  </a:lnTo>
                  <a:lnTo>
                    <a:pt x="72054" y="212178"/>
                  </a:lnTo>
                  <a:lnTo>
                    <a:pt x="172634" y="164903"/>
                  </a:lnTo>
                  <a:lnTo>
                    <a:pt x="106144" y="23458"/>
                  </a:lnTo>
                  <a:lnTo>
                    <a:pt x="75331" y="23458"/>
                  </a:lnTo>
                  <a:lnTo>
                    <a:pt x="33712" y="0"/>
                  </a:lnTo>
                  <a:close/>
                </a:path>
                <a:path w="172720" h="212725">
                  <a:moveTo>
                    <a:pt x="100568" y="11597"/>
                  </a:moveTo>
                  <a:lnTo>
                    <a:pt x="75331" y="23458"/>
                  </a:lnTo>
                  <a:lnTo>
                    <a:pt x="106144" y="23458"/>
                  </a:lnTo>
                  <a:lnTo>
                    <a:pt x="100568" y="11597"/>
                  </a:lnTo>
                  <a:close/>
                </a:path>
              </a:pathLst>
            </a:custGeom>
            <a:solidFill>
              <a:srgbClr val="DEB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1" name="object 63"/>
            <p:cNvSpPr>
              <a:spLocks/>
            </p:cNvSpPr>
            <p:nvPr/>
          </p:nvSpPr>
          <p:spPr bwMode="auto">
            <a:xfrm>
              <a:off x="4613889" y="3363153"/>
              <a:ext cx="82391" cy="109855"/>
            </a:xfrm>
            <a:custGeom>
              <a:avLst/>
              <a:gdLst>
                <a:gd name="T0" fmla="*/ 10869 w 109854"/>
                <a:gd name="T1" fmla="*/ 0 h 109854"/>
                <a:gd name="T2" fmla="*/ 6997 w 109854"/>
                <a:gd name="T3" fmla="*/ 1819 h 109854"/>
                <a:gd name="T4" fmla="*/ 3552 w 109854"/>
                <a:gd name="T5" fmla="*/ 11925 h 109854"/>
                <a:gd name="T6" fmla="*/ 1149 w 109854"/>
                <a:gd name="T7" fmla="*/ 28106 h 109854"/>
                <a:gd name="T8" fmla="*/ 0 w 109854"/>
                <a:gd name="T9" fmla="*/ 48172 h 109854"/>
                <a:gd name="T10" fmla="*/ 322 w 109854"/>
                <a:gd name="T11" fmla="*/ 69937 h 109854"/>
                <a:gd name="T12" fmla="*/ 2122 w 109854"/>
                <a:gd name="T13" fmla="*/ 89293 h 109854"/>
                <a:gd name="T14" fmla="*/ 5003 w 109854"/>
                <a:gd name="T15" fmla="*/ 102800 h 109854"/>
                <a:gd name="T16" fmla="*/ 8574 w 109854"/>
                <a:gd name="T17" fmla="*/ 109252 h 109854"/>
                <a:gd name="T18" fmla="*/ 12446 w 109854"/>
                <a:gd name="T19" fmla="*/ 107439 h 109854"/>
                <a:gd name="T20" fmla="*/ 15891 w 109854"/>
                <a:gd name="T21" fmla="*/ 97331 h 109854"/>
                <a:gd name="T22" fmla="*/ 18295 w 109854"/>
                <a:gd name="T23" fmla="*/ 81146 h 109854"/>
                <a:gd name="T24" fmla="*/ 19444 w 109854"/>
                <a:gd name="T25" fmla="*/ 61077 h 109854"/>
                <a:gd name="T26" fmla="*/ 19121 w 109854"/>
                <a:gd name="T27" fmla="*/ 39309 h 109854"/>
                <a:gd name="T28" fmla="*/ 17322 w 109854"/>
                <a:gd name="T29" fmla="*/ 19954 h 109854"/>
                <a:gd name="T30" fmla="*/ 14441 w 109854"/>
                <a:gd name="T31" fmla="*/ 6448 h 109854"/>
                <a:gd name="T32" fmla="*/ 10869 w 109854"/>
                <a:gd name="T33" fmla="*/ 0 h 1098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9854" h="109854">
                  <a:moveTo>
                    <a:pt x="61066" y="0"/>
                  </a:moveTo>
                  <a:lnTo>
                    <a:pt x="39309" y="1819"/>
                  </a:lnTo>
                  <a:lnTo>
                    <a:pt x="19955" y="11925"/>
                  </a:lnTo>
                  <a:lnTo>
                    <a:pt x="6450" y="28106"/>
                  </a:lnTo>
                  <a:lnTo>
                    <a:pt x="0" y="48172"/>
                  </a:lnTo>
                  <a:lnTo>
                    <a:pt x="1807" y="69931"/>
                  </a:lnTo>
                  <a:lnTo>
                    <a:pt x="11920" y="89287"/>
                  </a:lnTo>
                  <a:lnTo>
                    <a:pt x="28105" y="102794"/>
                  </a:lnTo>
                  <a:lnTo>
                    <a:pt x="48171" y="109246"/>
                  </a:lnTo>
                  <a:lnTo>
                    <a:pt x="69931" y="107433"/>
                  </a:lnTo>
                  <a:lnTo>
                    <a:pt x="89282" y="97325"/>
                  </a:lnTo>
                  <a:lnTo>
                    <a:pt x="102790" y="81140"/>
                  </a:lnTo>
                  <a:lnTo>
                    <a:pt x="109244" y="61071"/>
                  </a:lnTo>
                  <a:lnTo>
                    <a:pt x="107433" y="39309"/>
                  </a:lnTo>
                  <a:lnTo>
                    <a:pt x="97323" y="19954"/>
                  </a:lnTo>
                  <a:lnTo>
                    <a:pt x="81136" y="6448"/>
                  </a:lnTo>
                  <a:lnTo>
                    <a:pt x="61066" y="0"/>
                  </a:lnTo>
                  <a:close/>
                </a:path>
              </a:pathLst>
            </a:custGeom>
            <a:solidFill>
              <a:srgbClr val="00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2" name="object 64"/>
            <p:cNvSpPr>
              <a:spLocks/>
            </p:cNvSpPr>
            <p:nvPr/>
          </p:nvSpPr>
          <p:spPr bwMode="auto">
            <a:xfrm>
              <a:off x="4661325" y="3169466"/>
              <a:ext cx="82391" cy="109220"/>
            </a:xfrm>
            <a:custGeom>
              <a:avLst/>
              <a:gdLst>
                <a:gd name="T0" fmla="*/ 8585 w 109854"/>
                <a:gd name="T1" fmla="*/ 0 h 109220"/>
                <a:gd name="T2" fmla="*/ 4892 w 109854"/>
                <a:gd name="T3" fmla="*/ 6772 h 109220"/>
                <a:gd name="T4" fmla="*/ 2045 w 109854"/>
                <a:gd name="T5" fmla="*/ 20505 h 109220"/>
                <a:gd name="T6" fmla="*/ 323 w 109854"/>
                <a:gd name="T7" fmla="*/ 39236 h 109220"/>
                <a:gd name="T8" fmla="*/ 0 w 109854"/>
                <a:gd name="T9" fmla="*/ 61003 h 109220"/>
                <a:gd name="T10" fmla="*/ 1206 w 109854"/>
                <a:gd name="T11" fmla="*/ 81759 h 109220"/>
                <a:gd name="T12" fmla="*/ 3651 w 109854"/>
                <a:gd name="T13" fmla="*/ 97749 h 109220"/>
                <a:gd name="T14" fmla="*/ 6983 w 109854"/>
                <a:gd name="T15" fmla="*/ 107423 h 109220"/>
                <a:gd name="T16" fmla="*/ 10858 w 109854"/>
                <a:gd name="T17" fmla="*/ 109228 h 109220"/>
                <a:gd name="T18" fmla="*/ 14552 w 109854"/>
                <a:gd name="T19" fmla="*/ 102456 h 109220"/>
                <a:gd name="T20" fmla="*/ 17399 w 109854"/>
                <a:gd name="T21" fmla="*/ 88725 h 109220"/>
                <a:gd name="T22" fmla="*/ 19121 w 109854"/>
                <a:gd name="T23" fmla="*/ 69997 h 109220"/>
                <a:gd name="T24" fmla="*/ 19443 w 109854"/>
                <a:gd name="T25" fmla="*/ 48237 h 109220"/>
                <a:gd name="T26" fmla="*/ 18236 w 109854"/>
                <a:gd name="T27" fmla="*/ 27473 h 109220"/>
                <a:gd name="T28" fmla="*/ 15792 w 109854"/>
                <a:gd name="T29" fmla="*/ 11479 h 109220"/>
                <a:gd name="T30" fmla="*/ 12458 w 109854"/>
                <a:gd name="T31" fmla="*/ 1805 h 109220"/>
                <a:gd name="T32" fmla="*/ 8585 w 109854"/>
                <a:gd name="T33" fmla="*/ 0 h 1092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9854" h="109220">
                  <a:moveTo>
                    <a:pt x="48237" y="0"/>
                  </a:moveTo>
                  <a:lnTo>
                    <a:pt x="27480" y="6772"/>
                  </a:lnTo>
                  <a:lnTo>
                    <a:pt x="11488" y="20505"/>
                  </a:lnTo>
                  <a:lnTo>
                    <a:pt x="1811" y="39236"/>
                  </a:lnTo>
                  <a:lnTo>
                    <a:pt x="0" y="61003"/>
                  </a:lnTo>
                  <a:lnTo>
                    <a:pt x="6776" y="81759"/>
                  </a:lnTo>
                  <a:lnTo>
                    <a:pt x="20509" y="97749"/>
                  </a:lnTo>
                  <a:lnTo>
                    <a:pt x="39237" y="107423"/>
                  </a:lnTo>
                  <a:lnTo>
                    <a:pt x="61003" y="109228"/>
                  </a:lnTo>
                  <a:lnTo>
                    <a:pt x="81760" y="102456"/>
                  </a:lnTo>
                  <a:lnTo>
                    <a:pt x="97751" y="88725"/>
                  </a:lnTo>
                  <a:lnTo>
                    <a:pt x="107428" y="69997"/>
                  </a:lnTo>
                  <a:lnTo>
                    <a:pt x="109240" y="48237"/>
                  </a:lnTo>
                  <a:lnTo>
                    <a:pt x="102461" y="27473"/>
                  </a:lnTo>
                  <a:lnTo>
                    <a:pt x="88726" y="11479"/>
                  </a:lnTo>
                  <a:lnTo>
                    <a:pt x="69997" y="1805"/>
                  </a:lnTo>
                  <a:lnTo>
                    <a:pt x="48237" y="0"/>
                  </a:lnTo>
                  <a:close/>
                </a:path>
              </a:pathLst>
            </a:custGeom>
            <a:solidFill>
              <a:srgbClr val="00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3" name="object 65"/>
            <p:cNvSpPr>
              <a:spLocks/>
            </p:cNvSpPr>
            <p:nvPr/>
          </p:nvSpPr>
          <p:spPr bwMode="auto">
            <a:xfrm>
              <a:off x="5095493" y="3780597"/>
              <a:ext cx="81439" cy="108585"/>
            </a:xfrm>
            <a:custGeom>
              <a:avLst/>
              <a:gdLst>
                <a:gd name="T0" fmla="*/ 11400 w 108584"/>
                <a:gd name="T1" fmla="*/ 0 h 108585"/>
                <a:gd name="T2" fmla="*/ 7649 w 108584"/>
                <a:gd name="T3" fmla="*/ 239 h 108585"/>
                <a:gd name="T4" fmla="*/ 4187 w 108584"/>
                <a:gd name="T5" fmla="*/ 8366 h 108585"/>
                <a:gd name="T6" fmla="*/ 1451 w 108584"/>
                <a:gd name="T7" fmla="*/ 23877 h 108585"/>
                <a:gd name="T8" fmla="*/ 0 w 108584"/>
                <a:gd name="T9" fmla="*/ 44133 h 108585"/>
                <a:gd name="T10" fmla="*/ 43 w 108584"/>
                <a:gd name="T11" fmla="*/ 65212 h 108585"/>
                <a:gd name="T12" fmla="*/ 1490 w 108584"/>
                <a:gd name="T13" fmla="*/ 84661 h 108585"/>
                <a:gd name="T14" fmla="*/ 4250 w 108584"/>
                <a:gd name="T15" fmla="*/ 100028 h 108585"/>
                <a:gd name="T16" fmla="*/ 7855 w 108584"/>
                <a:gd name="T17" fmla="*/ 108179 h 108585"/>
                <a:gd name="T18" fmla="*/ 11607 w 108584"/>
                <a:gd name="T19" fmla="*/ 107941 h 108585"/>
                <a:gd name="T20" fmla="*/ 15069 w 108584"/>
                <a:gd name="T21" fmla="*/ 99817 h 108585"/>
                <a:gd name="T22" fmla="*/ 17804 w 108584"/>
                <a:gd name="T23" fmla="*/ 84313 h 108585"/>
                <a:gd name="T24" fmla="*/ 19256 w 108584"/>
                <a:gd name="T25" fmla="*/ 64056 h 108585"/>
                <a:gd name="T26" fmla="*/ 19213 w 108584"/>
                <a:gd name="T27" fmla="*/ 42976 h 108585"/>
                <a:gd name="T28" fmla="*/ 17766 w 108584"/>
                <a:gd name="T29" fmla="*/ 23524 h 108585"/>
                <a:gd name="T30" fmla="*/ 15007 w 108584"/>
                <a:gd name="T31" fmla="*/ 8151 h 108585"/>
                <a:gd name="T32" fmla="*/ 11400 w 108584"/>
                <a:gd name="T33" fmla="*/ 0 h 1085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8584" h="108585">
                  <a:moveTo>
                    <a:pt x="64052" y="0"/>
                  </a:moveTo>
                  <a:lnTo>
                    <a:pt x="42972" y="239"/>
                  </a:lnTo>
                  <a:lnTo>
                    <a:pt x="23522" y="8366"/>
                  </a:lnTo>
                  <a:lnTo>
                    <a:pt x="8151" y="23877"/>
                  </a:lnTo>
                  <a:lnTo>
                    <a:pt x="0" y="44133"/>
                  </a:lnTo>
                  <a:lnTo>
                    <a:pt x="239" y="65212"/>
                  </a:lnTo>
                  <a:lnTo>
                    <a:pt x="8366" y="84661"/>
                  </a:lnTo>
                  <a:lnTo>
                    <a:pt x="23877" y="100028"/>
                  </a:lnTo>
                  <a:lnTo>
                    <a:pt x="44133" y="108179"/>
                  </a:lnTo>
                  <a:lnTo>
                    <a:pt x="65212" y="107941"/>
                  </a:lnTo>
                  <a:lnTo>
                    <a:pt x="84662" y="99817"/>
                  </a:lnTo>
                  <a:lnTo>
                    <a:pt x="100028" y="84313"/>
                  </a:lnTo>
                  <a:lnTo>
                    <a:pt x="108184" y="64056"/>
                  </a:lnTo>
                  <a:lnTo>
                    <a:pt x="107945" y="42976"/>
                  </a:lnTo>
                  <a:lnTo>
                    <a:pt x="99819" y="23524"/>
                  </a:lnTo>
                  <a:lnTo>
                    <a:pt x="84313" y="8151"/>
                  </a:lnTo>
                  <a:lnTo>
                    <a:pt x="64052" y="0"/>
                  </a:lnTo>
                  <a:close/>
                </a:path>
              </a:pathLst>
            </a:custGeom>
            <a:solidFill>
              <a:srgbClr val="00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4" name="object 66"/>
            <p:cNvSpPr>
              <a:spLocks/>
            </p:cNvSpPr>
            <p:nvPr/>
          </p:nvSpPr>
          <p:spPr bwMode="auto">
            <a:xfrm>
              <a:off x="5247284" y="3207101"/>
              <a:ext cx="81915" cy="109220"/>
            </a:xfrm>
            <a:custGeom>
              <a:avLst/>
              <a:gdLst>
                <a:gd name="T0" fmla="*/ 11103 w 109220"/>
                <a:gd name="T1" fmla="*/ 0 h 109220"/>
                <a:gd name="T2" fmla="*/ 7355 w 109220"/>
                <a:gd name="T3" fmla="*/ 983 h 109220"/>
                <a:gd name="T4" fmla="*/ 3840 w 109220"/>
                <a:gd name="T5" fmla="*/ 10296 h 109220"/>
                <a:gd name="T6" fmla="*/ 1244 w 109220"/>
                <a:gd name="T7" fmla="*/ 26545 h 109220"/>
                <a:gd name="T8" fmla="*/ 0 w 109220"/>
                <a:gd name="T9" fmla="*/ 46435 h 109220"/>
                <a:gd name="T10" fmla="*/ 176 w 109220"/>
                <a:gd name="T11" fmla="*/ 67492 h 109220"/>
                <a:gd name="T12" fmla="*/ 1835 w 109220"/>
                <a:gd name="T13" fmla="*/ 87242 h 109220"/>
                <a:gd name="T14" fmla="*/ 4726 w 109220"/>
                <a:gd name="T15" fmla="*/ 101827 h 109220"/>
                <a:gd name="T16" fmla="*/ 8265 w 109220"/>
                <a:gd name="T17" fmla="*/ 108808 h 109220"/>
                <a:gd name="T18" fmla="*/ 12013 w 109220"/>
                <a:gd name="T19" fmla="*/ 107824 h 109220"/>
                <a:gd name="T20" fmla="*/ 15528 w 109220"/>
                <a:gd name="T21" fmla="*/ 98512 h 109220"/>
                <a:gd name="T22" fmla="*/ 18125 w 109220"/>
                <a:gd name="T23" fmla="*/ 82268 h 109220"/>
                <a:gd name="T24" fmla="*/ 19367 w 109220"/>
                <a:gd name="T25" fmla="*/ 62377 h 109220"/>
                <a:gd name="T26" fmla="*/ 19193 w 109220"/>
                <a:gd name="T27" fmla="*/ 41318 h 109220"/>
                <a:gd name="T28" fmla="*/ 17536 w 109220"/>
                <a:gd name="T29" fmla="*/ 21566 h 109220"/>
                <a:gd name="T30" fmla="*/ 14644 w 109220"/>
                <a:gd name="T31" fmla="*/ 6981 h 109220"/>
                <a:gd name="T32" fmla="*/ 11103 w 109220"/>
                <a:gd name="T33" fmla="*/ 0 h 1092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9220" h="109220">
                  <a:moveTo>
                    <a:pt x="62382" y="0"/>
                  </a:moveTo>
                  <a:lnTo>
                    <a:pt x="41324" y="983"/>
                  </a:lnTo>
                  <a:lnTo>
                    <a:pt x="21577" y="10296"/>
                  </a:lnTo>
                  <a:lnTo>
                    <a:pt x="6986" y="26545"/>
                  </a:lnTo>
                  <a:lnTo>
                    <a:pt x="0" y="46435"/>
                  </a:lnTo>
                  <a:lnTo>
                    <a:pt x="985" y="67492"/>
                  </a:lnTo>
                  <a:lnTo>
                    <a:pt x="10307" y="87242"/>
                  </a:lnTo>
                  <a:lnTo>
                    <a:pt x="26550" y="101827"/>
                  </a:lnTo>
                  <a:lnTo>
                    <a:pt x="46437" y="108808"/>
                  </a:lnTo>
                  <a:lnTo>
                    <a:pt x="67493" y="107824"/>
                  </a:lnTo>
                  <a:lnTo>
                    <a:pt x="87244" y="98512"/>
                  </a:lnTo>
                  <a:lnTo>
                    <a:pt x="101834" y="82268"/>
                  </a:lnTo>
                  <a:lnTo>
                    <a:pt x="108819" y="62377"/>
                  </a:lnTo>
                  <a:lnTo>
                    <a:pt x="107837" y="41318"/>
                  </a:lnTo>
                  <a:lnTo>
                    <a:pt x="98525" y="21566"/>
                  </a:lnTo>
                  <a:lnTo>
                    <a:pt x="82274" y="6981"/>
                  </a:lnTo>
                  <a:lnTo>
                    <a:pt x="62382" y="0"/>
                  </a:lnTo>
                  <a:close/>
                </a:path>
              </a:pathLst>
            </a:custGeom>
            <a:solidFill>
              <a:srgbClr val="00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5" name="object 67"/>
            <p:cNvSpPr>
              <a:spLocks/>
            </p:cNvSpPr>
            <p:nvPr/>
          </p:nvSpPr>
          <p:spPr bwMode="auto">
            <a:xfrm>
              <a:off x="4656008" y="2996034"/>
              <a:ext cx="665321" cy="887094"/>
            </a:xfrm>
            <a:custGeom>
              <a:avLst/>
              <a:gdLst>
                <a:gd name="T0" fmla="*/ 57007 w 887095"/>
                <a:gd name="T1" fmla="*/ 823035 h 887095"/>
                <a:gd name="T2" fmla="*/ 73604 w 887095"/>
                <a:gd name="T3" fmla="*/ 886823 h 887095"/>
                <a:gd name="T4" fmla="*/ 86369 w 887095"/>
                <a:gd name="T5" fmla="*/ 862890 h 887095"/>
                <a:gd name="T6" fmla="*/ 91553 w 887095"/>
                <a:gd name="T7" fmla="*/ 836249 h 887095"/>
                <a:gd name="T8" fmla="*/ 117507 w 887095"/>
                <a:gd name="T9" fmla="*/ 828270 h 887095"/>
                <a:gd name="T10" fmla="*/ 93744 w 887095"/>
                <a:gd name="T11" fmla="*/ 833825 h 887095"/>
                <a:gd name="T12" fmla="*/ 100354 w 887095"/>
                <a:gd name="T13" fmla="*/ 847414 h 887095"/>
                <a:gd name="T14" fmla="*/ 113775 w 887095"/>
                <a:gd name="T15" fmla="*/ 842353 h 887095"/>
                <a:gd name="T16" fmla="*/ 44060 w 887095"/>
                <a:gd name="T17" fmla="*/ 44469 h 887095"/>
                <a:gd name="T18" fmla="*/ 33517 w 887095"/>
                <a:gd name="T19" fmla="*/ 133582 h 887095"/>
                <a:gd name="T20" fmla="*/ 30361 w 887095"/>
                <a:gd name="T21" fmla="*/ 149100 h 887095"/>
                <a:gd name="T22" fmla="*/ 16212 w 887095"/>
                <a:gd name="T23" fmla="*/ 176947 h 887095"/>
                <a:gd name="T24" fmla="*/ 10540 w 887095"/>
                <a:gd name="T25" fmla="*/ 270026 h 887095"/>
                <a:gd name="T26" fmla="*/ 12060 w 887095"/>
                <a:gd name="T27" fmla="*/ 308630 h 887095"/>
                <a:gd name="T28" fmla="*/ 9848 w 887095"/>
                <a:gd name="T29" fmla="*/ 328037 h 887095"/>
                <a:gd name="T30" fmla="*/ 905 w 887095"/>
                <a:gd name="T31" fmla="*/ 388782 h 887095"/>
                <a:gd name="T32" fmla="*/ 1758 w 887095"/>
                <a:gd name="T33" fmla="*/ 462822 h 887095"/>
                <a:gd name="T34" fmla="*/ 8464 w 887095"/>
                <a:gd name="T35" fmla="*/ 509413 h 887095"/>
                <a:gd name="T36" fmla="*/ 9273 w 887095"/>
                <a:gd name="T37" fmla="*/ 532521 h 887095"/>
                <a:gd name="T38" fmla="*/ 6217 w 887095"/>
                <a:gd name="T39" fmla="*/ 589941 h 887095"/>
                <a:gd name="T40" fmla="*/ 13822 w 887095"/>
                <a:gd name="T41" fmla="*/ 676976 h 887095"/>
                <a:gd name="T42" fmla="*/ 24690 w 887095"/>
                <a:gd name="T43" fmla="*/ 701345 h 887095"/>
                <a:gd name="T44" fmla="*/ 26599 w 887095"/>
                <a:gd name="T45" fmla="*/ 721952 h 887095"/>
                <a:gd name="T46" fmla="*/ 38899 w 887095"/>
                <a:gd name="T47" fmla="*/ 823629 h 887095"/>
                <a:gd name="T48" fmla="*/ 52921 w 887095"/>
                <a:gd name="T49" fmla="*/ 821014 h 887095"/>
                <a:gd name="T50" fmla="*/ 118944 w 887095"/>
                <a:gd name="T51" fmla="*/ 819060 h 887095"/>
                <a:gd name="T52" fmla="*/ 124116 w 887095"/>
                <a:gd name="T53" fmla="*/ 758886 h 887095"/>
                <a:gd name="T54" fmla="*/ 126506 w 887095"/>
                <a:gd name="T55" fmla="*/ 739841 h 887095"/>
                <a:gd name="T56" fmla="*/ 133429 w 887095"/>
                <a:gd name="T57" fmla="*/ 733080 h 887095"/>
                <a:gd name="T58" fmla="*/ 147466 w 887095"/>
                <a:gd name="T59" fmla="*/ 643294 h 887095"/>
                <a:gd name="T60" fmla="*/ 145794 w 887095"/>
                <a:gd name="T61" fmla="*/ 584045 h 887095"/>
                <a:gd name="T62" fmla="*/ 147139 w 887095"/>
                <a:gd name="T63" fmla="*/ 561963 h 887095"/>
                <a:gd name="T64" fmla="*/ 154910 w 887095"/>
                <a:gd name="T65" fmla="*/ 520817 h 887095"/>
                <a:gd name="T66" fmla="*/ 157533 w 887095"/>
                <a:gd name="T67" fmla="*/ 448058 h 887095"/>
                <a:gd name="T68" fmla="*/ 150137 w 887095"/>
                <a:gd name="T69" fmla="*/ 381187 h 887095"/>
                <a:gd name="T70" fmla="*/ 148402 w 887095"/>
                <a:gd name="T71" fmla="*/ 360111 h 887095"/>
                <a:gd name="T72" fmla="*/ 150822 w 887095"/>
                <a:gd name="T73" fmla="*/ 322975 h 887095"/>
                <a:gd name="T74" fmla="*/ 149921 w 887095"/>
                <a:gd name="T75" fmla="*/ 247562 h 887095"/>
                <a:gd name="T76" fmla="*/ 134062 w 887095"/>
                <a:gd name="T77" fmla="*/ 188316 h 887095"/>
                <a:gd name="T78" fmla="*/ 131299 w 887095"/>
                <a:gd name="T79" fmla="*/ 170592 h 887095"/>
                <a:gd name="T80" fmla="*/ 128841 w 887095"/>
                <a:gd name="T81" fmla="*/ 112289 h 887095"/>
                <a:gd name="T82" fmla="*/ 120592 w 887095"/>
                <a:gd name="T83" fmla="*/ 67763 h 887095"/>
                <a:gd name="T84" fmla="*/ 100018 w 887095"/>
                <a:gd name="T85" fmla="*/ 60107 h 887095"/>
                <a:gd name="T86" fmla="*/ 64090 w 887095"/>
                <a:gd name="T87" fmla="*/ 52998 h 887095"/>
                <a:gd name="T88" fmla="*/ 57481 w 887095"/>
                <a:gd name="T89" fmla="*/ 39408 h 887095"/>
                <a:gd name="T90" fmla="*/ 109777 w 887095"/>
                <a:gd name="T91" fmla="*/ 59230 h 887095"/>
                <a:gd name="T92" fmla="*/ 102907 w 887095"/>
                <a:gd name="T93" fmla="*/ 67763 h 887095"/>
                <a:gd name="T94" fmla="*/ 114494 w 887095"/>
                <a:gd name="T95" fmla="*/ 58263 h 887095"/>
                <a:gd name="T96" fmla="*/ 67845 w 887095"/>
                <a:gd name="T97" fmla="*/ 43257 h 887095"/>
                <a:gd name="T98" fmla="*/ 64090 w 887095"/>
                <a:gd name="T99" fmla="*/ 52998 h 887095"/>
                <a:gd name="T100" fmla="*/ 92696 w 887095"/>
                <a:gd name="T101" fmla="*/ 16441 h 8870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87095" h="887095">
                  <a:moveTo>
                    <a:pt x="668307" y="819066"/>
                  </a:moveTo>
                  <a:lnTo>
                    <a:pt x="308631" y="819066"/>
                  </a:lnTo>
                  <a:lnTo>
                    <a:pt x="320305" y="823041"/>
                  </a:lnTo>
                  <a:lnTo>
                    <a:pt x="324859" y="826710"/>
                  </a:lnTo>
                  <a:lnTo>
                    <a:pt x="366005" y="870387"/>
                  </a:lnTo>
                  <a:lnTo>
                    <a:pt x="413557" y="886829"/>
                  </a:lnTo>
                  <a:lnTo>
                    <a:pt x="438765" y="885122"/>
                  </a:lnTo>
                  <a:lnTo>
                    <a:pt x="462831" y="876945"/>
                  </a:lnTo>
                  <a:lnTo>
                    <a:pt x="485281" y="862896"/>
                  </a:lnTo>
                  <a:lnTo>
                    <a:pt x="505641" y="843572"/>
                  </a:lnTo>
                  <a:lnTo>
                    <a:pt x="509419" y="839280"/>
                  </a:lnTo>
                  <a:lnTo>
                    <a:pt x="514410" y="836255"/>
                  </a:lnTo>
                  <a:lnTo>
                    <a:pt x="526718" y="833831"/>
                  </a:lnTo>
                  <a:lnTo>
                    <a:pt x="651964" y="833831"/>
                  </a:lnTo>
                  <a:lnTo>
                    <a:pt x="660234" y="828276"/>
                  </a:lnTo>
                  <a:lnTo>
                    <a:pt x="668307" y="819066"/>
                  </a:lnTo>
                  <a:close/>
                </a:path>
                <a:path w="887095" h="887095">
                  <a:moveTo>
                    <a:pt x="651964" y="833831"/>
                  </a:moveTo>
                  <a:lnTo>
                    <a:pt x="526718" y="833831"/>
                  </a:lnTo>
                  <a:lnTo>
                    <a:pt x="532528" y="834726"/>
                  </a:lnTo>
                  <a:lnTo>
                    <a:pt x="537704" y="837281"/>
                  </a:lnTo>
                  <a:lnTo>
                    <a:pt x="563856" y="847420"/>
                  </a:lnTo>
                  <a:lnTo>
                    <a:pt x="589943" y="851897"/>
                  </a:lnTo>
                  <a:lnTo>
                    <a:pt x="615301" y="850336"/>
                  </a:lnTo>
                  <a:lnTo>
                    <a:pt x="639267" y="842359"/>
                  </a:lnTo>
                  <a:lnTo>
                    <a:pt x="651964" y="833831"/>
                  </a:lnTo>
                  <a:close/>
                </a:path>
                <a:path w="887095" h="887095">
                  <a:moveTo>
                    <a:pt x="296881" y="34931"/>
                  </a:moveTo>
                  <a:lnTo>
                    <a:pt x="247562" y="44469"/>
                  </a:lnTo>
                  <a:lnTo>
                    <a:pt x="209851" y="77657"/>
                  </a:lnTo>
                  <a:lnTo>
                    <a:pt x="189463" y="127947"/>
                  </a:lnTo>
                  <a:lnTo>
                    <a:pt x="188328" y="133582"/>
                  </a:lnTo>
                  <a:lnTo>
                    <a:pt x="185478" y="138725"/>
                  </a:lnTo>
                  <a:lnTo>
                    <a:pt x="176032" y="146982"/>
                  </a:lnTo>
                  <a:lnTo>
                    <a:pt x="170592" y="149100"/>
                  </a:lnTo>
                  <a:lnTo>
                    <a:pt x="164859" y="149449"/>
                  </a:lnTo>
                  <a:lnTo>
                    <a:pt x="137127" y="153742"/>
                  </a:lnTo>
                  <a:lnTo>
                    <a:pt x="91094" y="176947"/>
                  </a:lnTo>
                  <a:lnTo>
                    <a:pt x="63193" y="218557"/>
                  </a:lnTo>
                  <a:lnTo>
                    <a:pt x="58253" y="243524"/>
                  </a:lnTo>
                  <a:lnTo>
                    <a:pt x="59220" y="270026"/>
                  </a:lnTo>
                  <a:lnTo>
                    <a:pt x="65808" y="297350"/>
                  </a:lnTo>
                  <a:lnTo>
                    <a:pt x="67644" y="302776"/>
                  </a:lnTo>
                  <a:lnTo>
                    <a:pt x="67763" y="308630"/>
                  </a:lnTo>
                  <a:lnTo>
                    <a:pt x="63788" y="320305"/>
                  </a:lnTo>
                  <a:lnTo>
                    <a:pt x="60119" y="324858"/>
                  </a:lnTo>
                  <a:lnTo>
                    <a:pt x="55336" y="328037"/>
                  </a:lnTo>
                  <a:lnTo>
                    <a:pt x="33413" y="345630"/>
                  </a:lnTo>
                  <a:lnTo>
                    <a:pt x="16443" y="366009"/>
                  </a:lnTo>
                  <a:lnTo>
                    <a:pt x="5085" y="388782"/>
                  </a:lnTo>
                  <a:lnTo>
                    <a:pt x="0" y="413557"/>
                  </a:lnTo>
                  <a:lnTo>
                    <a:pt x="1705" y="438764"/>
                  </a:lnTo>
                  <a:lnTo>
                    <a:pt x="9879" y="462828"/>
                  </a:lnTo>
                  <a:lnTo>
                    <a:pt x="23928" y="485275"/>
                  </a:lnTo>
                  <a:lnTo>
                    <a:pt x="43257" y="505630"/>
                  </a:lnTo>
                  <a:lnTo>
                    <a:pt x="47560" y="509419"/>
                  </a:lnTo>
                  <a:lnTo>
                    <a:pt x="50585" y="514421"/>
                  </a:lnTo>
                  <a:lnTo>
                    <a:pt x="52998" y="526728"/>
                  </a:lnTo>
                  <a:lnTo>
                    <a:pt x="52103" y="532527"/>
                  </a:lnTo>
                  <a:lnTo>
                    <a:pt x="49547" y="537704"/>
                  </a:lnTo>
                  <a:lnTo>
                    <a:pt x="39413" y="563858"/>
                  </a:lnTo>
                  <a:lnTo>
                    <a:pt x="34936" y="589947"/>
                  </a:lnTo>
                  <a:lnTo>
                    <a:pt x="36498" y="615306"/>
                  </a:lnTo>
                  <a:lnTo>
                    <a:pt x="44480" y="639267"/>
                  </a:lnTo>
                  <a:lnTo>
                    <a:pt x="77661" y="676982"/>
                  </a:lnTo>
                  <a:lnTo>
                    <a:pt x="127937" y="697376"/>
                  </a:lnTo>
                  <a:lnTo>
                    <a:pt x="133582" y="698501"/>
                  </a:lnTo>
                  <a:lnTo>
                    <a:pt x="138727" y="701351"/>
                  </a:lnTo>
                  <a:lnTo>
                    <a:pt x="146982" y="710797"/>
                  </a:lnTo>
                  <a:lnTo>
                    <a:pt x="149090" y="716236"/>
                  </a:lnTo>
                  <a:lnTo>
                    <a:pt x="149451" y="721958"/>
                  </a:lnTo>
                  <a:lnTo>
                    <a:pt x="153743" y="749700"/>
                  </a:lnTo>
                  <a:lnTo>
                    <a:pt x="176947" y="795732"/>
                  </a:lnTo>
                  <a:lnTo>
                    <a:pt x="218562" y="823635"/>
                  </a:lnTo>
                  <a:lnTo>
                    <a:pt x="243528" y="828576"/>
                  </a:lnTo>
                  <a:lnTo>
                    <a:pt x="270028" y="827609"/>
                  </a:lnTo>
                  <a:lnTo>
                    <a:pt x="297350" y="821020"/>
                  </a:lnTo>
                  <a:lnTo>
                    <a:pt x="302788" y="819185"/>
                  </a:lnTo>
                  <a:lnTo>
                    <a:pt x="308631" y="819066"/>
                  </a:lnTo>
                  <a:lnTo>
                    <a:pt x="668307" y="819066"/>
                  </a:lnTo>
                  <a:lnTo>
                    <a:pt x="676981" y="809169"/>
                  </a:lnTo>
                  <a:lnTo>
                    <a:pt x="689396" y="785789"/>
                  </a:lnTo>
                  <a:lnTo>
                    <a:pt x="697365" y="758892"/>
                  </a:lnTo>
                  <a:lnTo>
                    <a:pt x="698512" y="753247"/>
                  </a:lnTo>
                  <a:lnTo>
                    <a:pt x="701340" y="748102"/>
                  </a:lnTo>
                  <a:lnTo>
                    <a:pt x="710798" y="739847"/>
                  </a:lnTo>
                  <a:lnTo>
                    <a:pt x="716248" y="737739"/>
                  </a:lnTo>
                  <a:lnTo>
                    <a:pt x="721959" y="737378"/>
                  </a:lnTo>
                  <a:lnTo>
                    <a:pt x="749691" y="733086"/>
                  </a:lnTo>
                  <a:lnTo>
                    <a:pt x="795725" y="709881"/>
                  </a:lnTo>
                  <a:lnTo>
                    <a:pt x="823625" y="668266"/>
                  </a:lnTo>
                  <a:lnTo>
                    <a:pt x="828565" y="643300"/>
                  </a:lnTo>
                  <a:lnTo>
                    <a:pt x="827599" y="616801"/>
                  </a:lnTo>
                  <a:lnTo>
                    <a:pt x="821010" y="589479"/>
                  </a:lnTo>
                  <a:lnTo>
                    <a:pt x="819165" y="584051"/>
                  </a:lnTo>
                  <a:lnTo>
                    <a:pt x="819066" y="578197"/>
                  </a:lnTo>
                  <a:lnTo>
                    <a:pt x="823052" y="566524"/>
                  </a:lnTo>
                  <a:lnTo>
                    <a:pt x="826721" y="561969"/>
                  </a:lnTo>
                  <a:lnTo>
                    <a:pt x="831504" y="558792"/>
                  </a:lnTo>
                  <a:lnTo>
                    <a:pt x="853421" y="541199"/>
                  </a:lnTo>
                  <a:lnTo>
                    <a:pt x="870389" y="520823"/>
                  </a:lnTo>
                  <a:lnTo>
                    <a:pt x="881749" y="498050"/>
                  </a:lnTo>
                  <a:lnTo>
                    <a:pt x="886841" y="473271"/>
                  </a:lnTo>
                  <a:lnTo>
                    <a:pt x="885126" y="448064"/>
                  </a:lnTo>
                  <a:lnTo>
                    <a:pt x="876943" y="423998"/>
                  </a:lnTo>
                  <a:lnTo>
                    <a:pt x="862891" y="401548"/>
                  </a:lnTo>
                  <a:lnTo>
                    <a:pt x="843572" y="381187"/>
                  </a:lnTo>
                  <a:lnTo>
                    <a:pt x="839269" y="377398"/>
                  </a:lnTo>
                  <a:lnTo>
                    <a:pt x="836255" y="372408"/>
                  </a:lnTo>
                  <a:lnTo>
                    <a:pt x="833819" y="360111"/>
                  </a:lnTo>
                  <a:lnTo>
                    <a:pt x="834715" y="354290"/>
                  </a:lnTo>
                  <a:lnTo>
                    <a:pt x="837281" y="349124"/>
                  </a:lnTo>
                  <a:lnTo>
                    <a:pt x="847418" y="322975"/>
                  </a:lnTo>
                  <a:lnTo>
                    <a:pt x="851893" y="296885"/>
                  </a:lnTo>
                  <a:lnTo>
                    <a:pt x="850332" y="271524"/>
                  </a:lnTo>
                  <a:lnTo>
                    <a:pt x="842360" y="247562"/>
                  </a:lnTo>
                  <a:lnTo>
                    <a:pt x="809175" y="209847"/>
                  </a:lnTo>
                  <a:lnTo>
                    <a:pt x="758903" y="189463"/>
                  </a:lnTo>
                  <a:lnTo>
                    <a:pt x="753247" y="188316"/>
                  </a:lnTo>
                  <a:lnTo>
                    <a:pt x="748103" y="185477"/>
                  </a:lnTo>
                  <a:lnTo>
                    <a:pt x="739847" y="176030"/>
                  </a:lnTo>
                  <a:lnTo>
                    <a:pt x="737729" y="170592"/>
                  </a:lnTo>
                  <a:lnTo>
                    <a:pt x="737368" y="164870"/>
                  </a:lnTo>
                  <a:lnTo>
                    <a:pt x="733081" y="137132"/>
                  </a:lnTo>
                  <a:lnTo>
                    <a:pt x="723915" y="112289"/>
                  </a:lnTo>
                  <a:lnTo>
                    <a:pt x="709876" y="91102"/>
                  </a:lnTo>
                  <a:lnTo>
                    <a:pt x="690976" y="74336"/>
                  </a:lnTo>
                  <a:lnTo>
                    <a:pt x="677567" y="67763"/>
                  </a:lnTo>
                  <a:lnTo>
                    <a:pt x="578199" y="67763"/>
                  </a:lnTo>
                  <a:lnTo>
                    <a:pt x="566524" y="63776"/>
                  </a:lnTo>
                  <a:lnTo>
                    <a:pt x="561969" y="60107"/>
                  </a:lnTo>
                  <a:lnTo>
                    <a:pt x="558792" y="55325"/>
                  </a:lnTo>
                  <a:lnTo>
                    <a:pt x="556925" y="52998"/>
                  </a:lnTo>
                  <a:lnTo>
                    <a:pt x="360100" y="52998"/>
                  </a:lnTo>
                  <a:lnTo>
                    <a:pt x="354302" y="52103"/>
                  </a:lnTo>
                  <a:lnTo>
                    <a:pt x="349125" y="49547"/>
                  </a:lnTo>
                  <a:lnTo>
                    <a:pt x="322971" y="39408"/>
                  </a:lnTo>
                  <a:lnTo>
                    <a:pt x="296881" y="34931"/>
                  </a:lnTo>
                  <a:close/>
                </a:path>
                <a:path w="887095" h="887095">
                  <a:moveTo>
                    <a:pt x="643303" y="58263"/>
                  </a:moveTo>
                  <a:lnTo>
                    <a:pt x="616802" y="59230"/>
                  </a:lnTo>
                  <a:lnTo>
                    <a:pt x="589479" y="65819"/>
                  </a:lnTo>
                  <a:lnTo>
                    <a:pt x="584041" y="67654"/>
                  </a:lnTo>
                  <a:lnTo>
                    <a:pt x="578199" y="67763"/>
                  </a:lnTo>
                  <a:lnTo>
                    <a:pt x="677567" y="67763"/>
                  </a:lnTo>
                  <a:lnTo>
                    <a:pt x="668266" y="63203"/>
                  </a:lnTo>
                  <a:lnTo>
                    <a:pt x="643303" y="58263"/>
                  </a:lnTo>
                  <a:close/>
                </a:path>
                <a:path w="887095" h="887095">
                  <a:moveTo>
                    <a:pt x="473271" y="0"/>
                  </a:moveTo>
                  <a:lnTo>
                    <a:pt x="424000" y="9887"/>
                  </a:lnTo>
                  <a:lnTo>
                    <a:pt x="381199" y="43257"/>
                  </a:lnTo>
                  <a:lnTo>
                    <a:pt x="377409" y="47548"/>
                  </a:lnTo>
                  <a:lnTo>
                    <a:pt x="372408" y="50585"/>
                  </a:lnTo>
                  <a:lnTo>
                    <a:pt x="360100" y="52998"/>
                  </a:lnTo>
                  <a:lnTo>
                    <a:pt x="556925" y="52998"/>
                  </a:lnTo>
                  <a:lnTo>
                    <a:pt x="541204" y="33408"/>
                  </a:lnTo>
                  <a:lnTo>
                    <a:pt x="520827" y="16441"/>
                  </a:lnTo>
                  <a:lnTo>
                    <a:pt x="498052" y="5084"/>
                  </a:lnTo>
                  <a:lnTo>
                    <a:pt x="473271" y="0"/>
                  </a:lnTo>
                  <a:close/>
                </a:path>
              </a:pathLst>
            </a:custGeom>
            <a:solidFill>
              <a:srgbClr val="5CA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6" name="object 68"/>
            <p:cNvSpPr>
              <a:spLocks/>
            </p:cNvSpPr>
            <p:nvPr/>
          </p:nvSpPr>
          <p:spPr bwMode="auto">
            <a:xfrm>
              <a:off x="4948674" y="3433234"/>
              <a:ext cx="224314" cy="245110"/>
            </a:xfrm>
            <a:custGeom>
              <a:avLst/>
              <a:gdLst>
                <a:gd name="T0" fmla="*/ 35876 w 299084"/>
                <a:gd name="T1" fmla="*/ 0 h 245110"/>
                <a:gd name="T2" fmla="*/ 26553 w 299084"/>
                <a:gd name="T3" fmla="*/ 9164 h 245110"/>
                <a:gd name="T4" fmla="*/ 15362 w 299084"/>
                <a:gd name="T5" fmla="*/ 38063 h 245110"/>
                <a:gd name="T6" fmla="*/ 7847 w 299084"/>
                <a:gd name="T7" fmla="*/ 66395 h 245110"/>
                <a:gd name="T8" fmla="*/ 2245 w 299084"/>
                <a:gd name="T9" fmla="*/ 100301 h 245110"/>
                <a:gd name="T10" fmla="*/ 0 w 299084"/>
                <a:gd name="T11" fmla="*/ 139064 h 245110"/>
                <a:gd name="T12" fmla="*/ 0 w 299084"/>
                <a:gd name="T13" fmla="*/ 140506 h 245110"/>
                <a:gd name="T14" fmla="*/ 4613 w 299084"/>
                <a:gd name="T15" fmla="*/ 195553 h 245110"/>
                <a:gd name="T16" fmla="*/ 10101 w 299084"/>
                <a:gd name="T17" fmla="*/ 218729 h 245110"/>
                <a:gd name="T18" fmla="*/ 16841 w 299084"/>
                <a:gd name="T19" fmla="*/ 235332 h 245110"/>
                <a:gd name="T20" fmla="*/ 24195 w 299084"/>
                <a:gd name="T21" fmla="*/ 244788 h 245110"/>
                <a:gd name="T22" fmla="*/ 47369 w 299084"/>
                <a:gd name="T23" fmla="*/ 208542 h 245110"/>
                <a:gd name="T24" fmla="*/ 47572 w 299084"/>
                <a:gd name="T25" fmla="*/ 207396 h 245110"/>
                <a:gd name="T26" fmla="*/ 44387 w 299084"/>
                <a:gd name="T27" fmla="*/ 200007 h 245110"/>
                <a:gd name="T28" fmla="*/ 41249 w 299084"/>
                <a:gd name="T29" fmla="*/ 189775 h 245110"/>
                <a:gd name="T30" fmla="*/ 38227 w 299084"/>
                <a:gd name="T31" fmla="*/ 176792 h 245110"/>
                <a:gd name="T32" fmla="*/ 35393 w 299084"/>
                <a:gd name="T33" fmla="*/ 161146 h 245110"/>
                <a:gd name="T34" fmla="*/ 53123 w 299084"/>
                <a:gd name="T35" fmla="*/ 71356 h 245110"/>
                <a:gd name="T36" fmla="*/ 52927 w 299084"/>
                <a:gd name="T37" fmla="*/ 68145 h 245110"/>
                <a:gd name="T38" fmla="*/ 49484 w 299084"/>
                <a:gd name="T39" fmla="*/ 33868 h 245110"/>
                <a:gd name="T40" fmla="*/ 41019 w 299084"/>
                <a:gd name="T41" fmla="*/ 3565 h 245110"/>
                <a:gd name="T42" fmla="*/ 35876 w 299084"/>
                <a:gd name="T43" fmla="*/ 0 h 2451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9084" h="245110">
                  <a:moveTo>
                    <a:pt x="201574" y="0"/>
                  </a:moveTo>
                  <a:lnTo>
                    <a:pt x="149187" y="9164"/>
                  </a:lnTo>
                  <a:lnTo>
                    <a:pt x="86312" y="38063"/>
                  </a:lnTo>
                  <a:lnTo>
                    <a:pt x="44085" y="66395"/>
                  </a:lnTo>
                  <a:lnTo>
                    <a:pt x="12611" y="100301"/>
                  </a:lnTo>
                  <a:lnTo>
                    <a:pt x="0" y="139064"/>
                  </a:lnTo>
                  <a:lnTo>
                    <a:pt x="0" y="140506"/>
                  </a:lnTo>
                  <a:lnTo>
                    <a:pt x="25918" y="195553"/>
                  </a:lnTo>
                  <a:lnTo>
                    <a:pt x="56749" y="218729"/>
                  </a:lnTo>
                  <a:lnTo>
                    <a:pt x="94616" y="235332"/>
                  </a:lnTo>
                  <a:lnTo>
                    <a:pt x="135940" y="244788"/>
                  </a:lnTo>
                  <a:lnTo>
                    <a:pt x="266138" y="208542"/>
                  </a:lnTo>
                  <a:lnTo>
                    <a:pt x="267284" y="207396"/>
                  </a:lnTo>
                  <a:lnTo>
                    <a:pt x="249392" y="200007"/>
                  </a:lnTo>
                  <a:lnTo>
                    <a:pt x="231759" y="189775"/>
                  </a:lnTo>
                  <a:lnTo>
                    <a:pt x="214781" y="176792"/>
                  </a:lnTo>
                  <a:lnTo>
                    <a:pt x="198855" y="161146"/>
                  </a:lnTo>
                  <a:lnTo>
                    <a:pt x="298474" y="71356"/>
                  </a:lnTo>
                  <a:lnTo>
                    <a:pt x="297371" y="68145"/>
                  </a:lnTo>
                  <a:lnTo>
                    <a:pt x="278029" y="33868"/>
                  </a:lnTo>
                  <a:lnTo>
                    <a:pt x="230466" y="3565"/>
                  </a:lnTo>
                  <a:lnTo>
                    <a:pt x="201574" y="0"/>
                  </a:lnTo>
                  <a:close/>
                </a:path>
              </a:pathLst>
            </a:custGeom>
            <a:solidFill>
              <a:srgbClr val="59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7" name="object 69"/>
            <p:cNvSpPr>
              <a:spLocks noChangeArrowheads="1"/>
            </p:cNvSpPr>
            <p:nvPr/>
          </p:nvSpPr>
          <p:spPr bwMode="auto">
            <a:xfrm>
              <a:off x="4918185" y="3114891"/>
              <a:ext cx="131370" cy="15514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18" name="object 70"/>
            <p:cNvSpPr>
              <a:spLocks noChangeArrowheads="1"/>
            </p:cNvSpPr>
            <p:nvPr/>
          </p:nvSpPr>
          <p:spPr bwMode="auto">
            <a:xfrm>
              <a:off x="5073038" y="3146176"/>
              <a:ext cx="129507" cy="16821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19" name="object 71"/>
            <p:cNvSpPr>
              <a:spLocks noChangeArrowheads="1"/>
            </p:cNvSpPr>
            <p:nvPr/>
          </p:nvSpPr>
          <p:spPr bwMode="auto">
            <a:xfrm>
              <a:off x="5172954" y="3327023"/>
              <a:ext cx="101686" cy="16853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20" name="object 72"/>
            <p:cNvSpPr>
              <a:spLocks noChangeArrowheads="1"/>
            </p:cNvSpPr>
            <p:nvPr/>
          </p:nvSpPr>
          <p:spPr bwMode="auto">
            <a:xfrm>
              <a:off x="5040946" y="3641081"/>
              <a:ext cx="131852" cy="13900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21" name="object 73"/>
            <p:cNvSpPr>
              <a:spLocks noChangeArrowheads="1"/>
            </p:cNvSpPr>
            <p:nvPr/>
          </p:nvSpPr>
          <p:spPr bwMode="auto">
            <a:xfrm>
              <a:off x="4764133" y="3140864"/>
              <a:ext cx="129159" cy="168616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22" name="object 74"/>
            <p:cNvSpPr>
              <a:spLocks noChangeArrowheads="1"/>
            </p:cNvSpPr>
            <p:nvPr/>
          </p:nvSpPr>
          <p:spPr bwMode="auto">
            <a:xfrm>
              <a:off x="4733902" y="3342252"/>
              <a:ext cx="107582" cy="175719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23" name="object 75"/>
            <p:cNvSpPr>
              <a:spLocks noChangeArrowheads="1"/>
            </p:cNvSpPr>
            <p:nvPr/>
          </p:nvSpPr>
          <p:spPr bwMode="auto">
            <a:xfrm>
              <a:off x="5149774" y="3488236"/>
              <a:ext cx="76819" cy="15683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24" name="object 76"/>
            <p:cNvSpPr>
              <a:spLocks noChangeArrowheads="1"/>
            </p:cNvSpPr>
            <p:nvPr/>
          </p:nvSpPr>
          <p:spPr bwMode="auto">
            <a:xfrm>
              <a:off x="5097814" y="3476309"/>
              <a:ext cx="109016" cy="167997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25" name="object 77"/>
            <p:cNvSpPr>
              <a:spLocks noChangeArrowheads="1"/>
            </p:cNvSpPr>
            <p:nvPr/>
          </p:nvSpPr>
          <p:spPr bwMode="auto">
            <a:xfrm>
              <a:off x="4777478" y="3512781"/>
              <a:ext cx="129203" cy="16854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26" name="object 78"/>
            <p:cNvSpPr>
              <a:spLocks noChangeArrowheads="1"/>
            </p:cNvSpPr>
            <p:nvPr/>
          </p:nvSpPr>
          <p:spPr bwMode="auto">
            <a:xfrm>
              <a:off x="4900417" y="3672366"/>
              <a:ext cx="131439" cy="15489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27" name="object 79"/>
            <p:cNvSpPr>
              <a:spLocks noChangeArrowheads="1"/>
            </p:cNvSpPr>
            <p:nvPr/>
          </p:nvSpPr>
          <p:spPr bwMode="auto">
            <a:xfrm>
              <a:off x="4892644" y="3326093"/>
              <a:ext cx="122521" cy="17496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28" name="object 80"/>
            <p:cNvSpPr>
              <a:spLocks noChangeArrowheads="1"/>
            </p:cNvSpPr>
            <p:nvPr/>
          </p:nvSpPr>
          <p:spPr bwMode="auto">
            <a:xfrm>
              <a:off x="3306459" y="2175680"/>
              <a:ext cx="2173445" cy="2375051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29" name="object 81"/>
            <p:cNvSpPr>
              <a:spLocks noChangeArrowheads="1"/>
            </p:cNvSpPr>
            <p:nvPr/>
          </p:nvSpPr>
          <p:spPr bwMode="auto">
            <a:xfrm>
              <a:off x="3389778" y="2902785"/>
              <a:ext cx="627251" cy="948178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30" name="object 82"/>
            <p:cNvSpPr>
              <a:spLocks noChangeArrowheads="1"/>
            </p:cNvSpPr>
            <p:nvPr/>
          </p:nvSpPr>
          <p:spPr bwMode="auto">
            <a:xfrm>
              <a:off x="3878905" y="3704333"/>
              <a:ext cx="622754" cy="744105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31" name="object 83"/>
            <p:cNvSpPr>
              <a:spLocks noChangeArrowheads="1"/>
            </p:cNvSpPr>
            <p:nvPr/>
          </p:nvSpPr>
          <p:spPr bwMode="auto">
            <a:xfrm>
              <a:off x="3951719" y="4137982"/>
              <a:ext cx="94125" cy="117842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32" name="object 84"/>
            <p:cNvSpPr>
              <a:spLocks noChangeArrowheads="1"/>
            </p:cNvSpPr>
            <p:nvPr/>
          </p:nvSpPr>
          <p:spPr bwMode="auto">
            <a:xfrm>
              <a:off x="3958852" y="4163801"/>
              <a:ext cx="70899" cy="101133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33" name="object 85"/>
            <p:cNvSpPr>
              <a:spLocks noChangeArrowheads="1"/>
            </p:cNvSpPr>
            <p:nvPr/>
          </p:nvSpPr>
          <p:spPr bwMode="auto">
            <a:xfrm>
              <a:off x="3961856" y="4155554"/>
              <a:ext cx="95485" cy="131812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34" name="object 86"/>
            <p:cNvSpPr>
              <a:spLocks noChangeArrowheads="1"/>
            </p:cNvSpPr>
            <p:nvPr/>
          </p:nvSpPr>
          <p:spPr bwMode="auto">
            <a:xfrm>
              <a:off x="4323551" y="3812703"/>
              <a:ext cx="25475" cy="48570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35" name="object 87"/>
            <p:cNvSpPr>
              <a:spLocks noChangeArrowheads="1"/>
            </p:cNvSpPr>
            <p:nvPr/>
          </p:nvSpPr>
          <p:spPr bwMode="auto">
            <a:xfrm>
              <a:off x="4051504" y="4152084"/>
              <a:ext cx="93314" cy="166525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36" name="object 88"/>
            <p:cNvSpPr>
              <a:spLocks noChangeArrowheads="1"/>
            </p:cNvSpPr>
            <p:nvPr/>
          </p:nvSpPr>
          <p:spPr bwMode="auto">
            <a:xfrm>
              <a:off x="4259168" y="4301589"/>
              <a:ext cx="2514" cy="3965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37" name="object 89"/>
            <p:cNvSpPr>
              <a:spLocks noChangeArrowheads="1"/>
            </p:cNvSpPr>
            <p:nvPr/>
          </p:nvSpPr>
          <p:spPr bwMode="auto">
            <a:xfrm>
              <a:off x="4362304" y="4286537"/>
              <a:ext cx="7535" cy="10572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38" name="object 90"/>
            <p:cNvSpPr>
              <a:spLocks noChangeArrowheads="1"/>
            </p:cNvSpPr>
            <p:nvPr/>
          </p:nvSpPr>
          <p:spPr bwMode="auto">
            <a:xfrm>
              <a:off x="4259841" y="4287585"/>
              <a:ext cx="109714" cy="112712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39" name="object 91"/>
            <p:cNvSpPr>
              <a:spLocks noChangeArrowheads="1"/>
            </p:cNvSpPr>
            <p:nvPr/>
          </p:nvSpPr>
          <p:spPr bwMode="auto">
            <a:xfrm>
              <a:off x="3933121" y="3935573"/>
              <a:ext cx="30302" cy="19416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40" name="object 92"/>
            <p:cNvSpPr>
              <a:spLocks noChangeArrowheads="1"/>
            </p:cNvSpPr>
            <p:nvPr/>
          </p:nvSpPr>
          <p:spPr bwMode="auto">
            <a:xfrm>
              <a:off x="4291911" y="3789566"/>
              <a:ext cx="148588" cy="133029"/>
            </a:xfrm>
            <a:prstGeom prst="rect">
              <a:avLst/>
            </a:prstGeom>
            <a:blipFill dpi="0" rotWithShape="1">
              <a:blip r:embed="rId2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41" name="object 93"/>
            <p:cNvSpPr>
              <a:spLocks noChangeArrowheads="1"/>
            </p:cNvSpPr>
            <p:nvPr/>
          </p:nvSpPr>
          <p:spPr bwMode="auto">
            <a:xfrm>
              <a:off x="4185355" y="3779005"/>
              <a:ext cx="109694" cy="104674"/>
            </a:xfrm>
            <a:prstGeom prst="rect">
              <a:avLst/>
            </a:prstGeom>
            <a:blipFill dpi="0" rotWithShape="1">
              <a:blip r:embed="rId2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42" name="object 94"/>
            <p:cNvSpPr>
              <a:spLocks noChangeArrowheads="1"/>
            </p:cNvSpPr>
            <p:nvPr/>
          </p:nvSpPr>
          <p:spPr bwMode="auto">
            <a:xfrm>
              <a:off x="4193479" y="3840054"/>
              <a:ext cx="86834" cy="106072"/>
            </a:xfrm>
            <a:prstGeom prst="rect">
              <a:avLst/>
            </a:prstGeom>
            <a:blipFill dpi="0" rotWithShape="1">
              <a:blip r:embed="rId2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43" name="object 95"/>
            <p:cNvSpPr>
              <a:spLocks noChangeArrowheads="1"/>
            </p:cNvSpPr>
            <p:nvPr/>
          </p:nvSpPr>
          <p:spPr bwMode="auto">
            <a:xfrm>
              <a:off x="4357628" y="3991107"/>
              <a:ext cx="106727" cy="107059"/>
            </a:xfrm>
            <a:prstGeom prst="rect">
              <a:avLst/>
            </a:prstGeom>
            <a:blipFill dpi="0" rotWithShape="1">
              <a:blip r:embed="rId2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44" name="object 96"/>
            <p:cNvSpPr>
              <a:spLocks noChangeArrowheads="1"/>
            </p:cNvSpPr>
            <p:nvPr/>
          </p:nvSpPr>
          <p:spPr bwMode="auto">
            <a:xfrm>
              <a:off x="4339271" y="3941583"/>
              <a:ext cx="121758" cy="112680"/>
            </a:xfrm>
            <a:prstGeom prst="rect">
              <a:avLst/>
            </a:prstGeom>
            <a:blipFill dpi="0" rotWithShape="1">
              <a:blip r:embed="rId2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45" name="object 97"/>
            <p:cNvSpPr>
              <a:spLocks noChangeArrowheads="1"/>
            </p:cNvSpPr>
            <p:nvPr/>
          </p:nvSpPr>
          <p:spPr bwMode="auto">
            <a:xfrm>
              <a:off x="3973577" y="4336877"/>
              <a:ext cx="120053" cy="66779"/>
            </a:xfrm>
            <a:prstGeom prst="rect">
              <a:avLst/>
            </a:prstGeom>
            <a:blipFill dpi="0" rotWithShape="1">
              <a:blip r:embed="rId3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46" name="object 98"/>
            <p:cNvSpPr>
              <a:spLocks noChangeArrowheads="1"/>
            </p:cNvSpPr>
            <p:nvPr/>
          </p:nvSpPr>
          <p:spPr bwMode="auto">
            <a:xfrm>
              <a:off x="3974311" y="4238693"/>
              <a:ext cx="109374" cy="127444"/>
            </a:xfrm>
            <a:prstGeom prst="rect">
              <a:avLst/>
            </a:prstGeom>
            <a:blipFill dpi="0" rotWithShape="1">
              <a:blip r:embed="rId3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47" name="object 99"/>
            <p:cNvSpPr>
              <a:spLocks noChangeArrowheads="1"/>
            </p:cNvSpPr>
            <p:nvPr/>
          </p:nvSpPr>
          <p:spPr bwMode="auto">
            <a:xfrm>
              <a:off x="4236334" y="3965008"/>
              <a:ext cx="125085" cy="156672"/>
            </a:xfrm>
            <a:prstGeom prst="rect">
              <a:avLst/>
            </a:prstGeom>
            <a:blipFill dpi="0" rotWithShape="1">
              <a:blip r:embed="rId3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48" name="object 100"/>
            <p:cNvSpPr>
              <a:spLocks noChangeArrowheads="1"/>
            </p:cNvSpPr>
            <p:nvPr/>
          </p:nvSpPr>
          <p:spPr bwMode="auto">
            <a:xfrm>
              <a:off x="3918859" y="3768668"/>
              <a:ext cx="129518" cy="189863"/>
            </a:xfrm>
            <a:prstGeom prst="rect">
              <a:avLst/>
            </a:prstGeom>
            <a:blipFill dpi="0" rotWithShape="1">
              <a:blip r:embed="rId3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49" name="object 101"/>
            <p:cNvSpPr>
              <a:spLocks noChangeArrowheads="1"/>
            </p:cNvSpPr>
            <p:nvPr/>
          </p:nvSpPr>
          <p:spPr bwMode="auto">
            <a:xfrm>
              <a:off x="3991451" y="3771796"/>
              <a:ext cx="91801" cy="118122"/>
            </a:xfrm>
            <a:prstGeom prst="rect">
              <a:avLst/>
            </a:prstGeom>
            <a:blipFill dpi="0" rotWithShape="1">
              <a:blip r:embed="rId3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50" name="object 102"/>
            <p:cNvSpPr>
              <a:spLocks noChangeArrowheads="1"/>
            </p:cNvSpPr>
            <p:nvPr/>
          </p:nvSpPr>
          <p:spPr bwMode="auto">
            <a:xfrm>
              <a:off x="4002091" y="3792231"/>
              <a:ext cx="52559" cy="97500"/>
            </a:xfrm>
            <a:prstGeom prst="rect">
              <a:avLst/>
            </a:prstGeom>
            <a:blipFill dpi="0" rotWithShape="1">
              <a:blip r:embed="rId3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51" name="object 103"/>
            <p:cNvSpPr>
              <a:spLocks noChangeArrowheads="1"/>
            </p:cNvSpPr>
            <p:nvPr/>
          </p:nvSpPr>
          <p:spPr bwMode="auto">
            <a:xfrm>
              <a:off x="3957166" y="3783932"/>
              <a:ext cx="94764" cy="105781"/>
            </a:xfrm>
            <a:prstGeom prst="rect">
              <a:avLst/>
            </a:prstGeom>
            <a:blipFill dpi="0" rotWithShape="1">
              <a:blip r:embed="rId3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52" name="object 104"/>
            <p:cNvSpPr>
              <a:spLocks/>
            </p:cNvSpPr>
            <p:nvPr/>
          </p:nvSpPr>
          <p:spPr bwMode="auto">
            <a:xfrm>
              <a:off x="1463497" y="2162414"/>
              <a:ext cx="82391" cy="109855"/>
            </a:xfrm>
            <a:custGeom>
              <a:avLst/>
              <a:gdLst>
                <a:gd name="T0" fmla="*/ 9170 w 109855"/>
                <a:gd name="T1" fmla="*/ 0 h 109855"/>
                <a:gd name="T2" fmla="*/ 5414 w 109855"/>
                <a:gd name="T3" fmla="*/ 5615 h 109855"/>
                <a:gd name="T4" fmla="*/ 2437 w 109855"/>
                <a:gd name="T5" fmla="*/ 18441 h 109855"/>
                <a:gd name="T6" fmla="*/ 534 w 109855"/>
                <a:gd name="T7" fmla="*/ 36605 h 109855"/>
                <a:gd name="T8" fmla="*/ 0 w 109855"/>
                <a:gd name="T9" fmla="*/ 58229 h 109855"/>
                <a:gd name="T10" fmla="*/ 997 w 109855"/>
                <a:gd name="T11" fmla="*/ 79336 h 109855"/>
                <a:gd name="T12" fmla="*/ 3281 w 109855"/>
                <a:gd name="T13" fmla="*/ 96066 h 109855"/>
                <a:gd name="T14" fmla="*/ 6514 w 109855"/>
                <a:gd name="T15" fmla="*/ 106764 h 109855"/>
                <a:gd name="T16" fmla="*/ 10363 w 109855"/>
                <a:gd name="T17" fmla="*/ 109774 h 109855"/>
                <a:gd name="T18" fmla="*/ 14117 w 109855"/>
                <a:gd name="T19" fmla="*/ 104159 h 109855"/>
                <a:gd name="T20" fmla="*/ 17095 w 109855"/>
                <a:gd name="T21" fmla="*/ 91331 h 109855"/>
                <a:gd name="T22" fmla="*/ 19000 w 109855"/>
                <a:gd name="T23" fmla="*/ 73164 h 109855"/>
                <a:gd name="T24" fmla="*/ 19535 w 109855"/>
                <a:gd name="T25" fmla="*/ 51534 h 109855"/>
                <a:gd name="T26" fmla="*/ 18535 w 109855"/>
                <a:gd name="T27" fmla="*/ 30437 h 109855"/>
                <a:gd name="T28" fmla="*/ 16252 w 109855"/>
                <a:gd name="T29" fmla="*/ 13710 h 109855"/>
                <a:gd name="T30" fmla="*/ 13020 w 109855"/>
                <a:gd name="T31" fmla="*/ 3011 h 109855"/>
                <a:gd name="T32" fmla="*/ 9170 w 109855"/>
                <a:gd name="T33" fmla="*/ 0 h 1098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9855" h="109855">
                  <a:moveTo>
                    <a:pt x="51525" y="0"/>
                  </a:moveTo>
                  <a:lnTo>
                    <a:pt x="30423" y="5615"/>
                  </a:lnTo>
                  <a:lnTo>
                    <a:pt x="13698" y="18441"/>
                  </a:lnTo>
                  <a:lnTo>
                    <a:pt x="3004" y="36605"/>
                  </a:lnTo>
                  <a:lnTo>
                    <a:pt x="0" y="58229"/>
                  </a:lnTo>
                  <a:lnTo>
                    <a:pt x="5610" y="79336"/>
                  </a:lnTo>
                  <a:lnTo>
                    <a:pt x="18438" y="96066"/>
                  </a:lnTo>
                  <a:lnTo>
                    <a:pt x="36604" y="106764"/>
                  </a:lnTo>
                  <a:lnTo>
                    <a:pt x="58229" y="109774"/>
                  </a:lnTo>
                  <a:lnTo>
                    <a:pt x="79323" y="104159"/>
                  </a:lnTo>
                  <a:lnTo>
                    <a:pt x="96053" y="91331"/>
                  </a:lnTo>
                  <a:lnTo>
                    <a:pt x="106755" y="73164"/>
                  </a:lnTo>
                  <a:lnTo>
                    <a:pt x="109764" y="51534"/>
                  </a:lnTo>
                  <a:lnTo>
                    <a:pt x="104146" y="30437"/>
                  </a:lnTo>
                  <a:lnTo>
                    <a:pt x="91321" y="13710"/>
                  </a:lnTo>
                  <a:lnTo>
                    <a:pt x="73157" y="3011"/>
                  </a:lnTo>
                  <a:lnTo>
                    <a:pt x="51525" y="0"/>
                  </a:lnTo>
                  <a:close/>
                </a:path>
              </a:pathLst>
            </a:custGeom>
            <a:solidFill>
              <a:srgbClr val="00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53" name="object 105"/>
            <p:cNvSpPr>
              <a:spLocks/>
            </p:cNvSpPr>
            <p:nvPr/>
          </p:nvSpPr>
          <p:spPr bwMode="auto">
            <a:xfrm>
              <a:off x="1434042" y="2181568"/>
              <a:ext cx="106204" cy="130175"/>
            </a:xfrm>
            <a:custGeom>
              <a:avLst/>
              <a:gdLst>
                <a:gd name="T0" fmla="*/ 4480 w 141605"/>
                <a:gd name="T1" fmla="*/ 0 h 130175"/>
                <a:gd name="T2" fmla="*/ 0 w 141605"/>
                <a:gd name="T3" fmla="*/ 34215 h 130175"/>
                <a:gd name="T4" fmla="*/ 165 w 141605"/>
                <a:gd name="T5" fmla="*/ 47483 h 130175"/>
                <a:gd name="T6" fmla="*/ 665 w 141605"/>
                <a:gd name="T7" fmla="*/ 60648 h 130175"/>
                <a:gd name="T8" fmla="*/ 1509 w 141605"/>
                <a:gd name="T9" fmla="*/ 73486 h 130175"/>
                <a:gd name="T10" fmla="*/ 2699 w 141605"/>
                <a:gd name="T11" fmla="*/ 85771 h 130175"/>
                <a:gd name="T12" fmla="*/ 5519 w 141605"/>
                <a:gd name="T13" fmla="*/ 104621 h 130175"/>
                <a:gd name="T14" fmla="*/ 8982 w 141605"/>
                <a:gd name="T15" fmla="*/ 118408 h 130175"/>
                <a:gd name="T16" fmla="*/ 12884 w 141605"/>
                <a:gd name="T17" fmla="*/ 126863 h 130175"/>
                <a:gd name="T18" fmla="*/ 17023 w 141605"/>
                <a:gd name="T19" fmla="*/ 129727 h 130175"/>
                <a:gd name="T20" fmla="*/ 18496 w 141605"/>
                <a:gd name="T21" fmla="*/ 129368 h 130175"/>
                <a:gd name="T22" fmla="*/ 24854 w 141605"/>
                <a:gd name="T23" fmla="*/ 113584 h 130175"/>
                <a:gd name="T24" fmla="*/ 25179 w 141605"/>
                <a:gd name="T25" fmla="*/ 106180 h 130175"/>
                <a:gd name="T26" fmla="*/ 24965 w 141605"/>
                <a:gd name="T27" fmla="*/ 98374 h 130175"/>
                <a:gd name="T28" fmla="*/ 24229 w 141605"/>
                <a:gd name="T29" fmla="*/ 91647 h 130175"/>
                <a:gd name="T30" fmla="*/ 23811 w 141605"/>
                <a:gd name="T31" fmla="*/ 89954 h 130175"/>
                <a:gd name="T32" fmla="*/ 17023 w 141605"/>
                <a:gd name="T33" fmla="*/ 89954 h 130175"/>
                <a:gd name="T34" fmla="*/ 14600 w 141605"/>
                <a:gd name="T35" fmla="*/ 88269 h 130175"/>
                <a:gd name="T36" fmla="*/ 8655 w 141605"/>
                <a:gd name="T37" fmla="*/ 64268 h 130175"/>
                <a:gd name="T38" fmla="*/ 7079 w 141605"/>
                <a:gd name="T39" fmla="*/ 34215 h 130175"/>
                <a:gd name="T40" fmla="*/ 7079 w 141605"/>
                <a:gd name="T41" fmla="*/ 30567 h 130175"/>
                <a:gd name="T42" fmla="*/ 7143 w 141605"/>
                <a:gd name="T43" fmla="*/ 26930 h 130175"/>
                <a:gd name="T44" fmla="*/ 7268 w 141605"/>
                <a:gd name="T45" fmla="*/ 23360 h 130175"/>
                <a:gd name="T46" fmla="*/ 7262 w 141605"/>
                <a:gd name="T47" fmla="*/ 15462 h 130175"/>
                <a:gd name="T48" fmla="*/ 6734 w 141605"/>
                <a:gd name="T49" fmla="*/ 8436 h 130175"/>
                <a:gd name="T50" fmla="*/ 5777 w 141605"/>
                <a:gd name="T51" fmla="*/ 3032 h 130175"/>
                <a:gd name="T52" fmla="*/ 4480 w 141605"/>
                <a:gd name="T53" fmla="*/ 0 h 130175"/>
                <a:gd name="T54" fmla="*/ 21811 w 141605"/>
                <a:gd name="T55" fmla="*/ 85360 h 130175"/>
                <a:gd name="T56" fmla="*/ 20423 w 141605"/>
                <a:gd name="T57" fmla="*/ 86558 h 130175"/>
                <a:gd name="T58" fmla="*/ 19316 w 141605"/>
                <a:gd name="T59" fmla="*/ 88840 h 130175"/>
                <a:gd name="T60" fmla="*/ 18170 w 141605"/>
                <a:gd name="T61" fmla="*/ 89954 h 130175"/>
                <a:gd name="T62" fmla="*/ 23811 w 141605"/>
                <a:gd name="T63" fmla="*/ 89954 h 130175"/>
                <a:gd name="T64" fmla="*/ 23129 w 141605"/>
                <a:gd name="T65" fmla="*/ 87183 h 130175"/>
                <a:gd name="T66" fmla="*/ 21811 w 141605"/>
                <a:gd name="T67" fmla="*/ 85360 h 130175"/>
                <a:gd name="T68" fmla="*/ 2698 w 141605"/>
                <a:gd name="T69" fmla="*/ 85760 h 130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1605" h="130175">
                  <a:moveTo>
                    <a:pt x="25172" y="0"/>
                  </a:moveTo>
                  <a:lnTo>
                    <a:pt x="0" y="34215"/>
                  </a:lnTo>
                  <a:lnTo>
                    <a:pt x="925" y="47483"/>
                  </a:lnTo>
                  <a:lnTo>
                    <a:pt x="3739" y="60648"/>
                  </a:lnTo>
                  <a:lnTo>
                    <a:pt x="8476" y="73486"/>
                  </a:lnTo>
                  <a:lnTo>
                    <a:pt x="15168" y="85771"/>
                  </a:lnTo>
                  <a:lnTo>
                    <a:pt x="31010" y="104621"/>
                  </a:lnTo>
                  <a:lnTo>
                    <a:pt x="50466" y="118408"/>
                  </a:lnTo>
                  <a:lnTo>
                    <a:pt x="72390" y="126863"/>
                  </a:lnTo>
                  <a:lnTo>
                    <a:pt x="95643" y="129727"/>
                  </a:lnTo>
                  <a:lnTo>
                    <a:pt x="103918" y="129368"/>
                  </a:lnTo>
                  <a:lnTo>
                    <a:pt x="139645" y="113584"/>
                  </a:lnTo>
                  <a:lnTo>
                    <a:pt x="141468" y="106180"/>
                  </a:lnTo>
                  <a:lnTo>
                    <a:pt x="140266" y="98374"/>
                  </a:lnTo>
                  <a:lnTo>
                    <a:pt x="136129" y="91647"/>
                  </a:lnTo>
                  <a:lnTo>
                    <a:pt x="133785" y="89954"/>
                  </a:lnTo>
                  <a:lnTo>
                    <a:pt x="95643" y="89954"/>
                  </a:lnTo>
                  <a:lnTo>
                    <a:pt x="82026" y="88269"/>
                  </a:lnTo>
                  <a:lnTo>
                    <a:pt x="48630" y="64268"/>
                  </a:lnTo>
                  <a:lnTo>
                    <a:pt x="39773" y="34215"/>
                  </a:lnTo>
                  <a:lnTo>
                    <a:pt x="39773" y="30567"/>
                  </a:lnTo>
                  <a:lnTo>
                    <a:pt x="40134" y="26930"/>
                  </a:lnTo>
                  <a:lnTo>
                    <a:pt x="40833" y="23360"/>
                  </a:lnTo>
                  <a:lnTo>
                    <a:pt x="40798" y="15462"/>
                  </a:lnTo>
                  <a:lnTo>
                    <a:pt x="37839" y="8436"/>
                  </a:lnTo>
                  <a:lnTo>
                    <a:pt x="32461" y="3032"/>
                  </a:lnTo>
                  <a:lnTo>
                    <a:pt x="25172" y="0"/>
                  </a:lnTo>
                  <a:close/>
                </a:path>
                <a:path w="141605" h="130175">
                  <a:moveTo>
                    <a:pt x="122548" y="85360"/>
                  </a:moveTo>
                  <a:lnTo>
                    <a:pt x="114744" y="86558"/>
                  </a:lnTo>
                  <a:lnTo>
                    <a:pt x="108530" y="88840"/>
                  </a:lnTo>
                  <a:lnTo>
                    <a:pt x="102087" y="89954"/>
                  </a:lnTo>
                  <a:lnTo>
                    <a:pt x="133785" y="89954"/>
                  </a:lnTo>
                  <a:lnTo>
                    <a:pt x="129950" y="87183"/>
                  </a:lnTo>
                  <a:lnTo>
                    <a:pt x="122548" y="85360"/>
                  </a:lnTo>
                  <a:close/>
                </a:path>
                <a:path w="141605" h="130175">
                  <a:moveTo>
                    <a:pt x="15158" y="85760"/>
                  </a:moveTo>
                  <a:close/>
                </a:path>
              </a:pathLst>
            </a:custGeom>
            <a:solidFill>
              <a:srgbClr val="C27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54" name="object 106"/>
            <p:cNvSpPr>
              <a:spLocks/>
            </p:cNvSpPr>
            <p:nvPr/>
          </p:nvSpPr>
          <p:spPr bwMode="auto">
            <a:xfrm>
              <a:off x="1396653" y="2254811"/>
              <a:ext cx="88106" cy="157480"/>
            </a:xfrm>
            <a:custGeom>
              <a:avLst/>
              <a:gdLst>
                <a:gd name="T0" fmla="*/ 18022 w 117475"/>
                <a:gd name="T1" fmla="*/ 0 h 157480"/>
                <a:gd name="T2" fmla="*/ 526 w 117475"/>
                <a:gd name="T3" fmla="*/ 126952 h 157480"/>
                <a:gd name="T4" fmla="*/ 0 w 117475"/>
                <a:gd name="T5" fmla="*/ 134277 h 157480"/>
                <a:gd name="T6" fmla="*/ 13 w 117475"/>
                <a:gd name="T7" fmla="*/ 141900 h 157480"/>
                <a:gd name="T8" fmla="*/ 534 w 117475"/>
                <a:gd name="T9" fmla="*/ 148938 h 157480"/>
                <a:gd name="T10" fmla="*/ 1531 w 117475"/>
                <a:gd name="T11" fmla="*/ 154506 h 157480"/>
                <a:gd name="T12" fmla="*/ 2835 w 117475"/>
                <a:gd name="T13" fmla="*/ 157464 h 157480"/>
                <a:gd name="T14" fmla="*/ 4192 w 117475"/>
                <a:gd name="T15" fmla="*/ 157387 h 157480"/>
                <a:gd name="T16" fmla="*/ 5443 w 117475"/>
                <a:gd name="T17" fmla="*/ 154458 h 157480"/>
                <a:gd name="T18" fmla="*/ 6435 w 117475"/>
                <a:gd name="T19" fmla="*/ 148860 h 157480"/>
                <a:gd name="T20" fmla="*/ 20330 w 117475"/>
                <a:gd name="T21" fmla="*/ 30511 h 157480"/>
                <a:gd name="T22" fmla="*/ 20857 w 117475"/>
                <a:gd name="T23" fmla="*/ 23187 h 157480"/>
                <a:gd name="T24" fmla="*/ 20842 w 117475"/>
                <a:gd name="T25" fmla="*/ 15563 h 157480"/>
                <a:gd name="T26" fmla="*/ 20321 w 117475"/>
                <a:gd name="T27" fmla="*/ 8526 h 157480"/>
                <a:gd name="T28" fmla="*/ 19325 w 117475"/>
                <a:gd name="T29" fmla="*/ 2958 h 157480"/>
                <a:gd name="T30" fmla="*/ 18022 w 117475"/>
                <a:gd name="T31" fmla="*/ 0 h 157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7475" h="157480">
                  <a:moveTo>
                    <a:pt x="101260" y="0"/>
                  </a:moveTo>
                  <a:lnTo>
                    <a:pt x="2958" y="126952"/>
                  </a:lnTo>
                  <a:lnTo>
                    <a:pt x="0" y="134277"/>
                  </a:lnTo>
                  <a:lnTo>
                    <a:pt x="76" y="141900"/>
                  </a:lnTo>
                  <a:lnTo>
                    <a:pt x="3006" y="148938"/>
                  </a:lnTo>
                  <a:lnTo>
                    <a:pt x="8605" y="154506"/>
                  </a:lnTo>
                  <a:lnTo>
                    <a:pt x="15929" y="157464"/>
                  </a:lnTo>
                  <a:lnTo>
                    <a:pt x="23552" y="157387"/>
                  </a:lnTo>
                  <a:lnTo>
                    <a:pt x="30590" y="154458"/>
                  </a:lnTo>
                  <a:lnTo>
                    <a:pt x="36157" y="148860"/>
                  </a:lnTo>
                  <a:lnTo>
                    <a:pt x="114231" y="30511"/>
                  </a:lnTo>
                  <a:lnTo>
                    <a:pt x="117189" y="23187"/>
                  </a:lnTo>
                  <a:lnTo>
                    <a:pt x="117111" y="15563"/>
                  </a:lnTo>
                  <a:lnTo>
                    <a:pt x="114182" y="8526"/>
                  </a:lnTo>
                  <a:lnTo>
                    <a:pt x="108584" y="2958"/>
                  </a:lnTo>
                  <a:lnTo>
                    <a:pt x="101260" y="0"/>
                  </a:lnTo>
                  <a:close/>
                </a:path>
              </a:pathLst>
            </a:custGeom>
            <a:solidFill>
              <a:srgbClr val="C27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55" name="object 107"/>
            <p:cNvSpPr>
              <a:spLocks/>
            </p:cNvSpPr>
            <p:nvPr/>
          </p:nvSpPr>
          <p:spPr bwMode="auto">
            <a:xfrm>
              <a:off x="1687728" y="3530843"/>
              <a:ext cx="201454" cy="76200"/>
            </a:xfrm>
            <a:custGeom>
              <a:avLst/>
              <a:gdLst>
                <a:gd name="T0" fmla="*/ 43610 w 268605"/>
                <a:gd name="T1" fmla="*/ 0 h 76200"/>
                <a:gd name="T2" fmla="*/ 3075 w 268605"/>
                <a:gd name="T3" fmla="*/ 34815 h 76200"/>
                <a:gd name="T4" fmla="*/ 0 w 268605"/>
                <a:gd name="T5" fmla="*/ 58317 h 76200"/>
                <a:gd name="T6" fmla="*/ 501 w 268605"/>
                <a:gd name="T7" fmla="*/ 66007 h 76200"/>
                <a:gd name="T8" fmla="*/ 1455 w 268605"/>
                <a:gd name="T9" fmla="*/ 71819 h 76200"/>
                <a:gd name="T10" fmla="*/ 2727 w 268605"/>
                <a:gd name="T11" fmla="*/ 75196 h 76200"/>
                <a:gd name="T12" fmla="*/ 4183 w 268605"/>
                <a:gd name="T13" fmla="*/ 75582 h 76200"/>
                <a:gd name="T14" fmla="*/ 44718 w 268605"/>
                <a:gd name="T15" fmla="*/ 40778 h 76200"/>
                <a:gd name="T16" fmla="*/ 46088 w 268605"/>
                <a:gd name="T17" fmla="*/ 37961 h 76200"/>
                <a:gd name="T18" fmla="*/ 47122 w 268605"/>
                <a:gd name="T19" fmla="*/ 32602 h 76200"/>
                <a:gd name="T20" fmla="*/ 47724 w 268605"/>
                <a:gd name="T21" fmla="*/ 25456 h 76200"/>
                <a:gd name="T22" fmla="*/ 47793 w 268605"/>
                <a:gd name="T23" fmla="*/ 17277 h 76200"/>
                <a:gd name="T24" fmla="*/ 47292 w 268605"/>
                <a:gd name="T25" fmla="*/ 9586 h 76200"/>
                <a:gd name="T26" fmla="*/ 46338 w 268605"/>
                <a:gd name="T27" fmla="*/ 3773 h 76200"/>
                <a:gd name="T28" fmla="*/ 45066 w 268605"/>
                <a:gd name="T29" fmla="*/ 392 h 76200"/>
                <a:gd name="T30" fmla="*/ 43610 w 268605"/>
                <a:gd name="T31" fmla="*/ 0 h 762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8605" h="76200">
                  <a:moveTo>
                    <a:pt x="245028" y="0"/>
                  </a:moveTo>
                  <a:lnTo>
                    <a:pt x="17277" y="34815"/>
                  </a:lnTo>
                  <a:lnTo>
                    <a:pt x="0" y="58317"/>
                  </a:lnTo>
                  <a:lnTo>
                    <a:pt x="2816" y="66007"/>
                  </a:lnTo>
                  <a:lnTo>
                    <a:pt x="8175" y="71819"/>
                  </a:lnTo>
                  <a:lnTo>
                    <a:pt x="15322" y="75196"/>
                  </a:lnTo>
                  <a:lnTo>
                    <a:pt x="23501" y="75582"/>
                  </a:lnTo>
                  <a:lnTo>
                    <a:pt x="251254" y="40778"/>
                  </a:lnTo>
                  <a:lnTo>
                    <a:pt x="258946" y="37961"/>
                  </a:lnTo>
                  <a:lnTo>
                    <a:pt x="264761" y="32602"/>
                  </a:lnTo>
                  <a:lnTo>
                    <a:pt x="268142" y="25456"/>
                  </a:lnTo>
                  <a:lnTo>
                    <a:pt x="268530" y="17277"/>
                  </a:lnTo>
                  <a:lnTo>
                    <a:pt x="265713" y="9586"/>
                  </a:lnTo>
                  <a:lnTo>
                    <a:pt x="260355" y="3773"/>
                  </a:lnTo>
                  <a:lnTo>
                    <a:pt x="253208" y="392"/>
                  </a:lnTo>
                  <a:lnTo>
                    <a:pt x="245028" y="0"/>
                  </a:lnTo>
                  <a:close/>
                </a:path>
              </a:pathLst>
            </a:custGeom>
            <a:solidFill>
              <a:srgbClr val="0A9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56" name="object 108"/>
            <p:cNvSpPr>
              <a:spLocks/>
            </p:cNvSpPr>
            <p:nvPr/>
          </p:nvSpPr>
          <p:spPr bwMode="auto">
            <a:xfrm>
              <a:off x="1875122" y="3460722"/>
              <a:ext cx="82391" cy="168910"/>
            </a:xfrm>
            <a:custGeom>
              <a:avLst/>
              <a:gdLst>
                <a:gd name="T0" fmla="*/ 14110 w 109855"/>
                <a:gd name="T1" fmla="*/ 0 h 168910"/>
                <a:gd name="T2" fmla="*/ 5212 w 109855"/>
                <a:gd name="T3" fmla="*/ 14283 h 168910"/>
                <a:gd name="T4" fmla="*/ 64 w 109855"/>
                <a:gd name="T5" fmla="*/ 63620 h 168910"/>
                <a:gd name="T6" fmla="*/ 0 w 109855"/>
                <a:gd name="T7" fmla="*/ 96528 h 168910"/>
                <a:gd name="T8" fmla="*/ 1810 w 109855"/>
                <a:gd name="T9" fmla="*/ 127828 h 168910"/>
                <a:gd name="T10" fmla="*/ 5078 w 109855"/>
                <a:gd name="T11" fmla="*/ 151851 h 168910"/>
                <a:gd name="T12" fmla="*/ 9348 w 109855"/>
                <a:gd name="T13" fmla="*/ 166273 h 168910"/>
                <a:gd name="T14" fmla="*/ 14163 w 109855"/>
                <a:gd name="T15" fmla="*/ 168769 h 168910"/>
                <a:gd name="T16" fmla="*/ 18598 w 109855"/>
                <a:gd name="T17" fmla="*/ 164946 h 168910"/>
                <a:gd name="T18" fmla="*/ 19545 w 109855"/>
                <a:gd name="T19" fmla="*/ 155860 h 168910"/>
                <a:gd name="T20" fmla="*/ 19092 w 109855"/>
                <a:gd name="T21" fmla="*/ 139184 h 168910"/>
                <a:gd name="T22" fmla="*/ 15613 w 109855"/>
                <a:gd name="T23" fmla="*/ 139184 h 168910"/>
                <a:gd name="T24" fmla="*/ 14865 w 109855"/>
                <a:gd name="T25" fmla="*/ 111697 h 168910"/>
                <a:gd name="T26" fmla="*/ 7286 w 109855"/>
                <a:gd name="T27" fmla="*/ 90281 h 168910"/>
                <a:gd name="T28" fmla="*/ 13379 w 109855"/>
                <a:gd name="T29" fmla="*/ 57082 h 168910"/>
                <a:gd name="T30" fmla="*/ 12630 w 109855"/>
                <a:gd name="T31" fmla="*/ 29606 h 168910"/>
                <a:gd name="T32" fmla="*/ 16029 w 109855"/>
                <a:gd name="T33" fmla="*/ 26690 h 168910"/>
                <a:gd name="T34" fmla="*/ 15496 w 109855"/>
                <a:gd name="T35" fmla="*/ 7076 h 168910"/>
                <a:gd name="T36" fmla="*/ 14110 w 109855"/>
                <a:gd name="T37" fmla="*/ 0 h 168910"/>
                <a:gd name="T38" fmla="*/ 19012 w 109855"/>
                <a:gd name="T39" fmla="*/ 136258 h 168910"/>
                <a:gd name="T40" fmla="*/ 15613 w 109855"/>
                <a:gd name="T41" fmla="*/ 139184 h 168910"/>
                <a:gd name="T42" fmla="*/ 19092 w 109855"/>
                <a:gd name="T43" fmla="*/ 139184 h 168910"/>
                <a:gd name="T44" fmla="*/ 19012 w 109855"/>
                <a:gd name="T45" fmla="*/ 136258 h 1689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9855" h="168910">
                  <a:moveTo>
                    <a:pt x="79284" y="0"/>
                  </a:moveTo>
                  <a:lnTo>
                    <a:pt x="29285" y="14283"/>
                  </a:lnTo>
                  <a:lnTo>
                    <a:pt x="359" y="63620"/>
                  </a:lnTo>
                  <a:lnTo>
                    <a:pt x="0" y="96528"/>
                  </a:lnTo>
                  <a:lnTo>
                    <a:pt x="10173" y="127828"/>
                  </a:lnTo>
                  <a:lnTo>
                    <a:pt x="28535" y="151851"/>
                  </a:lnTo>
                  <a:lnTo>
                    <a:pt x="52525" y="166273"/>
                  </a:lnTo>
                  <a:lnTo>
                    <a:pt x="79579" y="168769"/>
                  </a:lnTo>
                  <a:lnTo>
                    <a:pt x="104500" y="164946"/>
                  </a:lnTo>
                  <a:lnTo>
                    <a:pt x="109818" y="155860"/>
                  </a:lnTo>
                  <a:lnTo>
                    <a:pt x="107272" y="139184"/>
                  </a:lnTo>
                  <a:lnTo>
                    <a:pt x="87726" y="139184"/>
                  </a:lnTo>
                  <a:lnTo>
                    <a:pt x="83521" y="111697"/>
                  </a:lnTo>
                  <a:lnTo>
                    <a:pt x="40942" y="90281"/>
                  </a:lnTo>
                  <a:lnTo>
                    <a:pt x="75177" y="57082"/>
                  </a:lnTo>
                  <a:lnTo>
                    <a:pt x="70962" y="29606"/>
                  </a:lnTo>
                  <a:lnTo>
                    <a:pt x="90063" y="26690"/>
                  </a:lnTo>
                  <a:lnTo>
                    <a:pt x="87071" y="7076"/>
                  </a:lnTo>
                  <a:lnTo>
                    <a:pt x="79284" y="0"/>
                  </a:lnTo>
                  <a:close/>
                </a:path>
                <a:path w="109855" h="168910">
                  <a:moveTo>
                    <a:pt x="106826" y="136258"/>
                  </a:moveTo>
                  <a:lnTo>
                    <a:pt x="87726" y="139184"/>
                  </a:lnTo>
                  <a:lnTo>
                    <a:pt x="107272" y="139184"/>
                  </a:lnTo>
                  <a:lnTo>
                    <a:pt x="106826" y="136258"/>
                  </a:lnTo>
                  <a:close/>
                </a:path>
              </a:pathLst>
            </a:custGeom>
            <a:solidFill>
              <a:srgbClr val="0A9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57" name="object 109"/>
            <p:cNvSpPr>
              <a:spLocks/>
            </p:cNvSpPr>
            <p:nvPr/>
          </p:nvSpPr>
          <p:spPr bwMode="auto">
            <a:xfrm>
              <a:off x="1870755" y="3259723"/>
              <a:ext cx="63818" cy="176530"/>
            </a:xfrm>
            <a:custGeom>
              <a:avLst/>
              <a:gdLst>
                <a:gd name="T0" fmla="*/ 8140 w 85089"/>
                <a:gd name="T1" fmla="*/ 62797 h 176529"/>
                <a:gd name="T2" fmla="*/ 479 w 85089"/>
                <a:gd name="T3" fmla="*/ 62797 h 176529"/>
                <a:gd name="T4" fmla="*/ 155 w 85089"/>
                <a:gd name="T5" fmla="*/ 70419 h 176529"/>
                <a:gd name="T6" fmla="*/ 0 w 85089"/>
                <a:gd name="T7" fmla="*/ 78085 h 176529"/>
                <a:gd name="T8" fmla="*/ 0 w 85089"/>
                <a:gd name="T9" fmla="*/ 85631 h 176529"/>
                <a:gd name="T10" fmla="*/ 2660 w 85089"/>
                <a:gd name="T11" fmla="*/ 137652 h 176529"/>
                <a:gd name="T12" fmla="*/ 9827 w 85089"/>
                <a:gd name="T13" fmla="*/ 173898 h 176529"/>
                <a:gd name="T14" fmla="*/ 11225 w 85089"/>
                <a:gd name="T15" fmla="*/ 175933 h 176529"/>
                <a:gd name="T16" fmla="*/ 12607 w 85089"/>
                <a:gd name="T17" fmla="*/ 174836 h 176529"/>
                <a:gd name="T18" fmla="*/ 13815 w 85089"/>
                <a:gd name="T19" fmla="*/ 170912 h 176529"/>
                <a:gd name="T20" fmla="*/ 14692 w 85089"/>
                <a:gd name="T21" fmla="*/ 164464 h 176529"/>
                <a:gd name="T22" fmla="*/ 15054 w 85089"/>
                <a:gd name="T23" fmla="*/ 156604 h 176529"/>
                <a:gd name="T24" fmla="*/ 14859 w 85089"/>
                <a:gd name="T25" fmla="*/ 148843 h 176529"/>
                <a:gd name="T26" fmla="*/ 14160 w 85089"/>
                <a:gd name="T27" fmla="*/ 142059 h 176529"/>
                <a:gd name="T28" fmla="*/ 13011 w 85089"/>
                <a:gd name="T29" fmla="*/ 137129 h 176529"/>
                <a:gd name="T30" fmla="*/ 10640 w 85089"/>
                <a:gd name="T31" fmla="*/ 128134 h 176529"/>
                <a:gd name="T32" fmla="*/ 8833 w 85089"/>
                <a:gd name="T33" fmla="*/ 115978 h 176529"/>
                <a:gd name="T34" fmla="*/ 7680 w 85089"/>
                <a:gd name="T35" fmla="*/ 101524 h 176529"/>
                <a:gd name="T36" fmla="*/ 7278 w 85089"/>
                <a:gd name="T37" fmla="*/ 85631 h 176529"/>
                <a:gd name="T38" fmla="*/ 7278 w 85089"/>
                <a:gd name="T39" fmla="*/ 81241 h 176529"/>
                <a:gd name="T40" fmla="*/ 7367 w 85089"/>
                <a:gd name="T41" fmla="*/ 76774 h 176529"/>
                <a:gd name="T42" fmla="*/ 7559 w 85089"/>
                <a:gd name="T43" fmla="*/ 72264 h 176529"/>
                <a:gd name="T44" fmla="*/ 8140 w 85089"/>
                <a:gd name="T45" fmla="*/ 62797 h 176529"/>
                <a:gd name="T46" fmla="*/ 7559 w 85089"/>
                <a:gd name="T47" fmla="*/ 72264 h 176529"/>
                <a:gd name="T48" fmla="*/ 9374 w 85089"/>
                <a:gd name="T49" fmla="*/ 0 h 176529"/>
                <a:gd name="T50" fmla="*/ 3289 w 85089"/>
                <a:gd name="T51" fmla="*/ 28218 h 176529"/>
                <a:gd name="T52" fmla="*/ 474 w 85089"/>
                <a:gd name="T53" fmla="*/ 62882 h 176529"/>
                <a:gd name="T54" fmla="*/ 8140 w 85089"/>
                <a:gd name="T55" fmla="*/ 62797 h 176529"/>
                <a:gd name="T56" fmla="*/ 8216 w 85089"/>
                <a:gd name="T57" fmla="*/ 61562 h 176529"/>
                <a:gd name="T58" fmla="*/ 9197 w 85089"/>
                <a:gd name="T59" fmla="*/ 52079 h 176529"/>
                <a:gd name="T60" fmla="*/ 10461 w 85089"/>
                <a:gd name="T61" fmla="*/ 43966 h 176529"/>
                <a:gd name="T62" fmla="*/ 11964 w 85089"/>
                <a:gd name="T63" fmla="*/ 37351 h 176529"/>
                <a:gd name="T64" fmla="*/ 13001 w 85089"/>
                <a:gd name="T65" fmla="*/ 31691 h 176529"/>
                <a:gd name="T66" fmla="*/ 13552 w 85089"/>
                <a:gd name="T67" fmla="*/ 24491 h 176529"/>
                <a:gd name="T68" fmla="*/ 13582 w 85089"/>
                <a:gd name="T69" fmla="*/ 16657 h 176529"/>
                <a:gd name="T70" fmla="*/ 13057 w 85089"/>
                <a:gd name="T71" fmla="*/ 9098 h 176529"/>
                <a:gd name="T72" fmla="*/ 12051 w 85089"/>
                <a:gd name="T73" fmla="*/ 3271 h 176529"/>
                <a:gd name="T74" fmla="*/ 10769 w 85089"/>
                <a:gd name="T75" fmla="*/ 172 h 176529"/>
                <a:gd name="T76" fmla="*/ 9374 w 85089"/>
                <a:gd name="T77" fmla="*/ 0 h 1765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5089" h="176529">
                  <a:moveTo>
                    <a:pt x="45731" y="62797"/>
                  </a:moveTo>
                  <a:lnTo>
                    <a:pt x="2686" y="62797"/>
                  </a:lnTo>
                  <a:lnTo>
                    <a:pt x="873" y="70419"/>
                  </a:lnTo>
                  <a:lnTo>
                    <a:pt x="0" y="78085"/>
                  </a:lnTo>
                  <a:lnTo>
                    <a:pt x="0" y="85631"/>
                  </a:lnTo>
                  <a:lnTo>
                    <a:pt x="14943" y="137646"/>
                  </a:lnTo>
                  <a:lnTo>
                    <a:pt x="55204" y="173892"/>
                  </a:lnTo>
                  <a:lnTo>
                    <a:pt x="63064" y="175927"/>
                  </a:lnTo>
                  <a:lnTo>
                    <a:pt x="70825" y="174830"/>
                  </a:lnTo>
                  <a:lnTo>
                    <a:pt x="77608" y="170906"/>
                  </a:lnTo>
                  <a:lnTo>
                    <a:pt x="82538" y="164458"/>
                  </a:lnTo>
                  <a:lnTo>
                    <a:pt x="84573" y="156598"/>
                  </a:lnTo>
                  <a:lnTo>
                    <a:pt x="83475" y="148837"/>
                  </a:lnTo>
                  <a:lnTo>
                    <a:pt x="79547" y="142053"/>
                  </a:lnTo>
                  <a:lnTo>
                    <a:pt x="73092" y="137123"/>
                  </a:lnTo>
                  <a:lnTo>
                    <a:pt x="59780" y="128128"/>
                  </a:lnTo>
                  <a:lnTo>
                    <a:pt x="49621" y="115972"/>
                  </a:lnTo>
                  <a:lnTo>
                    <a:pt x="43146" y="101518"/>
                  </a:lnTo>
                  <a:lnTo>
                    <a:pt x="40886" y="85631"/>
                  </a:lnTo>
                  <a:lnTo>
                    <a:pt x="40886" y="81241"/>
                  </a:lnTo>
                  <a:lnTo>
                    <a:pt x="41389" y="76774"/>
                  </a:lnTo>
                  <a:lnTo>
                    <a:pt x="42467" y="72264"/>
                  </a:lnTo>
                  <a:lnTo>
                    <a:pt x="45731" y="62797"/>
                  </a:lnTo>
                  <a:close/>
                </a:path>
                <a:path w="85089" h="176529">
                  <a:moveTo>
                    <a:pt x="42467" y="72264"/>
                  </a:moveTo>
                  <a:close/>
                </a:path>
                <a:path w="85089" h="176529">
                  <a:moveTo>
                    <a:pt x="52666" y="0"/>
                  </a:moveTo>
                  <a:lnTo>
                    <a:pt x="18475" y="28218"/>
                  </a:lnTo>
                  <a:lnTo>
                    <a:pt x="2665" y="62882"/>
                  </a:lnTo>
                  <a:lnTo>
                    <a:pt x="45731" y="62797"/>
                  </a:lnTo>
                  <a:lnTo>
                    <a:pt x="46157" y="61562"/>
                  </a:lnTo>
                  <a:lnTo>
                    <a:pt x="51672" y="52079"/>
                  </a:lnTo>
                  <a:lnTo>
                    <a:pt x="58769" y="43966"/>
                  </a:lnTo>
                  <a:lnTo>
                    <a:pt x="67216" y="37351"/>
                  </a:lnTo>
                  <a:lnTo>
                    <a:pt x="73037" y="31691"/>
                  </a:lnTo>
                  <a:lnTo>
                    <a:pt x="76133" y="24491"/>
                  </a:lnTo>
                  <a:lnTo>
                    <a:pt x="76305" y="16657"/>
                  </a:lnTo>
                  <a:lnTo>
                    <a:pt x="73353" y="9098"/>
                  </a:lnTo>
                  <a:lnTo>
                    <a:pt x="67700" y="3271"/>
                  </a:lnTo>
                  <a:lnTo>
                    <a:pt x="60501" y="172"/>
                  </a:lnTo>
                  <a:lnTo>
                    <a:pt x="52666" y="0"/>
                  </a:lnTo>
                  <a:close/>
                </a:path>
              </a:pathLst>
            </a:custGeom>
            <a:solidFill>
              <a:srgbClr val="C27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58" name="object 110"/>
            <p:cNvSpPr>
              <a:spLocks/>
            </p:cNvSpPr>
            <p:nvPr/>
          </p:nvSpPr>
          <p:spPr bwMode="auto">
            <a:xfrm>
              <a:off x="1712563" y="3331268"/>
              <a:ext cx="189071" cy="43180"/>
            </a:xfrm>
            <a:custGeom>
              <a:avLst/>
              <a:gdLst>
                <a:gd name="T0" fmla="*/ 41197 w 252094"/>
                <a:gd name="T1" fmla="*/ 0 h 43179"/>
                <a:gd name="T2" fmla="*/ 3604 w 252094"/>
                <a:gd name="T3" fmla="*/ 2030 h 43179"/>
                <a:gd name="T4" fmla="*/ 0 w 252094"/>
                <a:gd name="T5" fmla="*/ 22676 h 43179"/>
                <a:gd name="T6" fmla="*/ 300 w 252094"/>
                <a:gd name="T7" fmla="*/ 30613 h 43179"/>
                <a:gd name="T8" fmla="*/ 1091 w 252094"/>
                <a:gd name="T9" fmla="*/ 37066 h 43179"/>
                <a:gd name="T10" fmla="*/ 2255 w 252094"/>
                <a:gd name="T11" fmla="*/ 41383 h 43179"/>
                <a:gd name="T12" fmla="*/ 3674 w 252094"/>
                <a:gd name="T13" fmla="*/ 42912 h 43179"/>
                <a:gd name="T14" fmla="*/ 41267 w 252094"/>
                <a:gd name="T15" fmla="*/ 40882 h 43179"/>
                <a:gd name="T16" fmla="*/ 42680 w 252094"/>
                <a:gd name="T17" fmla="*/ 39199 h 43179"/>
                <a:gd name="T18" fmla="*/ 43827 w 252094"/>
                <a:gd name="T19" fmla="*/ 34755 h 43179"/>
                <a:gd name="T20" fmla="*/ 44596 w 252094"/>
                <a:gd name="T21" fmla="*/ 28215 h 43179"/>
                <a:gd name="T22" fmla="*/ 44868 w 252094"/>
                <a:gd name="T23" fmla="*/ 20236 h 43179"/>
                <a:gd name="T24" fmla="*/ 44570 w 252094"/>
                <a:gd name="T25" fmla="*/ 12299 h 43179"/>
                <a:gd name="T26" fmla="*/ 43778 w 252094"/>
                <a:gd name="T27" fmla="*/ 5846 h 43179"/>
                <a:gd name="T28" fmla="*/ 42614 w 252094"/>
                <a:gd name="T29" fmla="*/ 1529 h 43179"/>
                <a:gd name="T30" fmla="*/ 41197 w 252094"/>
                <a:gd name="T31" fmla="*/ 0 h 431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2094" h="43179">
                  <a:moveTo>
                    <a:pt x="231465" y="0"/>
                  </a:moveTo>
                  <a:lnTo>
                    <a:pt x="20247" y="2030"/>
                  </a:lnTo>
                  <a:lnTo>
                    <a:pt x="0" y="22670"/>
                  </a:lnTo>
                  <a:lnTo>
                    <a:pt x="1683" y="30607"/>
                  </a:lnTo>
                  <a:lnTo>
                    <a:pt x="6126" y="37060"/>
                  </a:lnTo>
                  <a:lnTo>
                    <a:pt x="12667" y="41377"/>
                  </a:lnTo>
                  <a:lnTo>
                    <a:pt x="20641" y="42906"/>
                  </a:lnTo>
                  <a:lnTo>
                    <a:pt x="231858" y="40876"/>
                  </a:lnTo>
                  <a:lnTo>
                    <a:pt x="239795" y="39193"/>
                  </a:lnTo>
                  <a:lnTo>
                    <a:pt x="246248" y="34749"/>
                  </a:lnTo>
                  <a:lnTo>
                    <a:pt x="250565" y="28209"/>
                  </a:lnTo>
                  <a:lnTo>
                    <a:pt x="252094" y="20236"/>
                  </a:lnTo>
                  <a:lnTo>
                    <a:pt x="250416" y="12299"/>
                  </a:lnTo>
                  <a:lnTo>
                    <a:pt x="245973" y="5846"/>
                  </a:lnTo>
                  <a:lnTo>
                    <a:pt x="239433" y="1529"/>
                  </a:lnTo>
                  <a:lnTo>
                    <a:pt x="231465" y="0"/>
                  </a:lnTo>
                  <a:close/>
                </a:path>
              </a:pathLst>
            </a:custGeom>
            <a:solidFill>
              <a:srgbClr val="C27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59" name="object 111"/>
            <p:cNvSpPr>
              <a:spLocks/>
            </p:cNvSpPr>
            <p:nvPr/>
          </p:nvSpPr>
          <p:spPr bwMode="auto">
            <a:xfrm>
              <a:off x="1904287" y="3061850"/>
              <a:ext cx="65246" cy="175895"/>
            </a:xfrm>
            <a:custGeom>
              <a:avLst/>
              <a:gdLst>
                <a:gd name="T0" fmla="*/ 10374 w 86994"/>
                <a:gd name="T1" fmla="*/ 0 h 175894"/>
                <a:gd name="T2" fmla="*/ 3029 w 86994"/>
                <a:gd name="T3" fmla="*/ 29118 h 175894"/>
                <a:gd name="T4" fmla="*/ 125 w 86994"/>
                <a:gd name="T5" fmla="*/ 70902 h 175894"/>
                <a:gd name="T6" fmla="*/ 0 w 86994"/>
                <a:gd name="T7" fmla="*/ 84455 h 175894"/>
                <a:gd name="T8" fmla="*/ 728 w 86994"/>
                <a:gd name="T9" fmla="*/ 112411 h 175894"/>
                <a:gd name="T10" fmla="*/ 2788 w 86994"/>
                <a:gd name="T11" fmla="*/ 137585 h 175894"/>
                <a:gd name="T12" fmla="*/ 6014 w 86994"/>
                <a:gd name="T13" fmla="*/ 158533 h 175894"/>
                <a:gd name="T14" fmla="*/ 10238 w 86994"/>
                <a:gd name="T15" fmla="*/ 173804 h 175894"/>
                <a:gd name="T16" fmla="*/ 11645 w 86994"/>
                <a:gd name="T17" fmla="*/ 175635 h 175894"/>
                <a:gd name="T18" fmla="*/ 13020 w 86994"/>
                <a:gd name="T19" fmla="*/ 174336 h 175894"/>
                <a:gd name="T20" fmla="*/ 14210 w 86994"/>
                <a:gd name="T21" fmla="*/ 170232 h 175894"/>
                <a:gd name="T22" fmla="*/ 15056 w 86994"/>
                <a:gd name="T23" fmla="*/ 163648 h 175894"/>
                <a:gd name="T24" fmla="*/ 15383 w 86994"/>
                <a:gd name="T25" fmla="*/ 155739 h 175894"/>
                <a:gd name="T26" fmla="*/ 15151 w 86994"/>
                <a:gd name="T27" fmla="*/ 148010 h 175894"/>
                <a:gd name="T28" fmla="*/ 14421 w 86994"/>
                <a:gd name="T29" fmla="*/ 141332 h 175894"/>
                <a:gd name="T30" fmla="*/ 13250 w 86994"/>
                <a:gd name="T31" fmla="*/ 136575 h 175894"/>
                <a:gd name="T32" fmla="*/ 10792 w 86994"/>
                <a:gd name="T33" fmla="*/ 127692 h 175894"/>
                <a:gd name="T34" fmla="*/ 8906 w 86994"/>
                <a:gd name="T35" fmla="*/ 115440 h 175894"/>
                <a:gd name="T36" fmla="*/ 7700 w 86994"/>
                <a:gd name="T37" fmla="*/ 100728 h 175894"/>
                <a:gd name="T38" fmla="*/ 7277 w 86994"/>
                <a:gd name="T39" fmla="*/ 84455 h 175894"/>
                <a:gd name="T40" fmla="*/ 7277 w 86994"/>
                <a:gd name="T41" fmla="*/ 80546 h 175894"/>
                <a:gd name="T42" fmla="*/ 10271 w 86994"/>
                <a:gd name="T43" fmla="*/ 43819 h 175894"/>
                <a:gd name="T44" fmla="*/ 11742 w 86994"/>
                <a:gd name="T45" fmla="*/ 36982 h 175894"/>
                <a:gd name="T46" fmla="*/ 12752 w 86994"/>
                <a:gd name="T47" fmla="*/ 31176 h 175894"/>
                <a:gd name="T48" fmla="*/ 13270 w 86994"/>
                <a:gd name="T49" fmla="*/ 23898 h 175894"/>
                <a:gd name="T50" fmla="*/ 13263 w 86994"/>
                <a:gd name="T51" fmla="*/ 16061 h 175894"/>
                <a:gd name="T52" fmla="*/ 12702 w 86994"/>
                <a:gd name="T53" fmla="*/ 8577 h 175894"/>
                <a:gd name="T54" fmla="*/ 11669 w 86994"/>
                <a:gd name="T55" fmla="*/ 2906 h 175894"/>
                <a:gd name="T56" fmla="*/ 10374 w 86994"/>
                <a:gd name="T57" fmla="*/ 0 h 1758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4" h="175894">
                  <a:moveTo>
                    <a:pt x="58287" y="0"/>
                  </a:moveTo>
                  <a:lnTo>
                    <a:pt x="17014" y="29118"/>
                  </a:lnTo>
                  <a:lnTo>
                    <a:pt x="698" y="70902"/>
                  </a:lnTo>
                  <a:lnTo>
                    <a:pt x="0" y="84455"/>
                  </a:lnTo>
                  <a:lnTo>
                    <a:pt x="4085" y="112405"/>
                  </a:lnTo>
                  <a:lnTo>
                    <a:pt x="15662" y="137579"/>
                  </a:lnTo>
                  <a:lnTo>
                    <a:pt x="33788" y="158527"/>
                  </a:lnTo>
                  <a:lnTo>
                    <a:pt x="57519" y="173798"/>
                  </a:lnTo>
                  <a:lnTo>
                    <a:pt x="65427" y="175629"/>
                  </a:lnTo>
                  <a:lnTo>
                    <a:pt x="73156" y="174330"/>
                  </a:lnTo>
                  <a:lnTo>
                    <a:pt x="79835" y="170226"/>
                  </a:lnTo>
                  <a:lnTo>
                    <a:pt x="84592" y="163642"/>
                  </a:lnTo>
                  <a:lnTo>
                    <a:pt x="86423" y="155733"/>
                  </a:lnTo>
                  <a:lnTo>
                    <a:pt x="85125" y="148004"/>
                  </a:lnTo>
                  <a:lnTo>
                    <a:pt x="81024" y="141326"/>
                  </a:lnTo>
                  <a:lnTo>
                    <a:pt x="74446" y="136569"/>
                  </a:lnTo>
                  <a:lnTo>
                    <a:pt x="60633" y="127686"/>
                  </a:lnTo>
                  <a:lnTo>
                    <a:pt x="50041" y="115434"/>
                  </a:lnTo>
                  <a:lnTo>
                    <a:pt x="43262" y="100722"/>
                  </a:lnTo>
                  <a:lnTo>
                    <a:pt x="40887" y="84455"/>
                  </a:lnTo>
                  <a:lnTo>
                    <a:pt x="40887" y="80546"/>
                  </a:lnTo>
                  <a:lnTo>
                    <a:pt x="57704" y="43819"/>
                  </a:lnTo>
                  <a:lnTo>
                    <a:pt x="65971" y="36982"/>
                  </a:lnTo>
                  <a:lnTo>
                    <a:pt x="71647" y="31176"/>
                  </a:lnTo>
                  <a:lnTo>
                    <a:pt x="74554" y="23898"/>
                  </a:lnTo>
                  <a:lnTo>
                    <a:pt x="74518" y="16061"/>
                  </a:lnTo>
                  <a:lnTo>
                    <a:pt x="71366" y="8577"/>
                  </a:lnTo>
                  <a:lnTo>
                    <a:pt x="65564" y="2906"/>
                  </a:lnTo>
                  <a:lnTo>
                    <a:pt x="58287" y="0"/>
                  </a:lnTo>
                  <a:close/>
                </a:path>
              </a:pathLst>
            </a:custGeom>
            <a:solidFill>
              <a:srgbClr val="C27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60" name="object 112"/>
            <p:cNvSpPr>
              <a:spLocks/>
            </p:cNvSpPr>
            <p:nvPr/>
          </p:nvSpPr>
          <p:spPr bwMode="auto">
            <a:xfrm>
              <a:off x="1746341" y="3134228"/>
              <a:ext cx="189071" cy="48895"/>
            </a:xfrm>
            <a:custGeom>
              <a:avLst/>
              <a:gdLst>
                <a:gd name="T0" fmla="*/ 41075 w 252094"/>
                <a:gd name="T1" fmla="*/ 0 h 48894"/>
                <a:gd name="T2" fmla="*/ 3506 w 252094"/>
                <a:gd name="T3" fmla="*/ 7501 h 48894"/>
                <a:gd name="T4" fmla="*/ 0 w 252094"/>
                <a:gd name="T5" fmla="*/ 28662 h 48894"/>
                <a:gd name="T6" fmla="*/ 337 w 252094"/>
                <a:gd name="T7" fmla="*/ 36556 h 48894"/>
                <a:gd name="T8" fmla="*/ 1157 w 252094"/>
                <a:gd name="T9" fmla="*/ 42893 h 48894"/>
                <a:gd name="T10" fmla="*/ 2340 w 252094"/>
                <a:gd name="T11" fmla="*/ 47041 h 48894"/>
                <a:gd name="T12" fmla="*/ 3765 w 252094"/>
                <a:gd name="T13" fmla="*/ 48362 h 48894"/>
                <a:gd name="T14" fmla="*/ 41334 w 252094"/>
                <a:gd name="T15" fmla="*/ 40860 h 48894"/>
                <a:gd name="T16" fmla="*/ 42740 w 252094"/>
                <a:gd name="T17" fmla="*/ 38975 h 48894"/>
                <a:gd name="T18" fmla="*/ 43868 w 252094"/>
                <a:gd name="T19" fmla="*/ 34366 h 48894"/>
                <a:gd name="T20" fmla="*/ 44606 w 252094"/>
                <a:gd name="T21" fmla="*/ 27715 h 48894"/>
                <a:gd name="T22" fmla="*/ 44843 w 252094"/>
                <a:gd name="T23" fmla="*/ 19700 h 48894"/>
                <a:gd name="T24" fmla="*/ 44507 w 252094"/>
                <a:gd name="T25" fmla="*/ 11806 h 48894"/>
                <a:gd name="T26" fmla="*/ 43685 w 252094"/>
                <a:gd name="T27" fmla="*/ 5468 h 48894"/>
                <a:gd name="T28" fmla="*/ 42502 w 252094"/>
                <a:gd name="T29" fmla="*/ 1321 h 48894"/>
                <a:gd name="T30" fmla="*/ 41075 w 252094"/>
                <a:gd name="T31" fmla="*/ 0 h 488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2094" h="48894">
                  <a:moveTo>
                    <a:pt x="230786" y="0"/>
                  </a:moveTo>
                  <a:lnTo>
                    <a:pt x="19700" y="7501"/>
                  </a:lnTo>
                  <a:lnTo>
                    <a:pt x="0" y="28656"/>
                  </a:lnTo>
                  <a:lnTo>
                    <a:pt x="1889" y="36550"/>
                  </a:lnTo>
                  <a:lnTo>
                    <a:pt x="6497" y="42887"/>
                  </a:lnTo>
                  <a:lnTo>
                    <a:pt x="13145" y="47035"/>
                  </a:lnTo>
                  <a:lnTo>
                    <a:pt x="21153" y="48356"/>
                  </a:lnTo>
                  <a:lnTo>
                    <a:pt x="232239" y="40854"/>
                  </a:lnTo>
                  <a:lnTo>
                    <a:pt x="240139" y="38969"/>
                  </a:lnTo>
                  <a:lnTo>
                    <a:pt x="246478" y="34360"/>
                  </a:lnTo>
                  <a:lnTo>
                    <a:pt x="250625" y="27709"/>
                  </a:lnTo>
                  <a:lnTo>
                    <a:pt x="251951" y="19700"/>
                  </a:lnTo>
                  <a:lnTo>
                    <a:pt x="250062" y="11806"/>
                  </a:lnTo>
                  <a:lnTo>
                    <a:pt x="245452" y="5468"/>
                  </a:lnTo>
                  <a:lnTo>
                    <a:pt x="238801" y="1321"/>
                  </a:lnTo>
                  <a:lnTo>
                    <a:pt x="230786" y="0"/>
                  </a:lnTo>
                  <a:close/>
                </a:path>
              </a:pathLst>
            </a:custGeom>
            <a:solidFill>
              <a:srgbClr val="C27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61" name="object 113"/>
            <p:cNvSpPr>
              <a:spLocks/>
            </p:cNvSpPr>
            <p:nvPr/>
          </p:nvSpPr>
          <p:spPr bwMode="auto">
            <a:xfrm>
              <a:off x="193968" y="2166149"/>
              <a:ext cx="1649254" cy="2199005"/>
            </a:xfrm>
            <a:custGeom>
              <a:avLst/>
              <a:gdLst>
                <a:gd name="T0" fmla="*/ 178796 w 2199005"/>
                <a:gd name="T1" fmla="*/ 4035 h 2199004"/>
                <a:gd name="T2" fmla="*/ 154237 w 2199005"/>
                <a:gd name="T3" fmla="*/ 24707 h 2199004"/>
                <a:gd name="T4" fmla="*/ 130772 w 2199005"/>
                <a:gd name="T5" fmla="*/ 61931 h 2199004"/>
                <a:gd name="T6" fmla="*/ 108602 w 2199005"/>
                <a:gd name="T7" fmla="*/ 114593 h 2199004"/>
                <a:gd name="T8" fmla="*/ 87924 w 2199005"/>
                <a:gd name="T9" fmla="*/ 181578 h 2199004"/>
                <a:gd name="T10" fmla="*/ 68936 w 2199005"/>
                <a:gd name="T11" fmla="*/ 261774 h 2199004"/>
                <a:gd name="T12" fmla="*/ 51836 w 2199005"/>
                <a:gd name="T13" fmla="*/ 354067 h 2199004"/>
                <a:gd name="T14" fmla="*/ 36824 w 2199005"/>
                <a:gd name="T15" fmla="*/ 457341 h 2199004"/>
                <a:gd name="T16" fmla="*/ 24096 w 2199005"/>
                <a:gd name="T17" fmla="*/ 570485 h 2199004"/>
                <a:gd name="T18" fmla="*/ 13851 w 2199005"/>
                <a:gd name="T19" fmla="*/ 692382 h 2199004"/>
                <a:gd name="T20" fmla="*/ 6289 w 2199005"/>
                <a:gd name="T21" fmla="*/ 821921 h 2199004"/>
                <a:gd name="T22" fmla="*/ 1606 w 2199005"/>
                <a:gd name="T23" fmla="*/ 957987 h 2199004"/>
                <a:gd name="T24" fmla="*/ 0 w 2199005"/>
                <a:gd name="T25" fmla="*/ 1099465 h 2199004"/>
                <a:gd name="T26" fmla="*/ 1606 w 2199005"/>
                <a:gd name="T27" fmla="*/ 1240948 h 2199004"/>
                <a:gd name="T28" fmla="*/ 6289 w 2199005"/>
                <a:gd name="T29" fmla="*/ 1377011 h 2199004"/>
                <a:gd name="T30" fmla="*/ 13851 w 2199005"/>
                <a:gd name="T31" fmla="*/ 1506547 h 2199004"/>
                <a:gd name="T32" fmla="*/ 24096 w 2199005"/>
                <a:gd name="T33" fmla="*/ 1628443 h 2199004"/>
                <a:gd name="T34" fmla="*/ 36824 w 2199005"/>
                <a:gd name="T35" fmla="*/ 1741584 h 2199004"/>
                <a:gd name="T36" fmla="*/ 51836 w 2199005"/>
                <a:gd name="T37" fmla="*/ 1844857 h 2199004"/>
                <a:gd name="T38" fmla="*/ 68936 w 2199005"/>
                <a:gd name="T39" fmla="*/ 1937147 h 2199004"/>
                <a:gd name="T40" fmla="*/ 87924 w 2199005"/>
                <a:gd name="T41" fmla="*/ 2017342 h 2199004"/>
                <a:gd name="T42" fmla="*/ 108602 w 2199005"/>
                <a:gd name="T43" fmla="*/ 2084326 h 2199004"/>
                <a:gd name="T44" fmla="*/ 130772 w 2199005"/>
                <a:gd name="T45" fmla="*/ 2136987 h 2199004"/>
                <a:gd name="T46" fmla="*/ 154237 w 2199005"/>
                <a:gd name="T47" fmla="*/ 2174209 h 2199004"/>
                <a:gd name="T48" fmla="*/ 178796 w 2199005"/>
                <a:gd name="T49" fmla="*/ 2194881 h 2199004"/>
                <a:gd name="T50" fmla="*/ 204168 w 2199005"/>
                <a:gd name="T51" fmla="*/ 2197901 h 2199004"/>
                <a:gd name="T52" fmla="*/ 229049 w 2199005"/>
                <a:gd name="T53" fmla="*/ 2182994 h 2199004"/>
                <a:gd name="T54" fmla="*/ 252900 w 2199005"/>
                <a:gd name="T55" fmla="*/ 2151164 h 2199004"/>
                <a:gd name="T56" fmla="*/ 275525 w 2199005"/>
                <a:gd name="T57" fmla="*/ 2103526 h 2199004"/>
                <a:gd name="T58" fmla="*/ 296722 w 2199005"/>
                <a:gd name="T59" fmla="*/ 2041193 h 2199004"/>
                <a:gd name="T60" fmla="*/ 316295 w 2199005"/>
                <a:gd name="T61" fmla="*/ 1965278 h 2199004"/>
                <a:gd name="T62" fmla="*/ 334046 w 2199005"/>
                <a:gd name="T63" fmla="*/ 1876896 h 2199004"/>
                <a:gd name="T64" fmla="*/ 349776 w 2199005"/>
                <a:gd name="T65" fmla="*/ 1777160 h 2199004"/>
                <a:gd name="T66" fmla="*/ 363288 w 2199005"/>
                <a:gd name="T67" fmla="*/ 1667185 h 2199004"/>
                <a:gd name="T68" fmla="*/ 374381 w 2199005"/>
                <a:gd name="T69" fmla="*/ 1548083 h 2199004"/>
                <a:gd name="T70" fmla="*/ 382860 w 2199005"/>
                <a:gd name="T71" fmla="*/ 1420970 h 2199004"/>
                <a:gd name="T72" fmla="*/ 388525 w 2199005"/>
                <a:gd name="T73" fmla="*/ 1286958 h 2199004"/>
                <a:gd name="T74" fmla="*/ 391178 w 2199005"/>
                <a:gd name="T75" fmla="*/ 1147163 h 2199004"/>
                <a:gd name="T76" fmla="*/ 390641 w 2199005"/>
                <a:gd name="T77" fmla="*/ 1004600 h 2199004"/>
                <a:gd name="T78" fmla="*/ 386962 w 2199005"/>
                <a:gd name="T79" fmla="*/ 866606 h 2199004"/>
                <a:gd name="T80" fmla="*/ 380337 w 2199005"/>
                <a:gd name="T81" fmla="*/ 734768 h 2199004"/>
                <a:gd name="T82" fmla="*/ 370964 w 2199005"/>
                <a:gd name="T83" fmla="*/ 610199 h 2199004"/>
                <a:gd name="T84" fmla="*/ 359043 w 2199005"/>
                <a:gd name="T85" fmla="*/ 494014 h 2199004"/>
                <a:gd name="T86" fmla="*/ 344770 w 2199005"/>
                <a:gd name="T87" fmla="*/ 387326 h 2199004"/>
                <a:gd name="T88" fmla="*/ 328344 w 2199005"/>
                <a:gd name="T89" fmla="*/ 291249 h 2199004"/>
                <a:gd name="T90" fmla="*/ 309964 w 2199005"/>
                <a:gd name="T91" fmla="*/ 206898 h 2199004"/>
                <a:gd name="T92" fmla="*/ 289826 w 2199005"/>
                <a:gd name="T93" fmla="*/ 135385 h 2199004"/>
                <a:gd name="T94" fmla="*/ 268132 w 2199005"/>
                <a:gd name="T95" fmla="*/ 77824 h 2199004"/>
                <a:gd name="T96" fmla="*/ 245077 w 2199005"/>
                <a:gd name="T97" fmla="*/ 35331 h 2199004"/>
                <a:gd name="T98" fmla="*/ 220860 w 2199005"/>
                <a:gd name="T99" fmla="*/ 9018 h 2199004"/>
                <a:gd name="T100" fmla="*/ 195680 w 2199005"/>
                <a:gd name="T101" fmla="*/ 0 h 21990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99005" h="2199004">
                  <a:moveTo>
                    <a:pt x="1099455" y="0"/>
                  </a:moveTo>
                  <a:lnTo>
                    <a:pt x="1051764" y="1015"/>
                  </a:lnTo>
                  <a:lnTo>
                    <a:pt x="1004591" y="4035"/>
                  </a:lnTo>
                  <a:lnTo>
                    <a:pt x="957979" y="9018"/>
                  </a:lnTo>
                  <a:lnTo>
                    <a:pt x="911968" y="15922"/>
                  </a:lnTo>
                  <a:lnTo>
                    <a:pt x="866600" y="24707"/>
                  </a:lnTo>
                  <a:lnTo>
                    <a:pt x="821915" y="35331"/>
                  </a:lnTo>
                  <a:lnTo>
                    <a:pt x="777956" y="47753"/>
                  </a:lnTo>
                  <a:lnTo>
                    <a:pt x="734763" y="61931"/>
                  </a:lnTo>
                  <a:lnTo>
                    <a:pt x="692378" y="77824"/>
                  </a:lnTo>
                  <a:lnTo>
                    <a:pt x="650842" y="95392"/>
                  </a:lnTo>
                  <a:lnTo>
                    <a:pt x="610196" y="114593"/>
                  </a:lnTo>
                  <a:lnTo>
                    <a:pt x="570481" y="135385"/>
                  </a:lnTo>
                  <a:lnTo>
                    <a:pt x="531740" y="157727"/>
                  </a:lnTo>
                  <a:lnTo>
                    <a:pt x="494012" y="181578"/>
                  </a:lnTo>
                  <a:lnTo>
                    <a:pt x="457339" y="206898"/>
                  </a:lnTo>
                  <a:lnTo>
                    <a:pt x="421763" y="233643"/>
                  </a:lnTo>
                  <a:lnTo>
                    <a:pt x="387325" y="261774"/>
                  </a:lnTo>
                  <a:lnTo>
                    <a:pt x="354065" y="291249"/>
                  </a:lnTo>
                  <a:lnTo>
                    <a:pt x="322026" y="322027"/>
                  </a:lnTo>
                  <a:lnTo>
                    <a:pt x="291248" y="354067"/>
                  </a:lnTo>
                  <a:lnTo>
                    <a:pt x="261773" y="387326"/>
                  </a:lnTo>
                  <a:lnTo>
                    <a:pt x="233643" y="421765"/>
                  </a:lnTo>
                  <a:lnTo>
                    <a:pt x="206897" y="457341"/>
                  </a:lnTo>
                  <a:lnTo>
                    <a:pt x="181578" y="494014"/>
                  </a:lnTo>
                  <a:lnTo>
                    <a:pt x="157727" y="531742"/>
                  </a:lnTo>
                  <a:lnTo>
                    <a:pt x="135384" y="570485"/>
                  </a:lnTo>
                  <a:lnTo>
                    <a:pt x="114592" y="610199"/>
                  </a:lnTo>
                  <a:lnTo>
                    <a:pt x="95392" y="650846"/>
                  </a:lnTo>
                  <a:lnTo>
                    <a:pt x="77824" y="692382"/>
                  </a:lnTo>
                  <a:lnTo>
                    <a:pt x="61931" y="734768"/>
                  </a:lnTo>
                  <a:lnTo>
                    <a:pt x="47753" y="777961"/>
                  </a:lnTo>
                  <a:lnTo>
                    <a:pt x="35331" y="821921"/>
                  </a:lnTo>
                  <a:lnTo>
                    <a:pt x="24707" y="866606"/>
                  </a:lnTo>
                  <a:lnTo>
                    <a:pt x="15922" y="911975"/>
                  </a:lnTo>
                  <a:lnTo>
                    <a:pt x="9018" y="957987"/>
                  </a:lnTo>
                  <a:lnTo>
                    <a:pt x="4035" y="1004600"/>
                  </a:lnTo>
                  <a:lnTo>
                    <a:pt x="1015" y="1051773"/>
                  </a:lnTo>
                  <a:lnTo>
                    <a:pt x="0" y="1099465"/>
                  </a:lnTo>
                  <a:lnTo>
                    <a:pt x="1015" y="1147157"/>
                  </a:lnTo>
                  <a:lnTo>
                    <a:pt x="4035" y="1194329"/>
                  </a:lnTo>
                  <a:lnTo>
                    <a:pt x="9018" y="1240942"/>
                  </a:lnTo>
                  <a:lnTo>
                    <a:pt x="15922" y="1286952"/>
                  </a:lnTo>
                  <a:lnTo>
                    <a:pt x="24707" y="1332321"/>
                  </a:lnTo>
                  <a:lnTo>
                    <a:pt x="35331" y="1377005"/>
                  </a:lnTo>
                  <a:lnTo>
                    <a:pt x="47753" y="1420964"/>
                  </a:lnTo>
                  <a:lnTo>
                    <a:pt x="61931" y="1464157"/>
                  </a:lnTo>
                  <a:lnTo>
                    <a:pt x="77824" y="1506541"/>
                  </a:lnTo>
                  <a:lnTo>
                    <a:pt x="95392" y="1548077"/>
                  </a:lnTo>
                  <a:lnTo>
                    <a:pt x="114592" y="1588723"/>
                  </a:lnTo>
                  <a:lnTo>
                    <a:pt x="135384" y="1628437"/>
                  </a:lnTo>
                  <a:lnTo>
                    <a:pt x="157727" y="1667179"/>
                  </a:lnTo>
                  <a:lnTo>
                    <a:pt x="181578" y="1704906"/>
                  </a:lnTo>
                  <a:lnTo>
                    <a:pt x="206897" y="1741578"/>
                  </a:lnTo>
                  <a:lnTo>
                    <a:pt x="233643" y="1777154"/>
                  </a:lnTo>
                  <a:lnTo>
                    <a:pt x="261773" y="1811592"/>
                  </a:lnTo>
                  <a:lnTo>
                    <a:pt x="291248" y="1844851"/>
                  </a:lnTo>
                  <a:lnTo>
                    <a:pt x="322026" y="1876890"/>
                  </a:lnTo>
                  <a:lnTo>
                    <a:pt x="354065" y="1907667"/>
                  </a:lnTo>
                  <a:lnTo>
                    <a:pt x="387325" y="1937141"/>
                  </a:lnTo>
                  <a:lnTo>
                    <a:pt x="421763" y="1965272"/>
                  </a:lnTo>
                  <a:lnTo>
                    <a:pt x="457339" y="1992017"/>
                  </a:lnTo>
                  <a:lnTo>
                    <a:pt x="494012" y="2017336"/>
                  </a:lnTo>
                  <a:lnTo>
                    <a:pt x="531740" y="2041187"/>
                  </a:lnTo>
                  <a:lnTo>
                    <a:pt x="570481" y="2063528"/>
                  </a:lnTo>
                  <a:lnTo>
                    <a:pt x="610196" y="2084320"/>
                  </a:lnTo>
                  <a:lnTo>
                    <a:pt x="650842" y="2103520"/>
                  </a:lnTo>
                  <a:lnTo>
                    <a:pt x="692378" y="2121087"/>
                  </a:lnTo>
                  <a:lnTo>
                    <a:pt x="734763" y="2136981"/>
                  </a:lnTo>
                  <a:lnTo>
                    <a:pt x="777956" y="2151158"/>
                  </a:lnTo>
                  <a:lnTo>
                    <a:pt x="821915" y="2163580"/>
                  </a:lnTo>
                  <a:lnTo>
                    <a:pt x="866600" y="2174203"/>
                  </a:lnTo>
                  <a:lnTo>
                    <a:pt x="911968" y="2182988"/>
                  </a:lnTo>
                  <a:lnTo>
                    <a:pt x="957979" y="2189892"/>
                  </a:lnTo>
                  <a:lnTo>
                    <a:pt x="1004591" y="2194875"/>
                  </a:lnTo>
                  <a:lnTo>
                    <a:pt x="1051764" y="2197895"/>
                  </a:lnTo>
                  <a:lnTo>
                    <a:pt x="1099455" y="2198911"/>
                  </a:lnTo>
                  <a:lnTo>
                    <a:pt x="1147148" y="2197895"/>
                  </a:lnTo>
                  <a:lnTo>
                    <a:pt x="1194321" y="2194875"/>
                  </a:lnTo>
                  <a:lnTo>
                    <a:pt x="1240934" y="2189892"/>
                  </a:lnTo>
                  <a:lnTo>
                    <a:pt x="1286946" y="2182988"/>
                  </a:lnTo>
                  <a:lnTo>
                    <a:pt x="1332314" y="2174203"/>
                  </a:lnTo>
                  <a:lnTo>
                    <a:pt x="1376999" y="2163580"/>
                  </a:lnTo>
                  <a:lnTo>
                    <a:pt x="1420959" y="2151158"/>
                  </a:lnTo>
                  <a:lnTo>
                    <a:pt x="1464152" y="2136981"/>
                  </a:lnTo>
                  <a:lnTo>
                    <a:pt x="1506537" y="2121087"/>
                  </a:lnTo>
                  <a:lnTo>
                    <a:pt x="1548074" y="2103520"/>
                  </a:lnTo>
                  <a:lnTo>
                    <a:pt x="1588720" y="2084320"/>
                  </a:lnTo>
                  <a:lnTo>
                    <a:pt x="1628434" y="2063528"/>
                  </a:lnTo>
                  <a:lnTo>
                    <a:pt x="1667176" y="2041187"/>
                  </a:lnTo>
                  <a:lnTo>
                    <a:pt x="1704904" y="2017336"/>
                  </a:lnTo>
                  <a:lnTo>
                    <a:pt x="1741576" y="1992017"/>
                  </a:lnTo>
                  <a:lnTo>
                    <a:pt x="1777152" y="1965272"/>
                  </a:lnTo>
                  <a:lnTo>
                    <a:pt x="1811591" y="1937141"/>
                  </a:lnTo>
                  <a:lnTo>
                    <a:pt x="1844850" y="1907667"/>
                  </a:lnTo>
                  <a:lnTo>
                    <a:pt x="1876889" y="1876890"/>
                  </a:lnTo>
                  <a:lnTo>
                    <a:pt x="1907666" y="1844851"/>
                  </a:lnTo>
                  <a:lnTo>
                    <a:pt x="1937141" y="1811592"/>
                  </a:lnTo>
                  <a:lnTo>
                    <a:pt x="1965271" y="1777154"/>
                  </a:lnTo>
                  <a:lnTo>
                    <a:pt x="1992017" y="1741578"/>
                  </a:lnTo>
                  <a:lnTo>
                    <a:pt x="2017336" y="1704906"/>
                  </a:lnTo>
                  <a:lnTo>
                    <a:pt x="2041187" y="1667179"/>
                  </a:lnTo>
                  <a:lnTo>
                    <a:pt x="2063528" y="1628437"/>
                  </a:lnTo>
                  <a:lnTo>
                    <a:pt x="2084320" y="1588723"/>
                  </a:lnTo>
                  <a:lnTo>
                    <a:pt x="2103520" y="1548077"/>
                  </a:lnTo>
                  <a:lnTo>
                    <a:pt x="2121088" y="1506541"/>
                  </a:lnTo>
                  <a:lnTo>
                    <a:pt x="2136981" y="1464157"/>
                  </a:lnTo>
                  <a:lnTo>
                    <a:pt x="2151159" y="1420964"/>
                  </a:lnTo>
                  <a:lnTo>
                    <a:pt x="2163580" y="1377005"/>
                  </a:lnTo>
                  <a:lnTo>
                    <a:pt x="2174204" y="1332321"/>
                  </a:lnTo>
                  <a:lnTo>
                    <a:pt x="2182988" y="1286952"/>
                  </a:lnTo>
                  <a:lnTo>
                    <a:pt x="2189893" y="1240942"/>
                  </a:lnTo>
                  <a:lnTo>
                    <a:pt x="2194875" y="1194329"/>
                  </a:lnTo>
                  <a:lnTo>
                    <a:pt x="2197895" y="1147157"/>
                  </a:lnTo>
                  <a:lnTo>
                    <a:pt x="2198911" y="1099465"/>
                  </a:lnTo>
                  <a:lnTo>
                    <a:pt x="2197895" y="1051773"/>
                  </a:lnTo>
                  <a:lnTo>
                    <a:pt x="2194875" y="1004600"/>
                  </a:lnTo>
                  <a:lnTo>
                    <a:pt x="2189893" y="957987"/>
                  </a:lnTo>
                  <a:lnTo>
                    <a:pt x="2182988" y="911975"/>
                  </a:lnTo>
                  <a:lnTo>
                    <a:pt x="2174204" y="866606"/>
                  </a:lnTo>
                  <a:lnTo>
                    <a:pt x="2163580" y="821921"/>
                  </a:lnTo>
                  <a:lnTo>
                    <a:pt x="2151159" y="777961"/>
                  </a:lnTo>
                  <a:lnTo>
                    <a:pt x="2136981" y="734768"/>
                  </a:lnTo>
                  <a:lnTo>
                    <a:pt x="2121088" y="692382"/>
                  </a:lnTo>
                  <a:lnTo>
                    <a:pt x="2103520" y="650846"/>
                  </a:lnTo>
                  <a:lnTo>
                    <a:pt x="2084320" y="610199"/>
                  </a:lnTo>
                  <a:lnTo>
                    <a:pt x="2063528" y="570485"/>
                  </a:lnTo>
                  <a:lnTo>
                    <a:pt x="2041187" y="531742"/>
                  </a:lnTo>
                  <a:lnTo>
                    <a:pt x="2017336" y="494014"/>
                  </a:lnTo>
                  <a:lnTo>
                    <a:pt x="1992017" y="457341"/>
                  </a:lnTo>
                  <a:lnTo>
                    <a:pt x="1965271" y="421765"/>
                  </a:lnTo>
                  <a:lnTo>
                    <a:pt x="1937141" y="387326"/>
                  </a:lnTo>
                  <a:lnTo>
                    <a:pt x="1907666" y="354067"/>
                  </a:lnTo>
                  <a:lnTo>
                    <a:pt x="1876889" y="322027"/>
                  </a:lnTo>
                  <a:lnTo>
                    <a:pt x="1844850" y="291249"/>
                  </a:lnTo>
                  <a:lnTo>
                    <a:pt x="1811591" y="261774"/>
                  </a:lnTo>
                  <a:lnTo>
                    <a:pt x="1777152" y="233643"/>
                  </a:lnTo>
                  <a:lnTo>
                    <a:pt x="1741576" y="206898"/>
                  </a:lnTo>
                  <a:lnTo>
                    <a:pt x="1704904" y="181578"/>
                  </a:lnTo>
                  <a:lnTo>
                    <a:pt x="1667176" y="157727"/>
                  </a:lnTo>
                  <a:lnTo>
                    <a:pt x="1628434" y="135385"/>
                  </a:lnTo>
                  <a:lnTo>
                    <a:pt x="1588720" y="114593"/>
                  </a:lnTo>
                  <a:lnTo>
                    <a:pt x="1548074" y="95392"/>
                  </a:lnTo>
                  <a:lnTo>
                    <a:pt x="1506537" y="77824"/>
                  </a:lnTo>
                  <a:lnTo>
                    <a:pt x="1464152" y="61931"/>
                  </a:lnTo>
                  <a:lnTo>
                    <a:pt x="1420959" y="47753"/>
                  </a:lnTo>
                  <a:lnTo>
                    <a:pt x="1376999" y="35331"/>
                  </a:lnTo>
                  <a:lnTo>
                    <a:pt x="1332314" y="24707"/>
                  </a:lnTo>
                  <a:lnTo>
                    <a:pt x="1286946" y="15922"/>
                  </a:lnTo>
                  <a:lnTo>
                    <a:pt x="1240934" y="9018"/>
                  </a:lnTo>
                  <a:lnTo>
                    <a:pt x="1194321" y="4035"/>
                  </a:lnTo>
                  <a:lnTo>
                    <a:pt x="1147148" y="1015"/>
                  </a:lnTo>
                  <a:lnTo>
                    <a:pt x="1099455" y="0"/>
                  </a:lnTo>
                  <a:close/>
                </a:path>
              </a:pathLst>
            </a:custGeom>
            <a:solidFill>
              <a:srgbClr val="EC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62" name="object 114"/>
            <p:cNvSpPr>
              <a:spLocks noChangeArrowheads="1"/>
            </p:cNvSpPr>
            <p:nvPr/>
          </p:nvSpPr>
          <p:spPr bwMode="auto">
            <a:xfrm>
              <a:off x="301784" y="2828876"/>
              <a:ext cx="609691" cy="948890"/>
            </a:xfrm>
            <a:prstGeom prst="rect">
              <a:avLst/>
            </a:prstGeom>
            <a:blipFill dpi="0" rotWithShape="1">
              <a:blip r:embed="rId3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63" name="object 115"/>
            <p:cNvSpPr>
              <a:spLocks/>
            </p:cNvSpPr>
            <p:nvPr/>
          </p:nvSpPr>
          <p:spPr bwMode="auto">
            <a:xfrm>
              <a:off x="1905237" y="3463725"/>
              <a:ext cx="160972" cy="137160"/>
            </a:xfrm>
            <a:custGeom>
              <a:avLst/>
              <a:gdLst>
                <a:gd name="T0" fmla="*/ 35040 w 214630"/>
                <a:gd name="T1" fmla="*/ 0 h 137160"/>
                <a:gd name="T2" fmla="*/ 5275 w 214630"/>
                <a:gd name="T3" fmla="*/ 26875 h 137160"/>
                <a:gd name="T4" fmla="*/ 6060 w 214630"/>
                <a:gd name="T5" fmla="*/ 54406 h 137160"/>
                <a:gd name="T6" fmla="*/ 0 w 214630"/>
                <a:gd name="T7" fmla="*/ 87911 h 137160"/>
                <a:gd name="T8" fmla="*/ 7624 w 214630"/>
                <a:gd name="T9" fmla="*/ 109086 h 137160"/>
                <a:gd name="T10" fmla="*/ 8412 w 214630"/>
                <a:gd name="T11" fmla="*/ 136596 h 137160"/>
                <a:gd name="T12" fmla="*/ 38179 w 214630"/>
                <a:gd name="T13" fmla="*/ 109731 h 137160"/>
                <a:gd name="T14" fmla="*/ 35040 w 214630"/>
                <a:gd name="T15" fmla="*/ 0 h 137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4630" h="137160">
                  <a:moveTo>
                    <a:pt x="196879" y="0"/>
                  </a:moveTo>
                  <a:lnTo>
                    <a:pt x="29639" y="26875"/>
                  </a:lnTo>
                  <a:lnTo>
                    <a:pt x="34051" y="54406"/>
                  </a:lnTo>
                  <a:lnTo>
                    <a:pt x="0" y="87911"/>
                  </a:lnTo>
                  <a:lnTo>
                    <a:pt x="42842" y="109086"/>
                  </a:lnTo>
                  <a:lnTo>
                    <a:pt x="47265" y="136596"/>
                  </a:lnTo>
                  <a:lnTo>
                    <a:pt x="214516" y="109731"/>
                  </a:lnTo>
                  <a:lnTo>
                    <a:pt x="196879" y="0"/>
                  </a:lnTo>
                  <a:close/>
                </a:path>
              </a:pathLst>
            </a:custGeom>
            <a:solidFill>
              <a:srgbClr val="DEB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64" name="object 116"/>
            <p:cNvSpPr>
              <a:spLocks/>
            </p:cNvSpPr>
            <p:nvPr/>
          </p:nvSpPr>
          <p:spPr bwMode="auto">
            <a:xfrm>
              <a:off x="2237429" y="3642956"/>
              <a:ext cx="102870" cy="214629"/>
            </a:xfrm>
            <a:custGeom>
              <a:avLst/>
              <a:gdLst>
                <a:gd name="T0" fmla="*/ 18672 w 137160"/>
                <a:gd name="T1" fmla="*/ 180540 h 214629"/>
                <a:gd name="T2" fmla="*/ 9719 w 137160"/>
                <a:gd name="T3" fmla="*/ 180540 h 214629"/>
                <a:gd name="T4" fmla="*/ 15692 w 137160"/>
                <a:gd name="T5" fmla="*/ 214548 h 214629"/>
                <a:gd name="T6" fmla="*/ 18672 w 137160"/>
                <a:gd name="T7" fmla="*/ 180540 h 214629"/>
                <a:gd name="T8" fmla="*/ 19523 w 137160"/>
                <a:gd name="T9" fmla="*/ 0 h 214629"/>
                <a:gd name="T10" fmla="*/ 0 w 137160"/>
                <a:gd name="T11" fmla="*/ 17757 h 214629"/>
                <a:gd name="T12" fmla="*/ 4821 w 137160"/>
                <a:gd name="T13" fmla="*/ 184985 h 214629"/>
                <a:gd name="T14" fmla="*/ 9719 w 137160"/>
                <a:gd name="T15" fmla="*/ 180540 h 214629"/>
                <a:gd name="T16" fmla="*/ 18672 w 137160"/>
                <a:gd name="T17" fmla="*/ 180540 h 214629"/>
                <a:gd name="T18" fmla="*/ 19448 w 137160"/>
                <a:gd name="T19" fmla="*/ 171673 h 214629"/>
                <a:gd name="T20" fmla="*/ 24344 w 137160"/>
                <a:gd name="T21" fmla="*/ 167218 h 214629"/>
                <a:gd name="T22" fmla="*/ 19523 w 137160"/>
                <a:gd name="T23" fmla="*/ 0 h 214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160" h="214629">
                  <a:moveTo>
                    <a:pt x="104906" y="180540"/>
                  </a:moveTo>
                  <a:lnTo>
                    <a:pt x="54603" y="180540"/>
                  </a:lnTo>
                  <a:lnTo>
                    <a:pt x="88162" y="214548"/>
                  </a:lnTo>
                  <a:lnTo>
                    <a:pt x="104906" y="180540"/>
                  </a:lnTo>
                  <a:close/>
                </a:path>
                <a:path w="137160" h="214629">
                  <a:moveTo>
                    <a:pt x="109687" y="0"/>
                  </a:moveTo>
                  <a:lnTo>
                    <a:pt x="0" y="17757"/>
                  </a:lnTo>
                  <a:lnTo>
                    <a:pt x="27082" y="184985"/>
                  </a:lnTo>
                  <a:lnTo>
                    <a:pt x="54603" y="180540"/>
                  </a:lnTo>
                  <a:lnTo>
                    <a:pt x="104906" y="180540"/>
                  </a:lnTo>
                  <a:lnTo>
                    <a:pt x="109272" y="171673"/>
                  </a:lnTo>
                  <a:lnTo>
                    <a:pt x="136781" y="167218"/>
                  </a:lnTo>
                  <a:lnTo>
                    <a:pt x="109687" y="0"/>
                  </a:lnTo>
                  <a:close/>
                </a:path>
              </a:pathLst>
            </a:custGeom>
            <a:solidFill>
              <a:srgbClr val="DEB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65" name="object 117"/>
            <p:cNvSpPr>
              <a:spLocks/>
            </p:cNvSpPr>
            <p:nvPr/>
          </p:nvSpPr>
          <p:spPr bwMode="auto">
            <a:xfrm>
              <a:off x="2494523" y="3343280"/>
              <a:ext cx="161925" cy="146050"/>
            </a:xfrm>
            <a:custGeom>
              <a:avLst/>
              <a:gdLst>
                <a:gd name="T0" fmla="*/ 4365 w 215900"/>
                <a:gd name="T1" fmla="*/ 0 h 146050"/>
                <a:gd name="T2" fmla="*/ 0 w 215900"/>
                <a:gd name="T3" fmla="*/ 108399 h 146050"/>
                <a:gd name="T4" fmla="*/ 29404 w 215900"/>
                <a:gd name="T5" fmla="*/ 145792 h 146050"/>
                <a:gd name="T6" fmla="*/ 30498 w 215900"/>
                <a:gd name="T7" fmla="*/ 118600 h 146050"/>
                <a:gd name="T8" fmla="*/ 38348 w 215900"/>
                <a:gd name="T9" fmla="*/ 100197 h 146050"/>
                <a:gd name="T10" fmla="*/ 32677 w 215900"/>
                <a:gd name="T11" fmla="*/ 64585 h 146050"/>
                <a:gd name="T12" fmla="*/ 33772 w 215900"/>
                <a:gd name="T13" fmla="*/ 37404 h 146050"/>
                <a:gd name="T14" fmla="*/ 4365 w 215900"/>
                <a:gd name="T15" fmla="*/ 0 h 1460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900" h="146050">
                  <a:moveTo>
                    <a:pt x="24527" y="0"/>
                  </a:moveTo>
                  <a:lnTo>
                    <a:pt x="0" y="108399"/>
                  </a:lnTo>
                  <a:lnTo>
                    <a:pt x="165207" y="145792"/>
                  </a:lnTo>
                  <a:lnTo>
                    <a:pt x="171357" y="118600"/>
                  </a:lnTo>
                  <a:lnTo>
                    <a:pt x="215465" y="100197"/>
                  </a:lnTo>
                  <a:lnTo>
                    <a:pt x="183598" y="64585"/>
                  </a:lnTo>
                  <a:lnTo>
                    <a:pt x="189746" y="37404"/>
                  </a:lnTo>
                  <a:lnTo>
                    <a:pt x="24527" y="0"/>
                  </a:lnTo>
                  <a:close/>
                </a:path>
              </a:pathLst>
            </a:custGeom>
            <a:solidFill>
              <a:srgbClr val="DEB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66" name="object 118"/>
            <p:cNvSpPr>
              <a:spLocks/>
            </p:cNvSpPr>
            <p:nvPr/>
          </p:nvSpPr>
          <p:spPr bwMode="auto">
            <a:xfrm>
              <a:off x="2363261" y="2857736"/>
              <a:ext cx="138113" cy="206375"/>
            </a:xfrm>
            <a:custGeom>
              <a:avLst/>
              <a:gdLst>
                <a:gd name="T0" fmla="*/ 16001 w 184150"/>
                <a:gd name="T1" fmla="*/ 3516 h 206375"/>
                <a:gd name="T2" fmla="*/ 0 w 184150"/>
                <a:gd name="T3" fmla="*/ 147081 h 206375"/>
                <a:gd name="T4" fmla="*/ 16762 w 184150"/>
                <a:gd name="T5" fmla="*/ 206063 h 206375"/>
                <a:gd name="T6" fmla="*/ 32762 w 184150"/>
                <a:gd name="T7" fmla="*/ 62499 h 206375"/>
                <a:gd name="T8" fmla="*/ 28559 w 184150"/>
                <a:gd name="T9" fmla="*/ 47712 h 206375"/>
                <a:gd name="T10" fmla="*/ 28252 w 184150"/>
                <a:gd name="T11" fmla="*/ 18303 h 206375"/>
                <a:gd name="T12" fmla="*/ 20203 w 184150"/>
                <a:gd name="T13" fmla="*/ 18303 h 206375"/>
                <a:gd name="T14" fmla="*/ 16001 w 184150"/>
                <a:gd name="T15" fmla="*/ 3516 h 206375"/>
                <a:gd name="T16" fmla="*/ 28061 w 184150"/>
                <a:gd name="T17" fmla="*/ 0 h 206375"/>
                <a:gd name="T18" fmla="*/ 20203 w 184150"/>
                <a:gd name="T19" fmla="*/ 18303 h 206375"/>
                <a:gd name="T20" fmla="*/ 28252 w 184150"/>
                <a:gd name="T21" fmla="*/ 18303 h 206375"/>
                <a:gd name="T22" fmla="*/ 28061 w 184150"/>
                <a:gd name="T23" fmla="*/ 0 h 206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4150" h="206375">
                  <a:moveTo>
                    <a:pt x="89899" y="3516"/>
                  </a:moveTo>
                  <a:lnTo>
                    <a:pt x="0" y="147081"/>
                  </a:lnTo>
                  <a:lnTo>
                    <a:pt x="94180" y="206063"/>
                  </a:lnTo>
                  <a:lnTo>
                    <a:pt x="184080" y="62499"/>
                  </a:lnTo>
                  <a:lnTo>
                    <a:pt x="160458" y="47712"/>
                  </a:lnTo>
                  <a:lnTo>
                    <a:pt x="158735" y="18303"/>
                  </a:lnTo>
                  <a:lnTo>
                    <a:pt x="113510" y="18303"/>
                  </a:lnTo>
                  <a:lnTo>
                    <a:pt x="89899" y="3516"/>
                  </a:lnTo>
                  <a:close/>
                </a:path>
                <a:path w="184150" h="206375">
                  <a:moveTo>
                    <a:pt x="157662" y="0"/>
                  </a:moveTo>
                  <a:lnTo>
                    <a:pt x="113510" y="18303"/>
                  </a:lnTo>
                  <a:lnTo>
                    <a:pt x="158735" y="18303"/>
                  </a:lnTo>
                  <a:lnTo>
                    <a:pt x="157662" y="0"/>
                  </a:lnTo>
                  <a:close/>
                </a:path>
              </a:pathLst>
            </a:custGeom>
            <a:solidFill>
              <a:srgbClr val="DEB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67" name="object 119"/>
            <p:cNvSpPr>
              <a:spLocks/>
            </p:cNvSpPr>
            <p:nvPr/>
          </p:nvSpPr>
          <p:spPr bwMode="auto">
            <a:xfrm>
              <a:off x="2041707" y="2854820"/>
              <a:ext cx="136684" cy="207645"/>
            </a:xfrm>
            <a:custGeom>
              <a:avLst/>
              <a:gdLst>
                <a:gd name="T0" fmla="*/ 4994 w 182244"/>
                <a:gd name="T1" fmla="*/ 0 h 207644"/>
                <a:gd name="T2" fmla="*/ 4272 w 182244"/>
                <a:gd name="T3" fmla="*/ 47614 h 207644"/>
                <a:gd name="T4" fmla="*/ 0 w 182244"/>
                <a:gd name="T5" fmla="*/ 61789 h 207644"/>
                <a:gd name="T6" fmla="*/ 15332 w 182244"/>
                <a:gd name="T7" fmla="*/ 207653 h 207644"/>
                <a:gd name="T8" fmla="*/ 32363 w 182244"/>
                <a:gd name="T9" fmla="*/ 151138 h 207644"/>
                <a:gd name="T10" fmla="*/ 18521 w 182244"/>
                <a:gd name="T11" fmla="*/ 19450 h 207644"/>
                <a:gd name="T12" fmla="*/ 12762 w 182244"/>
                <a:gd name="T13" fmla="*/ 19450 h 207644"/>
                <a:gd name="T14" fmla="*/ 4994 w 182244"/>
                <a:gd name="T15" fmla="*/ 0 h 207644"/>
                <a:gd name="T16" fmla="*/ 17033 w 182244"/>
                <a:gd name="T17" fmla="*/ 5285 h 207644"/>
                <a:gd name="T18" fmla="*/ 12762 w 182244"/>
                <a:gd name="T19" fmla="*/ 19450 h 207644"/>
                <a:gd name="T20" fmla="*/ 18521 w 182244"/>
                <a:gd name="T21" fmla="*/ 19450 h 207644"/>
                <a:gd name="T22" fmla="*/ 17033 w 182244"/>
                <a:gd name="T23" fmla="*/ 5285 h 2076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2244" h="207644">
                  <a:moveTo>
                    <a:pt x="28055" y="0"/>
                  </a:moveTo>
                  <a:lnTo>
                    <a:pt x="24004" y="47614"/>
                  </a:lnTo>
                  <a:lnTo>
                    <a:pt x="0" y="61789"/>
                  </a:lnTo>
                  <a:lnTo>
                    <a:pt x="86142" y="207647"/>
                  </a:lnTo>
                  <a:lnTo>
                    <a:pt x="181829" y="151132"/>
                  </a:lnTo>
                  <a:lnTo>
                    <a:pt x="104063" y="19450"/>
                  </a:lnTo>
                  <a:lnTo>
                    <a:pt x="71705" y="19450"/>
                  </a:lnTo>
                  <a:lnTo>
                    <a:pt x="28055" y="0"/>
                  </a:lnTo>
                  <a:close/>
                </a:path>
                <a:path w="182244" h="207644">
                  <a:moveTo>
                    <a:pt x="95698" y="5285"/>
                  </a:moveTo>
                  <a:lnTo>
                    <a:pt x="71705" y="19450"/>
                  </a:lnTo>
                  <a:lnTo>
                    <a:pt x="104063" y="19450"/>
                  </a:lnTo>
                  <a:lnTo>
                    <a:pt x="95698" y="5285"/>
                  </a:lnTo>
                  <a:close/>
                </a:path>
              </a:pathLst>
            </a:custGeom>
            <a:solidFill>
              <a:srgbClr val="DEB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68" name="object 120"/>
            <p:cNvSpPr>
              <a:spLocks/>
            </p:cNvSpPr>
            <p:nvPr/>
          </p:nvSpPr>
          <p:spPr bwMode="auto">
            <a:xfrm>
              <a:off x="1899384" y="3290710"/>
              <a:ext cx="82867" cy="110489"/>
            </a:xfrm>
            <a:custGeom>
              <a:avLst/>
              <a:gdLst>
                <a:gd name="T0" fmla="*/ 10019 w 110489"/>
                <a:gd name="T1" fmla="*/ 0 h 110489"/>
                <a:gd name="T2" fmla="*/ 6193 w 110489"/>
                <a:gd name="T3" fmla="*/ 3845 h 110489"/>
                <a:gd name="T4" fmla="*/ 2931 w 110489"/>
                <a:gd name="T5" fmla="*/ 15723 h 110489"/>
                <a:gd name="T6" fmla="*/ 809 w 110489"/>
                <a:gd name="T7" fmla="*/ 33104 h 110489"/>
                <a:gd name="T8" fmla="*/ 0 w 110489"/>
                <a:gd name="T9" fmla="*/ 53691 h 110489"/>
                <a:gd name="T10" fmla="*/ 684 w 110489"/>
                <a:gd name="T11" fmla="*/ 75190 h 110489"/>
                <a:gd name="T12" fmla="*/ 2798 w 110489"/>
                <a:gd name="T13" fmla="*/ 93506 h 110489"/>
                <a:gd name="T14" fmla="*/ 5891 w 110489"/>
                <a:gd name="T15" fmla="*/ 105431 h 110489"/>
                <a:gd name="T16" fmla="*/ 9555 w 110489"/>
                <a:gd name="T17" fmla="*/ 109970 h 110489"/>
                <a:gd name="T18" fmla="*/ 13382 w 110489"/>
                <a:gd name="T19" fmla="*/ 106128 h 110489"/>
                <a:gd name="T20" fmla="*/ 16643 w 110489"/>
                <a:gd name="T21" fmla="*/ 94251 h 110489"/>
                <a:gd name="T22" fmla="*/ 18766 w 110489"/>
                <a:gd name="T23" fmla="*/ 76874 h 110489"/>
                <a:gd name="T24" fmla="*/ 19574 w 110489"/>
                <a:gd name="T25" fmla="*/ 56291 h 110489"/>
                <a:gd name="T26" fmla="*/ 18890 w 110489"/>
                <a:gd name="T27" fmla="*/ 34794 h 110489"/>
                <a:gd name="T28" fmla="*/ 16775 w 110489"/>
                <a:gd name="T29" fmla="*/ 16470 h 110489"/>
                <a:gd name="T30" fmla="*/ 13682 w 110489"/>
                <a:gd name="T31" fmla="*/ 4540 h 110489"/>
                <a:gd name="T32" fmla="*/ 10019 w 110489"/>
                <a:gd name="T33" fmla="*/ 0 h 1104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0489" h="110489">
                  <a:moveTo>
                    <a:pt x="56289" y="0"/>
                  </a:moveTo>
                  <a:lnTo>
                    <a:pt x="34791" y="3845"/>
                  </a:lnTo>
                  <a:lnTo>
                    <a:pt x="16468" y="15723"/>
                  </a:lnTo>
                  <a:lnTo>
                    <a:pt x="4540" y="33104"/>
                  </a:lnTo>
                  <a:lnTo>
                    <a:pt x="0" y="53691"/>
                  </a:lnTo>
                  <a:lnTo>
                    <a:pt x="3841" y="75190"/>
                  </a:lnTo>
                  <a:lnTo>
                    <a:pt x="15720" y="93506"/>
                  </a:lnTo>
                  <a:lnTo>
                    <a:pt x="33100" y="105431"/>
                  </a:lnTo>
                  <a:lnTo>
                    <a:pt x="53687" y="109970"/>
                  </a:lnTo>
                  <a:lnTo>
                    <a:pt x="75186" y="106128"/>
                  </a:lnTo>
                  <a:lnTo>
                    <a:pt x="93505" y="94251"/>
                  </a:lnTo>
                  <a:lnTo>
                    <a:pt x="105436" y="76874"/>
                  </a:lnTo>
                  <a:lnTo>
                    <a:pt x="109979" y="56291"/>
                  </a:lnTo>
                  <a:lnTo>
                    <a:pt x="106135" y="34794"/>
                  </a:lnTo>
                  <a:lnTo>
                    <a:pt x="94256" y="16470"/>
                  </a:lnTo>
                  <a:lnTo>
                    <a:pt x="76876" y="4540"/>
                  </a:lnTo>
                  <a:lnTo>
                    <a:pt x="56289" y="0"/>
                  </a:lnTo>
                  <a:close/>
                </a:path>
              </a:pathLst>
            </a:custGeom>
            <a:solidFill>
              <a:srgbClr val="00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69" name="object 121"/>
            <p:cNvSpPr>
              <a:spLocks/>
            </p:cNvSpPr>
            <p:nvPr/>
          </p:nvSpPr>
          <p:spPr bwMode="auto">
            <a:xfrm>
              <a:off x="1933705" y="3092908"/>
              <a:ext cx="81439" cy="108585"/>
            </a:xfrm>
            <a:custGeom>
              <a:avLst/>
              <a:gdLst>
                <a:gd name="T0" fmla="*/ 11458 w 108585"/>
                <a:gd name="T1" fmla="*/ 0 h 108585"/>
                <a:gd name="T2" fmla="*/ 7572 w 108585"/>
                <a:gd name="T3" fmla="*/ 235 h 108585"/>
                <a:gd name="T4" fmla="*/ 4007 w 108585"/>
                <a:gd name="T5" fmla="*/ 8932 h 108585"/>
                <a:gd name="T6" fmla="*/ 1402 w 108585"/>
                <a:gd name="T7" fmla="*/ 24107 h 108585"/>
                <a:gd name="T8" fmla="*/ 0 w 108585"/>
                <a:gd name="T9" fmla="*/ 43661 h 108585"/>
                <a:gd name="T10" fmla="*/ 44 w 108585"/>
                <a:gd name="T11" fmla="*/ 65498 h 108585"/>
                <a:gd name="T12" fmla="*/ 1591 w 108585"/>
                <a:gd name="T13" fmla="*/ 85530 h 108585"/>
                <a:gd name="T14" fmla="*/ 4291 w 108585"/>
                <a:gd name="T15" fmla="*/ 100164 h 108585"/>
                <a:gd name="T16" fmla="*/ 7771 w 108585"/>
                <a:gd name="T17" fmla="*/ 108039 h 108585"/>
                <a:gd name="T18" fmla="*/ 11657 w 108585"/>
                <a:gd name="T19" fmla="*/ 107794 h 108585"/>
                <a:gd name="T20" fmla="*/ 15221 w 108585"/>
                <a:gd name="T21" fmla="*/ 99103 h 108585"/>
                <a:gd name="T22" fmla="*/ 17826 w 108585"/>
                <a:gd name="T23" fmla="*/ 83932 h 108585"/>
                <a:gd name="T24" fmla="*/ 19229 w 108585"/>
                <a:gd name="T25" fmla="*/ 64379 h 108585"/>
                <a:gd name="T26" fmla="*/ 19187 w 108585"/>
                <a:gd name="T27" fmla="*/ 42542 h 108585"/>
                <a:gd name="T28" fmla="*/ 17639 w 108585"/>
                <a:gd name="T29" fmla="*/ 22519 h 108585"/>
                <a:gd name="T30" fmla="*/ 14938 w 108585"/>
                <a:gd name="T31" fmla="*/ 7883 h 108585"/>
                <a:gd name="T32" fmla="*/ 11458 w 108585"/>
                <a:gd name="T33" fmla="*/ 0 h 1085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8585" h="108585">
                  <a:moveTo>
                    <a:pt x="64377" y="0"/>
                  </a:moveTo>
                  <a:lnTo>
                    <a:pt x="42541" y="235"/>
                  </a:lnTo>
                  <a:lnTo>
                    <a:pt x="22508" y="8932"/>
                  </a:lnTo>
                  <a:lnTo>
                    <a:pt x="7874" y="24107"/>
                  </a:lnTo>
                  <a:lnTo>
                    <a:pt x="0" y="43661"/>
                  </a:lnTo>
                  <a:lnTo>
                    <a:pt x="245" y="65498"/>
                  </a:lnTo>
                  <a:lnTo>
                    <a:pt x="8935" y="85530"/>
                  </a:lnTo>
                  <a:lnTo>
                    <a:pt x="24106" y="100164"/>
                  </a:lnTo>
                  <a:lnTo>
                    <a:pt x="43659" y="108039"/>
                  </a:lnTo>
                  <a:lnTo>
                    <a:pt x="65496" y="107794"/>
                  </a:lnTo>
                  <a:lnTo>
                    <a:pt x="85524" y="99103"/>
                  </a:lnTo>
                  <a:lnTo>
                    <a:pt x="100160" y="83932"/>
                  </a:lnTo>
                  <a:lnTo>
                    <a:pt x="108040" y="64379"/>
                  </a:lnTo>
                  <a:lnTo>
                    <a:pt x="107802" y="42542"/>
                  </a:lnTo>
                  <a:lnTo>
                    <a:pt x="99106" y="22519"/>
                  </a:lnTo>
                  <a:lnTo>
                    <a:pt x="83931" y="7883"/>
                  </a:lnTo>
                  <a:lnTo>
                    <a:pt x="64377" y="0"/>
                  </a:lnTo>
                  <a:close/>
                </a:path>
              </a:pathLst>
            </a:custGeom>
            <a:solidFill>
              <a:srgbClr val="00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70" name="object 122"/>
            <p:cNvSpPr>
              <a:spLocks/>
            </p:cNvSpPr>
            <p:nvPr/>
          </p:nvSpPr>
          <p:spPr bwMode="auto">
            <a:xfrm>
              <a:off x="2407958" y="3645791"/>
              <a:ext cx="82391" cy="109855"/>
            </a:xfrm>
            <a:custGeom>
              <a:avLst/>
              <a:gdLst>
                <a:gd name="T0" fmla="*/ 10613 w 109854"/>
                <a:gd name="T1" fmla="*/ 0 h 109854"/>
                <a:gd name="T2" fmla="*/ 6883 w 109854"/>
                <a:gd name="T3" fmla="*/ 2213 h 109854"/>
                <a:gd name="T4" fmla="*/ 3572 w 109854"/>
                <a:gd name="T5" fmla="*/ 12127 h 109854"/>
                <a:gd name="T6" fmla="*/ 1106 w 109854"/>
                <a:gd name="T7" fmla="*/ 29011 h 109854"/>
                <a:gd name="T8" fmla="*/ 0 w 109854"/>
                <a:gd name="T9" fmla="*/ 49945 h 109854"/>
                <a:gd name="T10" fmla="*/ 395 w 109854"/>
                <a:gd name="T11" fmla="*/ 70913 h 109854"/>
                <a:gd name="T12" fmla="*/ 2159 w 109854"/>
                <a:gd name="T13" fmla="*/ 89514 h 109854"/>
                <a:gd name="T14" fmla="*/ 5165 w 109854"/>
                <a:gd name="T15" fmla="*/ 103365 h 109854"/>
                <a:gd name="T16" fmla="*/ 8889 w 109854"/>
                <a:gd name="T17" fmla="*/ 109584 h 109854"/>
                <a:gd name="T18" fmla="*/ 12620 w 109854"/>
                <a:gd name="T19" fmla="*/ 107367 h 109854"/>
                <a:gd name="T20" fmla="*/ 15932 w 109854"/>
                <a:gd name="T21" fmla="*/ 97448 h 109854"/>
                <a:gd name="T22" fmla="*/ 18398 w 109854"/>
                <a:gd name="T23" fmla="*/ 80563 h 109854"/>
                <a:gd name="T24" fmla="*/ 19504 w 109854"/>
                <a:gd name="T25" fmla="*/ 59632 h 109854"/>
                <a:gd name="T26" fmla="*/ 19109 w 109854"/>
                <a:gd name="T27" fmla="*/ 38662 h 109854"/>
                <a:gd name="T28" fmla="*/ 17344 w 109854"/>
                <a:gd name="T29" fmla="*/ 20061 h 109854"/>
                <a:gd name="T30" fmla="*/ 14339 w 109854"/>
                <a:gd name="T31" fmla="*/ 6219 h 109854"/>
                <a:gd name="T32" fmla="*/ 10613 w 109854"/>
                <a:gd name="T33" fmla="*/ 0 h 1098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9854" h="109854">
                  <a:moveTo>
                    <a:pt x="59632" y="0"/>
                  </a:moveTo>
                  <a:lnTo>
                    <a:pt x="38670" y="2213"/>
                  </a:lnTo>
                  <a:lnTo>
                    <a:pt x="20066" y="12127"/>
                  </a:lnTo>
                  <a:lnTo>
                    <a:pt x="6213" y="29011"/>
                  </a:lnTo>
                  <a:lnTo>
                    <a:pt x="0" y="49945"/>
                  </a:lnTo>
                  <a:lnTo>
                    <a:pt x="2216" y="70907"/>
                  </a:lnTo>
                  <a:lnTo>
                    <a:pt x="12132" y="89508"/>
                  </a:lnTo>
                  <a:lnTo>
                    <a:pt x="29015" y="103359"/>
                  </a:lnTo>
                  <a:lnTo>
                    <a:pt x="49945" y="109578"/>
                  </a:lnTo>
                  <a:lnTo>
                    <a:pt x="70907" y="107361"/>
                  </a:lnTo>
                  <a:lnTo>
                    <a:pt x="89511" y="97442"/>
                  </a:lnTo>
                  <a:lnTo>
                    <a:pt x="103363" y="80557"/>
                  </a:lnTo>
                  <a:lnTo>
                    <a:pt x="109582" y="59626"/>
                  </a:lnTo>
                  <a:lnTo>
                    <a:pt x="107365" y="38662"/>
                  </a:lnTo>
                  <a:lnTo>
                    <a:pt x="97447" y="20061"/>
                  </a:lnTo>
                  <a:lnTo>
                    <a:pt x="80562" y="6219"/>
                  </a:lnTo>
                  <a:lnTo>
                    <a:pt x="59632" y="0"/>
                  </a:lnTo>
                  <a:close/>
                </a:path>
              </a:pathLst>
            </a:custGeom>
            <a:solidFill>
              <a:srgbClr val="00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71" name="object 123"/>
            <p:cNvSpPr>
              <a:spLocks/>
            </p:cNvSpPr>
            <p:nvPr/>
          </p:nvSpPr>
          <p:spPr bwMode="auto">
            <a:xfrm>
              <a:off x="2518889" y="3055994"/>
              <a:ext cx="82391" cy="109855"/>
            </a:xfrm>
            <a:custGeom>
              <a:avLst/>
              <a:gdLst>
                <a:gd name="T0" fmla="*/ 10278 w 109854"/>
                <a:gd name="T1" fmla="*/ 0 h 109855"/>
                <a:gd name="T2" fmla="*/ 6563 w 109854"/>
                <a:gd name="T3" fmla="*/ 2952 h 109855"/>
                <a:gd name="T4" fmla="*/ 3219 w 109854"/>
                <a:gd name="T5" fmla="*/ 14074 h 109855"/>
                <a:gd name="T6" fmla="*/ 906 w 109854"/>
                <a:gd name="T7" fmla="*/ 31622 h 109855"/>
                <a:gd name="T8" fmla="*/ 0 w 109854"/>
                <a:gd name="T9" fmla="*/ 52081 h 109855"/>
                <a:gd name="T10" fmla="*/ 526 w 109854"/>
                <a:gd name="T11" fmla="*/ 72954 h 109855"/>
                <a:gd name="T12" fmla="*/ 2506 w 109854"/>
                <a:gd name="T13" fmla="*/ 91742 h 109855"/>
                <a:gd name="T14" fmla="*/ 5627 w 109854"/>
                <a:gd name="T15" fmla="*/ 104742 h 109855"/>
                <a:gd name="T16" fmla="*/ 9268 w 109854"/>
                <a:gd name="T17" fmla="*/ 109827 h 109855"/>
                <a:gd name="T18" fmla="*/ 12983 w 109854"/>
                <a:gd name="T19" fmla="*/ 106869 h 109855"/>
                <a:gd name="T20" fmla="*/ 16328 w 109854"/>
                <a:gd name="T21" fmla="*/ 95739 h 109855"/>
                <a:gd name="T22" fmla="*/ 18641 w 109854"/>
                <a:gd name="T23" fmla="*/ 78198 h 109855"/>
                <a:gd name="T24" fmla="*/ 19547 w 109854"/>
                <a:gd name="T25" fmla="*/ 57742 h 109855"/>
                <a:gd name="T26" fmla="*/ 19021 w 109854"/>
                <a:gd name="T27" fmla="*/ 36870 h 109855"/>
                <a:gd name="T28" fmla="*/ 17041 w 109854"/>
                <a:gd name="T29" fmla="*/ 18081 h 109855"/>
                <a:gd name="T30" fmla="*/ 13919 w 109854"/>
                <a:gd name="T31" fmla="*/ 5086 h 109855"/>
                <a:gd name="T32" fmla="*/ 10278 w 109854"/>
                <a:gd name="T33" fmla="*/ 0 h 1098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9854" h="109855">
                  <a:moveTo>
                    <a:pt x="57745" y="0"/>
                  </a:moveTo>
                  <a:lnTo>
                    <a:pt x="36874" y="2952"/>
                  </a:lnTo>
                  <a:lnTo>
                    <a:pt x="18086" y="14074"/>
                  </a:lnTo>
                  <a:lnTo>
                    <a:pt x="5086" y="31622"/>
                  </a:lnTo>
                  <a:lnTo>
                    <a:pt x="0" y="52081"/>
                  </a:lnTo>
                  <a:lnTo>
                    <a:pt x="2954" y="72954"/>
                  </a:lnTo>
                  <a:lnTo>
                    <a:pt x="14077" y="91742"/>
                  </a:lnTo>
                  <a:lnTo>
                    <a:pt x="31617" y="104742"/>
                  </a:lnTo>
                  <a:lnTo>
                    <a:pt x="52070" y="109827"/>
                  </a:lnTo>
                  <a:lnTo>
                    <a:pt x="72942" y="106869"/>
                  </a:lnTo>
                  <a:lnTo>
                    <a:pt x="91734" y="95739"/>
                  </a:lnTo>
                  <a:lnTo>
                    <a:pt x="104734" y="78198"/>
                  </a:lnTo>
                  <a:lnTo>
                    <a:pt x="109821" y="57742"/>
                  </a:lnTo>
                  <a:lnTo>
                    <a:pt x="106866" y="36870"/>
                  </a:lnTo>
                  <a:lnTo>
                    <a:pt x="95742" y="18081"/>
                  </a:lnTo>
                  <a:lnTo>
                    <a:pt x="78201" y="5086"/>
                  </a:lnTo>
                  <a:lnTo>
                    <a:pt x="57745" y="0"/>
                  </a:lnTo>
                  <a:close/>
                </a:path>
              </a:pathLst>
            </a:custGeom>
            <a:solidFill>
              <a:srgbClr val="00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72" name="object 124"/>
            <p:cNvSpPr>
              <a:spLocks/>
            </p:cNvSpPr>
            <p:nvPr/>
          </p:nvSpPr>
          <p:spPr bwMode="auto">
            <a:xfrm>
              <a:off x="1941193" y="2881268"/>
              <a:ext cx="666750" cy="889000"/>
            </a:xfrm>
            <a:custGeom>
              <a:avLst/>
              <a:gdLst>
                <a:gd name="T0" fmla="*/ 63596 w 889000"/>
                <a:gd name="T1" fmla="*/ 833776 h 889000"/>
                <a:gd name="T2" fmla="*/ 81183 w 889000"/>
                <a:gd name="T3" fmla="*/ 888532 h 889000"/>
                <a:gd name="T4" fmla="*/ 93492 w 889000"/>
                <a:gd name="T5" fmla="*/ 857963 h 889000"/>
                <a:gd name="T6" fmla="*/ 97685 w 889000"/>
                <a:gd name="T7" fmla="*/ 830893 h 889000"/>
                <a:gd name="T8" fmla="*/ 31575 w 889000"/>
                <a:gd name="T9" fmla="*/ 102037 h 889000"/>
                <a:gd name="T10" fmla="*/ 28279 w 889000"/>
                <a:gd name="T11" fmla="*/ 165133 h 889000"/>
                <a:gd name="T12" fmla="*/ 25812 w 889000"/>
                <a:gd name="T13" fmla="*/ 176828 h 889000"/>
                <a:gd name="T14" fmla="*/ 7485 w 889000"/>
                <a:gd name="T15" fmla="*/ 281394 h 889000"/>
                <a:gd name="T16" fmla="*/ 10139 w 889000"/>
                <a:gd name="T17" fmla="*/ 339514 h 889000"/>
                <a:gd name="T18" fmla="*/ 9173 w 889000"/>
                <a:gd name="T19" fmla="*/ 362197 h 889000"/>
                <a:gd name="T20" fmla="*/ 2121 w 889000"/>
                <a:gd name="T21" fmla="*/ 407257 h 889000"/>
                <a:gd name="T22" fmla="*/ 724 w 889000"/>
                <a:gd name="T23" fmla="*/ 481077 h 889000"/>
                <a:gd name="T24" fmla="*/ 9203 w 889000"/>
                <a:gd name="T25" fmla="*/ 543742 h 889000"/>
                <a:gd name="T26" fmla="*/ 11283 w 889000"/>
                <a:gd name="T27" fmla="*/ 563838 h 889000"/>
                <a:gd name="T28" fmla="*/ 9494 w 889000"/>
                <a:gd name="T29" fmla="*/ 602078 h 889000"/>
                <a:gd name="T30" fmla="*/ 22511 w 889000"/>
                <a:gd name="T31" fmla="*/ 721276 h 889000"/>
                <a:gd name="T32" fmla="*/ 31009 w 889000"/>
                <a:gd name="T33" fmla="*/ 738273 h 889000"/>
                <a:gd name="T34" fmla="*/ 32857 w 889000"/>
                <a:gd name="T35" fmla="*/ 776367 h 889000"/>
                <a:gd name="T36" fmla="*/ 50083 w 889000"/>
                <a:gd name="T37" fmla="*/ 846470 h 889000"/>
                <a:gd name="T38" fmla="*/ 60427 w 889000"/>
                <a:gd name="T39" fmla="*/ 831570 h 889000"/>
                <a:gd name="T40" fmla="*/ 98211 w 889000"/>
                <a:gd name="T41" fmla="*/ 828709 h 889000"/>
                <a:gd name="T42" fmla="*/ 120435 w 889000"/>
                <a:gd name="T43" fmla="*/ 823074 h 889000"/>
                <a:gd name="T44" fmla="*/ 129444 w 889000"/>
                <a:gd name="T45" fmla="*/ 728794 h 889000"/>
                <a:gd name="T46" fmla="*/ 131397 w 889000"/>
                <a:gd name="T47" fmla="*/ 714303 h 889000"/>
                <a:gd name="T48" fmla="*/ 148603 w 889000"/>
                <a:gd name="T49" fmla="*/ 656107 h 889000"/>
                <a:gd name="T50" fmla="*/ 148418 w 889000"/>
                <a:gd name="T51" fmla="*/ 554249 h 889000"/>
                <a:gd name="T52" fmla="*/ 148394 w 889000"/>
                <a:gd name="T53" fmla="*/ 531206 h 889000"/>
                <a:gd name="T54" fmla="*/ 153353 w 889000"/>
                <a:gd name="T55" fmla="*/ 503151 h 889000"/>
                <a:gd name="T56" fmla="*/ 158138 w 889000"/>
                <a:gd name="T57" fmla="*/ 432384 h 889000"/>
                <a:gd name="T58" fmla="*/ 152700 w 889000"/>
                <a:gd name="T59" fmla="*/ 363226 h 889000"/>
                <a:gd name="T60" fmla="*/ 147493 w 889000"/>
                <a:gd name="T61" fmla="*/ 336707 h 889000"/>
                <a:gd name="T62" fmla="*/ 147284 w 889000"/>
                <a:gd name="T63" fmla="*/ 313424 h 889000"/>
                <a:gd name="T64" fmla="*/ 143643 w 889000"/>
                <a:gd name="T65" fmla="*/ 192292 h 889000"/>
                <a:gd name="T66" fmla="*/ 128750 w 889000"/>
                <a:gd name="T67" fmla="*/ 158874 h 889000"/>
                <a:gd name="T68" fmla="*/ 126507 w 889000"/>
                <a:gd name="T69" fmla="*/ 139371 h 889000"/>
                <a:gd name="T70" fmla="*/ 120403 w 889000"/>
                <a:gd name="T71" fmla="*/ 68498 h 889000"/>
                <a:gd name="T72" fmla="*/ 56744 w 889000"/>
                <a:gd name="T73" fmla="*/ 63045 h 889000"/>
                <a:gd name="T74" fmla="*/ 46284 w 889000"/>
                <a:gd name="T75" fmla="*/ 51326 h 889000"/>
                <a:gd name="T76" fmla="*/ 101395 w 889000"/>
                <a:gd name="T77" fmla="*/ 825475 h 889000"/>
                <a:gd name="T78" fmla="*/ 111856 w 889000"/>
                <a:gd name="T79" fmla="*/ 837193 h 889000"/>
                <a:gd name="T80" fmla="*/ 76955 w 889000"/>
                <a:gd name="T81" fmla="*/ 0 h 889000"/>
                <a:gd name="T82" fmla="*/ 60765 w 889000"/>
                <a:gd name="T83" fmla="*/ 56351 h 889000"/>
                <a:gd name="T84" fmla="*/ 119159 w 889000"/>
                <a:gd name="T85" fmla="*/ 63384 h 889000"/>
                <a:gd name="T86" fmla="*/ 94544 w 889000"/>
                <a:gd name="T87" fmla="*/ 54767 h 889000"/>
                <a:gd name="T88" fmla="*/ 89550 w 889000"/>
                <a:gd name="T89" fmla="*/ 26896 h 889000"/>
                <a:gd name="T90" fmla="*/ 76955 w 889000"/>
                <a:gd name="T91" fmla="*/ 0 h 889000"/>
                <a:gd name="T92" fmla="*/ 98646 w 889000"/>
                <a:gd name="T93" fmla="*/ 54615 h 889000"/>
                <a:gd name="T94" fmla="*/ 117755 w 889000"/>
                <a:gd name="T95" fmla="*/ 57617 h 889000"/>
                <a:gd name="T96" fmla="*/ 108057 w 889000"/>
                <a:gd name="T97" fmla="*/ 42051 h 889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9000" h="889000">
                  <a:moveTo>
                    <a:pt x="548859" y="830893"/>
                  </a:moveTo>
                  <a:lnTo>
                    <a:pt x="345324" y="830893"/>
                  </a:lnTo>
                  <a:lnTo>
                    <a:pt x="357325" y="833776"/>
                  </a:lnTo>
                  <a:lnTo>
                    <a:pt x="362197" y="836997"/>
                  </a:lnTo>
                  <a:lnTo>
                    <a:pt x="407255" y="876619"/>
                  </a:lnTo>
                  <a:lnTo>
                    <a:pt x="456137" y="888532"/>
                  </a:lnTo>
                  <a:lnTo>
                    <a:pt x="481073" y="884464"/>
                  </a:lnTo>
                  <a:lnTo>
                    <a:pt x="504266" y="874061"/>
                  </a:lnTo>
                  <a:lnTo>
                    <a:pt x="525298" y="857963"/>
                  </a:lnTo>
                  <a:lnTo>
                    <a:pt x="543754" y="836811"/>
                  </a:lnTo>
                  <a:lnTo>
                    <a:pt x="547117" y="832181"/>
                  </a:lnTo>
                  <a:lnTo>
                    <a:pt x="548859" y="830893"/>
                  </a:lnTo>
                  <a:close/>
                </a:path>
                <a:path w="889000" h="889000">
                  <a:moveTo>
                    <a:pt x="260053" y="51326"/>
                  </a:moveTo>
                  <a:lnTo>
                    <a:pt x="211839" y="65458"/>
                  </a:lnTo>
                  <a:lnTo>
                    <a:pt x="177408" y="102037"/>
                  </a:lnTo>
                  <a:lnTo>
                    <a:pt x="161823" y="154015"/>
                  </a:lnTo>
                  <a:lnTo>
                    <a:pt x="161234" y="159738"/>
                  </a:lnTo>
                  <a:lnTo>
                    <a:pt x="158885" y="165133"/>
                  </a:lnTo>
                  <a:lnTo>
                    <a:pt x="154899" y="169303"/>
                  </a:lnTo>
                  <a:lnTo>
                    <a:pt x="150258" y="174218"/>
                  </a:lnTo>
                  <a:lnTo>
                    <a:pt x="145027" y="176828"/>
                  </a:lnTo>
                  <a:lnTo>
                    <a:pt x="88283" y="196065"/>
                  </a:lnTo>
                  <a:lnTo>
                    <a:pt x="53577" y="232415"/>
                  </a:lnTo>
                  <a:lnTo>
                    <a:pt x="42053" y="281394"/>
                  </a:lnTo>
                  <a:lnTo>
                    <a:pt x="45502" y="307687"/>
                  </a:lnTo>
                  <a:lnTo>
                    <a:pt x="54625" y="334272"/>
                  </a:lnTo>
                  <a:lnTo>
                    <a:pt x="56962" y="339514"/>
                  </a:lnTo>
                  <a:lnTo>
                    <a:pt x="57628" y="345314"/>
                  </a:lnTo>
                  <a:lnTo>
                    <a:pt x="54756" y="357315"/>
                  </a:lnTo>
                  <a:lnTo>
                    <a:pt x="51535" y="362197"/>
                  </a:lnTo>
                  <a:lnTo>
                    <a:pt x="47068" y="365812"/>
                  </a:lnTo>
                  <a:lnTo>
                    <a:pt x="26898" y="385380"/>
                  </a:lnTo>
                  <a:lnTo>
                    <a:pt x="11915" y="407257"/>
                  </a:lnTo>
                  <a:lnTo>
                    <a:pt x="2742" y="430996"/>
                  </a:lnTo>
                  <a:lnTo>
                    <a:pt x="0" y="456148"/>
                  </a:lnTo>
                  <a:lnTo>
                    <a:pt x="4068" y="481077"/>
                  </a:lnTo>
                  <a:lnTo>
                    <a:pt x="14469" y="504266"/>
                  </a:lnTo>
                  <a:lnTo>
                    <a:pt x="30563" y="525294"/>
                  </a:lnTo>
                  <a:lnTo>
                    <a:pt x="51709" y="543742"/>
                  </a:lnTo>
                  <a:lnTo>
                    <a:pt x="56351" y="547117"/>
                  </a:lnTo>
                  <a:lnTo>
                    <a:pt x="59813" y="551813"/>
                  </a:lnTo>
                  <a:lnTo>
                    <a:pt x="63394" y="563838"/>
                  </a:lnTo>
                  <a:lnTo>
                    <a:pt x="63045" y="569701"/>
                  </a:lnTo>
                  <a:lnTo>
                    <a:pt x="60981" y="575096"/>
                  </a:lnTo>
                  <a:lnTo>
                    <a:pt x="53340" y="602078"/>
                  </a:lnTo>
                  <a:lnTo>
                    <a:pt x="55266" y="653569"/>
                  </a:lnTo>
                  <a:lnTo>
                    <a:pt x="81446" y="696234"/>
                  </a:lnTo>
                  <a:lnTo>
                    <a:pt x="126475" y="721276"/>
                  </a:lnTo>
                  <a:lnTo>
                    <a:pt x="159748" y="727298"/>
                  </a:lnTo>
                  <a:lnTo>
                    <a:pt x="165121" y="729646"/>
                  </a:lnTo>
                  <a:lnTo>
                    <a:pt x="174228" y="738273"/>
                  </a:lnTo>
                  <a:lnTo>
                    <a:pt x="176839" y="743494"/>
                  </a:lnTo>
                  <a:lnTo>
                    <a:pt x="177735" y="749162"/>
                  </a:lnTo>
                  <a:lnTo>
                    <a:pt x="184612" y="776367"/>
                  </a:lnTo>
                  <a:lnTo>
                    <a:pt x="212029" y="820019"/>
                  </a:lnTo>
                  <a:lnTo>
                    <a:pt x="256077" y="843894"/>
                  </a:lnTo>
                  <a:lnTo>
                    <a:pt x="281398" y="846470"/>
                  </a:lnTo>
                  <a:lnTo>
                    <a:pt x="307691" y="843024"/>
                  </a:lnTo>
                  <a:lnTo>
                    <a:pt x="334272" y="833907"/>
                  </a:lnTo>
                  <a:lnTo>
                    <a:pt x="339514" y="831570"/>
                  </a:lnTo>
                  <a:lnTo>
                    <a:pt x="345324" y="830893"/>
                  </a:lnTo>
                  <a:lnTo>
                    <a:pt x="548859" y="830893"/>
                  </a:lnTo>
                  <a:lnTo>
                    <a:pt x="551813" y="828709"/>
                  </a:lnTo>
                  <a:lnTo>
                    <a:pt x="563836" y="825138"/>
                  </a:lnTo>
                  <a:lnTo>
                    <a:pt x="671999" y="825138"/>
                  </a:lnTo>
                  <a:lnTo>
                    <a:pt x="676681" y="823074"/>
                  </a:lnTo>
                  <a:lnTo>
                    <a:pt x="711121" y="786491"/>
                  </a:lnTo>
                  <a:lnTo>
                    <a:pt x="726697" y="734528"/>
                  </a:lnTo>
                  <a:lnTo>
                    <a:pt x="727298" y="728794"/>
                  </a:lnTo>
                  <a:lnTo>
                    <a:pt x="729646" y="723411"/>
                  </a:lnTo>
                  <a:lnTo>
                    <a:pt x="733633" y="719228"/>
                  </a:lnTo>
                  <a:lnTo>
                    <a:pt x="738273" y="714303"/>
                  </a:lnTo>
                  <a:lnTo>
                    <a:pt x="743504" y="711682"/>
                  </a:lnTo>
                  <a:lnTo>
                    <a:pt x="800248" y="692456"/>
                  </a:lnTo>
                  <a:lnTo>
                    <a:pt x="834944" y="656107"/>
                  </a:lnTo>
                  <a:lnTo>
                    <a:pt x="846478" y="607131"/>
                  </a:lnTo>
                  <a:lnTo>
                    <a:pt x="843030" y="580836"/>
                  </a:lnTo>
                  <a:lnTo>
                    <a:pt x="833907" y="554249"/>
                  </a:lnTo>
                  <a:lnTo>
                    <a:pt x="831559" y="549028"/>
                  </a:lnTo>
                  <a:lnTo>
                    <a:pt x="830903" y="543208"/>
                  </a:lnTo>
                  <a:lnTo>
                    <a:pt x="833776" y="531206"/>
                  </a:lnTo>
                  <a:lnTo>
                    <a:pt x="836997" y="526336"/>
                  </a:lnTo>
                  <a:lnTo>
                    <a:pt x="841463" y="522720"/>
                  </a:lnTo>
                  <a:lnTo>
                    <a:pt x="861638" y="503151"/>
                  </a:lnTo>
                  <a:lnTo>
                    <a:pt x="876619" y="481271"/>
                  </a:lnTo>
                  <a:lnTo>
                    <a:pt x="885786" y="457532"/>
                  </a:lnTo>
                  <a:lnTo>
                    <a:pt x="888521" y="432384"/>
                  </a:lnTo>
                  <a:lnTo>
                    <a:pt x="884458" y="407444"/>
                  </a:lnTo>
                  <a:lnTo>
                    <a:pt x="874057" y="384255"/>
                  </a:lnTo>
                  <a:lnTo>
                    <a:pt x="857964" y="363226"/>
                  </a:lnTo>
                  <a:lnTo>
                    <a:pt x="836823" y="344768"/>
                  </a:lnTo>
                  <a:lnTo>
                    <a:pt x="832181" y="341403"/>
                  </a:lnTo>
                  <a:lnTo>
                    <a:pt x="828709" y="336707"/>
                  </a:lnTo>
                  <a:lnTo>
                    <a:pt x="825138" y="324695"/>
                  </a:lnTo>
                  <a:lnTo>
                    <a:pt x="825487" y="318819"/>
                  </a:lnTo>
                  <a:lnTo>
                    <a:pt x="827540" y="313424"/>
                  </a:lnTo>
                  <a:lnTo>
                    <a:pt x="835187" y="286441"/>
                  </a:lnTo>
                  <a:lnTo>
                    <a:pt x="833260" y="234952"/>
                  </a:lnTo>
                  <a:lnTo>
                    <a:pt x="807079" y="192292"/>
                  </a:lnTo>
                  <a:lnTo>
                    <a:pt x="762052" y="167241"/>
                  </a:lnTo>
                  <a:lnTo>
                    <a:pt x="728784" y="161222"/>
                  </a:lnTo>
                  <a:lnTo>
                    <a:pt x="723399" y="158874"/>
                  </a:lnTo>
                  <a:lnTo>
                    <a:pt x="714303" y="150247"/>
                  </a:lnTo>
                  <a:lnTo>
                    <a:pt x="711692" y="145016"/>
                  </a:lnTo>
                  <a:lnTo>
                    <a:pt x="710797" y="139371"/>
                  </a:lnTo>
                  <a:lnTo>
                    <a:pt x="703920" y="112157"/>
                  </a:lnTo>
                  <a:lnTo>
                    <a:pt x="692461" y="88279"/>
                  </a:lnTo>
                  <a:lnTo>
                    <a:pt x="676498" y="68498"/>
                  </a:lnTo>
                  <a:lnTo>
                    <a:pt x="669509" y="63384"/>
                  </a:lnTo>
                  <a:lnTo>
                    <a:pt x="324684" y="63384"/>
                  </a:lnTo>
                  <a:lnTo>
                    <a:pt x="318819" y="63045"/>
                  </a:lnTo>
                  <a:lnTo>
                    <a:pt x="313436" y="60970"/>
                  </a:lnTo>
                  <a:lnTo>
                    <a:pt x="286447" y="53331"/>
                  </a:lnTo>
                  <a:lnTo>
                    <a:pt x="260053" y="51326"/>
                  </a:lnTo>
                  <a:close/>
                </a:path>
                <a:path w="889000" h="889000">
                  <a:moveTo>
                    <a:pt x="671999" y="825138"/>
                  </a:moveTo>
                  <a:lnTo>
                    <a:pt x="563836" y="825138"/>
                  </a:lnTo>
                  <a:lnTo>
                    <a:pt x="569701" y="825475"/>
                  </a:lnTo>
                  <a:lnTo>
                    <a:pt x="575096" y="827551"/>
                  </a:lnTo>
                  <a:lnTo>
                    <a:pt x="602085" y="835186"/>
                  </a:lnTo>
                  <a:lnTo>
                    <a:pt x="628477" y="837193"/>
                  </a:lnTo>
                  <a:lnTo>
                    <a:pt x="653575" y="833259"/>
                  </a:lnTo>
                  <a:lnTo>
                    <a:pt x="671999" y="825138"/>
                  </a:lnTo>
                  <a:close/>
                </a:path>
                <a:path w="889000" h="889000">
                  <a:moveTo>
                    <a:pt x="432384" y="0"/>
                  </a:moveTo>
                  <a:lnTo>
                    <a:pt x="384256" y="14464"/>
                  </a:lnTo>
                  <a:lnTo>
                    <a:pt x="344778" y="51699"/>
                  </a:lnTo>
                  <a:lnTo>
                    <a:pt x="341415" y="56351"/>
                  </a:lnTo>
                  <a:lnTo>
                    <a:pt x="336718" y="59823"/>
                  </a:lnTo>
                  <a:lnTo>
                    <a:pt x="324684" y="63384"/>
                  </a:lnTo>
                  <a:lnTo>
                    <a:pt x="669509" y="63384"/>
                  </a:lnTo>
                  <a:lnTo>
                    <a:pt x="661627" y="57617"/>
                  </a:lnTo>
                  <a:lnTo>
                    <a:pt x="543208" y="57617"/>
                  </a:lnTo>
                  <a:lnTo>
                    <a:pt x="531206" y="54767"/>
                  </a:lnTo>
                  <a:lnTo>
                    <a:pt x="526324" y="51523"/>
                  </a:lnTo>
                  <a:lnTo>
                    <a:pt x="522720" y="47078"/>
                  </a:lnTo>
                  <a:lnTo>
                    <a:pt x="503150" y="26896"/>
                  </a:lnTo>
                  <a:lnTo>
                    <a:pt x="481270" y="11908"/>
                  </a:lnTo>
                  <a:lnTo>
                    <a:pt x="457532" y="2736"/>
                  </a:lnTo>
                  <a:lnTo>
                    <a:pt x="432384" y="0"/>
                  </a:lnTo>
                  <a:close/>
                </a:path>
                <a:path w="889000" h="889000">
                  <a:moveTo>
                    <a:pt x="607132" y="42051"/>
                  </a:moveTo>
                  <a:lnTo>
                    <a:pt x="580840" y="45497"/>
                  </a:lnTo>
                  <a:lnTo>
                    <a:pt x="554259" y="54615"/>
                  </a:lnTo>
                  <a:lnTo>
                    <a:pt x="549007" y="56962"/>
                  </a:lnTo>
                  <a:lnTo>
                    <a:pt x="543208" y="57617"/>
                  </a:lnTo>
                  <a:lnTo>
                    <a:pt x="661627" y="57617"/>
                  </a:lnTo>
                  <a:lnTo>
                    <a:pt x="656106" y="53577"/>
                  </a:lnTo>
                  <a:lnTo>
                    <a:pt x="632449" y="44628"/>
                  </a:lnTo>
                  <a:lnTo>
                    <a:pt x="607132" y="42051"/>
                  </a:lnTo>
                  <a:close/>
                </a:path>
              </a:pathLst>
            </a:custGeom>
            <a:solidFill>
              <a:srgbClr val="5CA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73" name="object 125"/>
            <p:cNvSpPr>
              <a:spLocks/>
            </p:cNvSpPr>
            <p:nvPr/>
          </p:nvSpPr>
          <p:spPr bwMode="auto">
            <a:xfrm>
              <a:off x="2244101" y="3304875"/>
              <a:ext cx="218123" cy="250825"/>
            </a:xfrm>
            <a:custGeom>
              <a:avLst/>
              <a:gdLst>
                <a:gd name="T0" fmla="*/ 35441 w 290829"/>
                <a:gd name="T1" fmla="*/ 0 h 250825"/>
                <a:gd name="T2" fmla="*/ 28403 w 290829"/>
                <a:gd name="T3" fmla="*/ 6029 h 250825"/>
                <a:gd name="T4" fmla="*/ 21170 w 290829"/>
                <a:gd name="T5" fmla="*/ 23107 h 250825"/>
                <a:gd name="T6" fmla="*/ 14122 w 290829"/>
                <a:gd name="T7" fmla="*/ 47200 h 250825"/>
                <a:gd name="T8" fmla="*/ 7482 w 290829"/>
                <a:gd name="T9" fmla="*/ 76574 h 250825"/>
                <a:gd name="T10" fmla="*/ 2393 w 290829"/>
                <a:gd name="T11" fmla="*/ 110047 h 250825"/>
                <a:gd name="T12" fmla="*/ 0 w 290829"/>
                <a:gd name="T13" fmla="*/ 146440 h 250825"/>
                <a:gd name="T14" fmla="*/ 1448 w 290829"/>
                <a:gd name="T15" fmla="*/ 184571 h 250825"/>
                <a:gd name="T16" fmla="*/ 5518 w 290829"/>
                <a:gd name="T17" fmla="*/ 211722 h 250825"/>
                <a:gd name="T18" fmla="*/ 11369 w 290829"/>
                <a:gd name="T19" fmla="*/ 231902 h 250825"/>
                <a:gd name="T20" fmla="*/ 18356 w 290829"/>
                <a:gd name="T21" fmla="*/ 244877 h 250825"/>
                <a:gd name="T22" fmla="*/ 25837 w 290829"/>
                <a:gd name="T23" fmla="*/ 250412 h 250825"/>
                <a:gd name="T24" fmla="*/ 48300 w 290829"/>
                <a:gd name="T25" fmla="*/ 202110 h 250825"/>
                <a:gd name="T26" fmla="*/ 48483 w 290829"/>
                <a:gd name="T27" fmla="*/ 200864 h 250825"/>
                <a:gd name="T28" fmla="*/ 45190 w 290829"/>
                <a:gd name="T29" fmla="*/ 195187 h 250825"/>
                <a:gd name="T30" fmla="*/ 41896 w 290829"/>
                <a:gd name="T31" fmla="*/ 186658 h 250825"/>
                <a:gd name="T32" fmla="*/ 38671 w 290829"/>
                <a:gd name="T33" fmla="*/ 175330 h 250825"/>
                <a:gd name="T34" fmla="*/ 35588 w 290829"/>
                <a:gd name="T35" fmla="*/ 161255 h 250825"/>
                <a:gd name="T36" fmla="*/ 51741 w 290829"/>
                <a:gd name="T37" fmla="*/ 62499 h 250825"/>
                <a:gd name="T38" fmla="*/ 51492 w 290829"/>
                <a:gd name="T39" fmla="*/ 59408 h 250825"/>
                <a:gd name="T40" fmla="*/ 44181 w 290829"/>
                <a:gd name="T41" fmla="*/ 12663 h 250825"/>
                <a:gd name="T42" fmla="*/ 40001 w 290829"/>
                <a:gd name="T43" fmla="*/ 3082 h 250825"/>
                <a:gd name="T44" fmla="*/ 35441 w 290829"/>
                <a:gd name="T45" fmla="*/ 0 h 2508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90829" h="250825">
                  <a:moveTo>
                    <a:pt x="199122" y="0"/>
                  </a:moveTo>
                  <a:lnTo>
                    <a:pt x="159581" y="6029"/>
                  </a:lnTo>
                  <a:lnTo>
                    <a:pt x="118942" y="23107"/>
                  </a:lnTo>
                  <a:lnTo>
                    <a:pt x="79344" y="47200"/>
                  </a:lnTo>
                  <a:lnTo>
                    <a:pt x="42035" y="76574"/>
                  </a:lnTo>
                  <a:lnTo>
                    <a:pt x="13444" y="110047"/>
                  </a:lnTo>
                  <a:lnTo>
                    <a:pt x="0" y="146440"/>
                  </a:lnTo>
                  <a:lnTo>
                    <a:pt x="8130" y="184571"/>
                  </a:lnTo>
                  <a:lnTo>
                    <a:pt x="31003" y="211722"/>
                  </a:lnTo>
                  <a:lnTo>
                    <a:pt x="63877" y="231902"/>
                  </a:lnTo>
                  <a:lnTo>
                    <a:pt x="103135" y="244877"/>
                  </a:lnTo>
                  <a:lnTo>
                    <a:pt x="145163" y="250412"/>
                  </a:lnTo>
                  <a:lnTo>
                    <a:pt x="271374" y="202110"/>
                  </a:lnTo>
                  <a:lnTo>
                    <a:pt x="272400" y="200864"/>
                  </a:lnTo>
                  <a:lnTo>
                    <a:pt x="253899" y="195187"/>
                  </a:lnTo>
                  <a:lnTo>
                    <a:pt x="235390" y="186658"/>
                  </a:lnTo>
                  <a:lnTo>
                    <a:pt x="217273" y="175330"/>
                  </a:lnTo>
                  <a:lnTo>
                    <a:pt x="199952" y="161255"/>
                  </a:lnTo>
                  <a:lnTo>
                    <a:pt x="290703" y="62499"/>
                  </a:lnTo>
                  <a:lnTo>
                    <a:pt x="289305" y="59408"/>
                  </a:lnTo>
                  <a:lnTo>
                    <a:pt x="248227" y="12663"/>
                  </a:lnTo>
                  <a:lnTo>
                    <a:pt x="224744" y="3082"/>
                  </a:lnTo>
                  <a:lnTo>
                    <a:pt x="199122" y="0"/>
                  </a:lnTo>
                  <a:close/>
                </a:path>
              </a:pathLst>
            </a:custGeom>
            <a:solidFill>
              <a:srgbClr val="59A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74" name="object 126"/>
            <p:cNvSpPr>
              <a:spLocks noChangeArrowheads="1"/>
            </p:cNvSpPr>
            <p:nvPr/>
          </p:nvSpPr>
          <p:spPr bwMode="auto">
            <a:xfrm>
              <a:off x="2186980" y="3003544"/>
              <a:ext cx="131322" cy="160898"/>
            </a:xfrm>
            <a:prstGeom prst="rect">
              <a:avLst/>
            </a:prstGeom>
            <a:blipFill dpi="0" rotWithShape="1">
              <a:blip r:embed="rId3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75" name="object 127"/>
            <p:cNvSpPr>
              <a:spLocks noChangeArrowheads="1"/>
            </p:cNvSpPr>
            <p:nvPr/>
          </p:nvSpPr>
          <p:spPr bwMode="auto">
            <a:xfrm>
              <a:off x="2341711" y="3012162"/>
              <a:ext cx="131114" cy="165614"/>
            </a:xfrm>
            <a:prstGeom prst="rect">
              <a:avLst/>
            </a:prstGeom>
            <a:blipFill dpi="0" rotWithShape="1">
              <a:blip r:embed="rId3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76" name="object 128"/>
            <p:cNvSpPr>
              <a:spLocks noChangeArrowheads="1"/>
            </p:cNvSpPr>
            <p:nvPr/>
          </p:nvSpPr>
          <p:spPr bwMode="auto">
            <a:xfrm>
              <a:off x="2450056" y="3187769"/>
              <a:ext cx="106436" cy="166237"/>
            </a:xfrm>
            <a:prstGeom prst="rect">
              <a:avLst/>
            </a:prstGeom>
            <a:blipFill dpi="0" rotWithShape="1">
              <a:blip r:embed="rId4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77" name="object 129"/>
            <p:cNvSpPr>
              <a:spLocks noChangeArrowheads="1"/>
            </p:cNvSpPr>
            <p:nvPr/>
          </p:nvSpPr>
          <p:spPr bwMode="auto">
            <a:xfrm>
              <a:off x="2343580" y="3506054"/>
              <a:ext cx="131696" cy="143422"/>
            </a:xfrm>
            <a:prstGeom prst="rect">
              <a:avLst/>
            </a:prstGeom>
            <a:blipFill dpi="0" rotWithShape="1">
              <a:blip r:embed="rId4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78" name="object 130"/>
            <p:cNvSpPr>
              <a:spLocks noChangeArrowheads="1"/>
            </p:cNvSpPr>
            <p:nvPr/>
          </p:nvSpPr>
          <p:spPr bwMode="auto">
            <a:xfrm>
              <a:off x="2035434" y="3049557"/>
              <a:ext cx="126757" cy="170908"/>
            </a:xfrm>
            <a:prstGeom prst="rect">
              <a:avLst/>
            </a:prstGeom>
            <a:blipFill dpi="0" rotWithShape="1">
              <a:blip r:embed="rId4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79" name="object 131"/>
            <p:cNvSpPr>
              <a:spLocks noChangeArrowheads="1"/>
            </p:cNvSpPr>
            <p:nvPr/>
          </p:nvSpPr>
          <p:spPr bwMode="auto">
            <a:xfrm>
              <a:off x="2018323" y="3251232"/>
              <a:ext cx="103094" cy="174631"/>
            </a:xfrm>
            <a:prstGeom prst="rect">
              <a:avLst/>
            </a:prstGeom>
            <a:blipFill dpi="0" rotWithShape="1">
              <a:blip r:embed="rId4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80" name="object 132"/>
            <p:cNvSpPr>
              <a:spLocks noChangeArrowheads="1"/>
            </p:cNvSpPr>
            <p:nvPr/>
          </p:nvSpPr>
          <p:spPr bwMode="auto">
            <a:xfrm>
              <a:off x="2448955" y="3349401"/>
              <a:ext cx="71772" cy="157352"/>
            </a:xfrm>
            <a:prstGeom prst="rect">
              <a:avLst/>
            </a:prstGeom>
            <a:blipFill dpi="0" rotWithShape="1">
              <a:blip r:embed="rId4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81" name="object 133"/>
            <p:cNvSpPr>
              <a:spLocks noChangeArrowheads="1"/>
            </p:cNvSpPr>
            <p:nvPr/>
          </p:nvSpPr>
          <p:spPr bwMode="auto">
            <a:xfrm>
              <a:off x="2394066" y="3336258"/>
              <a:ext cx="101716" cy="171502"/>
            </a:xfrm>
            <a:prstGeom prst="rect">
              <a:avLst/>
            </a:prstGeom>
            <a:blipFill dpi="0" rotWithShape="1">
              <a:blip r:embed="rId4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82" name="object 134"/>
            <p:cNvSpPr>
              <a:spLocks noChangeArrowheads="1"/>
            </p:cNvSpPr>
            <p:nvPr/>
          </p:nvSpPr>
          <p:spPr bwMode="auto">
            <a:xfrm>
              <a:off x="2075311" y="3421247"/>
              <a:ext cx="130886" cy="166261"/>
            </a:xfrm>
            <a:prstGeom prst="rect">
              <a:avLst/>
            </a:prstGeom>
            <a:blipFill dpi="0" rotWithShape="1">
              <a:blip r:embed="rId4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83" name="object 135"/>
            <p:cNvSpPr>
              <a:spLocks noChangeArrowheads="1"/>
            </p:cNvSpPr>
            <p:nvPr/>
          </p:nvSpPr>
          <p:spPr bwMode="auto">
            <a:xfrm>
              <a:off x="2206443" y="3567232"/>
              <a:ext cx="132286" cy="148253"/>
            </a:xfrm>
            <a:prstGeom prst="rect">
              <a:avLst/>
            </a:prstGeom>
            <a:blipFill dpi="0" rotWithShape="1">
              <a:blip r:embed="rId4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84" name="object 136"/>
            <p:cNvSpPr>
              <a:spLocks noChangeArrowheads="1"/>
            </p:cNvSpPr>
            <p:nvPr/>
          </p:nvSpPr>
          <p:spPr bwMode="auto">
            <a:xfrm>
              <a:off x="2175732" y="3217629"/>
              <a:ext cx="118858" cy="174503"/>
            </a:xfrm>
            <a:prstGeom prst="rect">
              <a:avLst/>
            </a:prstGeom>
            <a:blipFill dpi="0" rotWithShape="1">
              <a:blip r:embed="rId4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85" name="object 137"/>
            <p:cNvSpPr>
              <a:spLocks/>
            </p:cNvSpPr>
            <p:nvPr/>
          </p:nvSpPr>
          <p:spPr bwMode="auto">
            <a:xfrm>
              <a:off x="1398537" y="1498560"/>
              <a:ext cx="599123" cy="798830"/>
            </a:xfrm>
            <a:custGeom>
              <a:avLst/>
              <a:gdLst>
                <a:gd name="T0" fmla="*/ 71047 w 798830"/>
                <a:gd name="T1" fmla="*/ 0 h 798830"/>
                <a:gd name="T2" fmla="*/ 62761 w 798830"/>
                <a:gd name="T3" fmla="*/ 2685 h 798830"/>
                <a:gd name="T4" fmla="*/ 54756 w 798830"/>
                <a:gd name="T5" fmla="*/ 10542 h 798830"/>
                <a:gd name="T6" fmla="*/ 47085 w 798830"/>
                <a:gd name="T7" fmla="*/ 23271 h 798830"/>
                <a:gd name="T8" fmla="*/ 39802 w 798830"/>
                <a:gd name="T9" fmla="*/ 40572 h 798830"/>
                <a:gd name="T10" fmla="*/ 32960 w 798830"/>
                <a:gd name="T11" fmla="*/ 62147 h 798830"/>
                <a:gd name="T12" fmla="*/ 26610 w 798830"/>
                <a:gd name="T13" fmla="*/ 87694 h 798830"/>
                <a:gd name="T14" fmla="*/ 20809 w 798830"/>
                <a:gd name="T15" fmla="*/ 116916 h 798830"/>
                <a:gd name="T16" fmla="*/ 15608 w 798830"/>
                <a:gd name="T17" fmla="*/ 149512 h 798830"/>
                <a:gd name="T18" fmla="*/ 11061 w 798830"/>
                <a:gd name="T19" fmla="*/ 185182 h 798830"/>
                <a:gd name="T20" fmla="*/ 7222 w 798830"/>
                <a:gd name="T21" fmla="*/ 223628 h 798830"/>
                <a:gd name="T22" fmla="*/ 4142 w 798830"/>
                <a:gd name="T23" fmla="*/ 264550 h 798830"/>
                <a:gd name="T24" fmla="*/ 1877 w 798830"/>
                <a:gd name="T25" fmla="*/ 307648 h 798830"/>
                <a:gd name="T26" fmla="*/ 479 w 798830"/>
                <a:gd name="T27" fmla="*/ 352623 h 798830"/>
                <a:gd name="T28" fmla="*/ 0 w 798830"/>
                <a:gd name="T29" fmla="*/ 399174 h 798830"/>
                <a:gd name="T30" fmla="*/ 479 w 798830"/>
                <a:gd name="T31" fmla="*/ 445726 h 798830"/>
                <a:gd name="T32" fmla="*/ 1877 w 798830"/>
                <a:gd name="T33" fmla="*/ 490701 h 798830"/>
                <a:gd name="T34" fmla="*/ 4142 w 798830"/>
                <a:gd name="T35" fmla="*/ 533799 h 798830"/>
                <a:gd name="T36" fmla="*/ 7222 w 798830"/>
                <a:gd name="T37" fmla="*/ 574721 h 798830"/>
                <a:gd name="T38" fmla="*/ 11061 w 798830"/>
                <a:gd name="T39" fmla="*/ 613167 h 798830"/>
                <a:gd name="T40" fmla="*/ 15608 w 798830"/>
                <a:gd name="T41" fmla="*/ 648837 h 798830"/>
                <a:gd name="T42" fmla="*/ 20809 w 798830"/>
                <a:gd name="T43" fmla="*/ 681433 h 798830"/>
                <a:gd name="T44" fmla="*/ 26610 w 798830"/>
                <a:gd name="T45" fmla="*/ 710655 h 798830"/>
                <a:gd name="T46" fmla="*/ 32960 w 798830"/>
                <a:gd name="T47" fmla="*/ 736202 h 798830"/>
                <a:gd name="T48" fmla="*/ 39802 w 798830"/>
                <a:gd name="T49" fmla="*/ 757777 h 798830"/>
                <a:gd name="T50" fmla="*/ 47085 w 798830"/>
                <a:gd name="T51" fmla="*/ 775078 h 798830"/>
                <a:gd name="T52" fmla="*/ 54756 w 798830"/>
                <a:gd name="T53" fmla="*/ 787807 h 798830"/>
                <a:gd name="T54" fmla="*/ 62761 w 798830"/>
                <a:gd name="T55" fmla="*/ 795664 h 798830"/>
                <a:gd name="T56" fmla="*/ 71047 w 798830"/>
                <a:gd name="T57" fmla="*/ 798349 h 798830"/>
                <a:gd name="T58" fmla="*/ 79332 w 798830"/>
                <a:gd name="T59" fmla="*/ 795664 h 798830"/>
                <a:gd name="T60" fmla="*/ 87336 w 798830"/>
                <a:gd name="T61" fmla="*/ 787807 h 798830"/>
                <a:gd name="T62" fmla="*/ 95006 w 798830"/>
                <a:gd name="T63" fmla="*/ 775078 h 798830"/>
                <a:gd name="T64" fmla="*/ 102290 w 798830"/>
                <a:gd name="T65" fmla="*/ 757777 h 798830"/>
                <a:gd name="T66" fmla="*/ 109132 w 798830"/>
                <a:gd name="T67" fmla="*/ 736202 h 798830"/>
                <a:gd name="T68" fmla="*/ 115481 w 798830"/>
                <a:gd name="T69" fmla="*/ 710655 h 798830"/>
                <a:gd name="T70" fmla="*/ 121281 w 798830"/>
                <a:gd name="T71" fmla="*/ 681433 h 798830"/>
                <a:gd name="T72" fmla="*/ 126481 w 798830"/>
                <a:gd name="T73" fmla="*/ 648837 h 798830"/>
                <a:gd name="T74" fmla="*/ 131028 w 798830"/>
                <a:gd name="T75" fmla="*/ 613167 h 798830"/>
                <a:gd name="T76" fmla="*/ 134867 w 798830"/>
                <a:gd name="T77" fmla="*/ 574721 h 798830"/>
                <a:gd name="T78" fmla="*/ 137946 w 798830"/>
                <a:gd name="T79" fmla="*/ 533799 h 798830"/>
                <a:gd name="T80" fmla="*/ 140211 w 798830"/>
                <a:gd name="T81" fmla="*/ 490701 h 798830"/>
                <a:gd name="T82" fmla="*/ 141610 w 798830"/>
                <a:gd name="T83" fmla="*/ 445726 h 798830"/>
                <a:gd name="T84" fmla="*/ 142088 w 798830"/>
                <a:gd name="T85" fmla="*/ 399174 h 798830"/>
                <a:gd name="T86" fmla="*/ 141610 w 798830"/>
                <a:gd name="T87" fmla="*/ 352623 h 798830"/>
                <a:gd name="T88" fmla="*/ 140211 w 798830"/>
                <a:gd name="T89" fmla="*/ 307648 h 798830"/>
                <a:gd name="T90" fmla="*/ 137946 w 798830"/>
                <a:gd name="T91" fmla="*/ 264550 h 798830"/>
                <a:gd name="T92" fmla="*/ 134867 w 798830"/>
                <a:gd name="T93" fmla="*/ 223628 h 798830"/>
                <a:gd name="T94" fmla="*/ 131028 w 798830"/>
                <a:gd name="T95" fmla="*/ 185182 h 798830"/>
                <a:gd name="T96" fmla="*/ 126481 w 798830"/>
                <a:gd name="T97" fmla="*/ 149512 h 798830"/>
                <a:gd name="T98" fmla="*/ 121281 w 798830"/>
                <a:gd name="T99" fmla="*/ 116916 h 798830"/>
                <a:gd name="T100" fmla="*/ 115481 w 798830"/>
                <a:gd name="T101" fmla="*/ 87694 h 798830"/>
                <a:gd name="T102" fmla="*/ 109132 w 798830"/>
                <a:gd name="T103" fmla="*/ 62147 h 798830"/>
                <a:gd name="T104" fmla="*/ 102290 w 798830"/>
                <a:gd name="T105" fmla="*/ 40572 h 798830"/>
                <a:gd name="T106" fmla="*/ 95006 w 798830"/>
                <a:gd name="T107" fmla="*/ 23271 h 798830"/>
                <a:gd name="T108" fmla="*/ 87336 w 798830"/>
                <a:gd name="T109" fmla="*/ 10542 h 798830"/>
                <a:gd name="T110" fmla="*/ 79332 w 798830"/>
                <a:gd name="T111" fmla="*/ 2685 h 798830"/>
                <a:gd name="T112" fmla="*/ 71047 w 798830"/>
                <a:gd name="T113" fmla="*/ 0 h 7988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8830" h="798830">
                  <a:moveTo>
                    <a:pt x="399185" y="0"/>
                  </a:moveTo>
                  <a:lnTo>
                    <a:pt x="352630" y="2685"/>
                  </a:lnTo>
                  <a:lnTo>
                    <a:pt x="307654" y="10542"/>
                  </a:lnTo>
                  <a:lnTo>
                    <a:pt x="264554" y="23271"/>
                  </a:lnTo>
                  <a:lnTo>
                    <a:pt x="223631" y="40572"/>
                  </a:lnTo>
                  <a:lnTo>
                    <a:pt x="185184" y="62147"/>
                  </a:lnTo>
                  <a:lnTo>
                    <a:pt x="149513" y="87694"/>
                  </a:lnTo>
                  <a:lnTo>
                    <a:pt x="116916" y="116916"/>
                  </a:lnTo>
                  <a:lnTo>
                    <a:pt x="87695" y="149512"/>
                  </a:lnTo>
                  <a:lnTo>
                    <a:pt x="62147" y="185182"/>
                  </a:lnTo>
                  <a:lnTo>
                    <a:pt x="40572" y="223628"/>
                  </a:lnTo>
                  <a:lnTo>
                    <a:pt x="23271" y="264550"/>
                  </a:lnTo>
                  <a:lnTo>
                    <a:pt x="10542" y="307648"/>
                  </a:lnTo>
                  <a:lnTo>
                    <a:pt x="2685" y="352623"/>
                  </a:lnTo>
                  <a:lnTo>
                    <a:pt x="0" y="399174"/>
                  </a:lnTo>
                  <a:lnTo>
                    <a:pt x="2685" y="445726"/>
                  </a:lnTo>
                  <a:lnTo>
                    <a:pt x="10542" y="490701"/>
                  </a:lnTo>
                  <a:lnTo>
                    <a:pt x="23271" y="533799"/>
                  </a:lnTo>
                  <a:lnTo>
                    <a:pt x="40572" y="574721"/>
                  </a:lnTo>
                  <a:lnTo>
                    <a:pt x="62147" y="613167"/>
                  </a:lnTo>
                  <a:lnTo>
                    <a:pt x="87695" y="648837"/>
                  </a:lnTo>
                  <a:lnTo>
                    <a:pt x="116916" y="681433"/>
                  </a:lnTo>
                  <a:lnTo>
                    <a:pt x="149513" y="710655"/>
                  </a:lnTo>
                  <a:lnTo>
                    <a:pt x="185184" y="736202"/>
                  </a:lnTo>
                  <a:lnTo>
                    <a:pt x="223631" y="757777"/>
                  </a:lnTo>
                  <a:lnTo>
                    <a:pt x="264554" y="775078"/>
                  </a:lnTo>
                  <a:lnTo>
                    <a:pt x="307654" y="787807"/>
                  </a:lnTo>
                  <a:lnTo>
                    <a:pt x="352630" y="795664"/>
                  </a:lnTo>
                  <a:lnTo>
                    <a:pt x="399185" y="798349"/>
                  </a:lnTo>
                  <a:lnTo>
                    <a:pt x="445736" y="795664"/>
                  </a:lnTo>
                  <a:lnTo>
                    <a:pt x="490710" y="787807"/>
                  </a:lnTo>
                  <a:lnTo>
                    <a:pt x="533807" y="775078"/>
                  </a:lnTo>
                  <a:lnTo>
                    <a:pt x="574727" y="757777"/>
                  </a:lnTo>
                  <a:lnTo>
                    <a:pt x="613171" y="736202"/>
                  </a:lnTo>
                  <a:lnTo>
                    <a:pt x="648839" y="710655"/>
                  </a:lnTo>
                  <a:lnTo>
                    <a:pt x="681433" y="681433"/>
                  </a:lnTo>
                  <a:lnTo>
                    <a:pt x="710652" y="648837"/>
                  </a:lnTo>
                  <a:lnTo>
                    <a:pt x="736197" y="613167"/>
                  </a:lnTo>
                  <a:lnTo>
                    <a:pt x="757769" y="574721"/>
                  </a:lnTo>
                  <a:lnTo>
                    <a:pt x="775069" y="533799"/>
                  </a:lnTo>
                  <a:lnTo>
                    <a:pt x="787797" y="490701"/>
                  </a:lnTo>
                  <a:lnTo>
                    <a:pt x="795653" y="445726"/>
                  </a:lnTo>
                  <a:lnTo>
                    <a:pt x="798338" y="399174"/>
                  </a:lnTo>
                  <a:lnTo>
                    <a:pt x="795653" y="352623"/>
                  </a:lnTo>
                  <a:lnTo>
                    <a:pt x="787797" y="307648"/>
                  </a:lnTo>
                  <a:lnTo>
                    <a:pt x="775069" y="264550"/>
                  </a:lnTo>
                  <a:lnTo>
                    <a:pt x="757769" y="223628"/>
                  </a:lnTo>
                  <a:lnTo>
                    <a:pt x="736197" y="185182"/>
                  </a:lnTo>
                  <a:lnTo>
                    <a:pt x="710652" y="149512"/>
                  </a:lnTo>
                  <a:lnTo>
                    <a:pt x="681433" y="116916"/>
                  </a:lnTo>
                  <a:lnTo>
                    <a:pt x="648839" y="87694"/>
                  </a:lnTo>
                  <a:lnTo>
                    <a:pt x="613171" y="62147"/>
                  </a:lnTo>
                  <a:lnTo>
                    <a:pt x="574727" y="40572"/>
                  </a:lnTo>
                  <a:lnTo>
                    <a:pt x="533807" y="23271"/>
                  </a:lnTo>
                  <a:lnTo>
                    <a:pt x="490710" y="10542"/>
                  </a:lnTo>
                  <a:lnTo>
                    <a:pt x="445736" y="2685"/>
                  </a:lnTo>
                  <a:lnTo>
                    <a:pt x="399185" y="0"/>
                  </a:lnTo>
                  <a:close/>
                </a:path>
              </a:pathLst>
            </a:custGeom>
            <a:solidFill>
              <a:srgbClr val="DA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86" name="object 138"/>
            <p:cNvSpPr>
              <a:spLocks/>
            </p:cNvSpPr>
            <p:nvPr/>
          </p:nvSpPr>
          <p:spPr bwMode="auto">
            <a:xfrm>
              <a:off x="1542290" y="1914029"/>
              <a:ext cx="199073" cy="265430"/>
            </a:xfrm>
            <a:custGeom>
              <a:avLst/>
              <a:gdLst>
                <a:gd name="T0" fmla="*/ 23618 w 265430"/>
                <a:gd name="T1" fmla="*/ 0 h 265430"/>
                <a:gd name="T2" fmla="*/ 16193 w 265430"/>
                <a:gd name="T3" fmla="*/ 6688 h 265430"/>
                <a:gd name="T4" fmla="*/ 9737 w 265430"/>
                <a:gd name="T5" fmla="*/ 25322 h 265430"/>
                <a:gd name="T6" fmla="*/ 4631 w 265430"/>
                <a:gd name="T7" fmla="*/ 53754 h 265430"/>
                <a:gd name="T8" fmla="*/ 1258 w 265430"/>
                <a:gd name="T9" fmla="*/ 89835 h 265430"/>
                <a:gd name="T10" fmla="*/ 0 w 265430"/>
                <a:gd name="T11" fmla="*/ 131419 h 265430"/>
                <a:gd name="T12" fmla="*/ 0 w 265430"/>
                <a:gd name="T13" fmla="*/ 133964 h 265430"/>
                <a:gd name="T14" fmla="*/ 1258 w 265430"/>
                <a:gd name="T15" fmla="*/ 175548 h 265430"/>
                <a:gd name="T16" fmla="*/ 4631 w 265430"/>
                <a:gd name="T17" fmla="*/ 211630 h 265430"/>
                <a:gd name="T18" fmla="*/ 9737 w 265430"/>
                <a:gd name="T19" fmla="*/ 240061 h 265430"/>
                <a:gd name="T20" fmla="*/ 16193 w 265430"/>
                <a:gd name="T21" fmla="*/ 258695 h 265430"/>
                <a:gd name="T22" fmla="*/ 23618 w 265430"/>
                <a:gd name="T23" fmla="*/ 265384 h 265430"/>
                <a:gd name="T24" fmla="*/ 31043 w 265430"/>
                <a:gd name="T25" fmla="*/ 258695 h 265430"/>
                <a:gd name="T26" fmla="*/ 37499 w 265430"/>
                <a:gd name="T27" fmla="*/ 240061 h 265430"/>
                <a:gd name="T28" fmla="*/ 42605 w 265430"/>
                <a:gd name="T29" fmla="*/ 211630 h 265430"/>
                <a:gd name="T30" fmla="*/ 45979 w 265430"/>
                <a:gd name="T31" fmla="*/ 175548 h 265430"/>
                <a:gd name="T32" fmla="*/ 47237 w 265430"/>
                <a:gd name="T33" fmla="*/ 133964 h 265430"/>
                <a:gd name="T34" fmla="*/ 47237 w 265430"/>
                <a:gd name="T35" fmla="*/ 131419 h 265430"/>
                <a:gd name="T36" fmla="*/ 45979 w 265430"/>
                <a:gd name="T37" fmla="*/ 89835 h 265430"/>
                <a:gd name="T38" fmla="*/ 42605 w 265430"/>
                <a:gd name="T39" fmla="*/ 53754 h 265430"/>
                <a:gd name="T40" fmla="*/ 37499 w 265430"/>
                <a:gd name="T41" fmla="*/ 25322 h 265430"/>
                <a:gd name="T42" fmla="*/ 31043 w 265430"/>
                <a:gd name="T43" fmla="*/ 6688 h 265430"/>
                <a:gd name="T44" fmla="*/ 23618 w 265430"/>
                <a:gd name="T45" fmla="*/ 0 h 2654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430" h="265430">
                  <a:moveTo>
                    <a:pt x="132697" y="0"/>
                  </a:moveTo>
                  <a:lnTo>
                    <a:pt x="90982" y="6688"/>
                  </a:lnTo>
                  <a:lnTo>
                    <a:pt x="54706" y="25322"/>
                  </a:lnTo>
                  <a:lnTo>
                    <a:pt x="26017" y="53754"/>
                  </a:lnTo>
                  <a:lnTo>
                    <a:pt x="7065" y="89835"/>
                  </a:lnTo>
                  <a:lnTo>
                    <a:pt x="0" y="131419"/>
                  </a:lnTo>
                  <a:lnTo>
                    <a:pt x="0" y="133964"/>
                  </a:lnTo>
                  <a:lnTo>
                    <a:pt x="7065" y="175548"/>
                  </a:lnTo>
                  <a:lnTo>
                    <a:pt x="26017" y="211630"/>
                  </a:lnTo>
                  <a:lnTo>
                    <a:pt x="54706" y="240061"/>
                  </a:lnTo>
                  <a:lnTo>
                    <a:pt x="90982" y="258695"/>
                  </a:lnTo>
                  <a:lnTo>
                    <a:pt x="132697" y="265384"/>
                  </a:lnTo>
                  <a:lnTo>
                    <a:pt x="174416" y="258695"/>
                  </a:lnTo>
                  <a:lnTo>
                    <a:pt x="210694" y="240061"/>
                  </a:lnTo>
                  <a:lnTo>
                    <a:pt x="239383" y="211630"/>
                  </a:lnTo>
                  <a:lnTo>
                    <a:pt x="258336" y="175548"/>
                  </a:lnTo>
                  <a:lnTo>
                    <a:pt x="265405" y="133964"/>
                  </a:lnTo>
                  <a:lnTo>
                    <a:pt x="265405" y="131419"/>
                  </a:lnTo>
                  <a:lnTo>
                    <a:pt x="258336" y="89835"/>
                  </a:lnTo>
                  <a:lnTo>
                    <a:pt x="239383" y="53754"/>
                  </a:lnTo>
                  <a:lnTo>
                    <a:pt x="210694" y="25322"/>
                  </a:lnTo>
                  <a:lnTo>
                    <a:pt x="174416" y="6688"/>
                  </a:lnTo>
                  <a:lnTo>
                    <a:pt x="132697" y="0"/>
                  </a:lnTo>
                  <a:close/>
                </a:path>
              </a:pathLst>
            </a:custGeom>
            <a:solidFill>
              <a:srgbClr val="B39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87" name="object 139"/>
            <p:cNvSpPr>
              <a:spLocks noChangeArrowheads="1"/>
            </p:cNvSpPr>
            <p:nvPr/>
          </p:nvSpPr>
          <p:spPr bwMode="auto">
            <a:xfrm>
              <a:off x="3930072" y="1253208"/>
              <a:ext cx="85084" cy="43169"/>
            </a:xfrm>
            <a:prstGeom prst="rect">
              <a:avLst/>
            </a:prstGeom>
            <a:blipFill dpi="0" rotWithShape="1">
              <a:blip r:embed="rId4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88" name="object 140"/>
            <p:cNvSpPr>
              <a:spLocks noChangeArrowheads="1"/>
            </p:cNvSpPr>
            <p:nvPr/>
          </p:nvSpPr>
          <p:spPr bwMode="auto">
            <a:xfrm>
              <a:off x="3984687" y="1278894"/>
              <a:ext cx="7765" cy="15069"/>
            </a:xfrm>
            <a:prstGeom prst="rect">
              <a:avLst/>
            </a:prstGeom>
            <a:blipFill dpi="0" rotWithShape="1">
              <a:blip r:embed="rId5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89" name="object 141"/>
            <p:cNvSpPr>
              <a:spLocks noChangeArrowheads="1"/>
            </p:cNvSpPr>
            <p:nvPr/>
          </p:nvSpPr>
          <p:spPr bwMode="auto">
            <a:xfrm>
              <a:off x="3972925" y="1267525"/>
              <a:ext cx="36383" cy="13815"/>
            </a:xfrm>
            <a:prstGeom prst="rect">
              <a:avLst/>
            </a:prstGeom>
            <a:blipFill dpi="0" rotWithShape="1">
              <a:blip r:embed="rId5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90" name="object 142"/>
            <p:cNvSpPr>
              <a:spLocks noChangeArrowheads="1"/>
            </p:cNvSpPr>
            <p:nvPr/>
          </p:nvSpPr>
          <p:spPr bwMode="auto">
            <a:xfrm>
              <a:off x="3998341" y="1267522"/>
              <a:ext cx="14660" cy="9512"/>
            </a:xfrm>
            <a:prstGeom prst="rect">
              <a:avLst/>
            </a:prstGeom>
            <a:blipFill dpi="0" rotWithShape="1">
              <a:blip r:embed="rId5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91" name="object 143"/>
            <p:cNvSpPr>
              <a:spLocks noChangeArrowheads="1"/>
            </p:cNvSpPr>
            <p:nvPr/>
          </p:nvSpPr>
          <p:spPr bwMode="auto">
            <a:xfrm>
              <a:off x="4001477" y="1281729"/>
              <a:ext cx="14867" cy="9578"/>
            </a:xfrm>
            <a:prstGeom prst="rect">
              <a:avLst/>
            </a:prstGeom>
            <a:blipFill dpi="0" rotWithShape="1">
              <a:blip r:embed="rId5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92" name="object 144"/>
            <p:cNvSpPr>
              <a:spLocks noChangeArrowheads="1"/>
            </p:cNvSpPr>
            <p:nvPr/>
          </p:nvSpPr>
          <p:spPr bwMode="auto">
            <a:xfrm>
              <a:off x="3960613" y="1282178"/>
              <a:ext cx="10484" cy="14862"/>
            </a:xfrm>
            <a:prstGeom prst="rect">
              <a:avLst/>
            </a:prstGeom>
            <a:blipFill dpi="0" rotWithShape="1">
              <a:blip r:embed="rId5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93" name="object 145"/>
            <p:cNvSpPr>
              <a:spLocks noChangeArrowheads="1"/>
            </p:cNvSpPr>
            <p:nvPr/>
          </p:nvSpPr>
          <p:spPr bwMode="auto">
            <a:xfrm>
              <a:off x="3923897" y="1265152"/>
              <a:ext cx="58013" cy="91056"/>
            </a:xfrm>
            <a:prstGeom prst="rect">
              <a:avLst/>
            </a:prstGeom>
            <a:blipFill dpi="0" rotWithShape="1">
              <a:blip r:embed="rId5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94" name="object 146"/>
            <p:cNvSpPr>
              <a:spLocks noChangeArrowheads="1"/>
            </p:cNvSpPr>
            <p:nvPr/>
          </p:nvSpPr>
          <p:spPr bwMode="auto">
            <a:xfrm>
              <a:off x="3963530" y="1318142"/>
              <a:ext cx="12261" cy="10419"/>
            </a:xfrm>
            <a:prstGeom prst="rect">
              <a:avLst/>
            </a:prstGeom>
            <a:blipFill dpi="0" rotWithShape="1">
              <a:blip r:embed="rId5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95" name="object 147"/>
            <p:cNvSpPr>
              <a:spLocks noChangeArrowheads="1"/>
            </p:cNvSpPr>
            <p:nvPr/>
          </p:nvSpPr>
          <p:spPr bwMode="auto">
            <a:xfrm>
              <a:off x="3955012" y="1307603"/>
              <a:ext cx="15170" cy="44109"/>
            </a:xfrm>
            <a:prstGeom prst="rect">
              <a:avLst/>
            </a:prstGeom>
            <a:blipFill dpi="0" rotWithShape="1">
              <a:blip r:embed="rId5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96" name="object 148"/>
            <p:cNvSpPr>
              <a:spLocks noChangeArrowheads="1"/>
            </p:cNvSpPr>
            <p:nvPr/>
          </p:nvSpPr>
          <p:spPr bwMode="auto">
            <a:xfrm>
              <a:off x="3961868" y="1339303"/>
              <a:ext cx="8993" cy="18620"/>
            </a:xfrm>
            <a:prstGeom prst="rect">
              <a:avLst/>
            </a:prstGeom>
            <a:blipFill dpi="0" rotWithShape="1">
              <a:blip r:embed="rId5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97" name="object 149"/>
            <p:cNvSpPr>
              <a:spLocks noChangeArrowheads="1"/>
            </p:cNvSpPr>
            <p:nvPr/>
          </p:nvSpPr>
          <p:spPr bwMode="auto">
            <a:xfrm>
              <a:off x="3973205" y="1337582"/>
              <a:ext cx="8705" cy="18629"/>
            </a:xfrm>
            <a:prstGeom prst="rect">
              <a:avLst/>
            </a:prstGeom>
            <a:blipFill dpi="0" rotWithShape="1">
              <a:blip r:embed="rId5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98" name="object 150"/>
            <p:cNvSpPr>
              <a:spLocks noChangeArrowheads="1"/>
            </p:cNvSpPr>
            <p:nvPr/>
          </p:nvSpPr>
          <p:spPr bwMode="auto">
            <a:xfrm>
              <a:off x="3820859" y="1222258"/>
              <a:ext cx="83412" cy="43169"/>
            </a:xfrm>
            <a:prstGeom prst="rect">
              <a:avLst/>
            </a:prstGeom>
            <a:blipFill dpi="0" rotWithShape="1">
              <a:blip r:embed="rId5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99" name="object 151"/>
            <p:cNvSpPr>
              <a:spLocks noChangeArrowheads="1"/>
            </p:cNvSpPr>
            <p:nvPr/>
          </p:nvSpPr>
          <p:spPr bwMode="auto">
            <a:xfrm>
              <a:off x="3875481" y="1247955"/>
              <a:ext cx="7756" cy="15059"/>
            </a:xfrm>
            <a:prstGeom prst="rect">
              <a:avLst/>
            </a:prstGeom>
            <a:blipFill dpi="0" rotWithShape="1">
              <a:blip r:embed="rId6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00" name="object 152"/>
            <p:cNvSpPr>
              <a:spLocks noChangeArrowheads="1"/>
            </p:cNvSpPr>
            <p:nvPr/>
          </p:nvSpPr>
          <p:spPr bwMode="auto">
            <a:xfrm>
              <a:off x="3863719" y="1237588"/>
              <a:ext cx="40281" cy="12810"/>
            </a:xfrm>
            <a:prstGeom prst="rect">
              <a:avLst/>
            </a:prstGeom>
            <a:blipFill dpi="0" rotWithShape="1">
              <a:blip r:embed="rId6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01" name="object 153"/>
            <p:cNvSpPr>
              <a:spLocks noChangeArrowheads="1"/>
            </p:cNvSpPr>
            <p:nvPr/>
          </p:nvSpPr>
          <p:spPr bwMode="auto">
            <a:xfrm>
              <a:off x="3889135" y="1236532"/>
              <a:ext cx="14867" cy="9555"/>
            </a:xfrm>
            <a:prstGeom prst="rect">
              <a:avLst/>
            </a:prstGeom>
            <a:blipFill dpi="0" rotWithShape="1">
              <a:blip r:embed="rId6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02" name="object 154"/>
            <p:cNvSpPr>
              <a:spLocks noChangeArrowheads="1"/>
            </p:cNvSpPr>
            <p:nvPr/>
          </p:nvSpPr>
          <p:spPr bwMode="auto">
            <a:xfrm>
              <a:off x="3892274" y="1250791"/>
              <a:ext cx="14669" cy="9578"/>
            </a:xfrm>
            <a:prstGeom prst="rect">
              <a:avLst/>
            </a:prstGeom>
            <a:blipFill dpi="0" rotWithShape="1">
              <a:blip r:embed="rId6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03" name="object 155"/>
            <p:cNvSpPr>
              <a:spLocks noChangeArrowheads="1"/>
            </p:cNvSpPr>
            <p:nvPr/>
          </p:nvSpPr>
          <p:spPr bwMode="auto">
            <a:xfrm>
              <a:off x="3851402" y="1251239"/>
              <a:ext cx="10492" cy="14862"/>
            </a:xfrm>
            <a:prstGeom prst="rect">
              <a:avLst/>
            </a:prstGeom>
            <a:blipFill dpi="0" rotWithShape="1">
              <a:blip r:embed="rId6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04" name="object 156"/>
            <p:cNvSpPr>
              <a:spLocks noChangeArrowheads="1"/>
            </p:cNvSpPr>
            <p:nvPr/>
          </p:nvSpPr>
          <p:spPr bwMode="auto">
            <a:xfrm>
              <a:off x="3814691" y="1234213"/>
              <a:ext cx="55794" cy="91046"/>
            </a:xfrm>
            <a:prstGeom prst="rect">
              <a:avLst/>
            </a:prstGeom>
            <a:blipFill dpi="0" rotWithShape="1">
              <a:blip r:embed="rId6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05" name="object 157"/>
            <p:cNvSpPr>
              <a:spLocks noChangeArrowheads="1"/>
            </p:cNvSpPr>
            <p:nvPr/>
          </p:nvSpPr>
          <p:spPr bwMode="auto">
            <a:xfrm>
              <a:off x="3854318" y="1287203"/>
              <a:ext cx="12261" cy="10419"/>
            </a:xfrm>
            <a:prstGeom prst="rect">
              <a:avLst/>
            </a:prstGeom>
            <a:blipFill dpi="0" rotWithShape="1">
              <a:blip r:embed="rId5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06" name="object 158"/>
            <p:cNvSpPr>
              <a:spLocks noChangeArrowheads="1"/>
            </p:cNvSpPr>
            <p:nvPr/>
          </p:nvSpPr>
          <p:spPr bwMode="auto">
            <a:xfrm>
              <a:off x="3845792" y="1276665"/>
              <a:ext cx="13293" cy="50323"/>
            </a:xfrm>
            <a:prstGeom prst="rect">
              <a:avLst/>
            </a:prstGeom>
            <a:blipFill dpi="0" rotWithShape="1">
              <a:blip r:embed="rId6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07" name="object 159"/>
            <p:cNvSpPr>
              <a:spLocks noChangeArrowheads="1"/>
            </p:cNvSpPr>
            <p:nvPr/>
          </p:nvSpPr>
          <p:spPr bwMode="auto">
            <a:xfrm>
              <a:off x="3852598" y="1308365"/>
              <a:ext cx="8690" cy="18620"/>
            </a:xfrm>
            <a:prstGeom prst="rect">
              <a:avLst/>
            </a:prstGeom>
            <a:blipFill dpi="0" rotWithShape="1">
              <a:blip r:embed="rId6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08" name="object 160"/>
            <p:cNvSpPr>
              <a:spLocks noChangeArrowheads="1"/>
            </p:cNvSpPr>
            <p:nvPr/>
          </p:nvSpPr>
          <p:spPr bwMode="auto">
            <a:xfrm>
              <a:off x="3863998" y="1306643"/>
              <a:ext cx="9050" cy="18619"/>
            </a:xfrm>
            <a:prstGeom prst="rect">
              <a:avLst/>
            </a:prstGeom>
            <a:blipFill dpi="0" rotWithShape="1">
              <a:blip r:embed="rId6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09" name="object 161"/>
            <p:cNvSpPr>
              <a:spLocks noChangeArrowheads="1"/>
            </p:cNvSpPr>
            <p:nvPr/>
          </p:nvSpPr>
          <p:spPr bwMode="auto">
            <a:xfrm>
              <a:off x="3924928" y="1127704"/>
              <a:ext cx="70643" cy="42602"/>
            </a:xfrm>
            <a:prstGeom prst="rect">
              <a:avLst/>
            </a:prstGeom>
            <a:blipFill dpi="0" rotWithShape="1">
              <a:blip r:embed="rId6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10" name="object 162"/>
            <p:cNvSpPr>
              <a:spLocks noChangeArrowheads="1"/>
            </p:cNvSpPr>
            <p:nvPr/>
          </p:nvSpPr>
          <p:spPr bwMode="auto">
            <a:xfrm>
              <a:off x="3970165" y="1156669"/>
              <a:ext cx="5921" cy="13103"/>
            </a:xfrm>
            <a:prstGeom prst="rect">
              <a:avLst/>
            </a:prstGeom>
            <a:blipFill dpi="0" rotWithShape="1">
              <a:blip r:embed="rId6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11" name="object 163"/>
            <p:cNvSpPr>
              <a:spLocks noChangeArrowheads="1"/>
            </p:cNvSpPr>
            <p:nvPr/>
          </p:nvSpPr>
          <p:spPr bwMode="auto">
            <a:xfrm>
              <a:off x="3960368" y="1149130"/>
              <a:ext cx="34728" cy="8070"/>
            </a:xfrm>
            <a:prstGeom prst="rect">
              <a:avLst/>
            </a:prstGeom>
            <a:blipFill dpi="0" rotWithShape="1">
              <a:blip r:embed="rId6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12" name="object 164"/>
            <p:cNvSpPr>
              <a:spLocks noChangeArrowheads="1"/>
            </p:cNvSpPr>
            <p:nvPr/>
          </p:nvSpPr>
          <p:spPr bwMode="auto">
            <a:xfrm>
              <a:off x="3982451" y="1148817"/>
              <a:ext cx="12719" cy="7415"/>
            </a:xfrm>
            <a:prstGeom prst="rect">
              <a:avLst/>
            </a:prstGeom>
            <a:blipFill dpi="0" rotWithShape="1">
              <a:blip r:embed="rId5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13" name="object 165"/>
            <p:cNvSpPr>
              <a:spLocks noChangeArrowheads="1"/>
            </p:cNvSpPr>
            <p:nvPr/>
          </p:nvSpPr>
          <p:spPr bwMode="auto">
            <a:xfrm>
              <a:off x="3984236" y="1161732"/>
              <a:ext cx="12598" cy="7426"/>
            </a:xfrm>
            <a:prstGeom prst="rect">
              <a:avLst/>
            </a:prstGeom>
            <a:blipFill dpi="0" rotWithShape="1">
              <a:blip r:embed="rId7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14" name="object 166"/>
            <p:cNvSpPr>
              <a:spLocks noChangeArrowheads="1"/>
            </p:cNvSpPr>
            <p:nvPr/>
          </p:nvSpPr>
          <p:spPr bwMode="auto">
            <a:xfrm>
              <a:off x="3948640" y="1157047"/>
              <a:ext cx="9485" cy="12898"/>
            </a:xfrm>
            <a:prstGeom prst="rect">
              <a:avLst/>
            </a:prstGeom>
            <a:blipFill dpi="0" rotWithShape="1">
              <a:blip r:embed="rId7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15" name="object 167"/>
            <p:cNvSpPr>
              <a:spLocks noChangeArrowheads="1"/>
            </p:cNvSpPr>
            <p:nvPr/>
          </p:nvSpPr>
          <p:spPr bwMode="auto">
            <a:xfrm>
              <a:off x="3918809" y="1137544"/>
              <a:ext cx="43893" cy="85912"/>
            </a:xfrm>
            <a:prstGeom prst="rect">
              <a:avLst/>
            </a:prstGeom>
            <a:blipFill dpi="0" rotWithShape="1">
              <a:blip r:embed="rId7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16" name="object 168"/>
            <p:cNvSpPr>
              <a:spLocks noChangeArrowheads="1"/>
            </p:cNvSpPr>
            <p:nvPr/>
          </p:nvSpPr>
          <p:spPr bwMode="auto">
            <a:xfrm>
              <a:off x="3949253" y="1189267"/>
              <a:ext cx="10320" cy="8299"/>
            </a:xfrm>
            <a:prstGeom prst="rect">
              <a:avLst/>
            </a:prstGeom>
            <a:blipFill dpi="0" rotWithShape="1">
              <a:blip r:embed="rId7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17" name="object 169"/>
            <p:cNvSpPr>
              <a:spLocks noChangeArrowheads="1"/>
            </p:cNvSpPr>
            <p:nvPr/>
          </p:nvSpPr>
          <p:spPr bwMode="auto">
            <a:xfrm>
              <a:off x="3942588" y="1178411"/>
              <a:ext cx="9115" cy="43279"/>
            </a:xfrm>
            <a:prstGeom prst="rect">
              <a:avLst/>
            </a:prstGeom>
            <a:blipFill dpi="0" rotWithShape="1">
              <a:blip r:embed="rId7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18" name="object 170"/>
            <p:cNvSpPr>
              <a:spLocks noChangeArrowheads="1"/>
            </p:cNvSpPr>
            <p:nvPr/>
          </p:nvSpPr>
          <p:spPr bwMode="auto">
            <a:xfrm>
              <a:off x="3946224" y="1207108"/>
              <a:ext cx="6730" cy="16578"/>
            </a:xfrm>
            <a:prstGeom prst="rect">
              <a:avLst/>
            </a:prstGeom>
            <a:blipFill dpi="0" rotWithShape="1">
              <a:blip r:embed="rId7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19" name="object 171"/>
            <p:cNvSpPr>
              <a:spLocks noChangeArrowheads="1"/>
            </p:cNvSpPr>
            <p:nvPr/>
          </p:nvSpPr>
          <p:spPr bwMode="auto">
            <a:xfrm>
              <a:off x="3956167" y="1206856"/>
              <a:ext cx="6830" cy="16600"/>
            </a:xfrm>
            <a:prstGeom prst="rect">
              <a:avLst/>
            </a:prstGeom>
            <a:blipFill dpi="0" rotWithShape="1">
              <a:blip r:embed="rId7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20" name="object 172"/>
            <p:cNvSpPr>
              <a:spLocks noChangeArrowheads="1"/>
            </p:cNvSpPr>
            <p:nvPr/>
          </p:nvSpPr>
          <p:spPr bwMode="auto">
            <a:xfrm>
              <a:off x="3821227" y="1073428"/>
              <a:ext cx="62838" cy="57006"/>
            </a:xfrm>
            <a:prstGeom prst="rect">
              <a:avLst/>
            </a:prstGeom>
            <a:blipFill dpi="0" rotWithShape="1">
              <a:blip r:embed="rId7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21" name="object 173"/>
            <p:cNvSpPr>
              <a:spLocks noChangeArrowheads="1"/>
            </p:cNvSpPr>
            <p:nvPr/>
          </p:nvSpPr>
          <p:spPr bwMode="auto">
            <a:xfrm>
              <a:off x="3861067" y="1112690"/>
              <a:ext cx="6323" cy="13487"/>
            </a:xfrm>
            <a:prstGeom prst="rect">
              <a:avLst/>
            </a:prstGeom>
            <a:blipFill dpi="0" rotWithShape="1">
              <a:blip r:embed="rId7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22" name="object 174"/>
            <p:cNvSpPr>
              <a:spLocks noChangeArrowheads="1"/>
            </p:cNvSpPr>
            <p:nvPr/>
          </p:nvSpPr>
          <p:spPr bwMode="auto">
            <a:xfrm>
              <a:off x="3852744" y="1104161"/>
              <a:ext cx="33622" cy="13149"/>
            </a:xfrm>
            <a:prstGeom prst="rect">
              <a:avLst/>
            </a:prstGeom>
            <a:blipFill dpi="0" rotWithShape="1">
              <a:blip r:embed="rId7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23" name="object 175"/>
            <p:cNvSpPr>
              <a:spLocks noChangeArrowheads="1"/>
            </p:cNvSpPr>
            <p:nvPr/>
          </p:nvSpPr>
          <p:spPr bwMode="auto">
            <a:xfrm>
              <a:off x="3874564" y="1108726"/>
              <a:ext cx="12744" cy="8627"/>
            </a:xfrm>
            <a:prstGeom prst="rect">
              <a:avLst/>
            </a:prstGeom>
            <a:blipFill dpi="0" rotWithShape="1">
              <a:blip r:embed="rId8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24" name="object 176"/>
            <p:cNvSpPr>
              <a:spLocks noChangeArrowheads="1"/>
            </p:cNvSpPr>
            <p:nvPr/>
          </p:nvSpPr>
          <p:spPr bwMode="auto">
            <a:xfrm>
              <a:off x="3874416" y="1121853"/>
              <a:ext cx="12736" cy="8627"/>
            </a:xfrm>
            <a:prstGeom prst="rect">
              <a:avLst/>
            </a:prstGeom>
            <a:blipFill dpi="0" rotWithShape="1">
              <a:blip r:embed="rId8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25" name="object 177"/>
            <p:cNvSpPr>
              <a:spLocks noChangeArrowheads="1"/>
            </p:cNvSpPr>
            <p:nvPr/>
          </p:nvSpPr>
          <p:spPr bwMode="auto">
            <a:xfrm>
              <a:off x="3839764" y="1109033"/>
              <a:ext cx="10049" cy="12143"/>
            </a:xfrm>
            <a:prstGeom prst="rect">
              <a:avLst/>
            </a:prstGeom>
            <a:blipFill dpi="0" rotWithShape="1">
              <a:blip r:embed="rId8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26" name="object 178"/>
            <p:cNvSpPr>
              <a:spLocks noChangeArrowheads="1"/>
            </p:cNvSpPr>
            <p:nvPr/>
          </p:nvSpPr>
          <p:spPr bwMode="auto">
            <a:xfrm>
              <a:off x="3813839" y="1081566"/>
              <a:ext cx="32991" cy="90587"/>
            </a:xfrm>
            <a:prstGeom prst="rect">
              <a:avLst/>
            </a:prstGeom>
            <a:blipFill dpi="0" rotWithShape="1">
              <a:blip r:embed="rId8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27" name="object 179"/>
            <p:cNvSpPr>
              <a:spLocks noChangeArrowheads="1"/>
            </p:cNvSpPr>
            <p:nvPr/>
          </p:nvSpPr>
          <p:spPr bwMode="auto">
            <a:xfrm>
              <a:off x="3836742" y="1140524"/>
              <a:ext cx="9910" cy="7688"/>
            </a:xfrm>
            <a:prstGeom prst="rect">
              <a:avLst/>
            </a:prstGeom>
            <a:blipFill dpi="0" rotWithShape="1">
              <a:blip r:embed="rId8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28" name="object 180"/>
            <p:cNvSpPr>
              <a:spLocks noChangeArrowheads="1"/>
            </p:cNvSpPr>
            <p:nvPr/>
          </p:nvSpPr>
          <p:spPr bwMode="auto">
            <a:xfrm>
              <a:off x="3831048" y="1127605"/>
              <a:ext cx="5980" cy="42176"/>
            </a:xfrm>
            <a:prstGeom prst="rect">
              <a:avLst/>
            </a:prstGeom>
            <a:blipFill dpi="0" rotWithShape="1">
              <a:blip r:embed="rId8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29" name="object 181"/>
            <p:cNvSpPr>
              <a:spLocks noChangeArrowheads="1"/>
            </p:cNvSpPr>
            <p:nvPr/>
          </p:nvSpPr>
          <p:spPr bwMode="auto">
            <a:xfrm>
              <a:off x="3831049" y="1156709"/>
              <a:ext cx="5495" cy="16708"/>
            </a:xfrm>
            <a:prstGeom prst="rect">
              <a:avLst/>
            </a:prstGeom>
            <a:blipFill dpi="0" rotWithShape="1">
              <a:blip r:embed="rId8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30" name="object 182"/>
            <p:cNvSpPr>
              <a:spLocks noChangeArrowheads="1"/>
            </p:cNvSpPr>
            <p:nvPr/>
          </p:nvSpPr>
          <p:spPr bwMode="auto">
            <a:xfrm>
              <a:off x="3840795" y="1158930"/>
              <a:ext cx="5426" cy="16719"/>
            </a:xfrm>
            <a:prstGeom prst="rect">
              <a:avLst/>
            </a:prstGeom>
            <a:blipFill dpi="0" rotWithShape="1">
              <a:blip r:embed="rId8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31" name="object 183"/>
            <p:cNvSpPr>
              <a:spLocks noChangeArrowheads="1"/>
            </p:cNvSpPr>
            <p:nvPr/>
          </p:nvSpPr>
          <p:spPr bwMode="auto">
            <a:xfrm>
              <a:off x="3844586" y="911495"/>
              <a:ext cx="47022" cy="58447"/>
            </a:xfrm>
            <a:prstGeom prst="rect">
              <a:avLst/>
            </a:prstGeom>
            <a:blipFill dpi="0" rotWithShape="1">
              <a:blip r:embed="rId8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32" name="object 184"/>
            <p:cNvSpPr>
              <a:spLocks noChangeArrowheads="1"/>
            </p:cNvSpPr>
            <p:nvPr/>
          </p:nvSpPr>
          <p:spPr bwMode="auto">
            <a:xfrm>
              <a:off x="3873351" y="951183"/>
              <a:ext cx="6126" cy="11979"/>
            </a:xfrm>
            <a:prstGeom prst="rect">
              <a:avLst/>
            </a:prstGeom>
            <a:blipFill dpi="0" rotWithShape="1">
              <a:blip r:embed="rId8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33" name="object 185"/>
            <p:cNvSpPr>
              <a:spLocks noChangeArrowheads="1"/>
            </p:cNvSpPr>
            <p:nvPr/>
          </p:nvSpPr>
          <p:spPr bwMode="auto">
            <a:xfrm>
              <a:off x="3867750" y="942935"/>
              <a:ext cx="28175" cy="15824"/>
            </a:xfrm>
            <a:prstGeom prst="rect">
              <a:avLst/>
            </a:prstGeom>
            <a:blipFill dpi="0" rotWithShape="1">
              <a:blip r:embed="rId8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34" name="object 186"/>
            <p:cNvSpPr>
              <a:spLocks noChangeArrowheads="1"/>
            </p:cNvSpPr>
            <p:nvPr/>
          </p:nvSpPr>
          <p:spPr bwMode="auto">
            <a:xfrm>
              <a:off x="3885196" y="950299"/>
              <a:ext cx="10730" cy="8463"/>
            </a:xfrm>
            <a:prstGeom prst="rect">
              <a:avLst/>
            </a:prstGeom>
            <a:blipFill dpi="0" rotWithShape="1">
              <a:blip r:embed="rId9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35" name="object 187"/>
            <p:cNvSpPr>
              <a:spLocks noChangeArrowheads="1"/>
            </p:cNvSpPr>
            <p:nvPr/>
          </p:nvSpPr>
          <p:spPr bwMode="auto">
            <a:xfrm>
              <a:off x="3884008" y="961621"/>
              <a:ext cx="10820" cy="8464"/>
            </a:xfrm>
            <a:prstGeom prst="rect">
              <a:avLst/>
            </a:prstGeom>
            <a:blipFill dpi="0" rotWithShape="1">
              <a:blip r:embed="rId9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36" name="object 188"/>
            <p:cNvSpPr>
              <a:spLocks noChangeArrowheads="1"/>
            </p:cNvSpPr>
            <p:nvPr/>
          </p:nvSpPr>
          <p:spPr bwMode="auto">
            <a:xfrm>
              <a:off x="3856759" y="945786"/>
              <a:ext cx="8510" cy="9828"/>
            </a:xfrm>
            <a:prstGeom prst="rect">
              <a:avLst/>
            </a:prstGeom>
            <a:blipFill dpi="0" rotWithShape="1">
              <a:blip r:embed="rId9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37" name="object 189"/>
            <p:cNvSpPr>
              <a:spLocks noChangeArrowheads="1"/>
            </p:cNvSpPr>
            <p:nvPr/>
          </p:nvSpPr>
          <p:spPr bwMode="auto">
            <a:xfrm>
              <a:off x="3837896" y="917362"/>
              <a:ext cx="23638" cy="83751"/>
            </a:xfrm>
            <a:prstGeom prst="rect">
              <a:avLst/>
            </a:prstGeom>
            <a:blipFill dpi="0" rotWithShape="1">
              <a:blip r:embed="rId9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38" name="object 190"/>
            <p:cNvSpPr>
              <a:spLocks noChangeArrowheads="1"/>
            </p:cNvSpPr>
            <p:nvPr/>
          </p:nvSpPr>
          <p:spPr bwMode="auto">
            <a:xfrm>
              <a:off x="3851730" y="971504"/>
              <a:ext cx="8485" cy="7590"/>
            </a:xfrm>
            <a:prstGeom prst="rect">
              <a:avLst/>
            </a:prstGeom>
            <a:blipFill dpi="0" rotWithShape="1">
              <a:blip r:embed="rId9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39" name="object 191"/>
            <p:cNvSpPr>
              <a:spLocks noChangeArrowheads="1"/>
            </p:cNvSpPr>
            <p:nvPr/>
          </p:nvSpPr>
          <p:spPr bwMode="auto">
            <a:xfrm>
              <a:off x="3845219" y="959899"/>
              <a:ext cx="8231" cy="35305"/>
            </a:xfrm>
            <a:prstGeom prst="rect">
              <a:avLst/>
            </a:prstGeom>
            <a:blipFill dpi="0" rotWithShape="1">
              <a:blip r:embed="rId9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40" name="object 192"/>
            <p:cNvSpPr>
              <a:spLocks noChangeArrowheads="1"/>
            </p:cNvSpPr>
            <p:nvPr/>
          </p:nvSpPr>
          <p:spPr bwMode="auto">
            <a:xfrm>
              <a:off x="3845120" y="985004"/>
              <a:ext cx="5561" cy="14305"/>
            </a:xfrm>
            <a:prstGeom prst="rect">
              <a:avLst/>
            </a:prstGeom>
            <a:blipFill dpi="0" rotWithShape="1">
              <a:blip r:embed="rId8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41" name="object 193"/>
            <p:cNvSpPr>
              <a:spLocks noChangeArrowheads="1"/>
            </p:cNvSpPr>
            <p:nvPr/>
          </p:nvSpPr>
          <p:spPr bwMode="auto">
            <a:xfrm>
              <a:off x="3852833" y="988444"/>
              <a:ext cx="5621" cy="14317"/>
            </a:xfrm>
            <a:prstGeom prst="rect">
              <a:avLst/>
            </a:prstGeom>
            <a:blipFill dpi="0" rotWithShape="1">
              <a:blip r:embed="rId6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42" name="object 194"/>
            <p:cNvSpPr>
              <a:spLocks noChangeArrowheads="1"/>
            </p:cNvSpPr>
            <p:nvPr/>
          </p:nvSpPr>
          <p:spPr bwMode="auto">
            <a:xfrm>
              <a:off x="3781790" y="986116"/>
              <a:ext cx="47022" cy="58458"/>
            </a:xfrm>
            <a:prstGeom prst="rect">
              <a:avLst/>
            </a:prstGeom>
            <a:blipFill dpi="0" rotWithShape="1">
              <a:blip r:embed="rId8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43" name="object 195"/>
            <p:cNvSpPr>
              <a:spLocks noChangeArrowheads="1"/>
            </p:cNvSpPr>
            <p:nvPr/>
          </p:nvSpPr>
          <p:spPr bwMode="auto">
            <a:xfrm>
              <a:off x="3810579" y="1025803"/>
              <a:ext cx="6102" cy="11990"/>
            </a:xfrm>
            <a:prstGeom prst="rect">
              <a:avLst/>
            </a:prstGeom>
            <a:blipFill dpi="0" rotWithShape="1">
              <a:blip r:embed="rId9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44" name="object 196"/>
            <p:cNvSpPr>
              <a:spLocks noChangeArrowheads="1"/>
            </p:cNvSpPr>
            <p:nvPr/>
          </p:nvSpPr>
          <p:spPr bwMode="auto">
            <a:xfrm>
              <a:off x="3804961" y="1017582"/>
              <a:ext cx="27381" cy="13213"/>
            </a:xfrm>
            <a:prstGeom prst="rect">
              <a:avLst/>
            </a:prstGeom>
            <a:blipFill dpi="0" rotWithShape="1">
              <a:blip r:embed="rId9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45" name="object 197"/>
            <p:cNvSpPr>
              <a:spLocks noChangeArrowheads="1"/>
            </p:cNvSpPr>
            <p:nvPr/>
          </p:nvSpPr>
          <p:spPr bwMode="auto">
            <a:xfrm>
              <a:off x="3822406" y="1024920"/>
              <a:ext cx="10550" cy="8463"/>
            </a:xfrm>
            <a:prstGeom prst="rect">
              <a:avLst/>
            </a:prstGeom>
            <a:blipFill dpi="0" rotWithShape="1">
              <a:blip r:embed="rId9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46" name="object 198"/>
            <p:cNvSpPr>
              <a:spLocks noChangeArrowheads="1"/>
            </p:cNvSpPr>
            <p:nvPr/>
          </p:nvSpPr>
          <p:spPr bwMode="auto">
            <a:xfrm>
              <a:off x="3821212" y="1036242"/>
              <a:ext cx="10541" cy="8474"/>
            </a:xfrm>
            <a:prstGeom prst="rect">
              <a:avLst/>
            </a:prstGeom>
            <a:blipFill dpi="0" rotWithShape="1">
              <a:blip r:embed="rId9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47" name="object 199"/>
            <p:cNvSpPr>
              <a:spLocks noChangeArrowheads="1"/>
            </p:cNvSpPr>
            <p:nvPr/>
          </p:nvSpPr>
          <p:spPr bwMode="auto">
            <a:xfrm>
              <a:off x="3793962" y="1020418"/>
              <a:ext cx="8518" cy="9828"/>
            </a:xfrm>
            <a:prstGeom prst="rect">
              <a:avLst/>
            </a:prstGeom>
            <a:blipFill dpi="0" rotWithShape="1">
              <a:blip r:embed="rId9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48" name="object 200"/>
            <p:cNvSpPr>
              <a:spLocks noChangeArrowheads="1"/>
            </p:cNvSpPr>
            <p:nvPr/>
          </p:nvSpPr>
          <p:spPr bwMode="auto">
            <a:xfrm>
              <a:off x="3775443" y="991982"/>
              <a:ext cx="23293" cy="85401"/>
            </a:xfrm>
            <a:prstGeom prst="rect">
              <a:avLst/>
            </a:prstGeom>
            <a:blipFill dpi="0" rotWithShape="1">
              <a:blip r:embed="rId9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49" name="object 201"/>
            <p:cNvSpPr>
              <a:spLocks noChangeArrowheads="1"/>
            </p:cNvSpPr>
            <p:nvPr/>
          </p:nvSpPr>
          <p:spPr bwMode="auto">
            <a:xfrm>
              <a:off x="3788931" y="1046140"/>
              <a:ext cx="8370" cy="7589"/>
            </a:xfrm>
            <a:prstGeom prst="rect">
              <a:avLst/>
            </a:prstGeom>
            <a:blipFill dpi="0" rotWithShape="1">
              <a:blip r:embed="rId10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50" name="object 202"/>
            <p:cNvSpPr>
              <a:spLocks noChangeArrowheads="1"/>
            </p:cNvSpPr>
            <p:nvPr/>
          </p:nvSpPr>
          <p:spPr bwMode="auto">
            <a:xfrm>
              <a:off x="3782348" y="1034520"/>
              <a:ext cx="8305" cy="35961"/>
            </a:xfrm>
            <a:prstGeom prst="rect">
              <a:avLst/>
            </a:prstGeom>
            <a:blipFill dpi="0" rotWithShape="1">
              <a:blip r:embed="rId10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51" name="object 203"/>
            <p:cNvSpPr>
              <a:spLocks noChangeArrowheads="1"/>
            </p:cNvSpPr>
            <p:nvPr/>
          </p:nvSpPr>
          <p:spPr bwMode="auto">
            <a:xfrm>
              <a:off x="3782324" y="1059627"/>
              <a:ext cx="5561" cy="14305"/>
            </a:xfrm>
            <a:prstGeom prst="rect">
              <a:avLst/>
            </a:prstGeom>
            <a:blipFill dpi="0" rotWithShape="1">
              <a:blip r:embed="rId6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52" name="object 204"/>
            <p:cNvSpPr>
              <a:spLocks noChangeArrowheads="1"/>
            </p:cNvSpPr>
            <p:nvPr/>
          </p:nvSpPr>
          <p:spPr bwMode="auto">
            <a:xfrm>
              <a:off x="3790005" y="1063066"/>
              <a:ext cx="5651" cy="14317"/>
            </a:xfrm>
            <a:prstGeom prst="rect">
              <a:avLst/>
            </a:prstGeom>
            <a:blipFill dpi="0" rotWithShape="1">
              <a:blip r:embed="rId10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53" name="object 205"/>
            <p:cNvSpPr>
              <a:spLocks noChangeArrowheads="1"/>
            </p:cNvSpPr>
            <p:nvPr/>
          </p:nvSpPr>
          <p:spPr bwMode="auto">
            <a:xfrm>
              <a:off x="3922685" y="1397730"/>
              <a:ext cx="89219" cy="33002"/>
            </a:xfrm>
            <a:prstGeom prst="rect">
              <a:avLst/>
            </a:prstGeom>
            <a:blipFill dpi="0" rotWithShape="1">
              <a:blip r:embed="rId10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54" name="object 206"/>
            <p:cNvSpPr>
              <a:spLocks noChangeArrowheads="1"/>
            </p:cNvSpPr>
            <p:nvPr/>
          </p:nvSpPr>
          <p:spPr bwMode="auto">
            <a:xfrm>
              <a:off x="3979910" y="1410128"/>
              <a:ext cx="9189" cy="15179"/>
            </a:xfrm>
            <a:prstGeom prst="rect">
              <a:avLst/>
            </a:prstGeom>
            <a:blipFill dpi="0" rotWithShape="1">
              <a:blip r:embed="rId10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55" name="object 207"/>
            <p:cNvSpPr>
              <a:spLocks noChangeArrowheads="1"/>
            </p:cNvSpPr>
            <p:nvPr/>
          </p:nvSpPr>
          <p:spPr bwMode="auto">
            <a:xfrm>
              <a:off x="3967691" y="1394511"/>
              <a:ext cx="39093" cy="21349"/>
            </a:xfrm>
            <a:prstGeom prst="rect">
              <a:avLst/>
            </a:prstGeom>
            <a:blipFill dpi="0" rotWithShape="1">
              <a:blip r:embed="rId10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56" name="object 208"/>
            <p:cNvSpPr>
              <a:spLocks noChangeArrowheads="1"/>
            </p:cNvSpPr>
            <p:nvPr/>
          </p:nvSpPr>
          <p:spPr bwMode="auto">
            <a:xfrm>
              <a:off x="3992304" y="1394511"/>
              <a:ext cx="14939" cy="11433"/>
            </a:xfrm>
            <a:prstGeom prst="rect">
              <a:avLst/>
            </a:prstGeom>
            <a:blipFill dpi="0" rotWithShape="1">
              <a:blip r:embed="rId10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57" name="object 209"/>
            <p:cNvSpPr>
              <a:spLocks noChangeArrowheads="1"/>
            </p:cNvSpPr>
            <p:nvPr/>
          </p:nvSpPr>
          <p:spPr bwMode="auto">
            <a:xfrm>
              <a:off x="3997332" y="1407780"/>
              <a:ext cx="14579" cy="11445"/>
            </a:xfrm>
            <a:prstGeom prst="rect">
              <a:avLst/>
            </a:prstGeom>
            <a:blipFill dpi="0" rotWithShape="1">
              <a:blip r:embed="rId10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58" name="object 210"/>
            <p:cNvSpPr>
              <a:spLocks noChangeArrowheads="1"/>
            </p:cNvSpPr>
            <p:nvPr/>
          </p:nvSpPr>
          <p:spPr bwMode="auto">
            <a:xfrm>
              <a:off x="3957755" y="1418427"/>
              <a:ext cx="9558" cy="14993"/>
            </a:xfrm>
            <a:prstGeom prst="rect">
              <a:avLst/>
            </a:prstGeom>
            <a:blipFill dpi="0" rotWithShape="1">
              <a:blip r:embed="rId10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59" name="object 211"/>
            <p:cNvSpPr>
              <a:spLocks noChangeArrowheads="1"/>
            </p:cNvSpPr>
            <p:nvPr/>
          </p:nvSpPr>
          <p:spPr bwMode="auto">
            <a:xfrm>
              <a:off x="3918164" y="1410802"/>
              <a:ext cx="68423" cy="77668"/>
            </a:xfrm>
            <a:prstGeom prst="rect">
              <a:avLst/>
            </a:prstGeom>
            <a:blipFill dpi="0" rotWithShape="1">
              <a:blip r:embed="rId10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60" name="object 212"/>
            <p:cNvSpPr>
              <a:spLocks noChangeArrowheads="1"/>
            </p:cNvSpPr>
            <p:nvPr/>
          </p:nvSpPr>
          <p:spPr bwMode="auto">
            <a:xfrm>
              <a:off x="3964375" y="1452510"/>
              <a:ext cx="12523" cy="11915"/>
            </a:xfrm>
            <a:prstGeom prst="rect">
              <a:avLst/>
            </a:prstGeom>
            <a:blipFill dpi="0" rotWithShape="1">
              <a:blip r:embed="rId1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61" name="object 213"/>
            <p:cNvSpPr>
              <a:spLocks noChangeArrowheads="1"/>
            </p:cNvSpPr>
            <p:nvPr/>
          </p:nvSpPr>
          <p:spPr bwMode="auto">
            <a:xfrm>
              <a:off x="3954603" y="1445345"/>
              <a:ext cx="17159" cy="45506"/>
            </a:xfrm>
            <a:prstGeom prst="rect">
              <a:avLst/>
            </a:prstGeom>
            <a:blipFill dpi="0" rotWithShape="1">
              <a:blip r:embed="rId1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62" name="object 214"/>
            <p:cNvSpPr>
              <a:spLocks noChangeArrowheads="1"/>
            </p:cNvSpPr>
            <p:nvPr/>
          </p:nvSpPr>
          <p:spPr bwMode="auto">
            <a:xfrm>
              <a:off x="3965603" y="1474822"/>
              <a:ext cx="10246" cy="17887"/>
            </a:xfrm>
            <a:prstGeom prst="rect">
              <a:avLst/>
            </a:prstGeom>
            <a:blipFill dpi="0" rotWithShape="1">
              <a:blip r:embed="rId1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63" name="object 215"/>
            <p:cNvSpPr>
              <a:spLocks noChangeArrowheads="1"/>
            </p:cNvSpPr>
            <p:nvPr/>
          </p:nvSpPr>
          <p:spPr bwMode="auto">
            <a:xfrm>
              <a:off x="3976677" y="1470585"/>
              <a:ext cx="10246" cy="17887"/>
            </a:xfrm>
            <a:prstGeom prst="rect">
              <a:avLst/>
            </a:prstGeom>
            <a:blipFill dpi="0" rotWithShape="1">
              <a:blip r:embed="rId1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64" name="object 216"/>
            <p:cNvSpPr>
              <a:spLocks noChangeArrowheads="1"/>
            </p:cNvSpPr>
            <p:nvPr/>
          </p:nvSpPr>
          <p:spPr bwMode="auto">
            <a:xfrm>
              <a:off x="4041440" y="1375888"/>
              <a:ext cx="84755" cy="33002"/>
            </a:xfrm>
            <a:prstGeom prst="rect">
              <a:avLst/>
            </a:prstGeom>
            <a:blipFill dpi="0" rotWithShape="1">
              <a:blip r:embed="rId1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65" name="object 217"/>
            <p:cNvSpPr>
              <a:spLocks noChangeArrowheads="1"/>
            </p:cNvSpPr>
            <p:nvPr/>
          </p:nvSpPr>
          <p:spPr bwMode="auto">
            <a:xfrm>
              <a:off x="4098674" y="1388286"/>
              <a:ext cx="9189" cy="15179"/>
            </a:xfrm>
            <a:prstGeom prst="rect">
              <a:avLst/>
            </a:prstGeom>
            <a:blipFill dpi="0" rotWithShape="1">
              <a:blip r:embed="rId1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66" name="object 218"/>
            <p:cNvSpPr>
              <a:spLocks noChangeArrowheads="1"/>
            </p:cNvSpPr>
            <p:nvPr/>
          </p:nvSpPr>
          <p:spPr bwMode="auto">
            <a:xfrm>
              <a:off x="4086446" y="1372669"/>
              <a:ext cx="36808" cy="21349"/>
            </a:xfrm>
            <a:prstGeom prst="rect">
              <a:avLst/>
            </a:prstGeom>
            <a:blipFill dpi="0" rotWithShape="1">
              <a:blip r:embed="rId1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67" name="object 219"/>
            <p:cNvSpPr>
              <a:spLocks noChangeArrowheads="1"/>
            </p:cNvSpPr>
            <p:nvPr/>
          </p:nvSpPr>
          <p:spPr bwMode="auto">
            <a:xfrm>
              <a:off x="4111066" y="1372669"/>
              <a:ext cx="14726" cy="11433"/>
            </a:xfrm>
            <a:prstGeom prst="rect">
              <a:avLst/>
            </a:prstGeom>
            <a:blipFill dpi="0" rotWithShape="1">
              <a:blip r:embed="rId1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68" name="object 220"/>
            <p:cNvSpPr>
              <a:spLocks noChangeArrowheads="1"/>
            </p:cNvSpPr>
            <p:nvPr/>
          </p:nvSpPr>
          <p:spPr bwMode="auto">
            <a:xfrm>
              <a:off x="4116087" y="1385938"/>
              <a:ext cx="14956" cy="11445"/>
            </a:xfrm>
            <a:prstGeom prst="rect">
              <a:avLst/>
            </a:prstGeom>
            <a:blipFill dpi="0" rotWithShape="1">
              <a:blip r:embed="rId1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69" name="object 221"/>
            <p:cNvSpPr>
              <a:spLocks noChangeArrowheads="1"/>
            </p:cNvSpPr>
            <p:nvPr/>
          </p:nvSpPr>
          <p:spPr bwMode="auto">
            <a:xfrm>
              <a:off x="4076518" y="1396586"/>
              <a:ext cx="9558" cy="14993"/>
            </a:xfrm>
            <a:prstGeom prst="rect">
              <a:avLst/>
            </a:prstGeom>
            <a:blipFill dpi="0" rotWithShape="1">
              <a:blip r:embed="rId1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70" name="object 222"/>
            <p:cNvSpPr>
              <a:spLocks noChangeArrowheads="1"/>
            </p:cNvSpPr>
            <p:nvPr/>
          </p:nvSpPr>
          <p:spPr bwMode="auto">
            <a:xfrm>
              <a:off x="4036927" y="1388960"/>
              <a:ext cx="68899" cy="74818"/>
            </a:xfrm>
            <a:prstGeom prst="rect">
              <a:avLst/>
            </a:prstGeom>
            <a:blipFill dpi="0" rotWithShape="1">
              <a:blip r:embed="rId12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71" name="object 223"/>
            <p:cNvSpPr>
              <a:spLocks noChangeArrowheads="1"/>
            </p:cNvSpPr>
            <p:nvPr/>
          </p:nvSpPr>
          <p:spPr bwMode="auto">
            <a:xfrm>
              <a:off x="4083137" y="1430669"/>
              <a:ext cx="12523" cy="11915"/>
            </a:xfrm>
            <a:prstGeom prst="rect">
              <a:avLst/>
            </a:prstGeom>
            <a:blipFill dpi="0" rotWithShape="1">
              <a:blip r:embed="rId12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72" name="object 224"/>
            <p:cNvSpPr>
              <a:spLocks noChangeArrowheads="1"/>
            </p:cNvSpPr>
            <p:nvPr/>
          </p:nvSpPr>
          <p:spPr bwMode="auto">
            <a:xfrm>
              <a:off x="4073366" y="1423503"/>
              <a:ext cx="17167" cy="47024"/>
            </a:xfrm>
            <a:prstGeom prst="rect">
              <a:avLst/>
            </a:prstGeom>
            <a:blipFill dpi="0" rotWithShape="1">
              <a:blip r:embed="rId12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73" name="object 225"/>
            <p:cNvSpPr>
              <a:spLocks noChangeArrowheads="1"/>
            </p:cNvSpPr>
            <p:nvPr/>
          </p:nvSpPr>
          <p:spPr bwMode="auto">
            <a:xfrm>
              <a:off x="4084366" y="1452980"/>
              <a:ext cx="10418" cy="17887"/>
            </a:xfrm>
            <a:prstGeom prst="rect">
              <a:avLst/>
            </a:prstGeom>
            <a:blipFill dpi="0" rotWithShape="1">
              <a:blip r:embed="rId12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74" name="object 226"/>
            <p:cNvSpPr>
              <a:spLocks noChangeArrowheads="1"/>
            </p:cNvSpPr>
            <p:nvPr/>
          </p:nvSpPr>
          <p:spPr bwMode="auto">
            <a:xfrm>
              <a:off x="4095439" y="1448744"/>
              <a:ext cx="10377" cy="17887"/>
            </a:xfrm>
            <a:prstGeom prst="rect">
              <a:avLst/>
            </a:prstGeom>
            <a:blipFill dpi="0" rotWithShape="1">
              <a:blip r:embed="rId12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75" name="object 227"/>
            <p:cNvSpPr>
              <a:spLocks noChangeArrowheads="1"/>
            </p:cNvSpPr>
            <p:nvPr/>
          </p:nvSpPr>
          <p:spPr bwMode="auto">
            <a:xfrm>
              <a:off x="4049728" y="1211698"/>
              <a:ext cx="85223" cy="46741"/>
            </a:xfrm>
            <a:prstGeom prst="rect">
              <a:avLst/>
            </a:prstGeom>
            <a:blipFill dpi="0" rotWithShape="1">
              <a:blip r:embed="rId1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76" name="object 228"/>
            <p:cNvSpPr>
              <a:spLocks noChangeArrowheads="1"/>
            </p:cNvSpPr>
            <p:nvPr/>
          </p:nvSpPr>
          <p:spPr bwMode="auto">
            <a:xfrm>
              <a:off x="4103557" y="1242538"/>
              <a:ext cx="7280" cy="14819"/>
            </a:xfrm>
            <a:prstGeom prst="rect">
              <a:avLst/>
            </a:prstGeom>
            <a:blipFill dpi="0" rotWithShape="1">
              <a:blip r:embed="rId12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77" name="object 229"/>
            <p:cNvSpPr>
              <a:spLocks noChangeArrowheads="1"/>
            </p:cNvSpPr>
            <p:nvPr/>
          </p:nvSpPr>
          <p:spPr bwMode="auto">
            <a:xfrm>
              <a:off x="4091974" y="1232894"/>
              <a:ext cx="40256" cy="10725"/>
            </a:xfrm>
            <a:prstGeom prst="rect">
              <a:avLst/>
            </a:prstGeom>
            <a:blipFill dpi="0" rotWithShape="1">
              <a:blip r:embed="rId12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78" name="object 230"/>
            <p:cNvSpPr>
              <a:spLocks noChangeArrowheads="1"/>
            </p:cNvSpPr>
            <p:nvPr/>
          </p:nvSpPr>
          <p:spPr bwMode="auto">
            <a:xfrm>
              <a:off x="4117652" y="1232903"/>
              <a:ext cx="14685" cy="8790"/>
            </a:xfrm>
            <a:prstGeom prst="rect">
              <a:avLst/>
            </a:prstGeom>
            <a:blipFill dpi="0" rotWithShape="1">
              <a:blip r:embed="rId12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79" name="object 231"/>
            <p:cNvSpPr>
              <a:spLocks noChangeArrowheads="1"/>
            </p:cNvSpPr>
            <p:nvPr/>
          </p:nvSpPr>
          <p:spPr bwMode="auto">
            <a:xfrm>
              <a:off x="4120191" y="1247362"/>
              <a:ext cx="14759" cy="8802"/>
            </a:xfrm>
            <a:prstGeom prst="rect">
              <a:avLst/>
            </a:prstGeom>
            <a:blipFill dpi="0" rotWithShape="1">
              <a:blip r:embed="rId12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80" name="object 232"/>
            <p:cNvSpPr>
              <a:spLocks noChangeArrowheads="1"/>
            </p:cNvSpPr>
            <p:nvPr/>
          </p:nvSpPr>
          <p:spPr bwMode="auto">
            <a:xfrm>
              <a:off x="4078887" y="1243605"/>
              <a:ext cx="10712" cy="14568"/>
            </a:xfrm>
            <a:prstGeom prst="rect">
              <a:avLst/>
            </a:prstGeom>
            <a:blipFill dpi="0" rotWithShape="1">
              <a:blip r:embed="rId12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81" name="object 233"/>
            <p:cNvSpPr>
              <a:spLocks noChangeArrowheads="1"/>
            </p:cNvSpPr>
            <p:nvPr/>
          </p:nvSpPr>
          <p:spPr bwMode="auto">
            <a:xfrm>
              <a:off x="4043028" y="1222976"/>
              <a:ext cx="54467" cy="89408"/>
            </a:xfrm>
            <a:prstGeom prst="rect">
              <a:avLst/>
            </a:prstGeom>
            <a:blipFill dpi="0" rotWithShape="1">
              <a:blip r:embed="rId13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82" name="object 234"/>
            <p:cNvSpPr>
              <a:spLocks noChangeArrowheads="1"/>
            </p:cNvSpPr>
            <p:nvPr/>
          </p:nvSpPr>
          <p:spPr bwMode="auto">
            <a:xfrm>
              <a:off x="4080590" y="1279742"/>
              <a:ext cx="12163" cy="9730"/>
            </a:xfrm>
            <a:prstGeom prst="rect">
              <a:avLst/>
            </a:prstGeom>
            <a:blipFill dpi="0" rotWithShape="1">
              <a:blip r:embed="rId13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83" name="object 235"/>
            <p:cNvSpPr>
              <a:spLocks noChangeArrowheads="1"/>
            </p:cNvSpPr>
            <p:nvPr/>
          </p:nvSpPr>
          <p:spPr bwMode="auto">
            <a:xfrm>
              <a:off x="4072480" y="1267972"/>
              <a:ext cx="11802" cy="50869"/>
            </a:xfrm>
            <a:prstGeom prst="rect">
              <a:avLst/>
            </a:prstGeom>
            <a:blipFill dpi="0" rotWithShape="1">
              <a:blip r:embed="rId13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84" name="object 236"/>
            <p:cNvSpPr>
              <a:spLocks noChangeArrowheads="1"/>
            </p:cNvSpPr>
            <p:nvPr/>
          </p:nvSpPr>
          <p:spPr bwMode="auto">
            <a:xfrm>
              <a:off x="4077976" y="1300090"/>
              <a:ext cx="8150" cy="18751"/>
            </a:xfrm>
            <a:prstGeom prst="rect">
              <a:avLst/>
            </a:prstGeom>
            <a:blipFill dpi="0" rotWithShape="1">
              <a:blip r:embed="rId13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85" name="object 237"/>
            <p:cNvSpPr>
              <a:spLocks noChangeArrowheads="1"/>
            </p:cNvSpPr>
            <p:nvPr/>
          </p:nvSpPr>
          <p:spPr bwMode="auto">
            <a:xfrm>
              <a:off x="4089542" y="1299422"/>
              <a:ext cx="8190" cy="18750"/>
            </a:xfrm>
            <a:prstGeom prst="rect">
              <a:avLst/>
            </a:prstGeom>
            <a:blipFill dpi="0" rotWithShape="1">
              <a:blip r:embed="rId13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86" name="object 238"/>
            <p:cNvSpPr>
              <a:spLocks noChangeArrowheads="1"/>
            </p:cNvSpPr>
            <p:nvPr/>
          </p:nvSpPr>
          <p:spPr bwMode="auto">
            <a:xfrm>
              <a:off x="4145262" y="1308576"/>
              <a:ext cx="80128" cy="27443"/>
            </a:xfrm>
            <a:prstGeom prst="rect">
              <a:avLst/>
            </a:prstGeom>
            <a:blipFill dpi="0" rotWithShape="1">
              <a:blip r:embed="rId13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87" name="object 239"/>
            <p:cNvSpPr>
              <a:spLocks noChangeArrowheads="1"/>
            </p:cNvSpPr>
            <p:nvPr/>
          </p:nvSpPr>
          <p:spPr bwMode="auto">
            <a:xfrm>
              <a:off x="4203251" y="1313927"/>
              <a:ext cx="9852" cy="15081"/>
            </a:xfrm>
            <a:prstGeom prst="rect">
              <a:avLst/>
            </a:prstGeom>
            <a:blipFill dpi="0" rotWithShape="1">
              <a:blip r:embed="rId13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88" name="object 240"/>
            <p:cNvSpPr>
              <a:spLocks noChangeArrowheads="1"/>
            </p:cNvSpPr>
            <p:nvPr/>
          </p:nvSpPr>
          <p:spPr bwMode="auto">
            <a:xfrm>
              <a:off x="4190907" y="1296792"/>
              <a:ext cx="38274" cy="24571"/>
            </a:xfrm>
            <a:prstGeom prst="rect">
              <a:avLst/>
            </a:prstGeom>
            <a:blipFill dpi="0" rotWithShape="1">
              <a:blip r:embed="rId13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89" name="object 241"/>
            <p:cNvSpPr>
              <a:spLocks noChangeArrowheads="1"/>
            </p:cNvSpPr>
            <p:nvPr/>
          </p:nvSpPr>
          <p:spPr bwMode="auto">
            <a:xfrm>
              <a:off x="4214840" y="1296396"/>
              <a:ext cx="14391" cy="12252"/>
            </a:xfrm>
            <a:prstGeom prst="rect">
              <a:avLst/>
            </a:prstGeom>
            <a:blipFill dpi="0" rotWithShape="1">
              <a:blip r:embed="rId13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90" name="object 242"/>
            <p:cNvSpPr>
              <a:spLocks noChangeArrowheads="1"/>
            </p:cNvSpPr>
            <p:nvPr/>
          </p:nvSpPr>
          <p:spPr bwMode="auto">
            <a:xfrm>
              <a:off x="4220804" y="1308868"/>
              <a:ext cx="14423" cy="12340"/>
            </a:xfrm>
            <a:prstGeom prst="rect">
              <a:avLst/>
            </a:prstGeom>
            <a:blipFill dpi="0" rotWithShape="1">
              <a:blip r:embed="rId13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91" name="object 243"/>
            <p:cNvSpPr>
              <a:spLocks noChangeArrowheads="1"/>
            </p:cNvSpPr>
            <p:nvPr/>
          </p:nvSpPr>
          <p:spPr bwMode="auto">
            <a:xfrm>
              <a:off x="4182391" y="1324673"/>
              <a:ext cx="8927" cy="14917"/>
            </a:xfrm>
            <a:prstGeom prst="rect">
              <a:avLst/>
            </a:prstGeom>
            <a:blipFill dpi="0" rotWithShape="1">
              <a:blip r:embed="rId14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92" name="object 244"/>
            <p:cNvSpPr>
              <a:spLocks noChangeArrowheads="1"/>
            </p:cNvSpPr>
            <p:nvPr/>
          </p:nvSpPr>
          <p:spPr bwMode="auto">
            <a:xfrm>
              <a:off x="4141683" y="1322041"/>
              <a:ext cx="71528" cy="69783"/>
            </a:xfrm>
            <a:prstGeom prst="rect">
              <a:avLst/>
            </a:prstGeom>
            <a:blipFill dpi="0" rotWithShape="1">
              <a:blip r:embed="rId14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93" name="object 245"/>
            <p:cNvSpPr>
              <a:spLocks noChangeArrowheads="1"/>
            </p:cNvSpPr>
            <p:nvPr/>
          </p:nvSpPr>
          <p:spPr bwMode="auto">
            <a:xfrm>
              <a:off x="4190924" y="1357323"/>
              <a:ext cx="12507" cy="12580"/>
            </a:xfrm>
            <a:prstGeom prst="rect">
              <a:avLst/>
            </a:prstGeom>
            <a:blipFill dpi="0" rotWithShape="1">
              <a:blip r:embed="rId14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94" name="object 246"/>
            <p:cNvSpPr>
              <a:spLocks noChangeArrowheads="1"/>
            </p:cNvSpPr>
            <p:nvPr/>
          </p:nvSpPr>
          <p:spPr bwMode="auto">
            <a:xfrm>
              <a:off x="4180588" y="1352018"/>
              <a:ext cx="19190" cy="32281"/>
            </a:xfrm>
            <a:prstGeom prst="rect">
              <a:avLst/>
            </a:prstGeom>
            <a:blipFill dpi="0" rotWithShape="1">
              <a:blip r:embed="rId14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95" name="object 247"/>
            <p:cNvSpPr>
              <a:spLocks noChangeArrowheads="1"/>
            </p:cNvSpPr>
            <p:nvPr/>
          </p:nvSpPr>
          <p:spPr bwMode="auto">
            <a:xfrm>
              <a:off x="4193734" y="1379954"/>
              <a:ext cx="10877" cy="17363"/>
            </a:xfrm>
            <a:prstGeom prst="rect">
              <a:avLst/>
            </a:prstGeom>
            <a:blipFill dpi="0" rotWithShape="1">
              <a:blip r:embed="rId14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96" name="object 248"/>
            <p:cNvSpPr>
              <a:spLocks noChangeArrowheads="1"/>
            </p:cNvSpPr>
            <p:nvPr/>
          </p:nvSpPr>
          <p:spPr bwMode="auto">
            <a:xfrm>
              <a:off x="4204497" y="1374447"/>
              <a:ext cx="10892" cy="17374"/>
            </a:xfrm>
            <a:prstGeom prst="rect">
              <a:avLst/>
            </a:prstGeom>
            <a:blipFill dpi="0" rotWithShape="1">
              <a:blip r:embed="rId14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97" name="object 249"/>
            <p:cNvSpPr>
              <a:spLocks noChangeArrowheads="1"/>
            </p:cNvSpPr>
            <p:nvPr/>
          </p:nvSpPr>
          <p:spPr bwMode="auto">
            <a:xfrm>
              <a:off x="4125352" y="1433356"/>
              <a:ext cx="78887" cy="28207"/>
            </a:xfrm>
            <a:prstGeom prst="rect">
              <a:avLst/>
            </a:prstGeom>
            <a:blipFill dpi="0" rotWithShape="1">
              <a:blip r:embed="rId14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98" name="object 250"/>
            <p:cNvSpPr>
              <a:spLocks noChangeArrowheads="1"/>
            </p:cNvSpPr>
            <p:nvPr/>
          </p:nvSpPr>
          <p:spPr bwMode="auto">
            <a:xfrm>
              <a:off x="4182677" y="1439450"/>
              <a:ext cx="9665" cy="15223"/>
            </a:xfrm>
            <a:prstGeom prst="rect">
              <a:avLst/>
            </a:prstGeom>
            <a:blipFill dpi="0" rotWithShape="1">
              <a:blip r:embed="rId14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699" name="object 251"/>
            <p:cNvSpPr>
              <a:spLocks noChangeArrowheads="1"/>
            </p:cNvSpPr>
            <p:nvPr/>
          </p:nvSpPr>
          <p:spPr bwMode="auto">
            <a:xfrm>
              <a:off x="4170440" y="1421999"/>
              <a:ext cx="34450" cy="24757"/>
            </a:xfrm>
            <a:prstGeom prst="rect">
              <a:avLst/>
            </a:prstGeom>
            <a:blipFill dpi="0" rotWithShape="1">
              <a:blip r:embed="rId14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00" name="object 252"/>
            <p:cNvSpPr>
              <a:spLocks noChangeArrowheads="1"/>
            </p:cNvSpPr>
            <p:nvPr/>
          </p:nvSpPr>
          <p:spPr bwMode="auto">
            <a:xfrm>
              <a:off x="4194308" y="1421911"/>
              <a:ext cx="14399" cy="12297"/>
            </a:xfrm>
            <a:prstGeom prst="rect">
              <a:avLst/>
            </a:prstGeom>
            <a:blipFill dpi="0" rotWithShape="1">
              <a:blip r:embed="rId14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01" name="object 253"/>
            <p:cNvSpPr>
              <a:spLocks noChangeArrowheads="1"/>
            </p:cNvSpPr>
            <p:nvPr/>
          </p:nvSpPr>
          <p:spPr bwMode="auto">
            <a:xfrm>
              <a:off x="4200033" y="1434677"/>
              <a:ext cx="14792" cy="12297"/>
            </a:xfrm>
            <a:prstGeom prst="rect">
              <a:avLst/>
            </a:prstGeom>
            <a:blipFill dpi="0" rotWithShape="1">
              <a:blip r:embed="rId15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02" name="object 254"/>
            <p:cNvSpPr>
              <a:spLocks noChangeArrowheads="1"/>
            </p:cNvSpPr>
            <p:nvPr/>
          </p:nvSpPr>
          <p:spPr bwMode="auto">
            <a:xfrm>
              <a:off x="4161685" y="1450106"/>
              <a:ext cx="9067" cy="15102"/>
            </a:xfrm>
            <a:prstGeom prst="rect">
              <a:avLst/>
            </a:prstGeom>
            <a:blipFill dpi="0" rotWithShape="1">
              <a:blip r:embed="rId15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03" name="object 255"/>
            <p:cNvSpPr>
              <a:spLocks noChangeArrowheads="1"/>
            </p:cNvSpPr>
            <p:nvPr/>
          </p:nvSpPr>
          <p:spPr bwMode="auto">
            <a:xfrm>
              <a:off x="4121592" y="1446938"/>
              <a:ext cx="67400" cy="57952"/>
            </a:xfrm>
            <a:prstGeom prst="rect">
              <a:avLst/>
            </a:prstGeom>
            <a:blipFill dpi="0" rotWithShape="1">
              <a:blip r:embed="rId15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04" name="object 256"/>
            <p:cNvSpPr>
              <a:spLocks noChangeArrowheads="1"/>
            </p:cNvSpPr>
            <p:nvPr/>
          </p:nvSpPr>
          <p:spPr bwMode="auto">
            <a:xfrm>
              <a:off x="4169760" y="1483263"/>
              <a:ext cx="12425" cy="12603"/>
            </a:xfrm>
            <a:prstGeom prst="rect">
              <a:avLst/>
            </a:prstGeom>
            <a:blipFill dpi="0" rotWithShape="1">
              <a:blip r:embed="rId15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05" name="object 257"/>
            <p:cNvSpPr>
              <a:spLocks noChangeArrowheads="1"/>
            </p:cNvSpPr>
            <p:nvPr/>
          </p:nvSpPr>
          <p:spPr bwMode="auto">
            <a:xfrm>
              <a:off x="4159612" y="1477702"/>
              <a:ext cx="18098" cy="34466"/>
            </a:xfrm>
            <a:prstGeom prst="rect">
              <a:avLst/>
            </a:prstGeom>
            <a:blipFill dpi="0" rotWithShape="1">
              <a:blip r:embed="rId15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06" name="object 258"/>
            <p:cNvSpPr>
              <a:spLocks noChangeArrowheads="1"/>
            </p:cNvSpPr>
            <p:nvPr/>
          </p:nvSpPr>
          <p:spPr bwMode="auto">
            <a:xfrm>
              <a:off x="4172161" y="1506110"/>
              <a:ext cx="11114" cy="17517"/>
            </a:xfrm>
            <a:prstGeom prst="rect">
              <a:avLst/>
            </a:prstGeom>
            <a:blipFill dpi="0" rotWithShape="1">
              <a:blip r:embed="rId15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07" name="object 259"/>
            <p:cNvSpPr>
              <a:spLocks noChangeArrowheads="1"/>
            </p:cNvSpPr>
            <p:nvPr/>
          </p:nvSpPr>
          <p:spPr bwMode="auto">
            <a:xfrm>
              <a:off x="4182890" y="1500683"/>
              <a:ext cx="11122" cy="17515"/>
            </a:xfrm>
            <a:prstGeom prst="rect">
              <a:avLst/>
            </a:prstGeom>
            <a:blipFill dpi="0" rotWithShape="1">
              <a:blip r:embed="rId15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08" name="object 260"/>
            <p:cNvSpPr>
              <a:spLocks noChangeArrowheads="1"/>
            </p:cNvSpPr>
            <p:nvPr/>
          </p:nvSpPr>
          <p:spPr bwMode="auto">
            <a:xfrm>
              <a:off x="4366309" y="1460393"/>
              <a:ext cx="112337" cy="38790"/>
            </a:xfrm>
            <a:prstGeom prst="rect">
              <a:avLst/>
            </a:prstGeom>
            <a:blipFill dpi="0" rotWithShape="1">
              <a:blip r:embed="rId15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09" name="object 261"/>
            <p:cNvSpPr>
              <a:spLocks noChangeArrowheads="1"/>
            </p:cNvSpPr>
            <p:nvPr/>
          </p:nvSpPr>
          <p:spPr bwMode="auto">
            <a:xfrm>
              <a:off x="4447951" y="1467538"/>
              <a:ext cx="13874" cy="21349"/>
            </a:xfrm>
            <a:prstGeom prst="rect">
              <a:avLst/>
            </a:prstGeom>
            <a:blipFill dpi="0" rotWithShape="1">
              <a:blip r:embed="rId15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10" name="object 262"/>
            <p:cNvSpPr>
              <a:spLocks noChangeArrowheads="1"/>
            </p:cNvSpPr>
            <p:nvPr/>
          </p:nvSpPr>
          <p:spPr bwMode="auto">
            <a:xfrm>
              <a:off x="4430571" y="1450067"/>
              <a:ext cx="40094" cy="28085"/>
            </a:xfrm>
            <a:prstGeom prst="rect">
              <a:avLst/>
            </a:prstGeom>
            <a:blipFill dpi="0" rotWithShape="1">
              <a:blip r:embed="rId15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11" name="object 263"/>
            <p:cNvSpPr>
              <a:spLocks noChangeArrowheads="1"/>
            </p:cNvSpPr>
            <p:nvPr/>
          </p:nvSpPr>
          <p:spPr bwMode="auto">
            <a:xfrm>
              <a:off x="4464259" y="1442439"/>
              <a:ext cx="20336" cy="17528"/>
            </a:xfrm>
            <a:prstGeom prst="rect">
              <a:avLst/>
            </a:prstGeom>
            <a:blipFill dpi="0" rotWithShape="1">
              <a:blip r:embed="rId16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12" name="object 264"/>
            <p:cNvSpPr>
              <a:spLocks noChangeArrowheads="1"/>
            </p:cNvSpPr>
            <p:nvPr/>
          </p:nvSpPr>
          <p:spPr bwMode="auto">
            <a:xfrm>
              <a:off x="4472681" y="1460210"/>
              <a:ext cx="20885" cy="17517"/>
            </a:xfrm>
            <a:prstGeom prst="rect">
              <a:avLst/>
            </a:prstGeom>
            <a:blipFill dpi="0" rotWithShape="1">
              <a:blip r:embed="rId16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13" name="object 265"/>
            <p:cNvSpPr>
              <a:spLocks noChangeArrowheads="1"/>
            </p:cNvSpPr>
            <p:nvPr/>
          </p:nvSpPr>
          <p:spPr bwMode="auto">
            <a:xfrm>
              <a:off x="4418541" y="1482926"/>
              <a:ext cx="12604" cy="21153"/>
            </a:xfrm>
            <a:prstGeom prst="rect">
              <a:avLst/>
            </a:prstGeom>
            <a:blipFill dpi="0" rotWithShape="1">
              <a:blip r:embed="rId16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14" name="object 266"/>
            <p:cNvSpPr>
              <a:spLocks noChangeArrowheads="1"/>
            </p:cNvSpPr>
            <p:nvPr/>
          </p:nvSpPr>
          <p:spPr bwMode="auto">
            <a:xfrm>
              <a:off x="4361255" y="1479515"/>
              <a:ext cx="103619" cy="90892"/>
            </a:xfrm>
            <a:prstGeom prst="rect">
              <a:avLst/>
            </a:prstGeom>
            <a:blipFill dpi="0" rotWithShape="1">
              <a:blip r:embed="rId16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15" name="object 267"/>
            <p:cNvSpPr>
              <a:spLocks noChangeArrowheads="1"/>
            </p:cNvSpPr>
            <p:nvPr/>
          </p:nvSpPr>
          <p:spPr bwMode="auto">
            <a:xfrm>
              <a:off x="4430514" y="1529142"/>
              <a:ext cx="17626" cy="17843"/>
            </a:xfrm>
            <a:prstGeom prst="rect">
              <a:avLst/>
            </a:prstGeom>
            <a:blipFill dpi="0" rotWithShape="1">
              <a:blip r:embed="rId16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16" name="object 268"/>
            <p:cNvSpPr>
              <a:spLocks noChangeArrowheads="1"/>
            </p:cNvSpPr>
            <p:nvPr/>
          </p:nvSpPr>
          <p:spPr bwMode="auto">
            <a:xfrm>
              <a:off x="4415967" y="1521715"/>
              <a:ext cx="33762" cy="64051"/>
            </a:xfrm>
            <a:prstGeom prst="rect">
              <a:avLst/>
            </a:prstGeom>
            <a:blipFill dpi="0" rotWithShape="1">
              <a:blip r:embed="rId16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17" name="object 269"/>
            <p:cNvSpPr>
              <a:spLocks noChangeArrowheads="1"/>
            </p:cNvSpPr>
            <p:nvPr/>
          </p:nvSpPr>
          <p:spPr bwMode="auto">
            <a:xfrm>
              <a:off x="4434437" y="1561224"/>
              <a:ext cx="15300" cy="24538"/>
            </a:xfrm>
            <a:prstGeom prst="rect">
              <a:avLst/>
            </a:prstGeom>
            <a:blipFill dpi="0" rotWithShape="1">
              <a:blip r:embed="rId16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18" name="object 270"/>
            <p:cNvSpPr>
              <a:spLocks noChangeArrowheads="1"/>
            </p:cNvSpPr>
            <p:nvPr/>
          </p:nvSpPr>
          <p:spPr bwMode="auto">
            <a:xfrm>
              <a:off x="4449607" y="1553350"/>
              <a:ext cx="15431" cy="24538"/>
            </a:xfrm>
            <a:prstGeom prst="rect">
              <a:avLst/>
            </a:prstGeom>
            <a:blipFill dpi="0" rotWithShape="1">
              <a:blip r:embed="rId16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19" name="object 271"/>
            <p:cNvSpPr>
              <a:spLocks noChangeArrowheads="1"/>
            </p:cNvSpPr>
            <p:nvPr/>
          </p:nvSpPr>
          <p:spPr bwMode="auto">
            <a:xfrm>
              <a:off x="4355678" y="1635310"/>
              <a:ext cx="118771" cy="62434"/>
            </a:xfrm>
            <a:prstGeom prst="rect">
              <a:avLst/>
            </a:prstGeom>
            <a:blipFill dpi="0" rotWithShape="1">
              <a:blip r:embed="rId16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20" name="object 272"/>
            <p:cNvSpPr>
              <a:spLocks noChangeArrowheads="1"/>
            </p:cNvSpPr>
            <p:nvPr/>
          </p:nvSpPr>
          <p:spPr bwMode="auto">
            <a:xfrm>
              <a:off x="4433191" y="1673861"/>
              <a:ext cx="10910" cy="21076"/>
            </a:xfrm>
            <a:prstGeom prst="rect">
              <a:avLst/>
            </a:prstGeom>
            <a:blipFill dpi="0" rotWithShape="1">
              <a:blip r:embed="rId16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21" name="object 273"/>
            <p:cNvSpPr>
              <a:spLocks noChangeArrowheads="1"/>
            </p:cNvSpPr>
            <p:nvPr/>
          </p:nvSpPr>
          <p:spPr bwMode="auto">
            <a:xfrm>
              <a:off x="4416549" y="1660231"/>
              <a:ext cx="53058" cy="16446"/>
            </a:xfrm>
            <a:prstGeom prst="rect">
              <a:avLst/>
            </a:prstGeom>
            <a:blipFill dpi="0" rotWithShape="1">
              <a:blip r:embed="rId17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22" name="object 274"/>
            <p:cNvSpPr>
              <a:spLocks noChangeArrowheads="1"/>
            </p:cNvSpPr>
            <p:nvPr/>
          </p:nvSpPr>
          <p:spPr bwMode="auto">
            <a:xfrm>
              <a:off x="4452712" y="1658541"/>
              <a:ext cx="20999" cy="13159"/>
            </a:xfrm>
            <a:prstGeom prst="rect">
              <a:avLst/>
            </a:prstGeom>
            <a:blipFill dpi="0" rotWithShape="1">
              <a:blip r:embed="rId17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23" name="object 275"/>
            <p:cNvSpPr>
              <a:spLocks noChangeArrowheads="1"/>
            </p:cNvSpPr>
            <p:nvPr/>
          </p:nvSpPr>
          <p:spPr bwMode="auto">
            <a:xfrm>
              <a:off x="4457068" y="1678723"/>
              <a:ext cx="20787" cy="13159"/>
            </a:xfrm>
            <a:prstGeom prst="rect">
              <a:avLst/>
            </a:prstGeom>
            <a:blipFill dpi="0" rotWithShape="1">
              <a:blip r:embed="rId17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24" name="object 276"/>
            <p:cNvSpPr>
              <a:spLocks noChangeArrowheads="1"/>
            </p:cNvSpPr>
            <p:nvPr/>
          </p:nvSpPr>
          <p:spPr bwMode="auto">
            <a:xfrm>
              <a:off x="4398924" y="1677424"/>
              <a:ext cx="14849" cy="20727"/>
            </a:xfrm>
            <a:prstGeom prst="rect">
              <a:avLst/>
            </a:prstGeom>
            <a:blipFill dpi="0" rotWithShape="1">
              <a:blip r:embed="rId17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25" name="object 277"/>
            <p:cNvSpPr>
              <a:spLocks noChangeArrowheads="1"/>
            </p:cNvSpPr>
            <p:nvPr/>
          </p:nvSpPr>
          <p:spPr bwMode="auto">
            <a:xfrm>
              <a:off x="4346824" y="1651825"/>
              <a:ext cx="81913" cy="129771"/>
            </a:xfrm>
            <a:prstGeom prst="rect">
              <a:avLst/>
            </a:prstGeom>
            <a:blipFill dpi="0" rotWithShape="1">
              <a:blip r:embed="rId17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26" name="object 278"/>
            <p:cNvSpPr>
              <a:spLocks noChangeArrowheads="1"/>
            </p:cNvSpPr>
            <p:nvPr/>
          </p:nvSpPr>
          <p:spPr bwMode="auto">
            <a:xfrm>
              <a:off x="4402813" y="1728062"/>
              <a:ext cx="17372" cy="14371"/>
            </a:xfrm>
            <a:prstGeom prst="rect">
              <a:avLst/>
            </a:prstGeom>
            <a:blipFill dpi="0" rotWithShape="1">
              <a:blip r:embed="rId17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27" name="object 279"/>
            <p:cNvSpPr>
              <a:spLocks noChangeArrowheads="1"/>
            </p:cNvSpPr>
            <p:nvPr/>
          </p:nvSpPr>
          <p:spPr bwMode="auto">
            <a:xfrm>
              <a:off x="4390799" y="1712676"/>
              <a:ext cx="18371" cy="71071"/>
            </a:xfrm>
            <a:prstGeom prst="rect">
              <a:avLst/>
            </a:prstGeom>
            <a:blipFill dpi="0" rotWithShape="1">
              <a:blip r:embed="rId17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28" name="object 280"/>
            <p:cNvSpPr>
              <a:spLocks noChangeArrowheads="1"/>
            </p:cNvSpPr>
            <p:nvPr/>
          </p:nvSpPr>
          <p:spPr bwMode="auto">
            <a:xfrm>
              <a:off x="4400267" y="1757437"/>
              <a:ext cx="12310" cy="26308"/>
            </a:xfrm>
            <a:prstGeom prst="rect">
              <a:avLst/>
            </a:prstGeom>
            <a:blipFill dpi="0" rotWithShape="1">
              <a:blip r:embed="rId17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29" name="object 281"/>
            <p:cNvSpPr>
              <a:spLocks noChangeArrowheads="1"/>
            </p:cNvSpPr>
            <p:nvPr/>
          </p:nvSpPr>
          <p:spPr bwMode="auto">
            <a:xfrm>
              <a:off x="4416518" y="1755514"/>
              <a:ext cx="12219" cy="26297"/>
            </a:xfrm>
            <a:prstGeom prst="rect">
              <a:avLst/>
            </a:prstGeom>
            <a:blipFill dpi="0" rotWithShape="1">
              <a:blip r:embed="rId17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30" name="object 282"/>
            <p:cNvSpPr>
              <a:spLocks noChangeArrowheads="1"/>
            </p:cNvSpPr>
            <p:nvPr/>
          </p:nvSpPr>
          <p:spPr bwMode="auto">
            <a:xfrm>
              <a:off x="4380070" y="1867564"/>
              <a:ext cx="111103" cy="47745"/>
            </a:xfrm>
            <a:prstGeom prst="rect">
              <a:avLst/>
            </a:prstGeom>
            <a:blipFill dpi="0" rotWithShape="1">
              <a:blip r:embed="rId17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31" name="object 283"/>
            <p:cNvSpPr>
              <a:spLocks noChangeArrowheads="1"/>
            </p:cNvSpPr>
            <p:nvPr/>
          </p:nvSpPr>
          <p:spPr bwMode="auto">
            <a:xfrm>
              <a:off x="4460942" y="1886280"/>
              <a:ext cx="12924" cy="21382"/>
            </a:xfrm>
            <a:prstGeom prst="rect">
              <a:avLst/>
            </a:prstGeom>
            <a:blipFill dpi="0" rotWithShape="1">
              <a:blip r:embed="rId18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32" name="object 284"/>
            <p:cNvSpPr>
              <a:spLocks noChangeArrowheads="1"/>
            </p:cNvSpPr>
            <p:nvPr/>
          </p:nvSpPr>
          <p:spPr bwMode="auto">
            <a:xfrm>
              <a:off x="4443667" y="1869345"/>
              <a:ext cx="53870" cy="24735"/>
            </a:xfrm>
            <a:prstGeom prst="rect">
              <a:avLst/>
            </a:prstGeom>
            <a:blipFill dpi="0" rotWithShape="1">
              <a:blip r:embed="rId18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33" name="object 285"/>
            <p:cNvSpPr>
              <a:spLocks noChangeArrowheads="1"/>
            </p:cNvSpPr>
            <p:nvPr/>
          </p:nvSpPr>
          <p:spPr bwMode="auto">
            <a:xfrm>
              <a:off x="4478593" y="1864602"/>
              <a:ext cx="20723" cy="15976"/>
            </a:xfrm>
            <a:prstGeom prst="rect">
              <a:avLst/>
            </a:prstGeom>
            <a:blipFill dpi="0" rotWithShape="1">
              <a:blip r:embed="rId18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34" name="object 286"/>
            <p:cNvSpPr>
              <a:spLocks noChangeArrowheads="1"/>
            </p:cNvSpPr>
            <p:nvPr/>
          </p:nvSpPr>
          <p:spPr bwMode="auto">
            <a:xfrm>
              <a:off x="4485580" y="1883418"/>
              <a:ext cx="20575" cy="15966"/>
            </a:xfrm>
            <a:prstGeom prst="rect">
              <a:avLst/>
            </a:prstGeom>
            <a:blipFill dpi="0" rotWithShape="1">
              <a:blip r:embed="rId18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35" name="object 287"/>
            <p:cNvSpPr>
              <a:spLocks noChangeArrowheads="1"/>
            </p:cNvSpPr>
            <p:nvPr/>
          </p:nvSpPr>
          <p:spPr bwMode="auto">
            <a:xfrm>
              <a:off x="4429466" y="1897507"/>
              <a:ext cx="13563" cy="21141"/>
            </a:xfrm>
            <a:prstGeom prst="rect">
              <a:avLst/>
            </a:prstGeom>
            <a:blipFill dpi="0" rotWithShape="1">
              <a:blip r:embed="rId18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36" name="object 288"/>
            <p:cNvSpPr>
              <a:spLocks noChangeArrowheads="1"/>
            </p:cNvSpPr>
            <p:nvPr/>
          </p:nvSpPr>
          <p:spPr bwMode="auto">
            <a:xfrm>
              <a:off x="4373566" y="1885900"/>
              <a:ext cx="90997" cy="105733"/>
            </a:xfrm>
            <a:prstGeom prst="rect">
              <a:avLst/>
            </a:prstGeom>
            <a:blipFill dpi="0" rotWithShape="1">
              <a:blip r:embed="rId18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37" name="object 289"/>
            <p:cNvSpPr>
              <a:spLocks noChangeArrowheads="1"/>
            </p:cNvSpPr>
            <p:nvPr/>
          </p:nvSpPr>
          <p:spPr bwMode="auto">
            <a:xfrm>
              <a:off x="4438575" y="1945775"/>
              <a:ext cx="17699" cy="16676"/>
            </a:xfrm>
            <a:prstGeom prst="rect">
              <a:avLst/>
            </a:prstGeom>
            <a:blipFill dpi="0" rotWithShape="1">
              <a:blip r:embed="rId18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38" name="object 290"/>
            <p:cNvSpPr>
              <a:spLocks noChangeArrowheads="1"/>
            </p:cNvSpPr>
            <p:nvPr/>
          </p:nvSpPr>
          <p:spPr bwMode="auto">
            <a:xfrm>
              <a:off x="4424831" y="1935358"/>
              <a:ext cx="24047" cy="61418"/>
            </a:xfrm>
            <a:prstGeom prst="rect">
              <a:avLst/>
            </a:prstGeom>
            <a:blipFill dpi="0" rotWithShape="1">
              <a:blip r:embed="rId18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39" name="object 291"/>
            <p:cNvSpPr>
              <a:spLocks noChangeArrowheads="1"/>
            </p:cNvSpPr>
            <p:nvPr/>
          </p:nvSpPr>
          <p:spPr bwMode="auto">
            <a:xfrm>
              <a:off x="4440139" y="1977151"/>
              <a:ext cx="14309" cy="25314"/>
            </a:xfrm>
            <a:prstGeom prst="rect">
              <a:avLst/>
            </a:prstGeom>
            <a:blipFill dpi="0" rotWithShape="1">
              <a:blip r:embed="rId18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40" name="object 292"/>
            <p:cNvSpPr>
              <a:spLocks noChangeArrowheads="1"/>
            </p:cNvSpPr>
            <p:nvPr/>
          </p:nvSpPr>
          <p:spPr bwMode="auto">
            <a:xfrm>
              <a:off x="4455840" y="1971395"/>
              <a:ext cx="14309" cy="25326"/>
            </a:xfrm>
            <a:prstGeom prst="rect">
              <a:avLst/>
            </a:prstGeom>
            <a:blipFill dpi="0" rotWithShape="1">
              <a:blip r:embed="rId18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41" name="object 293"/>
            <p:cNvSpPr>
              <a:spLocks noChangeArrowheads="1"/>
            </p:cNvSpPr>
            <p:nvPr/>
          </p:nvSpPr>
          <p:spPr bwMode="auto">
            <a:xfrm>
              <a:off x="4358397" y="1254832"/>
              <a:ext cx="90800" cy="93000"/>
            </a:xfrm>
            <a:prstGeom prst="rect">
              <a:avLst/>
            </a:prstGeom>
            <a:blipFill dpi="0" rotWithShape="1">
              <a:blip r:embed="rId18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42" name="object 294"/>
            <p:cNvSpPr>
              <a:spLocks noChangeArrowheads="1"/>
            </p:cNvSpPr>
            <p:nvPr/>
          </p:nvSpPr>
          <p:spPr bwMode="auto">
            <a:xfrm>
              <a:off x="4418728" y="1283774"/>
              <a:ext cx="15087" cy="14983"/>
            </a:xfrm>
            <a:prstGeom prst="rect">
              <a:avLst/>
            </a:prstGeom>
            <a:blipFill dpi="0" rotWithShape="1">
              <a:blip r:embed="rId19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43" name="object 295"/>
            <p:cNvSpPr>
              <a:spLocks noChangeArrowheads="1"/>
            </p:cNvSpPr>
            <p:nvPr/>
          </p:nvSpPr>
          <p:spPr bwMode="auto">
            <a:xfrm>
              <a:off x="4405911" y="1254529"/>
              <a:ext cx="29903" cy="52069"/>
            </a:xfrm>
            <a:prstGeom prst="rect">
              <a:avLst/>
            </a:prstGeom>
            <a:blipFill dpi="0" rotWithShape="1">
              <a:blip r:embed="rId19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44" name="object 296"/>
            <p:cNvSpPr>
              <a:spLocks noChangeArrowheads="1"/>
            </p:cNvSpPr>
            <p:nvPr/>
          </p:nvSpPr>
          <p:spPr bwMode="auto">
            <a:xfrm>
              <a:off x="4422251" y="1248454"/>
              <a:ext cx="13563" cy="21972"/>
            </a:xfrm>
            <a:prstGeom prst="rect">
              <a:avLst/>
            </a:prstGeom>
            <a:blipFill dpi="0" rotWithShape="1">
              <a:blip r:embed="rId19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45" name="object 297"/>
            <p:cNvSpPr>
              <a:spLocks noChangeArrowheads="1"/>
            </p:cNvSpPr>
            <p:nvPr/>
          </p:nvSpPr>
          <p:spPr bwMode="auto">
            <a:xfrm>
              <a:off x="4435224" y="1254605"/>
              <a:ext cx="13973" cy="21973"/>
            </a:xfrm>
            <a:prstGeom prst="rect">
              <a:avLst/>
            </a:prstGeom>
            <a:blipFill dpi="0" rotWithShape="1">
              <a:blip r:embed="rId19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46" name="object 298"/>
            <p:cNvSpPr>
              <a:spLocks noChangeArrowheads="1"/>
            </p:cNvSpPr>
            <p:nvPr/>
          </p:nvSpPr>
          <p:spPr bwMode="auto">
            <a:xfrm>
              <a:off x="4406114" y="1314142"/>
              <a:ext cx="10680" cy="18576"/>
            </a:xfrm>
            <a:prstGeom prst="rect">
              <a:avLst/>
            </a:prstGeom>
            <a:blipFill dpi="0" rotWithShape="1">
              <a:blip r:embed="rId19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47" name="object 299"/>
            <p:cNvSpPr>
              <a:spLocks noChangeArrowheads="1"/>
            </p:cNvSpPr>
            <p:nvPr/>
          </p:nvSpPr>
          <p:spPr bwMode="auto">
            <a:xfrm>
              <a:off x="4362533" y="1325863"/>
              <a:ext cx="108533" cy="38561"/>
            </a:xfrm>
            <a:prstGeom prst="rect">
              <a:avLst/>
            </a:prstGeom>
            <a:blipFill dpi="0" rotWithShape="1">
              <a:blip r:embed="rId19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48" name="object 300"/>
            <p:cNvSpPr>
              <a:spLocks noChangeArrowheads="1"/>
            </p:cNvSpPr>
            <p:nvPr/>
          </p:nvSpPr>
          <p:spPr bwMode="auto">
            <a:xfrm>
              <a:off x="4432751" y="1333592"/>
              <a:ext cx="12253" cy="18936"/>
            </a:xfrm>
            <a:prstGeom prst="rect">
              <a:avLst/>
            </a:prstGeom>
            <a:blipFill dpi="0" rotWithShape="1">
              <a:blip r:embed="rId19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49" name="object 301"/>
            <p:cNvSpPr>
              <a:spLocks noChangeArrowheads="1"/>
            </p:cNvSpPr>
            <p:nvPr/>
          </p:nvSpPr>
          <p:spPr bwMode="auto">
            <a:xfrm>
              <a:off x="4417869" y="1344309"/>
              <a:ext cx="46334" cy="23981"/>
            </a:xfrm>
            <a:prstGeom prst="rect">
              <a:avLst/>
            </a:prstGeom>
            <a:blipFill dpi="0" rotWithShape="1">
              <a:blip r:embed="rId19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50" name="object 302"/>
            <p:cNvSpPr>
              <a:spLocks noChangeArrowheads="1"/>
            </p:cNvSpPr>
            <p:nvPr/>
          </p:nvSpPr>
          <p:spPr bwMode="auto">
            <a:xfrm>
              <a:off x="4446649" y="1358134"/>
              <a:ext cx="17552" cy="14589"/>
            </a:xfrm>
            <a:prstGeom prst="rect">
              <a:avLst/>
            </a:prstGeom>
            <a:blipFill dpi="0" rotWithShape="1">
              <a:blip r:embed="rId19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51" name="object 303"/>
            <p:cNvSpPr>
              <a:spLocks noChangeArrowheads="1"/>
            </p:cNvSpPr>
            <p:nvPr/>
          </p:nvSpPr>
          <p:spPr bwMode="auto">
            <a:xfrm>
              <a:off x="4454120" y="1342058"/>
              <a:ext cx="17961" cy="14601"/>
            </a:xfrm>
            <a:prstGeom prst="rect">
              <a:avLst/>
            </a:prstGeom>
            <a:blipFill dpi="0" rotWithShape="1">
              <a:blip r:embed="rId19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52" name="object 304"/>
            <p:cNvSpPr>
              <a:spLocks noChangeArrowheads="1"/>
            </p:cNvSpPr>
            <p:nvPr/>
          </p:nvSpPr>
          <p:spPr bwMode="auto">
            <a:xfrm>
              <a:off x="4219709" y="1486057"/>
              <a:ext cx="103157" cy="42600"/>
            </a:xfrm>
            <a:prstGeom prst="rect">
              <a:avLst/>
            </a:prstGeom>
            <a:blipFill dpi="0" rotWithShape="1">
              <a:blip r:embed="rId20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53" name="object 305"/>
            <p:cNvSpPr>
              <a:spLocks noChangeArrowheads="1"/>
            </p:cNvSpPr>
            <p:nvPr/>
          </p:nvSpPr>
          <p:spPr bwMode="auto">
            <a:xfrm>
              <a:off x="4290415" y="1497964"/>
              <a:ext cx="13203" cy="18215"/>
            </a:xfrm>
            <a:prstGeom prst="rect">
              <a:avLst/>
            </a:prstGeom>
            <a:blipFill dpi="0" rotWithShape="1">
              <a:blip r:embed="rId20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54" name="object 306"/>
            <p:cNvSpPr>
              <a:spLocks noChangeArrowheads="1"/>
            </p:cNvSpPr>
            <p:nvPr/>
          </p:nvSpPr>
          <p:spPr bwMode="auto">
            <a:xfrm>
              <a:off x="4275426" y="1473719"/>
              <a:ext cx="36694" cy="37371"/>
            </a:xfrm>
            <a:prstGeom prst="rect">
              <a:avLst/>
            </a:prstGeom>
            <a:blipFill dpi="0" rotWithShape="1">
              <a:blip r:embed="rId20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55" name="object 307"/>
            <p:cNvSpPr>
              <a:spLocks noChangeArrowheads="1"/>
            </p:cNvSpPr>
            <p:nvPr/>
          </p:nvSpPr>
          <p:spPr bwMode="auto">
            <a:xfrm>
              <a:off x="4302456" y="1471696"/>
              <a:ext cx="16970" cy="17320"/>
            </a:xfrm>
            <a:prstGeom prst="rect">
              <a:avLst/>
            </a:prstGeom>
            <a:blipFill dpi="0" rotWithShape="1">
              <a:blip r:embed="rId20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56" name="object 308"/>
            <p:cNvSpPr>
              <a:spLocks noChangeArrowheads="1"/>
            </p:cNvSpPr>
            <p:nvPr/>
          </p:nvSpPr>
          <p:spPr bwMode="auto">
            <a:xfrm>
              <a:off x="4311621" y="1485324"/>
              <a:ext cx="16979" cy="17320"/>
            </a:xfrm>
            <a:prstGeom prst="rect">
              <a:avLst/>
            </a:prstGeom>
            <a:blipFill dpi="0" rotWithShape="1">
              <a:blip r:embed="rId20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57" name="object 309"/>
            <p:cNvSpPr>
              <a:spLocks noChangeArrowheads="1"/>
            </p:cNvSpPr>
            <p:nvPr/>
          </p:nvSpPr>
          <p:spPr bwMode="auto">
            <a:xfrm>
              <a:off x="4268244" y="1516802"/>
              <a:ext cx="9427" cy="18117"/>
            </a:xfrm>
            <a:prstGeom prst="rect">
              <a:avLst/>
            </a:prstGeom>
            <a:blipFill dpi="0" rotWithShape="1">
              <a:blip r:embed="rId20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58" name="object 310"/>
            <p:cNvSpPr>
              <a:spLocks noChangeArrowheads="1"/>
            </p:cNvSpPr>
            <p:nvPr/>
          </p:nvSpPr>
          <p:spPr bwMode="auto">
            <a:xfrm>
              <a:off x="4217389" y="1525450"/>
              <a:ext cx="90938" cy="59507"/>
            </a:xfrm>
            <a:prstGeom prst="rect">
              <a:avLst/>
            </a:prstGeom>
            <a:blipFill dpi="0" rotWithShape="1">
              <a:blip r:embed="rId20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59" name="object 311"/>
            <p:cNvSpPr>
              <a:spLocks noChangeArrowheads="1"/>
            </p:cNvSpPr>
            <p:nvPr/>
          </p:nvSpPr>
          <p:spPr bwMode="auto">
            <a:xfrm>
              <a:off x="4282536" y="1553200"/>
              <a:ext cx="14939" cy="16949"/>
            </a:xfrm>
            <a:prstGeom prst="rect">
              <a:avLst/>
            </a:prstGeom>
            <a:blipFill dpi="0" rotWithShape="1">
              <a:blip r:embed="rId20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60" name="object 312"/>
            <p:cNvSpPr>
              <a:spLocks noChangeArrowheads="1"/>
            </p:cNvSpPr>
            <p:nvPr/>
          </p:nvSpPr>
          <p:spPr bwMode="auto">
            <a:xfrm>
              <a:off x="4268998" y="1551122"/>
              <a:ext cx="35243" cy="49122"/>
            </a:xfrm>
            <a:prstGeom prst="rect">
              <a:avLst/>
            </a:prstGeom>
            <a:blipFill dpi="0" rotWithShape="1">
              <a:blip r:embed="rId20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61" name="object 313"/>
            <p:cNvSpPr>
              <a:spLocks noChangeArrowheads="1"/>
            </p:cNvSpPr>
            <p:nvPr/>
          </p:nvSpPr>
          <p:spPr bwMode="auto">
            <a:xfrm>
              <a:off x="4289186" y="1581449"/>
              <a:ext cx="15054" cy="20050"/>
            </a:xfrm>
            <a:prstGeom prst="rect">
              <a:avLst/>
            </a:prstGeom>
            <a:blipFill dpi="0" rotWithShape="1">
              <a:blip r:embed="rId20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62" name="object 314"/>
            <p:cNvSpPr>
              <a:spLocks noChangeArrowheads="1"/>
            </p:cNvSpPr>
            <p:nvPr/>
          </p:nvSpPr>
          <p:spPr bwMode="auto">
            <a:xfrm>
              <a:off x="4301398" y="1571795"/>
              <a:ext cx="14996" cy="20040"/>
            </a:xfrm>
            <a:prstGeom prst="rect">
              <a:avLst/>
            </a:prstGeom>
            <a:blipFill dpi="0" rotWithShape="1">
              <a:blip r:embed="rId2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63" name="object 315"/>
            <p:cNvSpPr>
              <a:spLocks noChangeArrowheads="1"/>
            </p:cNvSpPr>
            <p:nvPr/>
          </p:nvSpPr>
          <p:spPr bwMode="auto">
            <a:xfrm>
              <a:off x="4241615" y="1308792"/>
              <a:ext cx="103005" cy="60620"/>
            </a:xfrm>
            <a:prstGeom prst="rect">
              <a:avLst/>
            </a:prstGeom>
            <a:blipFill dpi="0" rotWithShape="1">
              <a:blip r:embed="rId2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64" name="object 316"/>
            <p:cNvSpPr>
              <a:spLocks noChangeArrowheads="1"/>
            </p:cNvSpPr>
            <p:nvPr/>
          </p:nvSpPr>
          <p:spPr bwMode="auto">
            <a:xfrm>
              <a:off x="4309032" y="1328113"/>
              <a:ext cx="14226" cy="17167"/>
            </a:xfrm>
            <a:prstGeom prst="rect">
              <a:avLst/>
            </a:prstGeom>
            <a:blipFill dpi="0" rotWithShape="1">
              <a:blip r:embed="rId2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65" name="object 317"/>
            <p:cNvSpPr>
              <a:spLocks noChangeArrowheads="1"/>
            </p:cNvSpPr>
            <p:nvPr/>
          </p:nvSpPr>
          <p:spPr bwMode="auto">
            <a:xfrm>
              <a:off x="4294919" y="1297316"/>
              <a:ext cx="38340" cy="48771"/>
            </a:xfrm>
            <a:prstGeom prst="rect">
              <a:avLst/>
            </a:prstGeom>
            <a:blipFill dpi="0" rotWithShape="1">
              <a:blip r:embed="rId2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66" name="object 318"/>
            <p:cNvSpPr>
              <a:spLocks noChangeArrowheads="1"/>
            </p:cNvSpPr>
            <p:nvPr/>
          </p:nvSpPr>
          <p:spPr bwMode="auto">
            <a:xfrm>
              <a:off x="4317640" y="1296844"/>
              <a:ext cx="15620" cy="19766"/>
            </a:xfrm>
            <a:prstGeom prst="rect">
              <a:avLst/>
            </a:prstGeom>
            <a:blipFill dpi="0" rotWithShape="1">
              <a:blip r:embed="rId2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67" name="object 319"/>
            <p:cNvSpPr>
              <a:spLocks noChangeArrowheads="1"/>
            </p:cNvSpPr>
            <p:nvPr/>
          </p:nvSpPr>
          <p:spPr bwMode="auto">
            <a:xfrm>
              <a:off x="4328837" y="1307440"/>
              <a:ext cx="15775" cy="19767"/>
            </a:xfrm>
            <a:prstGeom prst="rect">
              <a:avLst/>
            </a:prstGeom>
            <a:blipFill dpi="0" rotWithShape="1">
              <a:blip r:embed="rId2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68" name="object 320"/>
            <p:cNvSpPr>
              <a:spLocks noChangeArrowheads="1"/>
            </p:cNvSpPr>
            <p:nvPr/>
          </p:nvSpPr>
          <p:spPr bwMode="auto">
            <a:xfrm>
              <a:off x="4291857" y="1353206"/>
              <a:ext cx="8084" cy="18084"/>
            </a:xfrm>
            <a:prstGeom prst="rect">
              <a:avLst/>
            </a:prstGeom>
            <a:blipFill dpi="0" rotWithShape="1">
              <a:blip r:embed="rId2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69" name="object 321"/>
            <p:cNvSpPr>
              <a:spLocks noChangeArrowheads="1"/>
            </p:cNvSpPr>
            <p:nvPr/>
          </p:nvSpPr>
          <p:spPr bwMode="auto">
            <a:xfrm>
              <a:off x="4242278" y="1369543"/>
              <a:ext cx="95829" cy="35368"/>
            </a:xfrm>
            <a:prstGeom prst="rect">
              <a:avLst/>
            </a:prstGeom>
            <a:blipFill dpi="0" rotWithShape="1">
              <a:blip r:embed="rId2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70" name="object 322"/>
            <p:cNvSpPr>
              <a:spLocks noChangeArrowheads="1"/>
            </p:cNvSpPr>
            <p:nvPr/>
          </p:nvSpPr>
          <p:spPr bwMode="auto">
            <a:xfrm>
              <a:off x="4311178" y="1382932"/>
              <a:ext cx="13898" cy="18324"/>
            </a:xfrm>
            <a:prstGeom prst="rect">
              <a:avLst/>
            </a:prstGeom>
            <a:blipFill dpi="0" rotWithShape="1">
              <a:blip r:embed="rId2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71" name="object 323"/>
            <p:cNvSpPr>
              <a:spLocks noChangeArrowheads="1"/>
            </p:cNvSpPr>
            <p:nvPr/>
          </p:nvSpPr>
          <p:spPr bwMode="auto">
            <a:xfrm>
              <a:off x="4296730" y="1386798"/>
              <a:ext cx="39536" cy="41466"/>
            </a:xfrm>
            <a:prstGeom prst="rect">
              <a:avLst/>
            </a:prstGeom>
            <a:blipFill dpi="0" rotWithShape="1">
              <a:blip r:embed="rId2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72" name="object 324"/>
            <p:cNvSpPr>
              <a:spLocks noChangeArrowheads="1"/>
            </p:cNvSpPr>
            <p:nvPr/>
          </p:nvSpPr>
          <p:spPr bwMode="auto">
            <a:xfrm>
              <a:off x="4321466" y="1410456"/>
              <a:ext cx="16169" cy="17833"/>
            </a:xfrm>
            <a:prstGeom prst="rect">
              <a:avLst/>
            </a:prstGeom>
            <a:blipFill dpi="0" rotWithShape="1">
              <a:blip r:embed="rId22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73" name="object 325"/>
            <p:cNvSpPr>
              <a:spLocks noChangeArrowheads="1"/>
            </p:cNvSpPr>
            <p:nvPr/>
          </p:nvSpPr>
          <p:spPr bwMode="auto">
            <a:xfrm>
              <a:off x="4331745" y="1397438"/>
              <a:ext cx="16192" cy="17843"/>
            </a:xfrm>
            <a:prstGeom prst="rect">
              <a:avLst/>
            </a:prstGeom>
            <a:blipFill dpi="0" rotWithShape="1">
              <a:blip r:embed="rId22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74" name="object 326"/>
            <p:cNvSpPr>
              <a:spLocks noChangeArrowheads="1"/>
            </p:cNvSpPr>
            <p:nvPr/>
          </p:nvSpPr>
          <p:spPr bwMode="auto">
            <a:xfrm>
              <a:off x="4504018" y="1162377"/>
              <a:ext cx="879001" cy="458124"/>
            </a:xfrm>
            <a:prstGeom prst="rect">
              <a:avLst/>
            </a:prstGeom>
            <a:blipFill dpi="0" rotWithShape="1">
              <a:blip r:embed="rId22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75" name="object 327"/>
            <p:cNvSpPr>
              <a:spLocks noChangeArrowheads="1"/>
            </p:cNvSpPr>
            <p:nvPr/>
          </p:nvSpPr>
          <p:spPr bwMode="auto">
            <a:xfrm>
              <a:off x="5394944" y="1372441"/>
              <a:ext cx="389853" cy="913813"/>
            </a:xfrm>
            <a:prstGeom prst="rect">
              <a:avLst/>
            </a:prstGeom>
            <a:blipFill dpi="0" rotWithShape="1">
              <a:blip r:embed="rId22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76" name="object 328"/>
            <p:cNvSpPr>
              <a:spLocks/>
            </p:cNvSpPr>
            <p:nvPr/>
          </p:nvSpPr>
          <p:spPr bwMode="auto">
            <a:xfrm>
              <a:off x="5856063" y="1745369"/>
              <a:ext cx="75724" cy="175260"/>
            </a:xfrm>
            <a:custGeom>
              <a:avLst/>
              <a:gdLst>
                <a:gd name="T0" fmla="*/ 16139 w 100965"/>
                <a:gd name="T1" fmla="*/ 0 h 175260"/>
                <a:gd name="T2" fmla="*/ 15545 w 100965"/>
                <a:gd name="T3" fmla="*/ 2752 h 175260"/>
                <a:gd name="T4" fmla="*/ 14033 w 100965"/>
                <a:gd name="T5" fmla="*/ 89560 h 175260"/>
                <a:gd name="T6" fmla="*/ 16 w 100965"/>
                <a:gd name="T7" fmla="*/ 165350 h 175260"/>
                <a:gd name="T8" fmla="*/ 0 w 100965"/>
                <a:gd name="T9" fmla="*/ 169685 h 175260"/>
                <a:gd name="T10" fmla="*/ 931 w 100965"/>
                <a:gd name="T11" fmla="*/ 175125 h 175260"/>
                <a:gd name="T12" fmla="*/ 1703 w 100965"/>
                <a:gd name="T13" fmla="*/ 175211 h 175260"/>
                <a:gd name="T14" fmla="*/ 16256 w 100965"/>
                <a:gd name="T15" fmla="*/ 96528 h 175260"/>
                <a:gd name="T16" fmla="*/ 16384 w 100965"/>
                <a:gd name="T17" fmla="*/ 95031 h 175260"/>
                <a:gd name="T18" fmla="*/ 17966 w 100965"/>
                <a:gd name="T19" fmla="*/ 4084 h 175260"/>
                <a:gd name="T20" fmla="*/ 17475 w 100965"/>
                <a:gd name="T21" fmla="*/ 742 h 175260"/>
                <a:gd name="T22" fmla="*/ 16139 w 100965"/>
                <a:gd name="T23" fmla="*/ 0 h 1752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965" h="175260">
                  <a:moveTo>
                    <a:pt x="90675" y="0"/>
                  </a:moveTo>
                  <a:lnTo>
                    <a:pt x="87334" y="2752"/>
                  </a:lnTo>
                  <a:lnTo>
                    <a:pt x="78847" y="89560"/>
                  </a:lnTo>
                  <a:lnTo>
                    <a:pt x="87" y="165350"/>
                  </a:lnTo>
                  <a:lnTo>
                    <a:pt x="0" y="169685"/>
                  </a:lnTo>
                  <a:lnTo>
                    <a:pt x="5231" y="175125"/>
                  </a:lnTo>
                  <a:lnTo>
                    <a:pt x="9566" y="175211"/>
                  </a:lnTo>
                  <a:lnTo>
                    <a:pt x="91330" y="96528"/>
                  </a:lnTo>
                  <a:lnTo>
                    <a:pt x="92050" y="95031"/>
                  </a:lnTo>
                  <a:lnTo>
                    <a:pt x="100940" y="4084"/>
                  </a:lnTo>
                  <a:lnTo>
                    <a:pt x="98188" y="742"/>
                  </a:lnTo>
                  <a:lnTo>
                    <a:pt x="90675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77" name="object 329"/>
            <p:cNvSpPr>
              <a:spLocks/>
            </p:cNvSpPr>
            <p:nvPr/>
          </p:nvSpPr>
          <p:spPr bwMode="auto">
            <a:xfrm>
              <a:off x="5901209" y="1797529"/>
              <a:ext cx="26670" cy="15875"/>
            </a:xfrm>
            <a:custGeom>
              <a:avLst/>
              <a:gdLst>
                <a:gd name="T0" fmla="*/ 669 w 35559"/>
                <a:gd name="T1" fmla="*/ 0 h 15875"/>
                <a:gd name="T2" fmla="*/ 89 w 35559"/>
                <a:gd name="T3" fmla="*/ 2849 h 15875"/>
                <a:gd name="T4" fmla="*/ 0 w 35559"/>
                <a:gd name="T5" fmla="*/ 10384 h 15875"/>
                <a:gd name="T6" fmla="*/ 508 w 35559"/>
                <a:gd name="T7" fmla="*/ 13639 h 15875"/>
                <a:gd name="T8" fmla="*/ 5638 w 35559"/>
                <a:gd name="T9" fmla="*/ 15551 h 15875"/>
                <a:gd name="T10" fmla="*/ 6218 w 35559"/>
                <a:gd name="T11" fmla="*/ 12700 h 15875"/>
                <a:gd name="T12" fmla="*/ 6306 w 35559"/>
                <a:gd name="T13" fmla="*/ 5165 h 15875"/>
                <a:gd name="T14" fmla="*/ 5798 w 35559"/>
                <a:gd name="T15" fmla="*/ 1911 h 15875"/>
                <a:gd name="T16" fmla="*/ 669 w 35559"/>
                <a:gd name="T17" fmla="*/ 0 h 158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59" h="15875">
                  <a:moveTo>
                    <a:pt x="3756" y="0"/>
                  </a:moveTo>
                  <a:lnTo>
                    <a:pt x="502" y="2849"/>
                  </a:lnTo>
                  <a:lnTo>
                    <a:pt x="0" y="10384"/>
                  </a:lnTo>
                  <a:lnTo>
                    <a:pt x="2849" y="13639"/>
                  </a:lnTo>
                  <a:lnTo>
                    <a:pt x="31669" y="15551"/>
                  </a:lnTo>
                  <a:lnTo>
                    <a:pt x="34935" y="12700"/>
                  </a:lnTo>
                  <a:lnTo>
                    <a:pt x="35426" y="5165"/>
                  </a:lnTo>
                  <a:lnTo>
                    <a:pt x="32576" y="1911"/>
                  </a:lnTo>
                  <a:lnTo>
                    <a:pt x="3756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78" name="object 330"/>
            <p:cNvSpPr>
              <a:spLocks/>
            </p:cNvSpPr>
            <p:nvPr/>
          </p:nvSpPr>
          <p:spPr bwMode="auto">
            <a:xfrm>
              <a:off x="5896769" y="1746341"/>
              <a:ext cx="16669" cy="90170"/>
            </a:xfrm>
            <a:custGeom>
              <a:avLst/>
              <a:gdLst>
                <a:gd name="T0" fmla="*/ 2038 w 22225"/>
                <a:gd name="T1" fmla="*/ 0 h 90169"/>
                <a:gd name="T2" fmla="*/ 1442 w 22225"/>
                <a:gd name="T3" fmla="*/ 2752 h 90169"/>
                <a:gd name="T4" fmla="*/ 0 w 22225"/>
                <a:gd name="T5" fmla="*/ 85690 h 90169"/>
                <a:gd name="T6" fmla="*/ 488 w 22225"/>
                <a:gd name="T7" fmla="*/ 89031 h 90169"/>
                <a:gd name="T8" fmla="*/ 1827 w 22225"/>
                <a:gd name="T9" fmla="*/ 89774 h 90169"/>
                <a:gd name="T10" fmla="*/ 2423 w 22225"/>
                <a:gd name="T11" fmla="*/ 87022 h 90169"/>
                <a:gd name="T12" fmla="*/ 3864 w 22225"/>
                <a:gd name="T13" fmla="*/ 4084 h 90169"/>
                <a:gd name="T14" fmla="*/ 3374 w 22225"/>
                <a:gd name="T15" fmla="*/ 731 h 90169"/>
                <a:gd name="T16" fmla="*/ 2038 w 22225"/>
                <a:gd name="T17" fmla="*/ 0 h 90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225" h="90169">
                  <a:moveTo>
                    <a:pt x="11445" y="0"/>
                  </a:moveTo>
                  <a:lnTo>
                    <a:pt x="8103" y="2752"/>
                  </a:lnTo>
                  <a:lnTo>
                    <a:pt x="0" y="85684"/>
                  </a:lnTo>
                  <a:lnTo>
                    <a:pt x="2741" y="89025"/>
                  </a:lnTo>
                  <a:lnTo>
                    <a:pt x="10265" y="89768"/>
                  </a:lnTo>
                  <a:lnTo>
                    <a:pt x="13608" y="87016"/>
                  </a:lnTo>
                  <a:lnTo>
                    <a:pt x="21710" y="4084"/>
                  </a:lnTo>
                  <a:lnTo>
                    <a:pt x="18958" y="731"/>
                  </a:lnTo>
                  <a:lnTo>
                    <a:pt x="11445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79" name="object 331"/>
            <p:cNvSpPr>
              <a:spLocks/>
            </p:cNvSpPr>
            <p:nvPr/>
          </p:nvSpPr>
          <p:spPr bwMode="auto">
            <a:xfrm>
              <a:off x="5900932" y="1746344"/>
              <a:ext cx="12383" cy="33655"/>
            </a:xfrm>
            <a:custGeom>
              <a:avLst/>
              <a:gdLst>
                <a:gd name="T0" fmla="*/ 1050 w 16509"/>
                <a:gd name="T1" fmla="*/ 0 h 33655"/>
                <a:gd name="T2" fmla="*/ 455 w 16509"/>
                <a:gd name="T3" fmla="*/ 2752 h 33655"/>
                <a:gd name="T4" fmla="*/ 0 w 16509"/>
                <a:gd name="T5" fmla="*/ 28972 h 33655"/>
                <a:gd name="T6" fmla="*/ 488 w 16509"/>
                <a:gd name="T7" fmla="*/ 32315 h 33655"/>
                <a:gd name="T8" fmla="*/ 1828 w 16509"/>
                <a:gd name="T9" fmla="*/ 33046 h 33655"/>
                <a:gd name="T10" fmla="*/ 2423 w 16509"/>
                <a:gd name="T11" fmla="*/ 30304 h 33655"/>
                <a:gd name="T12" fmla="*/ 2878 w 16509"/>
                <a:gd name="T13" fmla="*/ 4074 h 33655"/>
                <a:gd name="T14" fmla="*/ 2388 w 16509"/>
                <a:gd name="T15" fmla="*/ 731 h 33655"/>
                <a:gd name="T16" fmla="*/ 1050 w 16509"/>
                <a:gd name="T17" fmla="*/ 0 h 33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509" h="33655">
                  <a:moveTo>
                    <a:pt x="5896" y="0"/>
                  </a:moveTo>
                  <a:lnTo>
                    <a:pt x="2555" y="2752"/>
                  </a:lnTo>
                  <a:lnTo>
                    <a:pt x="0" y="28972"/>
                  </a:lnTo>
                  <a:lnTo>
                    <a:pt x="2740" y="32315"/>
                  </a:lnTo>
                  <a:lnTo>
                    <a:pt x="10265" y="33046"/>
                  </a:lnTo>
                  <a:lnTo>
                    <a:pt x="13606" y="30304"/>
                  </a:lnTo>
                  <a:lnTo>
                    <a:pt x="16162" y="4074"/>
                  </a:lnTo>
                  <a:lnTo>
                    <a:pt x="13409" y="731"/>
                  </a:lnTo>
                  <a:lnTo>
                    <a:pt x="5896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0" name="object 332"/>
            <p:cNvSpPr>
              <a:spLocks/>
            </p:cNvSpPr>
            <p:nvPr/>
          </p:nvSpPr>
          <p:spPr bwMode="auto">
            <a:xfrm>
              <a:off x="5919646" y="1745371"/>
              <a:ext cx="12383" cy="33655"/>
            </a:xfrm>
            <a:custGeom>
              <a:avLst/>
              <a:gdLst>
                <a:gd name="T0" fmla="*/ 1050 w 16509"/>
                <a:gd name="T1" fmla="*/ 0 h 33655"/>
                <a:gd name="T2" fmla="*/ 455 w 16509"/>
                <a:gd name="T3" fmla="*/ 2752 h 33655"/>
                <a:gd name="T4" fmla="*/ 0 w 16509"/>
                <a:gd name="T5" fmla="*/ 28961 h 33655"/>
                <a:gd name="T6" fmla="*/ 488 w 16509"/>
                <a:gd name="T7" fmla="*/ 32303 h 33655"/>
                <a:gd name="T8" fmla="*/ 1828 w 16509"/>
                <a:gd name="T9" fmla="*/ 33035 h 33655"/>
                <a:gd name="T10" fmla="*/ 2423 w 16509"/>
                <a:gd name="T11" fmla="*/ 30294 h 33655"/>
                <a:gd name="T12" fmla="*/ 2878 w 16509"/>
                <a:gd name="T13" fmla="*/ 4084 h 33655"/>
                <a:gd name="T14" fmla="*/ 2388 w 16509"/>
                <a:gd name="T15" fmla="*/ 731 h 33655"/>
                <a:gd name="T16" fmla="*/ 1050 w 16509"/>
                <a:gd name="T17" fmla="*/ 0 h 33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509" h="33655">
                  <a:moveTo>
                    <a:pt x="5897" y="0"/>
                  </a:moveTo>
                  <a:lnTo>
                    <a:pt x="2556" y="2752"/>
                  </a:lnTo>
                  <a:lnTo>
                    <a:pt x="0" y="28961"/>
                  </a:lnTo>
                  <a:lnTo>
                    <a:pt x="2741" y="32303"/>
                  </a:lnTo>
                  <a:lnTo>
                    <a:pt x="10265" y="33035"/>
                  </a:lnTo>
                  <a:lnTo>
                    <a:pt x="13608" y="30294"/>
                  </a:lnTo>
                  <a:lnTo>
                    <a:pt x="16163" y="4084"/>
                  </a:lnTo>
                  <a:lnTo>
                    <a:pt x="13411" y="731"/>
                  </a:lnTo>
                  <a:lnTo>
                    <a:pt x="5897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1" name="object 333"/>
            <p:cNvSpPr>
              <a:spLocks/>
            </p:cNvSpPr>
            <p:nvPr/>
          </p:nvSpPr>
          <p:spPr bwMode="auto">
            <a:xfrm>
              <a:off x="5904313" y="1843471"/>
              <a:ext cx="23336" cy="32384"/>
            </a:xfrm>
            <a:custGeom>
              <a:avLst/>
              <a:gdLst>
                <a:gd name="T0" fmla="*/ 1033 w 31115"/>
                <a:gd name="T1" fmla="*/ 0 h 32385"/>
                <a:gd name="T2" fmla="*/ 38 w 31115"/>
                <a:gd name="T3" fmla="*/ 5077 h 32385"/>
                <a:gd name="T4" fmla="*/ 0 w 31115"/>
                <a:gd name="T5" fmla="*/ 9403 h 32385"/>
                <a:gd name="T6" fmla="*/ 3646 w 31115"/>
                <a:gd name="T7" fmla="*/ 31970 h 32385"/>
                <a:gd name="T8" fmla="*/ 4415 w 31115"/>
                <a:gd name="T9" fmla="*/ 32177 h 32385"/>
                <a:gd name="T10" fmla="*/ 5410 w 31115"/>
                <a:gd name="T11" fmla="*/ 27109 h 32385"/>
                <a:gd name="T12" fmla="*/ 5448 w 31115"/>
                <a:gd name="T13" fmla="*/ 22785 h 32385"/>
                <a:gd name="T14" fmla="*/ 1803 w 31115"/>
                <a:gd name="T15" fmla="*/ 218 h 32385"/>
                <a:gd name="T16" fmla="*/ 1033 w 31115"/>
                <a:gd name="T17" fmla="*/ 0 h 32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115" h="32385">
                  <a:moveTo>
                    <a:pt x="5810" y="0"/>
                  </a:moveTo>
                  <a:lnTo>
                    <a:pt x="218" y="5077"/>
                  </a:lnTo>
                  <a:lnTo>
                    <a:pt x="0" y="9403"/>
                  </a:lnTo>
                  <a:lnTo>
                    <a:pt x="20487" y="31976"/>
                  </a:lnTo>
                  <a:lnTo>
                    <a:pt x="24811" y="32183"/>
                  </a:lnTo>
                  <a:lnTo>
                    <a:pt x="30403" y="27115"/>
                  </a:lnTo>
                  <a:lnTo>
                    <a:pt x="30610" y="22791"/>
                  </a:lnTo>
                  <a:lnTo>
                    <a:pt x="10134" y="218"/>
                  </a:lnTo>
                  <a:lnTo>
                    <a:pt x="5810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2" name="object 334"/>
            <p:cNvSpPr>
              <a:spLocks/>
            </p:cNvSpPr>
            <p:nvPr/>
          </p:nvSpPr>
          <p:spPr bwMode="auto">
            <a:xfrm>
              <a:off x="5868456" y="1846527"/>
              <a:ext cx="131921" cy="92710"/>
            </a:xfrm>
            <a:custGeom>
              <a:avLst/>
              <a:gdLst>
                <a:gd name="T0" fmla="*/ 30684 w 175895"/>
                <a:gd name="T1" fmla="*/ 0 h 92710"/>
                <a:gd name="T2" fmla="*/ 14853 w 175895"/>
                <a:gd name="T3" fmla="*/ 2993 h 92710"/>
                <a:gd name="T4" fmla="*/ 14569 w 175895"/>
                <a:gd name="T5" fmla="*/ 3670 h 92710"/>
                <a:gd name="T6" fmla="*/ 13 w 175895"/>
                <a:gd name="T7" fmla="*/ 82397 h 92710"/>
                <a:gd name="T8" fmla="*/ 0 w 175895"/>
                <a:gd name="T9" fmla="*/ 86721 h 92710"/>
                <a:gd name="T10" fmla="*/ 930 w 175895"/>
                <a:gd name="T11" fmla="*/ 92160 h 92710"/>
                <a:gd name="T12" fmla="*/ 1702 w 175895"/>
                <a:gd name="T13" fmla="*/ 92247 h 92710"/>
                <a:gd name="T14" fmla="*/ 15703 w 175895"/>
                <a:gd name="T15" fmla="*/ 16512 h 92710"/>
                <a:gd name="T16" fmla="*/ 30767 w 175895"/>
                <a:gd name="T17" fmla="*/ 13662 h 92710"/>
                <a:gd name="T18" fmla="*/ 31292 w 175895"/>
                <a:gd name="T19" fmla="*/ 10506 h 92710"/>
                <a:gd name="T20" fmla="*/ 31248 w 175895"/>
                <a:gd name="T21" fmla="*/ 2960 h 92710"/>
                <a:gd name="T22" fmla="*/ 30684 w 175895"/>
                <a:gd name="T23" fmla="*/ 0 h 927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5895" h="92710">
                  <a:moveTo>
                    <a:pt x="172405" y="0"/>
                  </a:moveTo>
                  <a:lnTo>
                    <a:pt x="83455" y="2993"/>
                  </a:lnTo>
                  <a:lnTo>
                    <a:pt x="81861" y="3670"/>
                  </a:lnTo>
                  <a:lnTo>
                    <a:pt x="76" y="82397"/>
                  </a:lnTo>
                  <a:lnTo>
                    <a:pt x="0" y="86721"/>
                  </a:lnTo>
                  <a:lnTo>
                    <a:pt x="5231" y="92160"/>
                  </a:lnTo>
                  <a:lnTo>
                    <a:pt x="9565" y="92247"/>
                  </a:lnTo>
                  <a:lnTo>
                    <a:pt x="88228" y="16512"/>
                  </a:lnTo>
                  <a:lnTo>
                    <a:pt x="172874" y="13662"/>
                  </a:lnTo>
                  <a:lnTo>
                    <a:pt x="175823" y="10506"/>
                  </a:lnTo>
                  <a:lnTo>
                    <a:pt x="175572" y="2960"/>
                  </a:lnTo>
                  <a:lnTo>
                    <a:pt x="172405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3" name="object 335"/>
            <p:cNvSpPr>
              <a:spLocks/>
            </p:cNvSpPr>
            <p:nvPr/>
          </p:nvSpPr>
          <p:spPr bwMode="auto">
            <a:xfrm>
              <a:off x="5950834" y="1848399"/>
              <a:ext cx="10478" cy="36195"/>
            </a:xfrm>
            <a:custGeom>
              <a:avLst/>
              <a:gdLst>
                <a:gd name="T0" fmla="*/ 554 w 13970"/>
                <a:gd name="T1" fmla="*/ 0 h 36194"/>
                <a:gd name="T2" fmla="*/ 8 w 13970"/>
                <a:gd name="T3" fmla="*/ 3058 h 36194"/>
                <a:gd name="T4" fmla="*/ 0 w 13970"/>
                <a:gd name="T5" fmla="*/ 32604 h 36194"/>
                <a:gd name="T6" fmla="*/ 535 w 13970"/>
                <a:gd name="T7" fmla="*/ 35629 h 36194"/>
                <a:gd name="T8" fmla="*/ 1880 w 13970"/>
                <a:gd name="T9" fmla="*/ 35651 h 36194"/>
                <a:gd name="T10" fmla="*/ 2426 w 13970"/>
                <a:gd name="T11" fmla="*/ 32604 h 36194"/>
                <a:gd name="T12" fmla="*/ 2436 w 13970"/>
                <a:gd name="T13" fmla="*/ 3058 h 36194"/>
                <a:gd name="T14" fmla="*/ 1898 w 13970"/>
                <a:gd name="T15" fmla="*/ 21 h 36194"/>
                <a:gd name="T16" fmla="*/ 554 w 13970"/>
                <a:gd name="T17" fmla="*/ 0 h 36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70" h="36194">
                  <a:moveTo>
                    <a:pt x="3113" y="0"/>
                  </a:moveTo>
                  <a:lnTo>
                    <a:pt x="44" y="3058"/>
                  </a:lnTo>
                  <a:lnTo>
                    <a:pt x="0" y="32598"/>
                  </a:lnTo>
                  <a:lnTo>
                    <a:pt x="3003" y="35623"/>
                  </a:lnTo>
                  <a:lnTo>
                    <a:pt x="10561" y="35645"/>
                  </a:lnTo>
                  <a:lnTo>
                    <a:pt x="13629" y="32598"/>
                  </a:lnTo>
                  <a:lnTo>
                    <a:pt x="13685" y="3058"/>
                  </a:lnTo>
                  <a:lnTo>
                    <a:pt x="10659" y="21"/>
                  </a:lnTo>
                  <a:lnTo>
                    <a:pt x="3113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4" name="object 336"/>
            <p:cNvSpPr>
              <a:spLocks/>
            </p:cNvSpPr>
            <p:nvPr/>
          </p:nvSpPr>
          <p:spPr bwMode="auto">
            <a:xfrm>
              <a:off x="5932588" y="1871875"/>
              <a:ext cx="65723" cy="16510"/>
            </a:xfrm>
            <a:custGeom>
              <a:avLst/>
              <a:gdLst>
                <a:gd name="T0" fmla="*/ 14964 w 87629"/>
                <a:gd name="T1" fmla="*/ 0 h 16510"/>
                <a:gd name="T2" fmla="*/ 525 w 87629"/>
                <a:gd name="T3" fmla="*/ 2730 h 16510"/>
                <a:gd name="T4" fmla="*/ 0 w 87629"/>
                <a:gd name="T5" fmla="*/ 5896 h 16510"/>
                <a:gd name="T6" fmla="*/ 45 w 87629"/>
                <a:gd name="T7" fmla="*/ 13442 h 16510"/>
                <a:gd name="T8" fmla="*/ 607 w 87629"/>
                <a:gd name="T9" fmla="*/ 16402 h 16510"/>
                <a:gd name="T10" fmla="*/ 15046 w 87629"/>
                <a:gd name="T11" fmla="*/ 13661 h 16510"/>
                <a:gd name="T12" fmla="*/ 15570 w 87629"/>
                <a:gd name="T13" fmla="*/ 10505 h 16510"/>
                <a:gd name="T14" fmla="*/ 15525 w 87629"/>
                <a:gd name="T15" fmla="*/ 2959 h 16510"/>
                <a:gd name="T16" fmla="*/ 14964 w 87629"/>
                <a:gd name="T17" fmla="*/ 0 h 16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629" h="16510">
                  <a:moveTo>
                    <a:pt x="84067" y="0"/>
                  </a:moveTo>
                  <a:lnTo>
                    <a:pt x="2948" y="2730"/>
                  </a:lnTo>
                  <a:lnTo>
                    <a:pt x="0" y="5896"/>
                  </a:lnTo>
                  <a:lnTo>
                    <a:pt x="251" y="13442"/>
                  </a:lnTo>
                  <a:lnTo>
                    <a:pt x="3407" y="16402"/>
                  </a:lnTo>
                  <a:lnTo>
                    <a:pt x="84526" y="13661"/>
                  </a:lnTo>
                  <a:lnTo>
                    <a:pt x="87475" y="10505"/>
                  </a:lnTo>
                  <a:lnTo>
                    <a:pt x="87223" y="2959"/>
                  </a:lnTo>
                  <a:lnTo>
                    <a:pt x="84067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5" name="object 337"/>
            <p:cNvSpPr>
              <a:spLocks/>
            </p:cNvSpPr>
            <p:nvPr/>
          </p:nvSpPr>
          <p:spPr bwMode="auto">
            <a:xfrm>
              <a:off x="5974073" y="1871875"/>
              <a:ext cx="24288" cy="14604"/>
            </a:xfrm>
            <a:custGeom>
              <a:avLst/>
              <a:gdLst>
                <a:gd name="T0" fmla="*/ 5118 w 32384"/>
                <a:gd name="T1" fmla="*/ 0 h 14605"/>
                <a:gd name="T2" fmla="*/ 527 w 32384"/>
                <a:gd name="T3" fmla="*/ 862 h 14605"/>
                <a:gd name="T4" fmla="*/ 0 w 32384"/>
                <a:gd name="T5" fmla="*/ 4029 h 14605"/>
                <a:gd name="T6" fmla="*/ 45 w 32384"/>
                <a:gd name="T7" fmla="*/ 11570 h 14605"/>
                <a:gd name="T8" fmla="*/ 609 w 32384"/>
                <a:gd name="T9" fmla="*/ 14529 h 14605"/>
                <a:gd name="T10" fmla="*/ 5199 w 32384"/>
                <a:gd name="T11" fmla="*/ 13655 h 14605"/>
                <a:gd name="T12" fmla="*/ 5724 w 32384"/>
                <a:gd name="T13" fmla="*/ 10499 h 14605"/>
                <a:gd name="T14" fmla="*/ 5680 w 32384"/>
                <a:gd name="T15" fmla="*/ 2959 h 14605"/>
                <a:gd name="T16" fmla="*/ 5118 w 32384"/>
                <a:gd name="T17" fmla="*/ 0 h 146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384" h="14605">
                  <a:moveTo>
                    <a:pt x="28754" y="0"/>
                  </a:moveTo>
                  <a:lnTo>
                    <a:pt x="2959" y="862"/>
                  </a:lnTo>
                  <a:lnTo>
                    <a:pt x="0" y="4029"/>
                  </a:lnTo>
                  <a:lnTo>
                    <a:pt x="251" y="11576"/>
                  </a:lnTo>
                  <a:lnTo>
                    <a:pt x="3417" y="14535"/>
                  </a:lnTo>
                  <a:lnTo>
                    <a:pt x="29212" y="13661"/>
                  </a:lnTo>
                  <a:lnTo>
                    <a:pt x="32161" y="10505"/>
                  </a:lnTo>
                  <a:lnTo>
                    <a:pt x="31910" y="2959"/>
                  </a:lnTo>
                  <a:lnTo>
                    <a:pt x="28754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6" name="object 338"/>
            <p:cNvSpPr>
              <a:spLocks/>
            </p:cNvSpPr>
            <p:nvPr/>
          </p:nvSpPr>
          <p:spPr bwMode="auto">
            <a:xfrm>
              <a:off x="5976209" y="1846527"/>
              <a:ext cx="24288" cy="14604"/>
            </a:xfrm>
            <a:custGeom>
              <a:avLst/>
              <a:gdLst>
                <a:gd name="T0" fmla="*/ 5114 w 32384"/>
                <a:gd name="T1" fmla="*/ 0 h 14605"/>
                <a:gd name="T2" fmla="*/ 525 w 32384"/>
                <a:gd name="T3" fmla="*/ 863 h 14605"/>
                <a:gd name="T4" fmla="*/ 0 w 32384"/>
                <a:gd name="T5" fmla="*/ 4030 h 14605"/>
                <a:gd name="T6" fmla="*/ 45 w 32384"/>
                <a:gd name="T7" fmla="*/ 11570 h 14605"/>
                <a:gd name="T8" fmla="*/ 609 w 32384"/>
                <a:gd name="T9" fmla="*/ 14530 h 14605"/>
                <a:gd name="T10" fmla="*/ 5195 w 32384"/>
                <a:gd name="T11" fmla="*/ 13656 h 14605"/>
                <a:gd name="T12" fmla="*/ 5723 w 32384"/>
                <a:gd name="T13" fmla="*/ 10500 h 14605"/>
                <a:gd name="T14" fmla="*/ 5678 w 32384"/>
                <a:gd name="T15" fmla="*/ 2960 h 14605"/>
                <a:gd name="T16" fmla="*/ 5114 w 32384"/>
                <a:gd name="T17" fmla="*/ 0 h 146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384" h="14605">
                  <a:moveTo>
                    <a:pt x="28732" y="0"/>
                  </a:moveTo>
                  <a:lnTo>
                    <a:pt x="2948" y="863"/>
                  </a:lnTo>
                  <a:lnTo>
                    <a:pt x="0" y="4030"/>
                  </a:lnTo>
                  <a:lnTo>
                    <a:pt x="251" y="11576"/>
                  </a:lnTo>
                  <a:lnTo>
                    <a:pt x="3418" y="14536"/>
                  </a:lnTo>
                  <a:lnTo>
                    <a:pt x="29190" y="13662"/>
                  </a:lnTo>
                  <a:lnTo>
                    <a:pt x="32151" y="10506"/>
                  </a:lnTo>
                  <a:lnTo>
                    <a:pt x="31899" y="2960"/>
                  </a:lnTo>
                  <a:lnTo>
                    <a:pt x="28732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7" name="object 339"/>
            <p:cNvSpPr>
              <a:spLocks/>
            </p:cNvSpPr>
            <p:nvPr/>
          </p:nvSpPr>
          <p:spPr bwMode="auto">
            <a:xfrm>
              <a:off x="5805487" y="2037207"/>
              <a:ext cx="143828" cy="70485"/>
            </a:xfrm>
            <a:custGeom>
              <a:avLst/>
              <a:gdLst>
                <a:gd name="T0" fmla="*/ 1439 w 191770"/>
                <a:gd name="T1" fmla="*/ 0 h 70485"/>
                <a:gd name="T2" fmla="*/ 692 w 191770"/>
                <a:gd name="T3" fmla="*/ 1049 h 70485"/>
                <a:gd name="T4" fmla="*/ 0 w 191770"/>
                <a:gd name="T5" fmla="*/ 7513 h 70485"/>
                <a:gd name="T6" fmla="*/ 187 w 191770"/>
                <a:gd name="T7" fmla="*/ 11718 h 70485"/>
                <a:gd name="T8" fmla="*/ 17441 w 191770"/>
                <a:gd name="T9" fmla="*/ 69903 h 70485"/>
                <a:gd name="T10" fmla="*/ 17744 w 191770"/>
                <a:gd name="T11" fmla="*/ 70220 h 70485"/>
                <a:gd name="T12" fmla="*/ 31943 w 191770"/>
                <a:gd name="T13" fmla="*/ 56023 h 70485"/>
                <a:gd name="T14" fmla="*/ 18053 w 191770"/>
                <a:gd name="T15" fmla="*/ 56023 h 70485"/>
                <a:gd name="T16" fmla="*/ 1439 w 191770"/>
                <a:gd name="T17" fmla="*/ 0 h 70485"/>
                <a:gd name="T18" fmla="*/ 33221 w 191770"/>
                <a:gd name="T19" fmla="*/ 40854 h 70485"/>
                <a:gd name="T20" fmla="*/ 18053 w 191770"/>
                <a:gd name="T21" fmla="*/ 56023 h 70485"/>
                <a:gd name="T22" fmla="*/ 31943 w 191770"/>
                <a:gd name="T23" fmla="*/ 56023 h 70485"/>
                <a:gd name="T24" fmla="*/ 33647 w 191770"/>
                <a:gd name="T25" fmla="*/ 54320 h 70485"/>
                <a:gd name="T26" fmla="*/ 34089 w 191770"/>
                <a:gd name="T27" fmla="*/ 50770 h 70485"/>
                <a:gd name="T28" fmla="*/ 33853 w 191770"/>
                <a:gd name="T29" fmla="*/ 43333 h 70485"/>
                <a:gd name="T30" fmla="*/ 33221 w 191770"/>
                <a:gd name="T31" fmla="*/ 40854 h 704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1770" h="70485">
                  <a:moveTo>
                    <a:pt x="8081" y="0"/>
                  </a:moveTo>
                  <a:lnTo>
                    <a:pt x="3887" y="1049"/>
                  </a:lnTo>
                  <a:lnTo>
                    <a:pt x="0" y="7513"/>
                  </a:lnTo>
                  <a:lnTo>
                    <a:pt x="1047" y="11718"/>
                  </a:lnTo>
                  <a:lnTo>
                    <a:pt x="97990" y="69903"/>
                  </a:lnTo>
                  <a:lnTo>
                    <a:pt x="99695" y="70220"/>
                  </a:lnTo>
                  <a:lnTo>
                    <a:pt x="179477" y="56023"/>
                  </a:lnTo>
                  <a:lnTo>
                    <a:pt x="101431" y="56023"/>
                  </a:lnTo>
                  <a:lnTo>
                    <a:pt x="8081" y="0"/>
                  </a:lnTo>
                  <a:close/>
                </a:path>
                <a:path w="191770" h="70485">
                  <a:moveTo>
                    <a:pt x="186656" y="40854"/>
                  </a:moveTo>
                  <a:lnTo>
                    <a:pt x="101431" y="56023"/>
                  </a:lnTo>
                  <a:lnTo>
                    <a:pt x="179477" y="56023"/>
                  </a:lnTo>
                  <a:lnTo>
                    <a:pt x="189048" y="54320"/>
                  </a:lnTo>
                  <a:lnTo>
                    <a:pt x="191527" y="50770"/>
                  </a:lnTo>
                  <a:lnTo>
                    <a:pt x="190205" y="43333"/>
                  </a:lnTo>
                  <a:lnTo>
                    <a:pt x="186656" y="40854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8" name="object 340"/>
            <p:cNvSpPr>
              <a:spLocks/>
            </p:cNvSpPr>
            <p:nvPr/>
          </p:nvSpPr>
          <p:spPr bwMode="auto">
            <a:xfrm>
              <a:off x="5895395" y="2066307"/>
              <a:ext cx="14764" cy="36195"/>
            </a:xfrm>
            <a:custGeom>
              <a:avLst/>
              <a:gdLst>
                <a:gd name="T0" fmla="*/ 1745 w 19684"/>
                <a:gd name="T1" fmla="*/ 0 h 36194"/>
                <a:gd name="T2" fmla="*/ 426 w 19684"/>
                <a:gd name="T3" fmla="*/ 1507 h 36194"/>
                <a:gd name="T4" fmla="*/ 0 w 19684"/>
                <a:gd name="T5" fmla="*/ 5111 h 36194"/>
                <a:gd name="T6" fmla="*/ 1032 w 19684"/>
                <a:gd name="T7" fmla="*/ 33565 h 36194"/>
                <a:gd name="T8" fmla="*/ 1676 w 19684"/>
                <a:gd name="T9" fmla="*/ 35947 h 36194"/>
                <a:gd name="T10" fmla="*/ 2993 w 19684"/>
                <a:gd name="T11" fmla="*/ 34439 h 36194"/>
                <a:gd name="T12" fmla="*/ 3418 w 19684"/>
                <a:gd name="T13" fmla="*/ 30835 h 36194"/>
                <a:gd name="T14" fmla="*/ 2386 w 19684"/>
                <a:gd name="T15" fmla="*/ 2381 h 36194"/>
                <a:gd name="T16" fmla="*/ 1745 w 19684"/>
                <a:gd name="T17" fmla="*/ 0 h 36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684" h="36194">
                  <a:moveTo>
                    <a:pt x="9795" y="0"/>
                  </a:moveTo>
                  <a:lnTo>
                    <a:pt x="2391" y="1507"/>
                  </a:lnTo>
                  <a:lnTo>
                    <a:pt x="0" y="5111"/>
                  </a:lnTo>
                  <a:lnTo>
                    <a:pt x="5798" y="33559"/>
                  </a:lnTo>
                  <a:lnTo>
                    <a:pt x="9413" y="35941"/>
                  </a:lnTo>
                  <a:lnTo>
                    <a:pt x="16807" y="34433"/>
                  </a:lnTo>
                  <a:lnTo>
                    <a:pt x="19198" y="30829"/>
                  </a:lnTo>
                  <a:lnTo>
                    <a:pt x="13399" y="2381"/>
                  </a:lnTo>
                  <a:lnTo>
                    <a:pt x="9795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9" name="object 341"/>
            <p:cNvSpPr>
              <a:spLocks/>
            </p:cNvSpPr>
            <p:nvPr/>
          </p:nvSpPr>
          <p:spPr bwMode="auto">
            <a:xfrm>
              <a:off x="5876827" y="2054099"/>
              <a:ext cx="66675" cy="28575"/>
            </a:xfrm>
            <a:custGeom>
              <a:avLst/>
              <a:gdLst>
                <a:gd name="T0" fmla="*/ 14945 w 88900"/>
                <a:gd name="T1" fmla="*/ 0 h 28575"/>
                <a:gd name="T2" fmla="*/ 442 w 88900"/>
                <a:gd name="T3" fmla="*/ 14491 h 28575"/>
                <a:gd name="T4" fmla="*/ 0 w 88900"/>
                <a:gd name="T5" fmla="*/ 18040 h 28575"/>
                <a:gd name="T6" fmla="*/ 236 w 88900"/>
                <a:gd name="T7" fmla="*/ 25477 h 28575"/>
                <a:gd name="T8" fmla="*/ 869 w 88900"/>
                <a:gd name="T9" fmla="*/ 27956 h 28575"/>
                <a:gd name="T10" fmla="*/ 15373 w 88900"/>
                <a:gd name="T11" fmla="*/ 13464 h 28575"/>
                <a:gd name="T12" fmla="*/ 15812 w 88900"/>
                <a:gd name="T13" fmla="*/ 9916 h 28575"/>
                <a:gd name="T14" fmla="*/ 15577 w 88900"/>
                <a:gd name="T15" fmla="*/ 2479 h 28575"/>
                <a:gd name="T16" fmla="*/ 14945 w 88900"/>
                <a:gd name="T17" fmla="*/ 0 h 28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900" h="28575">
                  <a:moveTo>
                    <a:pt x="83969" y="0"/>
                  </a:moveTo>
                  <a:lnTo>
                    <a:pt x="2479" y="14491"/>
                  </a:lnTo>
                  <a:lnTo>
                    <a:pt x="0" y="18040"/>
                  </a:lnTo>
                  <a:lnTo>
                    <a:pt x="1320" y="25477"/>
                  </a:lnTo>
                  <a:lnTo>
                    <a:pt x="4881" y="27956"/>
                  </a:lnTo>
                  <a:lnTo>
                    <a:pt x="86371" y="13464"/>
                  </a:lnTo>
                  <a:lnTo>
                    <a:pt x="88840" y="9916"/>
                  </a:lnTo>
                  <a:lnTo>
                    <a:pt x="87518" y="2479"/>
                  </a:lnTo>
                  <a:lnTo>
                    <a:pt x="83969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0" name="object 342"/>
            <p:cNvSpPr>
              <a:spLocks/>
            </p:cNvSpPr>
            <p:nvPr/>
          </p:nvSpPr>
          <p:spPr bwMode="auto">
            <a:xfrm>
              <a:off x="5918600" y="2054102"/>
              <a:ext cx="25241" cy="18415"/>
            </a:xfrm>
            <a:custGeom>
              <a:avLst/>
              <a:gdLst>
                <a:gd name="T0" fmla="*/ 5033 w 33654"/>
                <a:gd name="T1" fmla="*/ 0 h 18414"/>
                <a:gd name="T2" fmla="*/ 442 w 33654"/>
                <a:gd name="T3" fmla="*/ 4585 h 18414"/>
                <a:gd name="T4" fmla="*/ 0 w 33654"/>
                <a:gd name="T5" fmla="*/ 8135 h 18414"/>
                <a:gd name="T6" fmla="*/ 236 w 33654"/>
                <a:gd name="T7" fmla="*/ 15578 h 18414"/>
                <a:gd name="T8" fmla="*/ 867 w 33654"/>
                <a:gd name="T9" fmla="*/ 18057 h 18414"/>
                <a:gd name="T10" fmla="*/ 5459 w 33654"/>
                <a:gd name="T11" fmla="*/ 13470 h 18414"/>
                <a:gd name="T12" fmla="*/ 5899 w 33654"/>
                <a:gd name="T13" fmla="*/ 9922 h 18414"/>
                <a:gd name="T14" fmla="*/ 5665 w 33654"/>
                <a:gd name="T15" fmla="*/ 2479 h 18414"/>
                <a:gd name="T16" fmla="*/ 5033 w 33654"/>
                <a:gd name="T17" fmla="*/ 0 h 18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654" h="18414">
                  <a:moveTo>
                    <a:pt x="28274" y="0"/>
                  </a:moveTo>
                  <a:lnTo>
                    <a:pt x="2479" y="4585"/>
                  </a:lnTo>
                  <a:lnTo>
                    <a:pt x="0" y="8135"/>
                  </a:lnTo>
                  <a:lnTo>
                    <a:pt x="1320" y="15572"/>
                  </a:lnTo>
                  <a:lnTo>
                    <a:pt x="4870" y="18051"/>
                  </a:lnTo>
                  <a:lnTo>
                    <a:pt x="30665" y="13464"/>
                  </a:lnTo>
                  <a:lnTo>
                    <a:pt x="33144" y="9916"/>
                  </a:lnTo>
                  <a:lnTo>
                    <a:pt x="31822" y="2479"/>
                  </a:lnTo>
                  <a:lnTo>
                    <a:pt x="28274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1" name="object 343"/>
            <p:cNvSpPr>
              <a:spLocks/>
            </p:cNvSpPr>
            <p:nvPr/>
          </p:nvSpPr>
          <p:spPr bwMode="auto">
            <a:xfrm>
              <a:off x="5924267" y="2078061"/>
              <a:ext cx="25241" cy="18415"/>
            </a:xfrm>
            <a:custGeom>
              <a:avLst/>
              <a:gdLst>
                <a:gd name="T0" fmla="*/ 5033 w 33654"/>
                <a:gd name="T1" fmla="*/ 0 h 18414"/>
                <a:gd name="T2" fmla="*/ 442 w 33654"/>
                <a:gd name="T3" fmla="*/ 4608 h 18414"/>
                <a:gd name="T4" fmla="*/ 0 w 33654"/>
                <a:gd name="T5" fmla="*/ 8157 h 18414"/>
                <a:gd name="T6" fmla="*/ 238 w 33654"/>
                <a:gd name="T7" fmla="*/ 15590 h 18414"/>
                <a:gd name="T8" fmla="*/ 869 w 33654"/>
                <a:gd name="T9" fmla="*/ 18069 h 18414"/>
                <a:gd name="T10" fmla="*/ 5460 w 33654"/>
                <a:gd name="T11" fmla="*/ 13471 h 18414"/>
                <a:gd name="T12" fmla="*/ 5902 w 33654"/>
                <a:gd name="T13" fmla="*/ 9922 h 18414"/>
                <a:gd name="T14" fmla="*/ 5665 w 33654"/>
                <a:gd name="T15" fmla="*/ 2479 h 18414"/>
                <a:gd name="T16" fmla="*/ 5033 w 33654"/>
                <a:gd name="T17" fmla="*/ 0 h 18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654" h="18414">
                  <a:moveTo>
                    <a:pt x="28274" y="0"/>
                  </a:moveTo>
                  <a:lnTo>
                    <a:pt x="2479" y="4608"/>
                  </a:lnTo>
                  <a:lnTo>
                    <a:pt x="0" y="8157"/>
                  </a:lnTo>
                  <a:lnTo>
                    <a:pt x="1332" y="15584"/>
                  </a:lnTo>
                  <a:lnTo>
                    <a:pt x="4881" y="18063"/>
                  </a:lnTo>
                  <a:lnTo>
                    <a:pt x="30676" y="13465"/>
                  </a:lnTo>
                  <a:lnTo>
                    <a:pt x="33155" y="9916"/>
                  </a:lnTo>
                  <a:lnTo>
                    <a:pt x="31823" y="2479"/>
                  </a:lnTo>
                  <a:lnTo>
                    <a:pt x="28274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2" name="object 344"/>
            <p:cNvSpPr>
              <a:spLocks/>
            </p:cNvSpPr>
            <p:nvPr/>
          </p:nvSpPr>
          <p:spPr bwMode="auto">
            <a:xfrm>
              <a:off x="5853629" y="2083017"/>
              <a:ext cx="20955" cy="35560"/>
            </a:xfrm>
            <a:custGeom>
              <a:avLst/>
              <a:gdLst>
                <a:gd name="T0" fmla="*/ 3620 w 27940"/>
                <a:gd name="T1" fmla="*/ 0 h 35560"/>
                <a:gd name="T2" fmla="*/ 2870 w 27940"/>
                <a:gd name="T3" fmla="*/ 993 h 35560"/>
                <a:gd name="T4" fmla="*/ 0 w 27940"/>
                <a:gd name="T5" fmla="*/ 26941 h 35560"/>
                <a:gd name="T6" fmla="*/ 175 w 27940"/>
                <a:gd name="T7" fmla="*/ 31156 h 35560"/>
                <a:gd name="T8" fmla="*/ 1319 w 27940"/>
                <a:gd name="T9" fmla="*/ 35142 h 35560"/>
                <a:gd name="T10" fmla="*/ 2069 w 27940"/>
                <a:gd name="T11" fmla="*/ 34160 h 35560"/>
                <a:gd name="T12" fmla="*/ 4937 w 27940"/>
                <a:gd name="T13" fmla="*/ 8201 h 35560"/>
                <a:gd name="T14" fmla="*/ 4763 w 27940"/>
                <a:gd name="T15" fmla="*/ 3986 h 35560"/>
                <a:gd name="T16" fmla="*/ 3620 w 27940"/>
                <a:gd name="T17" fmla="*/ 0 h 35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940" h="35560">
                  <a:moveTo>
                    <a:pt x="20335" y="0"/>
                  </a:moveTo>
                  <a:lnTo>
                    <a:pt x="16120" y="993"/>
                  </a:lnTo>
                  <a:lnTo>
                    <a:pt x="0" y="26941"/>
                  </a:lnTo>
                  <a:lnTo>
                    <a:pt x="982" y="31156"/>
                  </a:lnTo>
                  <a:lnTo>
                    <a:pt x="7405" y="35142"/>
                  </a:lnTo>
                  <a:lnTo>
                    <a:pt x="11620" y="34160"/>
                  </a:lnTo>
                  <a:lnTo>
                    <a:pt x="27739" y="8201"/>
                  </a:lnTo>
                  <a:lnTo>
                    <a:pt x="26756" y="3986"/>
                  </a:lnTo>
                  <a:lnTo>
                    <a:pt x="20335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3" name="object 345"/>
            <p:cNvSpPr>
              <a:spLocks/>
            </p:cNvSpPr>
            <p:nvPr/>
          </p:nvSpPr>
          <p:spPr bwMode="auto">
            <a:xfrm>
              <a:off x="5795716" y="2058142"/>
              <a:ext cx="99536" cy="151765"/>
            </a:xfrm>
            <a:custGeom>
              <a:avLst/>
              <a:gdLst>
                <a:gd name="T0" fmla="*/ 1440 w 132715"/>
                <a:gd name="T1" fmla="*/ 0 h 151764"/>
                <a:gd name="T2" fmla="*/ 691 w 132715"/>
                <a:gd name="T3" fmla="*/ 1049 h 151764"/>
                <a:gd name="T4" fmla="*/ 0 w 132715"/>
                <a:gd name="T5" fmla="*/ 7524 h 151764"/>
                <a:gd name="T6" fmla="*/ 186 w 132715"/>
                <a:gd name="T7" fmla="*/ 11718 h 151764"/>
                <a:gd name="T8" fmla="*/ 16795 w 132715"/>
                <a:gd name="T9" fmla="*/ 67720 h 151764"/>
                <a:gd name="T10" fmla="*/ 21279 w 132715"/>
                <a:gd name="T11" fmla="*/ 149129 h 151764"/>
                <a:gd name="T12" fmla="*/ 21958 w 132715"/>
                <a:gd name="T13" fmla="*/ 151149 h 151764"/>
                <a:gd name="T14" fmla="*/ 23243 w 132715"/>
                <a:gd name="T15" fmla="*/ 148921 h 151764"/>
                <a:gd name="T16" fmla="*/ 23603 w 132715"/>
                <a:gd name="T17" fmla="*/ 145088 h 151764"/>
                <a:gd name="T18" fmla="*/ 18892 w 132715"/>
                <a:gd name="T19" fmla="*/ 59561 h 151764"/>
                <a:gd name="T20" fmla="*/ 18703 w 132715"/>
                <a:gd name="T21" fmla="*/ 58207 h 151764"/>
                <a:gd name="T22" fmla="*/ 1440 w 132715"/>
                <a:gd name="T23" fmla="*/ 0 h 1517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2715" h="151764">
                  <a:moveTo>
                    <a:pt x="8092" y="0"/>
                  </a:moveTo>
                  <a:lnTo>
                    <a:pt x="3887" y="1049"/>
                  </a:lnTo>
                  <a:lnTo>
                    <a:pt x="0" y="7524"/>
                  </a:lnTo>
                  <a:lnTo>
                    <a:pt x="1047" y="11718"/>
                  </a:lnTo>
                  <a:lnTo>
                    <a:pt x="94366" y="67720"/>
                  </a:lnTo>
                  <a:lnTo>
                    <a:pt x="119560" y="149123"/>
                  </a:lnTo>
                  <a:lnTo>
                    <a:pt x="123381" y="151143"/>
                  </a:lnTo>
                  <a:lnTo>
                    <a:pt x="130600" y="148915"/>
                  </a:lnTo>
                  <a:lnTo>
                    <a:pt x="132621" y="145082"/>
                  </a:lnTo>
                  <a:lnTo>
                    <a:pt x="106149" y="59561"/>
                  </a:lnTo>
                  <a:lnTo>
                    <a:pt x="105089" y="58207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4" name="object 346"/>
            <p:cNvSpPr>
              <a:spLocks/>
            </p:cNvSpPr>
            <p:nvPr/>
          </p:nvSpPr>
          <p:spPr bwMode="auto">
            <a:xfrm>
              <a:off x="5856342" y="2143856"/>
              <a:ext cx="27623" cy="21590"/>
            </a:xfrm>
            <a:custGeom>
              <a:avLst/>
              <a:gdLst>
                <a:gd name="T0" fmla="*/ 5414 w 36829"/>
                <a:gd name="T1" fmla="*/ 0 h 21589"/>
                <a:gd name="T2" fmla="*/ 380 w 36829"/>
                <a:gd name="T3" fmla="*/ 7884 h 21589"/>
                <a:gd name="T4" fmla="*/ 0 w 36829"/>
                <a:gd name="T5" fmla="*/ 11658 h 21589"/>
                <a:gd name="T6" fmla="*/ 362 w 36829"/>
                <a:gd name="T7" fmla="*/ 18931 h 21589"/>
                <a:gd name="T8" fmla="*/ 1032 w 36829"/>
                <a:gd name="T9" fmla="*/ 21061 h 21589"/>
                <a:gd name="T10" fmla="*/ 6067 w 36829"/>
                <a:gd name="T11" fmla="*/ 13175 h 21589"/>
                <a:gd name="T12" fmla="*/ 6447 w 36829"/>
                <a:gd name="T13" fmla="*/ 9403 h 21589"/>
                <a:gd name="T14" fmla="*/ 6085 w 36829"/>
                <a:gd name="T15" fmla="*/ 2129 h 21589"/>
                <a:gd name="T16" fmla="*/ 5414 w 36829"/>
                <a:gd name="T17" fmla="*/ 0 h 215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829" h="21589">
                  <a:moveTo>
                    <a:pt x="30413" y="0"/>
                  </a:moveTo>
                  <a:lnTo>
                    <a:pt x="2129" y="7884"/>
                  </a:lnTo>
                  <a:lnTo>
                    <a:pt x="0" y="11652"/>
                  </a:lnTo>
                  <a:lnTo>
                    <a:pt x="2030" y="18925"/>
                  </a:lnTo>
                  <a:lnTo>
                    <a:pt x="5798" y="21055"/>
                  </a:lnTo>
                  <a:lnTo>
                    <a:pt x="34082" y="13169"/>
                  </a:lnTo>
                  <a:lnTo>
                    <a:pt x="36212" y="9403"/>
                  </a:lnTo>
                  <a:lnTo>
                    <a:pt x="34182" y="2129"/>
                  </a:lnTo>
                  <a:lnTo>
                    <a:pt x="30413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5" name="object 347"/>
            <p:cNvSpPr>
              <a:spLocks/>
            </p:cNvSpPr>
            <p:nvPr/>
          </p:nvSpPr>
          <p:spPr bwMode="auto">
            <a:xfrm>
              <a:off x="5848537" y="2127311"/>
              <a:ext cx="28099" cy="86360"/>
            </a:xfrm>
            <a:custGeom>
              <a:avLst/>
              <a:gdLst>
                <a:gd name="T0" fmla="*/ 1645 w 37465"/>
                <a:gd name="T1" fmla="*/ 0 h 86360"/>
                <a:gd name="T2" fmla="*/ 359 w 37465"/>
                <a:gd name="T3" fmla="*/ 2228 h 86360"/>
                <a:gd name="T4" fmla="*/ 0 w 37465"/>
                <a:gd name="T5" fmla="*/ 6061 h 86360"/>
                <a:gd name="T6" fmla="*/ 4296 w 37465"/>
                <a:gd name="T7" fmla="*/ 84035 h 86360"/>
                <a:gd name="T8" fmla="*/ 4976 w 37465"/>
                <a:gd name="T9" fmla="*/ 86056 h 86360"/>
                <a:gd name="T10" fmla="*/ 6261 w 37465"/>
                <a:gd name="T11" fmla="*/ 83827 h 86360"/>
                <a:gd name="T12" fmla="*/ 6620 w 37465"/>
                <a:gd name="T13" fmla="*/ 79994 h 86360"/>
                <a:gd name="T14" fmla="*/ 2325 w 37465"/>
                <a:gd name="T15" fmla="*/ 2020 h 86360"/>
                <a:gd name="T16" fmla="*/ 1645 w 37465"/>
                <a:gd name="T17" fmla="*/ 0 h 86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465" h="86360">
                  <a:moveTo>
                    <a:pt x="9239" y="0"/>
                  </a:moveTo>
                  <a:lnTo>
                    <a:pt x="2020" y="2228"/>
                  </a:lnTo>
                  <a:lnTo>
                    <a:pt x="0" y="6061"/>
                  </a:lnTo>
                  <a:lnTo>
                    <a:pt x="24135" y="84035"/>
                  </a:lnTo>
                  <a:lnTo>
                    <a:pt x="27956" y="86056"/>
                  </a:lnTo>
                  <a:lnTo>
                    <a:pt x="35175" y="83827"/>
                  </a:lnTo>
                  <a:lnTo>
                    <a:pt x="37195" y="79994"/>
                  </a:lnTo>
                  <a:lnTo>
                    <a:pt x="13060" y="2020"/>
                  </a:lnTo>
                  <a:lnTo>
                    <a:pt x="9239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6" name="object 348"/>
            <p:cNvSpPr>
              <a:spLocks/>
            </p:cNvSpPr>
            <p:nvPr/>
          </p:nvSpPr>
          <p:spPr bwMode="auto">
            <a:xfrm>
              <a:off x="5860888" y="2180527"/>
              <a:ext cx="15716" cy="33020"/>
            </a:xfrm>
            <a:custGeom>
              <a:avLst/>
              <a:gdLst>
                <a:gd name="T0" fmla="*/ 1645 w 20954"/>
                <a:gd name="T1" fmla="*/ 0 h 33019"/>
                <a:gd name="T2" fmla="*/ 359 w 20954"/>
                <a:gd name="T3" fmla="*/ 2228 h 33019"/>
                <a:gd name="T4" fmla="*/ 0 w 20954"/>
                <a:gd name="T5" fmla="*/ 6061 h 33019"/>
                <a:gd name="T6" fmla="*/ 1365 w 20954"/>
                <a:gd name="T7" fmla="*/ 30825 h 33019"/>
                <a:gd name="T8" fmla="*/ 2045 w 20954"/>
                <a:gd name="T9" fmla="*/ 32845 h 33019"/>
                <a:gd name="T10" fmla="*/ 3330 w 20954"/>
                <a:gd name="T11" fmla="*/ 30616 h 33019"/>
                <a:gd name="T12" fmla="*/ 3689 w 20954"/>
                <a:gd name="T13" fmla="*/ 26783 h 33019"/>
                <a:gd name="T14" fmla="*/ 2325 w 20954"/>
                <a:gd name="T15" fmla="*/ 2020 h 33019"/>
                <a:gd name="T16" fmla="*/ 1645 w 20954"/>
                <a:gd name="T17" fmla="*/ 0 h 33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954" h="33019">
                  <a:moveTo>
                    <a:pt x="9239" y="0"/>
                  </a:moveTo>
                  <a:lnTo>
                    <a:pt x="2020" y="2228"/>
                  </a:lnTo>
                  <a:lnTo>
                    <a:pt x="0" y="6061"/>
                  </a:lnTo>
                  <a:lnTo>
                    <a:pt x="7666" y="30819"/>
                  </a:lnTo>
                  <a:lnTo>
                    <a:pt x="11488" y="32839"/>
                  </a:lnTo>
                  <a:lnTo>
                    <a:pt x="18707" y="30610"/>
                  </a:lnTo>
                  <a:lnTo>
                    <a:pt x="20727" y="26777"/>
                  </a:lnTo>
                  <a:lnTo>
                    <a:pt x="13061" y="2020"/>
                  </a:lnTo>
                  <a:lnTo>
                    <a:pt x="9239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7" name="object 349"/>
            <p:cNvSpPr>
              <a:spLocks/>
            </p:cNvSpPr>
            <p:nvPr/>
          </p:nvSpPr>
          <p:spPr bwMode="auto">
            <a:xfrm>
              <a:off x="5879628" y="2176454"/>
              <a:ext cx="15716" cy="33020"/>
            </a:xfrm>
            <a:custGeom>
              <a:avLst/>
              <a:gdLst>
                <a:gd name="T0" fmla="*/ 1643 w 20954"/>
                <a:gd name="T1" fmla="*/ 0 h 33019"/>
                <a:gd name="T2" fmla="*/ 359 w 20954"/>
                <a:gd name="T3" fmla="*/ 2239 h 33019"/>
                <a:gd name="T4" fmla="*/ 0 w 20954"/>
                <a:gd name="T5" fmla="*/ 6060 h 33019"/>
                <a:gd name="T6" fmla="*/ 1367 w 20954"/>
                <a:gd name="T7" fmla="*/ 30823 h 33019"/>
                <a:gd name="T8" fmla="*/ 2049 w 20954"/>
                <a:gd name="T9" fmla="*/ 32834 h 33019"/>
                <a:gd name="T10" fmla="*/ 3332 w 20954"/>
                <a:gd name="T11" fmla="*/ 30595 h 33019"/>
                <a:gd name="T12" fmla="*/ 3692 w 20954"/>
                <a:gd name="T13" fmla="*/ 26772 h 33019"/>
                <a:gd name="T14" fmla="*/ 2325 w 20954"/>
                <a:gd name="T15" fmla="*/ 2009 h 33019"/>
                <a:gd name="T16" fmla="*/ 1643 w 20954"/>
                <a:gd name="T17" fmla="*/ 0 h 33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954" h="33019">
                  <a:moveTo>
                    <a:pt x="9227" y="0"/>
                  </a:moveTo>
                  <a:lnTo>
                    <a:pt x="2019" y="2239"/>
                  </a:lnTo>
                  <a:lnTo>
                    <a:pt x="0" y="6060"/>
                  </a:lnTo>
                  <a:lnTo>
                    <a:pt x="7677" y="30817"/>
                  </a:lnTo>
                  <a:lnTo>
                    <a:pt x="11510" y="32828"/>
                  </a:lnTo>
                  <a:lnTo>
                    <a:pt x="18717" y="30589"/>
                  </a:lnTo>
                  <a:lnTo>
                    <a:pt x="20737" y="26766"/>
                  </a:lnTo>
                  <a:lnTo>
                    <a:pt x="13060" y="2009"/>
                  </a:lnTo>
                  <a:lnTo>
                    <a:pt x="9227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8" name="object 350"/>
            <p:cNvSpPr>
              <a:spLocks/>
            </p:cNvSpPr>
            <p:nvPr/>
          </p:nvSpPr>
          <p:spPr bwMode="auto">
            <a:xfrm>
              <a:off x="6077347" y="1974890"/>
              <a:ext cx="71438" cy="177800"/>
            </a:xfrm>
            <a:custGeom>
              <a:avLst/>
              <a:gdLst>
                <a:gd name="T0" fmla="*/ 1792 w 95250"/>
                <a:gd name="T1" fmla="*/ 0 h 177800"/>
                <a:gd name="T2" fmla="*/ 463 w 95250"/>
                <a:gd name="T3" fmla="*/ 1059 h 177800"/>
                <a:gd name="T4" fmla="*/ 0 w 95250"/>
                <a:gd name="T5" fmla="*/ 4521 h 177800"/>
                <a:gd name="T6" fmla="*/ 2830 w 95250"/>
                <a:gd name="T7" fmla="*/ 116470 h 177800"/>
                <a:gd name="T8" fmla="*/ 2978 w 95250"/>
                <a:gd name="T9" fmla="*/ 117988 h 177800"/>
                <a:gd name="T10" fmla="*/ 15198 w 95250"/>
                <a:gd name="T11" fmla="*/ 177364 h 177800"/>
                <a:gd name="T12" fmla="*/ 15965 w 95250"/>
                <a:gd name="T13" fmla="*/ 177046 h 177800"/>
                <a:gd name="T14" fmla="*/ 16844 w 95250"/>
                <a:gd name="T15" fmla="*/ 171335 h 177800"/>
                <a:gd name="T16" fmla="*/ 16790 w 95250"/>
                <a:gd name="T17" fmla="*/ 167021 h 177800"/>
                <a:gd name="T18" fmla="*/ 5133 w 95250"/>
                <a:gd name="T19" fmla="*/ 110387 h 177800"/>
                <a:gd name="T20" fmla="*/ 2408 w 95250"/>
                <a:gd name="T21" fmla="*/ 2599 h 177800"/>
                <a:gd name="T22" fmla="*/ 1792 w 95250"/>
                <a:gd name="T23" fmla="*/ 0 h 1778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5250" h="177800">
                  <a:moveTo>
                    <a:pt x="10068" y="0"/>
                  </a:moveTo>
                  <a:lnTo>
                    <a:pt x="2598" y="1059"/>
                  </a:lnTo>
                  <a:lnTo>
                    <a:pt x="0" y="4521"/>
                  </a:lnTo>
                  <a:lnTo>
                    <a:pt x="15900" y="116470"/>
                  </a:lnTo>
                  <a:lnTo>
                    <a:pt x="16729" y="117988"/>
                  </a:lnTo>
                  <a:lnTo>
                    <a:pt x="85388" y="177364"/>
                  </a:lnTo>
                  <a:lnTo>
                    <a:pt x="89702" y="177046"/>
                  </a:lnTo>
                  <a:lnTo>
                    <a:pt x="94639" y="171335"/>
                  </a:lnTo>
                  <a:lnTo>
                    <a:pt x="94333" y="167021"/>
                  </a:lnTo>
                  <a:lnTo>
                    <a:pt x="28841" y="110387"/>
                  </a:lnTo>
                  <a:lnTo>
                    <a:pt x="13530" y="2599"/>
                  </a:lnTo>
                  <a:lnTo>
                    <a:pt x="10068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9" name="object 351"/>
            <p:cNvSpPr>
              <a:spLocks/>
            </p:cNvSpPr>
            <p:nvPr/>
          </p:nvSpPr>
          <p:spPr bwMode="auto">
            <a:xfrm>
              <a:off x="6106579" y="2085441"/>
              <a:ext cx="21907" cy="32384"/>
            </a:xfrm>
            <a:custGeom>
              <a:avLst/>
              <a:gdLst>
                <a:gd name="T0" fmla="*/ 4047 w 29209"/>
                <a:gd name="T1" fmla="*/ 0 h 32385"/>
                <a:gd name="T2" fmla="*/ 3279 w 29209"/>
                <a:gd name="T3" fmla="*/ 425 h 32385"/>
                <a:gd name="T4" fmla="*/ 0 w 29209"/>
                <a:gd name="T5" fmla="*/ 22851 h 32385"/>
                <a:gd name="T6" fmla="*/ 76 w 29209"/>
                <a:gd name="T7" fmla="*/ 27154 h 32385"/>
                <a:gd name="T8" fmla="*/ 1115 w 29209"/>
                <a:gd name="T9" fmla="*/ 31948 h 32385"/>
                <a:gd name="T10" fmla="*/ 1882 w 29209"/>
                <a:gd name="T11" fmla="*/ 31521 h 32385"/>
                <a:gd name="T12" fmla="*/ 5161 w 29209"/>
                <a:gd name="T13" fmla="*/ 9097 h 32385"/>
                <a:gd name="T14" fmla="*/ 5085 w 29209"/>
                <a:gd name="T15" fmla="*/ 4794 h 32385"/>
                <a:gd name="T16" fmla="*/ 4047 w 29209"/>
                <a:gd name="T17" fmla="*/ 0 h 32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09" h="32385">
                  <a:moveTo>
                    <a:pt x="22738" y="0"/>
                  </a:moveTo>
                  <a:lnTo>
                    <a:pt x="18423" y="425"/>
                  </a:lnTo>
                  <a:lnTo>
                    <a:pt x="0" y="22857"/>
                  </a:lnTo>
                  <a:lnTo>
                    <a:pt x="426" y="27160"/>
                  </a:lnTo>
                  <a:lnTo>
                    <a:pt x="6258" y="31954"/>
                  </a:lnTo>
                  <a:lnTo>
                    <a:pt x="10571" y="31527"/>
                  </a:lnTo>
                  <a:lnTo>
                    <a:pt x="28995" y="9097"/>
                  </a:lnTo>
                  <a:lnTo>
                    <a:pt x="28568" y="4794"/>
                  </a:lnTo>
                  <a:lnTo>
                    <a:pt x="22738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0" name="object 352"/>
            <p:cNvSpPr>
              <a:spLocks/>
            </p:cNvSpPr>
            <p:nvPr/>
          </p:nvSpPr>
          <p:spPr bwMode="auto">
            <a:xfrm>
              <a:off x="6104581" y="2066792"/>
              <a:ext cx="54293" cy="64769"/>
            </a:xfrm>
            <a:custGeom>
              <a:avLst/>
              <a:gdLst>
                <a:gd name="T0" fmla="*/ 1646 w 72390"/>
                <a:gd name="T1" fmla="*/ 0 h 64769"/>
                <a:gd name="T2" fmla="*/ 879 w 72390"/>
                <a:gd name="T3" fmla="*/ 316 h 64769"/>
                <a:gd name="T4" fmla="*/ 0 w 72390"/>
                <a:gd name="T5" fmla="*/ 6027 h 64769"/>
                <a:gd name="T6" fmla="*/ 56 w 72390"/>
                <a:gd name="T7" fmla="*/ 10341 h 64769"/>
                <a:gd name="T8" fmla="*/ 11198 w 72390"/>
                <a:gd name="T9" fmla="*/ 64486 h 64769"/>
                <a:gd name="T10" fmla="*/ 11967 w 72390"/>
                <a:gd name="T11" fmla="*/ 64170 h 64769"/>
                <a:gd name="T12" fmla="*/ 12847 w 72390"/>
                <a:gd name="T13" fmla="*/ 58458 h 64769"/>
                <a:gd name="T14" fmla="*/ 12791 w 72390"/>
                <a:gd name="T15" fmla="*/ 54145 h 64769"/>
                <a:gd name="T16" fmla="*/ 1646 w 72390"/>
                <a:gd name="T17" fmla="*/ 0 h 647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390" h="64769">
                  <a:moveTo>
                    <a:pt x="9250" y="0"/>
                  </a:moveTo>
                  <a:lnTo>
                    <a:pt x="4936" y="316"/>
                  </a:lnTo>
                  <a:lnTo>
                    <a:pt x="0" y="6027"/>
                  </a:lnTo>
                  <a:lnTo>
                    <a:pt x="306" y="10341"/>
                  </a:lnTo>
                  <a:lnTo>
                    <a:pt x="62914" y="64486"/>
                  </a:lnTo>
                  <a:lnTo>
                    <a:pt x="67238" y="64170"/>
                  </a:lnTo>
                  <a:lnTo>
                    <a:pt x="72175" y="58458"/>
                  </a:lnTo>
                  <a:lnTo>
                    <a:pt x="71859" y="54145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1" name="object 353"/>
            <p:cNvSpPr>
              <a:spLocks/>
            </p:cNvSpPr>
            <p:nvPr/>
          </p:nvSpPr>
          <p:spPr bwMode="auto">
            <a:xfrm>
              <a:off x="6136671" y="2103799"/>
              <a:ext cx="22384" cy="27940"/>
            </a:xfrm>
            <a:custGeom>
              <a:avLst/>
              <a:gdLst>
                <a:gd name="T0" fmla="*/ 1646 w 29845"/>
                <a:gd name="T1" fmla="*/ 0 h 27939"/>
                <a:gd name="T2" fmla="*/ 879 w 29845"/>
                <a:gd name="T3" fmla="*/ 306 h 27939"/>
                <a:gd name="T4" fmla="*/ 0 w 29845"/>
                <a:gd name="T5" fmla="*/ 6017 h 27939"/>
                <a:gd name="T6" fmla="*/ 56 w 29845"/>
                <a:gd name="T7" fmla="*/ 10341 h 27939"/>
                <a:gd name="T8" fmla="*/ 3582 w 29845"/>
                <a:gd name="T9" fmla="*/ 27482 h 27939"/>
                <a:gd name="T10" fmla="*/ 4352 w 29845"/>
                <a:gd name="T11" fmla="*/ 27166 h 27939"/>
                <a:gd name="T12" fmla="*/ 5231 w 29845"/>
                <a:gd name="T13" fmla="*/ 21453 h 27939"/>
                <a:gd name="T14" fmla="*/ 5174 w 29845"/>
                <a:gd name="T15" fmla="*/ 17140 h 27939"/>
                <a:gd name="T16" fmla="*/ 1646 w 29845"/>
                <a:gd name="T17" fmla="*/ 0 h 279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45" h="27939">
                  <a:moveTo>
                    <a:pt x="9250" y="0"/>
                  </a:moveTo>
                  <a:lnTo>
                    <a:pt x="4936" y="306"/>
                  </a:lnTo>
                  <a:lnTo>
                    <a:pt x="0" y="6017"/>
                  </a:lnTo>
                  <a:lnTo>
                    <a:pt x="306" y="10341"/>
                  </a:lnTo>
                  <a:lnTo>
                    <a:pt x="20126" y="27476"/>
                  </a:lnTo>
                  <a:lnTo>
                    <a:pt x="24451" y="27160"/>
                  </a:lnTo>
                  <a:lnTo>
                    <a:pt x="29387" y="21447"/>
                  </a:lnTo>
                  <a:lnTo>
                    <a:pt x="29071" y="17134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2" name="object 354"/>
            <p:cNvSpPr>
              <a:spLocks/>
            </p:cNvSpPr>
            <p:nvPr/>
          </p:nvSpPr>
          <p:spPr bwMode="auto">
            <a:xfrm>
              <a:off x="6126287" y="2124767"/>
              <a:ext cx="22384" cy="27940"/>
            </a:xfrm>
            <a:custGeom>
              <a:avLst/>
              <a:gdLst>
                <a:gd name="T0" fmla="*/ 1649 w 29845"/>
                <a:gd name="T1" fmla="*/ 0 h 27939"/>
                <a:gd name="T2" fmla="*/ 881 w 29845"/>
                <a:gd name="T3" fmla="*/ 306 h 27939"/>
                <a:gd name="T4" fmla="*/ 0 w 29845"/>
                <a:gd name="T5" fmla="*/ 6017 h 27939"/>
                <a:gd name="T6" fmla="*/ 57 w 29845"/>
                <a:gd name="T7" fmla="*/ 10331 h 27939"/>
                <a:gd name="T8" fmla="*/ 3584 w 29845"/>
                <a:gd name="T9" fmla="*/ 27493 h 27939"/>
                <a:gd name="T10" fmla="*/ 4352 w 29845"/>
                <a:gd name="T11" fmla="*/ 27176 h 27939"/>
                <a:gd name="T12" fmla="*/ 5231 w 29845"/>
                <a:gd name="T13" fmla="*/ 21476 h 27939"/>
                <a:gd name="T14" fmla="*/ 5177 w 29845"/>
                <a:gd name="T15" fmla="*/ 17150 h 27939"/>
                <a:gd name="T16" fmla="*/ 1649 w 29845"/>
                <a:gd name="T17" fmla="*/ 0 h 279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45" h="27939">
                  <a:moveTo>
                    <a:pt x="9260" y="0"/>
                  </a:moveTo>
                  <a:lnTo>
                    <a:pt x="4946" y="306"/>
                  </a:lnTo>
                  <a:lnTo>
                    <a:pt x="0" y="6017"/>
                  </a:lnTo>
                  <a:lnTo>
                    <a:pt x="316" y="10331"/>
                  </a:lnTo>
                  <a:lnTo>
                    <a:pt x="20137" y="27487"/>
                  </a:lnTo>
                  <a:lnTo>
                    <a:pt x="24451" y="27170"/>
                  </a:lnTo>
                  <a:lnTo>
                    <a:pt x="29387" y="21470"/>
                  </a:lnTo>
                  <a:lnTo>
                    <a:pt x="29081" y="17144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3" name="object 355"/>
            <p:cNvSpPr>
              <a:spLocks/>
            </p:cNvSpPr>
            <p:nvPr/>
          </p:nvSpPr>
          <p:spPr bwMode="auto">
            <a:xfrm>
              <a:off x="6069657" y="2063075"/>
              <a:ext cx="28099" cy="17780"/>
            </a:xfrm>
            <a:custGeom>
              <a:avLst/>
              <a:gdLst>
                <a:gd name="T0" fmla="*/ 5869 w 37465"/>
                <a:gd name="T1" fmla="*/ 0 h 17780"/>
                <a:gd name="T2" fmla="*/ 473 w 37465"/>
                <a:gd name="T3" fmla="*/ 3832 h 17780"/>
                <a:gd name="T4" fmla="*/ 0 w 37465"/>
                <a:gd name="T5" fmla="*/ 7251 h 17780"/>
                <a:gd name="T6" fmla="*/ 170 w 37465"/>
                <a:gd name="T7" fmla="*/ 14743 h 17780"/>
                <a:gd name="T8" fmla="*/ 778 w 37465"/>
                <a:gd name="T9" fmla="*/ 17396 h 17780"/>
                <a:gd name="T10" fmla="*/ 6173 w 37465"/>
                <a:gd name="T11" fmla="*/ 13563 h 17780"/>
                <a:gd name="T12" fmla="*/ 6646 w 37465"/>
                <a:gd name="T13" fmla="*/ 10146 h 17780"/>
                <a:gd name="T14" fmla="*/ 6476 w 37465"/>
                <a:gd name="T15" fmla="*/ 2654 h 17780"/>
                <a:gd name="T16" fmla="*/ 5869 w 37465"/>
                <a:gd name="T17" fmla="*/ 0 h 177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465" h="17780">
                  <a:moveTo>
                    <a:pt x="32970" y="0"/>
                  </a:moveTo>
                  <a:lnTo>
                    <a:pt x="2654" y="3832"/>
                  </a:lnTo>
                  <a:lnTo>
                    <a:pt x="0" y="7251"/>
                  </a:lnTo>
                  <a:lnTo>
                    <a:pt x="949" y="14743"/>
                  </a:lnTo>
                  <a:lnTo>
                    <a:pt x="4368" y="17396"/>
                  </a:lnTo>
                  <a:lnTo>
                    <a:pt x="34684" y="13563"/>
                  </a:lnTo>
                  <a:lnTo>
                    <a:pt x="37338" y="10146"/>
                  </a:lnTo>
                  <a:lnTo>
                    <a:pt x="36388" y="2654"/>
                  </a:lnTo>
                  <a:lnTo>
                    <a:pt x="32970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4" name="object 356"/>
            <p:cNvSpPr>
              <a:spLocks/>
            </p:cNvSpPr>
            <p:nvPr/>
          </p:nvSpPr>
          <p:spPr bwMode="auto">
            <a:xfrm>
              <a:off x="6034976" y="1977981"/>
              <a:ext cx="46196" cy="191770"/>
            </a:xfrm>
            <a:custGeom>
              <a:avLst/>
              <a:gdLst>
                <a:gd name="T0" fmla="*/ 7496 w 61595"/>
                <a:gd name="T1" fmla="*/ 0 h 191769"/>
                <a:gd name="T2" fmla="*/ 6165 w 61595"/>
                <a:gd name="T3" fmla="*/ 1059 h 191769"/>
                <a:gd name="T4" fmla="*/ 5702 w 61595"/>
                <a:gd name="T5" fmla="*/ 4521 h 191769"/>
                <a:gd name="T6" fmla="*/ 8425 w 61595"/>
                <a:gd name="T7" fmla="*/ 112270 h 191769"/>
                <a:gd name="T8" fmla="*/ 0 w 61595"/>
                <a:gd name="T9" fmla="*/ 183124 h 191769"/>
                <a:gd name="T10" fmla="*/ 151 w 61595"/>
                <a:gd name="T11" fmla="*/ 187372 h 191769"/>
                <a:gd name="T12" fmla="*/ 1269 w 61595"/>
                <a:gd name="T13" fmla="*/ 191566 h 191769"/>
                <a:gd name="T14" fmla="*/ 2025 w 61595"/>
                <a:gd name="T15" fmla="*/ 190725 h 191769"/>
                <a:gd name="T16" fmla="*/ 10875 w 61595"/>
                <a:gd name="T17" fmla="*/ 116289 h 191769"/>
                <a:gd name="T18" fmla="*/ 10942 w 61595"/>
                <a:gd name="T19" fmla="*/ 114608 h 191769"/>
                <a:gd name="T20" fmla="*/ 8112 w 61595"/>
                <a:gd name="T21" fmla="*/ 2598 h 191769"/>
                <a:gd name="T22" fmla="*/ 7496 w 61595"/>
                <a:gd name="T23" fmla="*/ 0 h 1917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595" h="191769">
                  <a:moveTo>
                    <a:pt x="42120" y="0"/>
                  </a:moveTo>
                  <a:lnTo>
                    <a:pt x="34640" y="1059"/>
                  </a:lnTo>
                  <a:lnTo>
                    <a:pt x="32040" y="4521"/>
                  </a:lnTo>
                  <a:lnTo>
                    <a:pt x="47341" y="112264"/>
                  </a:lnTo>
                  <a:lnTo>
                    <a:pt x="0" y="183118"/>
                  </a:lnTo>
                  <a:lnTo>
                    <a:pt x="852" y="187366"/>
                  </a:lnTo>
                  <a:lnTo>
                    <a:pt x="7131" y="191560"/>
                  </a:lnTo>
                  <a:lnTo>
                    <a:pt x="11379" y="190719"/>
                  </a:lnTo>
                  <a:lnTo>
                    <a:pt x="61100" y="116283"/>
                  </a:lnTo>
                  <a:lnTo>
                    <a:pt x="61483" y="114602"/>
                  </a:lnTo>
                  <a:lnTo>
                    <a:pt x="45582" y="2598"/>
                  </a:lnTo>
                  <a:lnTo>
                    <a:pt x="42120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5" name="object 357"/>
            <p:cNvSpPr>
              <a:spLocks/>
            </p:cNvSpPr>
            <p:nvPr/>
          </p:nvSpPr>
          <p:spPr bwMode="auto">
            <a:xfrm>
              <a:off x="6043538" y="2097709"/>
              <a:ext cx="25241" cy="28575"/>
            </a:xfrm>
            <a:custGeom>
              <a:avLst/>
              <a:gdLst>
                <a:gd name="T0" fmla="*/ 1538 w 33654"/>
                <a:gd name="T1" fmla="*/ 0 h 28575"/>
                <a:gd name="T2" fmla="*/ 778 w 33654"/>
                <a:gd name="T3" fmla="*/ 720 h 28575"/>
                <a:gd name="T4" fmla="*/ 0 w 33654"/>
                <a:gd name="T5" fmla="*/ 6879 h 28575"/>
                <a:gd name="T6" fmla="*/ 130 w 33654"/>
                <a:gd name="T7" fmla="*/ 11149 h 28575"/>
                <a:gd name="T8" fmla="*/ 4394 w 33654"/>
                <a:gd name="T9" fmla="*/ 28131 h 28575"/>
                <a:gd name="T10" fmla="*/ 5151 w 33654"/>
                <a:gd name="T11" fmla="*/ 27410 h 28575"/>
                <a:gd name="T12" fmla="*/ 5928 w 33654"/>
                <a:gd name="T13" fmla="*/ 21250 h 28575"/>
                <a:gd name="T14" fmla="*/ 5800 w 33654"/>
                <a:gd name="T15" fmla="*/ 16981 h 28575"/>
                <a:gd name="T16" fmla="*/ 1538 w 33654"/>
                <a:gd name="T17" fmla="*/ 0 h 28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654" h="28575">
                  <a:moveTo>
                    <a:pt x="8638" y="0"/>
                  </a:moveTo>
                  <a:lnTo>
                    <a:pt x="4367" y="720"/>
                  </a:lnTo>
                  <a:lnTo>
                    <a:pt x="0" y="6879"/>
                  </a:lnTo>
                  <a:lnTo>
                    <a:pt x="731" y="11149"/>
                  </a:lnTo>
                  <a:lnTo>
                    <a:pt x="24681" y="28131"/>
                  </a:lnTo>
                  <a:lnTo>
                    <a:pt x="28939" y="27410"/>
                  </a:lnTo>
                  <a:lnTo>
                    <a:pt x="33308" y="21250"/>
                  </a:lnTo>
                  <a:lnTo>
                    <a:pt x="32586" y="16981"/>
                  </a:lnTo>
                  <a:lnTo>
                    <a:pt x="8638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6" name="object 358"/>
            <p:cNvSpPr>
              <a:spLocks/>
            </p:cNvSpPr>
            <p:nvPr/>
          </p:nvSpPr>
          <p:spPr bwMode="auto">
            <a:xfrm>
              <a:off x="6020791" y="2075536"/>
              <a:ext cx="42863" cy="77470"/>
            </a:xfrm>
            <a:custGeom>
              <a:avLst/>
              <a:gdLst>
                <a:gd name="T0" fmla="*/ 8827 w 57150"/>
                <a:gd name="T1" fmla="*/ 0 h 77469"/>
                <a:gd name="T2" fmla="*/ 8072 w 57150"/>
                <a:gd name="T3" fmla="*/ 840 h 77469"/>
                <a:gd name="T4" fmla="*/ 0 w 57150"/>
                <a:gd name="T5" fmla="*/ 68729 h 77469"/>
                <a:gd name="T6" fmla="*/ 150 w 57150"/>
                <a:gd name="T7" fmla="*/ 72977 h 77469"/>
                <a:gd name="T8" fmla="*/ 1268 w 57150"/>
                <a:gd name="T9" fmla="*/ 77171 h 77469"/>
                <a:gd name="T10" fmla="*/ 2024 w 57150"/>
                <a:gd name="T11" fmla="*/ 76330 h 77469"/>
                <a:gd name="T12" fmla="*/ 10096 w 57150"/>
                <a:gd name="T13" fmla="*/ 8441 h 77469"/>
                <a:gd name="T14" fmla="*/ 9944 w 57150"/>
                <a:gd name="T15" fmla="*/ 4193 h 77469"/>
                <a:gd name="T16" fmla="*/ 8827 w 57150"/>
                <a:gd name="T17" fmla="*/ 0 h 77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150" h="77469">
                  <a:moveTo>
                    <a:pt x="49592" y="0"/>
                  </a:moveTo>
                  <a:lnTo>
                    <a:pt x="45354" y="840"/>
                  </a:lnTo>
                  <a:lnTo>
                    <a:pt x="0" y="68723"/>
                  </a:lnTo>
                  <a:lnTo>
                    <a:pt x="842" y="72971"/>
                  </a:lnTo>
                  <a:lnTo>
                    <a:pt x="7120" y="77165"/>
                  </a:lnTo>
                  <a:lnTo>
                    <a:pt x="11369" y="76324"/>
                  </a:lnTo>
                  <a:lnTo>
                    <a:pt x="56723" y="8441"/>
                  </a:lnTo>
                  <a:lnTo>
                    <a:pt x="55871" y="4193"/>
                  </a:lnTo>
                  <a:lnTo>
                    <a:pt x="49592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7" name="object 359"/>
            <p:cNvSpPr>
              <a:spLocks/>
            </p:cNvSpPr>
            <p:nvPr/>
          </p:nvSpPr>
          <p:spPr bwMode="auto">
            <a:xfrm>
              <a:off x="6020790" y="2121875"/>
              <a:ext cx="19526" cy="31115"/>
            </a:xfrm>
            <a:custGeom>
              <a:avLst/>
              <a:gdLst>
                <a:gd name="T0" fmla="*/ 3320 w 26034"/>
                <a:gd name="T1" fmla="*/ 0 h 31114"/>
                <a:gd name="T2" fmla="*/ 2564 w 26034"/>
                <a:gd name="T3" fmla="*/ 840 h 31114"/>
                <a:gd name="T4" fmla="*/ 0 w 26034"/>
                <a:gd name="T5" fmla="*/ 22393 h 31114"/>
                <a:gd name="T6" fmla="*/ 150 w 26034"/>
                <a:gd name="T7" fmla="*/ 26641 h 31114"/>
                <a:gd name="T8" fmla="*/ 1268 w 26034"/>
                <a:gd name="T9" fmla="*/ 30835 h 31114"/>
                <a:gd name="T10" fmla="*/ 2024 w 26034"/>
                <a:gd name="T11" fmla="*/ 29994 h 31114"/>
                <a:gd name="T12" fmla="*/ 4588 w 26034"/>
                <a:gd name="T13" fmla="*/ 8441 h 31114"/>
                <a:gd name="T14" fmla="*/ 4436 w 26034"/>
                <a:gd name="T15" fmla="*/ 4193 h 31114"/>
                <a:gd name="T16" fmla="*/ 3320 w 26034"/>
                <a:gd name="T17" fmla="*/ 0 h 31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34" h="31114">
                  <a:moveTo>
                    <a:pt x="18653" y="0"/>
                  </a:moveTo>
                  <a:lnTo>
                    <a:pt x="14405" y="840"/>
                  </a:lnTo>
                  <a:lnTo>
                    <a:pt x="0" y="22387"/>
                  </a:lnTo>
                  <a:lnTo>
                    <a:pt x="842" y="26635"/>
                  </a:lnTo>
                  <a:lnTo>
                    <a:pt x="7120" y="30829"/>
                  </a:lnTo>
                  <a:lnTo>
                    <a:pt x="11369" y="29988"/>
                  </a:lnTo>
                  <a:lnTo>
                    <a:pt x="25773" y="8441"/>
                  </a:lnTo>
                  <a:lnTo>
                    <a:pt x="24921" y="4193"/>
                  </a:lnTo>
                  <a:lnTo>
                    <a:pt x="18653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8" name="object 360"/>
            <p:cNvSpPr>
              <a:spLocks/>
            </p:cNvSpPr>
            <p:nvPr/>
          </p:nvSpPr>
          <p:spPr bwMode="auto">
            <a:xfrm>
              <a:off x="6034977" y="2138704"/>
              <a:ext cx="19526" cy="31115"/>
            </a:xfrm>
            <a:custGeom>
              <a:avLst/>
              <a:gdLst>
                <a:gd name="T0" fmla="*/ 3320 w 26034"/>
                <a:gd name="T1" fmla="*/ 0 h 31114"/>
                <a:gd name="T2" fmla="*/ 2564 w 26034"/>
                <a:gd name="T3" fmla="*/ 840 h 31114"/>
                <a:gd name="T4" fmla="*/ 0 w 26034"/>
                <a:gd name="T5" fmla="*/ 22404 h 31114"/>
                <a:gd name="T6" fmla="*/ 152 w 26034"/>
                <a:gd name="T7" fmla="*/ 26653 h 31114"/>
                <a:gd name="T8" fmla="*/ 1269 w 26034"/>
                <a:gd name="T9" fmla="*/ 30846 h 31114"/>
                <a:gd name="T10" fmla="*/ 2024 w 26034"/>
                <a:gd name="T11" fmla="*/ 30005 h 31114"/>
                <a:gd name="T12" fmla="*/ 4588 w 26034"/>
                <a:gd name="T13" fmla="*/ 8441 h 31114"/>
                <a:gd name="T14" fmla="*/ 4438 w 26034"/>
                <a:gd name="T15" fmla="*/ 4193 h 31114"/>
                <a:gd name="T16" fmla="*/ 3320 w 26034"/>
                <a:gd name="T17" fmla="*/ 0 h 31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34" h="31114">
                  <a:moveTo>
                    <a:pt x="18652" y="0"/>
                  </a:moveTo>
                  <a:lnTo>
                    <a:pt x="14404" y="840"/>
                  </a:lnTo>
                  <a:lnTo>
                    <a:pt x="0" y="22398"/>
                  </a:lnTo>
                  <a:lnTo>
                    <a:pt x="852" y="26647"/>
                  </a:lnTo>
                  <a:lnTo>
                    <a:pt x="7131" y="30840"/>
                  </a:lnTo>
                  <a:lnTo>
                    <a:pt x="11369" y="29999"/>
                  </a:lnTo>
                  <a:lnTo>
                    <a:pt x="25773" y="8441"/>
                  </a:lnTo>
                  <a:lnTo>
                    <a:pt x="24931" y="4193"/>
                  </a:lnTo>
                  <a:lnTo>
                    <a:pt x="18652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9" name="object 361"/>
            <p:cNvSpPr>
              <a:spLocks noChangeArrowheads="1"/>
            </p:cNvSpPr>
            <p:nvPr/>
          </p:nvSpPr>
          <p:spPr bwMode="auto">
            <a:xfrm>
              <a:off x="5450425" y="2294213"/>
              <a:ext cx="664466" cy="601022"/>
            </a:xfrm>
            <a:prstGeom prst="rect">
              <a:avLst/>
            </a:prstGeom>
            <a:blipFill dpi="0" rotWithShape="1">
              <a:blip r:embed="rId2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810" name="object 362"/>
            <p:cNvSpPr>
              <a:spLocks/>
            </p:cNvSpPr>
            <p:nvPr/>
          </p:nvSpPr>
          <p:spPr bwMode="auto">
            <a:xfrm>
              <a:off x="5643256" y="2975458"/>
              <a:ext cx="42863" cy="213360"/>
            </a:xfrm>
            <a:custGeom>
              <a:avLst/>
              <a:gdLst>
                <a:gd name="T0" fmla="*/ 8369 w 57150"/>
                <a:gd name="T1" fmla="*/ 0 h 213360"/>
                <a:gd name="T2" fmla="*/ 7608 w 57150"/>
                <a:gd name="T3" fmla="*/ 1965 h 213360"/>
                <a:gd name="T4" fmla="*/ 0 w 57150"/>
                <a:gd name="T5" fmla="*/ 117748 h 213360"/>
                <a:gd name="T6" fmla="*/ 2 w 57150"/>
                <a:gd name="T7" fmla="*/ 119604 h 213360"/>
                <a:gd name="T8" fmla="*/ 6276 w 57150"/>
                <a:gd name="T9" fmla="*/ 211251 h 213360"/>
                <a:gd name="T10" fmla="*/ 7044 w 57150"/>
                <a:gd name="T11" fmla="*/ 213173 h 213360"/>
                <a:gd name="T12" fmla="*/ 8408 w 57150"/>
                <a:gd name="T13" fmla="*/ 210214 h 213360"/>
                <a:gd name="T14" fmla="*/ 8751 w 57150"/>
                <a:gd name="T15" fmla="*/ 205911 h 213360"/>
                <a:gd name="T16" fmla="*/ 2771 w 57150"/>
                <a:gd name="T17" fmla="*/ 118567 h 213360"/>
                <a:gd name="T18" fmla="*/ 10092 w 57150"/>
                <a:gd name="T19" fmla="*/ 7120 h 213360"/>
                <a:gd name="T20" fmla="*/ 9742 w 57150"/>
                <a:gd name="T21" fmla="*/ 2839 h 213360"/>
                <a:gd name="T22" fmla="*/ 8369 w 57150"/>
                <a:gd name="T23" fmla="*/ 0 h 2133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150" h="213360">
                  <a:moveTo>
                    <a:pt x="47024" y="0"/>
                  </a:moveTo>
                  <a:lnTo>
                    <a:pt x="42744" y="1965"/>
                  </a:lnTo>
                  <a:lnTo>
                    <a:pt x="0" y="117748"/>
                  </a:lnTo>
                  <a:lnTo>
                    <a:pt x="11" y="119604"/>
                  </a:lnTo>
                  <a:lnTo>
                    <a:pt x="35262" y="211251"/>
                  </a:lnTo>
                  <a:lnTo>
                    <a:pt x="39577" y="213173"/>
                  </a:lnTo>
                  <a:lnTo>
                    <a:pt x="47242" y="210214"/>
                  </a:lnTo>
                  <a:lnTo>
                    <a:pt x="49165" y="205911"/>
                  </a:lnTo>
                  <a:lnTo>
                    <a:pt x="15562" y="118567"/>
                  </a:lnTo>
                  <a:lnTo>
                    <a:pt x="56700" y="7120"/>
                  </a:lnTo>
                  <a:lnTo>
                    <a:pt x="54734" y="2839"/>
                  </a:lnTo>
                  <a:lnTo>
                    <a:pt x="47024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11" name="object 363"/>
            <p:cNvSpPr>
              <a:spLocks/>
            </p:cNvSpPr>
            <p:nvPr/>
          </p:nvSpPr>
          <p:spPr bwMode="auto">
            <a:xfrm>
              <a:off x="5651948" y="3108791"/>
              <a:ext cx="29051" cy="26670"/>
            </a:xfrm>
            <a:custGeom>
              <a:avLst/>
              <a:gdLst>
                <a:gd name="T0" fmla="*/ 5528 w 38734"/>
                <a:gd name="T1" fmla="*/ 0 h 26669"/>
                <a:gd name="T2" fmla="*/ 315 w 38734"/>
                <a:gd name="T3" fmla="*/ 12340 h 26669"/>
                <a:gd name="T4" fmla="*/ 0 w 38734"/>
                <a:gd name="T5" fmla="*/ 16703 h 26669"/>
                <a:gd name="T6" fmla="*/ 568 w 38734"/>
                <a:gd name="T7" fmla="*/ 24282 h 26669"/>
                <a:gd name="T8" fmla="*/ 1345 w 38734"/>
                <a:gd name="T9" fmla="*/ 26062 h 26669"/>
                <a:gd name="T10" fmla="*/ 6559 w 38734"/>
                <a:gd name="T11" fmla="*/ 13721 h 26669"/>
                <a:gd name="T12" fmla="*/ 6873 w 38734"/>
                <a:gd name="T13" fmla="*/ 9347 h 26669"/>
                <a:gd name="T14" fmla="*/ 6306 w 38734"/>
                <a:gd name="T15" fmla="*/ 1769 h 26669"/>
                <a:gd name="T16" fmla="*/ 5528 w 38734"/>
                <a:gd name="T17" fmla="*/ 0 h 266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734" h="26669">
                  <a:moveTo>
                    <a:pt x="31057" y="0"/>
                  </a:moveTo>
                  <a:lnTo>
                    <a:pt x="1769" y="12340"/>
                  </a:lnTo>
                  <a:lnTo>
                    <a:pt x="0" y="16697"/>
                  </a:lnTo>
                  <a:lnTo>
                    <a:pt x="3188" y="24276"/>
                  </a:lnTo>
                  <a:lnTo>
                    <a:pt x="7556" y="26056"/>
                  </a:lnTo>
                  <a:lnTo>
                    <a:pt x="36846" y="13715"/>
                  </a:lnTo>
                  <a:lnTo>
                    <a:pt x="38615" y="9347"/>
                  </a:lnTo>
                  <a:lnTo>
                    <a:pt x="35426" y="1769"/>
                  </a:lnTo>
                  <a:lnTo>
                    <a:pt x="31057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12" name="object 364"/>
            <p:cNvSpPr>
              <a:spLocks/>
            </p:cNvSpPr>
            <p:nvPr/>
          </p:nvSpPr>
          <p:spPr bwMode="auto">
            <a:xfrm>
              <a:off x="5663740" y="3082627"/>
              <a:ext cx="34766" cy="93345"/>
            </a:xfrm>
            <a:custGeom>
              <a:avLst/>
              <a:gdLst>
                <a:gd name="T0" fmla="*/ 1707 w 46354"/>
                <a:gd name="T1" fmla="*/ 0 h 93344"/>
                <a:gd name="T2" fmla="*/ 341 w 46354"/>
                <a:gd name="T3" fmla="*/ 2948 h 93344"/>
                <a:gd name="T4" fmla="*/ 0 w 46354"/>
                <a:gd name="T5" fmla="*/ 7263 h 93344"/>
                <a:gd name="T6" fmla="*/ 5720 w 46354"/>
                <a:gd name="T7" fmla="*/ 90833 h 93344"/>
                <a:gd name="T8" fmla="*/ 6488 w 46354"/>
                <a:gd name="T9" fmla="*/ 92756 h 93344"/>
                <a:gd name="T10" fmla="*/ 7853 w 46354"/>
                <a:gd name="T11" fmla="*/ 89807 h 93344"/>
                <a:gd name="T12" fmla="*/ 8193 w 46354"/>
                <a:gd name="T13" fmla="*/ 85493 h 93344"/>
                <a:gd name="T14" fmla="*/ 2473 w 46354"/>
                <a:gd name="T15" fmla="*/ 1911 h 93344"/>
                <a:gd name="T16" fmla="*/ 1707 w 46354"/>
                <a:gd name="T17" fmla="*/ 0 h 93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354" h="93344">
                  <a:moveTo>
                    <a:pt x="9588" y="0"/>
                  </a:moveTo>
                  <a:lnTo>
                    <a:pt x="1911" y="2948"/>
                  </a:lnTo>
                  <a:lnTo>
                    <a:pt x="0" y="7263"/>
                  </a:lnTo>
                  <a:lnTo>
                    <a:pt x="32139" y="90827"/>
                  </a:lnTo>
                  <a:lnTo>
                    <a:pt x="36454" y="92750"/>
                  </a:lnTo>
                  <a:lnTo>
                    <a:pt x="44119" y="89801"/>
                  </a:lnTo>
                  <a:lnTo>
                    <a:pt x="46031" y="85487"/>
                  </a:lnTo>
                  <a:lnTo>
                    <a:pt x="13891" y="1911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13" name="object 365"/>
            <p:cNvSpPr>
              <a:spLocks/>
            </p:cNvSpPr>
            <p:nvPr/>
          </p:nvSpPr>
          <p:spPr bwMode="auto">
            <a:xfrm>
              <a:off x="5680204" y="3139699"/>
              <a:ext cx="18098" cy="36195"/>
            </a:xfrm>
            <a:custGeom>
              <a:avLst/>
              <a:gdLst>
                <a:gd name="T0" fmla="*/ 1707 w 24129"/>
                <a:gd name="T1" fmla="*/ 0 h 36194"/>
                <a:gd name="T2" fmla="*/ 341 w 24129"/>
                <a:gd name="T3" fmla="*/ 2948 h 36194"/>
                <a:gd name="T4" fmla="*/ 0 w 24129"/>
                <a:gd name="T5" fmla="*/ 7261 h 36194"/>
                <a:gd name="T6" fmla="*/ 1814 w 24129"/>
                <a:gd name="T7" fmla="*/ 33761 h 36194"/>
                <a:gd name="T8" fmla="*/ 2582 w 24129"/>
                <a:gd name="T9" fmla="*/ 35684 h 36194"/>
                <a:gd name="T10" fmla="*/ 3948 w 24129"/>
                <a:gd name="T11" fmla="*/ 32735 h 36194"/>
                <a:gd name="T12" fmla="*/ 4287 w 24129"/>
                <a:gd name="T13" fmla="*/ 28420 h 36194"/>
                <a:gd name="T14" fmla="*/ 2474 w 24129"/>
                <a:gd name="T15" fmla="*/ 1921 h 36194"/>
                <a:gd name="T16" fmla="*/ 1707 w 24129"/>
                <a:gd name="T17" fmla="*/ 0 h 36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129" h="36194">
                  <a:moveTo>
                    <a:pt x="9588" y="0"/>
                  </a:moveTo>
                  <a:lnTo>
                    <a:pt x="1911" y="2948"/>
                  </a:lnTo>
                  <a:lnTo>
                    <a:pt x="0" y="7261"/>
                  </a:lnTo>
                  <a:lnTo>
                    <a:pt x="10189" y="33755"/>
                  </a:lnTo>
                  <a:lnTo>
                    <a:pt x="14503" y="35678"/>
                  </a:lnTo>
                  <a:lnTo>
                    <a:pt x="22169" y="32729"/>
                  </a:lnTo>
                  <a:lnTo>
                    <a:pt x="24080" y="28414"/>
                  </a:lnTo>
                  <a:lnTo>
                    <a:pt x="13891" y="1921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14" name="object 366"/>
            <p:cNvSpPr>
              <a:spLocks/>
            </p:cNvSpPr>
            <p:nvPr/>
          </p:nvSpPr>
          <p:spPr bwMode="auto">
            <a:xfrm>
              <a:off x="5662060" y="3152957"/>
              <a:ext cx="18098" cy="36195"/>
            </a:xfrm>
            <a:custGeom>
              <a:avLst/>
              <a:gdLst>
                <a:gd name="T0" fmla="*/ 1707 w 24129"/>
                <a:gd name="T1" fmla="*/ 0 h 36194"/>
                <a:gd name="T2" fmla="*/ 341 w 24129"/>
                <a:gd name="T3" fmla="*/ 2948 h 36194"/>
                <a:gd name="T4" fmla="*/ 0 w 24129"/>
                <a:gd name="T5" fmla="*/ 7261 h 36194"/>
                <a:gd name="T6" fmla="*/ 1814 w 24129"/>
                <a:gd name="T7" fmla="*/ 33762 h 36194"/>
                <a:gd name="T8" fmla="*/ 2582 w 24129"/>
                <a:gd name="T9" fmla="*/ 35684 h 36194"/>
                <a:gd name="T10" fmla="*/ 3948 w 24129"/>
                <a:gd name="T11" fmla="*/ 32725 h 36194"/>
                <a:gd name="T12" fmla="*/ 4289 w 24129"/>
                <a:gd name="T13" fmla="*/ 28422 h 36194"/>
                <a:gd name="T14" fmla="*/ 2474 w 24129"/>
                <a:gd name="T15" fmla="*/ 1911 h 36194"/>
                <a:gd name="T16" fmla="*/ 1707 w 24129"/>
                <a:gd name="T17" fmla="*/ 0 h 36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129" h="36194">
                  <a:moveTo>
                    <a:pt x="9588" y="0"/>
                  </a:moveTo>
                  <a:lnTo>
                    <a:pt x="1911" y="2948"/>
                  </a:lnTo>
                  <a:lnTo>
                    <a:pt x="0" y="7261"/>
                  </a:lnTo>
                  <a:lnTo>
                    <a:pt x="10189" y="33756"/>
                  </a:lnTo>
                  <a:lnTo>
                    <a:pt x="14503" y="35678"/>
                  </a:lnTo>
                  <a:lnTo>
                    <a:pt x="22169" y="32719"/>
                  </a:lnTo>
                  <a:lnTo>
                    <a:pt x="24091" y="28416"/>
                  </a:lnTo>
                  <a:lnTo>
                    <a:pt x="13891" y="1911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15" name="object 367"/>
            <p:cNvSpPr>
              <a:spLocks/>
            </p:cNvSpPr>
            <p:nvPr/>
          </p:nvSpPr>
          <p:spPr bwMode="auto">
            <a:xfrm>
              <a:off x="5630363" y="3057944"/>
              <a:ext cx="30480" cy="26034"/>
            </a:xfrm>
            <a:custGeom>
              <a:avLst/>
              <a:gdLst>
                <a:gd name="T0" fmla="*/ 1268 w 40640"/>
                <a:gd name="T1" fmla="*/ 0 h 26035"/>
                <a:gd name="T2" fmla="*/ 506 w 40640"/>
                <a:gd name="T3" fmla="*/ 1965 h 26035"/>
                <a:gd name="T4" fmla="*/ 0 w 40640"/>
                <a:gd name="T5" fmla="*/ 9686 h 26035"/>
                <a:gd name="T6" fmla="*/ 350 w 40640"/>
                <a:gd name="T7" fmla="*/ 13950 h 26035"/>
                <a:gd name="T8" fmla="*/ 5896 w 40640"/>
                <a:gd name="T9" fmla="*/ 25461 h 26035"/>
                <a:gd name="T10" fmla="*/ 6657 w 40640"/>
                <a:gd name="T11" fmla="*/ 23495 h 26035"/>
                <a:gd name="T12" fmla="*/ 7163 w 40640"/>
                <a:gd name="T13" fmla="*/ 15785 h 26035"/>
                <a:gd name="T14" fmla="*/ 6812 w 40640"/>
                <a:gd name="T15" fmla="*/ 11510 h 26035"/>
                <a:gd name="T16" fmla="*/ 1268 w 40640"/>
                <a:gd name="T17" fmla="*/ 0 h 260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640" h="26035">
                  <a:moveTo>
                    <a:pt x="7120" y="0"/>
                  </a:moveTo>
                  <a:lnTo>
                    <a:pt x="2839" y="1965"/>
                  </a:lnTo>
                  <a:lnTo>
                    <a:pt x="0" y="9686"/>
                  </a:lnTo>
                  <a:lnTo>
                    <a:pt x="1965" y="13956"/>
                  </a:lnTo>
                  <a:lnTo>
                    <a:pt x="33122" y="25467"/>
                  </a:lnTo>
                  <a:lnTo>
                    <a:pt x="37404" y="23501"/>
                  </a:lnTo>
                  <a:lnTo>
                    <a:pt x="40243" y="15791"/>
                  </a:lnTo>
                  <a:lnTo>
                    <a:pt x="38277" y="11510"/>
                  </a:lnTo>
                  <a:lnTo>
                    <a:pt x="7120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16" name="object 368"/>
            <p:cNvSpPr>
              <a:spLocks/>
            </p:cNvSpPr>
            <p:nvPr/>
          </p:nvSpPr>
          <p:spPr bwMode="auto">
            <a:xfrm>
              <a:off x="5562908" y="2966176"/>
              <a:ext cx="104299" cy="171450"/>
            </a:xfrm>
            <a:custGeom>
              <a:avLst/>
              <a:gdLst>
                <a:gd name="T0" fmla="*/ 22968 w 139065"/>
                <a:gd name="T1" fmla="*/ 0 h 171450"/>
                <a:gd name="T2" fmla="*/ 22207 w 139065"/>
                <a:gd name="T3" fmla="*/ 1977 h 171450"/>
                <a:gd name="T4" fmla="*/ 14883 w 139065"/>
                <a:gd name="T5" fmla="*/ 113412 h 171450"/>
                <a:gd name="T6" fmla="*/ 239 w 139065"/>
                <a:gd name="T7" fmla="*/ 157935 h 171450"/>
                <a:gd name="T8" fmla="*/ 0 w 139065"/>
                <a:gd name="T9" fmla="*/ 162457 h 171450"/>
                <a:gd name="T10" fmla="*/ 696 w 139065"/>
                <a:gd name="T11" fmla="*/ 169687 h 171450"/>
                <a:gd name="T12" fmla="*/ 1501 w 139065"/>
                <a:gd name="T13" fmla="*/ 171029 h 171450"/>
                <a:gd name="T14" fmla="*/ 16868 w 139065"/>
                <a:gd name="T15" fmla="*/ 124311 h 171450"/>
                <a:gd name="T16" fmla="*/ 17084 w 139065"/>
                <a:gd name="T17" fmla="*/ 122901 h 171450"/>
                <a:gd name="T18" fmla="*/ 24693 w 139065"/>
                <a:gd name="T19" fmla="*/ 7131 h 171450"/>
                <a:gd name="T20" fmla="*/ 24340 w 139065"/>
                <a:gd name="T21" fmla="*/ 2851 h 171450"/>
                <a:gd name="T22" fmla="*/ 22968 w 139065"/>
                <a:gd name="T23" fmla="*/ 0 h 171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065" h="171450">
                  <a:moveTo>
                    <a:pt x="129049" y="0"/>
                  </a:moveTo>
                  <a:lnTo>
                    <a:pt x="124768" y="1977"/>
                  </a:lnTo>
                  <a:lnTo>
                    <a:pt x="83619" y="113412"/>
                  </a:lnTo>
                  <a:lnTo>
                    <a:pt x="1343" y="157935"/>
                  </a:lnTo>
                  <a:lnTo>
                    <a:pt x="0" y="162457"/>
                  </a:lnTo>
                  <a:lnTo>
                    <a:pt x="3909" y="169687"/>
                  </a:lnTo>
                  <a:lnTo>
                    <a:pt x="8430" y="171029"/>
                  </a:lnTo>
                  <a:lnTo>
                    <a:pt x="94769" y="124311"/>
                  </a:lnTo>
                  <a:lnTo>
                    <a:pt x="95981" y="122901"/>
                  </a:lnTo>
                  <a:lnTo>
                    <a:pt x="138737" y="7131"/>
                  </a:lnTo>
                  <a:lnTo>
                    <a:pt x="136759" y="2851"/>
                  </a:lnTo>
                  <a:lnTo>
                    <a:pt x="129049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17" name="object 369"/>
            <p:cNvSpPr>
              <a:spLocks/>
            </p:cNvSpPr>
            <p:nvPr/>
          </p:nvSpPr>
          <p:spPr bwMode="auto">
            <a:xfrm>
              <a:off x="5593022" y="3071703"/>
              <a:ext cx="20955" cy="38100"/>
            </a:xfrm>
            <a:custGeom>
              <a:avLst/>
              <a:gdLst>
                <a:gd name="T0" fmla="*/ 1573 w 27940"/>
                <a:gd name="T1" fmla="*/ 0 h 38100"/>
                <a:gd name="T2" fmla="*/ 265 w 27940"/>
                <a:gd name="T3" fmla="*/ 3680 h 38100"/>
                <a:gd name="T4" fmla="*/ 0 w 27940"/>
                <a:gd name="T5" fmla="*/ 8147 h 38100"/>
                <a:gd name="T6" fmla="*/ 2533 w 27940"/>
                <a:gd name="T7" fmla="*/ 36584 h 38100"/>
                <a:gd name="T8" fmla="*/ 3329 w 27940"/>
                <a:gd name="T9" fmla="*/ 38070 h 38100"/>
                <a:gd name="T10" fmla="*/ 4638 w 27940"/>
                <a:gd name="T11" fmla="*/ 34390 h 38100"/>
                <a:gd name="T12" fmla="*/ 4902 w 27940"/>
                <a:gd name="T13" fmla="*/ 29912 h 38100"/>
                <a:gd name="T14" fmla="*/ 2368 w 27940"/>
                <a:gd name="T15" fmla="*/ 1485 h 38100"/>
                <a:gd name="T16" fmla="*/ 1573 w 27940"/>
                <a:gd name="T17" fmla="*/ 0 h 38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940" h="38100">
                  <a:moveTo>
                    <a:pt x="8835" y="0"/>
                  </a:moveTo>
                  <a:lnTo>
                    <a:pt x="1485" y="3680"/>
                  </a:lnTo>
                  <a:lnTo>
                    <a:pt x="0" y="8147"/>
                  </a:lnTo>
                  <a:lnTo>
                    <a:pt x="14230" y="36584"/>
                  </a:lnTo>
                  <a:lnTo>
                    <a:pt x="18707" y="38070"/>
                  </a:lnTo>
                  <a:lnTo>
                    <a:pt x="26057" y="34390"/>
                  </a:lnTo>
                  <a:lnTo>
                    <a:pt x="27542" y="29912"/>
                  </a:lnTo>
                  <a:lnTo>
                    <a:pt x="13301" y="1485"/>
                  </a:lnTo>
                  <a:lnTo>
                    <a:pt x="8835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18" name="object 370"/>
            <p:cNvSpPr>
              <a:spLocks/>
            </p:cNvSpPr>
            <p:nvPr/>
          </p:nvSpPr>
          <p:spPr bwMode="auto">
            <a:xfrm>
              <a:off x="5555813" y="3055824"/>
              <a:ext cx="66675" cy="55880"/>
            </a:xfrm>
            <a:custGeom>
              <a:avLst/>
              <a:gdLst>
                <a:gd name="T0" fmla="*/ 14253 w 88900"/>
                <a:gd name="T1" fmla="*/ 0 h 55880"/>
                <a:gd name="T2" fmla="*/ 239 w 88900"/>
                <a:gd name="T3" fmla="*/ 42602 h 55880"/>
                <a:gd name="T4" fmla="*/ 0 w 88900"/>
                <a:gd name="T5" fmla="*/ 47113 h 55880"/>
                <a:gd name="T6" fmla="*/ 697 w 88900"/>
                <a:gd name="T7" fmla="*/ 54342 h 55880"/>
                <a:gd name="T8" fmla="*/ 1501 w 88900"/>
                <a:gd name="T9" fmla="*/ 55695 h 55880"/>
                <a:gd name="T10" fmla="*/ 15515 w 88900"/>
                <a:gd name="T11" fmla="*/ 13083 h 55880"/>
                <a:gd name="T12" fmla="*/ 15754 w 88900"/>
                <a:gd name="T13" fmla="*/ 8573 h 55880"/>
                <a:gd name="T14" fmla="*/ 15058 w 88900"/>
                <a:gd name="T15" fmla="*/ 1343 h 55880"/>
                <a:gd name="T16" fmla="*/ 14253 w 88900"/>
                <a:gd name="T17" fmla="*/ 0 h 55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900" h="55880">
                  <a:moveTo>
                    <a:pt x="80082" y="0"/>
                  </a:moveTo>
                  <a:lnTo>
                    <a:pt x="1343" y="42602"/>
                  </a:lnTo>
                  <a:lnTo>
                    <a:pt x="0" y="47113"/>
                  </a:lnTo>
                  <a:lnTo>
                    <a:pt x="3910" y="54342"/>
                  </a:lnTo>
                  <a:lnTo>
                    <a:pt x="8431" y="55695"/>
                  </a:lnTo>
                  <a:lnTo>
                    <a:pt x="87168" y="13083"/>
                  </a:lnTo>
                  <a:lnTo>
                    <a:pt x="88512" y="8573"/>
                  </a:lnTo>
                  <a:lnTo>
                    <a:pt x="84603" y="1343"/>
                  </a:lnTo>
                  <a:lnTo>
                    <a:pt x="80082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19" name="object 371"/>
            <p:cNvSpPr>
              <a:spLocks/>
            </p:cNvSpPr>
            <p:nvPr/>
          </p:nvSpPr>
          <p:spPr bwMode="auto">
            <a:xfrm>
              <a:off x="5555814" y="3084917"/>
              <a:ext cx="26194" cy="26670"/>
            </a:xfrm>
            <a:custGeom>
              <a:avLst/>
              <a:gdLst>
                <a:gd name="T0" fmla="*/ 4682 w 34925"/>
                <a:gd name="T1" fmla="*/ 0 h 26669"/>
                <a:gd name="T2" fmla="*/ 239 w 34925"/>
                <a:gd name="T3" fmla="*/ 13514 h 26669"/>
                <a:gd name="T4" fmla="*/ 0 w 34925"/>
                <a:gd name="T5" fmla="*/ 18026 h 26669"/>
                <a:gd name="T6" fmla="*/ 697 w 34925"/>
                <a:gd name="T7" fmla="*/ 25254 h 26669"/>
                <a:gd name="T8" fmla="*/ 1501 w 34925"/>
                <a:gd name="T9" fmla="*/ 26608 h 26669"/>
                <a:gd name="T10" fmla="*/ 5944 w 34925"/>
                <a:gd name="T11" fmla="*/ 13083 h 26669"/>
                <a:gd name="T12" fmla="*/ 6183 w 34925"/>
                <a:gd name="T13" fmla="*/ 8572 h 26669"/>
                <a:gd name="T14" fmla="*/ 5487 w 34925"/>
                <a:gd name="T15" fmla="*/ 1343 h 26669"/>
                <a:gd name="T16" fmla="*/ 4682 w 34925"/>
                <a:gd name="T17" fmla="*/ 0 h 266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925" h="26669">
                  <a:moveTo>
                    <a:pt x="26308" y="0"/>
                  </a:moveTo>
                  <a:lnTo>
                    <a:pt x="1343" y="13508"/>
                  </a:lnTo>
                  <a:lnTo>
                    <a:pt x="0" y="18020"/>
                  </a:lnTo>
                  <a:lnTo>
                    <a:pt x="3910" y="25248"/>
                  </a:lnTo>
                  <a:lnTo>
                    <a:pt x="8431" y="26602"/>
                  </a:lnTo>
                  <a:lnTo>
                    <a:pt x="33395" y="13083"/>
                  </a:lnTo>
                  <a:lnTo>
                    <a:pt x="34739" y="8572"/>
                  </a:lnTo>
                  <a:lnTo>
                    <a:pt x="30829" y="1343"/>
                  </a:lnTo>
                  <a:lnTo>
                    <a:pt x="26308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0" name="object 372"/>
            <p:cNvSpPr>
              <a:spLocks/>
            </p:cNvSpPr>
            <p:nvPr/>
          </p:nvSpPr>
          <p:spPr bwMode="auto">
            <a:xfrm>
              <a:off x="5562908" y="3110603"/>
              <a:ext cx="26194" cy="26670"/>
            </a:xfrm>
            <a:custGeom>
              <a:avLst/>
              <a:gdLst>
                <a:gd name="T0" fmla="*/ 4682 w 34925"/>
                <a:gd name="T1" fmla="*/ 0 h 26669"/>
                <a:gd name="T2" fmla="*/ 239 w 34925"/>
                <a:gd name="T3" fmla="*/ 13514 h 26669"/>
                <a:gd name="T4" fmla="*/ 0 w 34925"/>
                <a:gd name="T5" fmla="*/ 18036 h 26669"/>
                <a:gd name="T6" fmla="*/ 696 w 34925"/>
                <a:gd name="T7" fmla="*/ 25266 h 26669"/>
                <a:gd name="T8" fmla="*/ 1501 w 34925"/>
                <a:gd name="T9" fmla="*/ 26608 h 26669"/>
                <a:gd name="T10" fmla="*/ 5944 w 34925"/>
                <a:gd name="T11" fmla="*/ 13093 h 26669"/>
                <a:gd name="T12" fmla="*/ 6183 w 34925"/>
                <a:gd name="T13" fmla="*/ 8572 h 26669"/>
                <a:gd name="T14" fmla="*/ 5487 w 34925"/>
                <a:gd name="T15" fmla="*/ 1343 h 26669"/>
                <a:gd name="T16" fmla="*/ 4682 w 34925"/>
                <a:gd name="T17" fmla="*/ 0 h 266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925" h="26669">
                  <a:moveTo>
                    <a:pt x="26308" y="0"/>
                  </a:moveTo>
                  <a:lnTo>
                    <a:pt x="1343" y="13508"/>
                  </a:lnTo>
                  <a:lnTo>
                    <a:pt x="0" y="18030"/>
                  </a:lnTo>
                  <a:lnTo>
                    <a:pt x="3909" y="25260"/>
                  </a:lnTo>
                  <a:lnTo>
                    <a:pt x="8430" y="26602"/>
                  </a:lnTo>
                  <a:lnTo>
                    <a:pt x="33395" y="13093"/>
                  </a:lnTo>
                  <a:lnTo>
                    <a:pt x="34738" y="8572"/>
                  </a:lnTo>
                  <a:lnTo>
                    <a:pt x="30829" y="1343"/>
                  </a:lnTo>
                  <a:lnTo>
                    <a:pt x="26308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1" name="object 373"/>
            <p:cNvSpPr>
              <a:spLocks/>
            </p:cNvSpPr>
            <p:nvPr/>
          </p:nvSpPr>
          <p:spPr bwMode="auto">
            <a:xfrm>
              <a:off x="5352731" y="2998807"/>
              <a:ext cx="116681" cy="135890"/>
            </a:xfrm>
            <a:custGeom>
              <a:avLst/>
              <a:gdLst>
                <a:gd name="T0" fmla="*/ 26344 w 155575"/>
                <a:gd name="T1" fmla="*/ 0 h 135889"/>
                <a:gd name="T2" fmla="*/ 7570 w 155575"/>
                <a:gd name="T3" fmla="*/ 45572 h 135889"/>
                <a:gd name="T4" fmla="*/ 7360 w 155575"/>
                <a:gd name="T5" fmla="*/ 46686 h 135889"/>
                <a:gd name="T6" fmla="*/ 0 w 155575"/>
                <a:gd name="T7" fmla="*/ 128324 h 135889"/>
                <a:gd name="T8" fmla="*/ 241 w 155575"/>
                <a:gd name="T9" fmla="*/ 132441 h 135889"/>
                <a:gd name="T10" fmla="*/ 1440 w 155575"/>
                <a:gd name="T11" fmla="*/ 135849 h 135889"/>
                <a:gd name="T12" fmla="*/ 2170 w 155575"/>
                <a:gd name="T13" fmla="*/ 134505 h 135889"/>
                <a:gd name="T14" fmla="*/ 9202 w 155575"/>
                <a:gd name="T15" fmla="*/ 56503 h 135889"/>
                <a:gd name="T16" fmla="*/ 27308 w 155575"/>
                <a:gd name="T17" fmla="*/ 12547 h 135889"/>
                <a:gd name="T18" fmla="*/ 27592 w 155575"/>
                <a:gd name="T19" fmla="*/ 8529 h 135889"/>
                <a:gd name="T20" fmla="*/ 27059 w 155575"/>
                <a:gd name="T21" fmla="*/ 1595 h 135889"/>
                <a:gd name="T22" fmla="*/ 26344 w 155575"/>
                <a:gd name="T23" fmla="*/ 0 h 1358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5575" h="135889">
                  <a:moveTo>
                    <a:pt x="148019" y="0"/>
                  </a:moveTo>
                  <a:lnTo>
                    <a:pt x="42536" y="45572"/>
                  </a:lnTo>
                  <a:lnTo>
                    <a:pt x="41356" y="46686"/>
                  </a:lnTo>
                  <a:lnTo>
                    <a:pt x="0" y="128318"/>
                  </a:lnTo>
                  <a:lnTo>
                    <a:pt x="1353" y="132435"/>
                  </a:lnTo>
                  <a:lnTo>
                    <a:pt x="8092" y="135843"/>
                  </a:lnTo>
                  <a:lnTo>
                    <a:pt x="12198" y="134499"/>
                  </a:lnTo>
                  <a:lnTo>
                    <a:pt x="51709" y="56503"/>
                  </a:lnTo>
                  <a:lnTo>
                    <a:pt x="153436" y="12547"/>
                  </a:lnTo>
                  <a:lnTo>
                    <a:pt x="155030" y="8529"/>
                  </a:lnTo>
                  <a:lnTo>
                    <a:pt x="152038" y="1595"/>
                  </a:lnTo>
                  <a:lnTo>
                    <a:pt x="148019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2" name="object 374"/>
            <p:cNvSpPr>
              <a:spLocks/>
            </p:cNvSpPr>
            <p:nvPr/>
          </p:nvSpPr>
          <p:spPr bwMode="auto">
            <a:xfrm>
              <a:off x="5370994" y="3071059"/>
              <a:ext cx="26670" cy="24130"/>
            </a:xfrm>
            <a:custGeom>
              <a:avLst/>
              <a:gdLst>
                <a:gd name="T0" fmla="*/ 1254 w 35559"/>
                <a:gd name="T1" fmla="*/ 0 h 24130"/>
                <a:gd name="T2" fmla="*/ 536 w 35559"/>
                <a:gd name="T3" fmla="*/ 1583 h 24130"/>
                <a:gd name="T4" fmla="*/ 0 w 35559"/>
                <a:gd name="T5" fmla="*/ 8507 h 24130"/>
                <a:gd name="T6" fmla="*/ 282 w 35559"/>
                <a:gd name="T7" fmla="*/ 12537 h 24130"/>
                <a:gd name="T8" fmla="*/ 4992 w 35559"/>
                <a:gd name="T9" fmla="*/ 24058 h 24130"/>
                <a:gd name="T10" fmla="*/ 5709 w 35559"/>
                <a:gd name="T11" fmla="*/ 22475 h 24130"/>
                <a:gd name="T12" fmla="*/ 6245 w 35559"/>
                <a:gd name="T13" fmla="*/ 15551 h 24130"/>
                <a:gd name="T14" fmla="*/ 5964 w 35559"/>
                <a:gd name="T15" fmla="*/ 11521 h 24130"/>
                <a:gd name="T16" fmla="*/ 1254 w 35559"/>
                <a:gd name="T17" fmla="*/ 0 h 24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59" h="24130">
                  <a:moveTo>
                    <a:pt x="7043" y="0"/>
                  </a:moveTo>
                  <a:lnTo>
                    <a:pt x="3013" y="1583"/>
                  </a:lnTo>
                  <a:lnTo>
                    <a:pt x="0" y="8507"/>
                  </a:lnTo>
                  <a:lnTo>
                    <a:pt x="1583" y="12537"/>
                  </a:lnTo>
                  <a:lnTo>
                    <a:pt x="28044" y="24058"/>
                  </a:lnTo>
                  <a:lnTo>
                    <a:pt x="32073" y="22475"/>
                  </a:lnTo>
                  <a:lnTo>
                    <a:pt x="35087" y="15551"/>
                  </a:lnTo>
                  <a:lnTo>
                    <a:pt x="33503" y="11521"/>
                  </a:lnTo>
                  <a:lnTo>
                    <a:pt x="7043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3" name="object 375"/>
            <p:cNvSpPr>
              <a:spLocks/>
            </p:cNvSpPr>
            <p:nvPr/>
          </p:nvSpPr>
          <p:spPr bwMode="auto">
            <a:xfrm>
              <a:off x="5370642" y="3058860"/>
              <a:ext cx="37624" cy="83820"/>
            </a:xfrm>
            <a:custGeom>
              <a:avLst/>
              <a:gdLst>
                <a:gd name="T0" fmla="*/ 7442 w 50165"/>
                <a:gd name="T1" fmla="*/ 0 h 83819"/>
                <a:gd name="T2" fmla="*/ 6710 w 50165"/>
                <a:gd name="T3" fmla="*/ 1353 h 83819"/>
                <a:gd name="T4" fmla="*/ 0 w 50165"/>
                <a:gd name="T5" fmla="*/ 75807 h 83819"/>
                <a:gd name="T6" fmla="*/ 239 w 50165"/>
                <a:gd name="T7" fmla="*/ 79913 h 83819"/>
                <a:gd name="T8" fmla="*/ 1439 w 50165"/>
                <a:gd name="T9" fmla="*/ 83330 h 83819"/>
                <a:gd name="T10" fmla="*/ 2171 w 50165"/>
                <a:gd name="T11" fmla="*/ 81976 h 83819"/>
                <a:gd name="T12" fmla="*/ 8881 w 50165"/>
                <a:gd name="T13" fmla="*/ 7524 h 83819"/>
                <a:gd name="T14" fmla="*/ 8639 w 50165"/>
                <a:gd name="T15" fmla="*/ 3418 h 83819"/>
                <a:gd name="T16" fmla="*/ 7442 w 50165"/>
                <a:gd name="T17" fmla="*/ 0 h 838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165" h="83819">
                  <a:moveTo>
                    <a:pt x="41814" y="0"/>
                  </a:moveTo>
                  <a:lnTo>
                    <a:pt x="37698" y="1353"/>
                  </a:lnTo>
                  <a:lnTo>
                    <a:pt x="0" y="75801"/>
                  </a:lnTo>
                  <a:lnTo>
                    <a:pt x="1343" y="79907"/>
                  </a:lnTo>
                  <a:lnTo>
                    <a:pt x="8081" y="83324"/>
                  </a:lnTo>
                  <a:lnTo>
                    <a:pt x="12198" y="81970"/>
                  </a:lnTo>
                  <a:lnTo>
                    <a:pt x="49897" y="7524"/>
                  </a:lnTo>
                  <a:lnTo>
                    <a:pt x="48541" y="3418"/>
                  </a:lnTo>
                  <a:lnTo>
                    <a:pt x="41814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4" name="object 376"/>
            <p:cNvSpPr>
              <a:spLocks/>
            </p:cNvSpPr>
            <p:nvPr/>
          </p:nvSpPr>
          <p:spPr bwMode="auto">
            <a:xfrm>
              <a:off x="5370642" y="3109774"/>
              <a:ext cx="18098" cy="33020"/>
            </a:xfrm>
            <a:custGeom>
              <a:avLst/>
              <a:gdLst>
                <a:gd name="T0" fmla="*/ 2852 w 24129"/>
                <a:gd name="T1" fmla="*/ 0 h 33019"/>
                <a:gd name="T2" fmla="*/ 2119 w 24129"/>
                <a:gd name="T3" fmla="*/ 1353 h 33019"/>
                <a:gd name="T4" fmla="*/ 0 w 24129"/>
                <a:gd name="T5" fmla="*/ 24894 h 33019"/>
                <a:gd name="T6" fmla="*/ 239 w 24129"/>
                <a:gd name="T7" fmla="*/ 29011 h 33019"/>
                <a:gd name="T8" fmla="*/ 1439 w 24129"/>
                <a:gd name="T9" fmla="*/ 32417 h 33019"/>
                <a:gd name="T10" fmla="*/ 2172 w 24129"/>
                <a:gd name="T11" fmla="*/ 31063 h 33019"/>
                <a:gd name="T12" fmla="*/ 4293 w 24129"/>
                <a:gd name="T13" fmla="*/ 7523 h 33019"/>
                <a:gd name="T14" fmla="*/ 4053 w 24129"/>
                <a:gd name="T15" fmla="*/ 3417 h 33019"/>
                <a:gd name="T16" fmla="*/ 2852 w 24129"/>
                <a:gd name="T17" fmla="*/ 0 h 33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129" h="33019">
                  <a:moveTo>
                    <a:pt x="16021" y="0"/>
                  </a:moveTo>
                  <a:lnTo>
                    <a:pt x="11903" y="1353"/>
                  </a:lnTo>
                  <a:lnTo>
                    <a:pt x="0" y="24888"/>
                  </a:lnTo>
                  <a:lnTo>
                    <a:pt x="1343" y="29005"/>
                  </a:lnTo>
                  <a:lnTo>
                    <a:pt x="8081" y="32411"/>
                  </a:lnTo>
                  <a:lnTo>
                    <a:pt x="12198" y="31057"/>
                  </a:lnTo>
                  <a:lnTo>
                    <a:pt x="24112" y="7523"/>
                  </a:lnTo>
                  <a:lnTo>
                    <a:pt x="22758" y="3417"/>
                  </a:lnTo>
                  <a:lnTo>
                    <a:pt x="16021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5" name="object 377"/>
            <p:cNvSpPr>
              <a:spLocks/>
            </p:cNvSpPr>
            <p:nvPr/>
          </p:nvSpPr>
          <p:spPr bwMode="auto">
            <a:xfrm>
              <a:off x="5352730" y="3102259"/>
              <a:ext cx="18098" cy="32384"/>
            </a:xfrm>
            <a:custGeom>
              <a:avLst/>
              <a:gdLst>
                <a:gd name="T0" fmla="*/ 2855 w 24129"/>
                <a:gd name="T1" fmla="*/ 0 h 32385"/>
                <a:gd name="T2" fmla="*/ 2121 w 24129"/>
                <a:gd name="T3" fmla="*/ 1343 h 32385"/>
                <a:gd name="T4" fmla="*/ 0 w 24129"/>
                <a:gd name="T5" fmla="*/ 24860 h 32385"/>
                <a:gd name="T6" fmla="*/ 241 w 24129"/>
                <a:gd name="T7" fmla="*/ 28977 h 32385"/>
                <a:gd name="T8" fmla="*/ 1441 w 24129"/>
                <a:gd name="T9" fmla="*/ 32385 h 32385"/>
                <a:gd name="T10" fmla="*/ 2172 w 24129"/>
                <a:gd name="T11" fmla="*/ 31041 h 32385"/>
                <a:gd name="T12" fmla="*/ 4293 w 24129"/>
                <a:gd name="T13" fmla="*/ 7524 h 32385"/>
                <a:gd name="T14" fmla="*/ 4054 w 24129"/>
                <a:gd name="T15" fmla="*/ 3407 h 32385"/>
                <a:gd name="T16" fmla="*/ 2855 w 24129"/>
                <a:gd name="T17" fmla="*/ 0 h 32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129" h="32385">
                  <a:moveTo>
                    <a:pt x="16031" y="0"/>
                  </a:moveTo>
                  <a:lnTo>
                    <a:pt x="11913" y="1343"/>
                  </a:lnTo>
                  <a:lnTo>
                    <a:pt x="0" y="24866"/>
                  </a:lnTo>
                  <a:lnTo>
                    <a:pt x="1353" y="28983"/>
                  </a:lnTo>
                  <a:lnTo>
                    <a:pt x="8092" y="32391"/>
                  </a:lnTo>
                  <a:lnTo>
                    <a:pt x="12198" y="31047"/>
                  </a:lnTo>
                  <a:lnTo>
                    <a:pt x="24112" y="7524"/>
                  </a:lnTo>
                  <a:lnTo>
                    <a:pt x="22769" y="3407"/>
                  </a:lnTo>
                  <a:lnTo>
                    <a:pt x="16031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6" name="object 378"/>
            <p:cNvSpPr>
              <a:spLocks/>
            </p:cNvSpPr>
            <p:nvPr/>
          </p:nvSpPr>
          <p:spPr bwMode="auto">
            <a:xfrm>
              <a:off x="5388726" y="3013748"/>
              <a:ext cx="18098" cy="36830"/>
            </a:xfrm>
            <a:custGeom>
              <a:avLst/>
              <a:gdLst>
                <a:gd name="T0" fmla="*/ 1554 w 24129"/>
                <a:gd name="T1" fmla="*/ 0 h 36830"/>
                <a:gd name="T2" fmla="*/ 305 w 24129"/>
                <a:gd name="T3" fmla="*/ 2795 h 36830"/>
                <a:gd name="T4" fmla="*/ 0 w 24129"/>
                <a:gd name="T5" fmla="*/ 6770 h 36830"/>
                <a:gd name="T6" fmla="*/ 1989 w 24129"/>
                <a:gd name="T7" fmla="*/ 34792 h 36830"/>
                <a:gd name="T8" fmla="*/ 2697 w 24129"/>
                <a:gd name="T9" fmla="*/ 36507 h 36830"/>
                <a:gd name="T10" fmla="*/ 3945 w 24129"/>
                <a:gd name="T11" fmla="*/ 33712 h 36830"/>
                <a:gd name="T12" fmla="*/ 4251 w 24129"/>
                <a:gd name="T13" fmla="*/ 29725 h 36830"/>
                <a:gd name="T14" fmla="*/ 2261 w 24129"/>
                <a:gd name="T15" fmla="*/ 1703 h 36830"/>
                <a:gd name="T16" fmla="*/ 1554 w 24129"/>
                <a:gd name="T17" fmla="*/ 0 h 368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129" h="36830">
                  <a:moveTo>
                    <a:pt x="8726" y="0"/>
                  </a:moveTo>
                  <a:lnTo>
                    <a:pt x="1715" y="2795"/>
                  </a:lnTo>
                  <a:lnTo>
                    <a:pt x="0" y="6770"/>
                  </a:lnTo>
                  <a:lnTo>
                    <a:pt x="11172" y="34792"/>
                  </a:lnTo>
                  <a:lnTo>
                    <a:pt x="15147" y="36507"/>
                  </a:lnTo>
                  <a:lnTo>
                    <a:pt x="22158" y="33712"/>
                  </a:lnTo>
                  <a:lnTo>
                    <a:pt x="23873" y="29725"/>
                  </a:lnTo>
                  <a:lnTo>
                    <a:pt x="12701" y="1703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7" name="object 379"/>
            <p:cNvSpPr>
              <a:spLocks/>
            </p:cNvSpPr>
            <p:nvPr/>
          </p:nvSpPr>
          <p:spPr bwMode="auto">
            <a:xfrm>
              <a:off x="5315521" y="2976303"/>
              <a:ext cx="147161" cy="58419"/>
            </a:xfrm>
            <a:custGeom>
              <a:avLst/>
              <a:gdLst>
                <a:gd name="T0" fmla="*/ 1096 w 196215"/>
                <a:gd name="T1" fmla="*/ 17952 h 58419"/>
                <a:gd name="T2" fmla="*/ 409 w 196215"/>
                <a:gd name="T3" fmla="*/ 19930 h 58419"/>
                <a:gd name="T4" fmla="*/ 0 w 196215"/>
                <a:gd name="T5" fmla="*/ 27115 h 58419"/>
                <a:gd name="T6" fmla="*/ 352 w 196215"/>
                <a:gd name="T7" fmla="*/ 30970 h 58419"/>
                <a:gd name="T8" fmla="*/ 15457 w 196215"/>
                <a:gd name="T9" fmla="*/ 58228 h 58419"/>
                <a:gd name="T10" fmla="*/ 15758 w 196215"/>
                <a:gd name="T11" fmla="*/ 58152 h 58419"/>
                <a:gd name="T12" fmla="*/ 21620 w 196215"/>
                <a:gd name="T13" fmla="*/ 43922 h 58419"/>
                <a:gd name="T14" fmla="*/ 15485 w 196215"/>
                <a:gd name="T15" fmla="*/ 43922 h 58419"/>
                <a:gd name="T16" fmla="*/ 1096 w 196215"/>
                <a:gd name="T17" fmla="*/ 17952 h 58419"/>
                <a:gd name="T18" fmla="*/ 33578 w 196215"/>
                <a:gd name="T19" fmla="*/ 0 h 58419"/>
                <a:gd name="T20" fmla="*/ 15485 w 196215"/>
                <a:gd name="T21" fmla="*/ 43922 h 58419"/>
                <a:gd name="T22" fmla="*/ 21620 w 196215"/>
                <a:gd name="T23" fmla="*/ 43922 h 58419"/>
                <a:gd name="T24" fmla="*/ 34544 w 196215"/>
                <a:gd name="T25" fmla="*/ 12547 h 58419"/>
                <a:gd name="T26" fmla="*/ 34828 w 196215"/>
                <a:gd name="T27" fmla="*/ 8528 h 58419"/>
                <a:gd name="T28" fmla="*/ 34295 w 196215"/>
                <a:gd name="T29" fmla="*/ 1593 h 58419"/>
                <a:gd name="T30" fmla="*/ 33578 w 196215"/>
                <a:gd name="T31" fmla="*/ 0 h 584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6215" h="58419">
                  <a:moveTo>
                    <a:pt x="6158" y="17952"/>
                  </a:moveTo>
                  <a:lnTo>
                    <a:pt x="2303" y="19930"/>
                  </a:lnTo>
                  <a:lnTo>
                    <a:pt x="0" y="27115"/>
                  </a:lnTo>
                  <a:lnTo>
                    <a:pt x="1976" y="30970"/>
                  </a:lnTo>
                  <a:lnTo>
                    <a:pt x="86851" y="58228"/>
                  </a:lnTo>
                  <a:lnTo>
                    <a:pt x="88544" y="58152"/>
                  </a:lnTo>
                  <a:lnTo>
                    <a:pt x="121477" y="43922"/>
                  </a:lnTo>
                  <a:lnTo>
                    <a:pt x="87005" y="43922"/>
                  </a:lnTo>
                  <a:lnTo>
                    <a:pt x="6158" y="17952"/>
                  </a:lnTo>
                  <a:close/>
                </a:path>
                <a:path w="196215" h="58419">
                  <a:moveTo>
                    <a:pt x="188666" y="0"/>
                  </a:moveTo>
                  <a:lnTo>
                    <a:pt x="87005" y="43922"/>
                  </a:lnTo>
                  <a:lnTo>
                    <a:pt x="121477" y="43922"/>
                  </a:lnTo>
                  <a:lnTo>
                    <a:pt x="194094" y="12547"/>
                  </a:lnTo>
                  <a:lnTo>
                    <a:pt x="195687" y="8528"/>
                  </a:lnTo>
                  <a:lnTo>
                    <a:pt x="192695" y="1593"/>
                  </a:lnTo>
                  <a:lnTo>
                    <a:pt x="188666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8" name="object 380"/>
            <p:cNvSpPr>
              <a:spLocks/>
            </p:cNvSpPr>
            <p:nvPr/>
          </p:nvSpPr>
          <p:spPr bwMode="auto">
            <a:xfrm>
              <a:off x="5352812" y="2989746"/>
              <a:ext cx="17621" cy="36195"/>
            </a:xfrm>
            <a:custGeom>
              <a:avLst/>
              <a:gdLst>
                <a:gd name="T0" fmla="*/ 2624 w 23495"/>
                <a:gd name="T1" fmla="*/ 0 h 36194"/>
                <a:gd name="T2" fmla="*/ 1918 w 23495"/>
                <a:gd name="T3" fmla="*/ 1725 h 36194"/>
                <a:gd name="T4" fmla="*/ 0 w 23495"/>
                <a:gd name="T5" fmla="*/ 29185 h 36194"/>
                <a:gd name="T6" fmla="*/ 307 w 23495"/>
                <a:gd name="T7" fmla="*/ 33150 h 36194"/>
                <a:gd name="T8" fmla="*/ 1558 w 23495"/>
                <a:gd name="T9" fmla="*/ 35912 h 36194"/>
                <a:gd name="T10" fmla="*/ 2264 w 23495"/>
                <a:gd name="T11" fmla="*/ 34188 h 36194"/>
                <a:gd name="T12" fmla="*/ 4182 w 23495"/>
                <a:gd name="T13" fmla="*/ 6727 h 36194"/>
                <a:gd name="T14" fmla="*/ 3875 w 23495"/>
                <a:gd name="T15" fmla="*/ 2762 h 36194"/>
                <a:gd name="T16" fmla="*/ 2624 w 23495"/>
                <a:gd name="T17" fmla="*/ 0 h 36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95" h="36194">
                  <a:moveTo>
                    <a:pt x="14743" y="0"/>
                  </a:moveTo>
                  <a:lnTo>
                    <a:pt x="10778" y="1725"/>
                  </a:lnTo>
                  <a:lnTo>
                    <a:pt x="0" y="29179"/>
                  </a:lnTo>
                  <a:lnTo>
                    <a:pt x="1725" y="33144"/>
                  </a:lnTo>
                  <a:lnTo>
                    <a:pt x="8757" y="35906"/>
                  </a:lnTo>
                  <a:lnTo>
                    <a:pt x="12722" y="34182"/>
                  </a:lnTo>
                  <a:lnTo>
                    <a:pt x="23501" y="6727"/>
                  </a:lnTo>
                  <a:lnTo>
                    <a:pt x="21775" y="2762"/>
                  </a:lnTo>
                  <a:lnTo>
                    <a:pt x="14743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9" name="object 381"/>
            <p:cNvSpPr>
              <a:spLocks/>
            </p:cNvSpPr>
            <p:nvPr/>
          </p:nvSpPr>
          <p:spPr bwMode="auto">
            <a:xfrm>
              <a:off x="5324424" y="2971604"/>
              <a:ext cx="64294" cy="38100"/>
            </a:xfrm>
            <a:custGeom>
              <a:avLst/>
              <a:gdLst>
                <a:gd name="T0" fmla="*/ 1097 w 85725"/>
                <a:gd name="T1" fmla="*/ 0 h 38100"/>
                <a:gd name="T2" fmla="*/ 410 w 85725"/>
                <a:gd name="T3" fmla="*/ 1976 h 38100"/>
                <a:gd name="T4" fmla="*/ 0 w 85725"/>
                <a:gd name="T5" fmla="*/ 9173 h 38100"/>
                <a:gd name="T6" fmla="*/ 353 w 85725"/>
                <a:gd name="T7" fmla="*/ 13017 h 38100"/>
                <a:gd name="T8" fmla="*/ 14132 w 85725"/>
                <a:gd name="T9" fmla="*/ 37884 h 38100"/>
                <a:gd name="T10" fmla="*/ 14816 w 85725"/>
                <a:gd name="T11" fmla="*/ 35896 h 38100"/>
                <a:gd name="T12" fmla="*/ 15229 w 85725"/>
                <a:gd name="T13" fmla="*/ 28710 h 38100"/>
                <a:gd name="T14" fmla="*/ 14877 w 85725"/>
                <a:gd name="T15" fmla="*/ 24866 h 38100"/>
                <a:gd name="T16" fmla="*/ 1097 w 85725"/>
                <a:gd name="T17" fmla="*/ 0 h 38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725" h="38100">
                  <a:moveTo>
                    <a:pt x="6159" y="0"/>
                  </a:moveTo>
                  <a:lnTo>
                    <a:pt x="2303" y="1976"/>
                  </a:lnTo>
                  <a:lnTo>
                    <a:pt x="0" y="9173"/>
                  </a:lnTo>
                  <a:lnTo>
                    <a:pt x="1976" y="13017"/>
                  </a:lnTo>
                  <a:lnTo>
                    <a:pt x="79404" y="37884"/>
                  </a:lnTo>
                  <a:lnTo>
                    <a:pt x="83248" y="35896"/>
                  </a:lnTo>
                  <a:lnTo>
                    <a:pt x="85563" y="28710"/>
                  </a:lnTo>
                  <a:lnTo>
                    <a:pt x="83586" y="24866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0" name="object 382"/>
            <p:cNvSpPr>
              <a:spLocks/>
            </p:cNvSpPr>
            <p:nvPr/>
          </p:nvSpPr>
          <p:spPr bwMode="auto">
            <a:xfrm>
              <a:off x="5324423" y="2971607"/>
              <a:ext cx="24765" cy="20955"/>
            </a:xfrm>
            <a:custGeom>
              <a:avLst/>
              <a:gdLst>
                <a:gd name="T0" fmla="*/ 1097 w 33020"/>
                <a:gd name="T1" fmla="*/ 0 h 20955"/>
                <a:gd name="T2" fmla="*/ 410 w 33020"/>
                <a:gd name="T3" fmla="*/ 1976 h 20955"/>
                <a:gd name="T4" fmla="*/ 0 w 33020"/>
                <a:gd name="T5" fmla="*/ 9163 h 20955"/>
                <a:gd name="T6" fmla="*/ 353 w 33020"/>
                <a:gd name="T7" fmla="*/ 13017 h 20955"/>
                <a:gd name="T8" fmla="*/ 4729 w 33020"/>
                <a:gd name="T9" fmla="*/ 20934 h 20955"/>
                <a:gd name="T10" fmla="*/ 5415 w 33020"/>
                <a:gd name="T11" fmla="*/ 18958 h 20955"/>
                <a:gd name="T12" fmla="*/ 5827 w 33020"/>
                <a:gd name="T13" fmla="*/ 11772 h 20955"/>
                <a:gd name="T14" fmla="*/ 5476 w 33020"/>
                <a:gd name="T15" fmla="*/ 7917 h 20955"/>
                <a:gd name="T16" fmla="*/ 1097 w 33020"/>
                <a:gd name="T17" fmla="*/ 0 h 209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020" h="20955">
                  <a:moveTo>
                    <a:pt x="6159" y="0"/>
                  </a:moveTo>
                  <a:lnTo>
                    <a:pt x="2303" y="1976"/>
                  </a:lnTo>
                  <a:lnTo>
                    <a:pt x="0" y="9163"/>
                  </a:lnTo>
                  <a:lnTo>
                    <a:pt x="1976" y="13017"/>
                  </a:lnTo>
                  <a:lnTo>
                    <a:pt x="26569" y="20934"/>
                  </a:lnTo>
                  <a:lnTo>
                    <a:pt x="30425" y="18958"/>
                  </a:lnTo>
                  <a:lnTo>
                    <a:pt x="32740" y="11772"/>
                  </a:lnTo>
                  <a:lnTo>
                    <a:pt x="30763" y="7917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1" name="object 383"/>
            <p:cNvSpPr>
              <a:spLocks/>
            </p:cNvSpPr>
            <p:nvPr/>
          </p:nvSpPr>
          <p:spPr bwMode="auto">
            <a:xfrm>
              <a:off x="5315519" y="2994246"/>
              <a:ext cx="24765" cy="20955"/>
            </a:xfrm>
            <a:custGeom>
              <a:avLst/>
              <a:gdLst>
                <a:gd name="T0" fmla="*/ 1097 w 33020"/>
                <a:gd name="T1" fmla="*/ 0 h 20955"/>
                <a:gd name="T2" fmla="*/ 410 w 33020"/>
                <a:gd name="T3" fmla="*/ 1976 h 20955"/>
                <a:gd name="T4" fmla="*/ 0 w 33020"/>
                <a:gd name="T5" fmla="*/ 9173 h 20955"/>
                <a:gd name="T6" fmla="*/ 353 w 33020"/>
                <a:gd name="T7" fmla="*/ 13017 h 20955"/>
                <a:gd name="T8" fmla="*/ 4733 w 33020"/>
                <a:gd name="T9" fmla="*/ 20934 h 20955"/>
                <a:gd name="T10" fmla="*/ 5417 w 33020"/>
                <a:gd name="T11" fmla="*/ 18958 h 20955"/>
                <a:gd name="T12" fmla="*/ 5829 w 33020"/>
                <a:gd name="T13" fmla="*/ 11771 h 20955"/>
                <a:gd name="T14" fmla="*/ 5477 w 33020"/>
                <a:gd name="T15" fmla="*/ 7917 h 20955"/>
                <a:gd name="T16" fmla="*/ 1097 w 33020"/>
                <a:gd name="T17" fmla="*/ 0 h 209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020" h="20955">
                  <a:moveTo>
                    <a:pt x="6158" y="0"/>
                  </a:moveTo>
                  <a:lnTo>
                    <a:pt x="2303" y="1976"/>
                  </a:lnTo>
                  <a:lnTo>
                    <a:pt x="0" y="9173"/>
                  </a:lnTo>
                  <a:lnTo>
                    <a:pt x="1976" y="13017"/>
                  </a:lnTo>
                  <a:lnTo>
                    <a:pt x="26591" y="20934"/>
                  </a:lnTo>
                  <a:lnTo>
                    <a:pt x="30435" y="18958"/>
                  </a:lnTo>
                  <a:lnTo>
                    <a:pt x="32750" y="11771"/>
                  </a:lnTo>
                  <a:lnTo>
                    <a:pt x="30774" y="7917"/>
                  </a:lnTo>
                  <a:lnTo>
                    <a:pt x="6158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2" name="object 384"/>
            <p:cNvSpPr>
              <a:spLocks/>
            </p:cNvSpPr>
            <p:nvPr/>
          </p:nvSpPr>
          <p:spPr bwMode="auto">
            <a:xfrm>
              <a:off x="5568436" y="3338311"/>
              <a:ext cx="50483" cy="209550"/>
            </a:xfrm>
            <a:custGeom>
              <a:avLst/>
              <a:gdLst>
                <a:gd name="T0" fmla="*/ 3246 w 67309"/>
                <a:gd name="T1" fmla="*/ 0 h 209550"/>
                <a:gd name="T2" fmla="*/ 2594 w 67309"/>
                <a:gd name="T3" fmla="*/ 2882 h 209550"/>
                <a:gd name="T4" fmla="*/ 0 w 67309"/>
                <a:gd name="T5" fmla="*/ 125064 h 209550"/>
                <a:gd name="T6" fmla="*/ 74 w 67309"/>
                <a:gd name="T7" fmla="*/ 126812 h 209550"/>
                <a:gd name="T8" fmla="*/ 9747 w 67309"/>
                <a:gd name="T9" fmla="*/ 208203 h 209550"/>
                <a:gd name="T10" fmla="*/ 10562 w 67309"/>
                <a:gd name="T11" fmla="*/ 209120 h 209550"/>
                <a:gd name="T12" fmla="*/ 11766 w 67309"/>
                <a:gd name="T13" fmla="*/ 204599 h 209550"/>
                <a:gd name="T14" fmla="*/ 11928 w 67309"/>
                <a:gd name="T15" fmla="*/ 200023 h 209550"/>
                <a:gd name="T16" fmla="*/ 2698 w 67309"/>
                <a:gd name="T17" fmla="*/ 122367 h 209550"/>
                <a:gd name="T18" fmla="*/ 5198 w 67309"/>
                <a:gd name="T19" fmla="*/ 4630 h 209550"/>
                <a:gd name="T20" fmla="*/ 4685 w 67309"/>
                <a:gd name="T21" fmla="*/ 961 h 209550"/>
                <a:gd name="T22" fmla="*/ 3246 w 67309"/>
                <a:gd name="T23" fmla="*/ 0 h 2095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309" h="209550">
                  <a:moveTo>
                    <a:pt x="18238" y="0"/>
                  </a:moveTo>
                  <a:lnTo>
                    <a:pt x="14568" y="2882"/>
                  </a:lnTo>
                  <a:lnTo>
                    <a:pt x="0" y="125064"/>
                  </a:lnTo>
                  <a:lnTo>
                    <a:pt x="415" y="126812"/>
                  </a:lnTo>
                  <a:lnTo>
                    <a:pt x="54757" y="208203"/>
                  </a:lnTo>
                  <a:lnTo>
                    <a:pt x="59333" y="209120"/>
                  </a:lnTo>
                  <a:lnTo>
                    <a:pt x="66103" y="204599"/>
                  </a:lnTo>
                  <a:lnTo>
                    <a:pt x="67010" y="200023"/>
                  </a:lnTo>
                  <a:lnTo>
                    <a:pt x="15158" y="122367"/>
                  </a:lnTo>
                  <a:lnTo>
                    <a:pt x="29202" y="4630"/>
                  </a:lnTo>
                  <a:lnTo>
                    <a:pt x="26319" y="961"/>
                  </a:lnTo>
                  <a:lnTo>
                    <a:pt x="18238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3" name="object 385"/>
            <p:cNvSpPr>
              <a:spLocks/>
            </p:cNvSpPr>
            <p:nvPr/>
          </p:nvSpPr>
          <p:spPr bwMode="auto">
            <a:xfrm>
              <a:off x="5582195" y="3469142"/>
              <a:ext cx="26670" cy="30480"/>
            </a:xfrm>
            <a:custGeom>
              <a:avLst/>
              <a:gdLst>
                <a:gd name="T0" fmla="*/ 4611 w 35559"/>
                <a:gd name="T1" fmla="*/ 0 h 30479"/>
                <a:gd name="T2" fmla="*/ 126 w 35559"/>
                <a:gd name="T3" fmla="*/ 18560 h 30479"/>
                <a:gd name="T4" fmla="*/ 0 w 35559"/>
                <a:gd name="T5" fmla="*/ 23168 h 30479"/>
                <a:gd name="T6" fmla="*/ 859 w 35559"/>
                <a:gd name="T7" fmla="*/ 29721 h 30479"/>
                <a:gd name="T8" fmla="*/ 1679 w 35559"/>
                <a:gd name="T9" fmla="*/ 30419 h 30479"/>
                <a:gd name="T10" fmla="*/ 6164 w 35559"/>
                <a:gd name="T11" fmla="*/ 11859 h 30479"/>
                <a:gd name="T12" fmla="*/ 6290 w 35559"/>
                <a:gd name="T13" fmla="*/ 7251 h 30479"/>
                <a:gd name="T14" fmla="*/ 5431 w 35559"/>
                <a:gd name="T15" fmla="*/ 698 h 30479"/>
                <a:gd name="T16" fmla="*/ 4611 w 35559"/>
                <a:gd name="T17" fmla="*/ 0 h 304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59" h="30479">
                  <a:moveTo>
                    <a:pt x="25902" y="0"/>
                  </a:moveTo>
                  <a:lnTo>
                    <a:pt x="708" y="18554"/>
                  </a:lnTo>
                  <a:lnTo>
                    <a:pt x="0" y="23162"/>
                  </a:lnTo>
                  <a:lnTo>
                    <a:pt x="4825" y="29715"/>
                  </a:lnTo>
                  <a:lnTo>
                    <a:pt x="9434" y="30413"/>
                  </a:lnTo>
                  <a:lnTo>
                    <a:pt x="34629" y="11859"/>
                  </a:lnTo>
                  <a:lnTo>
                    <a:pt x="35339" y="7251"/>
                  </a:lnTo>
                  <a:lnTo>
                    <a:pt x="30511" y="698"/>
                  </a:lnTo>
                  <a:lnTo>
                    <a:pt x="25902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4" name="object 386"/>
            <p:cNvSpPr>
              <a:spLocks/>
            </p:cNvSpPr>
            <p:nvPr/>
          </p:nvSpPr>
          <p:spPr bwMode="auto">
            <a:xfrm>
              <a:off x="5587397" y="3444922"/>
              <a:ext cx="46673" cy="84455"/>
            </a:xfrm>
            <a:custGeom>
              <a:avLst/>
              <a:gdLst>
                <a:gd name="T0" fmla="*/ 1367 w 62229"/>
                <a:gd name="T1" fmla="*/ 0 h 84454"/>
                <a:gd name="T2" fmla="*/ 164 w 62229"/>
                <a:gd name="T3" fmla="*/ 4521 h 84454"/>
                <a:gd name="T4" fmla="*/ 0 w 62229"/>
                <a:gd name="T5" fmla="*/ 9097 h 84454"/>
                <a:gd name="T6" fmla="*/ 8821 w 62229"/>
                <a:gd name="T7" fmla="*/ 83320 h 84454"/>
                <a:gd name="T8" fmla="*/ 9636 w 62229"/>
                <a:gd name="T9" fmla="*/ 84237 h 84454"/>
                <a:gd name="T10" fmla="*/ 10842 w 62229"/>
                <a:gd name="T11" fmla="*/ 79716 h 84454"/>
                <a:gd name="T12" fmla="*/ 11003 w 62229"/>
                <a:gd name="T13" fmla="*/ 75141 h 84454"/>
                <a:gd name="T14" fmla="*/ 2181 w 62229"/>
                <a:gd name="T15" fmla="*/ 918 h 84454"/>
                <a:gd name="T16" fmla="*/ 1367 w 62229"/>
                <a:gd name="T17" fmla="*/ 0 h 844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229" h="84454">
                  <a:moveTo>
                    <a:pt x="7677" y="0"/>
                  </a:moveTo>
                  <a:lnTo>
                    <a:pt x="916" y="4521"/>
                  </a:lnTo>
                  <a:lnTo>
                    <a:pt x="0" y="9097"/>
                  </a:lnTo>
                  <a:lnTo>
                    <a:pt x="49557" y="83314"/>
                  </a:lnTo>
                  <a:lnTo>
                    <a:pt x="54133" y="84231"/>
                  </a:lnTo>
                  <a:lnTo>
                    <a:pt x="60905" y="79710"/>
                  </a:lnTo>
                  <a:lnTo>
                    <a:pt x="61810" y="75135"/>
                  </a:lnTo>
                  <a:lnTo>
                    <a:pt x="12252" y="918"/>
                  </a:lnTo>
                  <a:lnTo>
                    <a:pt x="7677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5" name="object 387"/>
            <p:cNvSpPr>
              <a:spLocks/>
            </p:cNvSpPr>
            <p:nvPr/>
          </p:nvSpPr>
          <p:spPr bwMode="auto">
            <a:xfrm>
              <a:off x="5612804" y="3495650"/>
              <a:ext cx="20955" cy="33655"/>
            </a:xfrm>
            <a:custGeom>
              <a:avLst/>
              <a:gdLst>
                <a:gd name="T0" fmla="*/ 1367 w 27940"/>
                <a:gd name="T1" fmla="*/ 0 h 33654"/>
                <a:gd name="T2" fmla="*/ 164 w 27940"/>
                <a:gd name="T3" fmla="*/ 4509 h 33654"/>
                <a:gd name="T4" fmla="*/ 0 w 27940"/>
                <a:gd name="T5" fmla="*/ 9085 h 33654"/>
                <a:gd name="T6" fmla="*/ 2792 w 27940"/>
                <a:gd name="T7" fmla="*/ 32592 h 33654"/>
                <a:gd name="T8" fmla="*/ 3606 w 27940"/>
                <a:gd name="T9" fmla="*/ 33509 h 33654"/>
                <a:gd name="T10" fmla="*/ 4809 w 27940"/>
                <a:gd name="T11" fmla="*/ 28988 h 33654"/>
                <a:gd name="T12" fmla="*/ 4972 w 27940"/>
                <a:gd name="T13" fmla="*/ 24414 h 33654"/>
                <a:gd name="T14" fmla="*/ 2181 w 27940"/>
                <a:gd name="T15" fmla="*/ 916 h 33654"/>
                <a:gd name="T16" fmla="*/ 1367 w 27940"/>
                <a:gd name="T17" fmla="*/ 0 h 336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940" h="33654">
                  <a:moveTo>
                    <a:pt x="7677" y="0"/>
                  </a:moveTo>
                  <a:lnTo>
                    <a:pt x="916" y="4509"/>
                  </a:lnTo>
                  <a:lnTo>
                    <a:pt x="0" y="9085"/>
                  </a:lnTo>
                  <a:lnTo>
                    <a:pt x="15681" y="32586"/>
                  </a:lnTo>
                  <a:lnTo>
                    <a:pt x="20257" y="33503"/>
                  </a:lnTo>
                  <a:lnTo>
                    <a:pt x="27017" y="28982"/>
                  </a:lnTo>
                  <a:lnTo>
                    <a:pt x="27934" y="24408"/>
                  </a:lnTo>
                  <a:lnTo>
                    <a:pt x="12252" y="916"/>
                  </a:lnTo>
                  <a:lnTo>
                    <a:pt x="7677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6" name="object 388"/>
            <p:cNvSpPr>
              <a:spLocks/>
            </p:cNvSpPr>
            <p:nvPr/>
          </p:nvSpPr>
          <p:spPr bwMode="auto">
            <a:xfrm>
              <a:off x="5597741" y="3513930"/>
              <a:ext cx="20955" cy="33655"/>
            </a:xfrm>
            <a:custGeom>
              <a:avLst/>
              <a:gdLst>
                <a:gd name="T0" fmla="*/ 1367 w 27940"/>
                <a:gd name="T1" fmla="*/ 0 h 33654"/>
                <a:gd name="T2" fmla="*/ 164 w 27940"/>
                <a:gd name="T3" fmla="*/ 4511 h 33654"/>
                <a:gd name="T4" fmla="*/ 0 w 27940"/>
                <a:gd name="T5" fmla="*/ 9086 h 33654"/>
                <a:gd name="T6" fmla="*/ 2792 w 27940"/>
                <a:gd name="T7" fmla="*/ 32594 h 33654"/>
                <a:gd name="T8" fmla="*/ 3606 w 27940"/>
                <a:gd name="T9" fmla="*/ 33511 h 33654"/>
                <a:gd name="T10" fmla="*/ 4811 w 27940"/>
                <a:gd name="T11" fmla="*/ 28989 h 33654"/>
                <a:gd name="T12" fmla="*/ 4973 w 27940"/>
                <a:gd name="T13" fmla="*/ 24414 h 33654"/>
                <a:gd name="T14" fmla="*/ 2182 w 27940"/>
                <a:gd name="T15" fmla="*/ 906 h 33654"/>
                <a:gd name="T16" fmla="*/ 1367 w 27940"/>
                <a:gd name="T17" fmla="*/ 0 h 336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940" h="33654">
                  <a:moveTo>
                    <a:pt x="7678" y="0"/>
                  </a:moveTo>
                  <a:lnTo>
                    <a:pt x="918" y="4511"/>
                  </a:lnTo>
                  <a:lnTo>
                    <a:pt x="0" y="9086"/>
                  </a:lnTo>
                  <a:lnTo>
                    <a:pt x="15683" y="32588"/>
                  </a:lnTo>
                  <a:lnTo>
                    <a:pt x="20259" y="33505"/>
                  </a:lnTo>
                  <a:lnTo>
                    <a:pt x="27029" y="28983"/>
                  </a:lnTo>
                  <a:lnTo>
                    <a:pt x="27936" y="24408"/>
                  </a:lnTo>
                  <a:lnTo>
                    <a:pt x="12254" y="906"/>
                  </a:lnTo>
                  <a:lnTo>
                    <a:pt x="7678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7" name="object 389"/>
            <p:cNvSpPr>
              <a:spLocks/>
            </p:cNvSpPr>
            <p:nvPr/>
          </p:nvSpPr>
          <p:spPr bwMode="auto">
            <a:xfrm>
              <a:off x="5551752" y="3431279"/>
              <a:ext cx="30004" cy="19050"/>
            </a:xfrm>
            <a:custGeom>
              <a:avLst/>
              <a:gdLst>
                <a:gd name="T0" fmla="*/ 852 w 40004"/>
                <a:gd name="T1" fmla="*/ 0 h 19050"/>
                <a:gd name="T2" fmla="*/ 191 w 40004"/>
                <a:gd name="T3" fmla="*/ 2828 h 19050"/>
                <a:gd name="T4" fmla="*/ 0 w 40004"/>
                <a:gd name="T5" fmla="*/ 10899 h 19050"/>
                <a:gd name="T6" fmla="*/ 503 w 40004"/>
                <a:gd name="T7" fmla="*/ 14601 h 19050"/>
                <a:gd name="T8" fmla="*/ 6273 w 40004"/>
                <a:gd name="T9" fmla="*/ 18915 h 19050"/>
                <a:gd name="T10" fmla="*/ 6932 w 40004"/>
                <a:gd name="T11" fmla="*/ 16087 h 19050"/>
                <a:gd name="T12" fmla="*/ 7123 w 40004"/>
                <a:gd name="T13" fmla="*/ 8016 h 19050"/>
                <a:gd name="T14" fmla="*/ 6620 w 40004"/>
                <a:gd name="T15" fmla="*/ 4314 h 19050"/>
                <a:gd name="T16" fmla="*/ 852 w 40004"/>
                <a:gd name="T17" fmla="*/ 0 h 19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004" h="19050">
                  <a:moveTo>
                    <a:pt x="4782" y="0"/>
                  </a:moveTo>
                  <a:lnTo>
                    <a:pt x="1070" y="2828"/>
                  </a:lnTo>
                  <a:lnTo>
                    <a:pt x="0" y="10899"/>
                  </a:lnTo>
                  <a:lnTo>
                    <a:pt x="2828" y="14601"/>
                  </a:lnTo>
                  <a:lnTo>
                    <a:pt x="35241" y="18915"/>
                  </a:lnTo>
                  <a:lnTo>
                    <a:pt x="38943" y="16087"/>
                  </a:lnTo>
                  <a:lnTo>
                    <a:pt x="40013" y="8016"/>
                  </a:lnTo>
                  <a:lnTo>
                    <a:pt x="37185" y="4314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8" name="object 390"/>
            <p:cNvSpPr>
              <a:spLocks/>
            </p:cNvSpPr>
            <p:nvPr/>
          </p:nvSpPr>
          <p:spPr bwMode="auto">
            <a:xfrm>
              <a:off x="5497776" y="3334831"/>
              <a:ext cx="73343" cy="193675"/>
            </a:xfrm>
            <a:custGeom>
              <a:avLst/>
              <a:gdLst>
                <a:gd name="T0" fmla="*/ 15374 w 97790"/>
                <a:gd name="T1" fmla="*/ 0 h 193675"/>
                <a:gd name="T2" fmla="*/ 14723 w 97790"/>
                <a:gd name="T3" fmla="*/ 2882 h 193675"/>
                <a:gd name="T4" fmla="*/ 12224 w 97790"/>
                <a:gd name="T5" fmla="*/ 120586 h 193675"/>
                <a:gd name="T6" fmla="*/ 43 w 97790"/>
                <a:gd name="T7" fmla="*/ 182201 h 193675"/>
                <a:gd name="T8" fmla="*/ 0 w 97790"/>
                <a:gd name="T9" fmla="*/ 186863 h 193675"/>
                <a:gd name="T10" fmla="*/ 968 w 97790"/>
                <a:gd name="T11" fmla="*/ 192904 h 193675"/>
                <a:gd name="T12" fmla="*/ 1799 w 97790"/>
                <a:gd name="T13" fmla="*/ 193154 h 193675"/>
                <a:gd name="T14" fmla="*/ 2337 w 97790"/>
                <a:gd name="T15" fmla="*/ 190425 h 193675"/>
                <a:gd name="T16" fmla="*/ 14582 w 97790"/>
                <a:gd name="T17" fmla="*/ 128482 h 193675"/>
                <a:gd name="T18" fmla="*/ 14732 w 97790"/>
                <a:gd name="T19" fmla="*/ 126865 h 193675"/>
                <a:gd name="T20" fmla="*/ 17327 w 97790"/>
                <a:gd name="T21" fmla="*/ 4630 h 193675"/>
                <a:gd name="T22" fmla="*/ 16813 w 97790"/>
                <a:gd name="T23" fmla="*/ 961 h 193675"/>
                <a:gd name="T24" fmla="*/ 15374 w 97790"/>
                <a:gd name="T25" fmla="*/ 0 h 193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7790" h="193675">
                  <a:moveTo>
                    <a:pt x="86382" y="0"/>
                  </a:moveTo>
                  <a:lnTo>
                    <a:pt x="82723" y="2882"/>
                  </a:lnTo>
                  <a:lnTo>
                    <a:pt x="68680" y="120586"/>
                  </a:lnTo>
                  <a:lnTo>
                    <a:pt x="240" y="182201"/>
                  </a:lnTo>
                  <a:lnTo>
                    <a:pt x="0" y="186863"/>
                  </a:lnTo>
                  <a:lnTo>
                    <a:pt x="5438" y="192904"/>
                  </a:lnTo>
                  <a:lnTo>
                    <a:pt x="10101" y="193154"/>
                  </a:lnTo>
                  <a:lnTo>
                    <a:pt x="13126" y="190425"/>
                  </a:lnTo>
                  <a:lnTo>
                    <a:pt x="81926" y="128482"/>
                  </a:lnTo>
                  <a:lnTo>
                    <a:pt x="82767" y="126865"/>
                  </a:lnTo>
                  <a:lnTo>
                    <a:pt x="97346" y="4630"/>
                  </a:lnTo>
                  <a:lnTo>
                    <a:pt x="94463" y="961"/>
                  </a:lnTo>
                  <a:lnTo>
                    <a:pt x="86382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9" name="object 391"/>
            <p:cNvSpPr>
              <a:spLocks/>
            </p:cNvSpPr>
            <p:nvPr/>
          </p:nvSpPr>
          <p:spPr bwMode="auto">
            <a:xfrm>
              <a:off x="5518204" y="3455351"/>
              <a:ext cx="23813" cy="34925"/>
            </a:xfrm>
            <a:custGeom>
              <a:avLst/>
              <a:gdLst>
                <a:gd name="T0" fmla="*/ 1205 w 31750"/>
                <a:gd name="T1" fmla="*/ 0 h 34925"/>
                <a:gd name="T2" fmla="*/ 83 w 31750"/>
                <a:gd name="T3" fmla="*/ 5154 h 34925"/>
                <a:gd name="T4" fmla="*/ 0 w 31750"/>
                <a:gd name="T5" fmla="*/ 9796 h 34925"/>
                <a:gd name="T6" fmla="*/ 3559 w 31750"/>
                <a:gd name="T7" fmla="*/ 34281 h 34925"/>
                <a:gd name="T8" fmla="*/ 4385 w 31750"/>
                <a:gd name="T9" fmla="*/ 34749 h 34925"/>
                <a:gd name="T10" fmla="*/ 5507 w 31750"/>
                <a:gd name="T11" fmla="*/ 29596 h 34925"/>
                <a:gd name="T12" fmla="*/ 5591 w 31750"/>
                <a:gd name="T13" fmla="*/ 24965 h 34925"/>
                <a:gd name="T14" fmla="*/ 2031 w 31750"/>
                <a:gd name="T15" fmla="*/ 469 h 34925"/>
                <a:gd name="T16" fmla="*/ 1205 w 31750"/>
                <a:gd name="T17" fmla="*/ 0 h 34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750" h="34925">
                  <a:moveTo>
                    <a:pt x="6770" y="0"/>
                  </a:moveTo>
                  <a:lnTo>
                    <a:pt x="468" y="5154"/>
                  </a:lnTo>
                  <a:lnTo>
                    <a:pt x="0" y="9796"/>
                  </a:lnTo>
                  <a:lnTo>
                    <a:pt x="19994" y="34281"/>
                  </a:lnTo>
                  <a:lnTo>
                    <a:pt x="24636" y="34749"/>
                  </a:lnTo>
                  <a:lnTo>
                    <a:pt x="30937" y="29596"/>
                  </a:lnTo>
                  <a:lnTo>
                    <a:pt x="31407" y="24965"/>
                  </a:lnTo>
                  <a:lnTo>
                    <a:pt x="11410" y="469"/>
                  </a:lnTo>
                  <a:lnTo>
                    <a:pt x="6770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0" name="object 392"/>
            <p:cNvSpPr>
              <a:spLocks/>
            </p:cNvSpPr>
            <p:nvPr/>
          </p:nvSpPr>
          <p:spPr bwMode="auto">
            <a:xfrm>
              <a:off x="5486636" y="3435115"/>
              <a:ext cx="57150" cy="70485"/>
            </a:xfrm>
            <a:custGeom>
              <a:avLst/>
              <a:gdLst>
                <a:gd name="T0" fmla="*/ 11707 w 76200"/>
                <a:gd name="T1" fmla="*/ 0 h 70485"/>
                <a:gd name="T2" fmla="*/ 45 w 76200"/>
                <a:gd name="T3" fmla="*/ 58983 h 70485"/>
                <a:gd name="T4" fmla="*/ 0 w 76200"/>
                <a:gd name="T5" fmla="*/ 63646 h 70485"/>
                <a:gd name="T6" fmla="*/ 970 w 76200"/>
                <a:gd name="T7" fmla="*/ 69696 h 70485"/>
                <a:gd name="T8" fmla="*/ 1799 w 76200"/>
                <a:gd name="T9" fmla="*/ 69936 h 70485"/>
                <a:gd name="T10" fmla="*/ 13460 w 76200"/>
                <a:gd name="T11" fmla="*/ 10943 h 70485"/>
                <a:gd name="T12" fmla="*/ 13505 w 76200"/>
                <a:gd name="T13" fmla="*/ 6290 h 70485"/>
                <a:gd name="T14" fmla="*/ 12534 w 76200"/>
                <a:gd name="T15" fmla="*/ 241 h 70485"/>
                <a:gd name="T16" fmla="*/ 11707 w 76200"/>
                <a:gd name="T17" fmla="*/ 0 h 704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200" h="70485">
                  <a:moveTo>
                    <a:pt x="65775" y="0"/>
                  </a:moveTo>
                  <a:lnTo>
                    <a:pt x="251" y="58983"/>
                  </a:lnTo>
                  <a:lnTo>
                    <a:pt x="0" y="63646"/>
                  </a:lnTo>
                  <a:lnTo>
                    <a:pt x="5449" y="69696"/>
                  </a:lnTo>
                  <a:lnTo>
                    <a:pt x="10101" y="69936"/>
                  </a:lnTo>
                  <a:lnTo>
                    <a:pt x="75625" y="10943"/>
                  </a:lnTo>
                  <a:lnTo>
                    <a:pt x="75877" y="6290"/>
                  </a:lnTo>
                  <a:lnTo>
                    <a:pt x="70427" y="241"/>
                  </a:lnTo>
                  <a:lnTo>
                    <a:pt x="65775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1" name="object 393"/>
            <p:cNvSpPr>
              <a:spLocks/>
            </p:cNvSpPr>
            <p:nvPr/>
          </p:nvSpPr>
          <p:spPr bwMode="auto">
            <a:xfrm>
              <a:off x="5486636" y="3475380"/>
              <a:ext cx="23813" cy="29845"/>
            </a:xfrm>
            <a:custGeom>
              <a:avLst/>
              <a:gdLst>
                <a:gd name="T0" fmla="*/ 3746 w 31750"/>
                <a:gd name="T1" fmla="*/ 0 h 29845"/>
                <a:gd name="T2" fmla="*/ 45 w 31750"/>
                <a:gd name="T3" fmla="*/ 18718 h 29845"/>
                <a:gd name="T4" fmla="*/ 0 w 31750"/>
                <a:gd name="T5" fmla="*/ 23380 h 29845"/>
                <a:gd name="T6" fmla="*/ 970 w 31750"/>
                <a:gd name="T7" fmla="*/ 29430 h 29845"/>
                <a:gd name="T8" fmla="*/ 1799 w 31750"/>
                <a:gd name="T9" fmla="*/ 29671 h 29845"/>
                <a:gd name="T10" fmla="*/ 5501 w 31750"/>
                <a:gd name="T11" fmla="*/ 10953 h 29845"/>
                <a:gd name="T12" fmla="*/ 5543 w 31750"/>
                <a:gd name="T13" fmla="*/ 6290 h 29845"/>
                <a:gd name="T14" fmla="*/ 4574 w 31750"/>
                <a:gd name="T15" fmla="*/ 251 h 29845"/>
                <a:gd name="T16" fmla="*/ 3746 w 31750"/>
                <a:gd name="T17" fmla="*/ 0 h 298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750" h="29845">
                  <a:moveTo>
                    <a:pt x="21043" y="0"/>
                  </a:moveTo>
                  <a:lnTo>
                    <a:pt x="251" y="18718"/>
                  </a:lnTo>
                  <a:lnTo>
                    <a:pt x="0" y="23380"/>
                  </a:lnTo>
                  <a:lnTo>
                    <a:pt x="5449" y="29430"/>
                  </a:lnTo>
                  <a:lnTo>
                    <a:pt x="10101" y="29671"/>
                  </a:lnTo>
                  <a:lnTo>
                    <a:pt x="30905" y="10953"/>
                  </a:lnTo>
                  <a:lnTo>
                    <a:pt x="31145" y="6290"/>
                  </a:lnTo>
                  <a:lnTo>
                    <a:pt x="25695" y="251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2" name="object 394"/>
            <p:cNvSpPr>
              <a:spLocks/>
            </p:cNvSpPr>
            <p:nvPr/>
          </p:nvSpPr>
          <p:spPr bwMode="auto">
            <a:xfrm>
              <a:off x="5497776" y="3498314"/>
              <a:ext cx="23813" cy="29845"/>
            </a:xfrm>
            <a:custGeom>
              <a:avLst/>
              <a:gdLst>
                <a:gd name="T0" fmla="*/ 3743 w 31750"/>
                <a:gd name="T1" fmla="*/ 0 h 29845"/>
                <a:gd name="T2" fmla="*/ 43 w 31750"/>
                <a:gd name="T3" fmla="*/ 18718 h 29845"/>
                <a:gd name="T4" fmla="*/ 0 w 31750"/>
                <a:gd name="T5" fmla="*/ 23380 h 29845"/>
                <a:gd name="T6" fmla="*/ 968 w 31750"/>
                <a:gd name="T7" fmla="*/ 29420 h 29845"/>
                <a:gd name="T8" fmla="*/ 1799 w 31750"/>
                <a:gd name="T9" fmla="*/ 29671 h 29845"/>
                <a:gd name="T10" fmla="*/ 5499 w 31750"/>
                <a:gd name="T11" fmla="*/ 10942 h 29845"/>
                <a:gd name="T12" fmla="*/ 5542 w 31750"/>
                <a:gd name="T13" fmla="*/ 6290 h 29845"/>
                <a:gd name="T14" fmla="*/ 4574 w 31750"/>
                <a:gd name="T15" fmla="*/ 240 h 29845"/>
                <a:gd name="T16" fmla="*/ 3743 w 31750"/>
                <a:gd name="T17" fmla="*/ 0 h 298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750" h="29845">
                  <a:moveTo>
                    <a:pt x="21032" y="0"/>
                  </a:moveTo>
                  <a:lnTo>
                    <a:pt x="240" y="18718"/>
                  </a:lnTo>
                  <a:lnTo>
                    <a:pt x="0" y="23380"/>
                  </a:lnTo>
                  <a:lnTo>
                    <a:pt x="5438" y="29420"/>
                  </a:lnTo>
                  <a:lnTo>
                    <a:pt x="10101" y="29671"/>
                  </a:lnTo>
                  <a:lnTo>
                    <a:pt x="30894" y="10942"/>
                  </a:lnTo>
                  <a:lnTo>
                    <a:pt x="31134" y="6290"/>
                  </a:lnTo>
                  <a:lnTo>
                    <a:pt x="25695" y="240"/>
                  </a:lnTo>
                  <a:lnTo>
                    <a:pt x="21032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3" name="object 395"/>
            <p:cNvSpPr>
              <a:spLocks/>
            </p:cNvSpPr>
            <p:nvPr/>
          </p:nvSpPr>
          <p:spPr bwMode="auto">
            <a:xfrm>
              <a:off x="5476719" y="3646595"/>
              <a:ext cx="64294" cy="202565"/>
            </a:xfrm>
            <a:custGeom>
              <a:avLst/>
              <a:gdLst>
                <a:gd name="T0" fmla="*/ 13952 w 85725"/>
                <a:gd name="T1" fmla="*/ 0 h 202564"/>
                <a:gd name="T2" fmla="*/ 13132 w 85725"/>
                <a:gd name="T3" fmla="*/ 688 h 202564"/>
                <a:gd name="T4" fmla="*/ 89 w 85725"/>
                <a:gd name="T5" fmla="*/ 99542 h 202564"/>
                <a:gd name="T6" fmla="*/ 0 w 85725"/>
                <a:gd name="T7" fmla="*/ 101268 h 202564"/>
                <a:gd name="T8" fmla="*/ 1209 w 85725"/>
                <a:gd name="T9" fmla="*/ 198905 h 202564"/>
                <a:gd name="T10" fmla="*/ 1838 w 85725"/>
                <a:gd name="T11" fmla="*/ 201963 h 202564"/>
                <a:gd name="T12" fmla="*/ 3282 w 85725"/>
                <a:gd name="T13" fmla="*/ 201394 h 202564"/>
                <a:gd name="T14" fmla="*/ 3825 w 85725"/>
                <a:gd name="T15" fmla="*/ 197878 h 202564"/>
                <a:gd name="T16" fmla="*/ 2672 w 85725"/>
                <a:gd name="T17" fmla="*/ 104725 h 202564"/>
                <a:gd name="T18" fmla="*/ 15239 w 85725"/>
                <a:gd name="T19" fmla="*/ 9457 h 202564"/>
                <a:gd name="T20" fmla="*/ 15116 w 85725"/>
                <a:gd name="T21" fmla="*/ 4848 h 202564"/>
                <a:gd name="T22" fmla="*/ 13952 w 85725"/>
                <a:gd name="T23" fmla="*/ 0 h 2025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25" h="202564">
                  <a:moveTo>
                    <a:pt x="78388" y="0"/>
                  </a:moveTo>
                  <a:lnTo>
                    <a:pt x="73779" y="688"/>
                  </a:lnTo>
                  <a:lnTo>
                    <a:pt x="501" y="99542"/>
                  </a:lnTo>
                  <a:lnTo>
                    <a:pt x="0" y="101268"/>
                  </a:lnTo>
                  <a:lnTo>
                    <a:pt x="6791" y="198899"/>
                  </a:lnTo>
                  <a:lnTo>
                    <a:pt x="10320" y="201957"/>
                  </a:lnTo>
                  <a:lnTo>
                    <a:pt x="18434" y="201388"/>
                  </a:lnTo>
                  <a:lnTo>
                    <a:pt x="21490" y="197872"/>
                  </a:lnTo>
                  <a:lnTo>
                    <a:pt x="15015" y="104719"/>
                  </a:lnTo>
                  <a:lnTo>
                    <a:pt x="85618" y="9457"/>
                  </a:lnTo>
                  <a:lnTo>
                    <a:pt x="84929" y="4848"/>
                  </a:lnTo>
                  <a:lnTo>
                    <a:pt x="78388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4" name="object 396"/>
            <p:cNvSpPr>
              <a:spLocks/>
            </p:cNvSpPr>
            <p:nvPr/>
          </p:nvSpPr>
          <p:spPr bwMode="auto">
            <a:xfrm>
              <a:off x="5478275" y="3773110"/>
              <a:ext cx="29051" cy="18415"/>
            </a:xfrm>
            <a:custGeom>
              <a:avLst/>
              <a:gdLst>
                <a:gd name="T0" fmla="*/ 6047 w 38734"/>
                <a:gd name="T1" fmla="*/ 0 h 18414"/>
                <a:gd name="T2" fmla="*/ 518 w 38734"/>
                <a:gd name="T3" fmla="*/ 3581 h 18414"/>
                <a:gd name="T4" fmla="*/ 0 w 38734"/>
                <a:gd name="T5" fmla="*/ 7240 h 18414"/>
                <a:gd name="T6" fmla="*/ 167 w 38734"/>
                <a:gd name="T7" fmla="*/ 15327 h 18414"/>
                <a:gd name="T8" fmla="*/ 818 w 38734"/>
                <a:gd name="T9" fmla="*/ 18221 h 18414"/>
                <a:gd name="T10" fmla="*/ 6349 w 38734"/>
                <a:gd name="T11" fmla="*/ 14638 h 18414"/>
                <a:gd name="T12" fmla="*/ 6866 w 38734"/>
                <a:gd name="T13" fmla="*/ 10981 h 18414"/>
                <a:gd name="T14" fmla="*/ 6698 w 38734"/>
                <a:gd name="T15" fmla="*/ 2893 h 18414"/>
                <a:gd name="T16" fmla="*/ 6047 w 38734"/>
                <a:gd name="T17" fmla="*/ 0 h 18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734" h="18414">
                  <a:moveTo>
                    <a:pt x="33975" y="0"/>
                  </a:moveTo>
                  <a:lnTo>
                    <a:pt x="2905" y="3581"/>
                  </a:lnTo>
                  <a:lnTo>
                    <a:pt x="0" y="7240"/>
                  </a:lnTo>
                  <a:lnTo>
                    <a:pt x="939" y="15321"/>
                  </a:lnTo>
                  <a:lnTo>
                    <a:pt x="4598" y="18215"/>
                  </a:lnTo>
                  <a:lnTo>
                    <a:pt x="35667" y="14632"/>
                  </a:lnTo>
                  <a:lnTo>
                    <a:pt x="38572" y="10975"/>
                  </a:lnTo>
                  <a:lnTo>
                    <a:pt x="37633" y="2893"/>
                  </a:lnTo>
                  <a:lnTo>
                    <a:pt x="33975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5" name="object 397"/>
            <p:cNvSpPr>
              <a:spLocks/>
            </p:cNvSpPr>
            <p:nvPr/>
          </p:nvSpPr>
          <p:spPr bwMode="auto">
            <a:xfrm>
              <a:off x="5497047" y="3746463"/>
              <a:ext cx="15716" cy="96520"/>
            </a:xfrm>
            <a:custGeom>
              <a:avLst/>
              <a:gdLst>
                <a:gd name="T0" fmla="*/ 1988 w 20954"/>
                <a:gd name="T1" fmla="*/ 0 h 96520"/>
                <a:gd name="T2" fmla="*/ 545 w 20954"/>
                <a:gd name="T3" fmla="*/ 567 h 96520"/>
                <a:gd name="T4" fmla="*/ 0 w 20954"/>
                <a:gd name="T5" fmla="*/ 4084 h 96520"/>
                <a:gd name="T6" fmla="*/ 1102 w 20954"/>
                <a:gd name="T7" fmla="*/ 93121 h 96520"/>
                <a:gd name="T8" fmla="*/ 1729 w 20954"/>
                <a:gd name="T9" fmla="*/ 96178 h 96520"/>
                <a:gd name="T10" fmla="*/ 3174 w 20954"/>
                <a:gd name="T11" fmla="*/ 95610 h 96520"/>
                <a:gd name="T12" fmla="*/ 3719 w 20954"/>
                <a:gd name="T13" fmla="*/ 92094 h 96520"/>
                <a:gd name="T14" fmla="*/ 2617 w 20954"/>
                <a:gd name="T15" fmla="*/ 3068 h 96520"/>
                <a:gd name="T16" fmla="*/ 1988 w 20954"/>
                <a:gd name="T17" fmla="*/ 0 h 96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954" h="96520">
                  <a:moveTo>
                    <a:pt x="11172" y="0"/>
                  </a:moveTo>
                  <a:lnTo>
                    <a:pt x="3058" y="567"/>
                  </a:lnTo>
                  <a:lnTo>
                    <a:pt x="0" y="4084"/>
                  </a:lnTo>
                  <a:lnTo>
                    <a:pt x="6192" y="93121"/>
                  </a:lnTo>
                  <a:lnTo>
                    <a:pt x="9709" y="96178"/>
                  </a:lnTo>
                  <a:lnTo>
                    <a:pt x="17833" y="95610"/>
                  </a:lnTo>
                  <a:lnTo>
                    <a:pt x="20891" y="92094"/>
                  </a:lnTo>
                  <a:lnTo>
                    <a:pt x="14700" y="3068"/>
                  </a:lnTo>
                  <a:lnTo>
                    <a:pt x="11172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6" name="object 398"/>
            <p:cNvSpPr>
              <a:spLocks/>
            </p:cNvSpPr>
            <p:nvPr/>
          </p:nvSpPr>
          <p:spPr bwMode="auto">
            <a:xfrm>
              <a:off x="5500225" y="3807314"/>
              <a:ext cx="12859" cy="35560"/>
            </a:xfrm>
            <a:custGeom>
              <a:avLst/>
              <a:gdLst>
                <a:gd name="T0" fmla="*/ 1988 w 17145"/>
                <a:gd name="T1" fmla="*/ 0 h 35560"/>
                <a:gd name="T2" fmla="*/ 544 w 17145"/>
                <a:gd name="T3" fmla="*/ 556 h 35560"/>
                <a:gd name="T4" fmla="*/ 0 w 17145"/>
                <a:gd name="T5" fmla="*/ 4084 h 35560"/>
                <a:gd name="T6" fmla="*/ 348 w 17145"/>
                <a:gd name="T7" fmla="*/ 32270 h 35560"/>
                <a:gd name="T8" fmla="*/ 974 w 17145"/>
                <a:gd name="T9" fmla="*/ 35327 h 35560"/>
                <a:gd name="T10" fmla="*/ 2420 w 17145"/>
                <a:gd name="T11" fmla="*/ 34759 h 35560"/>
                <a:gd name="T12" fmla="*/ 2965 w 17145"/>
                <a:gd name="T13" fmla="*/ 31243 h 35560"/>
                <a:gd name="T14" fmla="*/ 2614 w 17145"/>
                <a:gd name="T15" fmla="*/ 3056 h 35560"/>
                <a:gd name="T16" fmla="*/ 1988 w 17145"/>
                <a:gd name="T17" fmla="*/ 0 h 35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45" h="35560">
                  <a:moveTo>
                    <a:pt x="11170" y="0"/>
                  </a:moveTo>
                  <a:lnTo>
                    <a:pt x="3056" y="556"/>
                  </a:lnTo>
                  <a:lnTo>
                    <a:pt x="0" y="4084"/>
                  </a:lnTo>
                  <a:lnTo>
                    <a:pt x="1954" y="32270"/>
                  </a:lnTo>
                  <a:lnTo>
                    <a:pt x="5471" y="35327"/>
                  </a:lnTo>
                  <a:lnTo>
                    <a:pt x="13595" y="34759"/>
                  </a:lnTo>
                  <a:lnTo>
                    <a:pt x="16653" y="31243"/>
                  </a:lnTo>
                  <a:lnTo>
                    <a:pt x="14687" y="3056"/>
                  </a:lnTo>
                  <a:lnTo>
                    <a:pt x="11170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7" name="object 399"/>
            <p:cNvSpPr>
              <a:spLocks/>
            </p:cNvSpPr>
            <p:nvPr/>
          </p:nvSpPr>
          <p:spPr bwMode="auto">
            <a:xfrm>
              <a:off x="5480347" y="3813221"/>
              <a:ext cx="12859" cy="35560"/>
            </a:xfrm>
            <a:custGeom>
              <a:avLst/>
              <a:gdLst>
                <a:gd name="T0" fmla="*/ 1988 w 17145"/>
                <a:gd name="T1" fmla="*/ 0 h 35560"/>
                <a:gd name="T2" fmla="*/ 545 w 17145"/>
                <a:gd name="T3" fmla="*/ 556 h 35560"/>
                <a:gd name="T4" fmla="*/ 0 w 17145"/>
                <a:gd name="T5" fmla="*/ 4084 h 35560"/>
                <a:gd name="T6" fmla="*/ 348 w 17145"/>
                <a:gd name="T7" fmla="*/ 32270 h 35560"/>
                <a:gd name="T8" fmla="*/ 976 w 17145"/>
                <a:gd name="T9" fmla="*/ 35328 h 35560"/>
                <a:gd name="T10" fmla="*/ 2420 w 17145"/>
                <a:gd name="T11" fmla="*/ 34759 h 35560"/>
                <a:gd name="T12" fmla="*/ 2965 w 17145"/>
                <a:gd name="T13" fmla="*/ 31243 h 35560"/>
                <a:gd name="T14" fmla="*/ 2616 w 17145"/>
                <a:gd name="T15" fmla="*/ 3056 h 35560"/>
                <a:gd name="T16" fmla="*/ 1988 w 17145"/>
                <a:gd name="T17" fmla="*/ 0 h 35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45" h="35560">
                  <a:moveTo>
                    <a:pt x="11172" y="0"/>
                  </a:moveTo>
                  <a:lnTo>
                    <a:pt x="3058" y="556"/>
                  </a:lnTo>
                  <a:lnTo>
                    <a:pt x="0" y="4084"/>
                  </a:lnTo>
                  <a:lnTo>
                    <a:pt x="1954" y="32270"/>
                  </a:lnTo>
                  <a:lnTo>
                    <a:pt x="5482" y="35328"/>
                  </a:lnTo>
                  <a:lnTo>
                    <a:pt x="13596" y="34759"/>
                  </a:lnTo>
                  <a:lnTo>
                    <a:pt x="16653" y="31243"/>
                  </a:lnTo>
                  <a:lnTo>
                    <a:pt x="14698" y="3056"/>
                  </a:lnTo>
                  <a:lnTo>
                    <a:pt x="11172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8" name="object 400"/>
            <p:cNvSpPr>
              <a:spLocks/>
            </p:cNvSpPr>
            <p:nvPr/>
          </p:nvSpPr>
          <p:spPr bwMode="auto">
            <a:xfrm>
              <a:off x="5470510" y="3709605"/>
              <a:ext cx="27146" cy="31750"/>
            </a:xfrm>
            <a:custGeom>
              <a:avLst/>
              <a:gdLst>
                <a:gd name="T0" fmla="*/ 1699 w 36195"/>
                <a:gd name="T1" fmla="*/ 0 h 31750"/>
                <a:gd name="T2" fmla="*/ 878 w 36195"/>
                <a:gd name="T3" fmla="*/ 612 h 31750"/>
                <a:gd name="T4" fmla="*/ 0 w 36195"/>
                <a:gd name="T5" fmla="*/ 7087 h 31750"/>
                <a:gd name="T6" fmla="*/ 109 w 36195"/>
                <a:gd name="T7" fmla="*/ 11708 h 31750"/>
                <a:gd name="T8" fmla="*/ 4732 w 36195"/>
                <a:gd name="T9" fmla="*/ 31529 h 31750"/>
                <a:gd name="T10" fmla="*/ 5554 w 36195"/>
                <a:gd name="T11" fmla="*/ 30906 h 31750"/>
                <a:gd name="T12" fmla="*/ 6433 w 36195"/>
                <a:gd name="T13" fmla="*/ 24441 h 31750"/>
                <a:gd name="T14" fmla="*/ 6322 w 36195"/>
                <a:gd name="T15" fmla="*/ 19822 h 31750"/>
                <a:gd name="T16" fmla="*/ 1699 w 36195"/>
                <a:gd name="T17" fmla="*/ 0 h 317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195" h="31750">
                  <a:moveTo>
                    <a:pt x="9555" y="0"/>
                  </a:moveTo>
                  <a:lnTo>
                    <a:pt x="4935" y="612"/>
                  </a:lnTo>
                  <a:lnTo>
                    <a:pt x="0" y="7087"/>
                  </a:lnTo>
                  <a:lnTo>
                    <a:pt x="610" y="11708"/>
                  </a:lnTo>
                  <a:lnTo>
                    <a:pt x="26591" y="31529"/>
                  </a:lnTo>
                  <a:lnTo>
                    <a:pt x="31210" y="30906"/>
                  </a:lnTo>
                  <a:lnTo>
                    <a:pt x="36146" y="24441"/>
                  </a:lnTo>
                  <a:lnTo>
                    <a:pt x="35524" y="19822"/>
                  </a:lnTo>
                  <a:lnTo>
                    <a:pt x="9555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9" name="object 401"/>
            <p:cNvSpPr>
              <a:spLocks/>
            </p:cNvSpPr>
            <p:nvPr/>
          </p:nvSpPr>
          <p:spPr bwMode="auto">
            <a:xfrm>
              <a:off x="5394041" y="3630652"/>
              <a:ext cx="131445" cy="130175"/>
            </a:xfrm>
            <a:custGeom>
              <a:avLst/>
              <a:gdLst>
                <a:gd name="T0" fmla="*/ 29852 w 175259"/>
                <a:gd name="T1" fmla="*/ 0 h 130175"/>
                <a:gd name="T2" fmla="*/ 29031 w 175259"/>
                <a:gd name="T3" fmla="*/ 687 h 130175"/>
                <a:gd name="T4" fmla="*/ 16469 w 175259"/>
                <a:gd name="T5" fmla="*/ 95905 h 130175"/>
                <a:gd name="T6" fmla="*/ 449 w 175259"/>
                <a:gd name="T7" fmla="*/ 115442 h 130175"/>
                <a:gd name="T8" fmla="*/ 0 w 175259"/>
                <a:gd name="T9" fmla="*/ 119363 h 130175"/>
                <a:gd name="T10" fmla="*/ 308 w 175259"/>
                <a:gd name="T11" fmla="*/ 127313 h 130175"/>
                <a:gd name="T12" fmla="*/ 1007 w 175259"/>
                <a:gd name="T13" fmla="*/ 129835 h 130175"/>
                <a:gd name="T14" fmla="*/ 17818 w 175259"/>
                <a:gd name="T15" fmla="*/ 109338 h 130175"/>
                <a:gd name="T16" fmla="*/ 18090 w 175259"/>
                <a:gd name="T17" fmla="*/ 108343 h 130175"/>
                <a:gd name="T18" fmla="*/ 31138 w 175259"/>
                <a:gd name="T19" fmla="*/ 9467 h 130175"/>
                <a:gd name="T20" fmla="*/ 31016 w 175259"/>
                <a:gd name="T21" fmla="*/ 4848 h 130175"/>
                <a:gd name="T22" fmla="*/ 29852 w 175259"/>
                <a:gd name="T23" fmla="*/ 0 h 130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5259" h="130175">
                  <a:moveTo>
                    <a:pt x="167721" y="0"/>
                  </a:moveTo>
                  <a:lnTo>
                    <a:pt x="163112" y="687"/>
                  </a:lnTo>
                  <a:lnTo>
                    <a:pt x="92532" y="95905"/>
                  </a:lnTo>
                  <a:lnTo>
                    <a:pt x="2523" y="115442"/>
                  </a:lnTo>
                  <a:lnTo>
                    <a:pt x="0" y="119363"/>
                  </a:lnTo>
                  <a:lnTo>
                    <a:pt x="1725" y="127313"/>
                  </a:lnTo>
                  <a:lnTo>
                    <a:pt x="5657" y="129835"/>
                  </a:lnTo>
                  <a:lnTo>
                    <a:pt x="100110" y="109338"/>
                  </a:lnTo>
                  <a:lnTo>
                    <a:pt x="101639" y="108343"/>
                  </a:lnTo>
                  <a:lnTo>
                    <a:pt x="174950" y="9467"/>
                  </a:lnTo>
                  <a:lnTo>
                    <a:pt x="174263" y="4848"/>
                  </a:lnTo>
                  <a:lnTo>
                    <a:pt x="167721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0" name="object 402"/>
            <p:cNvSpPr>
              <a:spLocks/>
            </p:cNvSpPr>
            <p:nvPr/>
          </p:nvSpPr>
          <p:spPr bwMode="auto">
            <a:xfrm>
              <a:off x="5432816" y="3709300"/>
              <a:ext cx="15240" cy="39370"/>
            </a:xfrm>
            <a:custGeom>
              <a:avLst/>
              <a:gdLst>
                <a:gd name="T0" fmla="*/ 1911 w 20320"/>
                <a:gd name="T1" fmla="*/ 0 h 39370"/>
                <a:gd name="T2" fmla="*/ 482 w 20320"/>
                <a:gd name="T3" fmla="*/ 1332 h 39370"/>
                <a:gd name="T4" fmla="*/ 0 w 20320"/>
                <a:gd name="T5" fmla="*/ 5132 h 39370"/>
                <a:gd name="T6" fmla="*/ 929 w 20320"/>
                <a:gd name="T7" fmla="*/ 36310 h 39370"/>
                <a:gd name="T8" fmla="*/ 1604 w 20320"/>
                <a:gd name="T9" fmla="*/ 39019 h 39370"/>
                <a:gd name="T10" fmla="*/ 3032 w 20320"/>
                <a:gd name="T11" fmla="*/ 37675 h 39370"/>
                <a:gd name="T12" fmla="*/ 3515 w 20320"/>
                <a:gd name="T13" fmla="*/ 33886 h 39370"/>
                <a:gd name="T14" fmla="*/ 2587 w 20320"/>
                <a:gd name="T15" fmla="*/ 2707 h 39370"/>
                <a:gd name="T16" fmla="*/ 1911 w 20320"/>
                <a:gd name="T17" fmla="*/ 0 h 393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20" h="39370">
                  <a:moveTo>
                    <a:pt x="10735" y="0"/>
                  </a:moveTo>
                  <a:lnTo>
                    <a:pt x="2707" y="1332"/>
                  </a:lnTo>
                  <a:lnTo>
                    <a:pt x="0" y="5132"/>
                  </a:lnTo>
                  <a:lnTo>
                    <a:pt x="5219" y="36310"/>
                  </a:lnTo>
                  <a:lnTo>
                    <a:pt x="9009" y="39019"/>
                  </a:lnTo>
                  <a:lnTo>
                    <a:pt x="17035" y="37675"/>
                  </a:lnTo>
                  <a:lnTo>
                    <a:pt x="19744" y="33886"/>
                  </a:lnTo>
                  <a:lnTo>
                    <a:pt x="14535" y="2707"/>
                  </a:lnTo>
                  <a:lnTo>
                    <a:pt x="10735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1" name="object 403"/>
            <p:cNvSpPr>
              <a:spLocks/>
            </p:cNvSpPr>
            <p:nvPr/>
          </p:nvSpPr>
          <p:spPr bwMode="auto">
            <a:xfrm>
              <a:off x="5392921" y="3700116"/>
              <a:ext cx="70961" cy="33655"/>
            </a:xfrm>
            <a:custGeom>
              <a:avLst/>
              <a:gdLst>
                <a:gd name="T0" fmla="*/ 15780 w 94615"/>
                <a:gd name="T1" fmla="*/ 0 h 33654"/>
                <a:gd name="T2" fmla="*/ 448 w 94615"/>
                <a:gd name="T3" fmla="*/ 18713 h 33654"/>
                <a:gd name="T4" fmla="*/ 0 w 94615"/>
                <a:gd name="T5" fmla="*/ 22633 h 33654"/>
                <a:gd name="T6" fmla="*/ 307 w 94615"/>
                <a:gd name="T7" fmla="*/ 30583 h 33654"/>
                <a:gd name="T8" fmla="*/ 1004 w 94615"/>
                <a:gd name="T9" fmla="*/ 33106 h 33654"/>
                <a:gd name="T10" fmla="*/ 16336 w 94615"/>
                <a:gd name="T11" fmla="*/ 14392 h 33654"/>
                <a:gd name="T12" fmla="*/ 16785 w 94615"/>
                <a:gd name="T13" fmla="*/ 10472 h 33654"/>
                <a:gd name="T14" fmla="*/ 16477 w 94615"/>
                <a:gd name="T15" fmla="*/ 2522 h 33654"/>
                <a:gd name="T16" fmla="*/ 15780 w 94615"/>
                <a:gd name="T17" fmla="*/ 0 h 336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15" h="33654">
                  <a:moveTo>
                    <a:pt x="88665" y="0"/>
                  </a:moveTo>
                  <a:lnTo>
                    <a:pt x="2523" y="18707"/>
                  </a:lnTo>
                  <a:lnTo>
                    <a:pt x="0" y="22627"/>
                  </a:lnTo>
                  <a:lnTo>
                    <a:pt x="1725" y="30577"/>
                  </a:lnTo>
                  <a:lnTo>
                    <a:pt x="5646" y="33100"/>
                  </a:lnTo>
                  <a:lnTo>
                    <a:pt x="91789" y="14392"/>
                  </a:lnTo>
                  <a:lnTo>
                    <a:pt x="94311" y="10472"/>
                  </a:lnTo>
                  <a:lnTo>
                    <a:pt x="92586" y="2522"/>
                  </a:lnTo>
                  <a:lnTo>
                    <a:pt x="88665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2" name="object 404"/>
            <p:cNvSpPr>
              <a:spLocks/>
            </p:cNvSpPr>
            <p:nvPr/>
          </p:nvSpPr>
          <p:spPr bwMode="auto">
            <a:xfrm>
              <a:off x="5392919" y="3712882"/>
              <a:ext cx="26670" cy="20955"/>
            </a:xfrm>
            <a:custGeom>
              <a:avLst/>
              <a:gdLst>
                <a:gd name="T0" fmla="*/ 5315 w 35559"/>
                <a:gd name="T1" fmla="*/ 0 h 20954"/>
                <a:gd name="T2" fmla="*/ 449 w 35559"/>
                <a:gd name="T3" fmla="*/ 5941 h 20954"/>
                <a:gd name="T4" fmla="*/ 0 w 35559"/>
                <a:gd name="T5" fmla="*/ 9861 h 20954"/>
                <a:gd name="T6" fmla="*/ 308 w 35559"/>
                <a:gd name="T7" fmla="*/ 17817 h 20954"/>
                <a:gd name="T8" fmla="*/ 1005 w 35559"/>
                <a:gd name="T9" fmla="*/ 20339 h 20954"/>
                <a:gd name="T10" fmla="*/ 5871 w 35559"/>
                <a:gd name="T11" fmla="*/ 14400 h 20954"/>
                <a:gd name="T12" fmla="*/ 6320 w 35559"/>
                <a:gd name="T13" fmla="*/ 10473 h 20954"/>
                <a:gd name="T14" fmla="*/ 6013 w 35559"/>
                <a:gd name="T15" fmla="*/ 2522 h 20954"/>
                <a:gd name="T16" fmla="*/ 5315 w 35559"/>
                <a:gd name="T17" fmla="*/ 0 h 209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59" h="20954">
                  <a:moveTo>
                    <a:pt x="29857" y="0"/>
                  </a:moveTo>
                  <a:lnTo>
                    <a:pt x="2523" y="5941"/>
                  </a:lnTo>
                  <a:lnTo>
                    <a:pt x="0" y="9861"/>
                  </a:lnTo>
                  <a:lnTo>
                    <a:pt x="1725" y="17811"/>
                  </a:lnTo>
                  <a:lnTo>
                    <a:pt x="5646" y="20333"/>
                  </a:lnTo>
                  <a:lnTo>
                    <a:pt x="32980" y="14394"/>
                  </a:lnTo>
                  <a:lnTo>
                    <a:pt x="35504" y="10473"/>
                  </a:lnTo>
                  <a:lnTo>
                    <a:pt x="33778" y="2522"/>
                  </a:lnTo>
                  <a:lnTo>
                    <a:pt x="29857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3" name="object 405"/>
            <p:cNvSpPr>
              <a:spLocks/>
            </p:cNvSpPr>
            <p:nvPr/>
          </p:nvSpPr>
          <p:spPr bwMode="auto">
            <a:xfrm>
              <a:off x="5394041" y="3740154"/>
              <a:ext cx="26670" cy="20955"/>
            </a:xfrm>
            <a:custGeom>
              <a:avLst/>
              <a:gdLst>
                <a:gd name="T0" fmla="*/ 5318 w 35559"/>
                <a:gd name="T1" fmla="*/ 0 h 20954"/>
                <a:gd name="T2" fmla="*/ 449 w 35559"/>
                <a:gd name="T3" fmla="*/ 5941 h 20954"/>
                <a:gd name="T4" fmla="*/ 0 w 35559"/>
                <a:gd name="T5" fmla="*/ 9861 h 20954"/>
                <a:gd name="T6" fmla="*/ 308 w 35559"/>
                <a:gd name="T7" fmla="*/ 17817 h 20954"/>
                <a:gd name="T8" fmla="*/ 1007 w 35559"/>
                <a:gd name="T9" fmla="*/ 20339 h 20954"/>
                <a:gd name="T10" fmla="*/ 5874 w 35559"/>
                <a:gd name="T11" fmla="*/ 14398 h 20954"/>
                <a:gd name="T12" fmla="*/ 6323 w 35559"/>
                <a:gd name="T13" fmla="*/ 10472 h 20954"/>
                <a:gd name="T14" fmla="*/ 6016 w 35559"/>
                <a:gd name="T15" fmla="*/ 2522 h 20954"/>
                <a:gd name="T16" fmla="*/ 5318 w 35559"/>
                <a:gd name="T17" fmla="*/ 0 h 209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59" h="20954">
                  <a:moveTo>
                    <a:pt x="29879" y="0"/>
                  </a:moveTo>
                  <a:lnTo>
                    <a:pt x="2523" y="5941"/>
                  </a:lnTo>
                  <a:lnTo>
                    <a:pt x="0" y="9861"/>
                  </a:lnTo>
                  <a:lnTo>
                    <a:pt x="1725" y="17811"/>
                  </a:lnTo>
                  <a:lnTo>
                    <a:pt x="5657" y="20333"/>
                  </a:lnTo>
                  <a:lnTo>
                    <a:pt x="33002" y="14392"/>
                  </a:lnTo>
                  <a:lnTo>
                    <a:pt x="35525" y="10472"/>
                  </a:lnTo>
                  <a:lnTo>
                    <a:pt x="33799" y="2522"/>
                  </a:lnTo>
                  <a:lnTo>
                    <a:pt x="29879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4" name="object 406"/>
            <p:cNvSpPr>
              <a:spLocks/>
            </p:cNvSpPr>
            <p:nvPr/>
          </p:nvSpPr>
          <p:spPr bwMode="auto">
            <a:xfrm>
              <a:off x="5773634" y="3293746"/>
              <a:ext cx="66199" cy="198755"/>
            </a:xfrm>
            <a:custGeom>
              <a:avLst/>
              <a:gdLst>
                <a:gd name="T0" fmla="*/ 1991 w 88265"/>
                <a:gd name="T1" fmla="*/ 0 h 198754"/>
                <a:gd name="T2" fmla="*/ 546 w 88265"/>
                <a:gd name="T3" fmla="*/ 557 h 198754"/>
                <a:gd name="T4" fmla="*/ 0 w 88265"/>
                <a:gd name="T5" fmla="*/ 4074 h 198754"/>
                <a:gd name="T6" fmla="*/ 1491 w 88265"/>
                <a:gd name="T7" fmla="*/ 126839 h 198754"/>
                <a:gd name="T8" fmla="*/ 1622 w 88265"/>
                <a:gd name="T9" fmla="*/ 128477 h 198754"/>
                <a:gd name="T10" fmla="*/ 13818 w 88265"/>
                <a:gd name="T11" fmla="*/ 198359 h 198754"/>
                <a:gd name="T12" fmla="*/ 14648 w 88265"/>
                <a:gd name="T13" fmla="*/ 198402 h 198754"/>
                <a:gd name="T14" fmla="*/ 15682 w 88265"/>
                <a:gd name="T15" fmla="*/ 192713 h 198754"/>
                <a:gd name="T16" fmla="*/ 15689 w 88265"/>
                <a:gd name="T17" fmla="*/ 188039 h 198754"/>
                <a:gd name="T18" fmla="*/ 4053 w 88265"/>
                <a:gd name="T19" fmla="*/ 121368 h 198754"/>
                <a:gd name="T20" fmla="*/ 2616 w 88265"/>
                <a:gd name="T21" fmla="*/ 3069 h 198754"/>
                <a:gd name="T22" fmla="*/ 1991 w 88265"/>
                <a:gd name="T23" fmla="*/ 0 h 1987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265" h="198754">
                  <a:moveTo>
                    <a:pt x="11182" y="0"/>
                  </a:moveTo>
                  <a:lnTo>
                    <a:pt x="3068" y="557"/>
                  </a:lnTo>
                  <a:lnTo>
                    <a:pt x="0" y="4074"/>
                  </a:lnTo>
                  <a:lnTo>
                    <a:pt x="8375" y="126833"/>
                  </a:lnTo>
                  <a:lnTo>
                    <a:pt x="9108" y="128471"/>
                  </a:lnTo>
                  <a:lnTo>
                    <a:pt x="77635" y="198353"/>
                  </a:lnTo>
                  <a:lnTo>
                    <a:pt x="82298" y="198396"/>
                  </a:lnTo>
                  <a:lnTo>
                    <a:pt x="88108" y="192707"/>
                  </a:lnTo>
                  <a:lnTo>
                    <a:pt x="88151" y="188033"/>
                  </a:lnTo>
                  <a:lnTo>
                    <a:pt x="22769" y="121362"/>
                  </a:lnTo>
                  <a:lnTo>
                    <a:pt x="14698" y="3069"/>
                  </a:lnTo>
                  <a:lnTo>
                    <a:pt x="11182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5" name="object 407"/>
            <p:cNvSpPr>
              <a:spLocks/>
            </p:cNvSpPr>
            <p:nvPr/>
          </p:nvSpPr>
          <p:spPr bwMode="auto">
            <a:xfrm>
              <a:off x="5797344" y="3417861"/>
              <a:ext cx="24288" cy="33655"/>
            </a:xfrm>
            <a:custGeom>
              <a:avLst/>
              <a:gdLst>
                <a:gd name="T0" fmla="*/ 4623 w 32384"/>
                <a:gd name="T1" fmla="*/ 0 h 33654"/>
                <a:gd name="T2" fmla="*/ 3794 w 32384"/>
                <a:gd name="T3" fmla="*/ 163 h 33654"/>
                <a:gd name="T4" fmla="*/ 0 w 32384"/>
                <a:gd name="T5" fmla="*/ 23081 h 33654"/>
                <a:gd name="T6" fmla="*/ 29 w 32384"/>
                <a:gd name="T7" fmla="*/ 27745 h 33654"/>
                <a:gd name="T8" fmla="*/ 1091 w 32384"/>
                <a:gd name="T9" fmla="*/ 33292 h 33654"/>
                <a:gd name="T10" fmla="*/ 1921 w 32384"/>
                <a:gd name="T11" fmla="*/ 33117 h 33654"/>
                <a:gd name="T12" fmla="*/ 5713 w 32384"/>
                <a:gd name="T13" fmla="*/ 10200 h 33654"/>
                <a:gd name="T14" fmla="*/ 5684 w 32384"/>
                <a:gd name="T15" fmla="*/ 5537 h 33654"/>
                <a:gd name="T16" fmla="*/ 4623 w 32384"/>
                <a:gd name="T17" fmla="*/ 0 h 336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384" h="33654">
                  <a:moveTo>
                    <a:pt x="25970" y="0"/>
                  </a:moveTo>
                  <a:lnTo>
                    <a:pt x="21316" y="163"/>
                  </a:lnTo>
                  <a:lnTo>
                    <a:pt x="0" y="23075"/>
                  </a:lnTo>
                  <a:lnTo>
                    <a:pt x="163" y="27739"/>
                  </a:lnTo>
                  <a:lnTo>
                    <a:pt x="6126" y="33286"/>
                  </a:lnTo>
                  <a:lnTo>
                    <a:pt x="10789" y="33111"/>
                  </a:lnTo>
                  <a:lnTo>
                    <a:pt x="32096" y="10200"/>
                  </a:lnTo>
                  <a:lnTo>
                    <a:pt x="31932" y="5537"/>
                  </a:lnTo>
                  <a:lnTo>
                    <a:pt x="25970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6" name="object 408"/>
            <p:cNvSpPr>
              <a:spLocks/>
            </p:cNvSpPr>
            <p:nvPr/>
          </p:nvSpPr>
          <p:spPr bwMode="auto">
            <a:xfrm>
              <a:off x="5797248" y="3396323"/>
              <a:ext cx="54769" cy="74295"/>
            </a:xfrm>
            <a:custGeom>
              <a:avLst/>
              <a:gdLst>
                <a:gd name="T0" fmla="*/ 1043 w 73025"/>
                <a:gd name="T1" fmla="*/ 0 h 74295"/>
                <a:gd name="T2" fmla="*/ 8 w 73025"/>
                <a:gd name="T3" fmla="*/ 5699 h 74295"/>
                <a:gd name="T4" fmla="*/ 0 w 73025"/>
                <a:gd name="T5" fmla="*/ 10363 h 74295"/>
                <a:gd name="T6" fmla="*/ 11120 w 73025"/>
                <a:gd name="T7" fmla="*/ 74085 h 74295"/>
                <a:gd name="T8" fmla="*/ 11950 w 73025"/>
                <a:gd name="T9" fmla="*/ 74129 h 74295"/>
                <a:gd name="T10" fmla="*/ 12984 w 73025"/>
                <a:gd name="T11" fmla="*/ 68428 h 74295"/>
                <a:gd name="T12" fmla="*/ 12992 w 73025"/>
                <a:gd name="T13" fmla="*/ 63765 h 74295"/>
                <a:gd name="T14" fmla="*/ 1871 w 73025"/>
                <a:gd name="T15" fmla="*/ 43 h 74295"/>
                <a:gd name="T16" fmla="*/ 1043 w 73025"/>
                <a:gd name="T17" fmla="*/ 0 h 74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025" h="74295">
                  <a:moveTo>
                    <a:pt x="5853" y="0"/>
                  </a:moveTo>
                  <a:lnTo>
                    <a:pt x="43" y="5699"/>
                  </a:lnTo>
                  <a:lnTo>
                    <a:pt x="0" y="10363"/>
                  </a:lnTo>
                  <a:lnTo>
                    <a:pt x="62477" y="74085"/>
                  </a:lnTo>
                  <a:lnTo>
                    <a:pt x="67141" y="74129"/>
                  </a:lnTo>
                  <a:lnTo>
                    <a:pt x="72950" y="68428"/>
                  </a:lnTo>
                  <a:lnTo>
                    <a:pt x="72994" y="63765"/>
                  </a:lnTo>
                  <a:lnTo>
                    <a:pt x="10516" y="43"/>
                  </a:lnTo>
                  <a:lnTo>
                    <a:pt x="5853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7" name="object 409"/>
            <p:cNvSpPr>
              <a:spLocks/>
            </p:cNvSpPr>
            <p:nvPr/>
          </p:nvSpPr>
          <p:spPr bwMode="auto">
            <a:xfrm>
              <a:off x="5829280" y="3439864"/>
              <a:ext cx="22860" cy="31115"/>
            </a:xfrm>
            <a:custGeom>
              <a:avLst/>
              <a:gdLst>
                <a:gd name="T0" fmla="*/ 1043 w 30479"/>
                <a:gd name="T1" fmla="*/ 0 h 31114"/>
                <a:gd name="T2" fmla="*/ 8 w 30479"/>
                <a:gd name="T3" fmla="*/ 5701 h 31114"/>
                <a:gd name="T4" fmla="*/ 0 w 30479"/>
                <a:gd name="T5" fmla="*/ 10363 h 31114"/>
                <a:gd name="T6" fmla="*/ 3518 w 30479"/>
                <a:gd name="T7" fmla="*/ 30550 h 31114"/>
                <a:gd name="T8" fmla="*/ 4349 w 30479"/>
                <a:gd name="T9" fmla="*/ 30595 h 31114"/>
                <a:gd name="T10" fmla="*/ 5383 w 30479"/>
                <a:gd name="T11" fmla="*/ 24894 h 31114"/>
                <a:gd name="T12" fmla="*/ 5393 w 30479"/>
                <a:gd name="T13" fmla="*/ 20230 h 31114"/>
                <a:gd name="T14" fmla="*/ 1871 w 30479"/>
                <a:gd name="T15" fmla="*/ 54 h 31114"/>
                <a:gd name="T16" fmla="*/ 1043 w 30479"/>
                <a:gd name="T17" fmla="*/ 0 h 31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479" h="31114">
                  <a:moveTo>
                    <a:pt x="5853" y="0"/>
                  </a:moveTo>
                  <a:lnTo>
                    <a:pt x="43" y="5701"/>
                  </a:lnTo>
                  <a:lnTo>
                    <a:pt x="0" y="10363"/>
                  </a:lnTo>
                  <a:lnTo>
                    <a:pt x="19766" y="30544"/>
                  </a:lnTo>
                  <a:lnTo>
                    <a:pt x="24429" y="30589"/>
                  </a:lnTo>
                  <a:lnTo>
                    <a:pt x="30238" y="24888"/>
                  </a:lnTo>
                  <a:lnTo>
                    <a:pt x="30293" y="20224"/>
                  </a:lnTo>
                  <a:lnTo>
                    <a:pt x="10515" y="54"/>
                  </a:lnTo>
                  <a:lnTo>
                    <a:pt x="5853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8" name="object 410"/>
            <p:cNvSpPr>
              <a:spLocks/>
            </p:cNvSpPr>
            <p:nvPr/>
          </p:nvSpPr>
          <p:spPr bwMode="auto">
            <a:xfrm>
              <a:off x="5817026" y="3461565"/>
              <a:ext cx="22860" cy="31115"/>
            </a:xfrm>
            <a:custGeom>
              <a:avLst/>
              <a:gdLst>
                <a:gd name="T0" fmla="*/ 1043 w 30479"/>
                <a:gd name="T1" fmla="*/ 0 h 31114"/>
                <a:gd name="T2" fmla="*/ 8 w 30479"/>
                <a:gd name="T3" fmla="*/ 5701 h 31114"/>
                <a:gd name="T4" fmla="*/ 0 w 30479"/>
                <a:gd name="T5" fmla="*/ 10364 h 31114"/>
                <a:gd name="T6" fmla="*/ 3521 w 30479"/>
                <a:gd name="T7" fmla="*/ 30540 h 31114"/>
                <a:gd name="T8" fmla="*/ 4351 w 30479"/>
                <a:gd name="T9" fmla="*/ 30583 h 31114"/>
                <a:gd name="T10" fmla="*/ 5385 w 30479"/>
                <a:gd name="T11" fmla="*/ 24884 h 31114"/>
                <a:gd name="T12" fmla="*/ 5393 w 30479"/>
                <a:gd name="T13" fmla="*/ 20220 h 31114"/>
                <a:gd name="T14" fmla="*/ 1871 w 30479"/>
                <a:gd name="T15" fmla="*/ 44 h 31114"/>
                <a:gd name="T16" fmla="*/ 1043 w 30479"/>
                <a:gd name="T17" fmla="*/ 0 h 31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479" h="31114">
                  <a:moveTo>
                    <a:pt x="5854" y="0"/>
                  </a:moveTo>
                  <a:lnTo>
                    <a:pt x="44" y="5701"/>
                  </a:lnTo>
                  <a:lnTo>
                    <a:pt x="0" y="10364"/>
                  </a:lnTo>
                  <a:lnTo>
                    <a:pt x="19777" y="30534"/>
                  </a:lnTo>
                  <a:lnTo>
                    <a:pt x="24441" y="30577"/>
                  </a:lnTo>
                  <a:lnTo>
                    <a:pt x="30251" y="24878"/>
                  </a:lnTo>
                  <a:lnTo>
                    <a:pt x="30294" y="20214"/>
                  </a:lnTo>
                  <a:lnTo>
                    <a:pt x="10516" y="44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9" name="object 411"/>
            <p:cNvSpPr>
              <a:spLocks/>
            </p:cNvSpPr>
            <p:nvPr/>
          </p:nvSpPr>
          <p:spPr bwMode="auto">
            <a:xfrm>
              <a:off x="5760243" y="3390512"/>
              <a:ext cx="30004" cy="16510"/>
            </a:xfrm>
            <a:custGeom>
              <a:avLst/>
              <a:gdLst>
                <a:gd name="T0" fmla="*/ 6362 w 40004"/>
                <a:gd name="T1" fmla="*/ 0 h 16510"/>
                <a:gd name="T2" fmla="*/ 554 w 40004"/>
                <a:gd name="T3" fmla="*/ 1769 h 16510"/>
                <a:gd name="T4" fmla="*/ 0 w 40004"/>
                <a:gd name="T5" fmla="*/ 5242 h 16510"/>
                <a:gd name="T6" fmla="*/ 78 w 40004"/>
                <a:gd name="T7" fmla="*/ 13366 h 16510"/>
                <a:gd name="T8" fmla="*/ 696 w 40004"/>
                <a:gd name="T9" fmla="*/ 16479 h 16510"/>
                <a:gd name="T10" fmla="*/ 6505 w 40004"/>
                <a:gd name="T11" fmla="*/ 14710 h 16510"/>
                <a:gd name="T12" fmla="*/ 7058 w 40004"/>
                <a:gd name="T13" fmla="*/ 11238 h 16510"/>
                <a:gd name="T14" fmla="*/ 6981 w 40004"/>
                <a:gd name="T15" fmla="*/ 3112 h 16510"/>
                <a:gd name="T16" fmla="*/ 6362 w 40004"/>
                <a:gd name="T17" fmla="*/ 0 h 16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004" h="16510">
                  <a:moveTo>
                    <a:pt x="35742" y="0"/>
                  </a:moveTo>
                  <a:lnTo>
                    <a:pt x="3111" y="1769"/>
                  </a:lnTo>
                  <a:lnTo>
                    <a:pt x="0" y="5242"/>
                  </a:lnTo>
                  <a:lnTo>
                    <a:pt x="436" y="13366"/>
                  </a:lnTo>
                  <a:lnTo>
                    <a:pt x="3909" y="16479"/>
                  </a:lnTo>
                  <a:lnTo>
                    <a:pt x="36540" y="14710"/>
                  </a:lnTo>
                  <a:lnTo>
                    <a:pt x="39653" y="11238"/>
                  </a:lnTo>
                  <a:lnTo>
                    <a:pt x="39216" y="3112"/>
                  </a:lnTo>
                  <a:lnTo>
                    <a:pt x="35742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0" name="object 412"/>
            <p:cNvSpPr>
              <a:spLocks/>
            </p:cNvSpPr>
            <p:nvPr/>
          </p:nvSpPr>
          <p:spPr bwMode="auto">
            <a:xfrm>
              <a:off x="5718142" y="3295185"/>
              <a:ext cx="53340" cy="205740"/>
            </a:xfrm>
            <a:custGeom>
              <a:avLst/>
              <a:gdLst>
                <a:gd name="T0" fmla="*/ 10486 w 71120"/>
                <a:gd name="T1" fmla="*/ 0 h 205739"/>
                <a:gd name="T2" fmla="*/ 9040 w 71120"/>
                <a:gd name="T3" fmla="*/ 546 h 205739"/>
                <a:gd name="T4" fmla="*/ 8496 w 71120"/>
                <a:gd name="T5" fmla="*/ 4062 h 205739"/>
                <a:gd name="T6" fmla="*/ 9932 w 71120"/>
                <a:gd name="T7" fmla="*/ 122318 h 205739"/>
                <a:gd name="T8" fmla="*/ 0 w 71120"/>
                <a:gd name="T9" fmla="*/ 195586 h 205739"/>
                <a:gd name="T10" fmla="*/ 111 w 71120"/>
                <a:gd name="T11" fmla="*/ 200204 h 205739"/>
                <a:gd name="T12" fmla="*/ 1264 w 71120"/>
                <a:gd name="T13" fmla="*/ 205141 h 205739"/>
                <a:gd name="T14" fmla="*/ 2085 w 71120"/>
                <a:gd name="T15" fmla="*/ 204507 h 205739"/>
                <a:gd name="T16" fmla="*/ 12509 w 71120"/>
                <a:gd name="T17" fmla="*/ 127615 h 205739"/>
                <a:gd name="T18" fmla="*/ 12603 w 71120"/>
                <a:gd name="T19" fmla="*/ 125868 h 205739"/>
                <a:gd name="T20" fmla="*/ 11110 w 71120"/>
                <a:gd name="T21" fmla="*/ 3058 h 205739"/>
                <a:gd name="T22" fmla="*/ 10486 w 71120"/>
                <a:gd name="T23" fmla="*/ 0 h 2057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120" h="205739">
                  <a:moveTo>
                    <a:pt x="58916" y="0"/>
                  </a:moveTo>
                  <a:lnTo>
                    <a:pt x="50792" y="546"/>
                  </a:lnTo>
                  <a:lnTo>
                    <a:pt x="47734" y="4062"/>
                  </a:lnTo>
                  <a:lnTo>
                    <a:pt x="55805" y="122312"/>
                  </a:lnTo>
                  <a:lnTo>
                    <a:pt x="0" y="195580"/>
                  </a:lnTo>
                  <a:lnTo>
                    <a:pt x="622" y="200198"/>
                  </a:lnTo>
                  <a:lnTo>
                    <a:pt x="7098" y="205135"/>
                  </a:lnTo>
                  <a:lnTo>
                    <a:pt x="11717" y="204501"/>
                  </a:lnTo>
                  <a:lnTo>
                    <a:pt x="70285" y="127609"/>
                  </a:lnTo>
                  <a:lnTo>
                    <a:pt x="70810" y="125862"/>
                  </a:lnTo>
                  <a:lnTo>
                    <a:pt x="62423" y="3058"/>
                  </a:lnTo>
                  <a:lnTo>
                    <a:pt x="58916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1" name="object 413"/>
            <p:cNvSpPr>
              <a:spLocks/>
            </p:cNvSpPr>
            <p:nvPr/>
          </p:nvSpPr>
          <p:spPr bwMode="auto">
            <a:xfrm>
              <a:off x="5730494" y="3423493"/>
              <a:ext cx="26194" cy="31750"/>
            </a:xfrm>
            <a:custGeom>
              <a:avLst/>
              <a:gdLst>
                <a:gd name="T0" fmla="*/ 1759 w 34925"/>
                <a:gd name="T1" fmla="*/ 0 h 31750"/>
                <a:gd name="T2" fmla="*/ 931 w 34925"/>
                <a:gd name="T3" fmla="*/ 403 h 31750"/>
                <a:gd name="T4" fmla="*/ 0 w 34925"/>
                <a:gd name="T5" fmla="*/ 6629 h 31750"/>
                <a:gd name="T6" fmla="*/ 72 w 34925"/>
                <a:gd name="T7" fmla="*/ 11281 h 31750"/>
                <a:gd name="T8" fmla="*/ 4382 w 34925"/>
                <a:gd name="T9" fmla="*/ 31615 h 31750"/>
                <a:gd name="T10" fmla="*/ 5209 w 34925"/>
                <a:gd name="T11" fmla="*/ 31200 h 31750"/>
                <a:gd name="T12" fmla="*/ 6140 w 34925"/>
                <a:gd name="T13" fmla="*/ 24975 h 31750"/>
                <a:gd name="T14" fmla="*/ 6068 w 34925"/>
                <a:gd name="T15" fmla="*/ 20323 h 31750"/>
                <a:gd name="T16" fmla="*/ 1759 w 34925"/>
                <a:gd name="T17" fmla="*/ 0 h 317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925" h="31750">
                  <a:moveTo>
                    <a:pt x="9883" y="0"/>
                  </a:moveTo>
                  <a:lnTo>
                    <a:pt x="5231" y="403"/>
                  </a:lnTo>
                  <a:lnTo>
                    <a:pt x="0" y="6629"/>
                  </a:lnTo>
                  <a:lnTo>
                    <a:pt x="403" y="11281"/>
                  </a:lnTo>
                  <a:lnTo>
                    <a:pt x="24615" y="31615"/>
                  </a:lnTo>
                  <a:lnTo>
                    <a:pt x="29267" y="31200"/>
                  </a:lnTo>
                  <a:lnTo>
                    <a:pt x="34498" y="24975"/>
                  </a:lnTo>
                  <a:lnTo>
                    <a:pt x="34094" y="20323"/>
                  </a:lnTo>
                  <a:lnTo>
                    <a:pt x="9883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2" name="object 414"/>
            <p:cNvSpPr>
              <a:spLocks/>
            </p:cNvSpPr>
            <p:nvPr/>
          </p:nvSpPr>
          <p:spPr bwMode="auto">
            <a:xfrm>
              <a:off x="5704005" y="3400232"/>
              <a:ext cx="49054" cy="80645"/>
            </a:xfrm>
            <a:custGeom>
              <a:avLst/>
              <a:gdLst>
                <a:gd name="T0" fmla="*/ 10332 w 65404"/>
                <a:gd name="T1" fmla="*/ 0 h 80645"/>
                <a:gd name="T2" fmla="*/ 9509 w 65404"/>
                <a:gd name="T3" fmla="*/ 633 h 80645"/>
                <a:gd name="T4" fmla="*/ 0 w 65404"/>
                <a:gd name="T5" fmla="*/ 70755 h 80645"/>
                <a:gd name="T6" fmla="*/ 113 w 65404"/>
                <a:gd name="T7" fmla="*/ 75375 h 80645"/>
                <a:gd name="T8" fmla="*/ 1264 w 65404"/>
                <a:gd name="T9" fmla="*/ 80310 h 80645"/>
                <a:gd name="T10" fmla="*/ 2086 w 65404"/>
                <a:gd name="T11" fmla="*/ 79688 h 80645"/>
                <a:gd name="T12" fmla="*/ 11595 w 65404"/>
                <a:gd name="T13" fmla="*/ 9555 h 80645"/>
                <a:gd name="T14" fmla="*/ 11484 w 65404"/>
                <a:gd name="T15" fmla="*/ 4936 h 80645"/>
                <a:gd name="T16" fmla="*/ 10332 w 65404"/>
                <a:gd name="T17" fmla="*/ 0 h 806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04" h="80645">
                  <a:moveTo>
                    <a:pt x="58044" y="0"/>
                  </a:moveTo>
                  <a:lnTo>
                    <a:pt x="53423" y="633"/>
                  </a:lnTo>
                  <a:lnTo>
                    <a:pt x="0" y="70755"/>
                  </a:lnTo>
                  <a:lnTo>
                    <a:pt x="633" y="75375"/>
                  </a:lnTo>
                  <a:lnTo>
                    <a:pt x="7098" y="80310"/>
                  </a:lnTo>
                  <a:lnTo>
                    <a:pt x="11718" y="79688"/>
                  </a:lnTo>
                  <a:lnTo>
                    <a:pt x="65142" y="9555"/>
                  </a:lnTo>
                  <a:lnTo>
                    <a:pt x="64519" y="4936"/>
                  </a:lnTo>
                  <a:lnTo>
                    <a:pt x="58044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3" name="object 415"/>
            <p:cNvSpPr>
              <a:spLocks/>
            </p:cNvSpPr>
            <p:nvPr/>
          </p:nvSpPr>
          <p:spPr bwMode="auto">
            <a:xfrm>
              <a:off x="5704006" y="3448098"/>
              <a:ext cx="21907" cy="33020"/>
            </a:xfrm>
            <a:custGeom>
              <a:avLst/>
              <a:gdLst>
                <a:gd name="T0" fmla="*/ 3843 w 29209"/>
                <a:gd name="T1" fmla="*/ 0 h 33020"/>
                <a:gd name="T2" fmla="*/ 3019 w 29209"/>
                <a:gd name="T3" fmla="*/ 622 h 33020"/>
                <a:gd name="T4" fmla="*/ 0 w 29209"/>
                <a:gd name="T5" fmla="*/ 22889 h 33020"/>
                <a:gd name="T6" fmla="*/ 113 w 29209"/>
                <a:gd name="T7" fmla="*/ 27519 h 33020"/>
                <a:gd name="T8" fmla="*/ 1264 w 29209"/>
                <a:gd name="T9" fmla="*/ 32444 h 33020"/>
                <a:gd name="T10" fmla="*/ 2087 w 29209"/>
                <a:gd name="T11" fmla="*/ 31822 h 33020"/>
                <a:gd name="T12" fmla="*/ 5105 w 29209"/>
                <a:gd name="T13" fmla="*/ 9555 h 33020"/>
                <a:gd name="T14" fmla="*/ 4994 w 29209"/>
                <a:gd name="T15" fmla="*/ 4935 h 33020"/>
                <a:gd name="T16" fmla="*/ 3843 w 29209"/>
                <a:gd name="T17" fmla="*/ 0 h 330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09" h="33020">
                  <a:moveTo>
                    <a:pt x="21590" y="0"/>
                  </a:moveTo>
                  <a:lnTo>
                    <a:pt x="16959" y="622"/>
                  </a:lnTo>
                  <a:lnTo>
                    <a:pt x="0" y="22889"/>
                  </a:lnTo>
                  <a:lnTo>
                    <a:pt x="633" y="27519"/>
                  </a:lnTo>
                  <a:lnTo>
                    <a:pt x="7098" y="32444"/>
                  </a:lnTo>
                  <a:lnTo>
                    <a:pt x="11728" y="31822"/>
                  </a:lnTo>
                  <a:lnTo>
                    <a:pt x="28677" y="9555"/>
                  </a:lnTo>
                  <a:lnTo>
                    <a:pt x="28055" y="4935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4" name="object 416"/>
            <p:cNvSpPr>
              <a:spLocks/>
            </p:cNvSpPr>
            <p:nvPr/>
          </p:nvSpPr>
          <p:spPr bwMode="auto">
            <a:xfrm>
              <a:off x="5718143" y="3467874"/>
              <a:ext cx="21907" cy="33020"/>
            </a:xfrm>
            <a:custGeom>
              <a:avLst/>
              <a:gdLst>
                <a:gd name="T0" fmla="*/ 3839 w 29209"/>
                <a:gd name="T1" fmla="*/ 0 h 33020"/>
                <a:gd name="T2" fmla="*/ 3017 w 29209"/>
                <a:gd name="T3" fmla="*/ 623 h 33020"/>
                <a:gd name="T4" fmla="*/ 0 w 29209"/>
                <a:gd name="T5" fmla="*/ 22890 h 33020"/>
                <a:gd name="T6" fmla="*/ 111 w 29209"/>
                <a:gd name="T7" fmla="*/ 27509 h 33020"/>
                <a:gd name="T8" fmla="*/ 1264 w 29209"/>
                <a:gd name="T9" fmla="*/ 32445 h 33020"/>
                <a:gd name="T10" fmla="*/ 2085 w 29209"/>
                <a:gd name="T11" fmla="*/ 31812 h 33020"/>
                <a:gd name="T12" fmla="*/ 5102 w 29209"/>
                <a:gd name="T13" fmla="*/ 9545 h 33020"/>
                <a:gd name="T14" fmla="*/ 4991 w 29209"/>
                <a:gd name="T15" fmla="*/ 4926 h 33020"/>
                <a:gd name="T16" fmla="*/ 3839 w 29209"/>
                <a:gd name="T17" fmla="*/ 0 h 330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09" h="33020">
                  <a:moveTo>
                    <a:pt x="21568" y="0"/>
                  </a:moveTo>
                  <a:lnTo>
                    <a:pt x="16948" y="623"/>
                  </a:lnTo>
                  <a:lnTo>
                    <a:pt x="0" y="22890"/>
                  </a:lnTo>
                  <a:lnTo>
                    <a:pt x="622" y="27509"/>
                  </a:lnTo>
                  <a:lnTo>
                    <a:pt x="7098" y="32445"/>
                  </a:lnTo>
                  <a:lnTo>
                    <a:pt x="11717" y="31812"/>
                  </a:lnTo>
                  <a:lnTo>
                    <a:pt x="28666" y="9545"/>
                  </a:lnTo>
                  <a:lnTo>
                    <a:pt x="28044" y="4926"/>
                  </a:lnTo>
                  <a:lnTo>
                    <a:pt x="21568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5" name="object 417"/>
            <p:cNvSpPr>
              <a:spLocks/>
            </p:cNvSpPr>
            <p:nvPr/>
          </p:nvSpPr>
          <p:spPr bwMode="auto">
            <a:xfrm>
              <a:off x="5886918" y="2979794"/>
              <a:ext cx="58579" cy="207010"/>
            </a:xfrm>
            <a:custGeom>
              <a:avLst/>
              <a:gdLst>
                <a:gd name="T0" fmla="*/ 12452 w 78104"/>
                <a:gd name="T1" fmla="*/ 0 h 207010"/>
                <a:gd name="T2" fmla="*/ 11644 w 78104"/>
                <a:gd name="T3" fmla="*/ 1059 h 207010"/>
                <a:gd name="T4" fmla="*/ 65 w 78104"/>
                <a:gd name="T5" fmla="*/ 105505 h 207010"/>
                <a:gd name="T6" fmla="*/ 0 w 78104"/>
                <a:gd name="T7" fmla="*/ 107264 h 207010"/>
                <a:gd name="T8" fmla="*/ 2610 w 78104"/>
                <a:gd name="T9" fmla="*/ 204021 h 207010"/>
                <a:gd name="T10" fmla="*/ 3279 w 78104"/>
                <a:gd name="T11" fmla="*/ 206783 h 207010"/>
                <a:gd name="T12" fmla="*/ 4709 w 78104"/>
                <a:gd name="T13" fmla="*/ 205572 h 207010"/>
                <a:gd name="T14" fmla="*/ 5204 w 78104"/>
                <a:gd name="T15" fmla="*/ 201815 h 207010"/>
                <a:gd name="T16" fmla="*/ 2714 w 78104"/>
                <a:gd name="T17" fmla="*/ 109491 h 207010"/>
                <a:gd name="T18" fmla="*/ 13869 w 78104"/>
                <a:gd name="T19" fmla="*/ 8845 h 207010"/>
                <a:gd name="T20" fmla="*/ 13681 w 78104"/>
                <a:gd name="T21" fmla="*/ 4302 h 207010"/>
                <a:gd name="T22" fmla="*/ 12452 w 78104"/>
                <a:gd name="T23" fmla="*/ 0 h 2070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104" h="207010">
                  <a:moveTo>
                    <a:pt x="69957" y="0"/>
                  </a:moveTo>
                  <a:lnTo>
                    <a:pt x="65415" y="1059"/>
                  </a:lnTo>
                  <a:lnTo>
                    <a:pt x="360" y="105505"/>
                  </a:lnTo>
                  <a:lnTo>
                    <a:pt x="0" y="107264"/>
                  </a:lnTo>
                  <a:lnTo>
                    <a:pt x="14665" y="204021"/>
                  </a:lnTo>
                  <a:lnTo>
                    <a:pt x="18422" y="206783"/>
                  </a:lnTo>
                  <a:lnTo>
                    <a:pt x="26460" y="205572"/>
                  </a:lnTo>
                  <a:lnTo>
                    <a:pt x="29234" y="201815"/>
                  </a:lnTo>
                  <a:lnTo>
                    <a:pt x="15245" y="109491"/>
                  </a:lnTo>
                  <a:lnTo>
                    <a:pt x="77919" y="8845"/>
                  </a:lnTo>
                  <a:lnTo>
                    <a:pt x="76860" y="4302"/>
                  </a:lnTo>
                  <a:lnTo>
                    <a:pt x="69957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6" name="object 418"/>
            <p:cNvSpPr>
              <a:spLocks/>
            </p:cNvSpPr>
            <p:nvPr/>
          </p:nvSpPr>
          <p:spPr bwMode="auto">
            <a:xfrm>
              <a:off x="5890448" y="3109307"/>
              <a:ext cx="29051" cy="20955"/>
            </a:xfrm>
            <a:custGeom>
              <a:avLst/>
              <a:gdLst>
                <a:gd name="T0" fmla="*/ 5924 w 38734"/>
                <a:gd name="T1" fmla="*/ 0 h 20955"/>
                <a:gd name="T2" fmla="*/ 461 w 38734"/>
                <a:gd name="T3" fmla="*/ 6104 h 20955"/>
                <a:gd name="T4" fmla="*/ 0 w 38734"/>
                <a:gd name="T5" fmla="*/ 9980 h 20955"/>
                <a:gd name="T6" fmla="*/ 282 w 38734"/>
                <a:gd name="T7" fmla="*/ 17953 h 20955"/>
                <a:gd name="T8" fmla="*/ 971 w 38734"/>
                <a:gd name="T9" fmla="*/ 20552 h 20955"/>
                <a:gd name="T10" fmla="*/ 6436 w 38734"/>
                <a:gd name="T11" fmla="*/ 14458 h 20955"/>
                <a:gd name="T12" fmla="*/ 6896 w 38734"/>
                <a:gd name="T13" fmla="*/ 10581 h 20955"/>
                <a:gd name="T14" fmla="*/ 6614 w 38734"/>
                <a:gd name="T15" fmla="*/ 2598 h 20955"/>
                <a:gd name="T16" fmla="*/ 5924 w 38734"/>
                <a:gd name="T17" fmla="*/ 0 h 209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734" h="20955">
                  <a:moveTo>
                    <a:pt x="33286" y="0"/>
                  </a:moveTo>
                  <a:lnTo>
                    <a:pt x="2588" y="6104"/>
                  </a:lnTo>
                  <a:lnTo>
                    <a:pt x="0" y="9980"/>
                  </a:lnTo>
                  <a:lnTo>
                    <a:pt x="1583" y="17953"/>
                  </a:lnTo>
                  <a:lnTo>
                    <a:pt x="5459" y="20552"/>
                  </a:lnTo>
                  <a:lnTo>
                    <a:pt x="36158" y="14458"/>
                  </a:lnTo>
                  <a:lnTo>
                    <a:pt x="38746" y="10581"/>
                  </a:lnTo>
                  <a:lnTo>
                    <a:pt x="37162" y="2598"/>
                  </a:lnTo>
                  <a:lnTo>
                    <a:pt x="33286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7" name="object 419"/>
            <p:cNvSpPr>
              <a:spLocks/>
            </p:cNvSpPr>
            <p:nvPr/>
          </p:nvSpPr>
          <p:spPr bwMode="auto">
            <a:xfrm>
              <a:off x="5907344" y="3082580"/>
              <a:ext cx="20955" cy="96520"/>
            </a:xfrm>
            <a:custGeom>
              <a:avLst/>
              <a:gdLst>
                <a:gd name="T0" fmla="*/ 1925 w 27940"/>
                <a:gd name="T1" fmla="*/ 0 h 96519"/>
                <a:gd name="T2" fmla="*/ 492 w 27940"/>
                <a:gd name="T3" fmla="*/ 1223 h 96519"/>
                <a:gd name="T4" fmla="*/ 0 w 27940"/>
                <a:gd name="T5" fmla="*/ 4969 h 96519"/>
                <a:gd name="T6" fmla="*/ 2381 w 27940"/>
                <a:gd name="T7" fmla="*/ 93225 h 96519"/>
                <a:gd name="T8" fmla="*/ 3050 w 27940"/>
                <a:gd name="T9" fmla="*/ 95988 h 96519"/>
                <a:gd name="T10" fmla="*/ 4480 w 27940"/>
                <a:gd name="T11" fmla="*/ 94765 h 96519"/>
                <a:gd name="T12" fmla="*/ 4974 w 27940"/>
                <a:gd name="T13" fmla="*/ 91019 h 96519"/>
                <a:gd name="T14" fmla="*/ 2594 w 27940"/>
                <a:gd name="T15" fmla="*/ 2763 h 96519"/>
                <a:gd name="T16" fmla="*/ 1925 w 27940"/>
                <a:gd name="T17" fmla="*/ 0 h 965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940" h="96519">
                  <a:moveTo>
                    <a:pt x="10811" y="0"/>
                  </a:moveTo>
                  <a:lnTo>
                    <a:pt x="2762" y="1223"/>
                  </a:lnTo>
                  <a:lnTo>
                    <a:pt x="0" y="4969"/>
                  </a:lnTo>
                  <a:lnTo>
                    <a:pt x="13376" y="93219"/>
                  </a:lnTo>
                  <a:lnTo>
                    <a:pt x="17134" y="95982"/>
                  </a:lnTo>
                  <a:lnTo>
                    <a:pt x="25171" y="94759"/>
                  </a:lnTo>
                  <a:lnTo>
                    <a:pt x="27946" y="91013"/>
                  </a:lnTo>
                  <a:lnTo>
                    <a:pt x="14568" y="2763"/>
                  </a:lnTo>
                  <a:lnTo>
                    <a:pt x="10811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8" name="object 420"/>
            <p:cNvSpPr>
              <a:spLocks/>
            </p:cNvSpPr>
            <p:nvPr/>
          </p:nvSpPr>
          <p:spPr bwMode="auto">
            <a:xfrm>
              <a:off x="5914200" y="3142898"/>
              <a:ext cx="14288" cy="36195"/>
            </a:xfrm>
            <a:custGeom>
              <a:avLst/>
              <a:gdLst>
                <a:gd name="T0" fmla="*/ 1925 w 19050"/>
                <a:gd name="T1" fmla="*/ 0 h 36194"/>
                <a:gd name="T2" fmla="*/ 492 w 19050"/>
                <a:gd name="T3" fmla="*/ 1223 h 36194"/>
                <a:gd name="T4" fmla="*/ 0 w 19050"/>
                <a:gd name="T5" fmla="*/ 4969 h 36194"/>
                <a:gd name="T6" fmla="*/ 754 w 19050"/>
                <a:gd name="T7" fmla="*/ 32910 h 36194"/>
                <a:gd name="T8" fmla="*/ 1424 w 19050"/>
                <a:gd name="T9" fmla="*/ 35673 h 36194"/>
                <a:gd name="T10" fmla="*/ 2855 w 19050"/>
                <a:gd name="T11" fmla="*/ 34450 h 36194"/>
                <a:gd name="T12" fmla="*/ 3347 w 19050"/>
                <a:gd name="T13" fmla="*/ 30694 h 36194"/>
                <a:gd name="T14" fmla="*/ 2594 w 19050"/>
                <a:gd name="T15" fmla="*/ 2763 h 36194"/>
                <a:gd name="T16" fmla="*/ 1925 w 19050"/>
                <a:gd name="T17" fmla="*/ 0 h 36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50" h="36194">
                  <a:moveTo>
                    <a:pt x="10811" y="0"/>
                  </a:moveTo>
                  <a:lnTo>
                    <a:pt x="2763" y="1223"/>
                  </a:lnTo>
                  <a:lnTo>
                    <a:pt x="0" y="4969"/>
                  </a:lnTo>
                  <a:lnTo>
                    <a:pt x="4236" y="32904"/>
                  </a:lnTo>
                  <a:lnTo>
                    <a:pt x="7994" y="35667"/>
                  </a:lnTo>
                  <a:lnTo>
                    <a:pt x="16042" y="34444"/>
                  </a:lnTo>
                  <a:lnTo>
                    <a:pt x="18806" y="30688"/>
                  </a:lnTo>
                  <a:lnTo>
                    <a:pt x="14568" y="2763"/>
                  </a:lnTo>
                  <a:lnTo>
                    <a:pt x="10811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9" name="object 421"/>
            <p:cNvSpPr>
              <a:spLocks/>
            </p:cNvSpPr>
            <p:nvPr/>
          </p:nvSpPr>
          <p:spPr bwMode="auto">
            <a:xfrm>
              <a:off x="5894746" y="3150914"/>
              <a:ext cx="14288" cy="36195"/>
            </a:xfrm>
            <a:custGeom>
              <a:avLst/>
              <a:gdLst>
                <a:gd name="T0" fmla="*/ 1925 w 19050"/>
                <a:gd name="T1" fmla="*/ 0 h 36194"/>
                <a:gd name="T2" fmla="*/ 492 w 19050"/>
                <a:gd name="T3" fmla="*/ 1223 h 36194"/>
                <a:gd name="T4" fmla="*/ 0 w 19050"/>
                <a:gd name="T5" fmla="*/ 4969 h 36194"/>
                <a:gd name="T6" fmla="*/ 753 w 19050"/>
                <a:gd name="T7" fmla="*/ 32910 h 36194"/>
                <a:gd name="T8" fmla="*/ 1421 w 19050"/>
                <a:gd name="T9" fmla="*/ 35672 h 36194"/>
                <a:gd name="T10" fmla="*/ 2852 w 19050"/>
                <a:gd name="T11" fmla="*/ 34461 h 36194"/>
                <a:gd name="T12" fmla="*/ 3345 w 19050"/>
                <a:gd name="T13" fmla="*/ 30704 h 36194"/>
                <a:gd name="T14" fmla="*/ 2594 w 19050"/>
                <a:gd name="T15" fmla="*/ 2773 h 36194"/>
                <a:gd name="T16" fmla="*/ 1925 w 19050"/>
                <a:gd name="T17" fmla="*/ 0 h 36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50" h="36194">
                  <a:moveTo>
                    <a:pt x="10811" y="0"/>
                  </a:moveTo>
                  <a:lnTo>
                    <a:pt x="2763" y="1223"/>
                  </a:lnTo>
                  <a:lnTo>
                    <a:pt x="0" y="4969"/>
                  </a:lnTo>
                  <a:lnTo>
                    <a:pt x="4226" y="32904"/>
                  </a:lnTo>
                  <a:lnTo>
                    <a:pt x="7983" y="35666"/>
                  </a:lnTo>
                  <a:lnTo>
                    <a:pt x="16021" y="34455"/>
                  </a:lnTo>
                  <a:lnTo>
                    <a:pt x="18794" y="30698"/>
                  </a:lnTo>
                  <a:lnTo>
                    <a:pt x="14568" y="2773"/>
                  </a:lnTo>
                  <a:lnTo>
                    <a:pt x="10811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70" name="object 422"/>
            <p:cNvSpPr>
              <a:spLocks/>
            </p:cNvSpPr>
            <p:nvPr/>
          </p:nvSpPr>
          <p:spPr bwMode="auto">
            <a:xfrm>
              <a:off x="5878834" y="3048835"/>
              <a:ext cx="28099" cy="30480"/>
            </a:xfrm>
            <a:custGeom>
              <a:avLst/>
              <a:gdLst>
                <a:gd name="T0" fmla="*/ 1595 w 37465"/>
                <a:gd name="T1" fmla="*/ 0 h 30480"/>
                <a:gd name="T2" fmla="*/ 783 w 37465"/>
                <a:gd name="T3" fmla="*/ 994 h 30480"/>
                <a:gd name="T4" fmla="*/ 0 w 37465"/>
                <a:gd name="T5" fmla="*/ 7840 h 30480"/>
                <a:gd name="T6" fmla="*/ 177 w 37465"/>
                <a:gd name="T7" fmla="*/ 12395 h 30480"/>
                <a:gd name="T8" fmla="*/ 5071 w 37465"/>
                <a:gd name="T9" fmla="*/ 30043 h 30480"/>
                <a:gd name="T10" fmla="*/ 5882 w 37465"/>
                <a:gd name="T11" fmla="*/ 29048 h 30480"/>
                <a:gd name="T12" fmla="*/ 6665 w 37465"/>
                <a:gd name="T13" fmla="*/ 22202 h 30480"/>
                <a:gd name="T14" fmla="*/ 6488 w 37465"/>
                <a:gd name="T15" fmla="*/ 17647 h 30480"/>
                <a:gd name="T16" fmla="*/ 1595 w 37465"/>
                <a:gd name="T17" fmla="*/ 0 h 30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465" h="30480">
                  <a:moveTo>
                    <a:pt x="8954" y="0"/>
                  </a:moveTo>
                  <a:lnTo>
                    <a:pt x="4400" y="994"/>
                  </a:lnTo>
                  <a:lnTo>
                    <a:pt x="0" y="7840"/>
                  </a:lnTo>
                  <a:lnTo>
                    <a:pt x="993" y="12395"/>
                  </a:lnTo>
                  <a:lnTo>
                    <a:pt x="28491" y="30043"/>
                  </a:lnTo>
                  <a:lnTo>
                    <a:pt x="33045" y="29048"/>
                  </a:lnTo>
                  <a:lnTo>
                    <a:pt x="37447" y="22202"/>
                  </a:lnTo>
                  <a:lnTo>
                    <a:pt x="36452" y="1764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71" name="object 423"/>
            <p:cNvSpPr>
              <a:spLocks/>
            </p:cNvSpPr>
            <p:nvPr/>
          </p:nvSpPr>
          <p:spPr bwMode="auto">
            <a:xfrm>
              <a:off x="5804644" y="2965601"/>
              <a:ext cx="124301" cy="142875"/>
            </a:xfrm>
            <a:custGeom>
              <a:avLst/>
              <a:gdLst>
                <a:gd name="T0" fmla="*/ 28036 w 165734"/>
                <a:gd name="T1" fmla="*/ 0 h 142875"/>
                <a:gd name="T2" fmla="*/ 27227 w 165734"/>
                <a:gd name="T3" fmla="*/ 1047 h 142875"/>
                <a:gd name="T4" fmla="*/ 16076 w 165734"/>
                <a:gd name="T5" fmla="*/ 101649 h 142875"/>
                <a:gd name="T6" fmla="*/ 393 w 165734"/>
                <a:gd name="T7" fmla="*/ 128405 h 142875"/>
                <a:gd name="T8" fmla="*/ 0 w 165734"/>
                <a:gd name="T9" fmla="*/ 132511 h 142875"/>
                <a:gd name="T10" fmla="*/ 422 w 165734"/>
                <a:gd name="T11" fmla="*/ 140298 h 142875"/>
                <a:gd name="T12" fmla="*/ 1153 w 165734"/>
                <a:gd name="T13" fmla="*/ 142504 h 142875"/>
                <a:gd name="T14" fmla="*/ 17615 w 165734"/>
                <a:gd name="T15" fmla="*/ 114426 h 142875"/>
                <a:gd name="T16" fmla="*/ 17874 w 165734"/>
                <a:gd name="T17" fmla="*/ 113313 h 142875"/>
                <a:gd name="T18" fmla="*/ 29453 w 165734"/>
                <a:gd name="T19" fmla="*/ 8834 h 142875"/>
                <a:gd name="T20" fmla="*/ 29266 w 165734"/>
                <a:gd name="T21" fmla="*/ 4302 h 142875"/>
                <a:gd name="T22" fmla="*/ 28036 w 165734"/>
                <a:gd name="T23" fmla="*/ 0 h 1428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734" h="142875">
                  <a:moveTo>
                    <a:pt x="157520" y="0"/>
                  </a:moveTo>
                  <a:lnTo>
                    <a:pt x="152977" y="1047"/>
                  </a:lnTo>
                  <a:lnTo>
                    <a:pt x="90324" y="101649"/>
                  </a:lnTo>
                  <a:lnTo>
                    <a:pt x="2205" y="128405"/>
                  </a:lnTo>
                  <a:lnTo>
                    <a:pt x="0" y="132511"/>
                  </a:lnTo>
                  <a:lnTo>
                    <a:pt x="2369" y="140298"/>
                  </a:lnTo>
                  <a:lnTo>
                    <a:pt x="6475" y="142504"/>
                  </a:lnTo>
                  <a:lnTo>
                    <a:pt x="98974" y="114426"/>
                  </a:lnTo>
                  <a:lnTo>
                    <a:pt x="100426" y="113313"/>
                  </a:lnTo>
                  <a:lnTo>
                    <a:pt x="165480" y="8834"/>
                  </a:lnTo>
                  <a:lnTo>
                    <a:pt x="164433" y="4302"/>
                  </a:lnTo>
                  <a:lnTo>
                    <a:pt x="157520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72" name="object 424"/>
            <p:cNvSpPr>
              <a:spLocks/>
            </p:cNvSpPr>
            <p:nvPr/>
          </p:nvSpPr>
          <p:spPr bwMode="auto">
            <a:xfrm>
              <a:off x="5841149" y="3052483"/>
              <a:ext cx="16669" cy="39370"/>
            </a:xfrm>
            <a:custGeom>
              <a:avLst/>
              <a:gdLst>
                <a:gd name="T0" fmla="*/ 1831 w 22225"/>
                <a:gd name="T1" fmla="*/ 0 h 39369"/>
                <a:gd name="T2" fmla="*/ 428 w 22225"/>
                <a:gd name="T3" fmla="*/ 1987 h 39369"/>
                <a:gd name="T4" fmla="*/ 0 w 22225"/>
                <a:gd name="T5" fmla="*/ 5984 h 39369"/>
                <a:gd name="T6" fmla="*/ 1370 w 22225"/>
                <a:gd name="T7" fmla="*/ 36655 h 39369"/>
                <a:gd name="T8" fmla="*/ 2084 w 22225"/>
                <a:gd name="T9" fmla="*/ 39048 h 39369"/>
                <a:gd name="T10" fmla="*/ 3487 w 22225"/>
                <a:gd name="T11" fmla="*/ 37070 h 39369"/>
                <a:gd name="T12" fmla="*/ 3914 w 22225"/>
                <a:gd name="T13" fmla="*/ 33062 h 39369"/>
                <a:gd name="T14" fmla="*/ 2544 w 22225"/>
                <a:gd name="T15" fmla="*/ 2402 h 39369"/>
                <a:gd name="T16" fmla="*/ 1831 w 22225"/>
                <a:gd name="T17" fmla="*/ 0 h 393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225" h="39369">
                  <a:moveTo>
                    <a:pt x="10286" y="0"/>
                  </a:moveTo>
                  <a:lnTo>
                    <a:pt x="2401" y="1987"/>
                  </a:lnTo>
                  <a:lnTo>
                    <a:pt x="0" y="5984"/>
                  </a:lnTo>
                  <a:lnTo>
                    <a:pt x="7698" y="36649"/>
                  </a:lnTo>
                  <a:lnTo>
                    <a:pt x="11706" y="39042"/>
                  </a:lnTo>
                  <a:lnTo>
                    <a:pt x="19591" y="37064"/>
                  </a:lnTo>
                  <a:lnTo>
                    <a:pt x="21993" y="33056"/>
                  </a:lnTo>
                  <a:lnTo>
                    <a:pt x="14295" y="2402"/>
                  </a:lnTo>
                  <a:lnTo>
                    <a:pt x="10286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73" name="object 425"/>
            <p:cNvSpPr>
              <a:spLocks/>
            </p:cNvSpPr>
            <p:nvPr/>
          </p:nvSpPr>
          <p:spPr bwMode="auto">
            <a:xfrm>
              <a:off x="5801867" y="3041347"/>
              <a:ext cx="70009" cy="40005"/>
            </a:xfrm>
            <a:custGeom>
              <a:avLst/>
              <a:gdLst>
                <a:gd name="T0" fmla="*/ 15405 w 93345"/>
                <a:gd name="T1" fmla="*/ 0 h 40005"/>
                <a:gd name="T2" fmla="*/ 393 w 93345"/>
                <a:gd name="T3" fmla="*/ 25598 h 40005"/>
                <a:gd name="T4" fmla="*/ 0 w 93345"/>
                <a:gd name="T5" fmla="*/ 29715 h 40005"/>
                <a:gd name="T6" fmla="*/ 422 w 93345"/>
                <a:gd name="T7" fmla="*/ 37501 h 40005"/>
                <a:gd name="T8" fmla="*/ 1153 w 93345"/>
                <a:gd name="T9" fmla="*/ 39697 h 40005"/>
                <a:gd name="T10" fmla="*/ 16168 w 93345"/>
                <a:gd name="T11" fmla="*/ 14099 h 40005"/>
                <a:gd name="T12" fmla="*/ 16558 w 93345"/>
                <a:gd name="T13" fmla="*/ 9982 h 40005"/>
                <a:gd name="T14" fmla="*/ 16139 w 93345"/>
                <a:gd name="T15" fmla="*/ 2195 h 40005"/>
                <a:gd name="T16" fmla="*/ 15405 w 93345"/>
                <a:gd name="T17" fmla="*/ 0 h 400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45" h="40005">
                  <a:moveTo>
                    <a:pt x="86556" y="0"/>
                  </a:moveTo>
                  <a:lnTo>
                    <a:pt x="2205" y="25598"/>
                  </a:lnTo>
                  <a:lnTo>
                    <a:pt x="0" y="29715"/>
                  </a:lnTo>
                  <a:lnTo>
                    <a:pt x="2369" y="37501"/>
                  </a:lnTo>
                  <a:lnTo>
                    <a:pt x="6475" y="39697"/>
                  </a:lnTo>
                  <a:lnTo>
                    <a:pt x="90838" y="14099"/>
                  </a:lnTo>
                  <a:lnTo>
                    <a:pt x="93033" y="9982"/>
                  </a:lnTo>
                  <a:lnTo>
                    <a:pt x="90674" y="2195"/>
                  </a:lnTo>
                  <a:lnTo>
                    <a:pt x="86556" y="0"/>
                  </a:lnTo>
                  <a:close/>
                </a:path>
              </a:pathLst>
            </a:custGeom>
            <a:solidFill>
              <a:srgbClr val="69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74" name="object 426"/>
            <p:cNvSpPr>
              <a:spLocks/>
            </p:cNvSpPr>
            <p:nvPr/>
          </p:nvSpPr>
          <p:spPr bwMode="auto">
            <a:xfrm>
              <a:off x="5801866" y="3058820"/>
              <a:ext cx="26670" cy="22225"/>
            </a:xfrm>
            <a:custGeom>
              <a:avLst/>
              <a:gdLst>
                <a:gd name="T0" fmla="*/ 5157 w 35559"/>
                <a:gd name="T1" fmla="*/ 0 h 22225"/>
                <a:gd name="T2" fmla="*/ 393 w 35559"/>
                <a:gd name="T3" fmla="*/ 8124 h 22225"/>
                <a:gd name="T4" fmla="*/ 0 w 35559"/>
                <a:gd name="T5" fmla="*/ 12241 h 22225"/>
                <a:gd name="T6" fmla="*/ 422 w 35559"/>
                <a:gd name="T7" fmla="*/ 20027 h 22225"/>
                <a:gd name="T8" fmla="*/ 1155 w 35559"/>
                <a:gd name="T9" fmla="*/ 22223 h 22225"/>
                <a:gd name="T10" fmla="*/ 5919 w 35559"/>
                <a:gd name="T11" fmla="*/ 14098 h 22225"/>
                <a:gd name="T12" fmla="*/ 6310 w 35559"/>
                <a:gd name="T13" fmla="*/ 9980 h 22225"/>
                <a:gd name="T14" fmla="*/ 5888 w 35559"/>
                <a:gd name="T15" fmla="*/ 2194 h 22225"/>
                <a:gd name="T16" fmla="*/ 5157 w 35559"/>
                <a:gd name="T17" fmla="*/ 0 h 22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59" h="22225">
                  <a:moveTo>
                    <a:pt x="28972" y="0"/>
                  </a:moveTo>
                  <a:lnTo>
                    <a:pt x="2205" y="8124"/>
                  </a:lnTo>
                  <a:lnTo>
                    <a:pt x="0" y="12241"/>
                  </a:lnTo>
                  <a:lnTo>
                    <a:pt x="2369" y="20027"/>
                  </a:lnTo>
                  <a:lnTo>
                    <a:pt x="6487" y="22223"/>
                  </a:lnTo>
                  <a:lnTo>
                    <a:pt x="33253" y="14098"/>
                  </a:lnTo>
                  <a:lnTo>
                    <a:pt x="35448" y="9980"/>
                  </a:lnTo>
                  <a:lnTo>
                    <a:pt x="33078" y="2194"/>
                  </a:lnTo>
                  <a:lnTo>
                    <a:pt x="28972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75" name="object 427"/>
            <p:cNvSpPr>
              <a:spLocks/>
            </p:cNvSpPr>
            <p:nvPr/>
          </p:nvSpPr>
          <p:spPr bwMode="auto">
            <a:xfrm>
              <a:off x="5804642" y="3085893"/>
              <a:ext cx="26670" cy="22225"/>
            </a:xfrm>
            <a:custGeom>
              <a:avLst/>
              <a:gdLst>
                <a:gd name="T0" fmla="*/ 5159 w 35559"/>
                <a:gd name="T1" fmla="*/ 0 h 22225"/>
                <a:gd name="T2" fmla="*/ 393 w 35559"/>
                <a:gd name="T3" fmla="*/ 8102 h 22225"/>
                <a:gd name="T4" fmla="*/ 0 w 35559"/>
                <a:gd name="T5" fmla="*/ 12219 h 22225"/>
                <a:gd name="T6" fmla="*/ 420 w 35559"/>
                <a:gd name="T7" fmla="*/ 20006 h 22225"/>
                <a:gd name="T8" fmla="*/ 1153 w 35559"/>
                <a:gd name="T9" fmla="*/ 22212 h 22225"/>
                <a:gd name="T10" fmla="*/ 5919 w 35559"/>
                <a:gd name="T11" fmla="*/ 14098 h 22225"/>
                <a:gd name="T12" fmla="*/ 6312 w 35559"/>
                <a:gd name="T13" fmla="*/ 9980 h 22225"/>
                <a:gd name="T14" fmla="*/ 5892 w 35559"/>
                <a:gd name="T15" fmla="*/ 2194 h 22225"/>
                <a:gd name="T16" fmla="*/ 5159 w 35559"/>
                <a:gd name="T17" fmla="*/ 0 h 22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59" h="22225">
                  <a:moveTo>
                    <a:pt x="28983" y="0"/>
                  </a:moveTo>
                  <a:lnTo>
                    <a:pt x="2205" y="8102"/>
                  </a:lnTo>
                  <a:lnTo>
                    <a:pt x="0" y="12219"/>
                  </a:lnTo>
                  <a:lnTo>
                    <a:pt x="2358" y="20006"/>
                  </a:lnTo>
                  <a:lnTo>
                    <a:pt x="6475" y="22212"/>
                  </a:lnTo>
                  <a:lnTo>
                    <a:pt x="33253" y="14098"/>
                  </a:lnTo>
                  <a:lnTo>
                    <a:pt x="35459" y="9980"/>
                  </a:lnTo>
                  <a:lnTo>
                    <a:pt x="33100" y="2194"/>
                  </a:lnTo>
                  <a:lnTo>
                    <a:pt x="28983" y="0"/>
                  </a:lnTo>
                  <a:close/>
                </a:path>
              </a:pathLst>
            </a:custGeom>
            <a:solidFill>
              <a:srgbClr val="B7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76" name="object 428"/>
            <p:cNvSpPr txBox="1">
              <a:spLocks noChangeArrowheads="1"/>
            </p:cNvSpPr>
            <p:nvPr/>
          </p:nvSpPr>
          <p:spPr bwMode="auto">
            <a:xfrm>
              <a:off x="2095558" y="2432149"/>
              <a:ext cx="1180952" cy="36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419100" indent="-40798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ts val="11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000" b="0" dirty="0">
                  <a:solidFill>
                    <a:srgbClr val="525A5B"/>
                  </a:solidFill>
                </a:rPr>
                <a:t>CD47“don’t </a:t>
              </a:r>
              <a:r>
                <a:rPr lang="fr-FR" altLang="fr-FR" sz="1000" b="0" dirty="0" err="1">
                  <a:solidFill>
                    <a:srgbClr val="525A5B"/>
                  </a:solidFill>
                </a:rPr>
                <a:t>eat</a:t>
              </a:r>
              <a:r>
                <a:rPr lang="fr-FR" altLang="fr-FR" sz="1000" b="0" dirty="0">
                  <a:solidFill>
                    <a:srgbClr val="525A5B"/>
                  </a:solidFill>
                </a:rPr>
                <a:t> me”  signal</a:t>
              </a:r>
              <a:endParaRPr lang="fr-FR" altLang="fr-FR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317877" name="object 429"/>
            <p:cNvSpPr>
              <a:spLocks/>
            </p:cNvSpPr>
            <p:nvPr/>
          </p:nvSpPr>
          <p:spPr bwMode="auto">
            <a:xfrm>
              <a:off x="3053727" y="2687645"/>
              <a:ext cx="243364" cy="1493520"/>
            </a:xfrm>
            <a:custGeom>
              <a:avLst/>
              <a:gdLst>
                <a:gd name="T0" fmla="*/ 0 w 324485"/>
                <a:gd name="T1" fmla="*/ 0 h 1493520"/>
                <a:gd name="T2" fmla="*/ 0 w 324485"/>
                <a:gd name="T3" fmla="*/ 1493519 h 1493520"/>
                <a:gd name="T4" fmla="*/ 57644 w 324485"/>
                <a:gd name="T5" fmla="*/ 746759 h 1493520"/>
                <a:gd name="T6" fmla="*/ 0 w 324485"/>
                <a:gd name="T7" fmla="*/ 0 h 14935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4485" h="1493520">
                  <a:moveTo>
                    <a:pt x="0" y="0"/>
                  </a:moveTo>
                  <a:lnTo>
                    <a:pt x="0" y="1493519"/>
                  </a:lnTo>
                  <a:lnTo>
                    <a:pt x="323880" y="74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448" name="object 430"/>
          <p:cNvSpPr>
            <a:spLocks noChangeArrowheads="1"/>
          </p:cNvSpPr>
          <p:nvPr/>
        </p:nvSpPr>
        <p:spPr bwMode="auto">
          <a:xfrm>
            <a:off x="7961313" y="1123950"/>
            <a:ext cx="1585912" cy="1612900"/>
          </a:xfrm>
          <a:prstGeom prst="rect">
            <a:avLst/>
          </a:prstGeom>
          <a:blipFill dpi="0" rotWithShape="1">
            <a:blip r:embed="rId2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8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49" name="object 431"/>
          <p:cNvSpPr>
            <a:spLocks noChangeArrowheads="1"/>
          </p:cNvSpPr>
          <p:nvPr/>
        </p:nvSpPr>
        <p:spPr bwMode="auto">
          <a:xfrm>
            <a:off x="7959727" y="3103032"/>
            <a:ext cx="1587500" cy="1636184"/>
          </a:xfrm>
          <a:prstGeom prst="rect">
            <a:avLst/>
          </a:prstGeom>
          <a:blipFill dpi="0" rotWithShape="1">
            <a:blip r:embed="rId22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8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7781946" y="842433"/>
            <a:ext cx="2581275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692">
              <a:defRPr/>
            </a:pPr>
            <a:r>
              <a:rPr sz="1200" b="1" spc="-25" dirty="0">
                <a:solidFill>
                  <a:srgbClr val="414241"/>
                </a:solidFill>
                <a:latin typeface="Arial"/>
                <a:cs typeface="Arial"/>
              </a:rPr>
              <a:t>Control </a:t>
            </a:r>
            <a:r>
              <a:rPr sz="1200" b="1" spc="-15" dirty="0">
                <a:solidFill>
                  <a:srgbClr val="414241"/>
                </a:solidFill>
                <a:latin typeface="Arial"/>
                <a:cs typeface="Arial"/>
              </a:rPr>
              <a:t>mAb: </a:t>
            </a:r>
            <a:r>
              <a:rPr sz="1200" b="1" spc="30" dirty="0">
                <a:solidFill>
                  <a:srgbClr val="414241"/>
                </a:solidFill>
                <a:latin typeface="Arial"/>
                <a:cs typeface="Arial"/>
              </a:rPr>
              <a:t>No</a:t>
            </a:r>
            <a:r>
              <a:rPr sz="1200" b="1" spc="-85" dirty="0">
                <a:solidFill>
                  <a:srgbClr val="414241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414241"/>
                </a:solidFill>
                <a:latin typeface="Arial"/>
                <a:cs typeface="Arial"/>
              </a:rPr>
              <a:t>Phagocytosis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7801035" y="2774950"/>
            <a:ext cx="2544763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692">
              <a:defRPr/>
            </a:pPr>
            <a:r>
              <a:rPr sz="1200" b="1" spc="5" dirty="0">
                <a:solidFill>
                  <a:srgbClr val="414241"/>
                </a:solidFill>
                <a:latin typeface="Arial"/>
                <a:cs typeface="Arial"/>
              </a:rPr>
              <a:t>Anti-CD47 </a:t>
            </a:r>
            <a:r>
              <a:rPr sz="1200" b="1" spc="-15" dirty="0">
                <a:solidFill>
                  <a:srgbClr val="414241"/>
                </a:solidFill>
                <a:latin typeface="Arial"/>
                <a:cs typeface="Arial"/>
              </a:rPr>
              <a:t>mAb:</a:t>
            </a:r>
            <a:r>
              <a:rPr sz="1200" b="1" spc="-95" dirty="0">
                <a:solidFill>
                  <a:srgbClr val="414241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414241"/>
                </a:solidFill>
                <a:latin typeface="Arial"/>
                <a:cs typeface="Arial"/>
              </a:rPr>
              <a:t>Phagocytosis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7452" name="object 434"/>
          <p:cNvSpPr>
            <a:spLocks noChangeArrowheads="1"/>
          </p:cNvSpPr>
          <p:nvPr/>
        </p:nvSpPr>
        <p:spPr bwMode="auto">
          <a:xfrm>
            <a:off x="7929564" y="1090093"/>
            <a:ext cx="1681162" cy="1684867"/>
          </a:xfrm>
          <a:prstGeom prst="rect">
            <a:avLst/>
          </a:prstGeom>
          <a:blipFill dpi="0" rotWithShape="1">
            <a:blip r:embed="rId22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8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53" name="object 435"/>
          <p:cNvSpPr>
            <a:spLocks noChangeArrowheads="1"/>
          </p:cNvSpPr>
          <p:nvPr/>
        </p:nvSpPr>
        <p:spPr bwMode="auto">
          <a:xfrm>
            <a:off x="7915304" y="3064937"/>
            <a:ext cx="1685925" cy="1710267"/>
          </a:xfrm>
          <a:prstGeom prst="rect">
            <a:avLst/>
          </a:prstGeom>
          <a:blipFill dpi="0" rotWithShape="1">
            <a:blip r:embed="rId22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8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54" name="object 436"/>
          <p:cNvSpPr txBox="1">
            <a:spLocks noChangeArrowheads="1"/>
          </p:cNvSpPr>
          <p:nvPr/>
        </p:nvSpPr>
        <p:spPr bwMode="auto">
          <a:xfrm>
            <a:off x="1682811" y="5390790"/>
            <a:ext cx="8662987" cy="108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035" rIns="0" bIns="0">
            <a:spAutoFit/>
          </a:bodyPr>
          <a:lstStyle>
            <a:lvl1pPr marL="298450" indent="-285750">
              <a:tabLst>
                <a:tab pos="298450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298450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298450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298450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298450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D94E40"/>
              </a:buClr>
              <a:buFont typeface="Courier New" pitchFamily="49" charset="0"/>
              <a:buChar char="o"/>
            </a:pP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5F9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is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a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humanized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IgG4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antibody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against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CD47, a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don’t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eat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me signal,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that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induces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tumor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cell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phagocytosis</a:t>
            </a:r>
            <a:endParaRPr lang="fr-FR" altLang="fr-FR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ts val="263"/>
              </a:spcBef>
              <a:spcAft>
                <a:spcPct val="0"/>
              </a:spcAft>
              <a:buClr>
                <a:srgbClr val="D94E40"/>
              </a:buClr>
              <a:buFont typeface="Courier New" pitchFamily="49" charset="0"/>
              <a:buChar char="o"/>
            </a:pP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5F9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can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eliminate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cancer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cells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through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blockade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of CD47 to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its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binding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partner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SIRP-alpha on macrophages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D94E40"/>
              </a:buClr>
              <a:buFont typeface="Courier New" pitchFamily="49" charset="0"/>
              <a:buChar char="o"/>
            </a:pP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Cancer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cells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express pro-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phagocytic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eat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me)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signals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while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most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normal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cells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do not;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this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allows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5F9 to 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selectively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eliminate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cancer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cells</a:t>
            </a:r>
            <a:endParaRPr lang="fr-FR" altLang="fr-FR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ts val="825"/>
              </a:spcBef>
              <a:spcAft>
                <a:spcPct val="0"/>
              </a:spcAft>
              <a:buClr>
                <a:srgbClr val="D94E40"/>
              </a:buClr>
              <a:buFont typeface="Courier New" pitchFamily="49" charset="0"/>
              <a:buChar char="o"/>
            </a:pP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5F9/CD47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blockade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induces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anti-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tumor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activity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in over 25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tumor</a:t>
            </a:r>
            <a:r>
              <a:rPr lang="fr-FR" altLang="fr-FR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models</a:t>
            </a:r>
            <a:endParaRPr lang="fr-FR" altLang="fr-FR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40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Espace réservé du texte 2"/>
          <p:cNvSpPr>
            <a:spLocks noGrp="1"/>
          </p:cNvSpPr>
          <p:nvPr>
            <p:ph type="body" idx="1"/>
          </p:nvPr>
        </p:nvSpPr>
        <p:spPr>
          <a:xfrm>
            <a:off x="1528117" y="2943476"/>
            <a:ext cx="3989387" cy="138499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DLBCL : 	ORR 40 %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	CR    33%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91% of </a:t>
            </a:r>
            <a:r>
              <a:rPr lang="fr-FR" altLang="fr-FR" dirty="0" err="1"/>
              <a:t>responders</a:t>
            </a:r>
            <a:r>
              <a:rPr lang="fr-FR" altLang="fr-FR" dirty="0"/>
              <a:t> </a:t>
            </a:r>
            <a:r>
              <a:rPr lang="fr-FR" altLang="fr-FR" dirty="0" err="1"/>
              <a:t>had</a:t>
            </a:r>
            <a:r>
              <a:rPr lang="fr-FR" altLang="fr-FR" dirty="0"/>
              <a:t> </a:t>
            </a:r>
            <a:r>
              <a:rPr lang="fr-FR" altLang="fr-FR" dirty="0" err="1"/>
              <a:t>persisting</a:t>
            </a:r>
            <a:r>
              <a:rPr lang="fr-FR" altLang="fr-FR" dirty="0"/>
              <a:t> </a:t>
            </a:r>
            <a:r>
              <a:rPr lang="fr-FR" altLang="fr-FR" dirty="0" err="1"/>
              <a:t>response</a:t>
            </a:r>
            <a:r>
              <a:rPr lang="fr-FR" altLang="fr-FR" dirty="0"/>
              <a:t> at 6 </a:t>
            </a:r>
            <a:r>
              <a:rPr lang="fr-FR" altLang="fr-FR" dirty="0" err="1"/>
              <a:t>months</a:t>
            </a:r>
            <a:endParaRPr lang="fr-FR" altLang="fr-FR" dirty="0"/>
          </a:p>
        </p:txBody>
      </p:sp>
      <p:pic>
        <p:nvPicPr>
          <p:cNvPr id="318467" name="Picture 2" descr="C:\Users\sallesgi\Desktop\goëttingen\nejmoa1807315_f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0" b="34486"/>
          <a:stretch/>
        </p:blipFill>
        <p:spPr bwMode="auto">
          <a:xfrm>
            <a:off x="6057900" y="1893984"/>
            <a:ext cx="4807323" cy="480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29" y="134099"/>
            <a:ext cx="4295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3184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1" y="4477267"/>
            <a:ext cx="2677459" cy="22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318470" name="object 14"/>
          <p:cNvSpPr txBox="1">
            <a:spLocks noChangeArrowheads="1"/>
          </p:cNvSpPr>
          <p:nvPr/>
        </p:nvSpPr>
        <p:spPr bwMode="auto">
          <a:xfrm>
            <a:off x="6057901" y="541870"/>
            <a:ext cx="44513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2112963" indent="-2100263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414241"/>
                </a:solidFill>
              </a:rPr>
              <a:t>MTD not </a:t>
            </a:r>
            <a:r>
              <a:rPr lang="fr-FR" altLang="fr-FR" sz="1400" dirty="0" err="1">
                <a:solidFill>
                  <a:srgbClr val="414241"/>
                </a:solidFill>
              </a:rPr>
              <a:t>reached</a:t>
            </a:r>
            <a:r>
              <a:rPr lang="fr-FR" altLang="fr-FR" sz="1400" dirty="0">
                <a:solidFill>
                  <a:srgbClr val="414241"/>
                </a:solidFill>
              </a:rPr>
              <a:t> up to 30 mg/kg of 5F9 </a:t>
            </a:r>
            <a:r>
              <a:rPr lang="fr-FR" altLang="fr-FR" sz="1400" dirty="0" err="1">
                <a:solidFill>
                  <a:srgbClr val="414241"/>
                </a:solidFill>
              </a:rPr>
              <a:t>dosing</a:t>
            </a:r>
            <a:endParaRPr lang="fr-FR" altLang="fr-FR" sz="1400" dirty="0">
              <a:solidFill>
                <a:srgbClr val="41424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err="1">
                <a:solidFill>
                  <a:srgbClr val="414241"/>
                </a:solidFill>
              </a:rPr>
              <a:t>Recommended</a:t>
            </a:r>
            <a:r>
              <a:rPr lang="fr-FR" altLang="fr-FR" sz="1400" dirty="0">
                <a:solidFill>
                  <a:srgbClr val="414241"/>
                </a:solidFill>
              </a:rPr>
              <a:t> Phase 2 dose (RP2D)  </a:t>
            </a:r>
            <a:r>
              <a:rPr lang="fr-FR" altLang="fr-FR" sz="1400" dirty="0" err="1">
                <a:solidFill>
                  <a:srgbClr val="414241"/>
                </a:solidFill>
              </a:rPr>
              <a:t>selected</a:t>
            </a:r>
            <a:r>
              <a:rPr lang="fr-FR" altLang="fr-FR" sz="1400" dirty="0">
                <a:solidFill>
                  <a:srgbClr val="414241"/>
                </a:solidFill>
              </a:rPr>
              <a:t>:</a:t>
            </a:r>
            <a:endParaRPr lang="fr-FR" altLang="fr-FR" sz="14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414241"/>
                </a:solidFill>
              </a:rPr>
              <a:t>.        &gt;  5F9 1 mg/kg priming dose </a:t>
            </a:r>
            <a:r>
              <a:rPr lang="fr-FR" altLang="fr-FR" sz="1400" dirty="0" err="1">
                <a:solidFill>
                  <a:srgbClr val="414241"/>
                </a:solidFill>
              </a:rPr>
              <a:t>followed</a:t>
            </a:r>
            <a:r>
              <a:rPr lang="fr-FR" altLang="fr-FR" sz="1400" dirty="0">
                <a:solidFill>
                  <a:srgbClr val="414241"/>
                </a:solidFill>
              </a:rPr>
              <a:t> by:</a:t>
            </a:r>
            <a:endParaRPr lang="fr-FR" altLang="fr-FR" sz="14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414241"/>
                </a:solidFill>
              </a:rPr>
              <a:t>         &gt;  5F9 30 mg/kg maintenance dose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414241"/>
                </a:solidFill>
              </a:rPr>
              <a:t>         </a:t>
            </a:r>
            <a:r>
              <a:rPr lang="fr-FR" altLang="fr-FR" sz="1400" dirty="0" err="1">
                <a:solidFill>
                  <a:srgbClr val="414241"/>
                </a:solidFill>
              </a:rPr>
              <a:t>weekly</a:t>
            </a:r>
            <a:r>
              <a:rPr lang="fr-FR" altLang="fr-FR" sz="1400" dirty="0">
                <a:solidFill>
                  <a:srgbClr val="414241"/>
                </a:solidFill>
              </a:rPr>
              <a:t> for Cycle 1,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414241"/>
                </a:solidFill>
              </a:rPr>
              <a:t>               Q2 </a:t>
            </a:r>
            <a:r>
              <a:rPr lang="fr-FR" altLang="fr-FR" sz="1400" dirty="0" err="1">
                <a:solidFill>
                  <a:srgbClr val="414241"/>
                </a:solidFill>
              </a:rPr>
              <a:t>weeks</a:t>
            </a:r>
            <a:r>
              <a:rPr lang="fr-FR" altLang="fr-FR" sz="1400" dirty="0">
                <a:solidFill>
                  <a:srgbClr val="414241"/>
                </a:solidFill>
              </a:rPr>
              <a:t>   Cycle 2 and </a:t>
            </a:r>
            <a:r>
              <a:rPr lang="fr-FR" altLang="fr-FR" sz="1400" dirty="0" err="1">
                <a:solidFill>
                  <a:srgbClr val="414241"/>
                </a:solidFill>
              </a:rPr>
              <a:t>beyond</a:t>
            </a:r>
            <a:endParaRPr lang="fr-FR" alt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33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7DD5-5E6D-4BD2-AD04-51ECED50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085" y="512929"/>
            <a:ext cx="8983133" cy="369332"/>
          </a:xfrm>
        </p:spPr>
        <p:txBody>
          <a:bodyPr/>
          <a:lstStyle/>
          <a:p>
            <a:r>
              <a:rPr lang="en-US" dirty="0">
                <a:solidFill>
                  <a:srgbClr val="0F3769"/>
                </a:solidFill>
              </a:rPr>
              <a:t>In conclusion: multiple options in a moving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71EEE-55EA-497B-9553-403B52D36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09090"/>
            <a:ext cx="10363200" cy="4850623"/>
          </a:xfrm>
        </p:spPr>
        <p:txBody>
          <a:bodyPr/>
          <a:lstStyle/>
          <a:p>
            <a:pPr defTabSz="1219170"/>
            <a:r>
              <a:rPr lang="en-US" sz="2400" b="1" dirty="0">
                <a:cs typeface="Arial"/>
              </a:rPr>
              <a:t>1) </a:t>
            </a:r>
            <a:r>
              <a:rPr lang="en-US" sz="2400" b="1" dirty="0">
                <a:solidFill>
                  <a:schemeClr val="tx1"/>
                </a:solidFill>
                <a:cs typeface="Arial"/>
              </a:rPr>
              <a:t>Different agents with different modes of action and different toxicity profiles</a:t>
            </a:r>
          </a:p>
          <a:p>
            <a:pPr marL="1047736" lvl="1" indent="-514350" defTabSz="1219170">
              <a:buFont typeface="Wingdings" pitchFamily="2" charset="2"/>
              <a:buChar char="Ø"/>
            </a:pPr>
            <a:r>
              <a:rPr lang="en-US" sz="2000" dirty="0">
                <a:cs typeface="Arial"/>
              </a:rPr>
              <a:t>Outpatient management feasible</a:t>
            </a:r>
          </a:p>
          <a:p>
            <a:pPr marL="1047736" lvl="1" indent="-514350" defTabSz="1219170">
              <a:buFont typeface="Wingdings" pitchFamily="2" charset="2"/>
              <a:buChar char="Ø"/>
            </a:pPr>
            <a:r>
              <a:rPr lang="en-US" sz="2000" dirty="0">
                <a:cs typeface="Arial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equencing these agents and other available therapies (CAR T) </a:t>
            </a:r>
          </a:p>
          <a:p>
            <a:pPr marL="1504936" lvl="2" indent="-514350" defTabSz="1219170">
              <a:buFont typeface="Wingdings" pitchFamily="2" charset="2"/>
              <a:buChar char="Ø"/>
            </a:pPr>
            <a:r>
              <a:rPr lang="en-US" sz="2000" dirty="0">
                <a:cs typeface="Arial"/>
              </a:rPr>
              <a:t>Avoiding </a:t>
            </a:r>
            <a:r>
              <a:rPr lang="en-US" sz="2000" dirty="0" err="1">
                <a:cs typeface="Arial"/>
              </a:rPr>
              <a:t>bendamustine</a:t>
            </a:r>
            <a:r>
              <a:rPr lang="en-US" sz="2000" dirty="0">
                <a:cs typeface="Arial"/>
              </a:rPr>
              <a:t> before leukapheresis for CAR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T</a:t>
            </a:r>
          </a:p>
          <a:p>
            <a:pPr marL="1504936" lvl="2" indent="-514350" defTabSz="1219170">
              <a:buFont typeface="Wingdings" pitchFamily="2" charset="2"/>
              <a:buChar char="Ø"/>
            </a:pPr>
            <a:r>
              <a:rPr lang="en-US" sz="2000" dirty="0">
                <a:cs typeface="Arial"/>
              </a:rPr>
              <a:t>How to sequence CD19 directed CAR and </a:t>
            </a:r>
            <a:r>
              <a:rPr lang="en-US" sz="2000" dirty="0" err="1">
                <a:cs typeface="Arial"/>
              </a:rPr>
              <a:t>Tafa</a:t>
            </a:r>
            <a:r>
              <a:rPr lang="en-US" sz="2000" dirty="0">
                <a:cs typeface="Arial"/>
              </a:rPr>
              <a:t> ??</a:t>
            </a:r>
          </a:p>
          <a:p>
            <a:pPr marL="1504936" lvl="2" indent="-514350" defTabSz="121917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Len is a non-cytotoxic immunotherapy combination for 2</a:t>
            </a:r>
            <a:r>
              <a:rPr lang="en-US" sz="2000" baseline="30000" dirty="0">
                <a:solidFill>
                  <a:schemeClr val="tx1"/>
                </a:solidFill>
                <a:cs typeface="Arial"/>
              </a:rPr>
              <a:t>nd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line</a:t>
            </a:r>
          </a:p>
          <a:p>
            <a:pPr marL="1504936" lvl="2" indent="-514350" defTabSz="1219170">
              <a:buFont typeface="Wingdings" pitchFamily="2" charset="2"/>
              <a:buChar char="Ø"/>
            </a:pPr>
            <a:endParaRPr lang="en-US" sz="2267" dirty="0">
              <a:cs typeface="Arial"/>
            </a:endParaRPr>
          </a:p>
          <a:p>
            <a:pPr marL="77773" defTabSz="1219170"/>
            <a:r>
              <a:rPr lang="en-US" sz="2400" b="1" dirty="0">
                <a:cs typeface="Arial"/>
              </a:rPr>
              <a:t>2) Lack of predictive markers for activity</a:t>
            </a:r>
          </a:p>
          <a:p>
            <a:pPr marL="77773" defTabSz="1219170"/>
            <a:endParaRPr lang="en-US" sz="2400" b="1" dirty="0">
              <a:solidFill>
                <a:schemeClr val="tx1"/>
              </a:solidFill>
              <a:cs typeface="Arial"/>
            </a:endParaRPr>
          </a:p>
          <a:p>
            <a:pPr marL="77773" defTabSz="1219170"/>
            <a:r>
              <a:rPr lang="en-US" sz="2400" b="1" dirty="0">
                <a:cs typeface="Arial"/>
              </a:rPr>
              <a:t>3) Some combinations feasible </a:t>
            </a:r>
          </a:p>
          <a:p>
            <a:pPr marL="77773" defTabSz="1219170"/>
            <a:endParaRPr lang="en-US" sz="2400" b="1" dirty="0">
              <a:solidFill>
                <a:schemeClr val="tx1"/>
              </a:solidFill>
              <a:cs typeface="Arial"/>
            </a:endParaRPr>
          </a:p>
          <a:p>
            <a:pPr marL="77773" defTabSz="1219170"/>
            <a:r>
              <a:rPr lang="en-US" sz="2400" b="1" dirty="0">
                <a:solidFill>
                  <a:schemeClr val="tx1"/>
                </a:solidFill>
                <a:cs typeface="Arial"/>
              </a:rPr>
              <a:t>4) Pursue clinical trials</a:t>
            </a:r>
            <a:endParaRPr lang="en-US" sz="3200" b="1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300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2F38-404D-7948-88E7-E3B47571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433" y="3244334"/>
            <a:ext cx="8983133" cy="492443"/>
          </a:xfrm>
        </p:spPr>
        <p:txBody>
          <a:bodyPr/>
          <a:lstStyle/>
          <a:p>
            <a:r>
              <a:rPr lang="en-US" sz="3200" dirty="0"/>
              <a:t>Clinical cases</a:t>
            </a:r>
          </a:p>
        </p:txBody>
      </p:sp>
    </p:spTree>
    <p:extLst>
      <p:ext uri="{BB962C8B-B14F-4D97-AF65-F5344CB8AC3E}">
        <p14:creationId xmlns:p14="http://schemas.microsoft.com/office/powerpoint/2010/main" val="3491794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4650-CD27-C24E-A21C-41F5CF8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34" y="411072"/>
            <a:ext cx="8983133" cy="492443"/>
          </a:xfrm>
        </p:spPr>
        <p:txBody>
          <a:bodyPr/>
          <a:lstStyle/>
          <a:p>
            <a:pPr algn="l"/>
            <a:r>
              <a:rPr lang="en-US" sz="3200" dirty="0"/>
              <a:t>Patient Case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F47B-274D-AA4E-AFDE-F98C8F4C6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834" y="1367340"/>
            <a:ext cx="10702614" cy="4401205"/>
          </a:xfrm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US" sz="2400" b="1" dirty="0"/>
              <a:t>67 year old male, no previous medical history</a:t>
            </a:r>
            <a:endParaRPr lang="en-US" sz="2400" dirty="0"/>
          </a:p>
          <a:p>
            <a:pPr>
              <a:spcBef>
                <a:spcPts val="1176"/>
              </a:spcBef>
            </a:pPr>
            <a:r>
              <a:rPr lang="en-US" sz="2400" dirty="0"/>
              <a:t>Diagnosed with DLBCL in August 2016</a:t>
            </a:r>
          </a:p>
          <a:p>
            <a:pPr marL="798513" lvl="1" indent="-342900">
              <a:spcBef>
                <a:spcPts val="1176"/>
              </a:spcBef>
              <a:buFont typeface="System Font Regular"/>
              <a:buChar char="–"/>
            </a:pPr>
            <a:r>
              <a:rPr lang="en-US" sz="2400" dirty="0"/>
              <a:t>Stage III disease, high LDH, performance status of 0, age-adjusted IPI = 2</a:t>
            </a:r>
          </a:p>
          <a:p>
            <a:pPr marL="798513" lvl="1" indent="-342900">
              <a:spcBef>
                <a:spcPts val="1176"/>
              </a:spcBef>
              <a:buFont typeface="System Font Regular"/>
              <a:buChar char="–"/>
            </a:pPr>
            <a:r>
              <a:rPr lang="en-US" sz="2400" dirty="0"/>
              <a:t>CD10+ BCL6+ (GCB origin), no translocation of MYC or BCL2, Ki67 80%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Received 6 cycles of R-CHOP – achieved a CR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Recurrence of disease in July 2018, treated with R-ICE and ASCT, new CR in Dec 2018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Recurrence in June 2019, received </a:t>
            </a:r>
            <a:r>
              <a:rPr lang="en-US" sz="2400" dirty="0" err="1"/>
              <a:t>axicabtagene</a:t>
            </a:r>
            <a:r>
              <a:rPr lang="en-US" sz="2400" dirty="0"/>
              <a:t> </a:t>
            </a:r>
            <a:r>
              <a:rPr lang="en-US" sz="2400" dirty="0" err="1"/>
              <a:t>ciloleucel</a:t>
            </a:r>
            <a:r>
              <a:rPr lang="en-US" sz="2400" dirty="0"/>
              <a:t> , partial response at M1 and progressive disease at M3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	What are the options ?</a:t>
            </a:r>
          </a:p>
        </p:txBody>
      </p:sp>
    </p:spTree>
    <p:extLst>
      <p:ext uri="{BB962C8B-B14F-4D97-AF65-F5344CB8AC3E}">
        <p14:creationId xmlns:p14="http://schemas.microsoft.com/office/powerpoint/2010/main" val="3453154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4650-CD27-C24E-A21C-41F5CF8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10" y="491753"/>
            <a:ext cx="8983133" cy="492443"/>
          </a:xfrm>
        </p:spPr>
        <p:txBody>
          <a:bodyPr/>
          <a:lstStyle/>
          <a:p>
            <a:pPr algn="l"/>
            <a:r>
              <a:rPr lang="en-US" sz="3200" dirty="0"/>
              <a:t>Patient Case 1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F47B-274D-AA4E-AFDE-F98C8F4C6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974" y="1508474"/>
            <a:ext cx="9511049" cy="3724096"/>
          </a:xfrm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US" sz="2400" dirty="0"/>
              <a:t>The patient is now 70 years old, had received 3 lines of therapy including ASCT and CAR-T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	</a:t>
            </a:r>
            <a:r>
              <a:rPr lang="en-US" sz="2400" dirty="0" err="1"/>
              <a:t>Bendamustine</a:t>
            </a:r>
            <a:r>
              <a:rPr lang="en-US" sz="2400" dirty="0"/>
              <a:t> rituximab : </a:t>
            </a:r>
          </a:p>
          <a:p>
            <a:pPr marL="1497013" lvl="1" indent="-347663">
              <a:spcBef>
                <a:spcPts val="1176"/>
              </a:spcBef>
              <a:buFont typeface="System Font Regular"/>
              <a:buChar char="–"/>
            </a:pPr>
            <a:r>
              <a:rPr lang="en-US" sz="2400" dirty="0"/>
              <a:t>Feasible, potential risks of cytopenia/infections post CAR T-cell therapy?</a:t>
            </a:r>
          </a:p>
          <a:p>
            <a:pPr marL="915988" lvl="1">
              <a:spcBef>
                <a:spcPts val="1176"/>
              </a:spcBef>
            </a:pPr>
            <a:r>
              <a:rPr lang="en-US" sz="2400" dirty="0" err="1"/>
              <a:t>Tafasitamab</a:t>
            </a:r>
            <a:r>
              <a:rPr lang="en-US" sz="2400" dirty="0"/>
              <a:t>/lenalidomide: </a:t>
            </a:r>
          </a:p>
          <a:p>
            <a:pPr marL="1549400" indent="-400050">
              <a:spcBef>
                <a:spcPts val="1176"/>
              </a:spcBef>
              <a:buFont typeface="System Font Regular"/>
              <a:buChar char="–"/>
            </a:pPr>
            <a:r>
              <a:rPr lang="en-US" sz="2400" dirty="0"/>
              <a:t>Need to confirm CD19 persistence 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	Other options such as clinical trials or </a:t>
            </a:r>
            <a:r>
              <a:rPr lang="en-US" sz="2400" dirty="0" err="1"/>
              <a:t>selinexor</a:t>
            </a: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25799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4650-CD27-C24E-A21C-41F5CF8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52" y="528486"/>
            <a:ext cx="8983133" cy="492443"/>
          </a:xfrm>
        </p:spPr>
        <p:txBody>
          <a:bodyPr/>
          <a:lstStyle/>
          <a:p>
            <a:pPr algn="l"/>
            <a:r>
              <a:rPr lang="en-US" sz="3200" dirty="0"/>
              <a:t>Patient Case 1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F47B-274D-AA4E-AFDE-F98C8F4C6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952" y="1281518"/>
            <a:ext cx="11451167" cy="4370427"/>
          </a:xfrm>
        </p:spPr>
        <p:txBody>
          <a:bodyPr/>
          <a:lstStyle/>
          <a:p>
            <a:r>
              <a:rPr lang="en-US" sz="2000" dirty="0"/>
              <a:t>The patient is now 70 years old, had received 3 lines of therapy including ASCT and CAR-T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Bendamustine</a:t>
            </a:r>
            <a:r>
              <a:rPr lang="en-US" sz="2000" dirty="0"/>
              <a:t> rituximab : </a:t>
            </a:r>
          </a:p>
          <a:p>
            <a:r>
              <a:rPr lang="en-US" sz="2000" dirty="0"/>
              <a:t>		- Feasible, potential risks of cytopenia/infections post CAR T-cell therapy?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Tafasitamab</a:t>
            </a:r>
            <a:r>
              <a:rPr lang="en-US" sz="2000" dirty="0"/>
              <a:t> lenalidomide: </a:t>
            </a:r>
          </a:p>
          <a:p>
            <a:r>
              <a:rPr lang="en-US" sz="2000" dirty="0"/>
              <a:t>		- Need to confirm CD19 persistence </a:t>
            </a:r>
          </a:p>
          <a:p>
            <a:r>
              <a:rPr lang="en-US" sz="2000" dirty="0"/>
              <a:t>	other options such as clinical trials or </a:t>
            </a:r>
            <a:r>
              <a:rPr lang="en-US" sz="2000" dirty="0" err="1"/>
              <a:t>selinexor</a:t>
            </a:r>
            <a:r>
              <a:rPr lang="en-US" sz="2000" dirty="0"/>
              <a:t>…</a:t>
            </a:r>
          </a:p>
          <a:p>
            <a:endParaRPr lang="en-US" sz="2000" dirty="0"/>
          </a:p>
          <a:p>
            <a:r>
              <a:rPr lang="en-US" sz="2000" dirty="0"/>
              <a:t>A new biopsy showed lack of CD19 staining (30% or post CAR relapse)</a:t>
            </a:r>
          </a:p>
          <a:p>
            <a:r>
              <a:rPr lang="en-US" sz="2000" dirty="0"/>
              <a:t>	The patient received 6 cycles of R-Benda Pola</a:t>
            </a:r>
          </a:p>
          <a:p>
            <a:r>
              <a:rPr lang="en-US" sz="2000" dirty="0"/>
              <a:t>	Benda was dose reduced from cycle 3, and withdrawn at cycle 6</a:t>
            </a:r>
          </a:p>
          <a:p>
            <a:r>
              <a:rPr lang="en-US" sz="2000" dirty="0"/>
              <a:t>	Achieved a CR</a:t>
            </a:r>
          </a:p>
          <a:p>
            <a:r>
              <a:rPr lang="en-US" sz="2000" dirty="0"/>
              <a:t>		- but experienced relapse after 11 months….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E5BEA23-1FC2-FC42-B70C-D72F433DF90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3" r="62541"/>
          <a:stretch/>
        </p:blipFill>
        <p:spPr>
          <a:xfrm>
            <a:off x="8444753" y="2863183"/>
            <a:ext cx="3240097" cy="21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1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4650-CD27-C24E-A21C-41F5CF8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18" y="505200"/>
            <a:ext cx="8983133" cy="492443"/>
          </a:xfrm>
        </p:spPr>
        <p:txBody>
          <a:bodyPr/>
          <a:lstStyle/>
          <a:p>
            <a:pPr algn="l"/>
            <a:r>
              <a:rPr lang="en-US" sz="3200" dirty="0"/>
              <a:t>Patient Case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F47B-274D-AA4E-AFDE-F98C8F4C6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236" y="1234158"/>
            <a:ext cx="10992324" cy="4801314"/>
          </a:xfrm>
        </p:spPr>
        <p:txBody>
          <a:bodyPr/>
          <a:lstStyle/>
          <a:p>
            <a:r>
              <a:rPr lang="en-US" sz="2400" dirty="0"/>
              <a:t>75 year old female, medical history of elevated blood pressure and type 2 diabetes</a:t>
            </a:r>
          </a:p>
          <a:p>
            <a:endParaRPr lang="en-US" sz="2400" dirty="0"/>
          </a:p>
          <a:p>
            <a:r>
              <a:rPr lang="en-US" sz="2400" dirty="0"/>
              <a:t>Diagnosed with DLBCL in October 2019</a:t>
            </a:r>
          </a:p>
          <a:p>
            <a:r>
              <a:rPr lang="en-US" sz="2400" dirty="0"/>
              <a:t>	- Stage IV disease (GI tract, bone marrow)</a:t>
            </a:r>
          </a:p>
          <a:p>
            <a:r>
              <a:rPr lang="en-US" sz="2400" dirty="0"/>
              <a:t>	- Classified as non-GCB based on IHC findings (CD10neg+ MUM1 positive)</a:t>
            </a:r>
          </a:p>
          <a:p>
            <a:endParaRPr lang="en-US" sz="2400" dirty="0"/>
          </a:p>
          <a:p>
            <a:r>
              <a:rPr lang="en-US" sz="2400" dirty="0"/>
              <a:t>Received 6 cycles of R-CHOP </a:t>
            </a:r>
          </a:p>
          <a:p>
            <a:r>
              <a:rPr lang="en-US" sz="2400" dirty="0"/>
              <a:t>	- Rather well tolerated </a:t>
            </a:r>
          </a:p>
          <a:p>
            <a:r>
              <a:rPr lang="en-US" sz="2400" dirty="0"/>
              <a:t>	- Achieved a CR in Feb 2020</a:t>
            </a:r>
          </a:p>
          <a:p>
            <a:endParaRPr lang="en-US" sz="2400" dirty="0"/>
          </a:p>
          <a:p>
            <a:r>
              <a:rPr lang="en-US" sz="2400" dirty="0"/>
              <a:t>Recurrence of disease in October 2020, with disseminated disease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117146-6D7F-3341-BD29-FACB6672E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3" t="11193" r="28119" b="11136"/>
          <a:stretch/>
        </p:blipFill>
        <p:spPr bwMode="auto">
          <a:xfrm>
            <a:off x="9857351" y="3634815"/>
            <a:ext cx="1964209" cy="29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193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4650-CD27-C24E-A21C-41F5CF8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94" y="451412"/>
            <a:ext cx="8983133" cy="492443"/>
          </a:xfrm>
        </p:spPr>
        <p:txBody>
          <a:bodyPr/>
          <a:lstStyle/>
          <a:p>
            <a:pPr algn="l"/>
            <a:r>
              <a:rPr lang="en-US" sz="3200" dirty="0"/>
              <a:t>Patient Case 2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F47B-274D-AA4E-AFDE-F98C8F4C6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094" y="1192529"/>
            <a:ext cx="11451167" cy="4807470"/>
          </a:xfrm>
        </p:spPr>
        <p:txBody>
          <a:bodyPr/>
          <a:lstStyle/>
          <a:p>
            <a:r>
              <a:rPr lang="en-US" sz="2200" dirty="0"/>
              <a:t>75 year old female, medical history of elevated blood pressure and type 2 diabetes</a:t>
            </a:r>
          </a:p>
          <a:p>
            <a:r>
              <a:rPr lang="en-US" sz="2200" dirty="0"/>
              <a:t>Diagnosed with DLBCL in October 2019</a:t>
            </a:r>
          </a:p>
          <a:p>
            <a:r>
              <a:rPr lang="en-US" sz="2200" dirty="0"/>
              <a:t>	- Stage IV disease (GI tract, bone marrow)</a:t>
            </a:r>
          </a:p>
          <a:p>
            <a:r>
              <a:rPr lang="en-US" sz="2200" dirty="0"/>
              <a:t>	- Classified as non-GCB based on IHC findings (CD10neg+ MUM1-positive)</a:t>
            </a:r>
          </a:p>
          <a:p>
            <a:r>
              <a:rPr lang="en-US" sz="2200" dirty="0"/>
              <a:t>Received 6 cycles of R-CHOP </a:t>
            </a:r>
          </a:p>
          <a:p>
            <a:r>
              <a:rPr lang="en-US" sz="2200" dirty="0"/>
              <a:t>	- Rather well tolerated </a:t>
            </a:r>
          </a:p>
          <a:p>
            <a:r>
              <a:rPr lang="en-US" sz="2200" dirty="0"/>
              <a:t>	- Achieved a CR in Feb 2020</a:t>
            </a:r>
          </a:p>
          <a:p>
            <a:r>
              <a:rPr lang="en-US" sz="2200" b="1" dirty="0"/>
              <a:t>Recurrence of disease in October 2020, with disseminated disease</a:t>
            </a:r>
          </a:p>
          <a:p>
            <a:r>
              <a:rPr lang="en-US" sz="2200" b="1" dirty="0"/>
              <a:t>	</a:t>
            </a:r>
            <a:r>
              <a:rPr lang="en-US" sz="2200" dirty="0"/>
              <a:t>Had a good performance status, </a:t>
            </a:r>
          </a:p>
          <a:p>
            <a:r>
              <a:rPr lang="en-US" sz="2200" dirty="0"/>
              <a:t>	But refused new chemotherapy options (R-</a:t>
            </a:r>
            <a:r>
              <a:rPr lang="en-US" sz="2200" dirty="0" err="1"/>
              <a:t>benda</a:t>
            </a:r>
            <a:r>
              <a:rPr lang="en-US" sz="2200" dirty="0"/>
              <a:t>, R-</a:t>
            </a:r>
            <a:r>
              <a:rPr lang="en-US" sz="2200" dirty="0" err="1"/>
              <a:t>GemOx</a:t>
            </a:r>
            <a:r>
              <a:rPr lang="en-US" sz="2200" dirty="0"/>
              <a:t>)</a:t>
            </a:r>
          </a:p>
          <a:p>
            <a:r>
              <a:rPr lang="en-US" sz="2200" dirty="0"/>
              <a:t>	Started on </a:t>
            </a:r>
            <a:r>
              <a:rPr lang="en-US" sz="2200" dirty="0" err="1"/>
              <a:t>Tafa</a:t>
            </a:r>
            <a:r>
              <a:rPr lang="en-US" sz="2200" dirty="0"/>
              <a:t>-Len (L-MIND regimen) - currently responding</a:t>
            </a:r>
          </a:p>
          <a:p>
            <a:r>
              <a:rPr lang="en-US" sz="2200" dirty="0"/>
              <a:t>	(Len was dose reduced at 20 mg)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28A7C06-4FA6-A641-AE59-2C864EE95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t="11080" r="28205" b="11941"/>
          <a:stretch/>
        </p:blipFill>
        <p:spPr bwMode="auto">
          <a:xfrm>
            <a:off x="9570227" y="3334215"/>
            <a:ext cx="2167757" cy="322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810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4650-CD27-C24E-A21C-41F5CF8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11" y="518647"/>
            <a:ext cx="8983133" cy="492443"/>
          </a:xfrm>
        </p:spPr>
        <p:txBody>
          <a:bodyPr/>
          <a:lstStyle/>
          <a:p>
            <a:pPr algn="l"/>
            <a:r>
              <a:rPr lang="en-US" sz="3200" dirty="0"/>
              <a:t>Patient Case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F47B-274D-AA4E-AFDE-F98C8F4C6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611" y="1452282"/>
            <a:ext cx="11085996" cy="4756714"/>
          </a:xfrm>
        </p:spPr>
        <p:txBody>
          <a:bodyPr/>
          <a:lstStyle/>
          <a:p>
            <a:r>
              <a:rPr lang="en-US" sz="2400" dirty="0"/>
              <a:t>73 year old male, </a:t>
            </a:r>
          </a:p>
          <a:p>
            <a:r>
              <a:rPr lang="en-US" sz="2400" dirty="0"/>
              <a:t>	- Past medical history of smoking, COPD, high blood pressure</a:t>
            </a:r>
          </a:p>
          <a:p>
            <a:r>
              <a:rPr lang="en-US" sz="2400" dirty="0"/>
              <a:t>	- MI 3 years ago, stented, on antiplatelet agents</a:t>
            </a:r>
          </a:p>
          <a:p>
            <a:endParaRPr lang="en-US" sz="2400" dirty="0"/>
          </a:p>
          <a:p>
            <a:r>
              <a:rPr lang="en-US" sz="2400" dirty="0"/>
              <a:t>Diagnosed with follicular lymphoma in October 2017</a:t>
            </a:r>
          </a:p>
          <a:p>
            <a:r>
              <a:rPr lang="en-US" sz="2400" dirty="0"/>
              <a:t>	- High tumor burden and received R-Benda x 6 </a:t>
            </a:r>
          </a:p>
          <a:p>
            <a:endParaRPr lang="en-US" sz="2400" dirty="0"/>
          </a:p>
          <a:p>
            <a:r>
              <a:rPr lang="en-US" sz="2400" dirty="0"/>
              <a:t>	- Progressed 3 months later </a:t>
            </a:r>
          </a:p>
          <a:p>
            <a:r>
              <a:rPr lang="en-US" sz="2400" dirty="0"/>
              <a:t>	- A new biopsy showed transformation to large cell lymphoma, </a:t>
            </a:r>
          </a:p>
          <a:p>
            <a:r>
              <a:rPr lang="en-US" sz="2400" dirty="0"/>
              <a:t>		DLBCL with MYC and BCL2 translocation = high grade B-cell lymphoma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783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2331705" y="6247322"/>
            <a:ext cx="3209925" cy="376767"/>
          </a:xfrm>
        </p:spPr>
        <p:txBody>
          <a:bodyPr>
            <a:normAutofit/>
          </a:bodyPr>
          <a:lstStyle/>
          <a:p>
            <a:r>
              <a:rPr lang="en-GB" dirty="0"/>
              <a:t>Sehn L, et al. Abstract #1683, ASH 2018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92982" y="6247326"/>
            <a:ext cx="4668790" cy="376767"/>
          </a:xfrm>
        </p:spPr>
        <p:txBody>
          <a:bodyPr>
            <a:noAutofit/>
          </a:bodyPr>
          <a:lstStyle/>
          <a:p>
            <a:r>
              <a:rPr lang="en-GB" dirty="0"/>
              <a:t>BG, bendamustine and obinutuzumab; BR, bendamustine and rituximab; FL, follicular lymphoma; PET-CR, positron electron tomography–complete response; pola, polatuzumab vedotin; R, randomisation; R/R, relapsed/refractory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AEB4D-9090-4F34-9996-9694AB4A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Randomised Phase II study of </a:t>
            </a:r>
            <a:r>
              <a:rPr lang="en-GB" dirty="0" err="1"/>
              <a:t>p</a:t>
            </a:r>
            <a:r>
              <a:rPr lang="en-GB" noProof="0" dirty="0" err="1"/>
              <a:t>ola</a:t>
            </a:r>
            <a:r>
              <a:rPr lang="en-GB" noProof="0" dirty="0"/>
              <a:t>-BR versus BR (GO29365): study design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369690-EF18-4E69-BB3D-BB82D828AE49}"/>
              </a:ext>
            </a:extLst>
          </p:cNvPr>
          <p:cNvSpPr/>
          <p:nvPr/>
        </p:nvSpPr>
        <p:spPr>
          <a:xfrm>
            <a:off x="4489993" y="5565163"/>
            <a:ext cx="4843888" cy="466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600" b="1" dirty="0">
                <a:solidFill>
                  <a:srgbClr val="FFFFFF"/>
                </a:solidFill>
              </a:rPr>
              <a:t>Primary endpoint (Phase II): PET-CR rate </a:t>
            </a:r>
          </a:p>
          <a:p>
            <a:pPr algn="ctr" defTabSz="457200"/>
            <a:r>
              <a:rPr lang="en-GB" sz="1600" b="1" dirty="0">
                <a:solidFill>
                  <a:srgbClr val="FFFFFF"/>
                </a:solidFill>
              </a:rPr>
              <a:t>according to modified Lugano criteria</a:t>
            </a:r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3837F166-0637-47C9-AA0F-5C4FC532F8FF}"/>
              </a:ext>
            </a:extLst>
          </p:cNvPr>
          <p:cNvSpPr txBox="1">
            <a:spLocks/>
          </p:cNvSpPr>
          <p:nvPr/>
        </p:nvSpPr>
        <p:spPr>
          <a:xfrm>
            <a:off x="2508744" y="5502303"/>
            <a:ext cx="7789761" cy="1052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88292" y="1892830"/>
            <a:ext cx="1465205" cy="33916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gray">
          <a:xfrm>
            <a:off x="6201380" y="4730361"/>
            <a:ext cx="2868477" cy="577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algn="ctr">
            <a:noFill/>
            <a:round/>
            <a:headEnd/>
            <a:tailEnd/>
          </a:ln>
          <a:effectLst/>
        </p:spPr>
        <p:txBody>
          <a:bodyPr wrap="square" lIns="71976" tIns="0" rIns="71976" bIns="0" anchor="ctr"/>
          <a:lstStyle/>
          <a:p>
            <a:pPr algn="ctr" defTabSz="914378">
              <a:lnSpc>
                <a:spcPct val="95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BR 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(n=40/histology)</a:t>
            </a:r>
          </a:p>
        </p:txBody>
      </p:sp>
      <p:cxnSp>
        <p:nvCxnSpPr>
          <p:cNvPr id="32" name="Elbow Connector 31"/>
          <p:cNvCxnSpPr>
            <a:cxnSpLocks/>
            <a:stCxn id="36" idx="4"/>
            <a:endCxn id="31" idx="1"/>
          </p:cNvCxnSpPr>
          <p:nvPr/>
        </p:nvCxnSpPr>
        <p:spPr>
          <a:xfrm rot="16200000" flipH="1">
            <a:off x="5889880" y="4707505"/>
            <a:ext cx="113354" cy="50964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stCxn id="36" idx="2"/>
            <a:endCxn id="46" idx="3"/>
          </p:cNvCxnSpPr>
          <p:nvPr/>
        </p:nvCxnSpPr>
        <p:spPr>
          <a:xfrm flipH="1" flipV="1">
            <a:off x="5112932" y="4509283"/>
            <a:ext cx="295954" cy="4609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3"/>
          <p:cNvSpPr>
            <a:spLocks noChangeArrowheads="1"/>
          </p:cNvSpPr>
          <p:nvPr/>
        </p:nvSpPr>
        <p:spPr bwMode="gray">
          <a:xfrm>
            <a:off x="6201381" y="3709294"/>
            <a:ext cx="2868478" cy="671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/>
        </p:spPr>
        <p:txBody>
          <a:bodyPr wrap="square" lIns="71976" tIns="0" rIns="71976" bIns="0" anchor="ctr"/>
          <a:lstStyle/>
          <a:p>
            <a:pPr algn="ctr" defTabSz="914378">
              <a:lnSpc>
                <a:spcPct val="95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Pola 1.8mg/kg + BR 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(n=40/histology)</a:t>
            </a:r>
          </a:p>
        </p:txBody>
      </p:sp>
      <p:cxnSp>
        <p:nvCxnSpPr>
          <p:cNvPr id="35" name="Elbow Connector 34"/>
          <p:cNvCxnSpPr>
            <a:cxnSpLocks/>
            <a:stCxn id="36" idx="0"/>
            <a:endCxn id="34" idx="1"/>
          </p:cNvCxnSpPr>
          <p:nvPr/>
        </p:nvCxnSpPr>
        <p:spPr>
          <a:xfrm rot="5400000" flipH="1" flipV="1">
            <a:off x="5866437" y="3870163"/>
            <a:ext cx="160243" cy="50964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408886" y="4205107"/>
            <a:ext cx="565697" cy="70054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8791" rIns="0" bIns="0" anchor="ctr"/>
          <a:lstStyle/>
          <a:p>
            <a:pPr algn="ctr" defTabSz="914378"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000000"/>
                </a:solidFill>
              </a:rPr>
              <a:t>R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1200" b="1" dirty="0">
                <a:solidFill>
                  <a:srgbClr val="000000"/>
                </a:solidFill>
              </a:rPr>
              <a:t>1:1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84383" y="2025116"/>
            <a:ext cx="45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400" dirty="0">
                <a:solidFill>
                  <a:srgbClr val="000000"/>
                </a:solidFill>
              </a:rPr>
              <a:t>OR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85769" y="3091968"/>
            <a:ext cx="1465205" cy="839825"/>
          </a:xfrm>
          <a:prstGeom prst="rect">
            <a:avLst/>
          </a:prstGeom>
          <a:noFill/>
        </p:spPr>
        <p:txBody>
          <a:bodyPr vert="horz" wrap="square" lIns="143949" tIns="107963" rIns="71976" bIns="71976" rtlCol="0">
            <a:spAutoFit/>
          </a:bodyPr>
          <a:lstStyle/>
          <a:p>
            <a:pPr defTabSz="291338" eaLnBrk="0" hangingPunct="0">
              <a:lnSpc>
                <a:spcPct val="95000"/>
              </a:lnSpc>
              <a:spcAft>
                <a:spcPts val="200"/>
              </a:spcAft>
              <a:buClr>
                <a:srgbClr val="313B45"/>
              </a:buClr>
              <a:buSzPct val="80000"/>
              <a:defRPr/>
            </a:pPr>
            <a:r>
              <a:rPr lang="en-US" b="1" spc="27" dirty="0">
                <a:solidFill>
                  <a:srgbClr val="000000"/>
                </a:solidFill>
                <a:ea typeface="ＭＳ Ｐゴシック" charset="0"/>
              </a:rPr>
              <a:t>Patients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R/R DLBCL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R/R FL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gray">
          <a:xfrm>
            <a:off x="6201381" y="1748540"/>
            <a:ext cx="1764000" cy="7215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/>
        </p:spPr>
        <p:txBody>
          <a:bodyPr wrap="square" lIns="71976" tIns="0" rIns="71976" bIns="0" anchor="ctr"/>
          <a:lstStyle/>
          <a:p>
            <a:pPr algn="ctr" defTabSz="914378">
              <a:lnSpc>
                <a:spcPct val="95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Pola 1.8mg/kg + BR 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(n=6/histology) </a:t>
            </a:r>
          </a:p>
        </p:txBody>
      </p:sp>
      <p:cxnSp>
        <p:nvCxnSpPr>
          <p:cNvPr id="40" name="Straight Arrow Connector 39"/>
          <p:cNvCxnSpPr>
            <a:cxnSpLocks/>
            <a:stCxn id="42" idx="3"/>
            <a:endCxn id="39" idx="1"/>
          </p:cNvCxnSpPr>
          <p:nvPr/>
        </p:nvCxnSpPr>
        <p:spPr>
          <a:xfrm flipV="1">
            <a:off x="4997728" y="2109329"/>
            <a:ext cx="1203653" cy="45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gray">
          <a:xfrm>
            <a:off x="8457332" y="1748540"/>
            <a:ext cx="1764000" cy="7215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algn="ctr">
            <a:noFill/>
            <a:round/>
            <a:headEnd/>
            <a:tailEnd/>
          </a:ln>
          <a:effectLst/>
        </p:spPr>
        <p:txBody>
          <a:bodyPr wrap="square" lIns="71976" tIns="0" rIns="71976" bIns="0" anchor="ctr"/>
          <a:lstStyle/>
          <a:p>
            <a:pPr algn="ctr" defTabSz="914378">
              <a:lnSpc>
                <a:spcPct val="95000"/>
              </a:lnSpc>
              <a:defRPr/>
            </a:pPr>
            <a:r>
              <a:rPr lang="en-US" sz="1400" b="1" dirty="0">
                <a:solidFill>
                  <a:schemeClr val="accent2"/>
                </a:solidFill>
              </a:rPr>
              <a:t>Pola 1.8mg/kg + BG 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dirty="0">
                <a:solidFill>
                  <a:schemeClr val="accent2"/>
                </a:solidFill>
              </a:rPr>
              <a:t>(n=6/histology</a:t>
            </a:r>
            <a:r>
              <a:rPr lang="en-US" sz="14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47728" y="1892872"/>
            <a:ext cx="1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cs typeface="Arial" pitchFamily="34" charset="0"/>
              </a:rPr>
              <a:t>Safety run-in phase </a:t>
            </a:r>
          </a:p>
        </p:txBody>
      </p:sp>
      <p:cxnSp>
        <p:nvCxnSpPr>
          <p:cNvPr id="43" name="Straight Arrow Connector 42"/>
          <p:cNvCxnSpPr>
            <a:cxnSpLocks/>
            <a:stCxn id="45" idx="3"/>
            <a:endCxn id="44" idx="1"/>
          </p:cNvCxnSpPr>
          <p:nvPr/>
        </p:nvCxnSpPr>
        <p:spPr>
          <a:xfrm flipV="1">
            <a:off x="4997728" y="3048899"/>
            <a:ext cx="1203653" cy="27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rrowheads="1"/>
          </p:cNvSpPr>
          <p:nvPr/>
        </p:nvSpPr>
        <p:spPr bwMode="gray">
          <a:xfrm>
            <a:off x="6201381" y="2686574"/>
            <a:ext cx="1764000" cy="724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algn="ctr">
            <a:noFill/>
            <a:round/>
            <a:headEnd/>
            <a:tailEnd/>
          </a:ln>
          <a:effectLst/>
        </p:spPr>
        <p:txBody>
          <a:bodyPr wrap="square" lIns="71976" tIns="0" rIns="71976" bIns="0" anchor="ctr"/>
          <a:lstStyle/>
          <a:p>
            <a:pPr algn="ctr" defTabSz="914378">
              <a:lnSpc>
                <a:spcPct val="95000"/>
              </a:lnSpc>
              <a:defRPr/>
            </a:pPr>
            <a:r>
              <a:rPr lang="en-US" sz="1400" b="1" dirty="0">
                <a:solidFill>
                  <a:schemeClr val="accent2"/>
                </a:solidFill>
              </a:rPr>
              <a:t>Pola 1.8mg/kg + BG 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dirty="0">
                <a:solidFill>
                  <a:schemeClr val="accent2"/>
                </a:solidFill>
              </a:rPr>
              <a:t>(n=20/histology</a:t>
            </a:r>
            <a:r>
              <a:rPr lang="en-US" sz="14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47728" y="2814877"/>
            <a:ext cx="1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cs typeface="Arial" pitchFamily="34" charset="0"/>
              </a:rPr>
              <a:t>Phase II expansion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47727" y="4247673"/>
            <a:ext cx="1465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cs typeface="Arial" pitchFamily="34" charset="0"/>
              </a:rPr>
              <a:t>Phase II randomisation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B011F47-04EA-CF45-A038-7941D958835A}"/>
              </a:ext>
            </a:extLst>
          </p:cNvPr>
          <p:cNvSpPr/>
          <p:nvPr/>
        </p:nvSpPr>
        <p:spPr bwMode="auto">
          <a:xfrm>
            <a:off x="3381206" y="3519905"/>
            <a:ext cx="6917299" cy="192837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3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4650-CD27-C24E-A21C-41F5CF8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57" y="536908"/>
            <a:ext cx="8983133" cy="492443"/>
          </a:xfrm>
        </p:spPr>
        <p:txBody>
          <a:bodyPr/>
          <a:lstStyle/>
          <a:p>
            <a:pPr algn="l"/>
            <a:r>
              <a:rPr lang="en-US" sz="3200" dirty="0"/>
              <a:t>Patient Case 3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F47B-274D-AA4E-AFDE-F98C8F4C6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057" y="1237785"/>
            <a:ext cx="11451167" cy="5146024"/>
          </a:xfrm>
        </p:spPr>
        <p:txBody>
          <a:bodyPr/>
          <a:lstStyle/>
          <a:p>
            <a:r>
              <a:rPr lang="en-US" sz="2200" dirty="0"/>
              <a:t>73 year old male, </a:t>
            </a:r>
          </a:p>
          <a:p>
            <a:r>
              <a:rPr lang="en-US" sz="2200" dirty="0"/>
              <a:t>	- Past medical history of smoking, COPD, high blood pressure</a:t>
            </a:r>
          </a:p>
          <a:p>
            <a:r>
              <a:rPr lang="en-US" sz="2200" dirty="0"/>
              <a:t>	- MI 3 years ago, stented, on antiplatelet agents</a:t>
            </a:r>
          </a:p>
          <a:p>
            <a:r>
              <a:rPr lang="en-US" sz="2200" dirty="0"/>
              <a:t>Diagnosed with follicular lymphoma in October 2017</a:t>
            </a:r>
          </a:p>
          <a:p>
            <a:r>
              <a:rPr lang="en-US" sz="2200" dirty="0"/>
              <a:t>	- High tumor burden and received R-Benda x 6 </a:t>
            </a:r>
          </a:p>
          <a:p>
            <a:r>
              <a:rPr lang="en-US" sz="2200" dirty="0"/>
              <a:t>	- Progressed 3 months later </a:t>
            </a:r>
          </a:p>
          <a:p>
            <a:r>
              <a:rPr lang="en-US" sz="2200" dirty="0"/>
              <a:t>	- A new biopsy showed transformation to large cell lymphoma, </a:t>
            </a:r>
          </a:p>
          <a:p>
            <a:r>
              <a:rPr lang="en-US" sz="2200" dirty="0"/>
              <a:t>		DLBCL with MYC and BCL2 translocation = high grade </a:t>
            </a:r>
            <a:br>
              <a:rPr lang="en-US" sz="2200" dirty="0"/>
            </a:br>
            <a:r>
              <a:rPr lang="en-US" sz="2200" dirty="0"/>
              <a:t>		B-cell lymphoma</a:t>
            </a:r>
          </a:p>
          <a:p>
            <a:r>
              <a:rPr lang="en-US" sz="2200" b="1" dirty="0"/>
              <a:t>Received 6 cycles of DA-R-EPOCH</a:t>
            </a:r>
          </a:p>
          <a:p>
            <a:r>
              <a:rPr lang="en-US" sz="2200" dirty="0"/>
              <a:t>	- Stable disease	</a:t>
            </a:r>
          </a:p>
          <a:p>
            <a:r>
              <a:rPr lang="en-US" sz="2200" b="1" dirty="0"/>
              <a:t>Treated with 2 cycles of R-</a:t>
            </a:r>
            <a:r>
              <a:rPr lang="en-US" sz="2200" b="1" dirty="0" err="1"/>
              <a:t>GemOx</a:t>
            </a:r>
            <a:r>
              <a:rPr lang="en-US" sz="2200" b="1" dirty="0"/>
              <a:t> </a:t>
            </a:r>
          </a:p>
          <a:p>
            <a:r>
              <a:rPr lang="en-US" sz="2200" dirty="0"/>
              <a:t>	- Progressive disease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AB1316-88D6-3449-9D73-F167666D7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t="6976" r="28977" b="10881"/>
          <a:stretch/>
        </p:blipFill>
        <p:spPr bwMode="auto">
          <a:xfrm>
            <a:off x="8986522" y="962784"/>
            <a:ext cx="3023872" cy="49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0F9D4A-9AF4-014C-B6E3-6788E9FAD754}"/>
              </a:ext>
            </a:extLst>
          </p:cNvPr>
          <p:cNvSpPr/>
          <p:nvPr/>
        </p:nvSpPr>
        <p:spPr>
          <a:xfrm>
            <a:off x="8986522" y="822713"/>
            <a:ext cx="3023872" cy="413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32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4650-CD27-C24E-A21C-41F5CF8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40" y="532094"/>
            <a:ext cx="8983133" cy="492443"/>
          </a:xfrm>
        </p:spPr>
        <p:txBody>
          <a:bodyPr/>
          <a:lstStyle/>
          <a:p>
            <a:pPr algn="l"/>
            <a:r>
              <a:rPr lang="en-US" sz="3200" dirty="0"/>
              <a:t>Patient Case 3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F47B-274D-AA4E-AFDE-F98C8F4C6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424" y="1385047"/>
            <a:ext cx="10786183" cy="4823949"/>
          </a:xfrm>
        </p:spPr>
        <p:txBody>
          <a:bodyPr/>
          <a:lstStyle/>
          <a:p>
            <a:r>
              <a:rPr lang="en-US" sz="2400" dirty="0"/>
              <a:t>Transformed FL to HG B-cell lymphoma now 75 y old</a:t>
            </a:r>
          </a:p>
          <a:p>
            <a:endParaRPr lang="en-US" sz="2400" dirty="0"/>
          </a:p>
          <a:p>
            <a:r>
              <a:rPr lang="en-US" sz="2400" dirty="0"/>
              <a:t>Refractory to 2 chemo regimens</a:t>
            </a:r>
          </a:p>
          <a:p>
            <a:endParaRPr lang="en-US" sz="2400" dirty="0"/>
          </a:p>
          <a:p>
            <a:r>
              <a:rPr lang="en-US" sz="2400" b="1" dirty="0"/>
              <a:t>Treatment options:</a:t>
            </a:r>
          </a:p>
          <a:p>
            <a:r>
              <a:rPr lang="en-US" sz="2400" dirty="0"/>
              <a:t>	- Discussion of CAR-T eligibility?</a:t>
            </a:r>
          </a:p>
          <a:p>
            <a:r>
              <a:rPr lang="en-US" sz="2400" dirty="0"/>
              <a:t>	- Benda already administered</a:t>
            </a:r>
          </a:p>
          <a:p>
            <a:r>
              <a:rPr lang="en-US" sz="2400" dirty="0"/>
              <a:t>	- </a:t>
            </a:r>
            <a:r>
              <a:rPr lang="en-US" sz="2400" dirty="0" err="1"/>
              <a:t>Tafa</a:t>
            </a:r>
            <a:r>
              <a:rPr lang="en-US" sz="2400" dirty="0"/>
              <a:t>-Len?</a:t>
            </a:r>
          </a:p>
          <a:p>
            <a:r>
              <a:rPr lang="en-US" sz="2400" dirty="0"/>
              <a:t>	- Selinexor was proposed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4440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4650-CD27-C24E-A21C-41F5CF8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16" y="505200"/>
            <a:ext cx="8983133" cy="492443"/>
          </a:xfrm>
        </p:spPr>
        <p:txBody>
          <a:bodyPr/>
          <a:lstStyle/>
          <a:p>
            <a:pPr algn="l"/>
            <a:r>
              <a:rPr lang="en-US" sz="3200" dirty="0"/>
              <a:t>Patient Case 3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F47B-274D-AA4E-AFDE-F98C8F4C6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270" y="1290918"/>
            <a:ext cx="9923930" cy="4653582"/>
          </a:xfrm>
        </p:spPr>
        <p:txBody>
          <a:bodyPr/>
          <a:lstStyle/>
          <a:p>
            <a:r>
              <a:rPr lang="en-US" sz="2400" dirty="0"/>
              <a:t>Transformed FL to HG B-cell lymphoma now 75 y old</a:t>
            </a:r>
          </a:p>
          <a:p>
            <a:endParaRPr lang="en-US" sz="2400" dirty="0"/>
          </a:p>
          <a:p>
            <a:r>
              <a:rPr lang="en-US" sz="2400" dirty="0"/>
              <a:t>Refractory to 2 chemo regimens</a:t>
            </a:r>
          </a:p>
          <a:p>
            <a:endParaRPr lang="en-US" sz="2400" dirty="0"/>
          </a:p>
          <a:p>
            <a:r>
              <a:rPr lang="en-US" sz="2400" b="1" dirty="0"/>
              <a:t>Treatment with </a:t>
            </a:r>
            <a:r>
              <a:rPr lang="en-US" sz="2400" b="1" dirty="0" err="1"/>
              <a:t>selinexor</a:t>
            </a:r>
            <a:endParaRPr lang="en-US" sz="2400" dirty="0"/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Received the drug at standard dosing of 60 mg twice a week, with </a:t>
            </a:r>
            <a:br>
              <a:rPr lang="en-US" sz="2400" dirty="0"/>
            </a:br>
            <a:r>
              <a:rPr lang="en-US" sz="2400" dirty="0"/>
              <a:t>anti-emetic agents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Was dose reduced for gr 3 thrombocytopenia after one cycle to 60 mg once a week 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Loss of 8 pounds, put on steroids and olanzapine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Stayed on drug for 8 months…</a:t>
            </a:r>
          </a:p>
        </p:txBody>
      </p:sp>
    </p:spTree>
    <p:extLst>
      <p:ext uri="{BB962C8B-B14F-4D97-AF65-F5344CB8AC3E}">
        <p14:creationId xmlns:p14="http://schemas.microsoft.com/office/powerpoint/2010/main" val="253888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7DFAD-D5EB-AC43-9906-D72C4AC4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1" y="464314"/>
            <a:ext cx="10515600" cy="857159"/>
          </a:xfrm>
        </p:spPr>
        <p:txBody>
          <a:bodyPr/>
          <a:lstStyle/>
          <a:p>
            <a:r>
              <a:rPr lang="en-GB" sz="3600" dirty="0" err="1">
                <a:solidFill>
                  <a:srgbClr val="002060"/>
                </a:solidFill>
              </a:rPr>
              <a:t>Polatuzumab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n-GB" sz="3600" dirty="0" err="1">
                <a:solidFill>
                  <a:srgbClr val="002060"/>
                </a:solidFill>
              </a:rPr>
              <a:t>vedotin</a:t>
            </a:r>
            <a:r>
              <a:rPr lang="en-GB" sz="3600" dirty="0">
                <a:solidFill>
                  <a:srgbClr val="002060"/>
                </a:solidFill>
              </a:rPr>
              <a:t> added to </a:t>
            </a:r>
            <a:r>
              <a:rPr lang="en-GB" sz="3600" dirty="0" err="1">
                <a:solidFill>
                  <a:srgbClr val="002060"/>
                </a:solidFill>
              </a:rPr>
              <a:t>bendamustine</a:t>
            </a:r>
            <a:r>
              <a:rPr lang="en-GB" sz="3600" dirty="0">
                <a:solidFill>
                  <a:srgbClr val="002060"/>
                </a:solidFill>
              </a:rPr>
              <a:t>/ rituximab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4" name="Inhaltsplatzhalter 33">
            <a:extLst>
              <a:ext uri="{FF2B5EF4-FFF2-40B4-BE49-F238E27FC236}">
                <a16:creationId xmlns:a16="http://schemas.microsoft.com/office/drawing/2014/main" id="{19DE3C09-B9F1-334D-81E3-12EA7B9446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6072" y="6342060"/>
            <a:ext cx="10548938" cy="217482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Sehn</a:t>
            </a:r>
            <a:r>
              <a:rPr lang="en-GB" dirty="0"/>
              <a:t> L, et al. Abstract #1683, ASH 2018 | 2. </a:t>
            </a:r>
            <a:r>
              <a:rPr lang="en-GB" dirty="0" err="1"/>
              <a:t>Sehn</a:t>
            </a:r>
            <a:r>
              <a:rPr lang="en-GB" dirty="0"/>
              <a:t> L, et al. Abstract #7507. ASCO 2018</a:t>
            </a:r>
          </a:p>
          <a:p>
            <a:endParaRPr lang="de-DE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4AD6FEE9-04D7-CB47-A63A-9138E11DD39B}"/>
              </a:ext>
            </a:extLst>
          </p:cNvPr>
          <p:cNvSpPr txBox="1">
            <a:spLocks/>
          </p:cNvSpPr>
          <p:nvPr/>
        </p:nvSpPr>
        <p:spPr>
          <a:xfrm>
            <a:off x="6741460" y="6191618"/>
            <a:ext cx="5253038" cy="4482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GB" sz="800" dirty="0"/>
              <a:t>Data cut-off: 1. 30 April 2018, 2. May 2017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sz="800" dirty="0"/>
              <a:t>*Primary endpoint; PET-CR is assessed by modified Lugano criteria </a:t>
            </a:r>
            <a:br>
              <a:rPr lang="en-GB" sz="800" dirty="0"/>
            </a:br>
            <a:r>
              <a:rPr lang="en-GB" sz="800" dirty="0"/>
              <a:t>BOR, best overall response; BR, </a:t>
            </a:r>
            <a:r>
              <a:rPr lang="en-GB" sz="800" dirty="0" err="1"/>
              <a:t>bendamustine</a:t>
            </a:r>
            <a:r>
              <a:rPr lang="en-GB" sz="800" dirty="0"/>
              <a:t> and rituximab; CR, complete response; EOT, end of treatment; </a:t>
            </a:r>
            <a:br>
              <a:rPr lang="en-GB" sz="800" dirty="0"/>
            </a:br>
            <a:r>
              <a:rPr lang="en-GB" sz="800" dirty="0"/>
              <a:t>INV, investigator; IRC, independent review committee; OR, objective response; </a:t>
            </a:r>
            <a:r>
              <a:rPr lang="en-GB" sz="800" dirty="0" err="1"/>
              <a:t>pola</a:t>
            </a:r>
            <a:r>
              <a:rPr lang="en-GB" sz="800" dirty="0"/>
              <a:t>, </a:t>
            </a:r>
            <a:r>
              <a:rPr lang="en-GB" sz="800" dirty="0" err="1"/>
              <a:t>polatuzumab</a:t>
            </a:r>
            <a:r>
              <a:rPr lang="en-GB" sz="800" dirty="0"/>
              <a:t> </a:t>
            </a:r>
            <a:r>
              <a:rPr lang="en-GB" sz="800" dirty="0" err="1"/>
              <a:t>vedotin</a:t>
            </a:r>
            <a:endParaRPr lang="en-GB" sz="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95796A-E7DC-354A-A7CD-8AF8D9519CEC}"/>
              </a:ext>
            </a:extLst>
          </p:cNvPr>
          <p:cNvGrpSpPr/>
          <p:nvPr/>
        </p:nvGrpSpPr>
        <p:grpSpPr>
          <a:xfrm>
            <a:off x="2181895" y="1197820"/>
            <a:ext cx="7828210" cy="4805892"/>
            <a:chOff x="2691523" y="1305397"/>
            <a:chExt cx="7075216" cy="4343614"/>
          </a:xfrm>
        </p:grpSpPr>
        <p:graphicFrame>
          <p:nvGraphicFramePr>
            <p:cNvPr id="39" name="Chart 8">
              <a:extLst>
                <a:ext uri="{FF2B5EF4-FFF2-40B4-BE49-F238E27FC236}">
                  <a16:creationId xmlns:a16="http://schemas.microsoft.com/office/drawing/2014/main" id="{445D9C0A-28F6-F243-BA69-4506274D497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1997231"/>
                </p:ext>
              </p:extLst>
            </p:nvPr>
          </p:nvGraphicFramePr>
          <p:xfrm>
            <a:off x="3791936" y="1736744"/>
            <a:ext cx="4564627" cy="36141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Rounded Rectangle 17">
              <a:extLst>
                <a:ext uri="{FF2B5EF4-FFF2-40B4-BE49-F238E27FC236}">
                  <a16:creationId xmlns:a16="http://schemas.microsoft.com/office/drawing/2014/main" id="{2A1C9F11-5A38-C44B-B11F-3011075C436D}"/>
                </a:ext>
              </a:extLst>
            </p:cNvPr>
            <p:cNvSpPr/>
            <p:nvPr/>
          </p:nvSpPr>
          <p:spPr>
            <a:xfrm>
              <a:off x="4205527" y="1305397"/>
              <a:ext cx="3805067" cy="38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457200"/>
              <a:r>
                <a:rPr lang="en-US" b="1" dirty="0">
                  <a:solidFill>
                    <a:srgbClr val="000000"/>
                  </a:solidFill>
                </a:rPr>
                <a:t>Response at EOT (IRC)</a:t>
              </a:r>
              <a:r>
                <a:rPr lang="en-US" b="1" baseline="30000" dirty="0">
                  <a:solidFill>
                    <a:srgbClr val="000000"/>
                  </a:solidFill>
                </a:rPr>
                <a:t>1*</a:t>
              </a:r>
            </a:p>
          </p:txBody>
        </p:sp>
        <p:grpSp>
          <p:nvGrpSpPr>
            <p:cNvPr id="49" name="Group 2">
              <a:extLst>
                <a:ext uri="{FF2B5EF4-FFF2-40B4-BE49-F238E27FC236}">
                  <a16:creationId xmlns:a16="http://schemas.microsoft.com/office/drawing/2014/main" id="{C907FD95-0495-894F-A052-EE01204DF379}"/>
                </a:ext>
              </a:extLst>
            </p:cNvPr>
            <p:cNvGrpSpPr/>
            <p:nvPr/>
          </p:nvGrpSpPr>
          <p:grpSpPr>
            <a:xfrm>
              <a:off x="8760764" y="4359855"/>
              <a:ext cx="721192" cy="443679"/>
              <a:chOff x="4224323" y="1448256"/>
              <a:chExt cx="721192" cy="450919"/>
            </a:xfrm>
          </p:grpSpPr>
          <p:grpSp>
            <p:nvGrpSpPr>
              <p:cNvPr id="50" name="Group 37">
                <a:extLst>
                  <a:ext uri="{FF2B5EF4-FFF2-40B4-BE49-F238E27FC236}">
                    <a16:creationId xmlns:a16="http://schemas.microsoft.com/office/drawing/2014/main" id="{666A3337-DDC3-E34F-9DC0-5BF264962600}"/>
                  </a:ext>
                </a:extLst>
              </p:cNvPr>
              <p:cNvGrpSpPr/>
              <p:nvPr/>
            </p:nvGrpSpPr>
            <p:grpSpPr>
              <a:xfrm>
                <a:off x="4224323" y="1711495"/>
                <a:ext cx="721192" cy="187680"/>
                <a:chOff x="4076196" y="1846608"/>
                <a:chExt cx="721192" cy="187680"/>
              </a:xfrm>
            </p:grpSpPr>
            <p:sp>
              <p:nvSpPr>
                <p:cNvPr id="54" name="TextBox 17">
                  <a:extLst>
                    <a:ext uri="{FF2B5EF4-FFF2-40B4-BE49-F238E27FC236}">
                      <a16:creationId xmlns:a16="http://schemas.microsoft.com/office/drawing/2014/main" id="{7177AE5F-1B01-3D42-B114-68885669CDE4}"/>
                    </a:ext>
                  </a:extLst>
                </p:cNvPr>
                <p:cNvSpPr txBox="1"/>
                <p:nvPr/>
              </p:nvSpPr>
              <p:spPr>
                <a:xfrm>
                  <a:off x="4212291" y="1846608"/>
                  <a:ext cx="585097" cy="187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mago"/>
                      <a:cs typeface="Arial" charset="0"/>
                    </a:rPr>
                    <a:t>Pola</a:t>
                  </a: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mago"/>
                    </a:rPr>
                    <a:t> + </a:t>
                  </a: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mago"/>
                      <a:cs typeface="Arial" charset="0"/>
                    </a:rPr>
                    <a:t>BR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mago"/>
                    <a:cs typeface="Arial" charset="0"/>
                  </a:endParaRPr>
                </a:p>
              </p:txBody>
            </p:sp>
            <p:sp>
              <p:nvSpPr>
                <p:cNvPr id="55" name="Rectangle 18">
                  <a:extLst>
                    <a:ext uri="{FF2B5EF4-FFF2-40B4-BE49-F238E27FC236}">
                      <a16:creationId xmlns:a16="http://schemas.microsoft.com/office/drawing/2014/main" id="{C837C95C-7D37-374C-B54B-25F190821A1E}"/>
                    </a:ext>
                  </a:extLst>
                </p:cNvPr>
                <p:cNvSpPr/>
                <p:nvPr/>
              </p:nvSpPr>
              <p:spPr>
                <a:xfrm>
                  <a:off x="4076196" y="1906068"/>
                  <a:ext cx="73058" cy="72000"/>
                </a:xfrm>
                <a:prstGeom prst="rect">
                  <a:avLst/>
                </a:prstGeom>
                <a:solidFill>
                  <a:srgbClr val="E40046"/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Imago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36">
                <a:extLst>
                  <a:ext uri="{FF2B5EF4-FFF2-40B4-BE49-F238E27FC236}">
                    <a16:creationId xmlns:a16="http://schemas.microsoft.com/office/drawing/2014/main" id="{C090F292-FE4D-E449-BDF4-D1604E63B6B4}"/>
                  </a:ext>
                </a:extLst>
              </p:cNvPr>
              <p:cNvGrpSpPr/>
              <p:nvPr/>
            </p:nvGrpSpPr>
            <p:grpSpPr>
              <a:xfrm>
                <a:off x="4224323" y="1448256"/>
                <a:ext cx="302807" cy="187680"/>
                <a:chOff x="4076196" y="1634139"/>
                <a:chExt cx="302807" cy="187680"/>
              </a:xfrm>
            </p:grpSpPr>
            <p:sp>
              <p:nvSpPr>
                <p:cNvPr id="52" name="TextBox 19">
                  <a:extLst>
                    <a:ext uri="{FF2B5EF4-FFF2-40B4-BE49-F238E27FC236}">
                      <a16:creationId xmlns:a16="http://schemas.microsoft.com/office/drawing/2014/main" id="{A84DBEC8-18B1-774A-BB36-079342E409B1}"/>
                    </a:ext>
                  </a:extLst>
                </p:cNvPr>
                <p:cNvSpPr txBox="1"/>
                <p:nvPr/>
              </p:nvSpPr>
              <p:spPr>
                <a:xfrm>
                  <a:off x="4212291" y="1634139"/>
                  <a:ext cx="166712" cy="187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mago"/>
                      <a:cs typeface="Arial" charset="0"/>
                    </a:rPr>
                    <a:t>BR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mago"/>
                    <a:cs typeface="Arial" charset="0"/>
                  </a:endParaRPr>
                </a:p>
              </p:txBody>
            </p:sp>
            <p:sp>
              <p:nvSpPr>
                <p:cNvPr id="53" name="Rectangle 20">
                  <a:extLst>
                    <a:ext uri="{FF2B5EF4-FFF2-40B4-BE49-F238E27FC236}">
                      <a16:creationId xmlns:a16="http://schemas.microsoft.com/office/drawing/2014/main" id="{489D4391-4769-104F-89C5-992D7846F420}"/>
                    </a:ext>
                  </a:extLst>
                </p:cNvPr>
                <p:cNvSpPr/>
                <p:nvPr/>
              </p:nvSpPr>
              <p:spPr>
                <a:xfrm>
                  <a:off x="4076196" y="1691979"/>
                  <a:ext cx="73058" cy="72000"/>
                </a:xfrm>
                <a:prstGeom prst="rect">
                  <a:avLst/>
                </a:prstGeom>
                <a:solidFill>
                  <a:srgbClr val="0066CC"/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Imago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7" name="Rounded Rectangle 17">
              <a:extLst>
                <a:ext uri="{FF2B5EF4-FFF2-40B4-BE49-F238E27FC236}">
                  <a16:creationId xmlns:a16="http://schemas.microsoft.com/office/drawing/2014/main" id="{B00EE435-676C-7F40-ACE2-6C36ADD78284}"/>
                </a:ext>
              </a:extLst>
            </p:cNvPr>
            <p:cNvSpPr/>
            <p:nvPr/>
          </p:nvSpPr>
          <p:spPr>
            <a:xfrm>
              <a:off x="2691523" y="5242451"/>
              <a:ext cx="7075216" cy="406560"/>
            </a:xfrm>
            <a:prstGeom prst="rect">
              <a:avLst/>
            </a:prstGeom>
            <a:solidFill>
              <a:srgbClr val="0066CC"/>
            </a:solidFill>
            <a:ln w="1079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ago"/>
                  <a:ea typeface="+mn-ea"/>
                  <a:cs typeface="+mn-cs"/>
                </a:rPr>
                <a:t>Seven patients have ongoing response durations of ≥20 months at data cut-off</a:t>
              </a:r>
              <a:endParaRPr kumimoji="0" lang="en-US" sz="1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ag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66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112948C3-BDA1-3B4F-AAE9-59C1CC2F7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37"/>
          <a:stretch/>
        </p:blipFill>
        <p:spPr bwMode="auto">
          <a:xfrm>
            <a:off x="838200" y="1361701"/>
            <a:ext cx="6090430" cy="50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BFA528-89DC-DA49-B44B-67CF0323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9"/>
            <a:ext cx="10515600" cy="857159"/>
          </a:xfrm>
        </p:spPr>
        <p:txBody>
          <a:bodyPr/>
          <a:lstStyle/>
          <a:p>
            <a:r>
              <a:rPr lang="en-GB" dirty="0" err="1"/>
              <a:t>Polatuzumab</a:t>
            </a:r>
            <a:r>
              <a:rPr lang="en-GB" dirty="0"/>
              <a:t> </a:t>
            </a:r>
            <a:r>
              <a:rPr lang="en-GB" dirty="0" err="1"/>
              <a:t>vedotin</a:t>
            </a:r>
            <a:r>
              <a:rPr lang="en-GB" dirty="0"/>
              <a:t> added to </a:t>
            </a:r>
            <a:r>
              <a:rPr lang="en-GB" dirty="0" err="1"/>
              <a:t>bendamustine</a:t>
            </a:r>
            <a:r>
              <a:rPr lang="en-GB" dirty="0"/>
              <a:t>/rituximab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8FDBDC3-4E30-9D46-AABD-48CF35008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66413"/>
            <a:ext cx="10548938" cy="395288"/>
          </a:xfrm>
        </p:spPr>
        <p:txBody>
          <a:bodyPr/>
          <a:lstStyle/>
          <a:p>
            <a:r>
              <a:rPr lang="en-US" dirty="0"/>
              <a:t>Progression Free Survival (IRC)</a:t>
            </a:r>
          </a:p>
          <a:p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06E517F7-A2FE-974D-A800-C4E615003B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3170" y="6430171"/>
            <a:ext cx="10548938" cy="217482"/>
          </a:xfrm>
        </p:spPr>
        <p:txBody>
          <a:bodyPr/>
          <a:lstStyle/>
          <a:p>
            <a:r>
              <a:rPr lang="en-GB" dirty="0" err="1"/>
              <a:t>Sehn</a:t>
            </a:r>
            <a:r>
              <a:rPr lang="en-GB" dirty="0"/>
              <a:t>, JCO 2019 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38FDBDC3-4E30-9D46-AABD-48CF35008AC3}"/>
              </a:ext>
            </a:extLst>
          </p:cNvPr>
          <p:cNvSpPr txBox="1">
            <a:spLocks/>
          </p:cNvSpPr>
          <p:nvPr/>
        </p:nvSpPr>
        <p:spPr>
          <a:xfrm>
            <a:off x="7353300" y="2554616"/>
            <a:ext cx="4838700" cy="1026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Few patients with durable responses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Toxicity: hematological, infectious, neurological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03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>
            <a:extLst>
              <a:ext uri="{FF2B5EF4-FFF2-40B4-BE49-F238E27FC236}">
                <a16:creationId xmlns:a16="http://schemas.microsoft.com/office/drawing/2014/main" id="{EB55C1B8-14B8-4E2A-BE42-17B5C35B8F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2157"/>
          <a:ext cx="1588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25" name="Object 24" hidden="1">
                        <a:extLst>
                          <a:ext uri="{FF2B5EF4-FFF2-40B4-BE49-F238E27FC236}">
                            <a16:creationId xmlns:a16="http://schemas.microsoft.com/office/drawing/2014/main" id="{EB55C1B8-14B8-4E2A-BE42-17B5C35B8F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2157"/>
                        <a:ext cx="1588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043AA221-80A6-4273-B5CA-7F0B805402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1"/>
            <a:ext cx="158750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7200"/>
            <a:endParaRPr lang="en-GB" sz="2200" b="1" dirty="0">
              <a:solidFill>
                <a:srgbClr val="FFFFFF"/>
              </a:solidFill>
              <a:sym typeface="Imago" pitchFamily="2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90325" y="6372727"/>
            <a:ext cx="3209925" cy="376767"/>
          </a:xfrm>
        </p:spPr>
        <p:txBody>
          <a:bodyPr>
            <a:noAutofit/>
          </a:bodyPr>
          <a:lstStyle/>
          <a:p>
            <a:r>
              <a:rPr lang="en-GB" sz="700" dirty="0" err="1"/>
              <a:t>Sehn</a:t>
            </a:r>
            <a:r>
              <a:rPr lang="en-GB" sz="700" dirty="0"/>
              <a:t> L, et al. Abstract #1683, ASH 2018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4B55724-1DFD-42CC-BDBA-0A3D17250F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6661" y="6130679"/>
            <a:ext cx="4739549" cy="619459"/>
          </a:xfrm>
        </p:spPr>
        <p:txBody>
          <a:bodyPr>
            <a:noAutofit/>
          </a:bodyPr>
          <a:lstStyle/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dirty="0">
                <a:solidFill>
                  <a:srgbClr val="000000"/>
                </a:solidFill>
              </a:rPr>
              <a:t>Data cut-off: 30 April 2018 </a:t>
            </a:r>
            <a:br>
              <a:rPr lang="en-GB" sz="700" dirty="0">
                <a:solidFill>
                  <a:srgbClr val="000000"/>
                </a:solidFill>
              </a:rPr>
            </a:br>
            <a:r>
              <a:rPr lang="en-GB" sz="700" dirty="0">
                <a:solidFill>
                  <a:srgbClr val="000000"/>
                </a:solidFill>
              </a:rPr>
              <a:t>BR, bendamustine and rituximab; pola, polatuzumab vedotin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21FAA-3FA1-4347-A767-700B57923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OS was significantly longer with </a:t>
            </a:r>
            <a:r>
              <a:rPr lang="en-GB" dirty="0" err="1"/>
              <a:t>p</a:t>
            </a:r>
            <a:r>
              <a:rPr lang="en-GB" noProof="0" dirty="0" err="1"/>
              <a:t>ola</a:t>
            </a:r>
            <a:r>
              <a:rPr lang="en-GB" noProof="0" dirty="0"/>
              <a:t> + BR </a:t>
            </a:r>
            <a:br>
              <a:rPr lang="en-GB" noProof="0" dirty="0"/>
            </a:br>
            <a:r>
              <a:rPr lang="en-GB" noProof="0" dirty="0"/>
              <a:t>versus BR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2841" y="1486982"/>
            <a:ext cx="3387627" cy="8172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en-US" sz="1400" dirty="0">
                <a:solidFill>
                  <a:srgbClr val="000000"/>
                </a:solidFill>
              </a:rPr>
              <a:t>Pola + BR vs BR: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median OS </a:t>
            </a:r>
            <a:r>
              <a:rPr lang="en-US" sz="1400" b="1" dirty="0">
                <a:solidFill>
                  <a:srgbClr val="000000"/>
                </a:solidFill>
              </a:rPr>
              <a:t>12.4 vs 4.7 </a:t>
            </a:r>
            <a:r>
              <a:rPr lang="en-US" sz="1400" dirty="0">
                <a:solidFill>
                  <a:srgbClr val="000000"/>
                </a:solidFill>
              </a:rPr>
              <a:t>months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HR 0.42</a:t>
            </a:r>
            <a:r>
              <a:rPr lang="en-US" sz="1400" dirty="0">
                <a:solidFill>
                  <a:srgbClr val="000000"/>
                </a:solidFill>
              </a:rPr>
              <a:t>, 95% CI: 0.27–0.75; p</a:t>
            </a:r>
            <a:r>
              <a:rPr lang="en-US" sz="1400" i="1" dirty="0">
                <a:solidFill>
                  <a:srgbClr val="000000"/>
                </a:solidFill>
              </a:rPr>
              <a:t>=</a:t>
            </a:r>
            <a:r>
              <a:rPr lang="en-US" sz="1400" dirty="0">
                <a:solidFill>
                  <a:srgbClr val="000000"/>
                </a:solidFill>
              </a:rPr>
              <a:t>0.0023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F4C8E2-82E7-4C01-BD8C-148CAB1F8EA2}"/>
              </a:ext>
            </a:extLst>
          </p:cNvPr>
          <p:cNvGrpSpPr/>
          <p:nvPr/>
        </p:nvGrpSpPr>
        <p:grpSpPr>
          <a:xfrm>
            <a:off x="8748213" y="1744063"/>
            <a:ext cx="1819132" cy="452996"/>
            <a:chOff x="4294695" y="1540330"/>
            <a:chExt cx="1819132" cy="3397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56C289-C516-4368-BFBB-7DA7849F40ED}"/>
                </a:ext>
              </a:extLst>
            </p:cNvPr>
            <p:cNvGrpSpPr/>
            <p:nvPr/>
          </p:nvGrpSpPr>
          <p:grpSpPr>
            <a:xfrm>
              <a:off x="4294695" y="1706953"/>
              <a:ext cx="1214800" cy="173124"/>
              <a:chOff x="4294695" y="1715327"/>
              <a:chExt cx="1214800" cy="173124"/>
            </a:xfrm>
          </p:grpSpPr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2727CF98-C03B-418D-BDB2-2207602D252F}"/>
                  </a:ext>
                </a:extLst>
              </p:cNvPr>
              <p:cNvSpPr txBox="1"/>
              <p:nvPr/>
            </p:nvSpPr>
            <p:spPr>
              <a:xfrm>
                <a:off x="4626240" y="1715327"/>
                <a:ext cx="88325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500" kern="0" dirty="0">
                    <a:solidFill>
                      <a:srgbClr val="000000"/>
                    </a:solidFill>
                    <a:cs typeface="Arial" charset="0"/>
                  </a:rPr>
                  <a:t>BR (n=40)</a:t>
                </a:r>
              </a:p>
            </p:txBody>
          </p:sp>
          <p:sp>
            <p:nvSpPr>
              <p:cNvPr id="251" name="Line 64">
                <a:extLst>
                  <a:ext uri="{FF2B5EF4-FFF2-40B4-BE49-F238E27FC236}">
                    <a16:creationId xmlns:a16="http://schemas.microsoft.com/office/drawing/2014/main" id="{01C1F7FB-4047-4137-B575-E27301FDE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4695" y="1801888"/>
                <a:ext cx="274320" cy="0"/>
              </a:xfrm>
              <a:prstGeom prst="line">
                <a:avLst/>
              </a:prstGeom>
              <a:noFill/>
              <a:ln w="19050" cap="flat">
                <a:solidFill>
                  <a:srgbClr val="0C2B8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500" kern="0">
                  <a:solidFill>
                    <a:srgbClr val="5F5F5F"/>
                  </a:solidFill>
                  <a:cs typeface="Arial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3D9A842-ABA7-465D-814D-BAE53C8B210E}"/>
                </a:ext>
              </a:extLst>
            </p:cNvPr>
            <p:cNvGrpSpPr/>
            <p:nvPr/>
          </p:nvGrpSpPr>
          <p:grpSpPr>
            <a:xfrm>
              <a:off x="4294695" y="1540330"/>
              <a:ext cx="1819132" cy="173124"/>
              <a:chOff x="4294695" y="1540330"/>
              <a:chExt cx="1819132" cy="173124"/>
            </a:xfrm>
          </p:grpSpPr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CF00A854-7FB7-4C32-AA9D-0E1E67369A90}"/>
                  </a:ext>
                </a:extLst>
              </p:cNvPr>
              <p:cNvSpPr txBox="1"/>
              <p:nvPr/>
            </p:nvSpPr>
            <p:spPr>
              <a:xfrm>
                <a:off x="4626240" y="1540330"/>
                <a:ext cx="1487587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500" kern="0" dirty="0">
                    <a:solidFill>
                      <a:srgbClr val="000000"/>
                    </a:solidFill>
                    <a:cs typeface="Arial" charset="0"/>
                  </a:rPr>
                  <a:t>Pola + BR (n=40)</a:t>
                </a:r>
              </a:p>
            </p:txBody>
          </p:sp>
          <p:sp>
            <p:nvSpPr>
              <p:cNvPr id="252" name="Line 65">
                <a:extLst>
                  <a:ext uri="{FF2B5EF4-FFF2-40B4-BE49-F238E27FC236}">
                    <a16:creationId xmlns:a16="http://schemas.microsoft.com/office/drawing/2014/main" id="{C434D374-2AF8-4990-A880-33CEC2803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4695" y="1626891"/>
                <a:ext cx="274320" cy="0"/>
              </a:xfrm>
              <a:prstGeom prst="line">
                <a:avLst/>
              </a:prstGeom>
              <a:noFill/>
              <a:ln w="19050" cap="flat">
                <a:solidFill>
                  <a:srgbClr val="59EB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500" kern="0">
                  <a:solidFill>
                    <a:srgbClr val="5F5F5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DF767CE6-9934-4678-B152-A517F6C5C239}"/>
              </a:ext>
            </a:extLst>
          </p:cNvPr>
          <p:cNvSpPr txBox="1"/>
          <p:nvPr/>
        </p:nvSpPr>
        <p:spPr>
          <a:xfrm>
            <a:off x="2706841" y="1741145"/>
            <a:ext cx="34496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1.0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3E58DE02-A656-4F76-A3F2-95F4EC4BE613}"/>
              </a:ext>
            </a:extLst>
          </p:cNvPr>
          <p:cNvCxnSpPr>
            <a:cxnSpLocks/>
          </p:cNvCxnSpPr>
          <p:nvPr/>
        </p:nvCxnSpPr>
        <p:spPr>
          <a:xfrm>
            <a:off x="6296655" y="3326302"/>
            <a:ext cx="0" cy="146805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</a:ln>
          <a:effectLst/>
        </p:spPr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68B15E9-F003-44B1-84A5-99D691AD11BD}"/>
              </a:ext>
            </a:extLst>
          </p:cNvPr>
          <p:cNvGrpSpPr/>
          <p:nvPr/>
        </p:nvGrpSpPr>
        <p:grpSpPr>
          <a:xfrm>
            <a:off x="3046416" y="1793587"/>
            <a:ext cx="91440" cy="121920"/>
            <a:chOff x="20241698" y="14224926"/>
            <a:chExt cx="55444" cy="56984"/>
          </a:xfrm>
        </p:grpSpPr>
        <p:sp>
          <p:nvSpPr>
            <p:cNvPr id="386" name="Line 62">
              <a:extLst>
                <a:ext uri="{FF2B5EF4-FFF2-40B4-BE49-F238E27FC236}">
                  <a16:creationId xmlns:a16="http://schemas.microsoft.com/office/drawing/2014/main" id="{FE59A738-FB98-4356-BE71-A575EA9E4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67880" y="14224926"/>
              <a:ext cx="0" cy="56984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87" name="Line 63">
              <a:extLst>
                <a:ext uri="{FF2B5EF4-FFF2-40B4-BE49-F238E27FC236}">
                  <a16:creationId xmlns:a16="http://schemas.microsoft.com/office/drawing/2014/main" id="{750A7D38-8C86-4A7C-BD63-7DDBC8369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41698" y="14255728"/>
              <a:ext cx="55444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BB31948A-186B-4CE4-B54C-D25868956AE0}"/>
              </a:ext>
            </a:extLst>
          </p:cNvPr>
          <p:cNvSpPr txBox="1"/>
          <p:nvPr/>
        </p:nvSpPr>
        <p:spPr>
          <a:xfrm>
            <a:off x="2706841" y="2328977"/>
            <a:ext cx="34496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0.8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B779C99-8FAA-4E68-BE92-BEF2E5442C3A}"/>
              </a:ext>
            </a:extLst>
          </p:cNvPr>
          <p:cNvSpPr txBox="1"/>
          <p:nvPr/>
        </p:nvSpPr>
        <p:spPr>
          <a:xfrm>
            <a:off x="2706841" y="2916809"/>
            <a:ext cx="34496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0.6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CCC6E526-09BE-47BC-9300-A1FB5B6F36E7}"/>
              </a:ext>
            </a:extLst>
          </p:cNvPr>
          <p:cNvSpPr txBox="1"/>
          <p:nvPr/>
        </p:nvSpPr>
        <p:spPr>
          <a:xfrm>
            <a:off x="2706841" y="3504641"/>
            <a:ext cx="34496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0.4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5E23C90-7ADE-4E05-93B0-AF839941F905}"/>
              </a:ext>
            </a:extLst>
          </p:cNvPr>
          <p:cNvSpPr txBox="1"/>
          <p:nvPr/>
        </p:nvSpPr>
        <p:spPr>
          <a:xfrm>
            <a:off x="2706841" y="4092473"/>
            <a:ext cx="34496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0.2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863D3E0-1BB2-49CD-B4A1-F3D02508BB7D}"/>
              </a:ext>
            </a:extLst>
          </p:cNvPr>
          <p:cNvSpPr txBox="1"/>
          <p:nvPr/>
        </p:nvSpPr>
        <p:spPr>
          <a:xfrm>
            <a:off x="2706841" y="4680303"/>
            <a:ext cx="34496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0.0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2FB8546D-6192-441F-A42B-145371AAA799}"/>
              </a:ext>
            </a:extLst>
          </p:cNvPr>
          <p:cNvSpPr txBox="1"/>
          <p:nvPr/>
        </p:nvSpPr>
        <p:spPr>
          <a:xfrm>
            <a:off x="2967623" y="4887439"/>
            <a:ext cx="24878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6127B0C-155A-46DC-B3E7-E9062AFA4244}"/>
              </a:ext>
            </a:extLst>
          </p:cNvPr>
          <p:cNvSpPr txBox="1"/>
          <p:nvPr/>
        </p:nvSpPr>
        <p:spPr>
          <a:xfrm>
            <a:off x="3485384" y="4887439"/>
            <a:ext cx="24878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2203A186-2275-42F7-B2A4-DEEFE1624D51}"/>
              </a:ext>
            </a:extLst>
          </p:cNvPr>
          <p:cNvSpPr txBox="1"/>
          <p:nvPr/>
        </p:nvSpPr>
        <p:spPr>
          <a:xfrm>
            <a:off x="4003143" y="4887439"/>
            <a:ext cx="24878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78ED095-2E5B-44A2-A0D4-ACF919ED7FFF}"/>
              </a:ext>
            </a:extLst>
          </p:cNvPr>
          <p:cNvSpPr txBox="1"/>
          <p:nvPr/>
        </p:nvSpPr>
        <p:spPr>
          <a:xfrm>
            <a:off x="4520904" y="4887439"/>
            <a:ext cx="24878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BD60B6-4142-4A7F-8E19-66B495158809}"/>
              </a:ext>
            </a:extLst>
          </p:cNvPr>
          <p:cNvSpPr txBox="1"/>
          <p:nvPr/>
        </p:nvSpPr>
        <p:spPr>
          <a:xfrm>
            <a:off x="5038664" y="4887439"/>
            <a:ext cx="24878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8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FBCE4F10-BD41-4C91-AB23-1B7B685CEE5F}"/>
              </a:ext>
            </a:extLst>
          </p:cNvPr>
          <p:cNvSpPr txBox="1"/>
          <p:nvPr/>
        </p:nvSpPr>
        <p:spPr>
          <a:xfrm>
            <a:off x="5524347" y="4887439"/>
            <a:ext cx="31290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463F768-9106-4C15-8156-0746FE2B0917}"/>
              </a:ext>
            </a:extLst>
          </p:cNvPr>
          <p:cNvSpPr txBox="1"/>
          <p:nvPr/>
        </p:nvSpPr>
        <p:spPr>
          <a:xfrm>
            <a:off x="6042107" y="4887439"/>
            <a:ext cx="31290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12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7BF33FA-8949-4180-BC98-7442E41697FE}"/>
              </a:ext>
            </a:extLst>
          </p:cNvPr>
          <p:cNvSpPr txBox="1"/>
          <p:nvPr/>
        </p:nvSpPr>
        <p:spPr>
          <a:xfrm>
            <a:off x="6559868" y="4887439"/>
            <a:ext cx="31290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14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B5FD7507-B55D-4CDD-9BAF-06FA64E2960A}"/>
              </a:ext>
            </a:extLst>
          </p:cNvPr>
          <p:cNvSpPr txBox="1"/>
          <p:nvPr/>
        </p:nvSpPr>
        <p:spPr>
          <a:xfrm>
            <a:off x="7077628" y="4887439"/>
            <a:ext cx="31290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16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EC12104-D504-4726-B2B8-770AFB1AF831}"/>
              </a:ext>
            </a:extLst>
          </p:cNvPr>
          <p:cNvSpPr txBox="1"/>
          <p:nvPr/>
        </p:nvSpPr>
        <p:spPr>
          <a:xfrm>
            <a:off x="7595388" y="4887439"/>
            <a:ext cx="31290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18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5E4D801D-2D87-42D4-B793-7FA1DFBBF382}"/>
              </a:ext>
            </a:extLst>
          </p:cNvPr>
          <p:cNvSpPr txBox="1"/>
          <p:nvPr/>
        </p:nvSpPr>
        <p:spPr>
          <a:xfrm>
            <a:off x="8113148" y="4887439"/>
            <a:ext cx="31290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20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D7307FC5-DE09-40C0-BDE4-EAE3980C2373}"/>
              </a:ext>
            </a:extLst>
          </p:cNvPr>
          <p:cNvSpPr txBox="1"/>
          <p:nvPr/>
        </p:nvSpPr>
        <p:spPr>
          <a:xfrm>
            <a:off x="8630908" y="4887439"/>
            <a:ext cx="31290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22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63FDF0A-06FE-4F7F-887D-F8E9F22E2E06}"/>
              </a:ext>
            </a:extLst>
          </p:cNvPr>
          <p:cNvSpPr txBox="1"/>
          <p:nvPr/>
        </p:nvSpPr>
        <p:spPr>
          <a:xfrm>
            <a:off x="9148668" y="4887439"/>
            <a:ext cx="31290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24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3455A3E-5E7B-4FAA-B63C-C7A6DC361A9D}"/>
              </a:ext>
            </a:extLst>
          </p:cNvPr>
          <p:cNvSpPr txBox="1"/>
          <p:nvPr/>
        </p:nvSpPr>
        <p:spPr>
          <a:xfrm>
            <a:off x="9666436" y="4887439"/>
            <a:ext cx="31290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kern="0" dirty="0">
                <a:solidFill>
                  <a:srgbClr val="000000"/>
                </a:solidFill>
                <a:cs typeface="Arial" charset="0"/>
              </a:rPr>
              <a:t>26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E1BD8F8-79C8-4988-B6B9-EBCC185F2939}"/>
              </a:ext>
            </a:extLst>
          </p:cNvPr>
          <p:cNvGrpSpPr/>
          <p:nvPr/>
        </p:nvGrpSpPr>
        <p:grpSpPr>
          <a:xfrm>
            <a:off x="9471246" y="4232399"/>
            <a:ext cx="91440" cy="121920"/>
            <a:chOff x="24488776" y="17084676"/>
            <a:chExt cx="55563" cy="57150"/>
          </a:xfrm>
        </p:grpSpPr>
        <p:sp>
          <p:nvSpPr>
            <p:cNvPr id="384" name="Line 96">
              <a:extLst>
                <a:ext uri="{FF2B5EF4-FFF2-40B4-BE49-F238E27FC236}">
                  <a16:creationId xmlns:a16="http://schemas.microsoft.com/office/drawing/2014/main" id="{BFFAAAF7-8717-4782-9506-EEF68608B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18938" y="17084676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85" name="Line 97">
              <a:extLst>
                <a:ext uri="{FF2B5EF4-FFF2-40B4-BE49-F238E27FC236}">
                  <a16:creationId xmlns:a16="http://schemas.microsoft.com/office/drawing/2014/main" id="{E1A06E94-72AB-44E5-8F02-A087EA849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8776" y="17114838"/>
              <a:ext cx="55563" cy="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6119129-D124-4803-8F28-66E199968FC8}"/>
              </a:ext>
            </a:extLst>
          </p:cNvPr>
          <p:cNvGrpSpPr/>
          <p:nvPr/>
        </p:nvGrpSpPr>
        <p:grpSpPr>
          <a:xfrm>
            <a:off x="9334009" y="4232399"/>
            <a:ext cx="91440" cy="121920"/>
            <a:chOff x="24398288" y="17084676"/>
            <a:chExt cx="57150" cy="57150"/>
          </a:xfrm>
        </p:grpSpPr>
        <p:sp>
          <p:nvSpPr>
            <p:cNvPr id="382" name="Line 98">
              <a:extLst>
                <a:ext uri="{FF2B5EF4-FFF2-40B4-BE49-F238E27FC236}">
                  <a16:creationId xmlns:a16="http://schemas.microsoft.com/office/drawing/2014/main" id="{7384511C-20A3-4EEB-80C9-8BC776484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28451" y="17084676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83" name="Line 99">
              <a:extLst>
                <a:ext uri="{FF2B5EF4-FFF2-40B4-BE49-F238E27FC236}">
                  <a16:creationId xmlns:a16="http://schemas.microsoft.com/office/drawing/2014/main" id="{CC3F84D6-5E0B-4FDF-83F8-6DA39676F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98288" y="17114838"/>
              <a:ext cx="57150" cy="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EE0F502-3AE6-4BD3-89BA-AEE2FB70D488}"/>
              </a:ext>
            </a:extLst>
          </p:cNvPr>
          <p:cNvGrpSpPr/>
          <p:nvPr/>
        </p:nvGrpSpPr>
        <p:grpSpPr>
          <a:xfrm>
            <a:off x="8816362" y="4232399"/>
            <a:ext cx="91440" cy="121920"/>
            <a:chOff x="24056976" y="17084676"/>
            <a:chExt cx="57150" cy="57150"/>
          </a:xfrm>
        </p:grpSpPr>
        <p:sp>
          <p:nvSpPr>
            <p:cNvPr id="380" name="Line 100">
              <a:extLst>
                <a:ext uri="{FF2B5EF4-FFF2-40B4-BE49-F238E27FC236}">
                  <a16:creationId xmlns:a16="http://schemas.microsoft.com/office/drawing/2014/main" id="{92146551-D3A1-4A2B-A8FD-07164A82D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7138" y="17084676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81" name="Line 101">
              <a:extLst>
                <a:ext uri="{FF2B5EF4-FFF2-40B4-BE49-F238E27FC236}">
                  <a16:creationId xmlns:a16="http://schemas.microsoft.com/office/drawing/2014/main" id="{F6CC6E19-CE4B-449C-B6AA-3D8F3A514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6976" y="17114838"/>
              <a:ext cx="57150" cy="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6602BCF-C954-4CEE-AF60-FED21276A17E}"/>
              </a:ext>
            </a:extLst>
          </p:cNvPr>
          <p:cNvGrpSpPr/>
          <p:nvPr/>
        </p:nvGrpSpPr>
        <p:grpSpPr>
          <a:xfrm>
            <a:off x="8243337" y="4232399"/>
            <a:ext cx="91440" cy="121920"/>
            <a:chOff x="23679151" y="17084672"/>
            <a:chExt cx="55563" cy="57150"/>
          </a:xfrm>
        </p:grpSpPr>
        <p:sp>
          <p:nvSpPr>
            <p:cNvPr id="378" name="Line 102">
              <a:extLst>
                <a:ext uri="{FF2B5EF4-FFF2-40B4-BE49-F238E27FC236}">
                  <a16:creationId xmlns:a16="http://schemas.microsoft.com/office/drawing/2014/main" id="{69C2F559-F38D-48EC-B710-0265B57E7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09310" y="17084672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79" name="Line 103">
              <a:extLst>
                <a:ext uri="{FF2B5EF4-FFF2-40B4-BE49-F238E27FC236}">
                  <a16:creationId xmlns:a16="http://schemas.microsoft.com/office/drawing/2014/main" id="{EF6BA50D-F583-4EFA-AB4C-C095749C6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79151" y="17114838"/>
              <a:ext cx="55563" cy="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802980E-3A78-4D16-B7CD-1251CC1B1FD7}"/>
              </a:ext>
            </a:extLst>
          </p:cNvPr>
          <p:cNvGrpSpPr/>
          <p:nvPr/>
        </p:nvGrpSpPr>
        <p:grpSpPr>
          <a:xfrm>
            <a:off x="4436450" y="3548447"/>
            <a:ext cx="91440" cy="121920"/>
            <a:chOff x="21147088" y="16270288"/>
            <a:chExt cx="57150" cy="57150"/>
          </a:xfrm>
        </p:grpSpPr>
        <p:sp>
          <p:nvSpPr>
            <p:cNvPr id="376" name="Line 104">
              <a:extLst>
                <a:ext uri="{FF2B5EF4-FFF2-40B4-BE49-F238E27FC236}">
                  <a16:creationId xmlns:a16="http://schemas.microsoft.com/office/drawing/2014/main" id="{B45EB549-1202-400E-B05A-EA52D2B44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4076" y="16270288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77" name="Line 105">
              <a:extLst>
                <a:ext uri="{FF2B5EF4-FFF2-40B4-BE49-F238E27FC236}">
                  <a16:creationId xmlns:a16="http://schemas.microsoft.com/office/drawing/2014/main" id="{152862EC-C2C9-477F-97E7-5ECCA17A5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7088" y="16297276"/>
              <a:ext cx="57150" cy="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1C240479-2622-42F9-823A-DDDEE44A2D38}"/>
              </a:ext>
            </a:extLst>
          </p:cNvPr>
          <p:cNvGrpSpPr/>
          <p:nvPr/>
        </p:nvGrpSpPr>
        <p:grpSpPr>
          <a:xfrm>
            <a:off x="3909171" y="2618455"/>
            <a:ext cx="91440" cy="121920"/>
            <a:chOff x="20799426" y="15190788"/>
            <a:chExt cx="55563" cy="55563"/>
          </a:xfrm>
        </p:grpSpPr>
        <p:sp>
          <p:nvSpPr>
            <p:cNvPr id="374" name="Line 106">
              <a:extLst>
                <a:ext uri="{FF2B5EF4-FFF2-40B4-BE49-F238E27FC236}">
                  <a16:creationId xmlns:a16="http://schemas.microsoft.com/office/drawing/2014/main" id="{5457EE15-A791-476E-AE41-58CA58C20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8001" y="15190788"/>
              <a:ext cx="0" cy="5556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75" name="Line 107">
              <a:extLst>
                <a:ext uri="{FF2B5EF4-FFF2-40B4-BE49-F238E27FC236}">
                  <a16:creationId xmlns:a16="http://schemas.microsoft.com/office/drawing/2014/main" id="{EE10A8C0-0626-4CFA-A8A7-E27F5AF54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9426" y="15216188"/>
              <a:ext cx="5556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5B0A921-4BE0-4A0B-8C1D-572E6C54BADE}"/>
              </a:ext>
            </a:extLst>
          </p:cNvPr>
          <p:cNvGrpSpPr/>
          <p:nvPr/>
        </p:nvGrpSpPr>
        <p:grpSpPr>
          <a:xfrm>
            <a:off x="3350593" y="2186391"/>
            <a:ext cx="91440" cy="121920"/>
            <a:chOff x="20431126" y="14687551"/>
            <a:chExt cx="74613" cy="55563"/>
          </a:xfrm>
        </p:grpSpPr>
        <p:sp>
          <p:nvSpPr>
            <p:cNvPr id="370" name="Line 108">
              <a:extLst>
                <a:ext uri="{FF2B5EF4-FFF2-40B4-BE49-F238E27FC236}">
                  <a16:creationId xmlns:a16="http://schemas.microsoft.com/office/drawing/2014/main" id="{783B8FEA-7B24-4E33-B88A-22565CDCB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58113" y="14687551"/>
              <a:ext cx="0" cy="55563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71" name="Line 109">
              <a:extLst>
                <a:ext uri="{FF2B5EF4-FFF2-40B4-BE49-F238E27FC236}">
                  <a16:creationId xmlns:a16="http://schemas.microsoft.com/office/drawing/2014/main" id="{392423B8-16DE-4EC3-A4C6-606E0D9CB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1126" y="14712951"/>
              <a:ext cx="57150" cy="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72" name="Line 110">
              <a:extLst>
                <a:ext uri="{FF2B5EF4-FFF2-40B4-BE49-F238E27FC236}">
                  <a16:creationId xmlns:a16="http://schemas.microsoft.com/office/drawing/2014/main" id="{32169AE1-1FE9-48DF-BE00-8DBA715CA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80338" y="14687551"/>
              <a:ext cx="0" cy="55563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73" name="Line 111">
              <a:extLst>
                <a:ext uri="{FF2B5EF4-FFF2-40B4-BE49-F238E27FC236}">
                  <a16:creationId xmlns:a16="http://schemas.microsoft.com/office/drawing/2014/main" id="{C7FEB5A1-76AC-4769-9BE2-F2C6ECAB2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50176" y="14712951"/>
              <a:ext cx="55563" cy="0"/>
            </a:xfrm>
            <a:prstGeom prst="line">
              <a:avLst/>
            </a:prstGeom>
            <a:noFill/>
            <a:ln w="12700" cap="flat">
              <a:solidFill>
                <a:srgbClr val="0C2B8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777BAC2-ADB6-407A-9FAF-639299F82A67}"/>
              </a:ext>
            </a:extLst>
          </p:cNvPr>
          <p:cNvGrpSpPr/>
          <p:nvPr/>
        </p:nvGrpSpPr>
        <p:grpSpPr>
          <a:xfrm>
            <a:off x="3191025" y="1936433"/>
            <a:ext cx="91440" cy="121920"/>
            <a:chOff x="20334288" y="14412913"/>
            <a:chExt cx="55563" cy="57150"/>
          </a:xfrm>
        </p:grpSpPr>
        <p:sp>
          <p:nvSpPr>
            <p:cNvPr id="368" name="Line 112">
              <a:extLst>
                <a:ext uri="{FF2B5EF4-FFF2-40B4-BE49-F238E27FC236}">
                  <a16:creationId xmlns:a16="http://schemas.microsoft.com/office/drawing/2014/main" id="{649E4ACB-1A6B-4113-B437-4FA6D7EAE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64451" y="14412913"/>
              <a:ext cx="0" cy="5715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69" name="Line 113">
              <a:extLst>
                <a:ext uri="{FF2B5EF4-FFF2-40B4-BE49-F238E27FC236}">
                  <a16:creationId xmlns:a16="http://schemas.microsoft.com/office/drawing/2014/main" id="{CA461F19-D9CD-4603-B10F-EB4EC7EF6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4288" y="14443076"/>
              <a:ext cx="5556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sp>
        <p:nvSpPr>
          <p:cNvPr id="235" name="Freeform 114">
            <a:extLst>
              <a:ext uri="{FF2B5EF4-FFF2-40B4-BE49-F238E27FC236}">
                <a16:creationId xmlns:a16="http://schemas.microsoft.com/office/drawing/2014/main" id="{D4AC2666-5E25-4273-A769-2BAF81F415EC}"/>
              </a:ext>
            </a:extLst>
          </p:cNvPr>
          <p:cNvSpPr>
            <a:spLocks/>
          </p:cNvSpPr>
          <p:nvPr/>
        </p:nvSpPr>
        <p:spPr bwMode="auto">
          <a:xfrm>
            <a:off x="3089905" y="1857919"/>
            <a:ext cx="6493476" cy="2942628"/>
          </a:xfrm>
          <a:custGeom>
            <a:avLst/>
            <a:gdLst>
              <a:gd name="T0" fmla="*/ 0 w 2697"/>
              <a:gd name="T1" fmla="*/ 0 h 2165"/>
              <a:gd name="T2" fmla="*/ 35 w 2697"/>
              <a:gd name="T3" fmla="*/ 0 h 2165"/>
              <a:gd name="T4" fmla="*/ 35 w 2697"/>
              <a:gd name="T5" fmla="*/ 104 h 2165"/>
              <a:gd name="T6" fmla="*/ 64 w 2697"/>
              <a:gd name="T7" fmla="*/ 104 h 2165"/>
              <a:gd name="T8" fmla="*/ 64 w 2697"/>
              <a:gd name="T9" fmla="*/ 163 h 2165"/>
              <a:gd name="T10" fmla="*/ 90 w 2697"/>
              <a:gd name="T11" fmla="*/ 163 h 2165"/>
              <a:gd name="T12" fmla="*/ 90 w 2697"/>
              <a:gd name="T13" fmla="*/ 288 h 2165"/>
              <a:gd name="T14" fmla="*/ 151 w 2697"/>
              <a:gd name="T15" fmla="*/ 288 h 2165"/>
              <a:gd name="T16" fmla="*/ 151 w 2697"/>
              <a:gd name="T17" fmla="*/ 355 h 2165"/>
              <a:gd name="T18" fmla="*/ 201 w 2697"/>
              <a:gd name="T19" fmla="*/ 355 h 2165"/>
              <a:gd name="T20" fmla="*/ 201 w 2697"/>
              <a:gd name="T21" fmla="*/ 411 h 2165"/>
              <a:gd name="T22" fmla="*/ 257 w 2697"/>
              <a:gd name="T23" fmla="*/ 411 h 2165"/>
              <a:gd name="T24" fmla="*/ 257 w 2697"/>
              <a:gd name="T25" fmla="*/ 546 h 2165"/>
              <a:gd name="T26" fmla="*/ 342 w 2697"/>
              <a:gd name="T27" fmla="*/ 546 h 2165"/>
              <a:gd name="T28" fmla="*/ 342 w 2697"/>
              <a:gd name="T29" fmla="*/ 605 h 2165"/>
              <a:gd name="T30" fmla="*/ 371 w 2697"/>
              <a:gd name="T31" fmla="*/ 605 h 2165"/>
              <a:gd name="T32" fmla="*/ 371 w 2697"/>
              <a:gd name="T33" fmla="*/ 674 h 2165"/>
              <a:gd name="T34" fmla="*/ 392 w 2697"/>
              <a:gd name="T35" fmla="*/ 674 h 2165"/>
              <a:gd name="T36" fmla="*/ 392 w 2697"/>
              <a:gd name="T37" fmla="*/ 747 h 2165"/>
              <a:gd name="T38" fmla="*/ 401 w 2697"/>
              <a:gd name="T39" fmla="*/ 747 h 2165"/>
              <a:gd name="T40" fmla="*/ 401 w 2697"/>
              <a:gd name="T41" fmla="*/ 820 h 2165"/>
              <a:gd name="T42" fmla="*/ 411 w 2697"/>
              <a:gd name="T43" fmla="*/ 820 h 2165"/>
              <a:gd name="T44" fmla="*/ 411 w 2697"/>
              <a:gd name="T45" fmla="*/ 893 h 2165"/>
              <a:gd name="T46" fmla="*/ 418 w 2697"/>
              <a:gd name="T47" fmla="*/ 893 h 2165"/>
              <a:gd name="T48" fmla="*/ 418 w 2697"/>
              <a:gd name="T49" fmla="*/ 1014 h 2165"/>
              <a:gd name="T50" fmla="*/ 484 w 2697"/>
              <a:gd name="T51" fmla="*/ 1014 h 2165"/>
              <a:gd name="T52" fmla="*/ 484 w 2697"/>
              <a:gd name="T53" fmla="*/ 1083 h 2165"/>
              <a:gd name="T54" fmla="*/ 512 w 2697"/>
              <a:gd name="T55" fmla="*/ 1083 h 2165"/>
              <a:gd name="T56" fmla="*/ 512 w 2697"/>
              <a:gd name="T57" fmla="*/ 1151 h 2165"/>
              <a:gd name="T58" fmla="*/ 543 w 2697"/>
              <a:gd name="T59" fmla="*/ 1151 h 2165"/>
              <a:gd name="T60" fmla="*/ 543 w 2697"/>
              <a:gd name="T61" fmla="*/ 1217 h 2165"/>
              <a:gd name="T62" fmla="*/ 576 w 2697"/>
              <a:gd name="T63" fmla="*/ 1217 h 2165"/>
              <a:gd name="T64" fmla="*/ 576 w 2697"/>
              <a:gd name="T65" fmla="*/ 1286 h 2165"/>
              <a:gd name="T66" fmla="*/ 635 w 2697"/>
              <a:gd name="T67" fmla="*/ 1286 h 2165"/>
              <a:gd name="T68" fmla="*/ 635 w 2697"/>
              <a:gd name="T69" fmla="*/ 1359 h 2165"/>
              <a:gd name="T70" fmla="*/ 649 w 2697"/>
              <a:gd name="T71" fmla="*/ 1359 h 2165"/>
              <a:gd name="T72" fmla="*/ 649 w 2697"/>
              <a:gd name="T73" fmla="*/ 1430 h 2165"/>
              <a:gd name="T74" fmla="*/ 893 w 2697"/>
              <a:gd name="T75" fmla="*/ 1430 h 2165"/>
              <a:gd name="T76" fmla="*/ 893 w 2697"/>
              <a:gd name="T77" fmla="*/ 1506 h 2165"/>
              <a:gd name="T78" fmla="*/ 905 w 2697"/>
              <a:gd name="T79" fmla="*/ 1506 h 2165"/>
              <a:gd name="T80" fmla="*/ 905 w 2697"/>
              <a:gd name="T81" fmla="*/ 1581 h 2165"/>
              <a:gd name="T82" fmla="*/ 956 w 2697"/>
              <a:gd name="T83" fmla="*/ 1581 h 2165"/>
              <a:gd name="T84" fmla="*/ 956 w 2697"/>
              <a:gd name="T85" fmla="*/ 1652 h 2165"/>
              <a:gd name="T86" fmla="*/ 1611 w 2697"/>
              <a:gd name="T87" fmla="*/ 1652 h 2165"/>
              <a:gd name="T88" fmla="*/ 1611 w 2697"/>
              <a:gd name="T89" fmla="*/ 1728 h 2165"/>
              <a:gd name="T90" fmla="*/ 1967 w 2697"/>
              <a:gd name="T91" fmla="*/ 1728 h 2165"/>
              <a:gd name="T92" fmla="*/ 1967 w 2697"/>
              <a:gd name="T93" fmla="*/ 1799 h 2165"/>
              <a:gd name="T94" fmla="*/ 2697 w 2697"/>
              <a:gd name="T95" fmla="*/ 1799 h 2165"/>
              <a:gd name="T96" fmla="*/ 2697 w 2697"/>
              <a:gd name="T97" fmla="*/ 2165 h 2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97" h="2165">
                <a:moveTo>
                  <a:pt x="0" y="0"/>
                </a:moveTo>
                <a:lnTo>
                  <a:pt x="35" y="0"/>
                </a:lnTo>
                <a:lnTo>
                  <a:pt x="35" y="104"/>
                </a:lnTo>
                <a:lnTo>
                  <a:pt x="64" y="104"/>
                </a:lnTo>
                <a:lnTo>
                  <a:pt x="64" y="163"/>
                </a:lnTo>
                <a:lnTo>
                  <a:pt x="90" y="163"/>
                </a:lnTo>
                <a:lnTo>
                  <a:pt x="90" y="288"/>
                </a:lnTo>
                <a:lnTo>
                  <a:pt x="151" y="288"/>
                </a:lnTo>
                <a:lnTo>
                  <a:pt x="151" y="355"/>
                </a:lnTo>
                <a:lnTo>
                  <a:pt x="201" y="355"/>
                </a:lnTo>
                <a:lnTo>
                  <a:pt x="201" y="411"/>
                </a:lnTo>
                <a:lnTo>
                  <a:pt x="257" y="411"/>
                </a:lnTo>
                <a:lnTo>
                  <a:pt x="257" y="546"/>
                </a:lnTo>
                <a:lnTo>
                  <a:pt x="342" y="546"/>
                </a:lnTo>
                <a:lnTo>
                  <a:pt x="342" y="605"/>
                </a:lnTo>
                <a:lnTo>
                  <a:pt x="371" y="605"/>
                </a:lnTo>
                <a:lnTo>
                  <a:pt x="371" y="674"/>
                </a:lnTo>
                <a:lnTo>
                  <a:pt x="392" y="674"/>
                </a:lnTo>
                <a:lnTo>
                  <a:pt x="392" y="747"/>
                </a:lnTo>
                <a:lnTo>
                  <a:pt x="401" y="747"/>
                </a:lnTo>
                <a:lnTo>
                  <a:pt x="401" y="820"/>
                </a:lnTo>
                <a:lnTo>
                  <a:pt x="411" y="820"/>
                </a:lnTo>
                <a:lnTo>
                  <a:pt x="411" y="893"/>
                </a:lnTo>
                <a:lnTo>
                  <a:pt x="418" y="893"/>
                </a:lnTo>
                <a:lnTo>
                  <a:pt x="418" y="1014"/>
                </a:lnTo>
                <a:lnTo>
                  <a:pt x="484" y="1014"/>
                </a:lnTo>
                <a:lnTo>
                  <a:pt x="484" y="1083"/>
                </a:lnTo>
                <a:lnTo>
                  <a:pt x="512" y="1083"/>
                </a:lnTo>
                <a:lnTo>
                  <a:pt x="512" y="1151"/>
                </a:lnTo>
                <a:lnTo>
                  <a:pt x="543" y="1151"/>
                </a:lnTo>
                <a:lnTo>
                  <a:pt x="543" y="1217"/>
                </a:lnTo>
                <a:lnTo>
                  <a:pt x="576" y="1217"/>
                </a:lnTo>
                <a:lnTo>
                  <a:pt x="576" y="1286"/>
                </a:lnTo>
                <a:lnTo>
                  <a:pt x="635" y="1286"/>
                </a:lnTo>
                <a:lnTo>
                  <a:pt x="635" y="1359"/>
                </a:lnTo>
                <a:lnTo>
                  <a:pt x="649" y="1359"/>
                </a:lnTo>
                <a:lnTo>
                  <a:pt x="649" y="1430"/>
                </a:lnTo>
                <a:lnTo>
                  <a:pt x="893" y="1430"/>
                </a:lnTo>
                <a:lnTo>
                  <a:pt x="893" y="1506"/>
                </a:lnTo>
                <a:lnTo>
                  <a:pt x="905" y="1506"/>
                </a:lnTo>
                <a:lnTo>
                  <a:pt x="905" y="1581"/>
                </a:lnTo>
                <a:lnTo>
                  <a:pt x="956" y="1581"/>
                </a:lnTo>
                <a:lnTo>
                  <a:pt x="956" y="1652"/>
                </a:lnTo>
                <a:lnTo>
                  <a:pt x="1611" y="1652"/>
                </a:lnTo>
                <a:lnTo>
                  <a:pt x="1611" y="1728"/>
                </a:lnTo>
                <a:lnTo>
                  <a:pt x="1967" y="1728"/>
                </a:lnTo>
                <a:lnTo>
                  <a:pt x="1967" y="1799"/>
                </a:lnTo>
                <a:lnTo>
                  <a:pt x="2697" y="1799"/>
                </a:lnTo>
                <a:lnTo>
                  <a:pt x="2697" y="2165"/>
                </a:lnTo>
              </a:path>
            </a:pathLst>
          </a:custGeom>
          <a:noFill/>
          <a:ln w="19050" cap="flat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A5A379D-6FEE-4E2F-BC18-A08880724160}"/>
              </a:ext>
            </a:extLst>
          </p:cNvPr>
          <p:cNvGrpSpPr/>
          <p:nvPr/>
        </p:nvGrpSpPr>
        <p:grpSpPr>
          <a:xfrm>
            <a:off x="4703701" y="2573000"/>
            <a:ext cx="91440" cy="121920"/>
            <a:chOff x="21323301" y="15141576"/>
            <a:chExt cx="57150" cy="55563"/>
          </a:xfrm>
        </p:grpSpPr>
        <p:sp>
          <p:nvSpPr>
            <p:cNvPr id="366" name="Line 115">
              <a:extLst>
                <a:ext uri="{FF2B5EF4-FFF2-40B4-BE49-F238E27FC236}">
                  <a16:creationId xmlns:a16="http://schemas.microsoft.com/office/drawing/2014/main" id="{3265DC59-7FF2-473E-8223-D84CD0065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3463" y="15141576"/>
              <a:ext cx="0" cy="55563"/>
            </a:xfrm>
            <a:prstGeom prst="line">
              <a:avLst/>
            </a:prstGeom>
            <a:noFill/>
            <a:ln w="127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67" name="Line 116">
              <a:extLst>
                <a:ext uri="{FF2B5EF4-FFF2-40B4-BE49-F238E27FC236}">
                  <a16:creationId xmlns:a16="http://schemas.microsoft.com/office/drawing/2014/main" id="{F36F1DCA-A386-4DC9-89DC-FDFBD923E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23301" y="15171738"/>
              <a:ext cx="57150" cy="0"/>
            </a:xfrm>
            <a:prstGeom prst="line">
              <a:avLst/>
            </a:prstGeom>
            <a:noFill/>
            <a:ln w="127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3DED7962-906F-4B8A-A3C9-05509C4D4BC2}"/>
              </a:ext>
            </a:extLst>
          </p:cNvPr>
          <p:cNvGrpSpPr/>
          <p:nvPr/>
        </p:nvGrpSpPr>
        <p:grpSpPr>
          <a:xfrm>
            <a:off x="7951642" y="3604616"/>
            <a:ext cx="91440" cy="121920"/>
            <a:chOff x="23464838" y="16349663"/>
            <a:chExt cx="57150" cy="55563"/>
          </a:xfrm>
        </p:grpSpPr>
        <p:sp>
          <p:nvSpPr>
            <p:cNvPr id="364" name="Line 117">
              <a:extLst>
                <a:ext uri="{FF2B5EF4-FFF2-40B4-BE49-F238E27FC236}">
                  <a16:creationId xmlns:a16="http://schemas.microsoft.com/office/drawing/2014/main" id="{96F59040-8DC4-4520-A4D2-3F45D93BB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95001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65" name="Line 118">
              <a:extLst>
                <a:ext uri="{FF2B5EF4-FFF2-40B4-BE49-F238E27FC236}">
                  <a16:creationId xmlns:a16="http://schemas.microsoft.com/office/drawing/2014/main" id="{24DEB284-210F-4405-9A8F-A3B662FC0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64838" y="16379826"/>
              <a:ext cx="57150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5860FEE8-91D0-4F5E-B55E-6E832119260D}"/>
              </a:ext>
            </a:extLst>
          </p:cNvPr>
          <p:cNvGrpSpPr/>
          <p:nvPr/>
        </p:nvGrpSpPr>
        <p:grpSpPr>
          <a:xfrm>
            <a:off x="8139441" y="3604616"/>
            <a:ext cx="91440" cy="121920"/>
            <a:chOff x="23588663" y="16349663"/>
            <a:chExt cx="55563" cy="55563"/>
          </a:xfrm>
        </p:grpSpPr>
        <p:sp>
          <p:nvSpPr>
            <p:cNvPr id="362" name="Line 119">
              <a:extLst>
                <a:ext uri="{FF2B5EF4-FFF2-40B4-BE49-F238E27FC236}">
                  <a16:creationId xmlns:a16="http://schemas.microsoft.com/office/drawing/2014/main" id="{759CD5E5-05C1-4683-B4A0-87E464ABC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18826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63" name="Line 120">
              <a:extLst>
                <a:ext uri="{FF2B5EF4-FFF2-40B4-BE49-F238E27FC236}">
                  <a16:creationId xmlns:a16="http://schemas.microsoft.com/office/drawing/2014/main" id="{226AC586-DB82-49FF-BBAA-C3C98B0CA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88663" y="16379826"/>
              <a:ext cx="55563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F9EEA88-E8F6-47F3-B828-077A672ACC16}"/>
              </a:ext>
            </a:extLst>
          </p:cNvPr>
          <p:cNvGrpSpPr/>
          <p:nvPr/>
        </p:nvGrpSpPr>
        <p:grpSpPr>
          <a:xfrm>
            <a:off x="8259825" y="3604616"/>
            <a:ext cx="91440" cy="121920"/>
            <a:chOff x="23668038" y="16349663"/>
            <a:chExt cx="55563" cy="55563"/>
          </a:xfrm>
        </p:grpSpPr>
        <p:sp>
          <p:nvSpPr>
            <p:cNvPr id="360" name="Line 121">
              <a:extLst>
                <a:ext uri="{FF2B5EF4-FFF2-40B4-BE49-F238E27FC236}">
                  <a16:creationId xmlns:a16="http://schemas.microsoft.com/office/drawing/2014/main" id="{6094443D-C3C0-417D-A711-97BF3FA63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98201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61" name="Line 122">
              <a:extLst>
                <a:ext uri="{FF2B5EF4-FFF2-40B4-BE49-F238E27FC236}">
                  <a16:creationId xmlns:a16="http://schemas.microsoft.com/office/drawing/2014/main" id="{DDD29F90-E95A-4EAE-85B5-2DADE897A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68038" y="16379826"/>
              <a:ext cx="55563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ED19988-D2B3-4A71-B332-D491A2AD1423}"/>
              </a:ext>
            </a:extLst>
          </p:cNvPr>
          <p:cNvGrpSpPr/>
          <p:nvPr/>
        </p:nvGrpSpPr>
        <p:grpSpPr>
          <a:xfrm>
            <a:off x="8372983" y="3604616"/>
            <a:ext cx="91440" cy="121920"/>
            <a:chOff x="23742651" y="16349663"/>
            <a:chExt cx="55563" cy="55563"/>
          </a:xfrm>
        </p:grpSpPr>
        <p:sp>
          <p:nvSpPr>
            <p:cNvPr id="358" name="Line 123">
              <a:extLst>
                <a:ext uri="{FF2B5EF4-FFF2-40B4-BE49-F238E27FC236}">
                  <a16:creationId xmlns:a16="http://schemas.microsoft.com/office/drawing/2014/main" id="{85B7F4EB-1340-4AF6-BC95-5730F5B8C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72813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59" name="Line 124">
              <a:extLst>
                <a:ext uri="{FF2B5EF4-FFF2-40B4-BE49-F238E27FC236}">
                  <a16:creationId xmlns:a16="http://schemas.microsoft.com/office/drawing/2014/main" id="{42B4E121-D557-4609-8A5F-59278FB65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2651" y="16379826"/>
              <a:ext cx="55563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7F1F92E0-C24B-46FF-BBB3-861AA947106B}"/>
              </a:ext>
            </a:extLst>
          </p:cNvPr>
          <p:cNvGrpSpPr/>
          <p:nvPr/>
        </p:nvGrpSpPr>
        <p:grpSpPr>
          <a:xfrm>
            <a:off x="8787104" y="3604616"/>
            <a:ext cx="91440" cy="121920"/>
            <a:chOff x="24015701" y="16349663"/>
            <a:chExt cx="87312" cy="55563"/>
          </a:xfrm>
        </p:grpSpPr>
        <p:sp>
          <p:nvSpPr>
            <p:cNvPr id="354" name="Line 125">
              <a:extLst>
                <a:ext uri="{FF2B5EF4-FFF2-40B4-BE49-F238E27FC236}">
                  <a16:creationId xmlns:a16="http://schemas.microsoft.com/office/drawing/2014/main" id="{B5113F53-CDA4-4DD1-85CE-5FB19EC9E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5863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55" name="Line 126">
              <a:extLst>
                <a:ext uri="{FF2B5EF4-FFF2-40B4-BE49-F238E27FC236}">
                  <a16:creationId xmlns:a16="http://schemas.microsoft.com/office/drawing/2014/main" id="{C678DD02-C613-4109-B318-AD374D9B3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5701" y="16379826"/>
              <a:ext cx="57150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56" name="Line 127">
              <a:extLst>
                <a:ext uri="{FF2B5EF4-FFF2-40B4-BE49-F238E27FC236}">
                  <a16:creationId xmlns:a16="http://schemas.microsoft.com/office/drawing/2014/main" id="{45909C02-42A8-4E3D-B29A-F13B07474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72851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57" name="Line 128">
              <a:extLst>
                <a:ext uri="{FF2B5EF4-FFF2-40B4-BE49-F238E27FC236}">
                  <a16:creationId xmlns:a16="http://schemas.microsoft.com/office/drawing/2014/main" id="{3BFEC83B-17EA-4B15-BD65-ABF9CAE91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5863" y="16379826"/>
              <a:ext cx="57150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EFB9577-5BFB-49AE-B6E3-E0EA28BB1810}"/>
              </a:ext>
            </a:extLst>
          </p:cNvPr>
          <p:cNvGrpSpPr/>
          <p:nvPr/>
        </p:nvGrpSpPr>
        <p:grpSpPr>
          <a:xfrm>
            <a:off x="8913415" y="3604616"/>
            <a:ext cx="91440" cy="121920"/>
            <a:chOff x="24098251" y="16349663"/>
            <a:chExt cx="58227" cy="55563"/>
          </a:xfrm>
        </p:grpSpPr>
        <p:sp>
          <p:nvSpPr>
            <p:cNvPr id="351" name="Line 129">
              <a:extLst>
                <a:ext uri="{FF2B5EF4-FFF2-40B4-BE49-F238E27FC236}">
                  <a16:creationId xmlns:a16="http://schemas.microsoft.com/office/drawing/2014/main" id="{89CADE9D-634E-4541-ADC4-AB0C3437C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8413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52" name="Line 130">
              <a:extLst>
                <a:ext uri="{FF2B5EF4-FFF2-40B4-BE49-F238E27FC236}">
                  <a16:creationId xmlns:a16="http://schemas.microsoft.com/office/drawing/2014/main" id="{DCF9289F-FB28-4E17-8818-C91B20EFD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8251" y="16379826"/>
              <a:ext cx="57150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53" name="Line 131">
              <a:extLst>
                <a:ext uri="{FF2B5EF4-FFF2-40B4-BE49-F238E27FC236}">
                  <a16:creationId xmlns:a16="http://schemas.microsoft.com/office/drawing/2014/main" id="{86AE131D-8B17-4F32-A2E5-D01B3338E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6478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A4E8DB2-EC0D-45E7-895F-0AF38036CCAB}"/>
              </a:ext>
            </a:extLst>
          </p:cNvPr>
          <p:cNvGrpSpPr/>
          <p:nvPr/>
        </p:nvGrpSpPr>
        <p:grpSpPr>
          <a:xfrm>
            <a:off x="9037500" y="3604616"/>
            <a:ext cx="91440" cy="121920"/>
            <a:chOff x="24180801" y="16349663"/>
            <a:chExt cx="57150" cy="55563"/>
          </a:xfrm>
        </p:grpSpPr>
        <p:sp>
          <p:nvSpPr>
            <p:cNvPr id="349" name="Line 133">
              <a:extLst>
                <a:ext uri="{FF2B5EF4-FFF2-40B4-BE49-F238E27FC236}">
                  <a16:creationId xmlns:a16="http://schemas.microsoft.com/office/drawing/2014/main" id="{B18EC3E7-C276-4AF4-B0A8-711B4365E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07603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50" name="Line 134">
              <a:extLst>
                <a:ext uri="{FF2B5EF4-FFF2-40B4-BE49-F238E27FC236}">
                  <a16:creationId xmlns:a16="http://schemas.microsoft.com/office/drawing/2014/main" id="{0C601560-5108-48FD-B22A-575697A76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80801" y="16379826"/>
              <a:ext cx="57150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6DB3E5E-5A96-49A8-B295-E112B21F128E}"/>
              </a:ext>
            </a:extLst>
          </p:cNvPr>
          <p:cNvGrpSpPr/>
          <p:nvPr/>
        </p:nvGrpSpPr>
        <p:grpSpPr>
          <a:xfrm>
            <a:off x="9254191" y="3604616"/>
            <a:ext cx="91440" cy="121920"/>
            <a:chOff x="24323676" y="16349663"/>
            <a:chExt cx="55563" cy="55563"/>
          </a:xfrm>
        </p:grpSpPr>
        <p:sp>
          <p:nvSpPr>
            <p:cNvPr id="347" name="Line 135">
              <a:extLst>
                <a:ext uri="{FF2B5EF4-FFF2-40B4-BE49-F238E27FC236}">
                  <a16:creationId xmlns:a16="http://schemas.microsoft.com/office/drawing/2014/main" id="{AAFF5689-D482-4E30-A579-235CD2EEF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3838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48" name="Line 136">
              <a:extLst>
                <a:ext uri="{FF2B5EF4-FFF2-40B4-BE49-F238E27FC236}">
                  <a16:creationId xmlns:a16="http://schemas.microsoft.com/office/drawing/2014/main" id="{C8408ED6-CC01-4F60-9300-1D630DFC5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3676" y="16379826"/>
              <a:ext cx="55563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1506C13-A15A-4FF8-8C36-91E50BE34088}"/>
              </a:ext>
            </a:extLst>
          </p:cNvPr>
          <p:cNvGrpSpPr/>
          <p:nvPr/>
        </p:nvGrpSpPr>
        <p:grpSpPr>
          <a:xfrm>
            <a:off x="9437173" y="3604616"/>
            <a:ext cx="91440" cy="121920"/>
            <a:chOff x="24444326" y="16349663"/>
            <a:chExt cx="55563" cy="55563"/>
          </a:xfrm>
        </p:grpSpPr>
        <p:sp>
          <p:nvSpPr>
            <p:cNvPr id="345" name="Line 137">
              <a:extLst>
                <a:ext uri="{FF2B5EF4-FFF2-40B4-BE49-F238E27FC236}">
                  <a16:creationId xmlns:a16="http://schemas.microsoft.com/office/drawing/2014/main" id="{76D3C224-A30B-4B8F-A563-470CB55E0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72901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46" name="Line 138">
              <a:extLst>
                <a:ext uri="{FF2B5EF4-FFF2-40B4-BE49-F238E27FC236}">
                  <a16:creationId xmlns:a16="http://schemas.microsoft.com/office/drawing/2014/main" id="{82FD6095-2155-4FEE-A544-16CF1F59B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44326" y="16379826"/>
              <a:ext cx="55563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93144150-74D3-46EE-B2B9-4D80384B9F32}"/>
              </a:ext>
            </a:extLst>
          </p:cNvPr>
          <p:cNvGrpSpPr/>
          <p:nvPr/>
        </p:nvGrpSpPr>
        <p:grpSpPr>
          <a:xfrm>
            <a:off x="9562371" y="3604616"/>
            <a:ext cx="91440" cy="121920"/>
            <a:chOff x="24526876" y="16349663"/>
            <a:chExt cx="55563" cy="55563"/>
          </a:xfrm>
        </p:grpSpPr>
        <p:sp>
          <p:nvSpPr>
            <p:cNvPr id="343" name="Line 139">
              <a:extLst>
                <a:ext uri="{FF2B5EF4-FFF2-40B4-BE49-F238E27FC236}">
                  <a16:creationId xmlns:a16="http://schemas.microsoft.com/office/drawing/2014/main" id="{3299614A-7B77-47E2-B2A0-0FDE35AEA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55451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44" name="Line 140">
              <a:extLst>
                <a:ext uri="{FF2B5EF4-FFF2-40B4-BE49-F238E27FC236}">
                  <a16:creationId xmlns:a16="http://schemas.microsoft.com/office/drawing/2014/main" id="{8BBE83B1-A504-4E3A-99E3-D102C7EDE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6876" y="16379826"/>
              <a:ext cx="55563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339127E-9FF2-4973-9BA3-A4F055EDDEC8}"/>
              </a:ext>
            </a:extLst>
          </p:cNvPr>
          <p:cNvGrpSpPr/>
          <p:nvPr/>
        </p:nvGrpSpPr>
        <p:grpSpPr>
          <a:xfrm>
            <a:off x="9788692" y="3604616"/>
            <a:ext cx="91440" cy="121920"/>
            <a:chOff x="24676101" y="16349663"/>
            <a:chExt cx="55563" cy="55563"/>
          </a:xfrm>
        </p:grpSpPr>
        <p:sp>
          <p:nvSpPr>
            <p:cNvPr id="341" name="Line 141">
              <a:extLst>
                <a:ext uri="{FF2B5EF4-FFF2-40B4-BE49-F238E27FC236}">
                  <a16:creationId xmlns:a16="http://schemas.microsoft.com/office/drawing/2014/main" id="{2CE9B14A-9E6A-4500-BBF6-576EB7860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03088" y="16349663"/>
              <a:ext cx="0" cy="55563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42" name="Line 142">
              <a:extLst>
                <a:ext uri="{FF2B5EF4-FFF2-40B4-BE49-F238E27FC236}">
                  <a16:creationId xmlns:a16="http://schemas.microsoft.com/office/drawing/2014/main" id="{78451F0E-C5CE-4F08-9B3F-0EEB64FDC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76101" y="16379826"/>
              <a:ext cx="55563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44A38624-6637-42F9-8180-8800B8112E53}"/>
              </a:ext>
            </a:extLst>
          </p:cNvPr>
          <p:cNvGrpSpPr/>
          <p:nvPr/>
        </p:nvGrpSpPr>
        <p:grpSpPr>
          <a:xfrm>
            <a:off x="3237431" y="1795704"/>
            <a:ext cx="91440" cy="121920"/>
            <a:chOff x="20356513" y="14225588"/>
            <a:chExt cx="55563" cy="57150"/>
          </a:xfrm>
        </p:grpSpPr>
        <p:sp>
          <p:nvSpPr>
            <p:cNvPr id="339" name="Line 143">
              <a:extLst>
                <a:ext uri="{FF2B5EF4-FFF2-40B4-BE49-F238E27FC236}">
                  <a16:creationId xmlns:a16="http://schemas.microsoft.com/office/drawing/2014/main" id="{D8B3C99C-F06E-4BD6-8675-4E551CF0F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86676" y="14225588"/>
              <a:ext cx="0" cy="5715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340" name="Line 144">
              <a:extLst>
                <a:ext uri="{FF2B5EF4-FFF2-40B4-BE49-F238E27FC236}">
                  <a16:creationId xmlns:a16="http://schemas.microsoft.com/office/drawing/2014/main" id="{52EC58D2-83A8-440C-81F7-92799E76A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6513" y="14255751"/>
              <a:ext cx="55563" cy="0"/>
            </a:xfrm>
            <a:prstGeom prst="line">
              <a:avLst/>
            </a:prstGeom>
            <a:noFill/>
            <a:ln w="12700" cap="flat">
              <a:solidFill>
                <a:srgbClr val="59EB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5F5F5F"/>
                </a:solidFill>
                <a:cs typeface="Arial" charset="0"/>
              </a:endParaRPr>
            </a:p>
          </p:txBody>
        </p:sp>
      </p:grpSp>
      <p:sp>
        <p:nvSpPr>
          <p:cNvPr id="249" name="Freeform 145">
            <a:extLst>
              <a:ext uri="{FF2B5EF4-FFF2-40B4-BE49-F238E27FC236}">
                <a16:creationId xmlns:a16="http://schemas.microsoft.com/office/drawing/2014/main" id="{D6321039-8BE3-4FC7-8BDD-20F119ACA66D}"/>
              </a:ext>
            </a:extLst>
          </p:cNvPr>
          <p:cNvSpPr>
            <a:spLocks/>
          </p:cNvSpPr>
          <p:nvPr/>
        </p:nvSpPr>
        <p:spPr bwMode="auto">
          <a:xfrm>
            <a:off x="3086114" y="1857940"/>
            <a:ext cx="6734244" cy="1818585"/>
          </a:xfrm>
          <a:custGeom>
            <a:avLst/>
            <a:gdLst>
              <a:gd name="T0" fmla="*/ 0 w 2797"/>
              <a:gd name="T1" fmla="*/ 0 h 1338"/>
              <a:gd name="T2" fmla="*/ 113 w 2797"/>
              <a:gd name="T3" fmla="*/ 0 h 1338"/>
              <a:gd name="T4" fmla="*/ 113 w 2797"/>
              <a:gd name="T5" fmla="*/ 64 h 1338"/>
              <a:gd name="T6" fmla="*/ 153 w 2797"/>
              <a:gd name="T7" fmla="*/ 64 h 1338"/>
              <a:gd name="T8" fmla="*/ 153 w 2797"/>
              <a:gd name="T9" fmla="*/ 118 h 1338"/>
              <a:gd name="T10" fmla="*/ 271 w 2797"/>
              <a:gd name="T11" fmla="*/ 118 h 1338"/>
              <a:gd name="T12" fmla="*/ 271 w 2797"/>
              <a:gd name="T13" fmla="*/ 180 h 1338"/>
              <a:gd name="T14" fmla="*/ 279 w 2797"/>
              <a:gd name="T15" fmla="*/ 180 h 1338"/>
              <a:gd name="T16" fmla="*/ 279 w 2797"/>
              <a:gd name="T17" fmla="*/ 234 h 1338"/>
              <a:gd name="T18" fmla="*/ 326 w 2797"/>
              <a:gd name="T19" fmla="*/ 234 h 1338"/>
              <a:gd name="T20" fmla="*/ 326 w 2797"/>
              <a:gd name="T21" fmla="*/ 291 h 1338"/>
              <a:gd name="T22" fmla="*/ 434 w 2797"/>
              <a:gd name="T23" fmla="*/ 291 h 1338"/>
              <a:gd name="T24" fmla="*/ 434 w 2797"/>
              <a:gd name="T25" fmla="*/ 305 h 1338"/>
              <a:gd name="T26" fmla="*/ 444 w 2797"/>
              <a:gd name="T27" fmla="*/ 305 h 1338"/>
              <a:gd name="T28" fmla="*/ 444 w 2797"/>
              <a:gd name="T29" fmla="*/ 347 h 1338"/>
              <a:gd name="T30" fmla="*/ 475 w 2797"/>
              <a:gd name="T31" fmla="*/ 347 h 1338"/>
              <a:gd name="T32" fmla="*/ 475 w 2797"/>
              <a:gd name="T33" fmla="*/ 407 h 1338"/>
              <a:gd name="T34" fmla="*/ 486 w 2797"/>
              <a:gd name="T35" fmla="*/ 407 h 1338"/>
              <a:gd name="T36" fmla="*/ 486 w 2797"/>
              <a:gd name="T37" fmla="*/ 463 h 1338"/>
              <a:gd name="T38" fmla="*/ 666 w 2797"/>
              <a:gd name="T39" fmla="*/ 463 h 1338"/>
              <a:gd name="T40" fmla="*/ 666 w 2797"/>
              <a:gd name="T41" fmla="*/ 525 h 1338"/>
              <a:gd name="T42" fmla="*/ 673 w 2797"/>
              <a:gd name="T43" fmla="*/ 525 h 1338"/>
              <a:gd name="T44" fmla="*/ 673 w 2797"/>
              <a:gd name="T45" fmla="*/ 577 h 1338"/>
              <a:gd name="T46" fmla="*/ 779 w 2797"/>
              <a:gd name="T47" fmla="*/ 577 h 1338"/>
              <a:gd name="T48" fmla="*/ 779 w 2797"/>
              <a:gd name="T49" fmla="*/ 636 h 1338"/>
              <a:gd name="T50" fmla="*/ 831 w 2797"/>
              <a:gd name="T51" fmla="*/ 636 h 1338"/>
              <a:gd name="T52" fmla="*/ 831 w 2797"/>
              <a:gd name="T53" fmla="*/ 695 h 1338"/>
              <a:gd name="T54" fmla="*/ 959 w 2797"/>
              <a:gd name="T55" fmla="*/ 695 h 1338"/>
              <a:gd name="T56" fmla="*/ 959 w 2797"/>
              <a:gd name="T57" fmla="*/ 749 h 1338"/>
              <a:gd name="T58" fmla="*/ 973 w 2797"/>
              <a:gd name="T59" fmla="*/ 749 h 1338"/>
              <a:gd name="T60" fmla="*/ 973 w 2797"/>
              <a:gd name="T61" fmla="*/ 813 h 1338"/>
              <a:gd name="T62" fmla="*/ 1018 w 2797"/>
              <a:gd name="T63" fmla="*/ 813 h 1338"/>
              <a:gd name="T64" fmla="*/ 1018 w 2797"/>
              <a:gd name="T65" fmla="*/ 870 h 1338"/>
              <a:gd name="T66" fmla="*/ 1127 w 2797"/>
              <a:gd name="T67" fmla="*/ 870 h 1338"/>
              <a:gd name="T68" fmla="*/ 1127 w 2797"/>
              <a:gd name="T69" fmla="*/ 931 h 1338"/>
              <a:gd name="T70" fmla="*/ 1240 w 2797"/>
              <a:gd name="T71" fmla="*/ 931 h 1338"/>
              <a:gd name="T72" fmla="*/ 1240 w 2797"/>
              <a:gd name="T73" fmla="*/ 986 h 1338"/>
              <a:gd name="T74" fmla="*/ 1264 w 2797"/>
              <a:gd name="T75" fmla="*/ 986 h 1338"/>
              <a:gd name="T76" fmla="*/ 1264 w 2797"/>
              <a:gd name="T77" fmla="*/ 1047 h 1338"/>
              <a:gd name="T78" fmla="*/ 1334 w 2797"/>
              <a:gd name="T79" fmla="*/ 1047 h 1338"/>
              <a:gd name="T80" fmla="*/ 1334 w 2797"/>
              <a:gd name="T81" fmla="*/ 1104 h 1338"/>
              <a:gd name="T82" fmla="*/ 1365 w 2797"/>
              <a:gd name="T83" fmla="*/ 1104 h 1338"/>
              <a:gd name="T84" fmla="*/ 1365 w 2797"/>
              <a:gd name="T85" fmla="*/ 1163 h 1338"/>
              <a:gd name="T86" fmla="*/ 1500 w 2797"/>
              <a:gd name="T87" fmla="*/ 1163 h 1338"/>
              <a:gd name="T88" fmla="*/ 1500 w 2797"/>
              <a:gd name="T89" fmla="*/ 1222 h 1338"/>
              <a:gd name="T90" fmla="*/ 1812 w 2797"/>
              <a:gd name="T91" fmla="*/ 1222 h 1338"/>
              <a:gd name="T92" fmla="*/ 1812 w 2797"/>
              <a:gd name="T93" fmla="*/ 1281 h 1338"/>
              <a:gd name="T94" fmla="*/ 1982 w 2797"/>
              <a:gd name="T95" fmla="*/ 1281 h 1338"/>
              <a:gd name="T96" fmla="*/ 1982 w 2797"/>
              <a:gd name="T97" fmla="*/ 1338 h 1338"/>
              <a:gd name="T98" fmla="*/ 2797 w 2797"/>
              <a:gd name="T99" fmla="*/ 13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97" h="1338">
                <a:moveTo>
                  <a:pt x="0" y="0"/>
                </a:moveTo>
                <a:lnTo>
                  <a:pt x="113" y="0"/>
                </a:lnTo>
                <a:lnTo>
                  <a:pt x="113" y="64"/>
                </a:lnTo>
                <a:lnTo>
                  <a:pt x="153" y="64"/>
                </a:lnTo>
                <a:lnTo>
                  <a:pt x="153" y="118"/>
                </a:lnTo>
                <a:lnTo>
                  <a:pt x="271" y="118"/>
                </a:lnTo>
                <a:lnTo>
                  <a:pt x="271" y="180"/>
                </a:lnTo>
                <a:lnTo>
                  <a:pt x="279" y="180"/>
                </a:lnTo>
                <a:lnTo>
                  <a:pt x="279" y="234"/>
                </a:lnTo>
                <a:lnTo>
                  <a:pt x="326" y="234"/>
                </a:lnTo>
                <a:lnTo>
                  <a:pt x="326" y="291"/>
                </a:lnTo>
                <a:lnTo>
                  <a:pt x="434" y="291"/>
                </a:lnTo>
                <a:lnTo>
                  <a:pt x="434" y="305"/>
                </a:lnTo>
                <a:lnTo>
                  <a:pt x="444" y="305"/>
                </a:lnTo>
                <a:lnTo>
                  <a:pt x="444" y="347"/>
                </a:lnTo>
                <a:lnTo>
                  <a:pt x="475" y="347"/>
                </a:lnTo>
                <a:lnTo>
                  <a:pt x="475" y="407"/>
                </a:lnTo>
                <a:lnTo>
                  <a:pt x="486" y="407"/>
                </a:lnTo>
                <a:lnTo>
                  <a:pt x="486" y="463"/>
                </a:lnTo>
                <a:lnTo>
                  <a:pt x="666" y="463"/>
                </a:lnTo>
                <a:lnTo>
                  <a:pt x="666" y="525"/>
                </a:lnTo>
                <a:lnTo>
                  <a:pt x="673" y="525"/>
                </a:lnTo>
                <a:lnTo>
                  <a:pt x="673" y="577"/>
                </a:lnTo>
                <a:lnTo>
                  <a:pt x="779" y="577"/>
                </a:lnTo>
                <a:lnTo>
                  <a:pt x="779" y="636"/>
                </a:lnTo>
                <a:lnTo>
                  <a:pt x="831" y="636"/>
                </a:lnTo>
                <a:lnTo>
                  <a:pt x="831" y="695"/>
                </a:lnTo>
                <a:lnTo>
                  <a:pt x="959" y="695"/>
                </a:lnTo>
                <a:lnTo>
                  <a:pt x="959" y="749"/>
                </a:lnTo>
                <a:lnTo>
                  <a:pt x="973" y="749"/>
                </a:lnTo>
                <a:lnTo>
                  <a:pt x="973" y="813"/>
                </a:lnTo>
                <a:lnTo>
                  <a:pt x="1018" y="813"/>
                </a:lnTo>
                <a:lnTo>
                  <a:pt x="1018" y="870"/>
                </a:lnTo>
                <a:lnTo>
                  <a:pt x="1127" y="870"/>
                </a:lnTo>
                <a:lnTo>
                  <a:pt x="1127" y="931"/>
                </a:lnTo>
                <a:lnTo>
                  <a:pt x="1240" y="931"/>
                </a:lnTo>
                <a:lnTo>
                  <a:pt x="1240" y="986"/>
                </a:lnTo>
                <a:lnTo>
                  <a:pt x="1264" y="986"/>
                </a:lnTo>
                <a:lnTo>
                  <a:pt x="1264" y="1047"/>
                </a:lnTo>
                <a:lnTo>
                  <a:pt x="1334" y="1047"/>
                </a:lnTo>
                <a:lnTo>
                  <a:pt x="1334" y="1104"/>
                </a:lnTo>
                <a:lnTo>
                  <a:pt x="1365" y="1104"/>
                </a:lnTo>
                <a:lnTo>
                  <a:pt x="1365" y="1163"/>
                </a:lnTo>
                <a:lnTo>
                  <a:pt x="1500" y="1163"/>
                </a:lnTo>
                <a:lnTo>
                  <a:pt x="1500" y="1222"/>
                </a:lnTo>
                <a:lnTo>
                  <a:pt x="1812" y="1222"/>
                </a:lnTo>
                <a:lnTo>
                  <a:pt x="1812" y="1281"/>
                </a:lnTo>
                <a:lnTo>
                  <a:pt x="1982" y="1281"/>
                </a:lnTo>
                <a:lnTo>
                  <a:pt x="1982" y="1338"/>
                </a:lnTo>
                <a:lnTo>
                  <a:pt x="2797" y="1338"/>
                </a:lnTo>
              </a:path>
            </a:pathLst>
          </a:custGeom>
          <a:noFill/>
          <a:ln w="19050" cap="flat">
            <a:solidFill>
              <a:srgbClr val="59EB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B5D2BDC-0DA2-4459-AC81-8965A4815424}"/>
              </a:ext>
            </a:extLst>
          </p:cNvPr>
          <p:cNvSpPr txBox="1"/>
          <p:nvPr/>
        </p:nvSpPr>
        <p:spPr>
          <a:xfrm>
            <a:off x="5876892" y="5137340"/>
            <a:ext cx="1152560" cy="2000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kern="0" dirty="0">
                <a:solidFill>
                  <a:srgbClr val="000000"/>
                </a:solidFill>
                <a:cs typeface="Arial" charset="0"/>
              </a:rPr>
              <a:t>Time (months)</a:t>
            </a:r>
          </a:p>
        </p:txBody>
      </p:sp>
      <p:sp>
        <p:nvSpPr>
          <p:cNvPr id="254" name="Line 5">
            <a:extLst>
              <a:ext uri="{FF2B5EF4-FFF2-40B4-BE49-F238E27FC236}">
                <a16:creationId xmlns:a16="http://schemas.microsoft.com/office/drawing/2014/main" id="{561E5F6A-EE42-4222-B509-4F749AD279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8465" y="4797845"/>
            <a:ext cx="9144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55" name="Line 6">
            <a:extLst>
              <a:ext uri="{FF2B5EF4-FFF2-40B4-BE49-F238E27FC236}">
                <a16:creationId xmlns:a16="http://schemas.microsoft.com/office/drawing/2014/main" id="{BCF068E7-4DE7-457D-8EA9-CEF0703F4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9905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56" name="Line 7">
            <a:extLst>
              <a:ext uri="{FF2B5EF4-FFF2-40B4-BE49-F238E27FC236}">
                <a16:creationId xmlns:a16="http://schemas.microsoft.com/office/drawing/2014/main" id="{B8D74F97-3B6E-4A5A-847D-D03D0E16C1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7325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57" name="Line 8">
            <a:extLst>
              <a:ext uri="{FF2B5EF4-FFF2-40B4-BE49-F238E27FC236}">
                <a16:creationId xmlns:a16="http://schemas.microsoft.com/office/drawing/2014/main" id="{2B727087-6CA6-4348-BF31-32574D2E4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4745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58" name="Line 9">
            <a:extLst>
              <a:ext uri="{FF2B5EF4-FFF2-40B4-BE49-F238E27FC236}">
                <a16:creationId xmlns:a16="http://schemas.microsoft.com/office/drawing/2014/main" id="{97CCDF56-F095-4921-B143-2EA4A175E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2165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59" name="Line 10">
            <a:extLst>
              <a:ext uri="{FF2B5EF4-FFF2-40B4-BE49-F238E27FC236}">
                <a16:creationId xmlns:a16="http://schemas.microsoft.com/office/drawing/2014/main" id="{BA1408B0-1573-4B9D-995E-8C5D5FFBC5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9585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60" name="Line 11">
            <a:extLst>
              <a:ext uri="{FF2B5EF4-FFF2-40B4-BE49-F238E27FC236}">
                <a16:creationId xmlns:a16="http://schemas.microsoft.com/office/drawing/2014/main" id="{F64A0578-9F29-4A2E-BC4D-B56320FAFF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77005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61" name="Line 12">
            <a:extLst>
              <a:ext uri="{FF2B5EF4-FFF2-40B4-BE49-F238E27FC236}">
                <a16:creationId xmlns:a16="http://schemas.microsoft.com/office/drawing/2014/main" id="{FA827AEA-76C4-44F7-A48C-B94495C9BE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4425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62" name="Line 13">
            <a:extLst>
              <a:ext uri="{FF2B5EF4-FFF2-40B4-BE49-F238E27FC236}">
                <a16:creationId xmlns:a16="http://schemas.microsoft.com/office/drawing/2014/main" id="{36E468BC-B469-462C-9197-6154322B17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1845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63" name="Line 14">
            <a:extLst>
              <a:ext uri="{FF2B5EF4-FFF2-40B4-BE49-F238E27FC236}">
                <a16:creationId xmlns:a16="http://schemas.microsoft.com/office/drawing/2014/main" id="{C70DEB1D-7BF2-4CFB-BF8C-AE9E55321B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9265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64" name="Line 15">
            <a:extLst>
              <a:ext uri="{FF2B5EF4-FFF2-40B4-BE49-F238E27FC236}">
                <a16:creationId xmlns:a16="http://schemas.microsoft.com/office/drawing/2014/main" id="{AE43A18C-C086-463C-8AE3-9FB425B97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6685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65" name="Line 16">
            <a:extLst>
              <a:ext uri="{FF2B5EF4-FFF2-40B4-BE49-F238E27FC236}">
                <a16:creationId xmlns:a16="http://schemas.microsoft.com/office/drawing/2014/main" id="{667922DD-38A5-4E14-AF2B-0DE654272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64106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66" name="Line 17">
            <a:extLst>
              <a:ext uri="{FF2B5EF4-FFF2-40B4-BE49-F238E27FC236}">
                <a16:creationId xmlns:a16="http://schemas.microsoft.com/office/drawing/2014/main" id="{9877CEB8-2EE3-44DC-A8A7-2AF1A2280E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81526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67" name="Line 18">
            <a:extLst>
              <a:ext uri="{FF2B5EF4-FFF2-40B4-BE49-F238E27FC236}">
                <a16:creationId xmlns:a16="http://schemas.microsoft.com/office/drawing/2014/main" id="{DEC21E23-DF4E-4708-AFDE-68487ADE96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98946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68" name="Line 19">
            <a:extLst>
              <a:ext uri="{FF2B5EF4-FFF2-40B4-BE49-F238E27FC236}">
                <a16:creationId xmlns:a16="http://schemas.microsoft.com/office/drawing/2014/main" id="{143BF8CF-B72A-4B4A-B2E3-792C4395FF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16373" y="4797845"/>
            <a:ext cx="0" cy="12192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69" name="Line 20">
            <a:extLst>
              <a:ext uri="{FF2B5EF4-FFF2-40B4-BE49-F238E27FC236}">
                <a16:creationId xmlns:a16="http://schemas.microsoft.com/office/drawing/2014/main" id="{DACA577B-DC4C-4255-AE1B-EFC50FF5AD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8465" y="4209859"/>
            <a:ext cx="9144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70" name="Line 21">
            <a:extLst>
              <a:ext uri="{FF2B5EF4-FFF2-40B4-BE49-F238E27FC236}">
                <a16:creationId xmlns:a16="http://schemas.microsoft.com/office/drawing/2014/main" id="{74299B95-82F5-45B9-BAF4-6D9F678343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8465" y="3621873"/>
            <a:ext cx="9144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71" name="Line 22">
            <a:extLst>
              <a:ext uri="{FF2B5EF4-FFF2-40B4-BE49-F238E27FC236}">
                <a16:creationId xmlns:a16="http://schemas.microsoft.com/office/drawing/2014/main" id="{9B300696-D205-43DB-B873-B01D4C9D10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8465" y="3033888"/>
            <a:ext cx="9144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72" name="Line 23">
            <a:extLst>
              <a:ext uri="{FF2B5EF4-FFF2-40B4-BE49-F238E27FC236}">
                <a16:creationId xmlns:a16="http://schemas.microsoft.com/office/drawing/2014/main" id="{AB4FA887-3BC4-4D16-8815-3536B67ECA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8465" y="2445903"/>
            <a:ext cx="9144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73" name="Line 24">
            <a:extLst>
              <a:ext uri="{FF2B5EF4-FFF2-40B4-BE49-F238E27FC236}">
                <a16:creationId xmlns:a16="http://schemas.microsoft.com/office/drawing/2014/main" id="{84D6E320-931E-4B05-8251-7F864CDC18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8465" y="1857917"/>
            <a:ext cx="91440" cy="0"/>
          </a:xfrm>
          <a:prstGeom prst="line">
            <a:avLst/>
          </a:prstGeom>
          <a:noFill/>
          <a:ln w="19050" cap="flat">
            <a:solidFill>
              <a:srgbClr val="59EB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274" name="Freeform 25">
            <a:extLst>
              <a:ext uri="{FF2B5EF4-FFF2-40B4-BE49-F238E27FC236}">
                <a16:creationId xmlns:a16="http://schemas.microsoft.com/office/drawing/2014/main" id="{021544D9-0F9B-4995-94FC-33EF675B352D}"/>
              </a:ext>
            </a:extLst>
          </p:cNvPr>
          <p:cNvSpPr>
            <a:spLocks/>
          </p:cNvSpPr>
          <p:nvPr/>
        </p:nvSpPr>
        <p:spPr bwMode="auto">
          <a:xfrm>
            <a:off x="3089907" y="1857949"/>
            <a:ext cx="6726469" cy="2939927"/>
          </a:xfrm>
          <a:custGeom>
            <a:avLst/>
            <a:gdLst>
              <a:gd name="T0" fmla="*/ 2879 w 2879"/>
              <a:gd name="T1" fmla="*/ 2229 h 2229"/>
              <a:gd name="T2" fmla="*/ 0 w 2879"/>
              <a:gd name="T3" fmla="*/ 2229 h 2229"/>
              <a:gd name="T4" fmla="*/ 0 w 2879"/>
              <a:gd name="T5" fmla="*/ 0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79" h="2229">
                <a:moveTo>
                  <a:pt x="2879" y="2229"/>
                </a:moveTo>
                <a:lnTo>
                  <a:pt x="0" y="2229"/>
                </a:lnTo>
                <a:lnTo>
                  <a:pt x="0" y="0"/>
                </a:lnTo>
              </a:path>
            </a:pathLst>
          </a:cu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kern="0">
              <a:solidFill>
                <a:srgbClr val="5F5F5F"/>
              </a:solidFill>
              <a:cs typeface="Arial" charset="0"/>
            </a:endParaRPr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EB7367F7-275A-4791-BC72-9ED7F368B180}"/>
              </a:ext>
            </a:extLst>
          </p:cNvPr>
          <p:cNvCxnSpPr>
            <a:cxnSpLocks/>
          </p:cNvCxnSpPr>
          <p:nvPr/>
        </p:nvCxnSpPr>
        <p:spPr>
          <a:xfrm>
            <a:off x="3089905" y="3327881"/>
            <a:ext cx="3209544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</a:ln>
          <a:effectLst/>
        </p:spPr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79841DEB-7848-4BF4-912D-B4BA83F2E527}"/>
              </a:ext>
            </a:extLst>
          </p:cNvPr>
          <p:cNvCxnSpPr>
            <a:cxnSpLocks/>
          </p:cNvCxnSpPr>
          <p:nvPr/>
        </p:nvCxnSpPr>
        <p:spPr>
          <a:xfrm>
            <a:off x="4317648" y="3326302"/>
            <a:ext cx="0" cy="146805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</a:ln>
          <a:effectLst/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6ABC4F-8FA0-46E7-A829-AF7B27ACE174}"/>
              </a:ext>
            </a:extLst>
          </p:cNvPr>
          <p:cNvGrpSpPr/>
          <p:nvPr/>
        </p:nvGrpSpPr>
        <p:grpSpPr>
          <a:xfrm>
            <a:off x="2375376" y="5226180"/>
            <a:ext cx="7479575" cy="501406"/>
            <a:chOff x="851374" y="3980679"/>
            <a:chExt cx="7479575" cy="376055"/>
          </a:xfrm>
        </p:grpSpPr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3741FB7D-7579-4D39-8AB8-16AD64A0A2A6}"/>
                </a:ext>
              </a:extLst>
            </p:cNvPr>
            <p:cNvSpPr txBox="1"/>
            <p:nvPr/>
          </p:nvSpPr>
          <p:spPr>
            <a:xfrm>
              <a:off x="1514749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40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199CD7EB-CA79-46F8-A983-E38C9E749664}"/>
                </a:ext>
              </a:extLst>
            </p:cNvPr>
            <p:cNvSpPr txBox="1"/>
            <p:nvPr/>
          </p:nvSpPr>
          <p:spPr>
            <a:xfrm>
              <a:off x="2031673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36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66243F68-0D83-414F-87C0-EC91CB61669C}"/>
                </a:ext>
              </a:extLst>
            </p:cNvPr>
            <p:cNvSpPr txBox="1"/>
            <p:nvPr/>
          </p:nvSpPr>
          <p:spPr>
            <a:xfrm>
              <a:off x="2548597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33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F1B8B844-A693-4D08-87CD-F0F8AE5F4BD4}"/>
                </a:ext>
              </a:extLst>
            </p:cNvPr>
            <p:cNvSpPr txBox="1"/>
            <p:nvPr/>
          </p:nvSpPr>
          <p:spPr>
            <a:xfrm>
              <a:off x="3065521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30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F626E293-2A92-435C-9DF0-181C39F59EE0}"/>
                </a:ext>
              </a:extLst>
            </p:cNvPr>
            <p:cNvSpPr txBox="1"/>
            <p:nvPr/>
          </p:nvSpPr>
          <p:spPr>
            <a:xfrm>
              <a:off x="3582445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25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1508B903-8430-4DC9-A931-E4B3F9441BFC}"/>
                </a:ext>
              </a:extLst>
            </p:cNvPr>
            <p:cNvSpPr txBox="1"/>
            <p:nvPr/>
          </p:nvSpPr>
          <p:spPr>
            <a:xfrm>
              <a:off x="851374" y="4252860"/>
              <a:ext cx="522579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Pola + BR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470FF324-D386-4351-933A-EE5977A98980}"/>
                </a:ext>
              </a:extLst>
            </p:cNvPr>
            <p:cNvSpPr txBox="1"/>
            <p:nvPr/>
          </p:nvSpPr>
          <p:spPr>
            <a:xfrm>
              <a:off x="1514750" y="4121097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40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A2CBF86F-316B-4014-91CF-DA503F868B46}"/>
                </a:ext>
              </a:extLst>
            </p:cNvPr>
            <p:cNvSpPr txBox="1"/>
            <p:nvPr/>
          </p:nvSpPr>
          <p:spPr>
            <a:xfrm>
              <a:off x="1223846" y="4121097"/>
              <a:ext cx="16030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BR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83200492-2DB9-4D7C-B6F5-29B4F6FE44AF}"/>
                </a:ext>
              </a:extLst>
            </p:cNvPr>
            <p:cNvSpPr txBox="1"/>
            <p:nvPr/>
          </p:nvSpPr>
          <p:spPr>
            <a:xfrm>
              <a:off x="1773212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38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252089-FD3E-41B8-9912-ED31B80ABE7B}"/>
                </a:ext>
              </a:extLst>
            </p:cNvPr>
            <p:cNvSpPr txBox="1"/>
            <p:nvPr/>
          </p:nvSpPr>
          <p:spPr>
            <a:xfrm>
              <a:off x="2290136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34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7A22AD85-D619-40E1-80FF-6A0A5D632655}"/>
                </a:ext>
              </a:extLst>
            </p:cNvPr>
            <p:cNvSpPr txBox="1"/>
            <p:nvPr/>
          </p:nvSpPr>
          <p:spPr>
            <a:xfrm>
              <a:off x="2807060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30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32A84FE-7847-4066-89B5-B7E07EDAEF2E}"/>
                </a:ext>
              </a:extLst>
            </p:cNvPr>
            <p:cNvSpPr txBox="1"/>
            <p:nvPr/>
          </p:nvSpPr>
          <p:spPr>
            <a:xfrm>
              <a:off x="3323984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27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43B250BE-A430-4A09-A7EA-AEFCC38F4BEA}"/>
                </a:ext>
              </a:extLst>
            </p:cNvPr>
            <p:cNvSpPr txBox="1"/>
            <p:nvPr/>
          </p:nvSpPr>
          <p:spPr>
            <a:xfrm>
              <a:off x="3840908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24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4ECB325-3B75-4922-82B3-D4473876B29F}"/>
                </a:ext>
              </a:extLst>
            </p:cNvPr>
            <p:cNvSpPr txBox="1"/>
            <p:nvPr/>
          </p:nvSpPr>
          <p:spPr>
            <a:xfrm>
              <a:off x="4099370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22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DEA60485-3EA0-42EB-95E4-99A0431B4E63}"/>
                </a:ext>
              </a:extLst>
            </p:cNvPr>
            <p:cNvSpPr txBox="1"/>
            <p:nvPr/>
          </p:nvSpPr>
          <p:spPr>
            <a:xfrm>
              <a:off x="4616293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19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A9B0FCD7-35D4-4BC7-8E6A-40349D96CA6C}"/>
                </a:ext>
              </a:extLst>
            </p:cNvPr>
            <p:cNvSpPr txBox="1"/>
            <p:nvPr/>
          </p:nvSpPr>
          <p:spPr>
            <a:xfrm>
              <a:off x="5133217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16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5785BC87-4696-4AA1-970C-6CC9E0385683}"/>
                </a:ext>
              </a:extLst>
            </p:cNvPr>
            <p:cNvSpPr txBox="1"/>
            <p:nvPr/>
          </p:nvSpPr>
          <p:spPr>
            <a:xfrm>
              <a:off x="5650141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16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0BC3925-8AAE-469B-A833-77AB75498138}"/>
                </a:ext>
              </a:extLst>
            </p:cNvPr>
            <p:cNvSpPr txBox="1"/>
            <p:nvPr/>
          </p:nvSpPr>
          <p:spPr>
            <a:xfrm>
              <a:off x="6167065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15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BB75C852-2546-45AD-B540-464DA9A1E2DE}"/>
                </a:ext>
              </a:extLst>
            </p:cNvPr>
            <p:cNvSpPr txBox="1"/>
            <p:nvPr/>
          </p:nvSpPr>
          <p:spPr>
            <a:xfrm>
              <a:off x="4357832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21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CCFB5AC7-C3F0-4368-B0EC-14F8F3A5B580}"/>
                </a:ext>
              </a:extLst>
            </p:cNvPr>
            <p:cNvSpPr txBox="1"/>
            <p:nvPr/>
          </p:nvSpPr>
          <p:spPr>
            <a:xfrm>
              <a:off x="4874755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17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3F1E1DBE-4360-4EE0-A05E-FFB42B16BF61}"/>
                </a:ext>
              </a:extLst>
            </p:cNvPr>
            <p:cNvSpPr txBox="1"/>
            <p:nvPr/>
          </p:nvSpPr>
          <p:spPr>
            <a:xfrm>
              <a:off x="5391679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16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868C48D6-06E5-4F43-BA0B-C2C17A92C9BD}"/>
                </a:ext>
              </a:extLst>
            </p:cNvPr>
            <p:cNvSpPr txBox="1"/>
            <p:nvPr/>
          </p:nvSpPr>
          <p:spPr>
            <a:xfrm>
              <a:off x="5908603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15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C5B757CF-4DFA-4E6D-BC09-83DF51752968}"/>
                </a:ext>
              </a:extLst>
            </p:cNvPr>
            <p:cNvSpPr txBox="1"/>
            <p:nvPr/>
          </p:nvSpPr>
          <p:spPr>
            <a:xfrm>
              <a:off x="6425527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13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B2B82E11-10D7-4F57-B8BD-BA10C9CB9175}"/>
                </a:ext>
              </a:extLst>
            </p:cNvPr>
            <p:cNvSpPr txBox="1"/>
            <p:nvPr/>
          </p:nvSpPr>
          <p:spPr>
            <a:xfrm>
              <a:off x="6683990" y="4252860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12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D6B4E22E-9A1C-4A2F-BDA2-27CCD2FC6CAA}"/>
                </a:ext>
              </a:extLst>
            </p:cNvPr>
            <p:cNvSpPr txBox="1"/>
            <p:nvPr/>
          </p:nvSpPr>
          <p:spPr>
            <a:xfrm>
              <a:off x="7232974" y="4252860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9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269FA490-D51B-49B7-BAE3-ACF19BC06635}"/>
                </a:ext>
              </a:extLst>
            </p:cNvPr>
            <p:cNvSpPr txBox="1"/>
            <p:nvPr/>
          </p:nvSpPr>
          <p:spPr>
            <a:xfrm>
              <a:off x="7749898" y="4252860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5AA46B31-1049-4D3A-8C97-16759757F05B}"/>
                </a:ext>
              </a:extLst>
            </p:cNvPr>
            <p:cNvSpPr txBox="1"/>
            <p:nvPr/>
          </p:nvSpPr>
          <p:spPr>
            <a:xfrm>
              <a:off x="6974512" y="4252860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9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AF9CD8CB-5D15-4697-AEBC-CDA8578A3EE1}"/>
                </a:ext>
              </a:extLst>
            </p:cNvPr>
            <p:cNvSpPr txBox="1"/>
            <p:nvPr/>
          </p:nvSpPr>
          <p:spPr>
            <a:xfrm>
              <a:off x="7491436" y="4252860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07B4E21A-176F-494A-9469-75C96B7B336B}"/>
                </a:ext>
              </a:extLst>
            </p:cNvPr>
            <p:cNvSpPr txBox="1"/>
            <p:nvPr/>
          </p:nvSpPr>
          <p:spPr>
            <a:xfrm>
              <a:off x="8008360" y="4252860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8CE5C4C4-C909-4EF5-BD2B-07F57AA61424}"/>
                </a:ext>
              </a:extLst>
            </p:cNvPr>
            <p:cNvSpPr txBox="1"/>
            <p:nvPr/>
          </p:nvSpPr>
          <p:spPr>
            <a:xfrm>
              <a:off x="8266829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B164393E-B5A1-4937-8D8B-688E4620263A}"/>
                </a:ext>
              </a:extLst>
            </p:cNvPr>
            <p:cNvSpPr txBox="1"/>
            <p:nvPr/>
          </p:nvSpPr>
          <p:spPr>
            <a:xfrm>
              <a:off x="2031674" y="4121097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27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10C3DF7E-9325-4BA4-A331-34AC21B53AF5}"/>
                </a:ext>
              </a:extLst>
            </p:cNvPr>
            <p:cNvSpPr txBox="1"/>
            <p:nvPr/>
          </p:nvSpPr>
          <p:spPr>
            <a:xfrm>
              <a:off x="2548598" y="4121097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17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BA10203B-951A-4513-8439-B596A0E10BF8}"/>
                </a:ext>
              </a:extLst>
            </p:cNvPr>
            <p:cNvSpPr txBox="1"/>
            <p:nvPr/>
          </p:nvSpPr>
          <p:spPr>
            <a:xfrm>
              <a:off x="3065522" y="4121097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11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F6C68580-89C2-4F08-B724-E542B130E90E}"/>
                </a:ext>
              </a:extLst>
            </p:cNvPr>
            <p:cNvSpPr txBox="1"/>
            <p:nvPr/>
          </p:nvSpPr>
          <p:spPr>
            <a:xfrm>
              <a:off x="3582446" y="4121097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10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A7591CA-7B5B-4426-8E92-C6D86AD2CF72}"/>
                </a:ext>
              </a:extLst>
            </p:cNvPr>
            <p:cNvSpPr txBox="1"/>
            <p:nvPr/>
          </p:nvSpPr>
          <p:spPr>
            <a:xfrm>
              <a:off x="1773212" y="4121097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33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144D63C1-2824-424E-9F5A-32867F133D7B}"/>
                </a:ext>
              </a:extLst>
            </p:cNvPr>
            <p:cNvSpPr txBox="1"/>
            <p:nvPr/>
          </p:nvSpPr>
          <p:spPr>
            <a:xfrm>
              <a:off x="2290136" y="4121097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25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5FA6DE2B-401A-46E0-BB3D-C1422AEBA329}"/>
                </a:ext>
              </a:extLst>
            </p:cNvPr>
            <p:cNvSpPr txBox="1"/>
            <p:nvPr/>
          </p:nvSpPr>
          <p:spPr>
            <a:xfrm>
              <a:off x="2807060" y="4121097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15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2A190439-C0D3-47B9-B1CF-F0DEAB0B31FB}"/>
                </a:ext>
              </a:extLst>
            </p:cNvPr>
            <p:cNvSpPr txBox="1"/>
            <p:nvPr/>
          </p:nvSpPr>
          <p:spPr>
            <a:xfrm>
              <a:off x="3323984" y="4121097"/>
              <a:ext cx="12824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10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1AE62518-C779-423F-B92E-93A5A20A760E}"/>
                </a:ext>
              </a:extLst>
            </p:cNvPr>
            <p:cNvSpPr txBox="1"/>
            <p:nvPr/>
          </p:nvSpPr>
          <p:spPr>
            <a:xfrm>
              <a:off x="3872968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2B25911B-8131-4A08-B49E-DF48563AFACF}"/>
                </a:ext>
              </a:extLst>
            </p:cNvPr>
            <p:cNvSpPr txBox="1"/>
            <p:nvPr/>
          </p:nvSpPr>
          <p:spPr>
            <a:xfrm>
              <a:off x="4131430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32CA3985-40E0-41E1-BAAE-C11E4E4AA20C}"/>
                </a:ext>
              </a:extLst>
            </p:cNvPr>
            <p:cNvSpPr txBox="1"/>
            <p:nvPr/>
          </p:nvSpPr>
          <p:spPr>
            <a:xfrm>
              <a:off x="4648354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4942F47-31A2-4BDC-8685-ECDE9B5F9F82}"/>
                </a:ext>
              </a:extLst>
            </p:cNvPr>
            <p:cNvSpPr txBox="1"/>
            <p:nvPr/>
          </p:nvSpPr>
          <p:spPr>
            <a:xfrm>
              <a:off x="5165278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5BFA16C1-653D-4B3F-A908-908296B44CC2}"/>
                </a:ext>
              </a:extLst>
            </p:cNvPr>
            <p:cNvSpPr txBox="1"/>
            <p:nvPr/>
          </p:nvSpPr>
          <p:spPr>
            <a:xfrm>
              <a:off x="5682202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6</a:t>
              </a: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B8807EBA-631C-4533-872C-3A3E7CADF4DB}"/>
                </a:ext>
              </a:extLst>
            </p:cNvPr>
            <p:cNvSpPr txBox="1"/>
            <p:nvPr/>
          </p:nvSpPr>
          <p:spPr>
            <a:xfrm>
              <a:off x="6199126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6</a:t>
              </a: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CF9A3739-AC1E-4867-9E67-0D6EF0026D98}"/>
                </a:ext>
              </a:extLst>
            </p:cNvPr>
            <p:cNvSpPr txBox="1"/>
            <p:nvPr/>
          </p:nvSpPr>
          <p:spPr>
            <a:xfrm>
              <a:off x="4389892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19EAF0DD-FA4C-49A0-9435-4AA431C6C323}"/>
                </a:ext>
              </a:extLst>
            </p:cNvPr>
            <p:cNvSpPr txBox="1"/>
            <p:nvPr/>
          </p:nvSpPr>
          <p:spPr>
            <a:xfrm>
              <a:off x="4906816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B8D3C84-358B-4E06-BA03-3C87A86547BF}"/>
                </a:ext>
              </a:extLst>
            </p:cNvPr>
            <p:cNvSpPr txBox="1"/>
            <p:nvPr/>
          </p:nvSpPr>
          <p:spPr>
            <a:xfrm>
              <a:off x="5423740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6</a:t>
              </a: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49A385B6-FC8C-4E0A-B6F5-85049FB2460B}"/>
                </a:ext>
              </a:extLst>
            </p:cNvPr>
            <p:cNvSpPr txBox="1"/>
            <p:nvPr/>
          </p:nvSpPr>
          <p:spPr>
            <a:xfrm>
              <a:off x="5940664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6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66878FDB-E2F1-4503-88D5-34619B294E50}"/>
                </a:ext>
              </a:extLst>
            </p:cNvPr>
            <p:cNvSpPr txBox="1"/>
            <p:nvPr/>
          </p:nvSpPr>
          <p:spPr>
            <a:xfrm>
              <a:off x="6457588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527EE856-55AB-4BBF-B629-A03C34BA7251}"/>
                </a:ext>
              </a:extLst>
            </p:cNvPr>
            <p:cNvSpPr txBox="1"/>
            <p:nvPr/>
          </p:nvSpPr>
          <p:spPr>
            <a:xfrm>
              <a:off x="6716050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C4914910-3F6D-4284-B419-617092F360A8}"/>
                </a:ext>
              </a:extLst>
            </p:cNvPr>
            <p:cNvSpPr txBox="1"/>
            <p:nvPr/>
          </p:nvSpPr>
          <p:spPr>
            <a:xfrm>
              <a:off x="7232974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606B7E66-51A2-4EA2-A232-6DE8728190CA}"/>
                </a:ext>
              </a:extLst>
            </p:cNvPr>
            <p:cNvSpPr txBox="1"/>
            <p:nvPr/>
          </p:nvSpPr>
          <p:spPr>
            <a:xfrm>
              <a:off x="7749898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0464EABF-F33D-4B59-963A-44537324246B}"/>
                </a:ext>
              </a:extLst>
            </p:cNvPr>
            <p:cNvSpPr txBox="1"/>
            <p:nvPr/>
          </p:nvSpPr>
          <p:spPr>
            <a:xfrm>
              <a:off x="6974512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3960B4CD-F9DA-436C-B42D-3E5494208D2D}"/>
                </a:ext>
              </a:extLst>
            </p:cNvPr>
            <p:cNvSpPr txBox="1"/>
            <p:nvPr/>
          </p:nvSpPr>
          <p:spPr>
            <a:xfrm>
              <a:off x="7491436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EAA84D7C-E500-41FB-833E-398E94BCC698}"/>
                </a:ext>
              </a:extLst>
            </p:cNvPr>
            <p:cNvSpPr txBox="1"/>
            <p:nvPr/>
          </p:nvSpPr>
          <p:spPr>
            <a:xfrm>
              <a:off x="8008360" y="4121097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2C9B4385-F86A-4E1C-828D-06ABB83D7925}"/>
                </a:ext>
              </a:extLst>
            </p:cNvPr>
            <p:cNvSpPr txBox="1"/>
            <p:nvPr/>
          </p:nvSpPr>
          <p:spPr>
            <a:xfrm>
              <a:off x="854582" y="3980679"/>
              <a:ext cx="519373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No. at risk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CE5C4C4-C909-4EF5-BD2B-07F57AA61424}"/>
                </a:ext>
              </a:extLst>
            </p:cNvPr>
            <p:cNvSpPr txBox="1"/>
            <p:nvPr/>
          </p:nvSpPr>
          <p:spPr>
            <a:xfrm>
              <a:off x="8266829" y="4252859"/>
              <a:ext cx="64120" cy="10387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</p:grpSp>
      <p:sp>
        <p:nvSpPr>
          <p:cNvPr id="275" name="TextBox 274">
            <a:extLst>
              <a:ext uri="{FF2B5EF4-FFF2-40B4-BE49-F238E27FC236}">
                <a16:creationId xmlns:a16="http://schemas.microsoft.com/office/drawing/2014/main" id="{8A7CA739-53AE-4A5D-AFFD-D643AF4C7BCF}"/>
              </a:ext>
            </a:extLst>
          </p:cNvPr>
          <p:cNvSpPr txBox="1"/>
          <p:nvPr/>
        </p:nvSpPr>
        <p:spPr>
          <a:xfrm rot="16200000">
            <a:off x="1946741" y="3227853"/>
            <a:ext cx="1356140" cy="2000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kern="0" dirty="0">
                <a:solidFill>
                  <a:srgbClr val="000000"/>
                </a:solidFill>
                <a:cs typeface="Arial" charset="0"/>
              </a:rPr>
              <a:t>Probability of OS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7EADDCDD-C56F-486C-99F0-44939C01143C}"/>
              </a:ext>
            </a:extLst>
          </p:cNvPr>
          <p:cNvSpPr txBox="1"/>
          <p:nvPr/>
        </p:nvSpPr>
        <p:spPr>
          <a:xfrm>
            <a:off x="4244632" y="6160078"/>
            <a:ext cx="2436564" cy="238363"/>
          </a:xfrm>
          <a:prstGeom prst="roundRect">
            <a:avLst/>
          </a:prstGeom>
          <a:noFill/>
        </p:spPr>
        <p:txBody>
          <a:bodyPr wrap="none" lIns="0" tIns="0" rIns="0" bIns="0" numCol="1" rtlCol="0">
            <a:spAutoFit/>
          </a:bodyPr>
          <a:lstStyle/>
          <a:p>
            <a:pPr algn="ctr" defTabSz="457200"/>
            <a:r>
              <a:rPr lang="en-US" sz="1400" dirty="0">
                <a:solidFill>
                  <a:srgbClr val="000000"/>
                </a:solidFill>
              </a:rPr>
              <a:t>Median follow-up: 22.3 months</a:t>
            </a:r>
          </a:p>
        </p:txBody>
      </p:sp>
    </p:spTree>
    <p:extLst>
      <p:ext uri="{BB962C8B-B14F-4D97-AF65-F5344CB8AC3E}">
        <p14:creationId xmlns:p14="http://schemas.microsoft.com/office/powerpoint/2010/main" val="31614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72637" y="6251591"/>
            <a:ext cx="4201511" cy="360000"/>
          </a:xfrm>
        </p:spPr>
        <p:txBody>
          <a:bodyPr/>
          <a:lstStyle/>
          <a:p>
            <a:pPr marL="0" indent="0"/>
            <a:r>
              <a:rPr lang="en-GB" dirty="0"/>
              <a:t>Tilly H, et al. Lancet </a:t>
            </a:r>
            <a:r>
              <a:rPr lang="en-GB" dirty="0" err="1"/>
              <a:t>Oncol</a:t>
            </a:r>
            <a:r>
              <a:rPr lang="en-GB" dirty="0"/>
              <a:t> 2019; [</a:t>
            </a:r>
            <a:r>
              <a:rPr lang="en-GB" dirty="0" err="1"/>
              <a:t>Epub</a:t>
            </a:r>
            <a:r>
              <a:rPr lang="en-GB" dirty="0"/>
              <a:t> ahead of print]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565292181"/>
              </p:ext>
            </p:extLst>
          </p:nvPr>
        </p:nvGraphicFramePr>
        <p:xfrm>
          <a:off x="932940" y="2064320"/>
          <a:ext cx="5164688" cy="384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99253" y="1460991"/>
            <a:ext cx="7993136" cy="536688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latin typeface="+mn-lt"/>
              </a:rPr>
              <a:t>The safety and tolerability of </a:t>
            </a:r>
            <a:r>
              <a:rPr lang="en-GB" sz="1600" dirty="0" err="1">
                <a:latin typeface="+mn-lt"/>
              </a:rPr>
              <a:t>pola</a:t>
            </a:r>
            <a:r>
              <a:rPr lang="en-GB" sz="1600" dirty="0">
                <a:latin typeface="+mn-lt"/>
              </a:rPr>
              <a:t>-R-CHP is similar to that of R-CHOP</a:t>
            </a:r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3D6ACD32-4403-473A-8172-DEC8E18B5EE2}"/>
              </a:ext>
            </a:extLst>
          </p:cNvPr>
          <p:cNvSpPr>
            <a:spLocks noChangeAspect="1"/>
          </p:cNvSpPr>
          <p:nvPr/>
        </p:nvSpPr>
        <p:spPr>
          <a:xfrm>
            <a:off x="1318467" y="1461025"/>
            <a:ext cx="244603" cy="32613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3D6ACD32-4403-473A-8172-DEC8E18B5EE2}"/>
              </a:ext>
            </a:extLst>
          </p:cNvPr>
          <p:cNvSpPr>
            <a:spLocks noChangeAspect="1"/>
          </p:cNvSpPr>
          <p:nvPr/>
        </p:nvSpPr>
        <p:spPr>
          <a:xfrm>
            <a:off x="1321098" y="2064319"/>
            <a:ext cx="244603" cy="32613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8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47328" y="6213330"/>
            <a:ext cx="4752777" cy="406291"/>
          </a:xfrm>
        </p:spPr>
        <p:txBody>
          <a:bodyPr/>
          <a:lstStyle/>
          <a:p>
            <a:r>
              <a:rPr lang="en-GB" dirty="0"/>
              <a:t>G, </a:t>
            </a:r>
            <a:r>
              <a:rPr lang="en-GB" dirty="0" err="1"/>
              <a:t>obinutuzumab</a:t>
            </a:r>
            <a:r>
              <a:rPr lang="en-GB" dirty="0"/>
              <a:t>; R-CHP, rituximab, cyclophosphamide, doxorubicin, and prednisone; </a:t>
            </a:r>
            <a:br>
              <a:rPr lang="en-GB" dirty="0"/>
            </a:br>
            <a:r>
              <a:rPr lang="en-GB" dirty="0"/>
              <a:t>R-CHOP, rituximab, cyclophosphamide, doxorubicin, vincristine, and prednisone</a:t>
            </a:r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3D6ACD32-4403-473A-8172-DEC8E18B5EE2}"/>
              </a:ext>
            </a:extLst>
          </p:cNvPr>
          <p:cNvSpPr>
            <a:spLocks noChangeAspect="1"/>
          </p:cNvSpPr>
          <p:nvPr/>
        </p:nvSpPr>
        <p:spPr>
          <a:xfrm>
            <a:off x="6591657" y="2054611"/>
            <a:ext cx="244603" cy="32613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283" name="Text Placeholder 2"/>
          <p:cNvSpPr txBox="1">
            <a:spLocks/>
          </p:cNvSpPr>
          <p:nvPr/>
        </p:nvSpPr>
        <p:spPr>
          <a:xfrm>
            <a:off x="6856078" y="1999963"/>
            <a:ext cx="4783482" cy="536688"/>
          </a:xfrm>
          <a:prstGeom prst="rect">
            <a:avLst/>
          </a:prstGeom>
        </p:spPr>
        <p:txBody>
          <a:bodyPr lIns="91280" tIns="45640" rIns="91280" bIns="45640"/>
          <a:lstStyle>
            <a:lvl1pPr marL="212351" indent="-212351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206013" algn="l"/>
              </a:tabLst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07104" indent="-27732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30547" indent="-21868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947652" indent="-210767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2053774" indent="-2281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0166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60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56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49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PFS in patients with 1L DLBCL receiving pola + R/G-CHP 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2060"/>
                </a:solidFill>
                <a:latin typeface="+mn-lt"/>
              </a:rPr>
              <a:t>In frontline: </a:t>
            </a:r>
            <a:r>
              <a:rPr lang="en-GB" sz="3600" dirty="0" err="1">
                <a:solidFill>
                  <a:srgbClr val="002060"/>
                </a:solidFill>
                <a:latin typeface="+mn-lt"/>
              </a:rPr>
              <a:t>Pola</a:t>
            </a:r>
            <a:r>
              <a:rPr lang="en-GB" sz="3600" dirty="0">
                <a:solidFill>
                  <a:srgbClr val="002060"/>
                </a:solidFill>
                <a:latin typeface="+mn-lt"/>
              </a:rPr>
              <a:t>-R-CHP in a phase 1b/2 trial</a:t>
            </a:r>
            <a:endParaRPr lang="en-GB" sz="36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930E58-9077-F645-815A-ECA94419773B}"/>
              </a:ext>
            </a:extLst>
          </p:cNvPr>
          <p:cNvGrpSpPr/>
          <p:nvPr/>
        </p:nvGrpSpPr>
        <p:grpSpPr>
          <a:xfrm>
            <a:off x="6021050" y="2622644"/>
            <a:ext cx="4932894" cy="3561852"/>
            <a:chOff x="6021050" y="2622644"/>
            <a:chExt cx="4292877" cy="3099721"/>
          </a:xfrm>
        </p:grpSpPr>
        <p:sp>
          <p:nvSpPr>
            <p:cNvPr id="18" name="ZoneTexte 13"/>
            <p:cNvSpPr txBox="1"/>
            <p:nvPr/>
          </p:nvSpPr>
          <p:spPr>
            <a:xfrm>
              <a:off x="6830528" y="4532522"/>
              <a:ext cx="314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000000"/>
                  </a:solidFill>
                  <a:latin typeface="Arial"/>
                  <a:cs typeface="Arial" charset="0"/>
                </a:rPr>
                <a:t>PFS at 2 </a:t>
              </a:r>
              <a:r>
                <a:rPr lang="fr-FR" sz="1400" dirty="0" err="1">
                  <a:solidFill>
                    <a:srgbClr val="000000"/>
                  </a:solidFill>
                  <a:latin typeface="Arial"/>
                  <a:cs typeface="Arial" charset="0"/>
                </a:rPr>
                <a:t>years</a:t>
              </a:r>
              <a:r>
                <a:rPr lang="fr-FR" sz="1400" dirty="0">
                  <a:solidFill>
                    <a:srgbClr val="000000"/>
                  </a:solidFill>
                  <a:latin typeface="Arial"/>
                  <a:cs typeface="Arial" charset="0"/>
                </a:rPr>
                <a:t>: 83% (95%CI: 73</a:t>
              </a:r>
              <a:r>
                <a:rPr lang="fr-FR" sz="1400" dirty="0">
                  <a:solidFill>
                    <a:srgbClr val="000000"/>
                  </a:solidFill>
                  <a:latin typeface="Arial"/>
                  <a:cs typeface="Arial" charset="0"/>
                  <a:sym typeface="Symbol" panose="05050102010706020507" pitchFamily="18" charset="2"/>
                </a:rPr>
                <a:t></a:t>
              </a:r>
              <a:r>
                <a:rPr lang="fr-FR" sz="1400" dirty="0">
                  <a:solidFill>
                    <a:srgbClr val="000000"/>
                  </a:solidFill>
                  <a:latin typeface="Arial"/>
                  <a:cs typeface="Arial" charset="0"/>
                </a:rPr>
                <a:t>93%)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30C03F-EC43-4A1F-94EE-4902D01553C6}"/>
                </a:ext>
              </a:extLst>
            </p:cNvPr>
            <p:cNvSpPr txBox="1"/>
            <p:nvPr/>
          </p:nvSpPr>
          <p:spPr>
            <a:xfrm rot="16200000">
              <a:off x="4830796" y="3934053"/>
              <a:ext cx="2657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PFS (%)</a:t>
              </a: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AB7B560-E523-47B1-BE91-109866DAD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280" y="2786336"/>
              <a:ext cx="3418167" cy="2287225"/>
            </a:xfrm>
            <a:custGeom>
              <a:avLst/>
              <a:gdLst>
                <a:gd name="T0" fmla="*/ 0 w 2282"/>
                <a:gd name="T1" fmla="*/ 0 h 1231"/>
                <a:gd name="T2" fmla="*/ 0 w 2282"/>
                <a:gd name="T3" fmla="*/ 1231 h 1231"/>
                <a:gd name="T4" fmla="*/ 2282 w 2282"/>
                <a:gd name="T5" fmla="*/ 1231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2" h="1231">
                  <a:moveTo>
                    <a:pt x="0" y="0"/>
                  </a:moveTo>
                  <a:lnTo>
                    <a:pt x="0" y="1231"/>
                  </a:lnTo>
                  <a:lnTo>
                    <a:pt x="2282" y="1231"/>
                  </a:lnTo>
                </a:path>
              </a:pathLst>
            </a:cu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Line 6">
              <a:extLst>
                <a:ext uri="{FF2B5EF4-FFF2-40B4-BE49-F238E27FC236}">
                  <a16:creationId xmlns:a16="http://schemas.microsoft.com/office/drawing/2014/main" id="{0AF624CC-F945-4474-9A19-BE651A907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8245" y="2786328"/>
              <a:ext cx="87699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7D23D8CE-0F15-4EF6-BFE8-4DEA273B9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8245" y="3241535"/>
              <a:ext cx="87699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C67C5E65-F63A-458F-AEFB-B67562220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8245" y="3698607"/>
              <a:ext cx="87699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34FC6548-43CE-4C28-B450-14C49DDAF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8245" y="4155680"/>
              <a:ext cx="87699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66E384AF-01B5-4892-8E22-2BB459A01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8245" y="4612752"/>
              <a:ext cx="87699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12348780-8BDA-42FC-A682-309A66F21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8245" y="5073556"/>
              <a:ext cx="87699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2ED67D6D-AB03-4D69-94C7-2F554DDE39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2262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A6F7B455-4BBE-44CF-8451-CEAEAB241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72149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F5FDA8E0-99AA-4FD6-9E7D-DB879D07A8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62780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Line 15">
              <a:extLst>
                <a:ext uri="{FF2B5EF4-FFF2-40B4-BE49-F238E27FC236}">
                  <a16:creationId xmlns:a16="http://schemas.microsoft.com/office/drawing/2014/main" id="{CE9748AF-30FC-4F00-9629-EF2FEB446F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9609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A093503E-341D-47E9-9644-964FBA809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0118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082907CA-E05A-4997-A0C3-1AD977C2E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98009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Line 18">
              <a:extLst>
                <a:ext uri="{FF2B5EF4-FFF2-40B4-BE49-F238E27FC236}">
                  <a16:creationId xmlns:a16="http://schemas.microsoft.com/office/drawing/2014/main" id="{001FD06F-122F-4FA9-9AA3-280099B3A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07038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Line 19">
              <a:extLst>
                <a:ext uri="{FF2B5EF4-FFF2-40B4-BE49-F238E27FC236}">
                  <a16:creationId xmlns:a16="http://schemas.microsoft.com/office/drawing/2014/main" id="{11DD8131-940E-4BD9-99AB-3F27A4840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30090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Line 20">
              <a:extLst>
                <a:ext uri="{FF2B5EF4-FFF2-40B4-BE49-F238E27FC236}">
                  <a16:creationId xmlns:a16="http://schemas.microsoft.com/office/drawing/2014/main" id="{ECFB8FED-992A-4D0B-A6AD-F7A471511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1330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Line 21">
              <a:extLst>
                <a:ext uri="{FF2B5EF4-FFF2-40B4-BE49-F238E27FC236}">
                  <a16:creationId xmlns:a16="http://schemas.microsoft.com/office/drawing/2014/main" id="{DC80959D-5B13-439D-A46F-02F20ADBB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52550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Line 22">
              <a:extLst>
                <a:ext uri="{FF2B5EF4-FFF2-40B4-BE49-F238E27FC236}">
                  <a16:creationId xmlns:a16="http://schemas.microsoft.com/office/drawing/2014/main" id="{F9A40A8B-AEF2-42DF-935B-194CC2DB2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60867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307D23B-3A6A-426E-B142-BF772A27CCC0}"/>
                </a:ext>
              </a:extLst>
            </p:cNvPr>
            <p:cNvSpPr txBox="1"/>
            <p:nvPr/>
          </p:nvSpPr>
          <p:spPr>
            <a:xfrm>
              <a:off x="6527543" y="5160567"/>
              <a:ext cx="247198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DCF2E0-9D4C-4AA1-898E-F7A6A6724077}"/>
                </a:ext>
              </a:extLst>
            </p:cNvPr>
            <p:cNvSpPr txBox="1"/>
            <p:nvPr/>
          </p:nvSpPr>
          <p:spPr>
            <a:xfrm>
              <a:off x="6838805" y="5160567"/>
              <a:ext cx="247198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3DB47F-569B-4C61-ACAB-DB1A145C8A04}"/>
                </a:ext>
              </a:extLst>
            </p:cNvPr>
            <p:cNvSpPr txBox="1"/>
            <p:nvPr/>
          </p:nvSpPr>
          <p:spPr>
            <a:xfrm>
              <a:off x="7146920" y="5160567"/>
              <a:ext cx="247198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6152B-20A0-4C5C-8E47-67CA1AB2AC2A}"/>
                </a:ext>
              </a:extLst>
            </p:cNvPr>
            <p:cNvSpPr txBox="1"/>
            <p:nvPr/>
          </p:nvSpPr>
          <p:spPr>
            <a:xfrm>
              <a:off x="7456205" y="5160567"/>
              <a:ext cx="247198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3B491F-EA47-4876-988F-2340B96E8887}"/>
                </a:ext>
              </a:extLst>
            </p:cNvPr>
            <p:cNvSpPr txBox="1"/>
            <p:nvPr/>
          </p:nvSpPr>
          <p:spPr>
            <a:xfrm>
              <a:off x="7730048" y="5160567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60BFF5-8334-46D7-A43F-AE19633AB8AA}"/>
                </a:ext>
              </a:extLst>
            </p:cNvPr>
            <p:cNvSpPr txBox="1"/>
            <p:nvPr/>
          </p:nvSpPr>
          <p:spPr>
            <a:xfrm>
              <a:off x="8041558" y="5160567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3E05DC6-649F-4D41-A49A-448BE620104A}"/>
                </a:ext>
              </a:extLst>
            </p:cNvPr>
            <p:cNvSpPr txBox="1"/>
            <p:nvPr/>
          </p:nvSpPr>
          <p:spPr>
            <a:xfrm>
              <a:off x="8662318" y="5160567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017EB7-1188-43B7-AD4B-6D4D3343594B}"/>
                </a:ext>
              </a:extLst>
            </p:cNvPr>
            <p:cNvSpPr txBox="1"/>
            <p:nvPr/>
          </p:nvSpPr>
          <p:spPr>
            <a:xfrm>
              <a:off x="8973073" y="5160567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3D6524F-7728-41AA-BFBC-B02DB0CA6008}"/>
                </a:ext>
              </a:extLst>
            </p:cNvPr>
            <p:cNvSpPr txBox="1"/>
            <p:nvPr/>
          </p:nvSpPr>
          <p:spPr>
            <a:xfrm>
              <a:off x="9283201" y="5160567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9AA61E-231C-4E9F-AEA9-B7DBAF3CC629}"/>
                </a:ext>
              </a:extLst>
            </p:cNvPr>
            <p:cNvSpPr txBox="1"/>
            <p:nvPr/>
          </p:nvSpPr>
          <p:spPr>
            <a:xfrm>
              <a:off x="9593218" y="5160567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16382E0-F996-4F41-B340-31A3E758A88C}"/>
                </a:ext>
              </a:extLst>
            </p:cNvPr>
            <p:cNvSpPr txBox="1"/>
            <p:nvPr/>
          </p:nvSpPr>
          <p:spPr>
            <a:xfrm>
              <a:off x="9906674" y="5160567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352BEBF-636C-4B09-AA58-A933DEC50C65}"/>
                </a:ext>
              </a:extLst>
            </p:cNvPr>
            <p:cNvSpPr txBox="1"/>
            <p:nvPr/>
          </p:nvSpPr>
          <p:spPr>
            <a:xfrm>
              <a:off x="6266412" y="3094343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80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D3C9998-ACFE-4291-A8C6-E0DDAEE91DE0}"/>
                </a:ext>
              </a:extLst>
            </p:cNvPr>
            <p:cNvSpPr txBox="1"/>
            <p:nvPr/>
          </p:nvSpPr>
          <p:spPr>
            <a:xfrm>
              <a:off x="6266412" y="3551153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EA1524-F1CD-4BF2-8AF5-368AC3EBC923}"/>
                </a:ext>
              </a:extLst>
            </p:cNvPr>
            <p:cNvSpPr txBox="1"/>
            <p:nvPr/>
          </p:nvSpPr>
          <p:spPr>
            <a:xfrm>
              <a:off x="6266412" y="4007961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4077BF1-826B-4F27-9013-4E7FA5F8061F}"/>
                </a:ext>
              </a:extLst>
            </p:cNvPr>
            <p:cNvSpPr txBox="1"/>
            <p:nvPr/>
          </p:nvSpPr>
          <p:spPr>
            <a:xfrm>
              <a:off x="6266412" y="4464771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3604786-37A9-453B-A894-9EED59089B35}"/>
                </a:ext>
              </a:extLst>
            </p:cNvPr>
            <p:cNvSpPr txBox="1"/>
            <p:nvPr/>
          </p:nvSpPr>
          <p:spPr>
            <a:xfrm>
              <a:off x="6352924" y="4921579"/>
              <a:ext cx="247198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6C441AF-9817-4BBD-8E6B-2DAA0CF4E82A}"/>
                </a:ext>
              </a:extLst>
            </p:cNvPr>
            <p:cNvSpPr txBox="1"/>
            <p:nvPr/>
          </p:nvSpPr>
          <p:spPr>
            <a:xfrm>
              <a:off x="6179942" y="2622644"/>
              <a:ext cx="420180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100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D109A21-CB0B-440C-838E-89E21CEFCC10}"/>
                </a:ext>
              </a:extLst>
            </p:cNvPr>
            <p:cNvGrpSpPr/>
            <p:nvPr/>
          </p:nvGrpSpPr>
          <p:grpSpPr>
            <a:xfrm>
              <a:off x="8423931" y="3146291"/>
              <a:ext cx="1454001" cy="54104"/>
              <a:chOff x="7089260" y="1997728"/>
              <a:chExt cx="1573050" cy="43900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B44E8F81-5D78-4C71-8547-CB03C3D9D7B2}"/>
                  </a:ext>
                </a:extLst>
              </p:cNvPr>
              <p:cNvGrpSpPr/>
              <p:nvPr/>
            </p:nvGrpSpPr>
            <p:grpSpPr>
              <a:xfrm>
                <a:off x="8614034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78" name="Line 898">
                  <a:extLst>
                    <a:ext uri="{FF2B5EF4-FFF2-40B4-BE49-F238E27FC236}">
                      <a16:creationId xmlns:a16="http://schemas.microsoft.com/office/drawing/2014/main" id="{423094B9-F858-411B-B364-2F618DAFD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9" name="Line 899">
                  <a:extLst>
                    <a:ext uri="{FF2B5EF4-FFF2-40B4-BE49-F238E27FC236}">
                      <a16:creationId xmlns:a16="http://schemas.microsoft.com/office/drawing/2014/main" id="{835CC5B6-1DD4-49B5-BA56-6149159757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0" name="Line 900">
                  <a:extLst>
                    <a:ext uri="{FF2B5EF4-FFF2-40B4-BE49-F238E27FC236}">
                      <a16:creationId xmlns:a16="http://schemas.microsoft.com/office/drawing/2014/main" id="{DD3F1702-7204-4215-B010-F223CA77F0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1" name="Line 901">
                  <a:extLst>
                    <a:ext uri="{FF2B5EF4-FFF2-40B4-BE49-F238E27FC236}">
                      <a16:creationId xmlns:a16="http://schemas.microsoft.com/office/drawing/2014/main" id="{1405DC5B-B74E-4F94-988D-6E0B00709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4B8C7AF-A678-4689-AF67-927B7AD85B48}"/>
                  </a:ext>
                </a:extLst>
              </p:cNvPr>
              <p:cNvGrpSpPr/>
              <p:nvPr/>
            </p:nvGrpSpPr>
            <p:grpSpPr>
              <a:xfrm>
                <a:off x="8391953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74" name="Line 898">
                  <a:extLst>
                    <a:ext uri="{FF2B5EF4-FFF2-40B4-BE49-F238E27FC236}">
                      <a16:creationId xmlns:a16="http://schemas.microsoft.com/office/drawing/2014/main" id="{B89914C9-70C8-4DE1-84EA-30D2F567B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5" name="Line 899">
                  <a:extLst>
                    <a:ext uri="{FF2B5EF4-FFF2-40B4-BE49-F238E27FC236}">
                      <a16:creationId xmlns:a16="http://schemas.microsoft.com/office/drawing/2014/main" id="{8E57CEB9-D111-4AD1-9CE9-18466A4BD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6" name="Line 900">
                  <a:extLst>
                    <a:ext uri="{FF2B5EF4-FFF2-40B4-BE49-F238E27FC236}">
                      <a16:creationId xmlns:a16="http://schemas.microsoft.com/office/drawing/2014/main" id="{032DFBFC-BDC5-4AC4-8DE6-59B045BFC3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7" name="Line 901">
                  <a:extLst>
                    <a:ext uri="{FF2B5EF4-FFF2-40B4-BE49-F238E27FC236}">
                      <a16:creationId xmlns:a16="http://schemas.microsoft.com/office/drawing/2014/main" id="{3C1C868D-B99B-490E-87BF-569CAF337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7D5A1615-9419-4AB9-B8F1-04C21CD28020}"/>
                  </a:ext>
                </a:extLst>
              </p:cNvPr>
              <p:cNvGrpSpPr/>
              <p:nvPr/>
            </p:nvGrpSpPr>
            <p:grpSpPr>
              <a:xfrm>
                <a:off x="8363486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70" name="Line 898">
                  <a:extLst>
                    <a:ext uri="{FF2B5EF4-FFF2-40B4-BE49-F238E27FC236}">
                      <a16:creationId xmlns:a16="http://schemas.microsoft.com/office/drawing/2014/main" id="{DB4D387B-F872-452B-84E6-0457B2DE6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1" name="Line 899">
                  <a:extLst>
                    <a:ext uri="{FF2B5EF4-FFF2-40B4-BE49-F238E27FC236}">
                      <a16:creationId xmlns:a16="http://schemas.microsoft.com/office/drawing/2014/main" id="{B311F071-3DAC-469E-B719-07CB16893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2" name="Line 900">
                  <a:extLst>
                    <a:ext uri="{FF2B5EF4-FFF2-40B4-BE49-F238E27FC236}">
                      <a16:creationId xmlns:a16="http://schemas.microsoft.com/office/drawing/2014/main" id="{37554CC1-A8C5-4B71-BDFC-AEE4877524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3" name="Line 901">
                  <a:extLst>
                    <a:ext uri="{FF2B5EF4-FFF2-40B4-BE49-F238E27FC236}">
                      <a16:creationId xmlns:a16="http://schemas.microsoft.com/office/drawing/2014/main" id="{2C633AE9-6DFD-4511-8A6C-D21D08E3A0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FA801741-E034-4791-9CE8-A4156F6E54FC}"/>
                  </a:ext>
                </a:extLst>
              </p:cNvPr>
              <p:cNvGrpSpPr/>
              <p:nvPr/>
            </p:nvGrpSpPr>
            <p:grpSpPr>
              <a:xfrm>
                <a:off x="8323257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66" name="Line 898">
                  <a:extLst>
                    <a:ext uri="{FF2B5EF4-FFF2-40B4-BE49-F238E27FC236}">
                      <a16:creationId xmlns:a16="http://schemas.microsoft.com/office/drawing/2014/main" id="{41F2AC1E-9E08-45B2-9DC9-D1C4BC1964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7" name="Line 899">
                  <a:extLst>
                    <a:ext uri="{FF2B5EF4-FFF2-40B4-BE49-F238E27FC236}">
                      <a16:creationId xmlns:a16="http://schemas.microsoft.com/office/drawing/2014/main" id="{E77F420D-55DC-4E6C-B41B-4CC92A925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8" name="Line 900">
                  <a:extLst>
                    <a:ext uri="{FF2B5EF4-FFF2-40B4-BE49-F238E27FC236}">
                      <a16:creationId xmlns:a16="http://schemas.microsoft.com/office/drawing/2014/main" id="{7F3D9643-5456-4162-B76A-176C4A7C8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9" name="Line 901">
                  <a:extLst>
                    <a:ext uri="{FF2B5EF4-FFF2-40B4-BE49-F238E27FC236}">
                      <a16:creationId xmlns:a16="http://schemas.microsoft.com/office/drawing/2014/main" id="{1D8DC82A-5224-4E2E-8AC1-4991DC79F0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16609F8-F729-459F-ACE9-D75211B0339D}"/>
                  </a:ext>
                </a:extLst>
              </p:cNvPr>
              <p:cNvGrpSpPr/>
              <p:nvPr/>
            </p:nvGrpSpPr>
            <p:grpSpPr>
              <a:xfrm>
                <a:off x="8302339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62" name="Line 898">
                  <a:extLst>
                    <a:ext uri="{FF2B5EF4-FFF2-40B4-BE49-F238E27FC236}">
                      <a16:creationId xmlns:a16="http://schemas.microsoft.com/office/drawing/2014/main" id="{4711E2C2-C2ED-4F9F-9E8D-7287739E78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3" name="Line 899">
                  <a:extLst>
                    <a:ext uri="{FF2B5EF4-FFF2-40B4-BE49-F238E27FC236}">
                      <a16:creationId xmlns:a16="http://schemas.microsoft.com/office/drawing/2014/main" id="{DB6F056E-7C33-48A8-B12F-332DAAC706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4" name="Line 900">
                  <a:extLst>
                    <a:ext uri="{FF2B5EF4-FFF2-40B4-BE49-F238E27FC236}">
                      <a16:creationId xmlns:a16="http://schemas.microsoft.com/office/drawing/2014/main" id="{67ABB01C-D854-44A6-8CC3-501A23CF9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5" name="Line 901">
                  <a:extLst>
                    <a:ext uri="{FF2B5EF4-FFF2-40B4-BE49-F238E27FC236}">
                      <a16:creationId xmlns:a16="http://schemas.microsoft.com/office/drawing/2014/main" id="{4BEB90D9-D52A-450E-ADAB-643F03D1E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C128CD1A-B892-40FE-8C9C-50086F374F8F}"/>
                  </a:ext>
                </a:extLst>
              </p:cNvPr>
              <p:cNvGrpSpPr/>
              <p:nvPr/>
            </p:nvGrpSpPr>
            <p:grpSpPr>
              <a:xfrm>
                <a:off x="8292932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58" name="Line 898">
                  <a:extLst>
                    <a:ext uri="{FF2B5EF4-FFF2-40B4-BE49-F238E27FC236}">
                      <a16:creationId xmlns:a16="http://schemas.microsoft.com/office/drawing/2014/main" id="{F2F203AA-D57C-4AA3-885C-BC89EFC1CC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9" name="Line 899">
                  <a:extLst>
                    <a:ext uri="{FF2B5EF4-FFF2-40B4-BE49-F238E27FC236}">
                      <a16:creationId xmlns:a16="http://schemas.microsoft.com/office/drawing/2014/main" id="{8267C1FB-9528-41E2-99F1-13EF680BFE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0" name="Line 900">
                  <a:extLst>
                    <a:ext uri="{FF2B5EF4-FFF2-40B4-BE49-F238E27FC236}">
                      <a16:creationId xmlns:a16="http://schemas.microsoft.com/office/drawing/2014/main" id="{52BA7672-570C-4976-B76D-3F8D6C42CB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1" name="Line 901">
                  <a:extLst>
                    <a:ext uri="{FF2B5EF4-FFF2-40B4-BE49-F238E27FC236}">
                      <a16:creationId xmlns:a16="http://schemas.microsoft.com/office/drawing/2014/main" id="{8A72858D-3019-46BA-ABE4-3AEDE9714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B7F6FF4-33A2-438B-977A-93C0010E086C}"/>
                  </a:ext>
                </a:extLst>
              </p:cNvPr>
              <p:cNvGrpSpPr/>
              <p:nvPr/>
            </p:nvGrpSpPr>
            <p:grpSpPr>
              <a:xfrm>
                <a:off x="8276592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54" name="Line 898">
                  <a:extLst>
                    <a:ext uri="{FF2B5EF4-FFF2-40B4-BE49-F238E27FC236}">
                      <a16:creationId xmlns:a16="http://schemas.microsoft.com/office/drawing/2014/main" id="{DF218541-555C-4A0E-977A-6BB5BE5BC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5" name="Line 899">
                  <a:extLst>
                    <a:ext uri="{FF2B5EF4-FFF2-40B4-BE49-F238E27FC236}">
                      <a16:creationId xmlns:a16="http://schemas.microsoft.com/office/drawing/2014/main" id="{7640CD0C-E272-40E8-8A27-A8E9C9B810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" name="Line 900">
                  <a:extLst>
                    <a:ext uri="{FF2B5EF4-FFF2-40B4-BE49-F238E27FC236}">
                      <a16:creationId xmlns:a16="http://schemas.microsoft.com/office/drawing/2014/main" id="{490668B5-65A7-4F88-8675-9A75F8CD5A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7" name="Line 901">
                  <a:extLst>
                    <a:ext uri="{FF2B5EF4-FFF2-40B4-BE49-F238E27FC236}">
                      <a16:creationId xmlns:a16="http://schemas.microsoft.com/office/drawing/2014/main" id="{3A02A492-60EF-435A-9EF5-F00A609D0E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7220C7A6-8F5C-4527-8171-9AB30A8D26D7}"/>
                  </a:ext>
                </a:extLst>
              </p:cNvPr>
              <p:cNvGrpSpPr/>
              <p:nvPr/>
            </p:nvGrpSpPr>
            <p:grpSpPr>
              <a:xfrm>
                <a:off x="8258643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50" name="Line 898">
                  <a:extLst>
                    <a:ext uri="{FF2B5EF4-FFF2-40B4-BE49-F238E27FC236}">
                      <a16:creationId xmlns:a16="http://schemas.microsoft.com/office/drawing/2014/main" id="{CFD9F096-EAC5-49EA-A04B-D4A6CAA9F8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1" name="Line 899">
                  <a:extLst>
                    <a:ext uri="{FF2B5EF4-FFF2-40B4-BE49-F238E27FC236}">
                      <a16:creationId xmlns:a16="http://schemas.microsoft.com/office/drawing/2014/main" id="{7DF973C4-86C6-4296-95FA-C87053E61B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2" name="Line 900">
                  <a:extLst>
                    <a:ext uri="{FF2B5EF4-FFF2-40B4-BE49-F238E27FC236}">
                      <a16:creationId xmlns:a16="http://schemas.microsoft.com/office/drawing/2014/main" id="{DC5AAA0F-8861-4FDF-A1E8-87D370E0B6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3" name="Line 901">
                  <a:extLst>
                    <a:ext uri="{FF2B5EF4-FFF2-40B4-BE49-F238E27FC236}">
                      <a16:creationId xmlns:a16="http://schemas.microsoft.com/office/drawing/2014/main" id="{B10BCED4-CE36-46BB-8819-E1278D9D5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808ACDC-A2BB-4F3A-8585-B51584AB575C}"/>
                  </a:ext>
                </a:extLst>
              </p:cNvPr>
              <p:cNvGrpSpPr/>
              <p:nvPr/>
            </p:nvGrpSpPr>
            <p:grpSpPr>
              <a:xfrm>
                <a:off x="8225656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46" name="Line 898">
                  <a:extLst>
                    <a:ext uri="{FF2B5EF4-FFF2-40B4-BE49-F238E27FC236}">
                      <a16:creationId xmlns:a16="http://schemas.microsoft.com/office/drawing/2014/main" id="{E0AAB0E7-B5DA-4B6B-B7E1-7C86B75F4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7" name="Line 899">
                  <a:extLst>
                    <a:ext uri="{FF2B5EF4-FFF2-40B4-BE49-F238E27FC236}">
                      <a16:creationId xmlns:a16="http://schemas.microsoft.com/office/drawing/2014/main" id="{1D43D76D-E427-4BDF-958B-7CCA4486D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8" name="Line 900">
                  <a:extLst>
                    <a:ext uri="{FF2B5EF4-FFF2-40B4-BE49-F238E27FC236}">
                      <a16:creationId xmlns:a16="http://schemas.microsoft.com/office/drawing/2014/main" id="{0C48C9B9-4B05-4DEE-B799-73BA3376C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9" name="Line 901">
                  <a:extLst>
                    <a:ext uri="{FF2B5EF4-FFF2-40B4-BE49-F238E27FC236}">
                      <a16:creationId xmlns:a16="http://schemas.microsoft.com/office/drawing/2014/main" id="{0582494E-AC41-4EAA-8A9D-82E0A3E4B9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7F131C69-C5B4-4247-A89B-1E114345A7AB}"/>
                  </a:ext>
                </a:extLst>
              </p:cNvPr>
              <p:cNvGrpSpPr/>
              <p:nvPr/>
            </p:nvGrpSpPr>
            <p:grpSpPr>
              <a:xfrm>
                <a:off x="8175207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42" name="Line 898">
                  <a:extLst>
                    <a:ext uri="{FF2B5EF4-FFF2-40B4-BE49-F238E27FC236}">
                      <a16:creationId xmlns:a16="http://schemas.microsoft.com/office/drawing/2014/main" id="{B6390D06-02C6-4F00-961F-62C89ACBD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3" name="Line 899">
                  <a:extLst>
                    <a:ext uri="{FF2B5EF4-FFF2-40B4-BE49-F238E27FC236}">
                      <a16:creationId xmlns:a16="http://schemas.microsoft.com/office/drawing/2014/main" id="{91D60A44-D299-4A72-B786-36B5276A71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4" name="Line 900">
                  <a:extLst>
                    <a:ext uri="{FF2B5EF4-FFF2-40B4-BE49-F238E27FC236}">
                      <a16:creationId xmlns:a16="http://schemas.microsoft.com/office/drawing/2014/main" id="{0EA63921-8D1C-4F8B-9FF5-304D7E52A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5" name="Line 901">
                  <a:extLst>
                    <a:ext uri="{FF2B5EF4-FFF2-40B4-BE49-F238E27FC236}">
                      <a16:creationId xmlns:a16="http://schemas.microsoft.com/office/drawing/2014/main" id="{37D68894-EE7A-4A8D-A13C-1F5DE77805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1A8C1CD9-4541-4DA6-9F33-CACE792240A0}"/>
                  </a:ext>
                </a:extLst>
              </p:cNvPr>
              <p:cNvGrpSpPr/>
              <p:nvPr/>
            </p:nvGrpSpPr>
            <p:grpSpPr>
              <a:xfrm>
                <a:off x="8146233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38" name="Line 898">
                  <a:extLst>
                    <a:ext uri="{FF2B5EF4-FFF2-40B4-BE49-F238E27FC236}">
                      <a16:creationId xmlns:a16="http://schemas.microsoft.com/office/drawing/2014/main" id="{AC5B0BAB-522F-4DFC-88DF-40C28C6870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Line 899">
                  <a:extLst>
                    <a:ext uri="{FF2B5EF4-FFF2-40B4-BE49-F238E27FC236}">
                      <a16:creationId xmlns:a16="http://schemas.microsoft.com/office/drawing/2014/main" id="{36FE3B43-F039-43C7-B0F5-EC6ECCB786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0" name="Line 900">
                  <a:extLst>
                    <a:ext uri="{FF2B5EF4-FFF2-40B4-BE49-F238E27FC236}">
                      <a16:creationId xmlns:a16="http://schemas.microsoft.com/office/drawing/2014/main" id="{2EADB060-A7D0-4FBC-9E67-CA96A6420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1" name="Line 901">
                  <a:extLst>
                    <a:ext uri="{FF2B5EF4-FFF2-40B4-BE49-F238E27FC236}">
                      <a16:creationId xmlns:a16="http://schemas.microsoft.com/office/drawing/2014/main" id="{91A1793E-5B18-499F-9381-35C8659337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9C9957D1-2ABF-4393-BF9A-4F828209DBCA}"/>
                  </a:ext>
                </a:extLst>
              </p:cNvPr>
              <p:cNvGrpSpPr/>
              <p:nvPr/>
            </p:nvGrpSpPr>
            <p:grpSpPr>
              <a:xfrm>
                <a:off x="7885509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34" name="Line 898">
                  <a:extLst>
                    <a:ext uri="{FF2B5EF4-FFF2-40B4-BE49-F238E27FC236}">
                      <a16:creationId xmlns:a16="http://schemas.microsoft.com/office/drawing/2014/main" id="{A39ED588-64CE-4A2A-B930-B568D1B06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Line 899">
                  <a:extLst>
                    <a:ext uri="{FF2B5EF4-FFF2-40B4-BE49-F238E27FC236}">
                      <a16:creationId xmlns:a16="http://schemas.microsoft.com/office/drawing/2014/main" id="{19429670-E94E-4C9F-8C05-613FD5EABC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Line 900">
                  <a:extLst>
                    <a:ext uri="{FF2B5EF4-FFF2-40B4-BE49-F238E27FC236}">
                      <a16:creationId xmlns:a16="http://schemas.microsoft.com/office/drawing/2014/main" id="{79FAD36E-96EB-4FCA-8338-50C0AFFD0A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Line 901">
                  <a:extLst>
                    <a:ext uri="{FF2B5EF4-FFF2-40B4-BE49-F238E27FC236}">
                      <a16:creationId xmlns:a16="http://schemas.microsoft.com/office/drawing/2014/main" id="{85D06E82-245F-4230-8B0C-A26D064F2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C165981-F22B-4175-8741-0CF39F668563}"/>
                  </a:ext>
                </a:extLst>
              </p:cNvPr>
              <p:cNvGrpSpPr/>
              <p:nvPr/>
            </p:nvGrpSpPr>
            <p:grpSpPr>
              <a:xfrm>
                <a:off x="7833211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30" name="Line 898">
                  <a:extLst>
                    <a:ext uri="{FF2B5EF4-FFF2-40B4-BE49-F238E27FC236}">
                      <a16:creationId xmlns:a16="http://schemas.microsoft.com/office/drawing/2014/main" id="{1EBAE6AF-298B-47C6-9B43-7AFB722280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Line 899">
                  <a:extLst>
                    <a:ext uri="{FF2B5EF4-FFF2-40B4-BE49-F238E27FC236}">
                      <a16:creationId xmlns:a16="http://schemas.microsoft.com/office/drawing/2014/main" id="{9D878F3F-6F16-4F39-9E97-844268876D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Line 900">
                  <a:extLst>
                    <a:ext uri="{FF2B5EF4-FFF2-40B4-BE49-F238E27FC236}">
                      <a16:creationId xmlns:a16="http://schemas.microsoft.com/office/drawing/2014/main" id="{B12F0DB8-2AC4-4FC1-8123-F1AE57CB22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Line 901">
                  <a:extLst>
                    <a:ext uri="{FF2B5EF4-FFF2-40B4-BE49-F238E27FC236}">
                      <a16:creationId xmlns:a16="http://schemas.microsoft.com/office/drawing/2014/main" id="{B5D910A8-E1CE-4957-B950-0FF99AA97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7B6BD47B-C85B-4C00-9955-C6FBC8570C53}"/>
                  </a:ext>
                </a:extLst>
              </p:cNvPr>
              <p:cNvGrpSpPr/>
              <p:nvPr/>
            </p:nvGrpSpPr>
            <p:grpSpPr>
              <a:xfrm>
                <a:off x="7821664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26" name="Line 898">
                  <a:extLst>
                    <a:ext uri="{FF2B5EF4-FFF2-40B4-BE49-F238E27FC236}">
                      <a16:creationId xmlns:a16="http://schemas.microsoft.com/office/drawing/2014/main" id="{7D7280D5-78F2-4AE5-9D92-CBC53BB46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7" name="Line 899">
                  <a:extLst>
                    <a:ext uri="{FF2B5EF4-FFF2-40B4-BE49-F238E27FC236}">
                      <a16:creationId xmlns:a16="http://schemas.microsoft.com/office/drawing/2014/main" id="{E962D7B1-2D24-43D5-9A61-C416A0D5EA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8" name="Line 900">
                  <a:extLst>
                    <a:ext uri="{FF2B5EF4-FFF2-40B4-BE49-F238E27FC236}">
                      <a16:creationId xmlns:a16="http://schemas.microsoft.com/office/drawing/2014/main" id="{5274C37D-4D9D-470B-B41C-878E8DBACB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9" name="Line 901">
                  <a:extLst>
                    <a:ext uri="{FF2B5EF4-FFF2-40B4-BE49-F238E27FC236}">
                      <a16:creationId xmlns:a16="http://schemas.microsoft.com/office/drawing/2014/main" id="{27BD0968-C13D-4388-ADB3-58D0F20E06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FF01D919-6ED4-49C5-9984-F3934627F5BD}"/>
                  </a:ext>
                </a:extLst>
              </p:cNvPr>
              <p:cNvGrpSpPr/>
              <p:nvPr/>
            </p:nvGrpSpPr>
            <p:grpSpPr>
              <a:xfrm>
                <a:off x="7762003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22" name="Line 898">
                  <a:extLst>
                    <a:ext uri="{FF2B5EF4-FFF2-40B4-BE49-F238E27FC236}">
                      <a16:creationId xmlns:a16="http://schemas.microsoft.com/office/drawing/2014/main" id="{E44717CD-C8D1-41E6-B1D4-91B5E0C06C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3" name="Line 899">
                  <a:extLst>
                    <a:ext uri="{FF2B5EF4-FFF2-40B4-BE49-F238E27FC236}">
                      <a16:creationId xmlns:a16="http://schemas.microsoft.com/office/drawing/2014/main" id="{41BC9984-A5AF-4289-A6CF-9F3DC0B288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4" name="Line 900">
                  <a:extLst>
                    <a:ext uri="{FF2B5EF4-FFF2-40B4-BE49-F238E27FC236}">
                      <a16:creationId xmlns:a16="http://schemas.microsoft.com/office/drawing/2014/main" id="{5E56280A-50CC-48BA-AC5E-D26FBD695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5" name="Line 901">
                  <a:extLst>
                    <a:ext uri="{FF2B5EF4-FFF2-40B4-BE49-F238E27FC236}">
                      <a16:creationId xmlns:a16="http://schemas.microsoft.com/office/drawing/2014/main" id="{37ADA7F6-2E02-4EFC-91A4-F0B0B42E2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F8761410-0B23-400C-865B-A4A0177D5CA8}"/>
                  </a:ext>
                </a:extLst>
              </p:cNvPr>
              <p:cNvGrpSpPr/>
              <p:nvPr/>
            </p:nvGrpSpPr>
            <p:grpSpPr>
              <a:xfrm>
                <a:off x="7676595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18" name="Line 898">
                  <a:extLst>
                    <a:ext uri="{FF2B5EF4-FFF2-40B4-BE49-F238E27FC236}">
                      <a16:creationId xmlns:a16="http://schemas.microsoft.com/office/drawing/2014/main" id="{8C57D00D-B995-418E-BC98-0D0BE70485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9" name="Line 899">
                  <a:extLst>
                    <a:ext uri="{FF2B5EF4-FFF2-40B4-BE49-F238E27FC236}">
                      <a16:creationId xmlns:a16="http://schemas.microsoft.com/office/drawing/2014/main" id="{69A97A79-64B1-4E3D-90F0-A5FE137CDD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0" name="Line 900">
                  <a:extLst>
                    <a:ext uri="{FF2B5EF4-FFF2-40B4-BE49-F238E27FC236}">
                      <a16:creationId xmlns:a16="http://schemas.microsoft.com/office/drawing/2014/main" id="{6C795ADA-19FC-4309-A038-B37E62444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1" name="Line 901">
                  <a:extLst>
                    <a:ext uri="{FF2B5EF4-FFF2-40B4-BE49-F238E27FC236}">
                      <a16:creationId xmlns:a16="http://schemas.microsoft.com/office/drawing/2014/main" id="{9DA588B0-3A72-4AC6-B8F8-13F6CFF0D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C5479869-0630-4D03-B6D2-D30597E0543D}"/>
                  </a:ext>
                </a:extLst>
              </p:cNvPr>
              <p:cNvGrpSpPr/>
              <p:nvPr/>
            </p:nvGrpSpPr>
            <p:grpSpPr>
              <a:xfrm>
                <a:off x="7660100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14" name="Line 898">
                  <a:extLst>
                    <a:ext uri="{FF2B5EF4-FFF2-40B4-BE49-F238E27FC236}">
                      <a16:creationId xmlns:a16="http://schemas.microsoft.com/office/drawing/2014/main" id="{1735F5EB-92D4-4329-A29F-CDA5B8D824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5" name="Line 899">
                  <a:extLst>
                    <a:ext uri="{FF2B5EF4-FFF2-40B4-BE49-F238E27FC236}">
                      <a16:creationId xmlns:a16="http://schemas.microsoft.com/office/drawing/2014/main" id="{E2E5ADBA-F4A1-4523-8C94-F429CCA88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6" name="Line 900">
                  <a:extLst>
                    <a:ext uri="{FF2B5EF4-FFF2-40B4-BE49-F238E27FC236}">
                      <a16:creationId xmlns:a16="http://schemas.microsoft.com/office/drawing/2014/main" id="{360AF368-C20B-4F35-83EB-E07181527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7" name="Line 901">
                  <a:extLst>
                    <a:ext uri="{FF2B5EF4-FFF2-40B4-BE49-F238E27FC236}">
                      <a16:creationId xmlns:a16="http://schemas.microsoft.com/office/drawing/2014/main" id="{7E8A1B96-B97F-49C3-9523-60EA0D935C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BB6BC159-32D6-4AEB-A91B-0802D9B4CFB2}"/>
                  </a:ext>
                </a:extLst>
              </p:cNvPr>
              <p:cNvGrpSpPr/>
              <p:nvPr/>
            </p:nvGrpSpPr>
            <p:grpSpPr>
              <a:xfrm>
                <a:off x="7641442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10" name="Line 898">
                  <a:extLst>
                    <a:ext uri="{FF2B5EF4-FFF2-40B4-BE49-F238E27FC236}">
                      <a16:creationId xmlns:a16="http://schemas.microsoft.com/office/drawing/2014/main" id="{4C6ACB39-0106-4FD8-A0BA-BE782D35D2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Line 899">
                  <a:extLst>
                    <a:ext uri="{FF2B5EF4-FFF2-40B4-BE49-F238E27FC236}">
                      <a16:creationId xmlns:a16="http://schemas.microsoft.com/office/drawing/2014/main" id="{5AC076AE-2A53-434E-8219-4CB33559B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2" name="Line 900">
                  <a:extLst>
                    <a:ext uri="{FF2B5EF4-FFF2-40B4-BE49-F238E27FC236}">
                      <a16:creationId xmlns:a16="http://schemas.microsoft.com/office/drawing/2014/main" id="{C77AED4E-CEBF-43D8-8D7C-2C00DCA84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3" name="Line 901">
                  <a:extLst>
                    <a:ext uri="{FF2B5EF4-FFF2-40B4-BE49-F238E27FC236}">
                      <a16:creationId xmlns:a16="http://schemas.microsoft.com/office/drawing/2014/main" id="{55861E05-3B3A-437B-B3A2-8DFA23933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AF023D53-991E-4BED-B4D8-A202709F038E}"/>
                  </a:ext>
                </a:extLst>
              </p:cNvPr>
              <p:cNvGrpSpPr/>
              <p:nvPr/>
            </p:nvGrpSpPr>
            <p:grpSpPr>
              <a:xfrm>
                <a:off x="7622784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06" name="Line 898">
                  <a:extLst>
                    <a:ext uri="{FF2B5EF4-FFF2-40B4-BE49-F238E27FC236}">
                      <a16:creationId xmlns:a16="http://schemas.microsoft.com/office/drawing/2014/main" id="{BB3063AC-BDF4-4336-8E3E-5DA6B41F8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7" name="Line 899">
                  <a:extLst>
                    <a:ext uri="{FF2B5EF4-FFF2-40B4-BE49-F238E27FC236}">
                      <a16:creationId xmlns:a16="http://schemas.microsoft.com/office/drawing/2014/main" id="{3955B9B7-0C55-4A08-AD60-F742F1133A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8" name="Line 900">
                  <a:extLst>
                    <a:ext uri="{FF2B5EF4-FFF2-40B4-BE49-F238E27FC236}">
                      <a16:creationId xmlns:a16="http://schemas.microsoft.com/office/drawing/2014/main" id="{9F453140-89EF-48EB-A98D-C0198CA465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Line 901">
                  <a:extLst>
                    <a:ext uri="{FF2B5EF4-FFF2-40B4-BE49-F238E27FC236}">
                      <a16:creationId xmlns:a16="http://schemas.microsoft.com/office/drawing/2014/main" id="{464DD017-FE7E-442C-8572-8BA970634E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BA5AA4AF-87BA-4326-9891-01EA80C2C771}"/>
                  </a:ext>
                </a:extLst>
              </p:cNvPr>
              <p:cNvGrpSpPr/>
              <p:nvPr/>
            </p:nvGrpSpPr>
            <p:grpSpPr>
              <a:xfrm>
                <a:off x="7566738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202" name="Line 898">
                  <a:extLst>
                    <a:ext uri="{FF2B5EF4-FFF2-40B4-BE49-F238E27FC236}">
                      <a16:creationId xmlns:a16="http://schemas.microsoft.com/office/drawing/2014/main" id="{A45F4A5D-63BC-4292-B9C8-E98793F528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Line 899">
                  <a:extLst>
                    <a:ext uri="{FF2B5EF4-FFF2-40B4-BE49-F238E27FC236}">
                      <a16:creationId xmlns:a16="http://schemas.microsoft.com/office/drawing/2014/main" id="{BDDD6ACB-FA39-461C-BE3B-030D8FCB8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Line 900">
                  <a:extLst>
                    <a:ext uri="{FF2B5EF4-FFF2-40B4-BE49-F238E27FC236}">
                      <a16:creationId xmlns:a16="http://schemas.microsoft.com/office/drawing/2014/main" id="{3EA538D3-CB50-4903-85B2-947013D32D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Line 901">
                  <a:extLst>
                    <a:ext uri="{FF2B5EF4-FFF2-40B4-BE49-F238E27FC236}">
                      <a16:creationId xmlns:a16="http://schemas.microsoft.com/office/drawing/2014/main" id="{846DA560-763C-417A-A4BF-7BD6CAB5EE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439B5A9-BB44-4754-BC6E-C77D214DC963}"/>
                  </a:ext>
                </a:extLst>
              </p:cNvPr>
              <p:cNvGrpSpPr/>
              <p:nvPr/>
            </p:nvGrpSpPr>
            <p:grpSpPr>
              <a:xfrm>
                <a:off x="7524899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198" name="Line 898">
                  <a:extLst>
                    <a:ext uri="{FF2B5EF4-FFF2-40B4-BE49-F238E27FC236}">
                      <a16:creationId xmlns:a16="http://schemas.microsoft.com/office/drawing/2014/main" id="{7D10317A-916D-479A-94D2-15C64C210F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Line 899">
                  <a:extLst>
                    <a:ext uri="{FF2B5EF4-FFF2-40B4-BE49-F238E27FC236}">
                      <a16:creationId xmlns:a16="http://schemas.microsoft.com/office/drawing/2014/main" id="{1A84C635-C0CB-4150-9219-4227B81939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Line 900">
                  <a:extLst>
                    <a:ext uri="{FF2B5EF4-FFF2-40B4-BE49-F238E27FC236}">
                      <a16:creationId xmlns:a16="http://schemas.microsoft.com/office/drawing/2014/main" id="{77F31C5A-95CF-4E21-934F-630D809AD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Line 901">
                  <a:extLst>
                    <a:ext uri="{FF2B5EF4-FFF2-40B4-BE49-F238E27FC236}">
                      <a16:creationId xmlns:a16="http://schemas.microsoft.com/office/drawing/2014/main" id="{4E2B1DA3-F9EB-428E-A843-82C2E7ADA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9B2B5B3-C60D-4AB1-8021-59B1AC0C8468}"/>
                  </a:ext>
                </a:extLst>
              </p:cNvPr>
              <p:cNvGrpSpPr/>
              <p:nvPr/>
            </p:nvGrpSpPr>
            <p:grpSpPr>
              <a:xfrm>
                <a:off x="7192604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194" name="Line 898">
                  <a:extLst>
                    <a:ext uri="{FF2B5EF4-FFF2-40B4-BE49-F238E27FC236}">
                      <a16:creationId xmlns:a16="http://schemas.microsoft.com/office/drawing/2014/main" id="{F9715C3B-5922-4B6C-9418-961536EF2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Line 899">
                  <a:extLst>
                    <a:ext uri="{FF2B5EF4-FFF2-40B4-BE49-F238E27FC236}">
                      <a16:creationId xmlns:a16="http://schemas.microsoft.com/office/drawing/2014/main" id="{15DD8514-2B5A-4923-BD32-1AFFBACA02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6" name="Line 900">
                  <a:extLst>
                    <a:ext uri="{FF2B5EF4-FFF2-40B4-BE49-F238E27FC236}">
                      <a16:creationId xmlns:a16="http://schemas.microsoft.com/office/drawing/2014/main" id="{DED09650-2E7D-4760-A0D7-0CB14B344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Line 901">
                  <a:extLst>
                    <a:ext uri="{FF2B5EF4-FFF2-40B4-BE49-F238E27FC236}">
                      <a16:creationId xmlns:a16="http://schemas.microsoft.com/office/drawing/2014/main" id="{30013065-D497-4149-87B8-2A48F310A4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244A5BB8-1AB6-4C8F-BB30-4159C3D8CA67}"/>
                  </a:ext>
                </a:extLst>
              </p:cNvPr>
              <p:cNvGrpSpPr/>
              <p:nvPr/>
            </p:nvGrpSpPr>
            <p:grpSpPr>
              <a:xfrm>
                <a:off x="7165207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190" name="Line 898">
                  <a:extLst>
                    <a:ext uri="{FF2B5EF4-FFF2-40B4-BE49-F238E27FC236}">
                      <a16:creationId xmlns:a16="http://schemas.microsoft.com/office/drawing/2014/main" id="{C0FAF8BF-3040-4A73-8C35-7D02619E7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Line 899">
                  <a:extLst>
                    <a:ext uri="{FF2B5EF4-FFF2-40B4-BE49-F238E27FC236}">
                      <a16:creationId xmlns:a16="http://schemas.microsoft.com/office/drawing/2014/main" id="{DE6812C0-644E-434F-AC4A-B597CA2330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2" name="Line 900">
                  <a:extLst>
                    <a:ext uri="{FF2B5EF4-FFF2-40B4-BE49-F238E27FC236}">
                      <a16:creationId xmlns:a16="http://schemas.microsoft.com/office/drawing/2014/main" id="{5D1B4AA4-717C-436F-8110-82403B942C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3" name="Line 901">
                  <a:extLst>
                    <a:ext uri="{FF2B5EF4-FFF2-40B4-BE49-F238E27FC236}">
                      <a16:creationId xmlns:a16="http://schemas.microsoft.com/office/drawing/2014/main" id="{DB0FD30A-3B2B-4153-88CA-F836B3960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53141C86-6150-4793-90E7-E3C64B7A1FEE}"/>
                  </a:ext>
                </a:extLst>
              </p:cNvPr>
              <p:cNvGrpSpPr/>
              <p:nvPr/>
            </p:nvGrpSpPr>
            <p:grpSpPr>
              <a:xfrm>
                <a:off x="7152043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186" name="Line 898">
                  <a:extLst>
                    <a:ext uri="{FF2B5EF4-FFF2-40B4-BE49-F238E27FC236}">
                      <a16:creationId xmlns:a16="http://schemas.microsoft.com/office/drawing/2014/main" id="{5BD44993-E1DB-4107-93DC-4F9D540D50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Line 899">
                  <a:extLst>
                    <a:ext uri="{FF2B5EF4-FFF2-40B4-BE49-F238E27FC236}">
                      <a16:creationId xmlns:a16="http://schemas.microsoft.com/office/drawing/2014/main" id="{3EE59BD6-B3A3-4FF2-AA99-7F48118C7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" name="Line 900">
                  <a:extLst>
                    <a:ext uri="{FF2B5EF4-FFF2-40B4-BE49-F238E27FC236}">
                      <a16:creationId xmlns:a16="http://schemas.microsoft.com/office/drawing/2014/main" id="{549F5068-1514-47C2-B9B6-22F1AFD54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Line 901">
                  <a:extLst>
                    <a:ext uri="{FF2B5EF4-FFF2-40B4-BE49-F238E27FC236}">
                      <a16:creationId xmlns:a16="http://schemas.microsoft.com/office/drawing/2014/main" id="{2807760C-4129-4701-90A2-96C3F0024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78E9754-E22B-404E-925B-764D22E53463}"/>
                  </a:ext>
                </a:extLst>
              </p:cNvPr>
              <p:cNvGrpSpPr/>
              <p:nvPr/>
            </p:nvGrpSpPr>
            <p:grpSpPr>
              <a:xfrm>
                <a:off x="7138879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182" name="Line 898">
                  <a:extLst>
                    <a:ext uri="{FF2B5EF4-FFF2-40B4-BE49-F238E27FC236}">
                      <a16:creationId xmlns:a16="http://schemas.microsoft.com/office/drawing/2014/main" id="{8E53B339-D3BF-41FC-A631-DF6BC29CE0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3" name="Line 899">
                  <a:extLst>
                    <a:ext uri="{FF2B5EF4-FFF2-40B4-BE49-F238E27FC236}">
                      <a16:creationId xmlns:a16="http://schemas.microsoft.com/office/drawing/2014/main" id="{303DC7FF-CD4F-47F9-ACDA-0AB526DAE1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4" name="Line 900">
                  <a:extLst>
                    <a:ext uri="{FF2B5EF4-FFF2-40B4-BE49-F238E27FC236}">
                      <a16:creationId xmlns:a16="http://schemas.microsoft.com/office/drawing/2014/main" id="{96C843DD-2A58-48F7-A8CE-818E0D65D5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Line 901">
                  <a:extLst>
                    <a:ext uri="{FF2B5EF4-FFF2-40B4-BE49-F238E27FC236}">
                      <a16:creationId xmlns:a16="http://schemas.microsoft.com/office/drawing/2014/main" id="{9EEAE630-CDFC-4A79-A021-1B85E1805D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A104ECB3-2A0C-439B-9C8F-63356EFE0976}"/>
                  </a:ext>
                </a:extLst>
              </p:cNvPr>
              <p:cNvGrpSpPr/>
              <p:nvPr/>
            </p:nvGrpSpPr>
            <p:grpSpPr>
              <a:xfrm>
                <a:off x="7113132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178" name="Line 898">
                  <a:extLst>
                    <a:ext uri="{FF2B5EF4-FFF2-40B4-BE49-F238E27FC236}">
                      <a16:creationId xmlns:a16="http://schemas.microsoft.com/office/drawing/2014/main" id="{3092505C-04D8-4B29-85F4-4D9D7E46A2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9" name="Line 899">
                  <a:extLst>
                    <a:ext uri="{FF2B5EF4-FFF2-40B4-BE49-F238E27FC236}">
                      <a16:creationId xmlns:a16="http://schemas.microsoft.com/office/drawing/2014/main" id="{83C92F83-B381-4834-80D9-74745B8E47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0" name="Line 900">
                  <a:extLst>
                    <a:ext uri="{FF2B5EF4-FFF2-40B4-BE49-F238E27FC236}">
                      <a16:creationId xmlns:a16="http://schemas.microsoft.com/office/drawing/2014/main" id="{C77CE10D-15D2-47BA-8124-5D2BFBF32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" name="Line 901">
                  <a:extLst>
                    <a:ext uri="{FF2B5EF4-FFF2-40B4-BE49-F238E27FC236}">
                      <a16:creationId xmlns:a16="http://schemas.microsoft.com/office/drawing/2014/main" id="{59F291B2-766B-425E-ABEF-BADE7F2904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B98D3D96-A8D5-4FE0-87C5-B559231EF878}"/>
                  </a:ext>
                </a:extLst>
              </p:cNvPr>
              <p:cNvGrpSpPr/>
              <p:nvPr/>
            </p:nvGrpSpPr>
            <p:grpSpPr>
              <a:xfrm>
                <a:off x="7101196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174" name="Line 898">
                  <a:extLst>
                    <a:ext uri="{FF2B5EF4-FFF2-40B4-BE49-F238E27FC236}">
                      <a16:creationId xmlns:a16="http://schemas.microsoft.com/office/drawing/2014/main" id="{4E6E67BA-B7F4-423F-B3A0-7407DD3DCE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5" name="Line 899">
                  <a:extLst>
                    <a:ext uri="{FF2B5EF4-FFF2-40B4-BE49-F238E27FC236}">
                      <a16:creationId xmlns:a16="http://schemas.microsoft.com/office/drawing/2014/main" id="{D38857F6-A4B3-4E1C-B138-E5913B626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6" name="Line 900">
                  <a:extLst>
                    <a:ext uri="{FF2B5EF4-FFF2-40B4-BE49-F238E27FC236}">
                      <a16:creationId xmlns:a16="http://schemas.microsoft.com/office/drawing/2014/main" id="{6E4A769A-68BB-4965-881A-BC5F9F0BB0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7" name="Line 901">
                  <a:extLst>
                    <a:ext uri="{FF2B5EF4-FFF2-40B4-BE49-F238E27FC236}">
                      <a16:creationId xmlns:a16="http://schemas.microsoft.com/office/drawing/2014/main" id="{59A3C174-23BE-45E5-9014-3ADBDDF483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12010584-E543-480A-9FFE-D3FC471EDDF9}"/>
                  </a:ext>
                </a:extLst>
              </p:cNvPr>
              <p:cNvGrpSpPr/>
              <p:nvPr/>
            </p:nvGrpSpPr>
            <p:grpSpPr>
              <a:xfrm>
                <a:off x="7089260" y="1997728"/>
                <a:ext cx="48276" cy="43900"/>
                <a:chOff x="8509990" y="2764639"/>
                <a:chExt cx="48276" cy="43900"/>
              </a:xfrm>
            </p:grpSpPr>
            <p:sp>
              <p:nvSpPr>
                <p:cNvPr id="170" name="Line 898">
                  <a:extLst>
                    <a:ext uri="{FF2B5EF4-FFF2-40B4-BE49-F238E27FC236}">
                      <a16:creationId xmlns:a16="http://schemas.microsoft.com/office/drawing/2014/main" id="{EB35C283-E9A1-4E86-BB94-E86A58A622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1" name="Line 899">
                  <a:extLst>
                    <a:ext uri="{FF2B5EF4-FFF2-40B4-BE49-F238E27FC236}">
                      <a16:creationId xmlns:a16="http://schemas.microsoft.com/office/drawing/2014/main" id="{4959F931-A008-4A5B-A601-3D71AE617D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2" name="Line 900">
                  <a:extLst>
                    <a:ext uri="{FF2B5EF4-FFF2-40B4-BE49-F238E27FC236}">
                      <a16:creationId xmlns:a16="http://schemas.microsoft.com/office/drawing/2014/main" id="{9070B9A2-FAD0-4F52-9833-3AC48D92D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3" name="Line 901">
                  <a:extLst>
                    <a:ext uri="{FF2B5EF4-FFF2-40B4-BE49-F238E27FC236}">
                      <a16:creationId xmlns:a16="http://schemas.microsoft.com/office/drawing/2014/main" id="{02F3D091-B98B-4DC9-9142-B0740EDA78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314EE1A-F1F7-46F1-9B91-F7E496FD0F3B}"/>
                </a:ext>
              </a:extLst>
            </p:cNvPr>
            <p:cNvGrpSpPr/>
            <p:nvPr/>
          </p:nvGrpSpPr>
          <p:grpSpPr>
            <a:xfrm>
              <a:off x="8321159" y="3044417"/>
              <a:ext cx="97631" cy="54104"/>
              <a:chOff x="6978046" y="1917448"/>
              <a:chExt cx="105625" cy="439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DBD788B0-44D4-4439-919B-54D4402E0DC9}"/>
                  </a:ext>
                </a:extLst>
              </p:cNvPr>
              <p:cNvGrpSpPr/>
              <p:nvPr/>
            </p:nvGrpSpPr>
            <p:grpSpPr>
              <a:xfrm>
                <a:off x="7035395" y="1917448"/>
                <a:ext cx="48276" cy="43900"/>
                <a:chOff x="8509990" y="2764639"/>
                <a:chExt cx="48276" cy="43900"/>
              </a:xfrm>
            </p:grpSpPr>
            <p:sp>
              <p:nvSpPr>
                <p:cNvPr id="138" name="Line 898">
                  <a:extLst>
                    <a:ext uri="{FF2B5EF4-FFF2-40B4-BE49-F238E27FC236}">
                      <a16:creationId xmlns:a16="http://schemas.microsoft.com/office/drawing/2014/main" id="{68C24D62-67EB-4BEC-BBFE-1E9344605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9" name="Line 899">
                  <a:extLst>
                    <a:ext uri="{FF2B5EF4-FFF2-40B4-BE49-F238E27FC236}">
                      <a16:creationId xmlns:a16="http://schemas.microsoft.com/office/drawing/2014/main" id="{9453F3A7-8DD6-41ED-8B0E-2AC6F8293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0" name="Line 900">
                  <a:extLst>
                    <a:ext uri="{FF2B5EF4-FFF2-40B4-BE49-F238E27FC236}">
                      <a16:creationId xmlns:a16="http://schemas.microsoft.com/office/drawing/2014/main" id="{DB587BFF-AF1B-4186-9B70-09B732FDD0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1" name="Line 901">
                  <a:extLst>
                    <a:ext uri="{FF2B5EF4-FFF2-40B4-BE49-F238E27FC236}">
                      <a16:creationId xmlns:a16="http://schemas.microsoft.com/office/drawing/2014/main" id="{9B06AEA5-B000-49BF-94E7-48C0D1D04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5D8646F7-581C-4FDF-8D59-652000A900E5}"/>
                  </a:ext>
                </a:extLst>
              </p:cNvPr>
              <p:cNvGrpSpPr/>
              <p:nvPr/>
            </p:nvGrpSpPr>
            <p:grpSpPr>
              <a:xfrm>
                <a:off x="7007011" y="1917448"/>
                <a:ext cx="48276" cy="43900"/>
                <a:chOff x="8509990" y="2764639"/>
                <a:chExt cx="48276" cy="43900"/>
              </a:xfrm>
            </p:grpSpPr>
            <p:sp>
              <p:nvSpPr>
                <p:cNvPr id="134" name="Line 898">
                  <a:extLst>
                    <a:ext uri="{FF2B5EF4-FFF2-40B4-BE49-F238E27FC236}">
                      <a16:creationId xmlns:a16="http://schemas.microsoft.com/office/drawing/2014/main" id="{2D425D7F-DE4C-4DA1-A812-A240D196E3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5" name="Line 899">
                  <a:extLst>
                    <a:ext uri="{FF2B5EF4-FFF2-40B4-BE49-F238E27FC236}">
                      <a16:creationId xmlns:a16="http://schemas.microsoft.com/office/drawing/2014/main" id="{16F25C31-E4FA-4BE6-AE19-A78083208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6" name="Line 900">
                  <a:extLst>
                    <a:ext uri="{FF2B5EF4-FFF2-40B4-BE49-F238E27FC236}">
                      <a16:creationId xmlns:a16="http://schemas.microsoft.com/office/drawing/2014/main" id="{8BA98233-E09B-4A1D-94E4-ACFB3135C7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" name="Line 901">
                  <a:extLst>
                    <a:ext uri="{FF2B5EF4-FFF2-40B4-BE49-F238E27FC236}">
                      <a16:creationId xmlns:a16="http://schemas.microsoft.com/office/drawing/2014/main" id="{8AD44059-9E60-45CF-9B89-0711C49B25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DA3E0029-9AB6-4749-9A71-64E5B8980D8B}"/>
                  </a:ext>
                </a:extLst>
              </p:cNvPr>
              <p:cNvGrpSpPr/>
              <p:nvPr/>
            </p:nvGrpSpPr>
            <p:grpSpPr>
              <a:xfrm>
                <a:off x="6987786" y="1917448"/>
                <a:ext cx="48276" cy="43900"/>
                <a:chOff x="8509990" y="2764639"/>
                <a:chExt cx="48276" cy="43900"/>
              </a:xfrm>
            </p:grpSpPr>
            <p:sp>
              <p:nvSpPr>
                <p:cNvPr id="130" name="Line 898">
                  <a:extLst>
                    <a:ext uri="{FF2B5EF4-FFF2-40B4-BE49-F238E27FC236}">
                      <a16:creationId xmlns:a16="http://schemas.microsoft.com/office/drawing/2014/main" id="{035E66F5-56AB-4EBB-9601-E3972D0772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1" name="Line 899">
                  <a:extLst>
                    <a:ext uri="{FF2B5EF4-FFF2-40B4-BE49-F238E27FC236}">
                      <a16:creationId xmlns:a16="http://schemas.microsoft.com/office/drawing/2014/main" id="{CFC4EDDB-950C-42DA-9DB5-CD212B9F9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2" name="Line 900">
                  <a:extLst>
                    <a:ext uri="{FF2B5EF4-FFF2-40B4-BE49-F238E27FC236}">
                      <a16:creationId xmlns:a16="http://schemas.microsoft.com/office/drawing/2014/main" id="{4DAFA2D1-81EA-403E-A9F1-985803555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3" name="Line 901">
                  <a:extLst>
                    <a:ext uri="{FF2B5EF4-FFF2-40B4-BE49-F238E27FC236}">
                      <a16:creationId xmlns:a16="http://schemas.microsoft.com/office/drawing/2014/main" id="{27B8856A-5BD7-4CBE-8065-A93DD924B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12EDB677-3CC7-4D1B-BAC6-D866A60A3FDC}"/>
                  </a:ext>
                </a:extLst>
              </p:cNvPr>
              <p:cNvGrpSpPr/>
              <p:nvPr/>
            </p:nvGrpSpPr>
            <p:grpSpPr>
              <a:xfrm>
                <a:off x="6978046" y="1917448"/>
                <a:ext cx="48276" cy="43900"/>
                <a:chOff x="8509990" y="2764639"/>
                <a:chExt cx="48276" cy="43900"/>
              </a:xfrm>
            </p:grpSpPr>
            <p:sp>
              <p:nvSpPr>
                <p:cNvPr id="126" name="Line 898">
                  <a:extLst>
                    <a:ext uri="{FF2B5EF4-FFF2-40B4-BE49-F238E27FC236}">
                      <a16:creationId xmlns:a16="http://schemas.microsoft.com/office/drawing/2014/main" id="{0B7B5FA4-A778-46BD-ADE3-BAB5F59856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7" name="Line 899">
                  <a:extLst>
                    <a:ext uri="{FF2B5EF4-FFF2-40B4-BE49-F238E27FC236}">
                      <a16:creationId xmlns:a16="http://schemas.microsoft.com/office/drawing/2014/main" id="{9F1BE591-0092-4B19-95E9-7C14A68276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8" name="Line 900">
                  <a:extLst>
                    <a:ext uri="{FF2B5EF4-FFF2-40B4-BE49-F238E27FC236}">
                      <a16:creationId xmlns:a16="http://schemas.microsoft.com/office/drawing/2014/main" id="{674DF79B-D957-42C5-A86A-15E9DEEA08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9" name="Line 901">
                  <a:extLst>
                    <a:ext uri="{FF2B5EF4-FFF2-40B4-BE49-F238E27FC236}">
                      <a16:creationId xmlns:a16="http://schemas.microsoft.com/office/drawing/2014/main" id="{FE4C70D3-DD9D-46AE-BA8B-E9665A66D5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8481C7E-398A-4E89-B46D-C022EC49A399}"/>
                </a:ext>
              </a:extLst>
            </p:cNvPr>
            <p:cNvGrpSpPr/>
            <p:nvPr/>
          </p:nvGrpSpPr>
          <p:grpSpPr>
            <a:xfrm>
              <a:off x="8105272" y="3003295"/>
              <a:ext cx="227678" cy="54104"/>
              <a:chOff x="6744516" y="1884081"/>
              <a:chExt cx="246319" cy="43900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FB698D5-790E-4847-8A47-33C618A5CBB0}"/>
                  </a:ext>
                </a:extLst>
              </p:cNvPr>
              <p:cNvGrpSpPr/>
              <p:nvPr/>
            </p:nvGrpSpPr>
            <p:grpSpPr>
              <a:xfrm>
                <a:off x="6942559" y="1884081"/>
                <a:ext cx="48276" cy="43900"/>
                <a:chOff x="8509990" y="2764639"/>
                <a:chExt cx="48276" cy="43900"/>
              </a:xfrm>
            </p:grpSpPr>
            <p:sp>
              <p:nvSpPr>
                <p:cNvPr id="118" name="Line 898">
                  <a:extLst>
                    <a:ext uri="{FF2B5EF4-FFF2-40B4-BE49-F238E27FC236}">
                      <a16:creationId xmlns:a16="http://schemas.microsoft.com/office/drawing/2014/main" id="{F360EC32-A382-4ADE-A6C0-E5E8A33E2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9" name="Line 899">
                  <a:extLst>
                    <a:ext uri="{FF2B5EF4-FFF2-40B4-BE49-F238E27FC236}">
                      <a16:creationId xmlns:a16="http://schemas.microsoft.com/office/drawing/2014/main" id="{C56D9068-CA2C-4E32-A699-D814FDFE26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0" name="Line 900">
                  <a:extLst>
                    <a:ext uri="{FF2B5EF4-FFF2-40B4-BE49-F238E27FC236}">
                      <a16:creationId xmlns:a16="http://schemas.microsoft.com/office/drawing/2014/main" id="{C87C653E-9529-4D82-95E2-63F1F96446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1" name="Line 901">
                  <a:extLst>
                    <a:ext uri="{FF2B5EF4-FFF2-40B4-BE49-F238E27FC236}">
                      <a16:creationId xmlns:a16="http://schemas.microsoft.com/office/drawing/2014/main" id="{5C6DC89F-3EA7-4FE2-BBCB-DC0B5B8B46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A0127821-51A6-4C3A-AD63-38B7F0545672}"/>
                  </a:ext>
                </a:extLst>
              </p:cNvPr>
              <p:cNvGrpSpPr/>
              <p:nvPr/>
            </p:nvGrpSpPr>
            <p:grpSpPr>
              <a:xfrm>
                <a:off x="6905463" y="1884081"/>
                <a:ext cx="48276" cy="43900"/>
                <a:chOff x="8509990" y="2764639"/>
                <a:chExt cx="48276" cy="43900"/>
              </a:xfrm>
            </p:grpSpPr>
            <p:sp>
              <p:nvSpPr>
                <p:cNvPr id="114" name="Line 898">
                  <a:extLst>
                    <a:ext uri="{FF2B5EF4-FFF2-40B4-BE49-F238E27FC236}">
                      <a16:creationId xmlns:a16="http://schemas.microsoft.com/office/drawing/2014/main" id="{17E12946-DE95-492B-90A0-57C982F406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Line 899">
                  <a:extLst>
                    <a:ext uri="{FF2B5EF4-FFF2-40B4-BE49-F238E27FC236}">
                      <a16:creationId xmlns:a16="http://schemas.microsoft.com/office/drawing/2014/main" id="{C844E912-A2DB-4162-A8E9-3D50CCAC4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" name="Line 900">
                  <a:extLst>
                    <a:ext uri="{FF2B5EF4-FFF2-40B4-BE49-F238E27FC236}">
                      <a16:creationId xmlns:a16="http://schemas.microsoft.com/office/drawing/2014/main" id="{8A76F536-3193-4887-ACD6-276D6029F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7" name="Line 901">
                  <a:extLst>
                    <a:ext uri="{FF2B5EF4-FFF2-40B4-BE49-F238E27FC236}">
                      <a16:creationId xmlns:a16="http://schemas.microsoft.com/office/drawing/2014/main" id="{C37C06E5-43EE-4EB2-BA9F-96726618E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F9F4C30-CDA9-4744-9073-838DBA017A86}"/>
                  </a:ext>
                </a:extLst>
              </p:cNvPr>
              <p:cNvGrpSpPr/>
              <p:nvPr/>
            </p:nvGrpSpPr>
            <p:grpSpPr>
              <a:xfrm>
                <a:off x="6870061" y="1884081"/>
                <a:ext cx="48276" cy="43900"/>
                <a:chOff x="8509990" y="2764639"/>
                <a:chExt cx="48276" cy="43900"/>
              </a:xfrm>
            </p:grpSpPr>
            <p:sp>
              <p:nvSpPr>
                <p:cNvPr id="110" name="Line 898">
                  <a:extLst>
                    <a:ext uri="{FF2B5EF4-FFF2-40B4-BE49-F238E27FC236}">
                      <a16:creationId xmlns:a16="http://schemas.microsoft.com/office/drawing/2014/main" id="{86A2B927-2BEB-4A68-8F08-AAD0C368A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" name="Line 899">
                  <a:extLst>
                    <a:ext uri="{FF2B5EF4-FFF2-40B4-BE49-F238E27FC236}">
                      <a16:creationId xmlns:a16="http://schemas.microsoft.com/office/drawing/2014/main" id="{AEA7F79E-2448-40BE-B1A7-FFAC30463D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2" name="Line 900">
                  <a:extLst>
                    <a:ext uri="{FF2B5EF4-FFF2-40B4-BE49-F238E27FC236}">
                      <a16:creationId xmlns:a16="http://schemas.microsoft.com/office/drawing/2014/main" id="{F0DED4F8-0630-436F-9997-55C2F692B5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3" name="Line 901">
                  <a:extLst>
                    <a:ext uri="{FF2B5EF4-FFF2-40B4-BE49-F238E27FC236}">
                      <a16:creationId xmlns:a16="http://schemas.microsoft.com/office/drawing/2014/main" id="{3A1F8B4F-0011-4B87-A480-D32D1B7CBC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90CB86C1-F783-4646-A7E9-30FF2A1B23CA}"/>
                  </a:ext>
                </a:extLst>
              </p:cNvPr>
              <p:cNvGrpSpPr/>
              <p:nvPr/>
            </p:nvGrpSpPr>
            <p:grpSpPr>
              <a:xfrm>
                <a:off x="6849179" y="1884081"/>
                <a:ext cx="48276" cy="43900"/>
                <a:chOff x="8509990" y="2764639"/>
                <a:chExt cx="48276" cy="43900"/>
              </a:xfrm>
            </p:grpSpPr>
            <p:sp>
              <p:nvSpPr>
                <p:cNvPr id="106" name="Line 898">
                  <a:extLst>
                    <a:ext uri="{FF2B5EF4-FFF2-40B4-BE49-F238E27FC236}">
                      <a16:creationId xmlns:a16="http://schemas.microsoft.com/office/drawing/2014/main" id="{26D91554-03E6-4C2D-A198-8EF8E2D41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" name="Line 899">
                  <a:extLst>
                    <a:ext uri="{FF2B5EF4-FFF2-40B4-BE49-F238E27FC236}">
                      <a16:creationId xmlns:a16="http://schemas.microsoft.com/office/drawing/2014/main" id="{1B4CFE62-26E3-45EF-B9C7-E7D082ED8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8" name="Line 900">
                  <a:extLst>
                    <a:ext uri="{FF2B5EF4-FFF2-40B4-BE49-F238E27FC236}">
                      <a16:creationId xmlns:a16="http://schemas.microsoft.com/office/drawing/2014/main" id="{2E385D93-775C-405E-A1EC-C4229428DF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Line 901">
                  <a:extLst>
                    <a:ext uri="{FF2B5EF4-FFF2-40B4-BE49-F238E27FC236}">
                      <a16:creationId xmlns:a16="http://schemas.microsoft.com/office/drawing/2014/main" id="{BFD369B4-FC33-4CB0-A728-296D5B89D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DE76F222-4AD3-4678-8B51-17EA4AC26808}"/>
                  </a:ext>
                </a:extLst>
              </p:cNvPr>
              <p:cNvGrpSpPr/>
              <p:nvPr/>
            </p:nvGrpSpPr>
            <p:grpSpPr>
              <a:xfrm>
                <a:off x="6744516" y="1884081"/>
                <a:ext cx="48276" cy="43900"/>
                <a:chOff x="8509990" y="2764639"/>
                <a:chExt cx="48276" cy="43900"/>
              </a:xfrm>
            </p:grpSpPr>
            <p:sp>
              <p:nvSpPr>
                <p:cNvPr id="102" name="Line 898">
                  <a:extLst>
                    <a:ext uri="{FF2B5EF4-FFF2-40B4-BE49-F238E27FC236}">
                      <a16:creationId xmlns:a16="http://schemas.microsoft.com/office/drawing/2014/main" id="{E8B22794-B517-4DCC-9791-0153E4F21D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3" name="Line 899">
                  <a:extLst>
                    <a:ext uri="{FF2B5EF4-FFF2-40B4-BE49-F238E27FC236}">
                      <a16:creationId xmlns:a16="http://schemas.microsoft.com/office/drawing/2014/main" id="{37715760-6B44-4EFF-A4CA-841A30899C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" name="Line 900">
                  <a:extLst>
                    <a:ext uri="{FF2B5EF4-FFF2-40B4-BE49-F238E27FC236}">
                      <a16:creationId xmlns:a16="http://schemas.microsoft.com/office/drawing/2014/main" id="{6E168F5D-B940-463D-9303-E25E686181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" name="Line 901">
                  <a:extLst>
                    <a:ext uri="{FF2B5EF4-FFF2-40B4-BE49-F238E27FC236}">
                      <a16:creationId xmlns:a16="http://schemas.microsoft.com/office/drawing/2014/main" id="{77037364-8A6E-4922-8819-8697089CD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F9C499A-B0A1-45DB-9560-754067D20E11}"/>
                </a:ext>
              </a:extLst>
            </p:cNvPr>
            <p:cNvGrpSpPr/>
            <p:nvPr/>
          </p:nvGrpSpPr>
          <p:grpSpPr>
            <a:xfrm>
              <a:off x="7168237" y="2925205"/>
              <a:ext cx="44622" cy="54104"/>
              <a:chOff x="8509990" y="2764639"/>
              <a:chExt cx="48276" cy="43900"/>
            </a:xfrm>
          </p:grpSpPr>
          <p:sp>
            <p:nvSpPr>
              <p:cNvPr id="93" name="Line 898">
                <a:extLst>
                  <a:ext uri="{FF2B5EF4-FFF2-40B4-BE49-F238E27FC236}">
                    <a16:creationId xmlns:a16="http://schemas.microsoft.com/office/drawing/2014/main" id="{0F06EB97-EE64-4A45-A089-B124B7D11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5737" y="2764639"/>
                <a:ext cx="0" cy="43900"/>
              </a:xfrm>
              <a:prstGeom prst="line">
                <a:avLst/>
              </a:prstGeom>
              <a:noFill/>
              <a:ln w="9525" cap="flat">
                <a:solidFill>
                  <a:srgbClr val="0075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" name="Line 899">
                <a:extLst>
                  <a:ext uri="{FF2B5EF4-FFF2-40B4-BE49-F238E27FC236}">
                    <a16:creationId xmlns:a16="http://schemas.microsoft.com/office/drawing/2014/main" id="{B126EB2E-DC8E-4956-817C-1765F150E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6427" y="2785832"/>
                <a:ext cx="41839" cy="0"/>
              </a:xfrm>
              <a:prstGeom prst="line">
                <a:avLst/>
              </a:prstGeom>
              <a:noFill/>
              <a:ln w="9525" cap="flat">
                <a:solidFill>
                  <a:srgbClr val="0075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" name="Line 900">
                <a:extLst>
                  <a:ext uri="{FF2B5EF4-FFF2-40B4-BE49-F238E27FC236}">
                    <a16:creationId xmlns:a16="http://schemas.microsoft.com/office/drawing/2014/main" id="{E192A10F-A32F-4A31-99A9-FB482AF20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2519" y="2764639"/>
                <a:ext cx="0" cy="43900"/>
              </a:xfrm>
              <a:prstGeom prst="line">
                <a:avLst/>
              </a:prstGeom>
              <a:noFill/>
              <a:ln w="9525" cap="flat">
                <a:solidFill>
                  <a:srgbClr val="0075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" name="Line 901">
                <a:extLst>
                  <a:ext uri="{FF2B5EF4-FFF2-40B4-BE49-F238E27FC236}">
                    <a16:creationId xmlns:a16="http://schemas.microsoft.com/office/drawing/2014/main" id="{7E820290-3532-420D-B857-4F5463A7F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9990" y="2785832"/>
                <a:ext cx="41839" cy="0"/>
              </a:xfrm>
              <a:prstGeom prst="line">
                <a:avLst/>
              </a:prstGeom>
              <a:noFill/>
              <a:ln w="9525" cap="flat">
                <a:solidFill>
                  <a:srgbClr val="0075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F65EA41-F6D2-470E-85A7-786DE9652C4A}"/>
                </a:ext>
              </a:extLst>
            </p:cNvPr>
            <p:cNvGrpSpPr/>
            <p:nvPr/>
          </p:nvGrpSpPr>
          <p:grpSpPr>
            <a:xfrm>
              <a:off x="6886957" y="2862427"/>
              <a:ext cx="44622" cy="54104"/>
              <a:chOff x="8509990" y="2764639"/>
              <a:chExt cx="48276" cy="43900"/>
            </a:xfrm>
          </p:grpSpPr>
          <p:sp>
            <p:nvSpPr>
              <p:cNvPr id="89" name="Line 898">
                <a:extLst>
                  <a:ext uri="{FF2B5EF4-FFF2-40B4-BE49-F238E27FC236}">
                    <a16:creationId xmlns:a16="http://schemas.microsoft.com/office/drawing/2014/main" id="{04DAF202-384B-4EEE-9FE1-7C2648B13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5737" y="2764639"/>
                <a:ext cx="0" cy="43900"/>
              </a:xfrm>
              <a:prstGeom prst="line">
                <a:avLst/>
              </a:prstGeom>
              <a:noFill/>
              <a:ln w="9525" cap="flat">
                <a:solidFill>
                  <a:srgbClr val="0075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0" name="Line 899">
                <a:extLst>
                  <a:ext uri="{FF2B5EF4-FFF2-40B4-BE49-F238E27FC236}">
                    <a16:creationId xmlns:a16="http://schemas.microsoft.com/office/drawing/2014/main" id="{18E74D27-01CB-48C4-AF90-96FB72566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6427" y="2785832"/>
                <a:ext cx="41839" cy="0"/>
              </a:xfrm>
              <a:prstGeom prst="line">
                <a:avLst/>
              </a:prstGeom>
              <a:noFill/>
              <a:ln w="9525" cap="flat">
                <a:solidFill>
                  <a:srgbClr val="0075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1" name="Line 900">
                <a:extLst>
                  <a:ext uri="{FF2B5EF4-FFF2-40B4-BE49-F238E27FC236}">
                    <a16:creationId xmlns:a16="http://schemas.microsoft.com/office/drawing/2014/main" id="{74FED701-8E39-4381-BC0C-FF59BA846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2519" y="2764639"/>
                <a:ext cx="0" cy="43900"/>
              </a:xfrm>
              <a:prstGeom prst="line">
                <a:avLst/>
              </a:prstGeom>
              <a:noFill/>
              <a:ln w="9525" cap="flat">
                <a:solidFill>
                  <a:srgbClr val="0075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Line 901">
                <a:extLst>
                  <a:ext uri="{FF2B5EF4-FFF2-40B4-BE49-F238E27FC236}">
                    <a16:creationId xmlns:a16="http://schemas.microsoft.com/office/drawing/2014/main" id="{368B8F7E-F7C5-41FC-B628-68A46C4C8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9990" y="2785832"/>
                <a:ext cx="41839" cy="0"/>
              </a:xfrm>
              <a:prstGeom prst="line">
                <a:avLst/>
              </a:prstGeom>
              <a:noFill/>
              <a:ln w="9525" cap="flat">
                <a:solidFill>
                  <a:srgbClr val="0075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07E0274-7AAD-47C2-AB2B-FAA80B779294}"/>
                </a:ext>
              </a:extLst>
            </p:cNvPr>
            <p:cNvGrpSpPr/>
            <p:nvPr/>
          </p:nvGrpSpPr>
          <p:grpSpPr>
            <a:xfrm>
              <a:off x="7833879" y="2968031"/>
              <a:ext cx="108351" cy="54104"/>
              <a:chOff x="6450879" y="1850705"/>
              <a:chExt cx="117222" cy="439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C52E8C2-1094-45BA-81CD-601ED21E7E96}"/>
                  </a:ext>
                </a:extLst>
              </p:cNvPr>
              <p:cNvGrpSpPr/>
              <p:nvPr/>
            </p:nvGrpSpPr>
            <p:grpSpPr>
              <a:xfrm>
                <a:off x="6450879" y="1850705"/>
                <a:ext cx="48276" cy="43900"/>
                <a:chOff x="8509990" y="2764639"/>
                <a:chExt cx="48276" cy="43900"/>
              </a:xfrm>
            </p:grpSpPr>
            <p:sp>
              <p:nvSpPr>
                <p:cNvPr id="85" name="Line 898">
                  <a:extLst>
                    <a:ext uri="{FF2B5EF4-FFF2-40B4-BE49-F238E27FC236}">
                      <a16:creationId xmlns:a16="http://schemas.microsoft.com/office/drawing/2014/main" id="{382E1C04-4EA9-4546-877E-EDC9DA3E9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6" name="Line 899">
                  <a:extLst>
                    <a:ext uri="{FF2B5EF4-FFF2-40B4-BE49-F238E27FC236}">
                      <a16:creationId xmlns:a16="http://schemas.microsoft.com/office/drawing/2014/main" id="{F5A3748C-5868-4149-9A48-4CF8D5C389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7" name="Line 900">
                  <a:extLst>
                    <a:ext uri="{FF2B5EF4-FFF2-40B4-BE49-F238E27FC236}">
                      <a16:creationId xmlns:a16="http://schemas.microsoft.com/office/drawing/2014/main" id="{F82408E9-954B-412A-A52B-5FB997003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8" name="Line 901">
                  <a:extLst>
                    <a:ext uri="{FF2B5EF4-FFF2-40B4-BE49-F238E27FC236}">
                      <a16:creationId xmlns:a16="http://schemas.microsoft.com/office/drawing/2014/main" id="{8A5975C7-CE83-4B30-BC6C-B3081EE98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D57BE58-0052-4178-A2A2-758967D2E5C4}"/>
                  </a:ext>
                </a:extLst>
              </p:cNvPr>
              <p:cNvGrpSpPr/>
              <p:nvPr/>
            </p:nvGrpSpPr>
            <p:grpSpPr>
              <a:xfrm>
                <a:off x="6519825" y="1850705"/>
                <a:ext cx="48276" cy="43900"/>
                <a:chOff x="8509990" y="2764639"/>
                <a:chExt cx="48276" cy="43900"/>
              </a:xfrm>
            </p:grpSpPr>
            <p:sp>
              <p:nvSpPr>
                <p:cNvPr id="81" name="Line 898">
                  <a:extLst>
                    <a:ext uri="{FF2B5EF4-FFF2-40B4-BE49-F238E27FC236}">
                      <a16:creationId xmlns:a16="http://schemas.microsoft.com/office/drawing/2014/main" id="{E1D8AB63-9D9F-458C-B140-F397F453D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5737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" name="Line 899">
                  <a:extLst>
                    <a:ext uri="{FF2B5EF4-FFF2-40B4-BE49-F238E27FC236}">
                      <a16:creationId xmlns:a16="http://schemas.microsoft.com/office/drawing/2014/main" id="{75AD76A7-FE73-4559-BEB4-D86E0E5E0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6427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Line 900">
                  <a:extLst>
                    <a:ext uri="{FF2B5EF4-FFF2-40B4-BE49-F238E27FC236}">
                      <a16:creationId xmlns:a16="http://schemas.microsoft.com/office/drawing/2014/main" id="{76CD488F-F4DB-450A-95A1-9519C511E7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32519" y="2764639"/>
                  <a:ext cx="0" cy="4390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" name="Line 901">
                  <a:extLst>
                    <a:ext uri="{FF2B5EF4-FFF2-40B4-BE49-F238E27FC236}">
                      <a16:creationId xmlns:a16="http://schemas.microsoft.com/office/drawing/2014/main" id="{307CE3AE-6EA3-475D-8E3E-D19E82F80B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9990" y="2785832"/>
                  <a:ext cx="41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75C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62" name="Line 19">
              <a:extLst>
                <a:ext uri="{FF2B5EF4-FFF2-40B4-BE49-F238E27FC236}">
                  <a16:creationId xmlns:a16="http://schemas.microsoft.com/office/drawing/2014/main" id="{D9B841FB-8A91-47FF-AC84-5D4EA30241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17511" y="5073555"/>
              <a:ext cx="0" cy="10999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70B737B-EAC9-496C-AB99-63BCD5FE8D15}"/>
                </a:ext>
              </a:extLst>
            </p:cNvPr>
            <p:cNvSpPr txBox="1"/>
            <p:nvPr/>
          </p:nvSpPr>
          <p:spPr>
            <a:xfrm>
              <a:off x="8349739" y="5160567"/>
              <a:ext cx="333689" cy="26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18</a:t>
              </a:r>
            </a:p>
          </p:txBody>
        </p:sp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3FE6CEC8-B4C1-406C-86DD-5250A5F4E9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7796" y="2783130"/>
              <a:ext cx="3560479" cy="389551"/>
            </a:xfrm>
            <a:custGeom>
              <a:avLst/>
              <a:gdLst>
                <a:gd name="T0" fmla="*/ 0 w 1828"/>
                <a:gd name="T1" fmla="*/ 0 h 150"/>
                <a:gd name="T2" fmla="*/ 60 w 1828"/>
                <a:gd name="T3" fmla="*/ 0 h 150"/>
                <a:gd name="T4" fmla="*/ 60 w 1828"/>
                <a:gd name="T5" fmla="*/ 14 h 150"/>
                <a:gd name="T6" fmla="*/ 78 w 1828"/>
                <a:gd name="T7" fmla="*/ 14 h 150"/>
                <a:gd name="T8" fmla="*/ 78 w 1828"/>
                <a:gd name="T9" fmla="*/ 26 h 150"/>
                <a:gd name="T10" fmla="*/ 124 w 1828"/>
                <a:gd name="T11" fmla="*/ 26 h 150"/>
                <a:gd name="T12" fmla="*/ 124 w 1828"/>
                <a:gd name="T13" fmla="*/ 40 h 150"/>
                <a:gd name="T14" fmla="*/ 136 w 1828"/>
                <a:gd name="T15" fmla="*/ 40 h 150"/>
                <a:gd name="T16" fmla="*/ 136 w 1828"/>
                <a:gd name="T17" fmla="*/ 54 h 150"/>
                <a:gd name="T18" fmla="*/ 276 w 1828"/>
                <a:gd name="T19" fmla="*/ 54 h 150"/>
                <a:gd name="T20" fmla="*/ 276 w 1828"/>
                <a:gd name="T21" fmla="*/ 64 h 150"/>
                <a:gd name="T22" fmla="*/ 555 w 1828"/>
                <a:gd name="T23" fmla="*/ 64 h 150"/>
                <a:gd name="T24" fmla="*/ 555 w 1828"/>
                <a:gd name="T25" fmla="*/ 82 h 150"/>
                <a:gd name="T26" fmla="*/ 723 w 1828"/>
                <a:gd name="T27" fmla="*/ 82 h 150"/>
                <a:gd name="T28" fmla="*/ 723 w 1828"/>
                <a:gd name="T29" fmla="*/ 96 h 150"/>
                <a:gd name="T30" fmla="*/ 859 w 1828"/>
                <a:gd name="T31" fmla="*/ 96 h 150"/>
                <a:gd name="T32" fmla="*/ 859 w 1828"/>
                <a:gd name="T33" fmla="*/ 110 h 150"/>
                <a:gd name="T34" fmla="*/ 907 w 1828"/>
                <a:gd name="T35" fmla="*/ 110 h 150"/>
                <a:gd name="T36" fmla="*/ 907 w 1828"/>
                <a:gd name="T37" fmla="*/ 130 h 150"/>
                <a:gd name="T38" fmla="*/ 909 w 1828"/>
                <a:gd name="T39" fmla="*/ 130 h 150"/>
                <a:gd name="T40" fmla="*/ 909 w 1828"/>
                <a:gd name="T41" fmla="*/ 150 h 150"/>
                <a:gd name="T42" fmla="*/ 1828 w 1828"/>
                <a:gd name="T4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8" h="150">
                  <a:moveTo>
                    <a:pt x="0" y="0"/>
                  </a:moveTo>
                  <a:lnTo>
                    <a:pt x="60" y="0"/>
                  </a:lnTo>
                  <a:lnTo>
                    <a:pt x="60" y="14"/>
                  </a:lnTo>
                  <a:lnTo>
                    <a:pt x="78" y="14"/>
                  </a:lnTo>
                  <a:lnTo>
                    <a:pt x="78" y="26"/>
                  </a:lnTo>
                  <a:lnTo>
                    <a:pt x="124" y="26"/>
                  </a:lnTo>
                  <a:lnTo>
                    <a:pt x="124" y="40"/>
                  </a:lnTo>
                  <a:lnTo>
                    <a:pt x="136" y="40"/>
                  </a:lnTo>
                  <a:lnTo>
                    <a:pt x="136" y="54"/>
                  </a:lnTo>
                  <a:lnTo>
                    <a:pt x="276" y="54"/>
                  </a:lnTo>
                  <a:lnTo>
                    <a:pt x="276" y="64"/>
                  </a:lnTo>
                  <a:lnTo>
                    <a:pt x="555" y="64"/>
                  </a:lnTo>
                  <a:lnTo>
                    <a:pt x="555" y="82"/>
                  </a:lnTo>
                  <a:lnTo>
                    <a:pt x="723" y="82"/>
                  </a:lnTo>
                  <a:lnTo>
                    <a:pt x="723" y="96"/>
                  </a:lnTo>
                  <a:lnTo>
                    <a:pt x="859" y="96"/>
                  </a:lnTo>
                  <a:lnTo>
                    <a:pt x="859" y="110"/>
                  </a:lnTo>
                  <a:lnTo>
                    <a:pt x="907" y="110"/>
                  </a:lnTo>
                  <a:lnTo>
                    <a:pt x="907" y="130"/>
                  </a:lnTo>
                  <a:lnTo>
                    <a:pt x="909" y="130"/>
                  </a:lnTo>
                  <a:lnTo>
                    <a:pt x="909" y="150"/>
                  </a:lnTo>
                  <a:lnTo>
                    <a:pt x="1828" y="150"/>
                  </a:lnTo>
                </a:path>
              </a:pathLst>
            </a:custGeom>
            <a:noFill/>
            <a:ln w="19050">
              <a:solidFill>
                <a:srgbClr val="0C2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81163" y="3322588"/>
              <a:ext cx="2332764" cy="267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/>
                  <a:cs typeface="Arial" charset="0"/>
                </a:rPr>
                <a:t>Pola + R/G-CHP (n=66)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770892" y="3457199"/>
              <a:ext cx="252000" cy="0"/>
            </a:xfrm>
            <a:prstGeom prst="line">
              <a:avLst/>
            </a:prstGeom>
            <a:ln w="19050">
              <a:solidFill>
                <a:srgbClr val="0C2B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7749954" y="5445366"/>
              <a:ext cx="12851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 charset="0"/>
                </a:rPr>
                <a:t>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301" y="104776"/>
            <a:ext cx="8353425" cy="908051"/>
          </a:xfrm>
        </p:spPr>
        <p:txBody>
          <a:bodyPr/>
          <a:lstStyle/>
          <a:p>
            <a:pPr>
              <a:defRPr/>
            </a:pPr>
            <a:r>
              <a:rPr lang="en-GB" sz="4000" dirty="0">
                <a:solidFill>
                  <a:srgbClr val="002060"/>
                </a:solidFill>
                <a:latin typeface="+mn-lt"/>
              </a:rPr>
              <a:t>POLARIX: Study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4656" y="6289601"/>
            <a:ext cx="3600450" cy="359833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6">
                  <a:lumMod val="40000"/>
                  <a:lumOff val="60000"/>
                </a:schemeClr>
              </a:buClr>
              <a:tabLst>
                <a:tab pos="206013" algn="l"/>
              </a:tabLst>
              <a:defRPr/>
            </a:pPr>
            <a:r>
              <a:rPr lang="en-GB" sz="800" dirty="0"/>
              <a:t>LYSA, the lymphoma study association; IPI, international prognostic index; </a:t>
            </a:r>
            <a:r>
              <a:rPr lang="en-US" sz="800" dirty="0"/>
              <a:t>ECOG PS, Eastern Cooperative Oncology Group Performance Status; </a:t>
            </a:r>
            <a:r>
              <a:rPr lang="en-GB" sz="800" dirty="0"/>
              <a:t>R-CHP, rituximab, cyclophosphamide, doxorubicin, and prednisone; Q21D, every 21 days; R-CHOP, rituximab, cyclophosphamide, doxorubicin, vincristine, and prednisone</a:t>
            </a:r>
          </a:p>
        </p:txBody>
      </p:sp>
      <p:pic>
        <p:nvPicPr>
          <p:cNvPr id="299014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78" y="5738321"/>
            <a:ext cx="1792446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908324" y="6101176"/>
            <a:ext cx="36147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cs typeface="Arial" charset="0"/>
              </a:rPr>
              <a:t>Collaboration with LYSA and LYSARC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99028" name="Rectangle 2"/>
          <p:cNvSpPr>
            <a:spLocks noChangeArrowheads="1"/>
          </p:cNvSpPr>
          <p:nvPr/>
        </p:nvSpPr>
        <p:spPr bwMode="auto">
          <a:xfrm>
            <a:off x="3463038" y="910277"/>
            <a:ext cx="47306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r-FR" sz="1600" b="0" dirty="0">
                <a:solidFill>
                  <a:srgbClr val="000000"/>
                </a:solidFill>
              </a:rPr>
              <a:t>A double-blinded, phase 3, placebo-controlled trial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94405C-DFDF-DF46-BC73-B17DF8E008FF}"/>
              </a:ext>
            </a:extLst>
          </p:cNvPr>
          <p:cNvGrpSpPr/>
          <p:nvPr/>
        </p:nvGrpSpPr>
        <p:grpSpPr>
          <a:xfrm>
            <a:off x="624656" y="1283261"/>
            <a:ext cx="10898405" cy="4398889"/>
            <a:chOff x="1535113" y="1892309"/>
            <a:chExt cx="9161462" cy="3697812"/>
          </a:xfrm>
        </p:grpSpPr>
        <p:sp>
          <p:nvSpPr>
            <p:cNvPr id="68" name="Rectangle 67"/>
            <p:cNvSpPr/>
            <p:nvPr/>
          </p:nvSpPr>
          <p:spPr>
            <a:xfrm>
              <a:off x="1535113" y="1981204"/>
              <a:ext cx="9161462" cy="3608917"/>
            </a:xfrm>
            <a:prstGeom prst="rect">
              <a:avLst/>
            </a:prstGeom>
            <a:solidFill>
              <a:srgbClr val="E9F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i="1" dirty="0">
                <a:solidFill>
                  <a:srgbClr val="FFFFFF"/>
                </a:solidFill>
              </a:endParaRPr>
            </a:p>
          </p:txBody>
        </p:sp>
        <p:grpSp>
          <p:nvGrpSpPr>
            <p:cNvPr id="299013" name="Group 22"/>
            <p:cNvGrpSpPr>
              <a:grpSpLocks noChangeAspect="1"/>
            </p:cNvGrpSpPr>
            <p:nvPr/>
          </p:nvGrpSpPr>
          <p:grpSpPr bwMode="auto">
            <a:xfrm>
              <a:off x="1730375" y="1892309"/>
              <a:ext cx="7735888" cy="3224427"/>
              <a:chOff x="-344879" y="-2615339"/>
              <a:chExt cx="14814041" cy="4573072"/>
            </a:xfrm>
          </p:grpSpPr>
          <p:sp>
            <p:nvSpPr>
              <p:cNvPr id="299031" name="TextBox 6"/>
              <p:cNvSpPr txBox="1">
                <a:spLocks noChangeArrowheads="1"/>
              </p:cNvSpPr>
              <p:nvPr/>
            </p:nvSpPr>
            <p:spPr bwMode="auto">
              <a:xfrm>
                <a:off x="-344879" y="1564877"/>
                <a:ext cx="4069989" cy="392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>
                  <a:solidFill>
                    <a:srgbClr val="565656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0912333" y="-2615339"/>
                <a:ext cx="3556829" cy="13358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>
              <a:endCxn id="39" idx="1"/>
            </p:cNvCxnSpPr>
            <p:nvPr/>
          </p:nvCxnSpPr>
          <p:spPr>
            <a:xfrm>
              <a:off x="7485063" y="2861733"/>
              <a:ext cx="1211262" cy="0"/>
            </a:xfrm>
            <a:prstGeom prst="straightConnector1">
              <a:avLst/>
            </a:prstGeom>
            <a:ln w="28575">
              <a:solidFill>
                <a:srgbClr val="1070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3"/>
              <a:endCxn id="40" idx="1"/>
            </p:cNvCxnSpPr>
            <p:nvPr/>
          </p:nvCxnSpPr>
          <p:spPr>
            <a:xfrm flipV="1">
              <a:off x="7635876" y="4099997"/>
              <a:ext cx="1060450" cy="6349"/>
            </a:xfrm>
            <a:prstGeom prst="straightConnector1">
              <a:avLst/>
            </a:prstGeom>
            <a:ln w="28575">
              <a:solidFill>
                <a:srgbClr val="1070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29" idx="3"/>
              <a:endCxn id="34" idx="1"/>
            </p:cNvCxnSpPr>
            <p:nvPr/>
          </p:nvCxnSpPr>
          <p:spPr>
            <a:xfrm flipV="1">
              <a:off x="3921127" y="2919005"/>
              <a:ext cx="1366838" cy="613833"/>
            </a:xfrm>
            <a:prstGeom prst="bentConnector3">
              <a:avLst/>
            </a:prstGeom>
            <a:ln w="28575">
              <a:solidFill>
                <a:srgbClr val="1070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29" idx="3"/>
              <a:endCxn id="37" idx="1"/>
            </p:cNvCxnSpPr>
            <p:nvPr/>
          </p:nvCxnSpPr>
          <p:spPr>
            <a:xfrm>
              <a:off x="3921125" y="3532717"/>
              <a:ext cx="1371600" cy="573616"/>
            </a:xfrm>
            <a:prstGeom prst="bentConnector3">
              <a:avLst/>
            </a:prstGeom>
            <a:ln w="28575">
              <a:solidFill>
                <a:srgbClr val="1070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978025" y="2631018"/>
              <a:ext cx="1943100" cy="180128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/>
                </a:rPr>
                <a:t>Patients</a:t>
              </a:r>
            </a:p>
            <a:p>
              <a:pPr marL="214313" indent="-2143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/>
                </a:rPr>
                <a:t>Previously untreated DLBCL </a:t>
              </a:r>
            </a:p>
            <a:p>
              <a:pPr marL="214313" indent="-2143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/>
                </a:rPr>
                <a:t>Age 18–80 years</a:t>
              </a:r>
            </a:p>
            <a:p>
              <a:pPr marL="214313" indent="-2143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/>
                </a:rPr>
                <a:t>IPI 2–5</a:t>
              </a:r>
            </a:p>
            <a:p>
              <a:pPr marL="214313" indent="-2143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/>
                </a:rPr>
                <a:t>ECOG PS 0–2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/>
                </a:rPr>
                <a:t>N=875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87965" y="2167505"/>
              <a:ext cx="2347912" cy="24553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FFFFFF"/>
                  </a:solidFill>
                  <a:latin typeface="Arial"/>
                </a:rPr>
                <a:t>ARM 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87965" y="2415117"/>
              <a:ext cx="2347912" cy="10054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/>
                </a:rPr>
                <a:t>Pola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/>
                </a:rPr>
                <a:t>1.8mg/kg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/>
                </a:rPr>
                <a:t>R-CHP + vincristine placebo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/>
                </a:rPr>
                <a:t>Q21D x 6 cycles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92725" y="3520020"/>
              <a:ext cx="2343150" cy="245533"/>
            </a:xfrm>
            <a:prstGeom prst="rect">
              <a:avLst/>
            </a:prstGeom>
            <a:solidFill>
              <a:srgbClr val="1DA137"/>
            </a:solidFill>
            <a:ln>
              <a:solidFill>
                <a:srgbClr val="1DA1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FFFFFF"/>
                  </a:solidFill>
                  <a:latin typeface="Arial"/>
                </a:rPr>
                <a:t>ARM B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92725" y="3763433"/>
              <a:ext cx="2343150" cy="68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673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/>
                </a:rPr>
                <a:t>R-CHOP + </a:t>
              </a:r>
              <a:r>
                <a:rPr lang="en-GB" sz="1200" b="1" dirty="0" err="1">
                  <a:solidFill>
                    <a:srgbClr val="000000"/>
                  </a:solidFill>
                  <a:latin typeface="Arial"/>
                </a:rPr>
                <a:t>pola</a:t>
              </a:r>
              <a:r>
                <a:rPr lang="en-GB" sz="1200" b="1" dirty="0">
                  <a:solidFill>
                    <a:srgbClr val="000000"/>
                  </a:solidFill>
                  <a:latin typeface="Arial"/>
                </a:rPr>
                <a:t> placebo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/>
                </a:rPr>
                <a:t>Q21D x  6 cycles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696325" y="2459689"/>
              <a:ext cx="1612900" cy="802217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FFFFFF"/>
                  </a:solidFill>
                  <a:latin typeface="Arial"/>
                </a:rPr>
                <a:t>Rituximab</a:t>
              </a:r>
              <a:br>
                <a:rPr lang="en-GB" sz="1200" dirty="0">
                  <a:solidFill>
                    <a:srgbClr val="FFFFFF"/>
                  </a:solidFill>
                  <a:latin typeface="Arial"/>
                </a:rPr>
              </a:br>
              <a:r>
                <a:rPr lang="en-GB" sz="1200" dirty="0">
                  <a:solidFill>
                    <a:srgbClr val="FFFFFF"/>
                  </a:solidFill>
                  <a:latin typeface="Arial"/>
                </a:rPr>
                <a:t>375 mg/m</a:t>
              </a:r>
              <a:r>
                <a:rPr lang="en-GB" sz="1200" baseline="30000" dirty="0">
                  <a:solidFill>
                    <a:srgbClr val="FFFFFF"/>
                  </a:solidFill>
                  <a:latin typeface="Arial"/>
                </a:rPr>
                <a:t>2</a:t>
              </a:r>
              <a:br>
                <a:rPr lang="en-GB" sz="1200" dirty="0">
                  <a:solidFill>
                    <a:srgbClr val="FFFFFF"/>
                  </a:solidFill>
                  <a:latin typeface="Arial"/>
                </a:rPr>
              </a:br>
              <a:r>
                <a:rPr lang="en-GB" sz="1200" dirty="0">
                  <a:solidFill>
                    <a:srgbClr val="FFFFFF"/>
                  </a:solidFill>
                  <a:latin typeface="Arial"/>
                </a:rPr>
                <a:t>Cycles 7 and 8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96325" y="3697818"/>
              <a:ext cx="1612900" cy="804333"/>
            </a:xfrm>
            <a:prstGeom prst="rect">
              <a:avLst/>
            </a:prstGeom>
            <a:solidFill>
              <a:srgbClr val="1DA137"/>
            </a:solidFill>
            <a:ln>
              <a:solidFill>
                <a:srgbClr val="1DA1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FFFFFF"/>
                  </a:solidFill>
                  <a:latin typeface="Arial"/>
                </a:rPr>
                <a:t>Rituximab</a:t>
              </a:r>
              <a:br>
                <a:rPr lang="en-GB" sz="1200" dirty="0">
                  <a:solidFill>
                    <a:srgbClr val="FFFFFF"/>
                  </a:solidFill>
                  <a:latin typeface="Arial"/>
                </a:rPr>
              </a:br>
              <a:r>
                <a:rPr lang="en-GB" sz="1200" dirty="0">
                  <a:solidFill>
                    <a:srgbClr val="FFFFFF"/>
                  </a:solidFill>
                  <a:latin typeface="Arial"/>
                </a:rPr>
                <a:t>375 mg/m</a:t>
              </a:r>
              <a:r>
                <a:rPr lang="en-GB" sz="1200" baseline="30000" dirty="0">
                  <a:solidFill>
                    <a:srgbClr val="FFFFFF"/>
                  </a:solidFill>
                  <a:latin typeface="Arial"/>
                </a:rPr>
                <a:t>2 </a:t>
              </a:r>
              <a:br>
                <a:rPr lang="en-GB" sz="1200" baseline="30000" dirty="0">
                  <a:solidFill>
                    <a:srgbClr val="FFFFFF"/>
                  </a:solidFill>
                  <a:latin typeface="Arial"/>
                </a:rPr>
              </a:br>
              <a:r>
                <a:rPr lang="en-GB" sz="1200" dirty="0">
                  <a:solidFill>
                    <a:srgbClr val="FFFFFF"/>
                  </a:solidFill>
                  <a:latin typeface="Arial"/>
                </a:rPr>
                <a:t>Cycles 7 and 8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383088" y="3187700"/>
              <a:ext cx="438150" cy="62018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b="1" dirty="0">
                  <a:solidFill>
                    <a:srgbClr val="000000"/>
                  </a:solidFill>
                  <a:latin typeface="Arial"/>
                </a:rPr>
                <a:t>R</a:t>
              </a:r>
              <a:br>
                <a:rPr lang="en-GB" sz="900" dirty="0">
                  <a:solidFill>
                    <a:srgbClr val="000000"/>
                  </a:solidFill>
                  <a:latin typeface="Arial"/>
                </a:rPr>
              </a:br>
              <a:r>
                <a:rPr lang="en-GB" sz="700" dirty="0">
                  <a:solidFill>
                    <a:srgbClr val="000000"/>
                  </a:solidFill>
                  <a:latin typeface="Arial"/>
                </a:rPr>
                <a:t>1:1</a:t>
              </a:r>
              <a:endParaRPr lang="en-GB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8025" y="4580588"/>
              <a:ext cx="1943100" cy="96096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srgbClr val="000000"/>
                  </a:solidFill>
                </a:rPr>
                <a:t>Stratification factors</a:t>
              </a:r>
            </a:p>
            <a:p>
              <a:pPr marL="17145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100" dirty="0">
                  <a:solidFill>
                    <a:srgbClr val="000000"/>
                  </a:solidFill>
                </a:rPr>
                <a:t>IPI score (2 vs 3–5)</a:t>
              </a:r>
            </a:p>
            <a:p>
              <a:pPr marL="17145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100" dirty="0">
                  <a:solidFill>
                    <a:srgbClr val="000000"/>
                  </a:solidFill>
                </a:rPr>
                <a:t>Bulky disease (≥7.5cm)</a:t>
              </a:r>
            </a:p>
            <a:p>
              <a:pPr marL="17145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100" dirty="0">
                  <a:solidFill>
                    <a:srgbClr val="000000"/>
                  </a:solidFill>
                </a:rPr>
                <a:t>Geographical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9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N3aQ4cjQID1mwCy5kFWg"/>
</p:tagLst>
</file>

<file path=ppt/theme/theme1.xml><?xml version="1.0" encoding="utf-8"?>
<a:theme xmlns:a="http://schemas.openxmlformats.org/drawingml/2006/main" name="Offic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PCC_2014_Slide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che">
    <a:dk1>
      <a:srgbClr val="000000"/>
    </a:dk1>
    <a:lt1>
      <a:srgbClr val="FFFFFF"/>
    </a:lt1>
    <a:dk2>
      <a:srgbClr val="0066CC"/>
    </a:dk2>
    <a:lt2>
      <a:srgbClr val="B1B3B3"/>
    </a:lt2>
    <a:accent1>
      <a:srgbClr val="0066CC"/>
    </a:accent1>
    <a:accent2>
      <a:srgbClr val="E40046"/>
    </a:accent2>
    <a:accent3>
      <a:srgbClr val="A05EB5"/>
    </a:accent3>
    <a:accent4>
      <a:srgbClr val="00965E"/>
    </a:accent4>
    <a:accent5>
      <a:srgbClr val="ED8B00"/>
    </a:accent5>
    <a:accent6>
      <a:srgbClr val="00E5EF"/>
    </a:accent6>
    <a:hlink>
      <a:srgbClr val="0563C1"/>
    </a:hlink>
    <a:folHlink>
      <a:srgbClr val="954F72"/>
    </a:folHlink>
  </a:clrScheme>
  <a:fontScheme name="Custom 9">
    <a:majorFont>
      <a:latin typeface="Imago"/>
      <a:ea typeface=""/>
      <a:cs typeface=""/>
    </a:majorFont>
    <a:minorFont>
      <a:latin typeface="Imago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7" ma:contentTypeDescription="Create a new document." ma:contentTypeScope="" ma:versionID="0836c851ab56100df1895fa2a218104e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fd973d22d93f3f1ceb87c2fa5e19ecd8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/>
    <QID xmlns="96f1686b-f877-4eb8-89ab-3a67a5dc2612" xsi:nil="true"/>
    <TaxKeywordTaxHTField xmlns="b4104d5b-b872-4636-a728-507be7308f43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AAC08-B0F5-4CF1-87A3-948A56CA4AA4}"/>
</file>

<file path=customXml/itemProps2.xml><?xml version="1.0" encoding="utf-8"?>
<ds:datastoreItem xmlns:ds="http://schemas.openxmlformats.org/officeDocument/2006/customXml" ds:itemID="{A8E51B45-2C0F-4F3A-9AA3-71BCBD8D92A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f6f6a2b-053e-42a3-9437-322cbe8af77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4BE08D-0FC1-41B9-A16B-3617E81082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4418</Words>
  <Application>Microsoft Macintosh PowerPoint</Application>
  <PresentationFormat>Widescreen</PresentationFormat>
  <Paragraphs>812</Paragraphs>
  <Slides>42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Calibri</vt:lpstr>
      <vt:lpstr>Courier New</vt:lpstr>
      <vt:lpstr>Georgia</vt:lpstr>
      <vt:lpstr>Imago</vt:lpstr>
      <vt:lpstr>Lucida Sans Unicode</vt:lpstr>
      <vt:lpstr>System Font Regular</vt:lpstr>
      <vt:lpstr>Tahoma</vt:lpstr>
      <vt:lpstr>Times New Roman</vt:lpstr>
      <vt:lpstr>Trebuchet MS</vt:lpstr>
      <vt:lpstr>Wingdings</vt:lpstr>
      <vt:lpstr>Office</vt:lpstr>
      <vt:lpstr>2_IPCC_2014_Slides</vt:lpstr>
      <vt:lpstr>1_Office Theme</vt:lpstr>
      <vt:lpstr>think-cell Slide</vt:lpstr>
      <vt:lpstr>PowerPoint Presentation</vt:lpstr>
      <vt:lpstr>New agents in DLBCL</vt:lpstr>
      <vt:lpstr>Polatuzumab vedotin</vt:lpstr>
      <vt:lpstr>Randomised Phase II study of pola-BR versus BR (GO29365): study design</vt:lpstr>
      <vt:lpstr>Polatuzumab vedotin added to bendamustine/ rituximab</vt:lpstr>
      <vt:lpstr>Polatuzumab vedotin added to bendamustine/rituximab</vt:lpstr>
      <vt:lpstr>OS was significantly longer with pola + BR  versus BR</vt:lpstr>
      <vt:lpstr>In frontline: Pola-R-CHP in a phase 1b/2 trial</vt:lpstr>
      <vt:lpstr>POLARIX: Study design</vt:lpstr>
      <vt:lpstr>POLARIX: Study objective and endpoints</vt:lpstr>
      <vt:lpstr>Selinexor – Mechanism of Action</vt:lpstr>
      <vt:lpstr>PowerPoint Presentation</vt:lpstr>
      <vt:lpstr>PowerPoint Presentation</vt:lpstr>
      <vt:lpstr>PowerPoint Presentation</vt:lpstr>
      <vt:lpstr> Tafasitamab: a humanized and engineered anti-CD19 Ab</vt:lpstr>
      <vt:lpstr>Modes of action provide the rationale for  tafasitamab + lenalidomide combination</vt:lpstr>
      <vt:lpstr>Tafa-Len: L-MIND study Primary endpoint: Overall Response Rate (ORR) by IRC</vt:lpstr>
      <vt:lpstr>PowerPoint Presentation</vt:lpstr>
      <vt:lpstr>L-MIND: 12-months DOR by baseline characteristics</vt:lpstr>
      <vt:lpstr>Tafa-len (L-MIND): safety by treatment phase</vt:lpstr>
      <vt:lpstr>Anti-CD19 CAR-T Cell Therapies in R/R aggressive NHL</vt:lpstr>
      <vt:lpstr>Axicabtagene Ciloleucel in “real world“ PFS and OS by Baseline ECOG and LDH</vt:lpstr>
      <vt:lpstr>Relapsed and refractory DLBCL</vt:lpstr>
      <vt:lpstr>Background</vt:lpstr>
      <vt:lpstr>Mosunetuzumab: objective response rate in aggressive NHL</vt:lpstr>
      <vt:lpstr>Response rates and duration in aggressive NHL</vt:lpstr>
      <vt:lpstr>Bi-Specifics CD3 x CD20 in patients with DLBCL: update at ASH 2020</vt:lpstr>
      <vt:lpstr>Novel agents in development for DLBCL </vt:lpstr>
      <vt:lpstr>Loncastuximab Tesirine (ADCT-402):  Patients with DLBCL: Response Rates (Efficacy Analysis Set)</vt:lpstr>
      <vt:lpstr>5F9 is a First-in-class Macrophage Immune Checkpoint Inhibitor Targeting CD47</vt:lpstr>
      <vt:lpstr>PowerPoint Presentation</vt:lpstr>
      <vt:lpstr>In conclusion: multiple options in a moving field</vt:lpstr>
      <vt:lpstr>Clinical cases</vt:lpstr>
      <vt:lpstr>Patient Case 1</vt:lpstr>
      <vt:lpstr>Patient Case 1 continued</vt:lpstr>
      <vt:lpstr>Patient Case 1 continued</vt:lpstr>
      <vt:lpstr>Patient Case 2</vt:lpstr>
      <vt:lpstr>Patient Case 2 continued</vt:lpstr>
      <vt:lpstr>Patient Case 3</vt:lpstr>
      <vt:lpstr>Patient Case 3 continued</vt:lpstr>
      <vt:lpstr>Patient Case 3 continued</vt:lpstr>
      <vt:lpstr>Patient Case 3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 Klaus</dc:creator>
  <cp:lastModifiedBy>Silvana Izquierdo</cp:lastModifiedBy>
  <cp:revision>179</cp:revision>
  <cp:lastPrinted>2020-09-29T07:34:38Z</cp:lastPrinted>
  <dcterms:created xsi:type="dcterms:W3CDTF">2020-09-25T15:05:53Z</dcterms:created>
  <dcterms:modified xsi:type="dcterms:W3CDTF">2021-01-25T21:19:53Z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