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revisionInfo.xml" ContentType="application/vnd.ms-powerpoint.revisioninfo+xml"/>
  <Override PartName="/ppt/tags/tag1.xml" ContentType="application/vnd.openxmlformats-officedocument.presentationml.tag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57" r:id="rId1"/>
    <p:sldMasterId id="2147483869" r:id="rId2"/>
  </p:sldMasterIdLst>
  <p:notesMasterIdLst>
    <p:notesMasterId r:id="rId27"/>
  </p:notesMasterIdLst>
  <p:handoutMasterIdLst>
    <p:handoutMasterId r:id="rId28"/>
  </p:handoutMasterIdLst>
  <p:sldIdLst>
    <p:sldId id="706" r:id="rId3"/>
    <p:sldId id="2146846980" r:id="rId4"/>
    <p:sldId id="266" r:id="rId5"/>
    <p:sldId id="267" r:id="rId6"/>
    <p:sldId id="264" r:id="rId7"/>
    <p:sldId id="689" r:id="rId8"/>
    <p:sldId id="686" r:id="rId9"/>
    <p:sldId id="681" r:id="rId10"/>
    <p:sldId id="675" r:id="rId11"/>
    <p:sldId id="687" r:id="rId12"/>
    <p:sldId id="691" r:id="rId13"/>
    <p:sldId id="682" r:id="rId14"/>
    <p:sldId id="695" r:id="rId15"/>
    <p:sldId id="696" r:id="rId16"/>
    <p:sldId id="694" r:id="rId17"/>
    <p:sldId id="697" r:id="rId18"/>
    <p:sldId id="698" r:id="rId19"/>
    <p:sldId id="677" r:id="rId20"/>
    <p:sldId id="702" r:id="rId21"/>
    <p:sldId id="663" r:id="rId22"/>
    <p:sldId id="699" r:id="rId23"/>
    <p:sldId id="701" r:id="rId24"/>
    <p:sldId id="629" r:id="rId25"/>
    <p:sldId id="704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n LaCasce" initials="AL" lastIdx="1" clrIdx="0">
    <p:extLst>
      <p:ext uri="{19B8F6BF-5375-455C-9EA6-DF929625EA0E}">
        <p15:presenceInfo xmlns:p15="http://schemas.microsoft.com/office/powerpoint/2012/main" userId="Ann LaCasc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A8E"/>
    <a:srgbClr val="0062A0"/>
    <a:srgbClr val="CAB11F"/>
    <a:srgbClr val="0763A4"/>
    <a:srgbClr val="4A394B"/>
    <a:srgbClr val="2D024B"/>
    <a:srgbClr val="000000"/>
    <a:srgbClr val="7E7F7F"/>
    <a:srgbClr val="6B6B6B"/>
    <a:srgbClr val="FDA8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8554163-6A90-430C-962B-5CE7519B59CC}" v="12" dt="2021-11-29T17:20:15.62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62" autoAdjust="0"/>
    <p:restoredTop sz="94846"/>
  </p:normalViewPr>
  <p:slideViewPr>
    <p:cSldViewPr snapToGrid="0" snapToObjects="1">
      <p:cViewPr varScale="1">
        <p:scale>
          <a:sx n="170" d="100"/>
          <a:sy n="170" d="100"/>
        </p:scale>
        <p:origin x="664" y="1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 snapToObjects="1">
      <p:cViewPr varScale="1">
        <p:scale>
          <a:sx n="62" d="100"/>
          <a:sy n="62" d="100"/>
        </p:scale>
        <p:origin x="-1742" y="-91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37" Type="http://schemas.openxmlformats.org/officeDocument/2006/relationships/customXml" Target="../customXml/item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36" Type="http://schemas.openxmlformats.org/officeDocument/2006/relationships/customXml" Target="../customXml/item2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35" Type="http://schemas.openxmlformats.org/officeDocument/2006/relationships/customXml" Target="../customXml/item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EA1AB2-2C8A-4567-8C12-210B0B00697F}" type="datetimeFigureOut">
              <a:rPr lang="en-US" smtClean="0"/>
              <a:pPr/>
              <a:t>12/29/21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86660F-A865-4B78-BD70-177A425A506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9627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7CCB26-841F-4E88-8041-0CF88656636C}" type="datetimeFigureOut">
              <a:rPr lang="en-US" smtClean="0"/>
              <a:pPr/>
              <a:t>12/29/21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1EB320-143A-4CC5-8CAC-62915E6E291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744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1EB320-143A-4CC5-8CAC-62915E6E2912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4840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12/29/21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01828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12/29/21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1623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12/29/21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35630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n>
                <a:noFill/>
              </a:ln>
            </a:endParaRP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03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400" b="1" baseline="0">
                <a:solidFill>
                  <a:schemeClr val="tx1"/>
                </a:solidFill>
                <a:latin typeface="+mn-lt"/>
                <a:cs typeface="Helvetica" panose="020B0604020202020204" pitchFamily="34" charset="0"/>
              </a:defRPr>
            </a:lvl1pPr>
            <a:lvl2pPr marL="395269" indent="0">
              <a:buNone/>
              <a:defRPr sz="1400" b="1"/>
            </a:lvl2pPr>
            <a:lvl3pPr marL="801648" indent="0">
              <a:buNone/>
              <a:defRPr sz="1400" b="1"/>
            </a:lvl3pPr>
            <a:lvl4pPr marL="1196915" indent="0">
              <a:buNone/>
              <a:defRPr sz="1400" b="1"/>
            </a:lvl4pPr>
            <a:lvl5pPr marL="1601707" indent="0">
              <a:buNone/>
              <a:defRPr sz="1400" b="1"/>
            </a:lvl5pPr>
          </a:lstStyle>
          <a:p>
            <a:pPr lvl="0"/>
            <a:r>
              <a:rPr lang="en-US" dirty="0"/>
              <a:t>Reference.</a:t>
            </a:r>
          </a:p>
        </p:txBody>
      </p:sp>
    </p:spTree>
    <p:extLst>
      <p:ext uri="{BB962C8B-B14F-4D97-AF65-F5344CB8AC3E}">
        <p14:creationId xmlns:p14="http://schemas.microsoft.com/office/powerpoint/2010/main" val="24896160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7DE6A48-BD34-9247-8CD2-A207D07E22B4}" type="datetime1">
              <a:rPr lang="en-US"/>
              <a:pPr/>
              <a:t>12/29/21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941447-81A8-E34A-8E29-11F044513D7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490453"/>
            <a:ext cx="10972800" cy="713539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rgbClr val="CD113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9600" y="1368923"/>
            <a:ext cx="10972800" cy="4947903"/>
          </a:xfrm>
          <a:prstGeom prst="rect">
            <a:avLst/>
          </a:prstGeom>
        </p:spPr>
        <p:txBody>
          <a:bodyPr/>
          <a:lstStyle>
            <a:lvl1pPr>
              <a:defRPr sz="2667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133">
                <a:solidFill>
                  <a:schemeClr val="tx1"/>
                </a:solidFill>
              </a:defRPr>
            </a:lvl3pPr>
            <a:lvl4pPr>
              <a:defRPr sz="1867">
                <a:solidFill>
                  <a:schemeClr val="tx1"/>
                </a:solidFill>
              </a:defRPr>
            </a:lvl4pPr>
            <a:lvl5pPr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363679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eader + Ad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AA39B4E-6369-7A4C-AEBC-E5041664B93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3510" y="300283"/>
            <a:ext cx="10820401" cy="988192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Arial Bold 32pt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4B583F-E706-F845-9C2C-824CF42C5CC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12788" y="1573215"/>
            <a:ext cx="10820400" cy="42052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62138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7534" y="2347914"/>
            <a:ext cx="11425767" cy="16208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17184" y="4283076"/>
            <a:ext cx="9408584" cy="1931987"/>
          </a:xfrm>
        </p:spPr>
        <p:txBody>
          <a:bodyPr/>
          <a:lstStyle>
            <a:lvl1pPr marL="0" indent="0" algn="ctr">
              <a:buNone/>
              <a:defRPr/>
            </a:lvl1pPr>
            <a:lvl2pPr marL="457058" indent="0" algn="ctr">
              <a:buNone/>
              <a:defRPr/>
            </a:lvl2pPr>
            <a:lvl3pPr marL="914115" indent="0" algn="ctr">
              <a:buNone/>
              <a:defRPr/>
            </a:lvl3pPr>
            <a:lvl4pPr marL="1371173" indent="0" algn="ctr">
              <a:buNone/>
              <a:defRPr/>
            </a:lvl4pPr>
            <a:lvl5pPr marL="1828231" indent="0" algn="ctr">
              <a:buNone/>
              <a:defRPr/>
            </a:lvl5pPr>
            <a:lvl6pPr marL="2285289" indent="0" algn="ctr">
              <a:buNone/>
              <a:defRPr/>
            </a:lvl6pPr>
            <a:lvl7pPr marL="2742347" indent="0" algn="ctr">
              <a:buNone/>
              <a:defRPr/>
            </a:lvl7pPr>
            <a:lvl8pPr marL="3199405" indent="0" algn="ctr">
              <a:buNone/>
              <a:defRPr/>
            </a:lvl8pPr>
            <a:lvl9pPr marL="3656462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986472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3925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2567" y="4857754"/>
            <a:ext cx="11423651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2567" y="3203576"/>
            <a:ext cx="11423651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58" indent="0">
              <a:buNone/>
              <a:defRPr sz="1800"/>
            </a:lvl2pPr>
            <a:lvl3pPr marL="914115" indent="0">
              <a:buNone/>
              <a:defRPr sz="1700"/>
            </a:lvl3pPr>
            <a:lvl4pPr marL="1371173" indent="0">
              <a:buNone/>
              <a:defRPr sz="1400"/>
            </a:lvl4pPr>
            <a:lvl5pPr marL="1828231" indent="0">
              <a:buNone/>
              <a:defRPr sz="1400"/>
            </a:lvl5pPr>
            <a:lvl6pPr marL="2285289" indent="0">
              <a:buNone/>
              <a:defRPr sz="1400"/>
            </a:lvl6pPr>
            <a:lvl7pPr marL="2742347" indent="0">
              <a:buNone/>
              <a:defRPr sz="1400"/>
            </a:lvl7pPr>
            <a:lvl8pPr marL="3199405" indent="0">
              <a:buNone/>
              <a:defRPr sz="1400"/>
            </a:lvl8pPr>
            <a:lvl9pPr marL="3656462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5742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7" y="2101852"/>
            <a:ext cx="5634567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4137" y="2101852"/>
            <a:ext cx="5636684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00036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3" y="303217"/>
            <a:ext cx="12096751" cy="12588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3100" y="1692275"/>
            <a:ext cx="5937251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3100" y="2397125"/>
            <a:ext cx="5937251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28370" y="1692275"/>
            <a:ext cx="5941484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28370" y="2397125"/>
            <a:ext cx="5941484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0117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12/29/21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32017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03181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5877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0" y="301625"/>
            <a:ext cx="4421717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55689" y="301628"/>
            <a:ext cx="7514167" cy="645159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3100" y="1581154"/>
            <a:ext cx="4421717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94378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5255" y="5291141"/>
            <a:ext cx="8064500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35255" y="674689"/>
            <a:ext cx="8064500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058" indent="0">
              <a:buNone/>
              <a:defRPr sz="2800"/>
            </a:lvl2pPr>
            <a:lvl3pPr marL="914115" indent="0">
              <a:buNone/>
              <a:defRPr sz="2400"/>
            </a:lvl3pPr>
            <a:lvl4pPr marL="1371173" indent="0">
              <a:buNone/>
              <a:defRPr sz="2000"/>
            </a:lvl4pPr>
            <a:lvl5pPr marL="1828231" indent="0">
              <a:buNone/>
              <a:defRPr sz="2000"/>
            </a:lvl5pPr>
            <a:lvl6pPr marL="2285289" indent="0">
              <a:buNone/>
              <a:defRPr sz="2000"/>
            </a:lvl6pPr>
            <a:lvl7pPr marL="2742347" indent="0">
              <a:buNone/>
              <a:defRPr sz="2000"/>
            </a:lvl7pPr>
            <a:lvl8pPr marL="3199405" indent="0">
              <a:buNone/>
              <a:defRPr sz="2000"/>
            </a:lvl8pPr>
            <a:lvl9pPr marL="3656462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35255" y="5916613"/>
            <a:ext cx="8064500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30672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5314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2737" y="627063"/>
            <a:ext cx="2868084" cy="6235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86367" y="627063"/>
            <a:ext cx="8403167" cy="6235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82667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6367" y="627066"/>
            <a:ext cx="11474451" cy="12604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7" y="2101852"/>
            <a:ext cx="5634567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137" y="2101852"/>
            <a:ext cx="5636684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49699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285" y="227013"/>
            <a:ext cx="10358967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2285" y="1416051"/>
            <a:ext cx="10358967" cy="4799013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372458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10363200" cy="1219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14400" y="1828800"/>
            <a:ext cx="103632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A90E337-F800-1146-8455-677861B99144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4134770581"/>
      </p:ext>
    </p:extLst>
  </p:cSld>
  <p:clrMapOvr>
    <a:masterClrMapping/>
  </p:clrMapOvr>
  <p:transition spd="slow" advClick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Question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question"/>
          <p:cNvSpPr>
            <a:spLocks noGrp="1"/>
          </p:cNvSpPr>
          <p:nvPr>
            <p:ph type="body" idx="10" hasCustomPrompt="1"/>
          </p:nvPr>
        </p:nvSpPr>
        <p:spPr>
          <a:xfrm>
            <a:off x="912283" y="1522413"/>
            <a:ext cx="10367432" cy="685800"/>
          </a:xfrm>
        </p:spPr>
        <p:txBody>
          <a:bodyPr/>
          <a:lstStyle>
            <a:lvl1pPr marL="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1pPr>
            <a:lvl2pPr marL="5222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2pPr>
            <a:lvl3pPr marL="9794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3pPr>
            <a:lvl4pPr marL="137160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4pPr>
            <a:lvl5pPr marL="1762125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5pPr>
          </a:lstStyle>
          <a:p>
            <a:pPr lvl="0"/>
            <a:r>
              <a:rPr lang="en-US"/>
              <a:t>Click to add question here</a:t>
            </a:r>
          </a:p>
        </p:txBody>
      </p:sp>
      <p:sp>
        <p:nvSpPr>
          <p:cNvPr id="4" name="choices"/>
          <p:cNvSpPr>
            <a:spLocks noGrp="1"/>
          </p:cNvSpPr>
          <p:nvPr>
            <p:ph type="body" sz="quarter" idx="11" hasCustomPrompt="1"/>
          </p:nvPr>
        </p:nvSpPr>
        <p:spPr>
          <a:xfrm>
            <a:off x="912284" y="2360613"/>
            <a:ext cx="4955645" cy="3810000"/>
          </a:xfrm>
          <a:prstGeom prst="rect">
            <a:avLst/>
          </a:prstGeom>
        </p:spPr>
        <p:txBody>
          <a:bodyPr>
            <a:normAutofit/>
          </a:bodyPr>
          <a:lstStyle>
            <a:lvl1pPr marL="612775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1pPr>
            <a:lvl2pPr marL="1036638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2pPr>
            <a:lvl3pPr marL="1436688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3pPr>
            <a:lvl4pPr marL="1828800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4pPr>
            <a:lvl5pPr marL="2219325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5pPr>
          </a:lstStyle>
          <a:p>
            <a:pPr lvl="0"/>
            <a:r>
              <a:rPr lang="en-US"/>
              <a:t>Click to add choices here</a:t>
            </a:r>
          </a:p>
        </p:txBody>
      </p:sp>
      <p:sp>
        <p:nvSpPr>
          <p:cNvPr id="5" name="chartPosition"/>
          <p:cNvSpPr>
            <a:spLocks noGrp="1"/>
          </p:cNvSpPr>
          <p:nvPr>
            <p:ph type="chart" sz="quarter" idx="12"/>
          </p:nvPr>
        </p:nvSpPr>
        <p:spPr>
          <a:xfrm>
            <a:off x="6324071" y="2360613"/>
            <a:ext cx="4955645" cy="3810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916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12/29/21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196594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Clock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Oval 2" hidden="1"/>
          <p:cNvSpPr/>
          <p:nvPr userDrawn="1">
            <p:custDataLst>
              <p:tags r:id="rId1"/>
            </p:custDataLst>
          </p:nvPr>
        </p:nvSpPr>
        <p:spPr bwMode="auto">
          <a:xfrm>
            <a:off x="10922000" y="5905501"/>
            <a:ext cx="846667" cy="483015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</a:pPr>
            <a:r>
              <a:rPr kumimoji="0" lang="en-US" sz="2400" b="0" i="0" u="none" strike="noStrike" cap="none" normalizeH="0" baseline="0">
                <a:ln>
                  <a:noFill/>
                </a:ln>
                <a:effectLst/>
                <a:latin typeface="Times New Roman" pitchFamily="18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766362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1419973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29307653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12/29/21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56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12/29/21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8966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08D7C-19C7-8146-A941-4F86CB382D99}" type="datetimeFigureOut">
              <a:rPr lang="en-US" smtClean="0"/>
              <a:pPr/>
              <a:t>12/29/21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7FFB4-CAED-9D44-872B-D5B6BE97D2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728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08D7C-19C7-8146-A941-4F86CB382D99}" type="datetimeFigureOut">
              <a:rPr lang="en-US" smtClean="0"/>
              <a:pPr/>
              <a:t>12/29/21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7FFB4-CAED-9D44-872B-D5B6BE97D2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321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12/29/21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1157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12/29/21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9863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1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30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4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12/29/21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49CDB6A-B988-BD43-B1F1-61C73A1945DC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1" y="6131377"/>
            <a:ext cx="12191999" cy="75178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99AA949-A226-B947-84ED-F3BD24ABA03E}"/>
              </a:ext>
            </a:extLst>
          </p:cNvPr>
          <p:cNvSpPr/>
          <p:nvPr userDrawn="1"/>
        </p:nvSpPr>
        <p:spPr>
          <a:xfrm>
            <a:off x="-3" y="6208932"/>
            <a:ext cx="12192003" cy="641145"/>
          </a:xfrm>
          <a:prstGeom prst="rect">
            <a:avLst/>
          </a:prstGeom>
          <a:solidFill>
            <a:srgbClr val="4D4D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EE39048-6C41-E940-B8AC-85DBCBE492DA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274573" y="6315424"/>
            <a:ext cx="2377099" cy="357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927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8" r:id="rId1"/>
    <p:sldLayoutId id="2147483859" r:id="rId2"/>
    <p:sldLayoutId id="2147483860" r:id="rId3"/>
    <p:sldLayoutId id="2147483861" r:id="rId4"/>
    <p:sldLayoutId id="2147483862" r:id="rId5"/>
    <p:sldLayoutId id="2147483863" r:id="rId6"/>
    <p:sldLayoutId id="2147483864" r:id="rId7"/>
    <p:sldLayoutId id="2147483865" r:id="rId8"/>
    <p:sldLayoutId id="2147483866" r:id="rId9"/>
    <p:sldLayoutId id="2147483867" r:id="rId10"/>
    <p:sldLayoutId id="2147483868" r:id="rId11"/>
    <p:sldLayoutId id="2147483854" r:id="rId12"/>
    <p:sldLayoutId id="2147483855" r:id="rId13"/>
    <p:sldLayoutId id="2147483856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C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12285" y="227013"/>
            <a:ext cx="1035896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285" y="1416051"/>
            <a:ext cx="10358967" cy="479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AB366F00-D68A-ED43-AEFA-68B7121E0CD6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5992" y="6156880"/>
            <a:ext cx="650240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55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0" r:id="rId1"/>
    <p:sldLayoutId id="2147483871" r:id="rId2"/>
    <p:sldLayoutId id="2147483872" r:id="rId3"/>
    <p:sldLayoutId id="2147483873" r:id="rId4"/>
    <p:sldLayoutId id="2147483874" r:id="rId5"/>
    <p:sldLayoutId id="2147483875" r:id="rId6"/>
    <p:sldLayoutId id="2147483876" r:id="rId7"/>
    <p:sldLayoutId id="2147483877" r:id="rId8"/>
    <p:sldLayoutId id="2147483878" r:id="rId9"/>
    <p:sldLayoutId id="2147483879" r:id="rId10"/>
    <p:sldLayoutId id="2147483880" r:id="rId11"/>
    <p:sldLayoutId id="2147483881" r:id="rId12"/>
    <p:sldLayoutId id="2147483882" r:id="rId13"/>
    <p:sldLayoutId id="2147483883" r:id="rId14"/>
    <p:sldLayoutId id="2147483884" r:id="rId15"/>
    <p:sldLayoutId id="2147483885" r:id="rId16"/>
    <p:sldLayoutId id="2147483886" r:id="rId17"/>
    <p:sldLayoutId id="2147483887" r:id="rId18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000" b="1">
          <a:solidFill>
            <a:srgbClr val="3333FF"/>
          </a:solidFill>
          <a:latin typeface="Calibri"/>
          <a:ea typeface="MS PGothic" pitchFamily="34" charset="-128"/>
          <a:cs typeface="Calibri"/>
        </a:defRPr>
      </a:lvl1pPr>
      <a:lvl2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5pPr>
      <a:lvl6pPr marL="153622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6pPr>
      <a:lvl7pPr marL="199328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7pPr>
      <a:lvl8pPr marL="245033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8pPr>
      <a:lvl9pPr marL="290739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9pPr>
    </p:titleStyle>
    <p:bodyStyle>
      <a:lvl1pPr marL="390525" indent="-292100" algn="l" defTabSz="412750" rtl="0" eaLnBrk="0" fontAlgn="base" hangingPunct="0">
        <a:lnSpc>
          <a:spcPct val="105000"/>
        </a:lnSpc>
        <a:spcBef>
          <a:spcPct val="30000"/>
        </a:spcBef>
        <a:spcAft>
          <a:spcPts val="800"/>
        </a:spcAft>
        <a:buClr>
          <a:srgbClr val="000000"/>
        </a:buClr>
        <a:buSzPct val="100000"/>
        <a:buFont typeface="Arial" pitchFamily="-72" charset="0"/>
        <a:buChar char="•"/>
        <a:defRPr sz="2900" b="1">
          <a:solidFill>
            <a:srgbClr val="000000"/>
          </a:solidFill>
          <a:latin typeface="Calibri" charset="0"/>
          <a:ea typeface="MS PGothic" pitchFamily="34" charset="-128"/>
          <a:cs typeface="MS PGothic" charset="0"/>
        </a:defRPr>
      </a:lvl1pPr>
      <a:lvl2pPr marL="782638" indent="-260350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600" b="1">
          <a:solidFill>
            <a:srgbClr val="000000"/>
          </a:solidFill>
          <a:latin typeface="Calibri" charset="0"/>
          <a:ea typeface="MS PGothic" pitchFamily="34" charset="-128"/>
        </a:defRPr>
      </a:lvl2pPr>
      <a:lvl3pPr marL="1173163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400" b="1">
          <a:solidFill>
            <a:srgbClr val="000000"/>
          </a:solidFill>
          <a:latin typeface="Calibri" charset="0"/>
          <a:ea typeface="ＭＳ Ｐゴシック" pitchFamily="-123" charset="-128"/>
          <a:cs typeface="ＭＳ Ｐゴシック" pitchFamily="-72" charset="-128"/>
        </a:defRPr>
      </a:lvl3pPr>
      <a:lvl4pPr marL="1565275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200" b="1">
          <a:solidFill>
            <a:srgbClr val="000000"/>
          </a:solidFill>
          <a:latin typeface="Calibri" charset="0"/>
          <a:ea typeface="ＭＳ Ｐゴシック" pitchFamily="-123" charset="-128"/>
        </a:defRPr>
      </a:lvl4pPr>
      <a:lvl5pPr marL="1957388" indent="-195263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000" b="1">
          <a:solidFill>
            <a:srgbClr val="000000"/>
          </a:solidFill>
          <a:latin typeface="Calibri" charset="0"/>
          <a:ea typeface="ＭＳ Ｐゴシック" pitchFamily="-123" charset="-128"/>
        </a:defRPr>
      </a:lvl5pPr>
      <a:lvl6pPr marL="2615386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6pPr>
      <a:lvl7pPr marL="3072444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7pPr>
      <a:lvl8pPr marL="3529502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8pPr>
      <a:lvl9pPr marL="3986559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58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1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73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31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289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47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0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462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7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E12EDE-D531-8D4C-B8D7-D87E2743E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6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500" b="1" dirty="0">
                <a:latin typeface="Calibri" panose="020F0502020204030204" pitchFamily="34" charset="0"/>
                <a:cs typeface="Calibri" panose="020F0502020204030204" pitchFamily="34" charset="0"/>
              </a:rPr>
              <a:t>Hodgkin Lymphoma (HL)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E1AB9C-4721-884E-BC70-A4E9041B2FBF}"/>
              </a:ext>
            </a:extLst>
          </p:cNvPr>
          <p:cNvSpPr txBox="1">
            <a:spLocks/>
          </p:cNvSpPr>
          <p:nvPr/>
        </p:nvSpPr>
        <p:spPr>
          <a:xfrm>
            <a:off x="838200" y="3151188"/>
            <a:ext cx="10515600" cy="1325563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dirty="0"/>
              <a:t>Dr </a:t>
            </a:r>
            <a:r>
              <a:rPr lang="en-US" sz="4400" b="1" dirty="0" err="1"/>
              <a:t>LaCasce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9234720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555F36-AD0E-184C-9D67-96D480B49DF1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30163" y="-28575"/>
            <a:ext cx="12161837" cy="989013"/>
          </a:xfrm>
        </p:spPr>
        <p:txBody>
          <a:bodyPr>
            <a:normAutofit/>
          </a:bodyPr>
          <a:lstStyle/>
          <a:p>
            <a:pPr algn="ctr"/>
            <a:r>
              <a:rPr lang="en-US" sz="3733" b="1" dirty="0">
                <a:solidFill>
                  <a:srgbClr val="0070C0"/>
                </a:solidFill>
              </a:rPr>
              <a:t>PET response and PFS with risk adapted BV strategy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2E3D62-DDED-A04C-8694-99B08ED387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0812" y="1059260"/>
            <a:ext cx="4627329" cy="4744640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1C806F2-C2F3-C14E-8571-BB4784DA0272}"/>
              </a:ext>
            </a:extLst>
          </p:cNvPr>
          <p:cNvSpPr txBox="1"/>
          <p:nvPr/>
        </p:nvSpPr>
        <p:spPr>
          <a:xfrm>
            <a:off x="5159218" y="6346902"/>
            <a:ext cx="2985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Park et al. Blood Adv 2020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072DE3-E5B0-4826-A81E-2A6A3094D2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540" y="2251110"/>
            <a:ext cx="3756003" cy="2355780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82DB53B-212F-4BC6-BBB8-FF0BF1A955BD}"/>
              </a:ext>
            </a:extLst>
          </p:cNvPr>
          <p:cNvSpPr/>
          <p:nvPr/>
        </p:nvSpPr>
        <p:spPr>
          <a:xfrm>
            <a:off x="8928726" y="2286000"/>
            <a:ext cx="2985033" cy="2286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One case of </a:t>
            </a:r>
            <a:br>
              <a:rPr lang="en-US" sz="3200" b="1" dirty="0"/>
            </a:br>
            <a:r>
              <a:rPr lang="en-US" sz="3200" b="1" dirty="0"/>
              <a:t>gr 3 PN</a:t>
            </a:r>
          </a:p>
          <a:p>
            <a:pPr algn="ctr"/>
            <a:r>
              <a:rPr lang="en-US" sz="3200" b="1" dirty="0"/>
              <a:t>One infectious death</a:t>
            </a:r>
          </a:p>
        </p:txBody>
      </p:sp>
    </p:spTree>
    <p:extLst>
      <p:ext uri="{BB962C8B-B14F-4D97-AF65-F5344CB8AC3E}">
        <p14:creationId xmlns:p14="http://schemas.microsoft.com/office/powerpoint/2010/main" val="6476514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0C8F0D7-053D-428F-ADC1-966BE446ED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18" y="-331826"/>
            <a:ext cx="12128783" cy="1325563"/>
          </a:xfrm>
        </p:spPr>
        <p:txBody>
          <a:bodyPr>
            <a:normAutofit/>
          </a:bodyPr>
          <a:lstStyle/>
          <a:p>
            <a:r>
              <a:rPr lang="en-US" sz="3733" b="1" dirty="0">
                <a:solidFill>
                  <a:srgbClr val="0070C0"/>
                </a:solidFill>
              </a:rPr>
              <a:t>BV-AVD in early unfavorable HL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7DDD4B84-A53E-453C-B5AE-D47777DC2C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68311"/>
              </p:ext>
            </p:extLst>
          </p:nvPr>
        </p:nvGraphicFramePr>
        <p:xfrm>
          <a:off x="5579888" y="812537"/>
          <a:ext cx="6330426" cy="49997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4635">
                  <a:extLst>
                    <a:ext uri="{9D8B030D-6E8A-4147-A177-3AD203B41FA5}">
                      <a16:colId xmlns:a16="http://schemas.microsoft.com/office/drawing/2014/main" val="2218046432"/>
                    </a:ext>
                  </a:extLst>
                </a:gridCol>
                <a:gridCol w="912896">
                  <a:extLst>
                    <a:ext uri="{9D8B030D-6E8A-4147-A177-3AD203B41FA5}">
                      <a16:colId xmlns:a16="http://schemas.microsoft.com/office/drawing/2014/main" val="1504099500"/>
                    </a:ext>
                  </a:extLst>
                </a:gridCol>
                <a:gridCol w="911051">
                  <a:extLst>
                    <a:ext uri="{9D8B030D-6E8A-4147-A177-3AD203B41FA5}">
                      <a16:colId xmlns:a16="http://schemas.microsoft.com/office/drawing/2014/main" val="3386165387"/>
                    </a:ext>
                  </a:extLst>
                </a:gridCol>
                <a:gridCol w="1031631">
                  <a:extLst>
                    <a:ext uri="{9D8B030D-6E8A-4147-A177-3AD203B41FA5}">
                      <a16:colId xmlns:a16="http://schemas.microsoft.com/office/drawing/2014/main" val="808569308"/>
                    </a:ext>
                  </a:extLst>
                </a:gridCol>
                <a:gridCol w="1071824">
                  <a:extLst>
                    <a:ext uri="{9D8B030D-6E8A-4147-A177-3AD203B41FA5}">
                      <a16:colId xmlns:a16="http://schemas.microsoft.com/office/drawing/2014/main" val="601029498"/>
                    </a:ext>
                  </a:extLst>
                </a:gridCol>
                <a:gridCol w="1058389">
                  <a:extLst>
                    <a:ext uri="{9D8B030D-6E8A-4147-A177-3AD203B41FA5}">
                      <a16:colId xmlns:a16="http://schemas.microsoft.com/office/drawing/2014/main" val="2810025003"/>
                    </a:ext>
                  </a:extLst>
                </a:gridCol>
              </a:tblGrid>
              <a:tr h="406400">
                <a:tc>
                  <a:txBody>
                    <a:bodyPr/>
                    <a:lstStyle/>
                    <a:p>
                      <a:r>
                        <a:rPr lang="en-US" sz="1900" dirty="0"/>
                        <a:t>Cohort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dirty="0"/>
                        <a:t>1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dirty="0"/>
                        <a:t>2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dirty="0"/>
                        <a:t>3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dirty="0"/>
                        <a:t>4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dirty="0"/>
                        <a:t>all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5062119"/>
                  </a:ext>
                </a:extLst>
              </a:tr>
              <a:tr h="503129">
                <a:tc>
                  <a:txBody>
                    <a:bodyPr/>
                    <a:lstStyle/>
                    <a:p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n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30 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29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29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29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117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6775459"/>
                  </a:ext>
                </a:extLst>
              </a:tr>
              <a:tr h="690880">
                <a:tc>
                  <a:txBody>
                    <a:bodyPr/>
                    <a:lstStyle/>
                    <a:p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Age, med </a:t>
                      </a:r>
                    </a:p>
                    <a:p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range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31</a:t>
                      </a:r>
                    </a:p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18-59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33</a:t>
                      </a:r>
                    </a:p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19-55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31</a:t>
                      </a:r>
                    </a:p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20-58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30</a:t>
                      </a:r>
                    </a:p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20-58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32</a:t>
                      </a:r>
                    </a:p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18-59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2225751"/>
                  </a:ext>
                </a:extLst>
              </a:tr>
              <a:tr h="690880">
                <a:tc>
                  <a:txBody>
                    <a:bodyPr/>
                    <a:lstStyle/>
                    <a:p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Stage II 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30</a:t>
                      </a:r>
                    </a:p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(100)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29 (100)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28</a:t>
                      </a:r>
                    </a:p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(97)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28</a:t>
                      </a:r>
                    </a:p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(97)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115</a:t>
                      </a:r>
                    </a:p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(98)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5602453"/>
                  </a:ext>
                </a:extLst>
              </a:tr>
              <a:tr h="1280992">
                <a:tc>
                  <a:txBody>
                    <a:bodyPr/>
                    <a:lstStyle/>
                    <a:p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Stage </a:t>
                      </a:r>
                    </a:p>
                    <a:p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IIBX</a:t>
                      </a:r>
                    </a:p>
                    <a:p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IIBE</a:t>
                      </a:r>
                    </a:p>
                    <a:p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IIBXE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900" b="1" dirty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6 (20)</a:t>
                      </a:r>
                    </a:p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4 (13)</a:t>
                      </a:r>
                    </a:p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2 (7)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900" b="1" dirty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7 (24)</a:t>
                      </a:r>
                    </a:p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0 (0)</a:t>
                      </a:r>
                    </a:p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2 (7)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900" b="1" dirty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0 (0)</a:t>
                      </a:r>
                    </a:p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0 (0)</a:t>
                      </a:r>
                    </a:p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1 (3)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900" b="1" dirty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3 (10)</a:t>
                      </a:r>
                    </a:p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1 (3)</a:t>
                      </a:r>
                    </a:p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1 (3)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900" b="1" dirty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16 (14)</a:t>
                      </a:r>
                    </a:p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5 (4)</a:t>
                      </a:r>
                    </a:p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6 (5)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1119877"/>
                  </a:ext>
                </a:extLst>
              </a:tr>
              <a:tr h="690880">
                <a:tc>
                  <a:txBody>
                    <a:bodyPr/>
                    <a:lstStyle/>
                    <a:p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Bulky disease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12(40)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9 (31)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6 (21)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7 (24)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32 (27)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4267085"/>
                  </a:ext>
                </a:extLst>
              </a:tr>
              <a:tr h="690880">
                <a:tc>
                  <a:txBody>
                    <a:bodyPr/>
                    <a:lstStyle/>
                    <a:p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MSK bulky*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23(77)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20(69)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29(100)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29(100)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101(86)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8226978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BDD03F8-0A86-44D1-B085-0960652DA5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805" y="758807"/>
            <a:ext cx="4075473" cy="500777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BD904E-7877-45EB-A84E-9741C1ADDB2D}"/>
              </a:ext>
            </a:extLst>
          </p:cNvPr>
          <p:cNvSpPr txBox="1"/>
          <p:nvPr/>
        </p:nvSpPr>
        <p:spPr>
          <a:xfrm>
            <a:off x="4813714" y="6317063"/>
            <a:ext cx="2461293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Kumar et al. JCO 2021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0F3BEB-7940-4E93-B89D-B1336D7DB05A}"/>
              </a:ext>
            </a:extLst>
          </p:cNvPr>
          <p:cNvSpPr txBox="1"/>
          <p:nvPr/>
        </p:nvSpPr>
        <p:spPr>
          <a:xfrm>
            <a:off x="5639036" y="5837221"/>
            <a:ext cx="24612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0070C0"/>
                </a:solidFill>
              </a:rPr>
              <a:t>* &gt; 7 cm transverse/coronal</a:t>
            </a:r>
          </a:p>
        </p:txBody>
      </p:sp>
    </p:spTree>
    <p:extLst>
      <p:ext uri="{BB962C8B-B14F-4D97-AF65-F5344CB8AC3E}">
        <p14:creationId xmlns:p14="http://schemas.microsoft.com/office/powerpoint/2010/main" val="11481475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06BBE-DCA7-7648-BC2B-C4249726A913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12192000" cy="989013"/>
          </a:xfrm>
        </p:spPr>
        <p:txBody>
          <a:bodyPr>
            <a:normAutofit/>
          </a:bodyPr>
          <a:lstStyle/>
          <a:p>
            <a:pPr algn="ctr"/>
            <a:r>
              <a:rPr lang="en-US" sz="3733" b="1" dirty="0">
                <a:solidFill>
                  <a:srgbClr val="0070C0"/>
                </a:solidFill>
              </a:rPr>
              <a:t>Favorable PFS without difference between cohorts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73F43B9-EE86-E448-AF6A-B800C8188997}"/>
              </a:ext>
            </a:extLst>
          </p:cNvPr>
          <p:cNvSpPr txBox="1"/>
          <p:nvPr/>
        </p:nvSpPr>
        <p:spPr>
          <a:xfrm>
            <a:off x="4813713" y="6317063"/>
            <a:ext cx="2564569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Kumar et al. JCO 2021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0759CCD-C868-EE4E-AA36-719F15EC46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1121" y="988485"/>
            <a:ext cx="10149756" cy="4724201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4974512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36CE14-FDAB-443C-A790-ABCAF5350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683" y="210027"/>
            <a:ext cx="7268693" cy="1325563"/>
          </a:xfrm>
        </p:spPr>
        <p:txBody>
          <a:bodyPr>
            <a:normAutofit/>
          </a:bodyPr>
          <a:lstStyle/>
          <a:p>
            <a:r>
              <a:rPr lang="en-US" sz="3733" b="1" dirty="0">
                <a:solidFill>
                  <a:srgbClr val="0070C0"/>
                </a:solidFill>
              </a:rPr>
              <a:t>Sequential BV-AVD in elderly patients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AC7CD1C-0472-4C1D-A560-24495FD001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684" y="1535589"/>
            <a:ext cx="7192600" cy="398430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5241B0-F74B-4C09-AE4B-714484CD480E}"/>
              </a:ext>
            </a:extLst>
          </p:cNvPr>
          <p:cNvSpPr txBox="1"/>
          <p:nvPr/>
        </p:nvSpPr>
        <p:spPr>
          <a:xfrm>
            <a:off x="4813716" y="6307459"/>
            <a:ext cx="2564569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Evens et al. JCO 2018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2A9879B-9603-4DDB-8CFB-DA778A9D99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4376" y="121310"/>
            <a:ext cx="4551939" cy="5709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0156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581AF3-FF6D-4638-8E9C-4766EE1E0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468"/>
            <a:ext cx="10515600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BV followed by AVD with favorable PFS and manageable toxicity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DB9FC9-E591-4DBA-A171-B97DA06B9E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69" y="1714501"/>
            <a:ext cx="4899196" cy="3781351"/>
          </a:xfrm>
          <a:prstGeom prst="rect">
            <a:avLst/>
          </a:prstGeom>
          <a:ln>
            <a:solidFill>
              <a:srgbClr val="0070C0"/>
            </a:solidFill>
          </a:ln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545D49D-0805-4613-A874-A8093BEB6A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5614535"/>
              </p:ext>
            </p:extLst>
          </p:nvPr>
        </p:nvGraphicFramePr>
        <p:xfrm>
          <a:off x="6664570" y="2216574"/>
          <a:ext cx="4689230" cy="24248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0637">
                  <a:extLst>
                    <a:ext uri="{9D8B030D-6E8A-4147-A177-3AD203B41FA5}">
                      <a16:colId xmlns:a16="http://schemas.microsoft.com/office/drawing/2014/main" val="224718248"/>
                    </a:ext>
                  </a:extLst>
                </a:gridCol>
                <a:gridCol w="1245996">
                  <a:extLst>
                    <a:ext uri="{9D8B030D-6E8A-4147-A177-3AD203B41FA5}">
                      <a16:colId xmlns:a16="http://schemas.microsoft.com/office/drawing/2014/main" val="3668947761"/>
                    </a:ext>
                  </a:extLst>
                </a:gridCol>
                <a:gridCol w="1232597">
                  <a:extLst>
                    <a:ext uri="{9D8B030D-6E8A-4147-A177-3AD203B41FA5}">
                      <a16:colId xmlns:a16="http://schemas.microsoft.com/office/drawing/2014/main" val="1253227634"/>
                    </a:ext>
                  </a:extLst>
                </a:gridCol>
              </a:tblGrid>
              <a:tr h="447040">
                <a:tc>
                  <a:txBody>
                    <a:bodyPr/>
                    <a:lstStyle/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AE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Gr 3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Gr 4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5480767"/>
                  </a:ext>
                </a:extLst>
              </a:tr>
              <a:tr h="494453">
                <a:tc>
                  <a:txBody>
                    <a:bodyPr/>
                    <a:lstStyle/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Neutropenia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 8(17%)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13(27%)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2393929"/>
                  </a:ext>
                </a:extLst>
              </a:tr>
              <a:tr h="494453">
                <a:tc>
                  <a:txBody>
                    <a:bodyPr/>
                    <a:lstStyle/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F+N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 3(6%)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  1(2%)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4646432"/>
                  </a:ext>
                </a:extLst>
              </a:tr>
              <a:tr h="494453">
                <a:tc>
                  <a:txBody>
                    <a:bodyPr/>
                    <a:lstStyle/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Pancreatitis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 1(2%)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  1(2%)*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5159611"/>
                  </a:ext>
                </a:extLst>
              </a:tr>
              <a:tr h="494453">
                <a:tc>
                  <a:txBody>
                    <a:bodyPr/>
                    <a:lstStyle/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PSN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 2(4%)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  0(0%)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8760523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9BDBBD3E-BB52-49F5-908A-1BC97D90A287}"/>
              </a:ext>
            </a:extLst>
          </p:cNvPr>
          <p:cNvSpPr/>
          <p:nvPr/>
        </p:nvSpPr>
        <p:spPr>
          <a:xfrm>
            <a:off x="9839848" y="4684772"/>
            <a:ext cx="1513952" cy="484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b="1" dirty="0">
                <a:solidFill>
                  <a:srgbClr val="0070C0"/>
                </a:solidFill>
              </a:rPr>
              <a:t>* Gr 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50CF03-A497-D446-BFA7-88DD4D560399}"/>
              </a:ext>
            </a:extLst>
          </p:cNvPr>
          <p:cNvSpPr txBox="1"/>
          <p:nvPr/>
        </p:nvSpPr>
        <p:spPr>
          <a:xfrm>
            <a:off x="4813716" y="6307459"/>
            <a:ext cx="2564569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Evens et al. JCO 2018</a:t>
            </a:r>
          </a:p>
        </p:txBody>
      </p:sp>
    </p:spTree>
    <p:extLst>
      <p:ext uri="{BB962C8B-B14F-4D97-AF65-F5344CB8AC3E}">
        <p14:creationId xmlns:p14="http://schemas.microsoft.com/office/powerpoint/2010/main" val="38410510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21C8F0-D614-4861-A3DB-C04AA1D35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4916"/>
            <a:ext cx="12192000" cy="1130113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BV-</a:t>
            </a:r>
            <a:r>
              <a:rPr lang="en-US" sz="3200" b="1" dirty="0" err="1">
                <a:solidFill>
                  <a:srgbClr val="0070C0"/>
                </a:solidFill>
              </a:rPr>
              <a:t>nivo</a:t>
            </a:r>
            <a:r>
              <a:rPr lang="en-US" sz="3200" b="1" dirty="0">
                <a:solidFill>
                  <a:srgbClr val="0070C0"/>
                </a:solidFill>
              </a:rPr>
              <a:t> in older/chemotherapy ineligible patients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3F8F31A5-E994-4BCF-8419-5718F2DFD1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922323"/>
              </p:ext>
            </p:extLst>
          </p:nvPr>
        </p:nvGraphicFramePr>
        <p:xfrm>
          <a:off x="356449" y="1188299"/>
          <a:ext cx="2610904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5452">
                  <a:extLst>
                    <a:ext uri="{9D8B030D-6E8A-4147-A177-3AD203B41FA5}">
                      <a16:colId xmlns:a16="http://schemas.microsoft.com/office/drawing/2014/main" val="3021543178"/>
                    </a:ext>
                  </a:extLst>
                </a:gridCol>
                <a:gridCol w="1305452">
                  <a:extLst>
                    <a:ext uri="{9D8B030D-6E8A-4147-A177-3AD203B41FA5}">
                      <a16:colId xmlns:a16="http://schemas.microsoft.com/office/drawing/2014/main" val="1173050221"/>
                    </a:ext>
                  </a:extLst>
                </a:gridCol>
              </a:tblGrid>
              <a:tr h="447040">
                <a:tc>
                  <a:txBody>
                    <a:bodyPr/>
                    <a:lstStyle/>
                    <a:p>
                      <a:endParaRPr lang="en-US" sz="2100" b="1" cap="none" spc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121920" marR="121920" marT="60960" marB="60960">
                    <a:solidFill>
                      <a:srgbClr val="0062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n=46</a:t>
                      </a:r>
                    </a:p>
                  </a:txBody>
                  <a:tcPr marL="121920" marR="121920" marT="60960" marB="60960">
                    <a:solidFill>
                      <a:srgbClr val="0062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8559738"/>
                  </a:ext>
                </a:extLst>
              </a:tr>
              <a:tr h="772160">
                <a:tc>
                  <a:txBody>
                    <a:bodyPr/>
                    <a:lstStyle/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Age</a:t>
                      </a:r>
                    </a:p>
                  </a:txBody>
                  <a:tcPr marL="121920" marR="121920" marT="60960" marB="60960">
                    <a:solidFill>
                      <a:srgbClr val="0062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71.5</a:t>
                      </a:r>
                    </a:p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 (64-77)</a:t>
                      </a:r>
                    </a:p>
                  </a:txBody>
                  <a:tcPr marL="121920" marR="121920" marT="60960" marB="60960">
                    <a:solidFill>
                      <a:srgbClr val="0062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0474051"/>
                  </a:ext>
                </a:extLst>
              </a:tr>
              <a:tr h="1422400">
                <a:tc>
                  <a:txBody>
                    <a:bodyPr/>
                    <a:lstStyle/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ECOG PS</a:t>
                      </a:r>
                    </a:p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0</a:t>
                      </a:r>
                    </a:p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</a:p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2</a:t>
                      </a:r>
                    </a:p>
                  </a:txBody>
                  <a:tcPr marL="121920" marR="121920" marT="60960" marB="60960">
                    <a:solidFill>
                      <a:srgbClr val="0062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100" b="1" cap="none" spc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14 (30%)</a:t>
                      </a:r>
                    </a:p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26 (57%)</a:t>
                      </a:r>
                    </a:p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  6 (13%)</a:t>
                      </a:r>
                    </a:p>
                  </a:txBody>
                  <a:tcPr marL="121920" marR="121920" marT="60960" marB="60960">
                    <a:solidFill>
                      <a:srgbClr val="0062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8586033"/>
                  </a:ext>
                </a:extLst>
              </a:tr>
              <a:tr h="1747520">
                <a:tc>
                  <a:txBody>
                    <a:bodyPr/>
                    <a:lstStyle/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Stage</a:t>
                      </a:r>
                    </a:p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I</a:t>
                      </a:r>
                    </a:p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II</a:t>
                      </a:r>
                    </a:p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III</a:t>
                      </a:r>
                    </a:p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IV</a:t>
                      </a:r>
                    </a:p>
                  </a:txBody>
                  <a:tcPr marL="121920" marR="121920" marT="60960" marB="60960">
                    <a:solidFill>
                      <a:srgbClr val="0062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100" b="1" cap="none" spc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  1 (2%)</a:t>
                      </a:r>
                    </a:p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15 (33%)</a:t>
                      </a:r>
                    </a:p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  9 (20%)</a:t>
                      </a:r>
                    </a:p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21 (46%)</a:t>
                      </a:r>
                    </a:p>
                  </a:txBody>
                  <a:tcPr marL="121920" marR="121920" marT="60960" marB="60960">
                    <a:solidFill>
                      <a:srgbClr val="0062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2467256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D8B73E0-BA4F-44E1-A3CF-7A799A67D6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1157118"/>
              </p:ext>
            </p:extLst>
          </p:nvPr>
        </p:nvGraphicFramePr>
        <p:xfrm>
          <a:off x="3653025" y="1806930"/>
          <a:ext cx="2969240" cy="15845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3157">
                  <a:extLst>
                    <a:ext uri="{9D8B030D-6E8A-4147-A177-3AD203B41FA5}">
                      <a16:colId xmlns:a16="http://schemas.microsoft.com/office/drawing/2014/main" val="3180997980"/>
                    </a:ext>
                  </a:extLst>
                </a:gridCol>
                <a:gridCol w="1756083">
                  <a:extLst>
                    <a:ext uri="{9D8B030D-6E8A-4147-A177-3AD203B41FA5}">
                      <a16:colId xmlns:a16="http://schemas.microsoft.com/office/drawing/2014/main" val="3452580432"/>
                    </a:ext>
                  </a:extLst>
                </a:gridCol>
              </a:tblGrid>
              <a:tr h="406400">
                <a:tc>
                  <a:txBody>
                    <a:bodyPr/>
                    <a:lstStyle/>
                    <a:p>
                      <a:r>
                        <a:rPr lang="en-US" sz="19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Best ORR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91%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3249300"/>
                  </a:ext>
                </a:extLst>
              </a:tr>
              <a:tr h="690880">
                <a:tc>
                  <a:txBody>
                    <a:bodyPr/>
                    <a:lstStyle/>
                    <a:p>
                      <a:r>
                        <a:rPr lang="en-US" sz="19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CMR</a:t>
                      </a:r>
                    </a:p>
                    <a:p>
                      <a:r>
                        <a:rPr lang="en-US" sz="19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PMR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30 (65%)</a:t>
                      </a:r>
                    </a:p>
                    <a:p>
                      <a:pPr algn="ctr"/>
                      <a:r>
                        <a:rPr lang="en-US" sz="19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12 (26%)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5569967"/>
                  </a:ext>
                </a:extLst>
              </a:tr>
              <a:tr h="472033">
                <a:tc>
                  <a:txBody>
                    <a:bodyPr/>
                    <a:lstStyle/>
                    <a:p>
                      <a:r>
                        <a:rPr lang="en-US" sz="19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Med PFS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18.3 m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1588135"/>
                  </a:ext>
                </a:extLst>
              </a:tr>
            </a:tbl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6F2209AC-BC4A-4DB8-8B92-3801A438A7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1749" y="1389605"/>
            <a:ext cx="5040252" cy="4389119"/>
          </a:xfrm>
          <a:prstGeom prst="rect">
            <a:avLst/>
          </a:prstGeom>
        </p:spPr>
      </p:pic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E9B232EC-6EA5-4B1D-AA64-EE2ACDF0BF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5748241"/>
              </p:ext>
            </p:extLst>
          </p:nvPr>
        </p:nvGraphicFramePr>
        <p:xfrm>
          <a:off x="3480729" y="3665394"/>
          <a:ext cx="3313832" cy="20094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1160">
                  <a:extLst>
                    <a:ext uri="{9D8B030D-6E8A-4147-A177-3AD203B41FA5}">
                      <a16:colId xmlns:a16="http://schemas.microsoft.com/office/drawing/2014/main" val="224718248"/>
                    </a:ext>
                  </a:extLst>
                </a:gridCol>
                <a:gridCol w="1021045">
                  <a:extLst>
                    <a:ext uri="{9D8B030D-6E8A-4147-A177-3AD203B41FA5}">
                      <a16:colId xmlns:a16="http://schemas.microsoft.com/office/drawing/2014/main" val="3668947761"/>
                    </a:ext>
                  </a:extLst>
                </a:gridCol>
                <a:gridCol w="601627">
                  <a:extLst>
                    <a:ext uri="{9D8B030D-6E8A-4147-A177-3AD203B41FA5}">
                      <a16:colId xmlns:a16="http://schemas.microsoft.com/office/drawing/2014/main" val="1253227634"/>
                    </a:ext>
                  </a:extLst>
                </a:gridCol>
              </a:tblGrid>
              <a:tr h="406400">
                <a:tc>
                  <a:txBody>
                    <a:bodyPr/>
                    <a:lstStyle/>
                    <a:p>
                      <a:r>
                        <a:rPr lang="en-US" sz="19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AE</a:t>
                      </a:r>
                    </a:p>
                  </a:txBody>
                  <a:tcPr marL="121920" marR="121920" marT="60960" marB="60960">
                    <a:solidFill>
                      <a:srgbClr val="005A8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9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Gr 3</a:t>
                      </a:r>
                    </a:p>
                  </a:txBody>
                  <a:tcPr marL="121920" marR="121920" marT="60960" marB="60960">
                    <a:solidFill>
                      <a:srgbClr val="005A8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9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Gr4</a:t>
                      </a:r>
                    </a:p>
                  </a:txBody>
                  <a:tcPr marL="121920" marR="121920" marT="60960" marB="60960">
                    <a:solidFill>
                      <a:srgbClr val="005A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5480767"/>
                  </a:ext>
                </a:extLst>
              </a:tr>
              <a:tr h="436151">
                <a:tc>
                  <a:txBody>
                    <a:bodyPr/>
                    <a:lstStyle/>
                    <a:p>
                      <a:r>
                        <a:rPr lang="en-US" sz="19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PSN</a:t>
                      </a:r>
                    </a:p>
                  </a:txBody>
                  <a:tcPr marL="121920" marR="121920" marT="60960" marB="60960">
                    <a:solidFill>
                      <a:srgbClr val="005A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2 (4%)</a:t>
                      </a:r>
                    </a:p>
                  </a:txBody>
                  <a:tcPr marL="121920" marR="121920" marT="60960" marB="60960">
                    <a:solidFill>
                      <a:srgbClr val="005A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0</a:t>
                      </a:r>
                    </a:p>
                  </a:txBody>
                  <a:tcPr marL="121920" marR="121920" marT="60960" marB="60960">
                    <a:solidFill>
                      <a:srgbClr val="005A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2393929"/>
                  </a:ext>
                </a:extLst>
              </a:tr>
              <a:tr h="436151">
                <a:tc>
                  <a:txBody>
                    <a:bodyPr/>
                    <a:lstStyle/>
                    <a:p>
                      <a:r>
                        <a:rPr lang="en-US" sz="19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PMR</a:t>
                      </a:r>
                    </a:p>
                  </a:txBody>
                  <a:tcPr marL="121920" marR="121920" marT="60960" marB="60960">
                    <a:solidFill>
                      <a:srgbClr val="005A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3 (7%)</a:t>
                      </a:r>
                    </a:p>
                  </a:txBody>
                  <a:tcPr marL="121920" marR="121920" marT="60960" marB="60960">
                    <a:solidFill>
                      <a:srgbClr val="005A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0</a:t>
                      </a:r>
                    </a:p>
                  </a:txBody>
                  <a:tcPr marL="121920" marR="121920" marT="60960" marB="60960">
                    <a:solidFill>
                      <a:srgbClr val="005A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4646432"/>
                  </a:ext>
                </a:extLst>
              </a:tr>
              <a:tr h="436151">
                <a:tc>
                  <a:txBody>
                    <a:bodyPr/>
                    <a:lstStyle/>
                    <a:p>
                      <a:r>
                        <a:rPr lang="en-US" sz="19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Neutropenia</a:t>
                      </a:r>
                    </a:p>
                  </a:txBody>
                  <a:tcPr marL="121920" marR="121920" marT="60960" marB="60960">
                    <a:solidFill>
                      <a:srgbClr val="005A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8 (17%)</a:t>
                      </a:r>
                    </a:p>
                  </a:txBody>
                  <a:tcPr marL="121920" marR="121920" marT="60960" marB="60960">
                    <a:solidFill>
                      <a:srgbClr val="005A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0</a:t>
                      </a:r>
                    </a:p>
                  </a:txBody>
                  <a:tcPr marL="121920" marR="121920" marT="60960" marB="60960">
                    <a:solidFill>
                      <a:srgbClr val="005A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5159611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544EB931-7479-4032-BB4A-71FFE7FD49C9}"/>
              </a:ext>
            </a:extLst>
          </p:cNvPr>
          <p:cNvSpPr txBox="1"/>
          <p:nvPr/>
        </p:nvSpPr>
        <p:spPr>
          <a:xfrm>
            <a:off x="4439084" y="6323761"/>
            <a:ext cx="3313832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Cheson et al. Lancet Hem 2020</a:t>
            </a:r>
          </a:p>
        </p:txBody>
      </p:sp>
    </p:spTree>
    <p:extLst>
      <p:ext uri="{BB962C8B-B14F-4D97-AF65-F5344CB8AC3E}">
        <p14:creationId xmlns:p14="http://schemas.microsoft.com/office/powerpoint/2010/main" val="19049729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60269-9A49-AE46-B33B-9E8BE0B7C6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3861" y="286092"/>
            <a:ext cx="5619939" cy="1325563"/>
          </a:xfrm>
        </p:spPr>
        <p:txBody>
          <a:bodyPr>
            <a:normAutofit/>
          </a:bodyPr>
          <a:lstStyle/>
          <a:p>
            <a:r>
              <a:rPr lang="en-US" sz="3733" b="1" dirty="0">
                <a:solidFill>
                  <a:srgbClr val="0070C0"/>
                </a:solidFill>
              </a:rPr>
              <a:t>Keynote 204: BV versus pembrolizumab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08E0882-6CE4-8E44-A16B-E0F544C2138B}"/>
              </a:ext>
            </a:extLst>
          </p:cNvPr>
          <p:cNvSpPr txBox="1"/>
          <p:nvPr/>
        </p:nvSpPr>
        <p:spPr>
          <a:xfrm>
            <a:off x="4789572" y="6293158"/>
            <a:ext cx="3660328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Kuruvilla et al. Lancet </a:t>
            </a:r>
            <a:r>
              <a:rPr lang="en-US" b="1" dirty="0" err="1">
                <a:solidFill>
                  <a:schemeClr val="bg1"/>
                </a:solidFill>
              </a:rPr>
              <a:t>Onc</a:t>
            </a:r>
            <a:r>
              <a:rPr lang="en-US" b="1" dirty="0">
                <a:solidFill>
                  <a:schemeClr val="bg1"/>
                </a:solidFill>
              </a:rPr>
              <a:t> 2021</a:t>
            </a:r>
          </a:p>
        </p:txBody>
      </p:sp>
      <p:graphicFrame>
        <p:nvGraphicFramePr>
          <p:cNvPr id="13" name="Table 5">
            <a:extLst>
              <a:ext uri="{FF2B5EF4-FFF2-40B4-BE49-F238E27FC236}">
                <a16:creationId xmlns:a16="http://schemas.microsoft.com/office/drawing/2014/main" id="{7F4AB996-D276-ED46-9442-61C462D8DA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6125748"/>
              </p:ext>
            </p:extLst>
          </p:nvPr>
        </p:nvGraphicFramePr>
        <p:xfrm>
          <a:off x="485348" y="400392"/>
          <a:ext cx="4658151" cy="54205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2717">
                  <a:extLst>
                    <a:ext uri="{9D8B030D-6E8A-4147-A177-3AD203B41FA5}">
                      <a16:colId xmlns:a16="http://schemas.microsoft.com/office/drawing/2014/main" val="3021543178"/>
                    </a:ext>
                  </a:extLst>
                </a:gridCol>
                <a:gridCol w="1552717">
                  <a:extLst>
                    <a:ext uri="{9D8B030D-6E8A-4147-A177-3AD203B41FA5}">
                      <a16:colId xmlns:a16="http://schemas.microsoft.com/office/drawing/2014/main" val="1173050221"/>
                    </a:ext>
                  </a:extLst>
                </a:gridCol>
                <a:gridCol w="1552717">
                  <a:extLst>
                    <a:ext uri="{9D8B030D-6E8A-4147-A177-3AD203B41FA5}">
                      <a16:colId xmlns:a16="http://schemas.microsoft.com/office/drawing/2014/main" val="2740165933"/>
                    </a:ext>
                  </a:extLst>
                </a:gridCol>
              </a:tblGrid>
              <a:tr h="739249">
                <a:tc>
                  <a:txBody>
                    <a:bodyPr/>
                    <a:lstStyle/>
                    <a:p>
                      <a:endParaRPr lang="en-US" sz="2100" b="1" cap="none" spc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121920" marR="121920" marT="60960" marB="60960">
                    <a:solidFill>
                      <a:srgbClr val="0062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cap="none" spc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Pembro</a:t>
                      </a:r>
                      <a:endParaRPr lang="en-US" sz="2100" b="1" cap="none" spc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n=151</a:t>
                      </a:r>
                    </a:p>
                  </a:txBody>
                  <a:tcPr marL="121920" marR="121920" marT="60960" marB="60960">
                    <a:solidFill>
                      <a:srgbClr val="0062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BV</a:t>
                      </a:r>
                    </a:p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N=153</a:t>
                      </a:r>
                    </a:p>
                  </a:txBody>
                  <a:tcPr marL="121920" marR="121920" marT="60960" marB="60960">
                    <a:solidFill>
                      <a:srgbClr val="0062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8559738"/>
                  </a:ext>
                </a:extLst>
              </a:tr>
              <a:tr h="1050512">
                <a:tc>
                  <a:txBody>
                    <a:bodyPr/>
                    <a:lstStyle/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Age</a:t>
                      </a:r>
                    </a:p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&lt;65</a:t>
                      </a:r>
                    </a:p>
                    <a:p>
                      <a:r>
                        <a:rPr lang="en-US" sz="2100" b="1" u="sng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&gt;</a:t>
                      </a:r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65</a:t>
                      </a:r>
                    </a:p>
                  </a:txBody>
                  <a:tcPr marL="121920" marR="121920" marT="60960" marB="60960">
                    <a:solidFill>
                      <a:srgbClr val="0062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36 (28-53)</a:t>
                      </a:r>
                    </a:p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124 (82%)</a:t>
                      </a:r>
                    </a:p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27 (18%)</a:t>
                      </a:r>
                    </a:p>
                  </a:txBody>
                  <a:tcPr marL="121920" marR="121920" marT="60960" marB="60960">
                    <a:solidFill>
                      <a:srgbClr val="0062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35 (28-50)</a:t>
                      </a:r>
                    </a:p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131 (86%)</a:t>
                      </a:r>
                    </a:p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22 (14%)</a:t>
                      </a:r>
                    </a:p>
                  </a:txBody>
                  <a:tcPr marL="121920" marR="121920" marT="60960" marB="60960">
                    <a:solidFill>
                      <a:srgbClr val="0062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0474051"/>
                  </a:ext>
                </a:extLst>
              </a:tr>
              <a:tr h="427986">
                <a:tc>
                  <a:txBody>
                    <a:bodyPr/>
                    <a:lstStyle/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Male</a:t>
                      </a:r>
                    </a:p>
                  </a:txBody>
                  <a:tcPr marL="121920" marR="121920" marT="60960" marB="60960">
                    <a:solidFill>
                      <a:srgbClr val="0062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84 (56%)</a:t>
                      </a:r>
                    </a:p>
                  </a:txBody>
                  <a:tcPr marL="121920" marR="121920" marT="60960" marB="60960">
                    <a:solidFill>
                      <a:srgbClr val="0062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90 (59%)</a:t>
                      </a:r>
                    </a:p>
                  </a:txBody>
                  <a:tcPr marL="121920" marR="121920" marT="60960" marB="60960">
                    <a:solidFill>
                      <a:srgbClr val="0062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8586033"/>
                  </a:ext>
                </a:extLst>
              </a:tr>
              <a:tr h="485218">
                <a:tc>
                  <a:txBody>
                    <a:bodyPr/>
                    <a:lstStyle/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Prior ASCT</a:t>
                      </a:r>
                    </a:p>
                  </a:txBody>
                  <a:tcPr marL="121920" marR="121920" marT="60960" marB="60960">
                    <a:solidFill>
                      <a:srgbClr val="0062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56 (37%)</a:t>
                      </a:r>
                    </a:p>
                  </a:txBody>
                  <a:tcPr marL="121920" marR="121920" marT="60960" marB="60960">
                    <a:solidFill>
                      <a:srgbClr val="0062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56 (37%)</a:t>
                      </a:r>
                    </a:p>
                  </a:txBody>
                  <a:tcPr marL="121920" marR="121920" marT="60960" marB="60960">
                    <a:solidFill>
                      <a:srgbClr val="0062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2467256"/>
                  </a:ext>
                </a:extLst>
              </a:tr>
              <a:tr h="1050512">
                <a:tc>
                  <a:txBody>
                    <a:bodyPr/>
                    <a:lstStyle/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Prim ref</a:t>
                      </a:r>
                    </a:p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Rel &lt; 12 m</a:t>
                      </a:r>
                    </a:p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Rel &gt;12 m</a:t>
                      </a:r>
                    </a:p>
                  </a:txBody>
                  <a:tcPr marL="121920" marR="121920" marT="60960" marB="60960">
                    <a:solidFill>
                      <a:srgbClr val="0062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61 (40%)</a:t>
                      </a:r>
                    </a:p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42 (28%)</a:t>
                      </a:r>
                    </a:p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48 (32%)</a:t>
                      </a:r>
                    </a:p>
                  </a:txBody>
                  <a:tcPr marL="121920" marR="121920" marT="60960" marB="60960">
                    <a:solidFill>
                      <a:srgbClr val="0062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62 (41%)</a:t>
                      </a:r>
                    </a:p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42 (27%)</a:t>
                      </a:r>
                    </a:p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49 (32%)</a:t>
                      </a:r>
                    </a:p>
                  </a:txBody>
                  <a:tcPr marL="121920" marR="121920" marT="60960" marB="60960">
                    <a:solidFill>
                      <a:srgbClr val="0062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5072672"/>
                  </a:ext>
                </a:extLst>
              </a:tr>
              <a:tr h="1050512">
                <a:tc>
                  <a:txBody>
                    <a:bodyPr/>
                    <a:lstStyle/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Prior </a:t>
                      </a:r>
                      <a:r>
                        <a:rPr lang="en-US" sz="2100" b="1" cap="none" spc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rx</a:t>
                      </a:r>
                      <a:endParaRPr lang="en-US" sz="2100" b="1" cap="none" spc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</a:p>
                    <a:p>
                      <a:r>
                        <a:rPr lang="en-US" sz="2100" b="1" u="sng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&gt;</a:t>
                      </a:r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 2</a:t>
                      </a:r>
                    </a:p>
                  </a:txBody>
                  <a:tcPr marL="121920" marR="121920" marT="60960" marB="60960">
                    <a:solidFill>
                      <a:srgbClr val="0062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2 (2-3)</a:t>
                      </a:r>
                    </a:p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27 (18%)</a:t>
                      </a:r>
                    </a:p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124 (82%)</a:t>
                      </a:r>
                    </a:p>
                  </a:txBody>
                  <a:tcPr marL="121920" marR="121920" marT="60960" marB="60960">
                    <a:solidFill>
                      <a:srgbClr val="0062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3 (2-3)</a:t>
                      </a:r>
                    </a:p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28 (18%)</a:t>
                      </a:r>
                    </a:p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125 (82%)</a:t>
                      </a:r>
                    </a:p>
                  </a:txBody>
                  <a:tcPr marL="121920" marR="121920" marT="60960" marB="60960">
                    <a:solidFill>
                      <a:srgbClr val="0062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1118080"/>
                  </a:ext>
                </a:extLst>
              </a:tr>
              <a:tr h="485218">
                <a:tc>
                  <a:txBody>
                    <a:bodyPr/>
                    <a:lstStyle/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Prior BV</a:t>
                      </a:r>
                    </a:p>
                  </a:txBody>
                  <a:tcPr marL="121920" marR="121920" marT="60960" marB="60960">
                    <a:solidFill>
                      <a:srgbClr val="0062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5 (3%)</a:t>
                      </a:r>
                    </a:p>
                  </a:txBody>
                  <a:tcPr marL="121920" marR="121920" marT="60960" marB="60960">
                    <a:solidFill>
                      <a:srgbClr val="0062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10 (7%)</a:t>
                      </a:r>
                    </a:p>
                  </a:txBody>
                  <a:tcPr marL="121920" marR="121920" marT="60960" marB="60960">
                    <a:solidFill>
                      <a:srgbClr val="0062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5151788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E1F89A9F-AD73-894C-8270-7E99F7D88B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677164"/>
              </p:ext>
            </p:extLst>
          </p:nvPr>
        </p:nvGraphicFramePr>
        <p:xfrm>
          <a:off x="6475763" y="1806787"/>
          <a:ext cx="4136136" cy="3244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7543">
                  <a:extLst>
                    <a:ext uri="{9D8B030D-6E8A-4147-A177-3AD203B41FA5}">
                      <a16:colId xmlns:a16="http://schemas.microsoft.com/office/drawing/2014/main" val="224718248"/>
                    </a:ext>
                  </a:extLst>
                </a:gridCol>
                <a:gridCol w="1245996">
                  <a:extLst>
                    <a:ext uri="{9D8B030D-6E8A-4147-A177-3AD203B41FA5}">
                      <a16:colId xmlns:a16="http://schemas.microsoft.com/office/drawing/2014/main" val="3668947761"/>
                    </a:ext>
                  </a:extLst>
                </a:gridCol>
                <a:gridCol w="1232597">
                  <a:extLst>
                    <a:ext uri="{9D8B030D-6E8A-4147-A177-3AD203B41FA5}">
                      <a16:colId xmlns:a16="http://schemas.microsoft.com/office/drawing/2014/main" val="1253227634"/>
                    </a:ext>
                  </a:extLst>
                </a:gridCol>
              </a:tblGrid>
              <a:tr h="772160">
                <a:tc>
                  <a:txBody>
                    <a:bodyPr/>
                    <a:lstStyle/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Response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cap="none" spc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Pembro</a:t>
                      </a:r>
                      <a:endParaRPr lang="en-US" sz="2100" b="1" cap="none" spc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n=151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BV</a:t>
                      </a:r>
                    </a:p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n=153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5480767"/>
                  </a:ext>
                </a:extLst>
              </a:tr>
              <a:tr h="494453">
                <a:tc>
                  <a:txBody>
                    <a:bodyPr/>
                    <a:lstStyle/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ORR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 99(66%)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83(54%)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2393929"/>
                  </a:ext>
                </a:extLst>
              </a:tr>
              <a:tr h="494453">
                <a:tc>
                  <a:txBody>
                    <a:bodyPr/>
                    <a:lstStyle/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CR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 37(25%)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37(24%)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4646432"/>
                  </a:ext>
                </a:extLst>
              </a:tr>
              <a:tr h="494453">
                <a:tc>
                  <a:txBody>
                    <a:bodyPr/>
                    <a:lstStyle/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PR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 62(41%)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46(30%)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5159611"/>
                  </a:ext>
                </a:extLst>
              </a:tr>
              <a:tr h="494453">
                <a:tc>
                  <a:txBody>
                    <a:bodyPr/>
                    <a:lstStyle/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SD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 2(14%)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36(24%)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8760523"/>
                  </a:ext>
                </a:extLst>
              </a:tr>
              <a:tr h="494453">
                <a:tc>
                  <a:txBody>
                    <a:bodyPr/>
                    <a:lstStyle/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PD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26(17%)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28(18%)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7237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83887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7746EB-8013-2743-B59F-96F3E36BD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733" b="1" dirty="0">
                <a:solidFill>
                  <a:srgbClr val="0070C0"/>
                </a:solidFill>
              </a:rPr>
              <a:t>Pembrolizumab with superior PFS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C2CF73-BA1B-AD4A-9CED-15723AD59F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235" y="1133950"/>
            <a:ext cx="7234896" cy="353513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418AFC2-8A61-5445-911E-802E1196E0C2}"/>
              </a:ext>
            </a:extLst>
          </p:cNvPr>
          <p:cNvSpPr txBox="1"/>
          <p:nvPr/>
        </p:nvSpPr>
        <p:spPr>
          <a:xfrm>
            <a:off x="4789572" y="6293158"/>
            <a:ext cx="3660328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Kuruvilla et al. Lancet </a:t>
            </a:r>
            <a:r>
              <a:rPr lang="en-US" b="1" dirty="0" err="1">
                <a:solidFill>
                  <a:schemeClr val="bg1"/>
                </a:solidFill>
              </a:rPr>
              <a:t>Onc</a:t>
            </a:r>
            <a:r>
              <a:rPr lang="en-US" b="1" dirty="0">
                <a:solidFill>
                  <a:schemeClr val="bg1"/>
                </a:solidFill>
              </a:rPr>
              <a:t> 2021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A7C7D5-F13A-6847-BA7E-9D316511CF6C}"/>
              </a:ext>
            </a:extLst>
          </p:cNvPr>
          <p:cNvSpPr txBox="1"/>
          <p:nvPr/>
        </p:nvSpPr>
        <p:spPr>
          <a:xfrm>
            <a:off x="2831566" y="4834790"/>
            <a:ext cx="2964068" cy="1292662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</a:rPr>
              <a:t>Median PFS</a:t>
            </a:r>
          </a:p>
          <a:p>
            <a:pPr algn="ctr"/>
            <a:r>
              <a:rPr lang="en-US" sz="2600" b="1" dirty="0">
                <a:solidFill>
                  <a:schemeClr val="bg1"/>
                </a:solidFill>
              </a:rPr>
              <a:t>BV: 8.3 m</a:t>
            </a:r>
          </a:p>
          <a:p>
            <a:pPr algn="ctr"/>
            <a:r>
              <a:rPr lang="en-US" sz="2600" b="1" dirty="0" err="1">
                <a:solidFill>
                  <a:schemeClr val="bg1"/>
                </a:solidFill>
              </a:rPr>
              <a:t>Pembro</a:t>
            </a:r>
            <a:r>
              <a:rPr lang="en-US" sz="2600" b="1" dirty="0">
                <a:solidFill>
                  <a:schemeClr val="bg1"/>
                </a:solidFill>
              </a:rPr>
              <a:t>: 13.2 m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0376558-9CA8-46A8-A4C7-6B3639FC6D0E}"/>
              </a:ext>
            </a:extLst>
          </p:cNvPr>
          <p:cNvSpPr/>
          <p:nvPr/>
        </p:nvSpPr>
        <p:spPr>
          <a:xfrm>
            <a:off x="1345871" y="1357230"/>
            <a:ext cx="221672" cy="1628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FB11B09-F9BE-4FFF-AC85-3ADCDBD6E9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1787889"/>
              </p:ext>
            </p:extLst>
          </p:nvPr>
        </p:nvGraphicFramePr>
        <p:xfrm>
          <a:off x="7670800" y="2082153"/>
          <a:ext cx="4280965" cy="2134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3289">
                  <a:extLst>
                    <a:ext uri="{9D8B030D-6E8A-4147-A177-3AD203B41FA5}">
                      <a16:colId xmlns:a16="http://schemas.microsoft.com/office/drawing/2014/main" val="224718248"/>
                    </a:ext>
                  </a:extLst>
                </a:gridCol>
                <a:gridCol w="1330860">
                  <a:extLst>
                    <a:ext uri="{9D8B030D-6E8A-4147-A177-3AD203B41FA5}">
                      <a16:colId xmlns:a16="http://schemas.microsoft.com/office/drawing/2014/main" val="3668947761"/>
                    </a:ext>
                  </a:extLst>
                </a:gridCol>
                <a:gridCol w="1426816">
                  <a:extLst>
                    <a:ext uri="{9D8B030D-6E8A-4147-A177-3AD203B41FA5}">
                      <a16:colId xmlns:a16="http://schemas.microsoft.com/office/drawing/2014/main" val="1253227634"/>
                    </a:ext>
                  </a:extLst>
                </a:gridCol>
              </a:tblGrid>
              <a:tr h="730644">
                <a:tc>
                  <a:txBody>
                    <a:bodyPr/>
                    <a:lstStyle/>
                    <a:p>
                      <a:r>
                        <a:rPr lang="en-US" sz="18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Toxicity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cap="none" spc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Pembro</a:t>
                      </a:r>
                      <a:endParaRPr lang="en-US" sz="1800" b="1" cap="none" spc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/>
                      <a:r>
                        <a:rPr lang="en-US" sz="18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n=148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BV</a:t>
                      </a:r>
                    </a:p>
                    <a:p>
                      <a:pPr algn="ctr"/>
                      <a:r>
                        <a:rPr lang="en-US" sz="18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n=152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5480767"/>
                  </a:ext>
                </a:extLst>
              </a:tr>
              <a:tr h="467868">
                <a:tc>
                  <a:txBody>
                    <a:bodyPr/>
                    <a:lstStyle/>
                    <a:p>
                      <a:r>
                        <a:rPr lang="en-US" sz="18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Any gr 3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16%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21%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2393929"/>
                  </a:ext>
                </a:extLst>
              </a:tr>
              <a:tr h="467868">
                <a:tc>
                  <a:txBody>
                    <a:bodyPr/>
                    <a:lstStyle/>
                    <a:p>
                      <a:r>
                        <a:rPr lang="en-US" sz="1800" b="1" cap="none" spc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Any gr 4-5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cap="none" spc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 3%/1%*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cap="none" spc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4%/0%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4646432"/>
                  </a:ext>
                </a:extLst>
              </a:tr>
              <a:tr h="467868">
                <a:tc>
                  <a:txBody>
                    <a:bodyPr/>
                    <a:lstStyle/>
                    <a:p>
                      <a:r>
                        <a:rPr lang="en-US" sz="1800" b="1" cap="none" spc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SAE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cap="none" spc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16%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cap="none" spc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11%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23875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E608882-DCC2-4D86-804D-9D217B7BE65E}"/>
              </a:ext>
            </a:extLst>
          </p:cNvPr>
          <p:cNvSpPr txBox="1"/>
          <p:nvPr/>
        </p:nvSpPr>
        <p:spPr>
          <a:xfrm>
            <a:off x="9542101" y="4286509"/>
            <a:ext cx="2111475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33" b="1" dirty="0">
                <a:solidFill>
                  <a:srgbClr val="00B0F0"/>
                </a:solidFill>
              </a:rPr>
              <a:t>* gr5 pneumonia</a:t>
            </a:r>
          </a:p>
        </p:txBody>
      </p:sp>
    </p:spTree>
    <p:extLst>
      <p:ext uri="{BB962C8B-B14F-4D97-AF65-F5344CB8AC3E}">
        <p14:creationId xmlns:p14="http://schemas.microsoft.com/office/powerpoint/2010/main" val="35963247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08B4DFD-E664-F241-B121-FDE3569F17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2733355"/>
              </p:ext>
            </p:extLst>
          </p:nvPr>
        </p:nvGraphicFramePr>
        <p:xfrm>
          <a:off x="722325" y="2590719"/>
          <a:ext cx="10747353" cy="3291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637740">
                  <a:extLst>
                    <a:ext uri="{9D8B030D-6E8A-4147-A177-3AD203B41FA5}">
                      <a16:colId xmlns:a16="http://schemas.microsoft.com/office/drawing/2014/main" val="2740019939"/>
                    </a:ext>
                  </a:extLst>
                </a:gridCol>
                <a:gridCol w="1301615">
                  <a:extLst>
                    <a:ext uri="{9D8B030D-6E8A-4147-A177-3AD203B41FA5}">
                      <a16:colId xmlns:a16="http://schemas.microsoft.com/office/drawing/2014/main" val="3093838535"/>
                    </a:ext>
                  </a:extLst>
                </a:gridCol>
                <a:gridCol w="1834092">
                  <a:extLst>
                    <a:ext uri="{9D8B030D-6E8A-4147-A177-3AD203B41FA5}">
                      <a16:colId xmlns:a16="http://schemas.microsoft.com/office/drawing/2014/main" val="907340416"/>
                    </a:ext>
                  </a:extLst>
                </a:gridCol>
                <a:gridCol w="2292797">
                  <a:extLst>
                    <a:ext uri="{9D8B030D-6E8A-4147-A177-3AD203B41FA5}">
                      <a16:colId xmlns:a16="http://schemas.microsoft.com/office/drawing/2014/main" val="1498619306"/>
                    </a:ext>
                  </a:extLst>
                </a:gridCol>
                <a:gridCol w="2681109">
                  <a:extLst>
                    <a:ext uri="{9D8B030D-6E8A-4147-A177-3AD203B41FA5}">
                      <a16:colId xmlns:a16="http://schemas.microsoft.com/office/drawing/2014/main" val="4146081969"/>
                    </a:ext>
                  </a:extLst>
                </a:gridCol>
              </a:tblGrid>
              <a:tr h="822960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Regimen</a:t>
                      </a:r>
                    </a:p>
                    <a:p>
                      <a:pPr algn="ctr"/>
                      <a:endParaRPr lang="en-US" sz="22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CR</a:t>
                      </a:r>
                      <a:endParaRPr lang="en-US" sz="2200" b="1" dirty="0">
                        <a:solidFill>
                          <a:srgbClr val="0070C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2-year PFS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ref</a:t>
                      </a:r>
                      <a:endParaRPr lang="en-US" sz="22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5041273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BV augmented ICE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45</a:t>
                      </a:r>
                      <a:endParaRPr lang="en-US" sz="2200" b="1" dirty="0">
                        <a:solidFill>
                          <a:srgbClr val="FFFF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solidFill>
                            <a:srgbClr val="FFFF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27% BV</a:t>
                      </a:r>
                    </a:p>
                    <a:p>
                      <a:pPr algn="ctr"/>
                      <a:r>
                        <a:rPr lang="en-US" sz="2200" b="1" dirty="0">
                          <a:solidFill>
                            <a:srgbClr val="FFFF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76% total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rgbClr val="FFC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80% (EFS)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Moskowitz</a:t>
                      </a:r>
                    </a:p>
                    <a:p>
                      <a:pPr algn="ctr"/>
                      <a:r>
                        <a:rPr lang="en-US" sz="22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Lancet </a:t>
                      </a:r>
                      <a:r>
                        <a:rPr lang="en-US" sz="2200" b="1" dirty="0" err="1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Onc</a:t>
                      </a:r>
                      <a:r>
                        <a:rPr lang="en-US" sz="22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2015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4954758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BV bendamustine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82</a:t>
                      </a:r>
                      <a:endParaRPr lang="en-US" sz="2200" b="1" dirty="0">
                        <a:solidFill>
                          <a:srgbClr val="FFFF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solidFill>
                            <a:srgbClr val="FFFF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73%</a:t>
                      </a:r>
                    </a:p>
                    <a:p>
                      <a:pPr algn="ctr"/>
                      <a:endParaRPr lang="en-US" sz="2200" b="1" dirty="0">
                        <a:solidFill>
                          <a:srgbClr val="FFFF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rgbClr val="FFC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70%/63%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LaCasce</a:t>
                      </a:r>
                    </a:p>
                    <a:p>
                      <a:pPr algn="ctr"/>
                      <a:r>
                        <a:rPr lang="en-US" sz="22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Blood 2018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0093816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BV ESHAP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66</a:t>
                      </a:r>
                      <a:endParaRPr lang="en-US" sz="2200" b="1" dirty="0">
                        <a:solidFill>
                          <a:srgbClr val="FFFF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/>
                      <a:endParaRPr lang="en-US" sz="22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solidFill>
                            <a:srgbClr val="FFFF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70%</a:t>
                      </a:r>
                    </a:p>
                    <a:p>
                      <a:pPr algn="ctr"/>
                      <a:endParaRPr lang="en-US" sz="2200" b="1" dirty="0">
                        <a:solidFill>
                          <a:srgbClr val="FFFF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rgbClr val="FFC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71%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Garcia-Sanz</a:t>
                      </a:r>
                    </a:p>
                    <a:p>
                      <a:pPr algn="ctr"/>
                      <a:r>
                        <a:rPr lang="en-US" sz="22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Ann </a:t>
                      </a:r>
                      <a:r>
                        <a:rPr lang="en-US" sz="2200" b="1" dirty="0" err="1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Onc</a:t>
                      </a:r>
                      <a:r>
                        <a:rPr lang="en-US" sz="22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2019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59814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58CAE43D-06B5-3D44-AD82-B2C1A24E427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12196763" cy="1143000"/>
          </a:xfrm>
        </p:spPr>
        <p:txBody>
          <a:bodyPr>
            <a:normAutofit/>
          </a:bodyPr>
          <a:lstStyle/>
          <a:p>
            <a:pPr algn="ctr"/>
            <a:r>
              <a:rPr lang="en-US" sz="3733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Brentuximab containing salvage regimens with high CR rates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11AFB29-AF9F-D947-B6B2-1E9D85A48DC9}"/>
              </a:ext>
            </a:extLst>
          </p:cNvPr>
          <p:cNvSpPr/>
          <p:nvPr/>
        </p:nvSpPr>
        <p:spPr>
          <a:xfrm>
            <a:off x="6911788" y="1143000"/>
            <a:ext cx="4557888" cy="124006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Standard salvage regimens with </a:t>
            </a:r>
          </a:p>
          <a:p>
            <a:pPr algn="ctr"/>
            <a:r>
              <a:rPr lang="en-US" sz="2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CR rates: 50-60%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93929BD-6BA9-EB42-8B3E-BC6CCF450DC6}"/>
              </a:ext>
            </a:extLst>
          </p:cNvPr>
          <p:cNvSpPr/>
          <p:nvPr/>
        </p:nvSpPr>
        <p:spPr>
          <a:xfrm>
            <a:off x="722325" y="1146793"/>
            <a:ext cx="4599057" cy="1240061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b="1" dirty="0">
                <a:latin typeface="Calibri" panose="020F0502020204030204" pitchFamily="34" charset="0"/>
                <a:cs typeface="Calibri" panose="020F0502020204030204" pitchFamily="34" charset="0"/>
              </a:rPr>
              <a:t>PET CR rate associated with improved PFS</a:t>
            </a:r>
          </a:p>
        </p:txBody>
      </p:sp>
    </p:spTree>
    <p:extLst>
      <p:ext uri="{BB962C8B-B14F-4D97-AF65-F5344CB8AC3E}">
        <p14:creationId xmlns:p14="http://schemas.microsoft.com/office/powerpoint/2010/main" val="5865580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52D3C2-D3FB-9948-886D-C7987F3E29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37176" y="292991"/>
            <a:ext cx="7171944" cy="1325563"/>
          </a:xfrm>
        </p:spPr>
        <p:txBody>
          <a:bodyPr/>
          <a:lstStyle/>
          <a:p>
            <a:r>
              <a:rPr lang="en-US" b="1" dirty="0">
                <a:solidFill>
                  <a:srgbClr val="0070C0"/>
                </a:solidFill>
              </a:rPr>
              <a:t>BV-</a:t>
            </a:r>
            <a:r>
              <a:rPr lang="en-US" b="1" dirty="0" err="1">
                <a:solidFill>
                  <a:srgbClr val="0070C0"/>
                </a:solidFill>
              </a:rPr>
              <a:t>nivo</a:t>
            </a:r>
            <a:r>
              <a:rPr lang="en-US" b="1" dirty="0">
                <a:solidFill>
                  <a:srgbClr val="0070C0"/>
                </a:solidFill>
              </a:rPr>
              <a:t> second line therapy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3FE716-84D3-4443-A1EE-505A8B6550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313" y="162929"/>
            <a:ext cx="4214401" cy="196958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865A101-4571-814A-B0C3-3474821F39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158" y="2125845"/>
            <a:ext cx="4154196" cy="196958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B6CFDE7-A636-6149-8E80-0F5330650C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313" y="4088933"/>
            <a:ext cx="4177040" cy="118851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82ADF0-000E-5243-BC0A-5C2120A38EB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44985"/>
          <a:stretch/>
        </p:blipFill>
        <p:spPr>
          <a:xfrm>
            <a:off x="377158" y="5149304"/>
            <a:ext cx="4154196" cy="92550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CC66164-2904-D94B-B75D-293EB52CBDE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260" t="1218" r="5448" b="79673"/>
          <a:stretch/>
        </p:blipFill>
        <p:spPr>
          <a:xfrm>
            <a:off x="5852160" y="2125845"/>
            <a:ext cx="5866069" cy="2244275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CB470B1E-F1D5-CC43-861C-F1E713482B6A}"/>
              </a:ext>
            </a:extLst>
          </p:cNvPr>
          <p:cNvSpPr txBox="1"/>
          <p:nvPr/>
        </p:nvSpPr>
        <p:spPr>
          <a:xfrm>
            <a:off x="4766790" y="6291575"/>
            <a:ext cx="2603213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Advani et al. Blood 2021</a:t>
            </a:r>
          </a:p>
        </p:txBody>
      </p:sp>
    </p:spTree>
    <p:extLst>
      <p:ext uri="{BB962C8B-B14F-4D97-AF65-F5344CB8AC3E}">
        <p14:creationId xmlns:p14="http://schemas.microsoft.com/office/powerpoint/2010/main" val="30040267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AA79020-E61B-E043-B6E6-556F0C8762B5}"/>
              </a:ext>
            </a:extLst>
          </p:cNvPr>
          <p:cNvSpPr txBox="1"/>
          <p:nvPr/>
        </p:nvSpPr>
        <p:spPr>
          <a:xfrm>
            <a:off x="407636" y="3933056"/>
            <a:ext cx="28128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Dr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</a:rPr>
              <a:t>Chris Prakash</a:t>
            </a:r>
          </a:p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Paris, Texas</a:t>
            </a:r>
          </a:p>
        </p:txBody>
      </p:sp>
      <p:pic>
        <p:nvPicPr>
          <p:cNvPr id="4" name="Picture 3" descr="A person wearing headphones&#10;&#10;Description automatically generated with medium confidence">
            <a:extLst>
              <a:ext uri="{FF2B5EF4-FFF2-40B4-BE49-F238E27FC236}">
                <a16:creationId xmlns:a16="http://schemas.microsoft.com/office/drawing/2014/main" id="{34692D17-FEB8-6C40-8B0F-3CA0E9E0F0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4" y="2571321"/>
            <a:ext cx="2468880" cy="13887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383833E-35CA-524C-BD1E-7EF9DE7B546A}"/>
              </a:ext>
            </a:extLst>
          </p:cNvPr>
          <p:cNvSpPr txBox="1"/>
          <p:nvPr/>
        </p:nvSpPr>
        <p:spPr>
          <a:xfrm>
            <a:off x="3262620" y="2611835"/>
            <a:ext cx="87380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A 30-year-old woman with classic HL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C0DFA48-E49F-184F-9B48-A46602E1A596}"/>
              </a:ext>
            </a:extLst>
          </p:cNvPr>
          <p:cNvSpPr txBox="1"/>
          <p:nvPr/>
        </p:nvSpPr>
        <p:spPr>
          <a:xfrm>
            <a:off x="622208" y="1821913"/>
            <a:ext cx="24688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Dr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Shaachi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 Gupta</a:t>
            </a:r>
          </a:p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Lake Worth, Florida</a:t>
            </a:r>
          </a:p>
        </p:txBody>
      </p:sp>
      <p:pic>
        <p:nvPicPr>
          <p:cNvPr id="7" name="Picture 6" descr="A picture containing wall, person, indoor, person&#10;&#10;Description automatically generated">
            <a:extLst>
              <a:ext uri="{FF2B5EF4-FFF2-40B4-BE49-F238E27FC236}">
                <a16:creationId xmlns:a16="http://schemas.microsoft.com/office/drawing/2014/main" id="{894B7B6F-A8FD-804B-8B3C-43A65C1EC0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4" y="433167"/>
            <a:ext cx="2468880" cy="138874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AD1A988-BD1C-274E-BBD0-5424D677B38B}"/>
              </a:ext>
            </a:extLst>
          </p:cNvPr>
          <p:cNvSpPr txBox="1"/>
          <p:nvPr/>
        </p:nvSpPr>
        <p:spPr>
          <a:xfrm>
            <a:off x="3262619" y="404154"/>
            <a:ext cx="85139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A 23-year-old man with recurrent Hodgkin lymphoma (HL) after noncompliance with treatment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C3BF751-850E-E34C-B4BF-BFF82FCE7782}"/>
              </a:ext>
            </a:extLst>
          </p:cNvPr>
          <p:cNvSpPr txBox="1"/>
          <p:nvPr/>
        </p:nvSpPr>
        <p:spPr>
          <a:xfrm>
            <a:off x="475396" y="6117870"/>
            <a:ext cx="26156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Dr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</a:rPr>
              <a:t>Khuda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</a:rPr>
              <a:t> Dad Khan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MS PGothic" charset="0"/>
              <a:cs typeface="+mn-cs"/>
            </a:endParaRPr>
          </a:p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Prospect, Kentucky</a:t>
            </a:r>
          </a:p>
        </p:txBody>
      </p:sp>
      <p:pic>
        <p:nvPicPr>
          <p:cNvPr id="10" name="Picture 9" descr="A person wearing glasses&#10;&#10;Description automatically generated with medium confidence">
            <a:extLst>
              <a:ext uri="{FF2B5EF4-FFF2-40B4-BE49-F238E27FC236}">
                <a16:creationId xmlns:a16="http://schemas.microsoft.com/office/drawing/2014/main" id="{6CCF074D-5ADC-3343-9E94-A894A24211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4" y="4705260"/>
            <a:ext cx="2468880" cy="13887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820DBD4-5447-874F-9DB0-688F96D9A386}"/>
              </a:ext>
            </a:extLst>
          </p:cNvPr>
          <p:cNvSpPr txBox="1"/>
          <p:nvPr/>
        </p:nvSpPr>
        <p:spPr>
          <a:xfrm>
            <a:off x="3262620" y="4675813"/>
            <a:ext cx="85139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A 31-year-old man </a:t>
            </a:r>
            <a:r>
              <a:rPr kumimoji="0" lang="en-US" sz="3000" b="1" i="0" u="none" strike="noStrike" kern="1200" cap="none" spc="0" normalizeH="0" baseline="0" noProof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with unfavorable-risk, 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Stage IB bulky HL</a:t>
            </a:r>
          </a:p>
        </p:txBody>
      </p:sp>
    </p:spTree>
    <p:extLst>
      <p:ext uri="{BB962C8B-B14F-4D97-AF65-F5344CB8AC3E}">
        <p14:creationId xmlns:p14="http://schemas.microsoft.com/office/powerpoint/2010/main" val="2600969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48935" y="2624667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20935" y="4233334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200" dirty="0">
              <a:latin typeface="Calibri" panose="020F05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F0247D5-AAA7-D94A-BDA0-C8FF505846E1}"/>
              </a:ext>
            </a:extLst>
          </p:cNvPr>
          <p:cNvSpPr txBox="1"/>
          <p:nvPr/>
        </p:nvSpPr>
        <p:spPr>
          <a:xfrm>
            <a:off x="4766790" y="6291575"/>
            <a:ext cx="2603213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Advani et al. Blood 2021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18D8D54-4AD0-8542-8336-8ADBEDDE6F6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814873" y="2135210"/>
            <a:ext cx="3895725" cy="1563687"/>
          </a:xfrm>
          <a:solidFill>
            <a:srgbClr val="0070C0"/>
          </a:solidFill>
          <a:ln w="12700">
            <a:solidFill>
              <a:schemeClr val="bg1"/>
            </a:solidFill>
          </a:ln>
        </p:spPr>
        <p:txBody>
          <a:bodyPr>
            <a:normAutofit/>
          </a:bodyPr>
          <a:lstStyle/>
          <a:p>
            <a:pPr algn="ctr"/>
            <a:r>
              <a:rPr lang="en-US" sz="3200" dirty="0"/>
              <a:t>  </a:t>
            </a:r>
            <a:r>
              <a:rPr lang="en-US" sz="2667" b="1" dirty="0">
                <a:solidFill>
                  <a:schemeClr val="bg1"/>
                </a:solidFill>
                <a:latin typeface="+mn-lt"/>
              </a:rPr>
              <a:t>BV plus nivolumab</a:t>
            </a:r>
            <a:br>
              <a:rPr lang="en-US" sz="2667" b="1" dirty="0">
                <a:solidFill>
                  <a:schemeClr val="bg1"/>
                </a:solidFill>
                <a:latin typeface="+mn-lt"/>
              </a:rPr>
            </a:br>
            <a:r>
              <a:rPr lang="en-US" sz="2667" b="1" dirty="0">
                <a:solidFill>
                  <a:schemeClr val="bg1"/>
                </a:solidFill>
                <a:latin typeface="+mn-lt"/>
              </a:rPr>
              <a:t>with favorable PFS </a:t>
            </a:r>
            <a:br>
              <a:rPr lang="en-US" sz="2667" b="1" dirty="0">
                <a:solidFill>
                  <a:schemeClr val="bg1"/>
                </a:solidFill>
                <a:latin typeface="+mn-lt"/>
              </a:rPr>
            </a:br>
            <a:r>
              <a:rPr lang="en-US" sz="2667" b="1" dirty="0">
                <a:solidFill>
                  <a:schemeClr val="bg1"/>
                </a:solidFill>
                <a:latin typeface="+mn-lt"/>
              </a:rPr>
              <a:t>in first relapse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028C6D2-A2C0-4B83-A680-734D7802D0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402" y="122190"/>
            <a:ext cx="6402303" cy="5928057"/>
          </a:xfrm>
          <a:prstGeom prst="rect">
            <a:avLst/>
          </a:prstGeom>
          <a:ln w="12700">
            <a:solidFill>
              <a:srgbClr val="0070C0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239E5D8-53F0-41CB-B685-5D0B1D73479A}"/>
              </a:ext>
            </a:extLst>
          </p:cNvPr>
          <p:cNvSpPr txBox="1"/>
          <p:nvPr/>
        </p:nvSpPr>
        <p:spPr>
          <a:xfrm>
            <a:off x="481403" y="512401"/>
            <a:ext cx="40430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sz="32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0E78824-8971-41A4-AB7E-D87D9002BE7E}"/>
              </a:ext>
            </a:extLst>
          </p:cNvPr>
          <p:cNvSpPr txBox="1"/>
          <p:nvPr/>
        </p:nvSpPr>
        <p:spPr>
          <a:xfrm>
            <a:off x="481402" y="3548445"/>
            <a:ext cx="40430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sz="32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CF1492C-6AEA-4739-B9DF-64995217D959}"/>
              </a:ext>
            </a:extLst>
          </p:cNvPr>
          <p:cNvSpPr/>
          <p:nvPr/>
        </p:nvSpPr>
        <p:spPr>
          <a:xfrm>
            <a:off x="481403" y="156056"/>
            <a:ext cx="404307" cy="356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A693A4E-1ABE-413E-A185-F2C462473DC4}"/>
              </a:ext>
            </a:extLst>
          </p:cNvPr>
          <p:cNvSpPr/>
          <p:nvPr/>
        </p:nvSpPr>
        <p:spPr>
          <a:xfrm>
            <a:off x="621269" y="3192100"/>
            <a:ext cx="404307" cy="356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2894432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808"/>
    </mc:Choice>
    <mc:Fallback xmlns="">
      <p:transition spd="slow" advTm="50808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C7ADEE4-2372-F041-BAA5-139A06C5D3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465" y="1057577"/>
            <a:ext cx="5503513" cy="117096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4F9FAE8-DB3D-4B49-93DC-F32286FE50E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775"/>
          <a:stretch/>
        </p:blipFill>
        <p:spPr>
          <a:xfrm>
            <a:off x="233171" y="2229970"/>
            <a:ext cx="5553807" cy="323651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B285E91-3B2B-AE47-AB5F-089A3C98FE1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552" t="47291" r="2658"/>
          <a:stretch/>
        </p:blipFill>
        <p:spPr>
          <a:xfrm>
            <a:off x="6178029" y="1585708"/>
            <a:ext cx="5266359" cy="3814897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555883E4-C093-484C-8335-C6BC5307E2EC}"/>
              </a:ext>
            </a:extLst>
          </p:cNvPr>
          <p:cNvSpPr txBox="1">
            <a:spLocks/>
          </p:cNvSpPr>
          <p:nvPr/>
        </p:nvSpPr>
        <p:spPr>
          <a:xfrm>
            <a:off x="0" y="55034"/>
            <a:ext cx="12192000" cy="986367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733" b="1" dirty="0">
                <a:solidFill>
                  <a:srgbClr val="0070C0"/>
                </a:solidFill>
              </a:rPr>
              <a:t>Pembrolizumab + GVD is highly active in second line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AC6ADC0-0BC8-2740-AF97-9B15C1520C3F}"/>
              </a:ext>
            </a:extLst>
          </p:cNvPr>
          <p:cNvSpPr txBox="1"/>
          <p:nvPr/>
        </p:nvSpPr>
        <p:spPr>
          <a:xfrm>
            <a:off x="4247807" y="6311496"/>
            <a:ext cx="3751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Calibri" panose="020F0502020204030204" pitchFamily="34" charset="0"/>
              </a:rPr>
              <a:t>Moskowitz et al. JCO 2021</a:t>
            </a:r>
          </a:p>
        </p:txBody>
      </p:sp>
    </p:spTree>
    <p:extLst>
      <p:ext uri="{BB962C8B-B14F-4D97-AF65-F5344CB8AC3E}">
        <p14:creationId xmlns:p14="http://schemas.microsoft.com/office/powerpoint/2010/main" val="13644666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E8344F8-9365-3142-83ED-B97EDD1568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062" y="231014"/>
            <a:ext cx="7299791" cy="5792737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E3A9728-E686-D84A-B807-9F74C4531D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5493738"/>
              </p:ext>
            </p:extLst>
          </p:nvPr>
        </p:nvGraphicFramePr>
        <p:xfrm>
          <a:off x="8353331" y="1014307"/>
          <a:ext cx="2903539" cy="19303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7543">
                  <a:extLst>
                    <a:ext uri="{9D8B030D-6E8A-4147-A177-3AD203B41FA5}">
                      <a16:colId xmlns:a16="http://schemas.microsoft.com/office/drawing/2014/main" val="224718248"/>
                    </a:ext>
                  </a:extLst>
                </a:gridCol>
                <a:gridCol w="1245996">
                  <a:extLst>
                    <a:ext uri="{9D8B030D-6E8A-4147-A177-3AD203B41FA5}">
                      <a16:colId xmlns:a16="http://schemas.microsoft.com/office/drawing/2014/main" val="3668947761"/>
                    </a:ext>
                  </a:extLst>
                </a:gridCol>
              </a:tblGrid>
              <a:tr h="447040">
                <a:tc>
                  <a:txBody>
                    <a:bodyPr/>
                    <a:lstStyle/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Response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100" b="1" cap="none" spc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5480767"/>
                  </a:ext>
                </a:extLst>
              </a:tr>
              <a:tr h="494453">
                <a:tc>
                  <a:txBody>
                    <a:bodyPr/>
                    <a:lstStyle/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ORR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 100%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2393929"/>
                  </a:ext>
                </a:extLst>
              </a:tr>
              <a:tr h="494453">
                <a:tc>
                  <a:txBody>
                    <a:bodyPr/>
                    <a:lstStyle/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CR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 95%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4646432"/>
                  </a:ext>
                </a:extLst>
              </a:tr>
              <a:tr h="494453">
                <a:tc>
                  <a:txBody>
                    <a:bodyPr/>
                    <a:lstStyle/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PR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 5%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515961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DA985EF-14CD-3847-9ABC-3557CFF4F51D}"/>
              </a:ext>
            </a:extLst>
          </p:cNvPr>
          <p:cNvSpPr txBox="1"/>
          <p:nvPr/>
        </p:nvSpPr>
        <p:spPr>
          <a:xfrm>
            <a:off x="4247807" y="6311496"/>
            <a:ext cx="3751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Calibri" panose="020F0502020204030204" pitchFamily="34" charset="0"/>
              </a:rPr>
              <a:t>Moskowitz et al. JCO 2021</a:t>
            </a:r>
          </a:p>
        </p:txBody>
      </p:sp>
      <p:sp>
        <p:nvSpPr>
          <p:cNvPr id="7" name="Title 4">
            <a:extLst>
              <a:ext uri="{FF2B5EF4-FFF2-40B4-BE49-F238E27FC236}">
                <a16:creationId xmlns:a16="http://schemas.microsoft.com/office/drawing/2014/main" id="{03D12ABF-F4B0-A24B-B9CD-940616EC7883}"/>
              </a:ext>
            </a:extLst>
          </p:cNvPr>
          <p:cNvSpPr txBox="1">
            <a:spLocks/>
          </p:cNvSpPr>
          <p:nvPr/>
        </p:nvSpPr>
        <p:spPr>
          <a:xfrm>
            <a:off x="8353331" y="3608249"/>
            <a:ext cx="2903539" cy="1564216"/>
          </a:xfrm>
          <a:prstGeom prst="rect">
            <a:avLst/>
          </a:prstGeom>
          <a:solidFill>
            <a:srgbClr val="0070C0"/>
          </a:solidFill>
          <a:ln w="12700">
            <a:solidFill>
              <a:schemeClr val="bg1"/>
            </a:solidFill>
          </a:ln>
        </p:spPr>
        <p:txBody>
          <a:bodyPr vert="horz" lIns="121920" tIns="60960" rIns="121920" bIns="6096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b="1" dirty="0">
                <a:solidFill>
                  <a:schemeClr val="bg1"/>
                </a:solidFill>
                <a:latin typeface="+mn-lt"/>
              </a:rPr>
              <a:t>med f/u 13.5 m</a:t>
            </a:r>
          </a:p>
          <a:p>
            <a:pPr algn="ctr"/>
            <a:r>
              <a:rPr lang="en-US" sz="2400" b="1" dirty="0">
                <a:solidFill>
                  <a:schemeClr val="bg1"/>
                </a:solidFill>
                <a:latin typeface="+mn-lt"/>
              </a:rPr>
              <a:t>All transplanted patients in remission</a:t>
            </a:r>
          </a:p>
        </p:txBody>
      </p:sp>
    </p:spTree>
    <p:extLst>
      <p:ext uri="{BB962C8B-B14F-4D97-AF65-F5344CB8AC3E}">
        <p14:creationId xmlns:p14="http://schemas.microsoft.com/office/powerpoint/2010/main" val="8717340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762FCA-7A0D-4B89-BA8D-A75FDB50BB0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6350"/>
            <a:ext cx="12192000" cy="1143000"/>
          </a:xfrm>
          <a:noFill/>
        </p:spPr>
        <p:txBody>
          <a:bodyPr>
            <a:noAutofit/>
          </a:bodyPr>
          <a:lstStyle/>
          <a:p>
            <a:pPr algn="ctr"/>
            <a:r>
              <a:rPr lang="en-US" sz="3733" b="1" dirty="0">
                <a:solidFill>
                  <a:srgbClr val="0070C0"/>
                </a:solidFill>
                <a:latin typeface="+mn-lt"/>
                <a:cs typeface="Arial" panose="020B0604020202020204" pitchFamily="34" charset="0"/>
              </a:rPr>
              <a:t>PFS of nivolumab + AVD in untreated advanced stage HL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7EAE6AB-7BB7-F84E-9F7F-F98CEEFB67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60" t="2819" r="8653" b="1"/>
          <a:stretch/>
        </p:blipFill>
        <p:spPr>
          <a:xfrm>
            <a:off x="44148" y="2168666"/>
            <a:ext cx="5878715" cy="3579593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BBE21C9-737B-B548-8FB4-81177FFEFA0A}"/>
              </a:ext>
            </a:extLst>
          </p:cNvPr>
          <p:cNvSpPr txBox="1"/>
          <p:nvPr/>
        </p:nvSpPr>
        <p:spPr>
          <a:xfrm>
            <a:off x="6814838" y="6356806"/>
            <a:ext cx="2542887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Ansell et al. ICML 2019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82DF0F-43FF-EB46-957C-2B3D0849B39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138"/>
          <a:stretch/>
        </p:blipFill>
        <p:spPr>
          <a:xfrm>
            <a:off x="6042038" y="2155267"/>
            <a:ext cx="6105815" cy="3579592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1F372C2C-8BA8-D449-93DE-2499140A2D96}"/>
              </a:ext>
            </a:extLst>
          </p:cNvPr>
          <p:cNvSpPr/>
          <p:nvPr/>
        </p:nvSpPr>
        <p:spPr>
          <a:xfrm>
            <a:off x="4817987" y="2970223"/>
            <a:ext cx="1104876" cy="1008827"/>
          </a:xfrm>
          <a:prstGeom prst="ellipse">
            <a:avLst/>
          </a:prstGeom>
          <a:noFill/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B62A967-E2F2-4EC0-B99D-A681DAC3878F}"/>
              </a:ext>
            </a:extLst>
          </p:cNvPr>
          <p:cNvSpPr/>
          <p:nvPr/>
        </p:nvSpPr>
        <p:spPr>
          <a:xfrm>
            <a:off x="2521923" y="915993"/>
            <a:ext cx="2907323" cy="102221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/>
              <a:t>Nivo</a:t>
            </a:r>
            <a:r>
              <a:rPr lang="en-US" sz="3200" b="1" dirty="0"/>
              <a:t> x 4</a:t>
            </a:r>
          </a:p>
          <a:p>
            <a:pPr algn="ctr"/>
            <a:r>
              <a:rPr lang="en-US" sz="1867" b="1" dirty="0"/>
              <a:t>n=51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0FD33E2-41E1-44CF-9242-D058CAC14F10}"/>
              </a:ext>
            </a:extLst>
          </p:cNvPr>
          <p:cNvSpPr/>
          <p:nvPr/>
        </p:nvSpPr>
        <p:spPr>
          <a:xfrm>
            <a:off x="6450401" y="908792"/>
            <a:ext cx="2907323" cy="1022215"/>
          </a:xfrm>
          <a:prstGeom prst="rect">
            <a:avLst/>
          </a:prstGeom>
          <a:solidFill>
            <a:srgbClr val="00206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N-AVD x 6 cycles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DD463F74-2935-4953-BEB9-81C47EFE0CC5}"/>
              </a:ext>
            </a:extLst>
          </p:cNvPr>
          <p:cNvCxnSpPr>
            <a:stCxn id="4" idx="3"/>
            <a:endCxn id="8" idx="1"/>
          </p:cNvCxnSpPr>
          <p:nvPr/>
        </p:nvCxnSpPr>
        <p:spPr>
          <a:xfrm flipV="1">
            <a:off x="5429246" y="1419900"/>
            <a:ext cx="1021156" cy="7201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5EBDECE7-4CB4-437C-B7DB-9F81ACACA1EF}"/>
              </a:ext>
            </a:extLst>
          </p:cNvPr>
          <p:cNvSpPr txBox="1"/>
          <p:nvPr/>
        </p:nvSpPr>
        <p:spPr>
          <a:xfrm>
            <a:off x="3180537" y="6356806"/>
            <a:ext cx="342458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chemeClr val="bg1"/>
                </a:solidFill>
              </a:rPr>
              <a:t>Ramachandren</a:t>
            </a:r>
            <a:r>
              <a:rPr lang="en-US" b="1" dirty="0">
                <a:solidFill>
                  <a:schemeClr val="bg1"/>
                </a:solidFill>
              </a:rPr>
              <a:t> et al. JCO 2019</a:t>
            </a:r>
          </a:p>
        </p:txBody>
      </p:sp>
    </p:spTree>
    <p:extLst>
      <p:ext uri="{BB962C8B-B14F-4D97-AF65-F5344CB8AC3E}">
        <p14:creationId xmlns:p14="http://schemas.microsoft.com/office/powerpoint/2010/main" val="1872978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4EC2E-E52D-CA40-9488-E19C399F6A9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12192000" cy="609600"/>
          </a:xfrm>
          <a:ln w="12700">
            <a:noFill/>
          </a:ln>
        </p:spPr>
        <p:txBody>
          <a:bodyPr>
            <a:normAutofit/>
          </a:bodyPr>
          <a:lstStyle/>
          <a:p>
            <a:pPr algn="ctr"/>
            <a:r>
              <a:rPr lang="en-US" sz="3200" b="1" dirty="0" err="1">
                <a:solidFill>
                  <a:srgbClr val="0070C0"/>
                </a:solidFill>
              </a:rPr>
              <a:t>Pembrolizumab+AVD</a:t>
            </a:r>
            <a:r>
              <a:rPr lang="en-US" sz="3200" b="1" dirty="0">
                <a:solidFill>
                  <a:srgbClr val="0070C0"/>
                </a:solidFill>
              </a:rPr>
              <a:t> in early unfavorable and advanced stage HL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6894D7D-9865-C549-8CED-32FBD99EE1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4553" y="519700"/>
            <a:ext cx="3283888" cy="551424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60B4EA3-8112-1D40-8B2F-DFEA2FC14E78}"/>
              </a:ext>
            </a:extLst>
          </p:cNvPr>
          <p:cNvSpPr/>
          <p:nvPr/>
        </p:nvSpPr>
        <p:spPr>
          <a:xfrm>
            <a:off x="388620" y="1104900"/>
            <a:ext cx="3086100" cy="142441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b="1" dirty="0"/>
          </a:p>
          <a:p>
            <a:pPr algn="ctr"/>
            <a:r>
              <a:rPr lang="en-US" sz="3200" b="1" dirty="0"/>
              <a:t>Pembrolizumab x 3</a:t>
            </a:r>
          </a:p>
          <a:p>
            <a:pPr algn="ctr"/>
            <a:endParaRPr lang="en-US" sz="2000" b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ADF11B6-AA31-4056-96BD-6BAD732DED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76466" y="519699"/>
            <a:ext cx="3797055" cy="233564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5380400-A4A1-4391-B5B4-4E90DB9AE6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41571" y="2844537"/>
            <a:ext cx="4222903" cy="318940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692C7AA-BF4E-4CE7-A8A3-9B10EB28EBDA}"/>
              </a:ext>
            </a:extLst>
          </p:cNvPr>
          <p:cNvSpPr txBox="1"/>
          <p:nvPr/>
        </p:nvSpPr>
        <p:spPr>
          <a:xfrm>
            <a:off x="4458279" y="6338302"/>
            <a:ext cx="2552123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Allen et al. Blood 2021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9FEE5A8-394C-4779-9DB8-412AA444AAD6}"/>
              </a:ext>
            </a:extLst>
          </p:cNvPr>
          <p:cNvSpPr/>
          <p:nvPr/>
        </p:nvSpPr>
        <p:spPr>
          <a:xfrm>
            <a:off x="388620" y="3649379"/>
            <a:ext cx="3086100" cy="911287"/>
          </a:xfrm>
          <a:prstGeom prst="rect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67" b="1" dirty="0"/>
              <a:t>AVD x 4-6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97B71677-3909-4BDB-AB8B-EF9743B71095}"/>
              </a:ext>
            </a:extLst>
          </p:cNvPr>
          <p:cNvCxnSpPr>
            <a:cxnSpLocks/>
            <a:stCxn id="10" idx="2"/>
            <a:endCxn id="13" idx="0"/>
          </p:cNvCxnSpPr>
          <p:nvPr/>
        </p:nvCxnSpPr>
        <p:spPr>
          <a:xfrm>
            <a:off x="1931670" y="2529313"/>
            <a:ext cx="0" cy="1120066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36A86D04-2497-4BFB-A2A8-91AA0393914B}"/>
              </a:ext>
            </a:extLst>
          </p:cNvPr>
          <p:cNvSpPr/>
          <p:nvPr/>
        </p:nvSpPr>
        <p:spPr>
          <a:xfrm>
            <a:off x="2157048" y="2867130"/>
            <a:ext cx="951217" cy="52683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accent2"/>
                </a:solidFill>
              </a:rPr>
              <a:t>PET</a:t>
            </a:r>
          </a:p>
        </p:txBody>
      </p:sp>
    </p:spTree>
    <p:extLst>
      <p:ext uri="{BB962C8B-B14F-4D97-AF65-F5344CB8AC3E}">
        <p14:creationId xmlns:p14="http://schemas.microsoft.com/office/powerpoint/2010/main" val="26413842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Double-click to edi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0" name="Double-click to edi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1" name="Screen Shot 2021-12-10 at 1.15.18 PM.png" descr="Screen Shot 2021-12-10 at 1.15.18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476801460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Double-click to edi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4" name="Double-click to edi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5" name="Screen Shot 2021-12-10 at 1.16.59 PM.png" descr="Screen Shot 2021-12-10 at 1.16.59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782890840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762FCA-7A0D-4B89-BA8D-A75FDB50BB09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415109"/>
            <a:ext cx="12192000" cy="989012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en-US" sz="3733" b="1" dirty="0">
                <a:solidFill>
                  <a:srgbClr val="0070C0"/>
                </a:solidFill>
              </a:rPr>
              <a:t>5 year follow-up of Echelon-1: BV-AVD with improved </a:t>
            </a:r>
            <a:br>
              <a:rPr lang="en-US" sz="3733" b="1" dirty="0">
                <a:solidFill>
                  <a:srgbClr val="0070C0"/>
                </a:solidFill>
              </a:rPr>
            </a:br>
            <a:r>
              <a:rPr lang="en-US" sz="3733" b="1" dirty="0">
                <a:solidFill>
                  <a:srgbClr val="0070C0"/>
                </a:solidFill>
              </a:rPr>
              <a:t>PFS, particularly in younger patients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2AF4F62-DC42-4F99-BF38-EDE65C2E9D5C}"/>
              </a:ext>
            </a:extLst>
          </p:cNvPr>
          <p:cNvSpPr txBox="1"/>
          <p:nvPr/>
        </p:nvSpPr>
        <p:spPr>
          <a:xfrm>
            <a:off x="4444572" y="6320519"/>
            <a:ext cx="3356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Straus et al. Lancet Heme 2021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AD4EB50-BC31-4C8C-8305-D1175FD1EA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84" t="3966" b="52037"/>
          <a:stretch/>
        </p:blipFill>
        <p:spPr>
          <a:xfrm>
            <a:off x="68007" y="2146300"/>
            <a:ext cx="6920790" cy="2565399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4E8CFA9-BA5F-477C-A1F9-C43580739A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1395515"/>
              </p:ext>
            </p:extLst>
          </p:nvPr>
        </p:nvGraphicFramePr>
        <p:xfrm>
          <a:off x="7150099" y="2372360"/>
          <a:ext cx="4901997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3215">
                  <a:extLst>
                    <a:ext uri="{9D8B030D-6E8A-4147-A177-3AD203B41FA5}">
                      <a16:colId xmlns:a16="http://schemas.microsoft.com/office/drawing/2014/main" val="3330132420"/>
                    </a:ext>
                  </a:extLst>
                </a:gridCol>
                <a:gridCol w="661423">
                  <a:extLst>
                    <a:ext uri="{9D8B030D-6E8A-4147-A177-3AD203B41FA5}">
                      <a16:colId xmlns:a16="http://schemas.microsoft.com/office/drawing/2014/main" val="2741875733"/>
                    </a:ext>
                  </a:extLst>
                </a:gridCol>
                <a:gridCol w="1038960">
                  <a:extLst>
                    <a:ext uri="{9D8B030D-6E8A-4147-A177-3AD203B41FA5}">
                      <a16:colId xmlns:a16="http://schemas.microsoft.com/office/drawing/2014/main" val="2822754730"/>
                    </a:ext>
                  </a:extLst>
                </a:gridCol>
                <a:gridCol w="631953">
                  <a:extLst>
                    <a:ext uri="{9D8B030D-6E8A-4147-A177-3AD203B41FA5}">
                      <a16:colId xmlns:a16="http://schemas.microsoft.com/office/drawing/2014/main" val="2470311067"/>
                    </a:ext>
                  </a:extLst>
                </a:gridCol>
                <a:gridCol w="856386">
                  <a:extLst>
                    <a:ext uri="{9D8B030D-6E8A-4147-A177-3AD203B41FA5}">
                      <a16:colId xmlns:a16="http://schemas.microsoft.com/office/drawing/2014/main" val="683946950"/>
                    </a:ext>
                  </a:extLst>
                </a:gridCol>
                <a:gridCol w="990060">
                  <a:extLst>
                    <a:ext uri="{9D8B030D-6E8A-4147-A177-3AD203B41FA5}">
                      <a16:colId xmlns:a16="http://schemas.microsoft.com/office/drawing/2014/main" val="291884602"/>
                    </a:ext>
                  </a:extLst>
                </a:gridCol>
              </a:tblGrid>
              <a:tr h="731520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121920" marR="121920" marT="60960" marB="60960" anchor="b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  <a:p>
                      <a:pPr algn="ctr"/>
                      <a:r>
                        <a:rPr lang="en-US" sz="1800" dirty="0"/>
                        <a:t>n</a:t>
                      </a:r>
                    </a:p>
                  </a:txBody>
                  <a:tcPr marL="121920" marR="121920" marT="60960" marB="60960" anchor="b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BVAVD</a:t>
                      </a:r>
                    </a:p>
                    <a:p>
                      <a:pPr algn="ctr"/>
                      <a:r>
                        <a:rPr lang="en-US" sz="1800" dirty="0"/>
                        <a:t>PFS</a:t>
                      </a:r>
                    </a:p>
                  </a:txBody>
                  <a:tcPr marL="121920" marR="121920" marT="60960" marB="60960" anchor="b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  <a:p>
                      <a:pPr algn="ctr"/>
                      <a:r>
                        <a:rPr lang="en-US" sz="1800" dirty="0"/>
                        <a:t>n</a:t>
                      </a:r>
                    </a:p>
                  </a:txBody>
                  <a:tcPr marL="121920" marR="121920" marT="60960" marB="60960" anchor="b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ABVD</a:t>
                      </a:r>
                    </a:p>
                    <a:p>
                      <a:pPr algn="ctr"/>
                      <a:r>
                        <a:rPr lang="en-US" sz="1800" dirty="0"/>
                        <a:t>PFS</a:t>
                      </a:r>
                    </a:p>
                  </a:txBody>
                  <a:tcPr marL="121920" marR="121920" marT="60960" marB="60960" anchor="b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p-value</a:t>
                      </a:r>
                    </a:p>
                  </a:txBody>
                  <a:tcPr marL="121920" marR="121920" marT="60960" marB="60960" anchor="b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0246"/>
                  </a:ext>
                </a:extLst>
              </a:tr>
              <a:tr h="42672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All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664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82%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670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75%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0.002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4055846"/>
                  </a:ext>
                </a:extLst>
              </a:tr>
              <a:tr h="42672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&lt; 60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580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84%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568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78%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0.034</a:t>
                      </a:r>
                    </a:p>
                  </a:txBody>
                  <a:tcPr marL="121920" marR="121920" marT="60960" marB="60960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4354239"/>
                  </a:ext>
                </a:extLst>
              </a:tr>
              <a:tr h="426720">
                <a:tc>
                  <a:txBody>
                    <a:bodyPr/>
                    <a:lstStyle/>
                    <a:p>
                      <a:pPr algn="ctr"/>
                      <a:r>
                        <a:rPr lang="en-US" sz="1800" b="1" u="sng" dirty="0">
                          <a:solidFill>
                            <a:srgbClr val="FFFF00"/>
                          </a:solidFill>
                        </a:rPr>
                        <a:t>&gt;</a:t>
                      </a:r>
                      <a:r>
                        <a:rPr lang="en-US" sz="1800" b="1" dirty="0">
                          <a:solidFill>
                            <a:srgbClr val="FFFF00"/>
                          </a:solidFill>
                        </a:rPr>
                        <a:t> 60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rgbClr val="FFFF00"/>
                          </a:solidFill>
                        </a:rPr>
                        <a:t>84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rgbClr val="FFFF00"/>
                          </a:solidFill>
                        </a:rPr>
                        <a:t>67%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rgbClr val="FFFF00"/>
                          </a:solidFill>
                        </a:rPr>
                        <a:t>102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rgbClr val="FFFF00"/>
                          </a:solidFill>
                        </a:rPr>
                        <a:t>62%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rgbClr val="FFFF00"/>
                          </a:solidFill>
                        </a:rPr>
                        <a:t>0.44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85690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9715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762FCA-7A0D-4B89-BA8D-A75FDB50BB09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9015761" y="211008"/>
            <a:ext cx="2782887" cy="2414588"/>
          </a:xfrm>
          <a:solidFill>
            <a:schemeClr val="bg1"/>
          </a:solidFill>
          <a:ln>
            <a:solidFill>
              <a:srgbClr val="0070C0"/>
            </a:solidFill>
          </a:ln>
        </p:spPr>
        <p:txBody>
          <a:bodyPr>
            <a:noAutofit/>
          </a:bodyPr>
          <a:lstStyle/>
          <a:p>
            <a:pPr algn="ctr"/>
            <a:r>
              <a:rPr lang="en-US" sz="4000" b="1" dirty="0">
                <a:solidFill>
                  <a:srgbClr val="0070C0"/>
                </a:solidFill>
              </a:rPr>
              <a:t>PFS according to PET status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2AF4F62-DC42-4F99-BF38-EDE65C2E9D5C}"/>
              </a:ext>
            </a:extLst>
          </p:cNvPr>
          <p:cNvSpPr txBox="1"/>
          <p:nvPr/>
        </p:nvSpPr>
        <p:spPr>
          <a:xfrm>
            <a:off x="4444572" y="6292622"/>
            <a:ext cx="3356832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b="1" dirty="0">
                <a:solidFill>
                  <a:prstClr val="white"/>
                </a:solidFill>
                <a:latin typeface="Calibri" panose="020F0502020204030204"/>
              </a:rPr>
              <a:t>Straus et al. Lancet Heme 2021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AD4EB50-BC31-4C8C-8305-D1175FD1EA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1624"/>
          <a:stretch/>
        </p:blipFill>
        <p:spPr>
          <a:xfrm>
            <a:off x="115297" y="2489200"/>
            <a:ext cx="8938662" cy="3567235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4E8CFA9-BA5F-477C-A1F9-C43580739A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5804631"/>
              </p:ext>
            </p:extLst>
          </p:nvPr>
        </p:nvGraphicFramePr>
        <p:xfrm>
          <a:off x="1721561" y="223822"/>
          <a:ext cx="5427952" cy="1813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9202">
                  <a:extLst>
                    <a:ext uri="{9D8B030D-6E8A-4147-A177-3AD203B41FA5}">
                      <a16:colId xmlns:a16="http://schemas.microsoft.com/office/drawing/2014/main" val="3330132420"/>
                    </a:ext>
                  </a:extLst>
                </a:gridCol>
                <a:gridCol w="688745">
                  <a:extLst>
                    <a:ext uri="{9D8B030D-6E8A-4147-A177-3AD203B41FA5}">
                      <a16:colId xmlns:a16="http://schemas.microsoft.com/office/drawing/2014/main" val="2741875733"/>
                    </a:ext>
                  </a:extLst>
                </a:gridCol>
                <a:gridCol w="1050167">
                  <a:extLst>
                    <a:ext uri="{9D8B030D-6E8A-4147-A177-3AD203B41FA5}">
                      <a16:colId xmlns:a16="http://schemas.microsoft.com/office/drawing/2014/main" val="2822754730"/>
                    </a:ext>
                  </a:extLst>
                </a:gridCol>
                <a:gridCol w="678570">
                  <a:extLst>
                    <a:ext uri="{9D8B030D-6E8A-4147-A177-3AD203B41FA5}">
                      <a16:colId xmlns:a16="http://schemas.microsoft.com/office/drawing/2014/main" val="2470311067"/>
                    </a:ext>
                  </a:extLst>
                </a:gridCol>
                <a:gridCol w="953228">
                  <a:extLst>
                    <a:ext uri="{9D8B030D-6E8A-4147-A177-3AD203B41FA5}">
                      <a16:colId xmlns:a16="http://schemas.microsoft.com/office/drawing/2014/main" val="683946950"/>
                    </a:ext>
                  </a:extLst>
                </a:gridCol>
                <a:gridCol w="1048040">
                  <a:extLst>
                    <a:ext uri="{9D8B030D-6E8A-4147-A177-3AD203B41FA5}">
                      <a16:colId xmlns:a16="http://schemas.microsoft.com/office/drawing/2014/main" val="291884602"/>
                    </a:ext>
                  </a:extLst>
                </a:gridCol>
              </a:tblGrid>
              <a:tr h="600923">
                <a:tc>
                  <a:txBody>
                    <a:bodyPr/>
                    <a:lstStyle/>
                    <a:p>
                      <a:pPr algn="ctr"/>
                      <a:endParaRPr lang="en-US" sz="1900" dirty="0"/>
                    </a:p>
                  </a:txBody>
                  <a:tcPr marL="121920" marR="121920" marT="60960" marB="60960" anchor="b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900" dirty="0"/>
                    </a:p>
                    <a:p>
                      <a:pPr algn="ctr"/>
                      <a:r>
                        <a:rPr lang="en-US" sz="1900" dirty="0"/>
                        <a:t>n</a:t>
                      </a:r>
                    </a:p>
                  </a:txBody>
                  <a:tcPr marL="121920" marR="121920" marT="60960" marB="60960" anchor="b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dirty="0"/>
                        <a:t>BVAVD</a:t>
                      </a:r>
                    </a:p>
                    <a:p>
                      <a:pPr algn="ctr"/>
                      <a:r>
                        <a:rPr lang="en-US" sz="1900" dirty="0"/>
                        <a:t>PFS</a:t>
                      </a:r>
                    </a:p>
                  </a:txBody>
                  <a:tcPr marL="121920" marR="121920" marT="60960" marB="60960" anchor="b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900" dirty="0"/>
                    </a:p>
                  </a:txBody>
                  <a:tcPr marL="121920" marR="121920" marT="60960" marB="60960" anchor="b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dirty="0"/>
                        <a:t>ABVD</a:t>
                      </a:r>
                    </a:p>
                    <a:p>
                      <a:pPr algn="ctr"/>
                      <a:r>
                        <a:rPr lang="en-US" sz="1900" dirty="0"/>
                        <a:t>PFS</a:t>
                      </a:r>
                    </a:p>
                  </a:txBody>
                  <a:tcPr marL="121920" marR="121920" marT="60960" marB="60960" anchor="b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dirty="0"/>
                        <a:t>P value</a:t>
                      </a:r>
                    </a:p>
                  </a:txBody>
                  <a:tcPr marL="121920" marR="121920" marT="60960" marB="60960" anchor="b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0246"/>
                  </a:ext>
                </a:extLst>
              </a:tr>
              <a:tr h="347903"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All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664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82%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670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75%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0.0017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4055846"/>
                  </a:ext>
                </a:extLst>
              </a:tr>
              <a:tr h="600923"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PET2 -</a:t>
                      </a:r>
                    </a:p>
                    <a:p>
                      <a:pPr algn="ctr"/>
                      <a:r>
                        <a:rPr lang="en-US" sz="1900" b="1" dirty="0">
                          <a:solidFill>
                            <a:srgbClr val="FFFF00"/>
                          </a:solidFill>
                        </a:rPr>
                        <a:t>PET2 +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588</a:t>
                      </a:r>
                    </a:p>
                    <a:p>
                      <a:pPr algn="ctr"/>
                      <a:r>
                        <a:rPr lang="en-US" sz="1900" b="1" dirty="0">
                          <a:solidFill>
                            <a:srgbClr val="FFFF00"/>
                          </a:solidFill>
                        </a:rPr>
                        <a:t>47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85%</a:t>
                      </a:r>
                    </a:p>
                    <a:p>
                      <a:pPr algn="ctr"/>
                      <a:r>
                        <a:rPr lang="en-US" sz="1900" b="1" dirty="0">
                          <a:solidFill>
                            <a:srgbClr val="FFFF00"/>
                          </a:solidFill>
                        </a:rPr>
                        <a:t>61%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578</a:t>
                      </a:r>
                    </a:p>
                    <a:p>
                      <a:pPr algn="ctr"/>
                      <a:r>
                        <a:rPr lang="en-US" sz="1900" b="1" dirty="0">
                          <a:solidFill>
                            <a:srgbClr val="FFFF00"/>
                          </a:solidFill>
                        </a:rPr>
                        <a:t>58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79%</a:t>
                      </a:r>
                    </a:p>
                    <a:p>
                      <a:pPr algn="ctr"/>
                      <a:r>
                        <a:rPr lang="en-US" sz="1900" b="1" dirty="0">
                          <a:solidFill>
                            <a:srgbClr val="FFFF00"/>
                          </a:solidFill>
                        </a:rPr>
                        <a:t>46%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0.0035</a:t>
                      </a:r>
                    </a:p>
                    <a:p>
                      <a:pPr algn="ctr"/>
                      <a:r>
                        <a:rPr lang="en-US" sz="1900" b="1" dirty="0">
                          <a:solidFill>
                            <a:srgbClr val="FFFF00"/>
                          </a:solidFill>
                        </a:rPr>
                        <a:t>0.23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348466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C700289-D59E-42FE-BDB5-98FAEBC4D28B}"/>
              </a:ext>
            </a:extLst>
          </p:cNvPr>
          <p:cNvSpPr txBox="1"/>
          <p:nvPr/>
        </p:nvSpPr>
        <p:spPr>
          <a:xfrm>
            <a:off x="9394943" y="3855262"/>
            <a:ext cx="2200893" cy="923330"/>
          </a:xfrm>
          <a:prstGeom prst="rect">
            <a:avLst/>
          </a:prstGeom>
          <a:solidFill>
            <a:srgbClr val="00B0F0"/>
          </a:solidFill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prstClr val="white"/>
                </a:solidFill>
                <a:latin typeface="Calibri" panose="020F0502020204030204"/>
              </a:rPr>
              <a:t>PET 2 negative:</a:t>
            </a:r>
          </a:p>
          <a:p>
            <a:pPr algn="ctr">
              <a:defRPr/>
            </a:pPr>
            <a:r>
              <a:rPr lang="en-US" b="1" dirty="0">
                <a:solidFill>
                  <a:prstClr val="white"/>
                </a:solidFill>
                <a:latin typeface="Calibri" panose="020F0502020204030204"/>
              </a:rPr>
              <a:t>89% BV-AVD</a:t>
            </a:r>
          </a:p>
          <a:p>
            <a:pPr algn="ctr">
              <a:defRPr/>
            </a:pPr>
            <a:r>
              <a:rPr lang="en-US" b="1" dirty="0">
                <a:solidFill>
                  <a:prstClr val="white"/>
                </a:solidFill>
                <a:latin typeface="Calibri" panose="020F0502020204030204"/>
              </a:rPr>
              <a:t>86% ABVD</a:t>
            </a:r>
          </a:p>
        </p:txBody>
      </p:sp>
    </p:spTree>
    <p:extLst>
      <p:ext uri="{BB962C8B-B14F-4D97-AF65-F5344CB8AC3E}">
        <p14:creationId xmlns:p14="http://schemas.microsoft.com/office/powerpoint/2010/main" val="34502720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555F36-AD0E-184C-9D67-96D480B49DF1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30163" y="92075"/>
            <a:ext cx="12161837" cy="79375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733" b="1" dirty="0">
                <a:solidFill>
                  <a:srgbClr val="0070C0"/>
                </a:solidFill>
              </a:rPr>
              <a:t>Phase 2 study of BV + chemotherapy in stage I/II non-bulky patients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94B2CB2-2AA8-DE44-84F5-61DA7CCF9083}"/>
              </a:ext>
            </a:extLst>
          </p:cNvPr>
          <p:cNvSpPr txBox="1"/>
          <p:nvPr/>
        </p:nvSpPr>
        <p:spPr>
          <a:xfrm>
            <a:off x="4506462" y="6325111"/>
            <a:ext cx="2985033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Abramson et al. Blood 2019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7135751-9B7E-4458-859C-513E7519F1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7045" y="886155"/>
            <a:ext cx="4829756" cy="505570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5A53A7B-686D-446E-B111-017E4A683B81}"/>
              </a:ext>
            </a:extLst>
          </p:cNvPr>
          <p:cNvSpPr/>
          <p:nvPr/>
        </p:nvSpPr>
        <p:spPr>
          <a:xfrm>
            <a:off x="427511" y="2644240"/>
            <a:ext cx="2406732" cy="137753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BV monotherapy</a:t>
            </a:r>
          </a:p>
          <a:p>
            <a:pPr algn="ctr"/>
            <a:r>
              <a:rPr lang="en-US" sz="2400" b="1" dirty="0"/>
              <a:t>1.2 mg/kg D1,15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3E0466D-BCDC-49FF-8399-E99079D51512}"/>
              </a:ext>
            </a:extLst>
          </p:cNvPr>
          <p:cNvSpPr/>
          <p:nvPr/>
        </p:nvSpPr>
        <p:spPr>
          <a:xfrm>
            <a:off x="3584627" y="2664674"/>
            <a:ext cx="2406732" cy="137753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BV AVD</a:t>
            </a:r>
          </a:p>
          <a:p>
            <a:pPr algn="ctr"/>
            <a:r>
              <a:rPr lang="en-US" sz="2400" b="1" dirty="0"/>
              <a:t>4-6 cycles</a:t>
            </a:r>
          </a:p>
          <a:p>
            <a:pPr algn="ctr"/>
            <a:r>
              <a:rPr lang="en-US" sz="2400" b="1" dirty="0"/>
              <a:t>PET adapted 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0AC49406-2C2C-4E1C-B9F7-1576AA760B51}"/>
              </a:ext>
            </a:extLst>
          </p:cNvPr>
          <p:cNvSpPr/>
          <p:nvPr/>
        </p:nvSpPr>
        <p:spPr>
          <a:xfrm>
            <a:off x="2850077" y="3137855"/>
            <a:ext cx="768187" cy="431172"/>
          </a:xfrm>
          <a:prstGeom prst="rightArrow">
            <a:avLst>
              <a:gd name="adj1" fmla="val 42655"/>
              <a:gd name="adj2" fmla="val 50000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EC3AF54-DA70-425C-9C4D-28171467155A}"/>
              </a:ext>
            </a:extLst>
          </p:cNvPr>
          <p:cNvSpPr/>
          <p:nvPr/>
        </p:nvSpPr>
        <p:spPr>
          <a:xfrm>
            <a:off x="7061860" y="4234418"/>
            <a:ext cx="4597304" cy="308231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18612575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555F36-AD0E-184C-9D67-96D480B49DF1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30163" y="-28575"/>
            <a:ext cx="12161837" cy="989013"/>
          </a:xfrm>
        </p:spPr>
        <p:txBody>
          <a:bodyPr>
            <a:normAutofit/>
          </a:bodyPr>
          <a:lstStyle/>
          <a:p>
            <a:pPr algn="ctr"/>
            <a:r>
              <a:rPr lang="en-US" sz="3733" b="1" dirty="0">
                <a:solidFill>
                  <a:srgbClr val="0070C0"/>
                </a:solidFill>
              </a:rPr>
              <a:t>BV + AVD in early stage patients: outcome and toxicity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94B2CB2-2AA8-DE44-84F5-61DA7CCF9083}"/>
              </a:ext>
            </a:extLst>
          </p:cNvPr>
          <p:cNvSpPr txBox="1"/>
          <p:nvPr/>
        </p:nvSpPr>
        <p:spPr>
          <a:xfrm>
            <a:off x="4951828" y="6353075"/>
            <a:ext cx="2985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Abramson et al. Blood 2019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C45DA17-EE11-D147-98E3-D94E5A13AD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247" y="2608080"/>
            <a:ext cx="4979439" cy="3403315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F0F33C9-52AB-44EE-B3C3-B701659D31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000" y="1047600"/>
            <a:ext cx="5525915" cy="1218800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886764F-8B2E-4E5F-9839-0C6207D344A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1912"/>
          <a:stretch/>
        </p:blipFill>
        <p:spPr>
          <a:xfrm>
            <a:off x="6786749" y="2608081"/>
            <a:ext cx="5405251" cy="12187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9711C99-55D8-4738-BC3B-CE1350B2745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86562"/>
          <a:stretch/>
        </p:blipFill>
        <p:spPr>
          <a:xfrm>
            <a:off x="5719915" y="2608081"/>
            <a:ext cx="1066835" cy="12187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C0928C4-EAC2-4F19-9EDD-9A3E2037D1E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1869" t="-5695" r="966" b="-82896"/>
          <a:stretch/>
        </p:blipFill>
        <p:spPr>
          <a:xfrm>
            <a:off x="6802583" y="3470017"/>
            <a:ext cx="5270381" cy="650391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0E786C42-D90E-4FA3-A55B-69664378AE45}"/>
              </a:ext>
            </a:extLst>
          </p:cNvPr>
          <p:cNvSpPr/>
          <p:nvPr/>
        </p:nvSpPr>
        <p:spPr>
          <a:xfrm>
            <a:off x="5813221" y="3499611"/>
            <a:ext cx="991591" cy="31823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solidFill>
                  <a:schemeClr val="tx1"/>
                </a:solidFill>
              </a:rPr>
              <a:t>F+N</a:t>
            </a:r>
          </a:p>
        </p:txBody>
      </p:sp>
    </p:spTree>
    <p:extLst>
      <p:ext uri="{BB962C8B-B14F-4D97-AF65-F5344CB8AC3E}">
        <p14:creationId xmlns:p14="http://schemas.microsoft.com/office/powerpoint/2010/main" val="6421967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555F36-AD0E-184C-9D67-96D480B49DF1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30163" y="-28575"/>
            <a:ext cx="12161837" cy="98901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733" b="1" dirty="0">
                <a:solidFill>
                  <a:srgbClr val="0070C0"/>
                </a:solidFill>
              </a:rPr>
              <a:t>Risk adapted chemotherapy followed by BV in early stage patients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D1CC54D-2CEF-8646-910B-EDB99400CF3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85" t="3491" r="3009" b="26517"/>
          <a:stretch/>
        </p:blipFill>
        <p:spPr>
          <a:xfrm>
            <a:off x="191014" y="1860973"/>
            <a:ext cx="7616135" cy="3136054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1C806F2-C2F3-C14E-8571-BB4784DA0272}"/>
              </a:ext>
            </a:extLst>
          </p:cNvPr>
          <p:cNvSpPr txBox="1"/>
          <p:nvPr/>
        </p:nvSpPr>
        <p:spPr>
          <a:xfrm>
            <a:off x="4623660" y="6329847"/>
            <a:ext cx="2974312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Park et al. Blood Adv 2020</a:t>
            </a:r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8B851983-5F12-4BD2-BAE1-E46716D743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2667001"/>
              </p:ext>
            </p:extLst>
          </p:nvPr>
        </p:nvGraphicFramePr>
        <p:xfrm>
          <a:off x="8192919" y="1570462"/>
          <a:ext cx="3432378" cy="34611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6189">
                  <a:extLst>
                    <a:ext uri="{9D8B030D-6E8A-4147-A177-3AD203B41FA5}">
                      <a16:colId xmlns:a16="http://schemas.microsoft.com/office/drawing/2014/main" val="3763582060"/>
                    </a:ext>
                  </a:extLst>
                </a:gridCol>
                <a:gridCol w="1716189">
                  <a:extLst>
                    <a:ext uri="{9D8B030D-6E8A-4147-A177-3AD203B41FA5}">
                      <a16:colId xmlns:a16="http://schemas.microsoft.com/office/drawing/2014/main" val="3563588045"/>
                    </a:ext>
                  </a:extLst>
                </a:gridCol>
              </a:tblGrid>
              <a:tr h="447040">
                <a:tc>
                  <a:txBody>
                    <a:bodyPr/>
                    <a:lstStyle/>
                    <a:p>
                      <a:endParaRPr lang="en-US" sz="21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b="1" dirty="0">
                          <a:solidFill>
                            <a:schemeClr val="bg1"/>
                          </a:solidFill>
                        </a:rPr>
                        <a:t>n=40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1495508"/>
                  </a:ext>
                </a:extLst>
              </a:tr>
              <a:tr h="494453">
                <a:tc>
                  <a:txBody>
                    <a:bodyPr/>
                    <a:lstStyle/>
                    <a:p>
                      <a:r>
                        <a:rPr lang="en-US" sz="2100" b="1" dirty="0">
                          <a:solidFill>
                            <a:schemeClr val="bg1"/>
                          </a:solidFill>
                        </a:rPr>
                        <a:t>Median age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b="1" dirty="0">
                          <a:solidFill>
                            <a:schemeClr val="bg1"/>
                          </a:solidFill>
                        </a:rPr>
                        <a:t>29 (19-67)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9499464"/>
                  </a:ext>
                </a:extLst>
              </a:tr>
              <a:tr h="1747520">
                <a:tc>
                  <a:txBody>
                    <a:bodyPr/>
                    <a:lstStyle/>
                    <a:p>
                      <a:r>
                        <a:rPr lang="en-US" sz="2100" b="1" dirty="0">
                          <a:solidFill>
                            <a:schemeClr val="bg1"/>
                          </a:solidFill>
                        </a:rPr>
                        <a:t>Stage </a:t>
                      </a:r>
                    </a:p>
                    <a:p>
                      <a:r>
                        <a:rPr lang="en-US" sz="2100" b="1" dirty="0">
                          <a:solidFill>
                            <a:schemeClr val="bg1"/>
                          </a:solidFill>
                        </a:rPr>
                        <a:t>IA</a:t>
                      </a:r>
                    </a:p>
                    <a:p>
                      <a:r>
                        <a:rPr lang="en-US" sz="2100" b="1" dirty="0">
                          <a:solidFill>
                            <a:schemeClr val="bg1"/>
                          </a:solidFill>
                        </a:rPr>
                        <a:t>IB</a:t>
                      </a:r>
                    </a:p>
                    <a:p>
                      <a:r>
                        <a:rPr lang="en-US" sz="2100" b="1" dirty="0">
                          <a:solidFill>
                            <a:schemeClr val="bg1"/>
                          </a:solidFill>
                        </a:rPr>
                        <a:t>IIA</a:t>
                      </a:r>
                    </a:p>
                    <a:p>
                      <a:r>
                        <a:rPr lang="en-US" sz="2100" b="1" dirty="0">
                          <a:solidFill>
                            <a:schemeClr val="bg1"/>
                          </a:solidFill>
                        </a:rPr>
                        <a:t>IIB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100" b="1" dirty="0">
                        <a:solidFill>
                          <a:schemeClr val="bg1"/>
                        </a:solidFill>
                      </a:endParaRPr>
                    </a:p>
                    <a:p>
                      <a:r>
                        <a:rPr lang="en-US" sz="2100" b="1" dirty="0">
                          <a:solidFill>
                            <a:schemeClr val="bg1"/>
                          </a:solidFill>
                        </a:rPr>
                        <a:t>  1 (2%)</a:t>
                      </a:r>
                    </a:p>
                    <a:p>
                      <a:r>
                        <a:rPr lang="en-US" sz="2100" b="1" dirty="0">
                          <a:solidFill>
                            <a:schemeClr val="bg1"/>
                          </a:solidFill>
                        </a:rPr>
                        <a:t>  0 (0%)</a:t>
                      </a:r>
                    </a:p>
                    <a:p>
                      <a:r>
                        <a:rPr lang="en-US" sz="2100" b="1" dirty="0">
                          <a:solidFill>
                            <a:schemeClr val="bg1"/>
                          </a:solidFill>
                        </a:rPr>
                        <a:t>29 (73%)</a:t>
                      </a:r>
                    </a:p>
                    <a:p>
                      <a:r>
                        <a:rPr lang="en-US" sz="2100" b="1" dirty="0">
                          <a:solidFill>
                            <a:schemeClr val="bg1"/>
                          </a:solidFill>
                        </a:rPr>
                        <a:t>10 (25%)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2720147"/>
                  </a:ext>
                </a:extLst>
              </a:tr>
              <a:tr h="772160">
                <a:tc>
                  <a:txBody>
                    <a:bodyPr/>
                    <a:lstStyle/>
                    <a:p>
                      <a:r>
                        <a:rPr lang="en-US" sz="2100" b="1" dirty="0">
                          <a:solidFill>
                            <a:schemeClr val="bg1"/>
                          </a:solidFill>
                        </a:rPr>
                        <a:t>Favorable</a:t>
                      </a:r>
                    </a:p>
                    <a:p>
                      <a:r>
                        <a:rPr lang="en-US" sz="2100" b="1" dirty="0">
                          <a:solidFill>
                            <a:srgbClr val="FFFF00"/>
                          </a:solidFill>
                        </a:rPr>
                        <a:t>Unfavorable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b="1" dirty="0">
                          <a:solidFill>
                            <a:schemeClr val="bg1"/>
                          </a:solidFill>
                        </a:rPr>
                        <a:t>22 (55%)</a:t>
                      </a:r>
                    </a:p>
                    <a:p>
                      <a:r>
                        <a:rPr lang="en-US" sz="2100" b="1" dirty="0">
                          <a:solidFill>
                            <a:srgbClr val="FFFF00"/>
                          </a:solidFill>
                        </a:rPr>
                        <a:t>18 (45%)</a:t>
                      </a:r>
                    </a:p>
                  </a:txBody>
                  <a:tcPr marL="121920" marR="121920" marT="60960" marB="6096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31799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249114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CLOCKTEMPLATE" val="true"/>
  <p:tag name="KPISTOPSPOLLING" val="true"/>
</p:tagLst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7" ma:contentTypeDescription="Create a new document." ma:contentTypeScope="" ma:versionID="0836c851ab56100df1895fa2a218104e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fd973d22d93f3f1ceb87c2fa5e19ecd8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  <xsd:element ref="ns1:MediaServiceAutoKeyPoints" minOccurs="0"/>
                <xsd:element ref="ns1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 xsi:nil="true"/>
    <QID xmlns="96f1686b-f877-4eb8-89ab-3a67a5dc2612" xsi:nil="true"/>
    <TaxKeywordTaxHTField xmlns="b4104d5b-b872-4636-a728-507be7308f43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9540D2C8-3EBD-4C13-ACC5-E29646A3E248}"/>
</file>

<file path=customXml/itemProps2.xml><?xml version="1.0" encoding="utf-8"?>
<ds:datastoreItem xmlns:ds="http://schemas.openxmlformats.org/officeDocument/2006/customXml" ds:itemID="{C855A9B0-7D0A-4325-B7FE-CEBE95F72840}"/>
</file>

<file path=customXml/itemProps3.xml><?xml version="1.0" encoding="utf-8"?>
<ds:datastoreItem xmlns:ds="http://schemas.openxmlformats.org/officeDocument/2006/customXml" ds:itemID="{1D5FBA84-75C9-4FCD-A1E7-B90E1AA06FBA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12207</TotalTime>
  <Words>1087</Words>
  <Application>Microsoft Macintosh PowerPoint</Application>
  <PresentationFormat>Widescreen</PresentationFormat>
  <Paragraphs>381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Arial</vt:lpstr>
      <vt:lpstr>Calibri</vt:lpstr>
      <vt:lpstr>Calibri Light</vt:lpstr>
      <vt:lpstr>Symbol</vt:lpstr>
      <vt:lpstr>Times New Roman</vt:lpstr>
      <vt:lpstr>Wingdings</vt:lpstr>
      <vt:lpstr>1_Office Theme</vt:lpstr>
      <vt:lpstr>Default Design</vt:lpstr>
      <vt:lpstr>Hodgkin Lymphoma (HL) </vt:lpstr>
      <vt:lpstr>PowerPoint Presentation</vt:lpstr>
      <vt:lpstr>PowerPoint Presentation</vt:lpstr>
      <vt:lpstr>PowerPoint Presentation</vt:lpstr>
      <vt:lpstr>5 year follow-up of Echelon-1: BV-AVD with improved  PFS, particularly in younger patients</vt:lpstr>
      <vt:lpstr>PFS according to PET status</vt:lpstr>
      <vt:lpstr>Phase 2 study of BV + chemotherapy in stage I/II non-bulky patients</vt:lpstr>
      <vt:lpstr>BV + AVD in early stage patients: outcome and toxicity</vt:lpstr>
      <vt:lpstr>Risk adapted chemotherapy followed by BV in early stage patients</vt:lpstr>
      <vt:lpstr>PET response and PFS with risk adapted BV strategy</vt:lpstr>
      <vt:lpstr>BV-AVD in early unfavorable HL</vt:lpstr>
      <vt:lpstr>Favorable PFS without difference between cohorts</vt:lpstr>
      <vt:lpstr>Sequential BV-AVD in elderly patients</vt:lpstr>
      <vt:lpstr>BV followed by AVD with favorable PFS and manageable toxicity</vt:lpstr>
      <vt:lpstr>BV-nivo in older/chemotherapy ineligible patients</vt:lpstr>
      <vt:lpstr>Keynote 204: BV versus pembrolizumab</vt:lpstr>
      <vt:lpstr>Pembrolizumab with superior PFS</vt:lpstr>
      <vt:lpstr>Brentuximab containing salvage regimens with high CR rates</vt:lpstr>
      <vt:lpstr>BV-nivo second line therapy</vt:lpstr>
      <vt:lpstr>  BV plus nivolumab with favorable PFS  in first relapse</vt:lpstr>
      <vt:lpstr>PowerPoint Presentation</vt:lpstr>
      <vt:lpstr>PowerPoint Presentation</vt:lpstr>
      <vt:lpstr>PFS of nivolumab + AVD in untreated advanced stage HL</vt:lpstr>
      <vt:lpstr>Pembrolizumab+AVD in early unfavorable and advanced stage HL</vt:lpstr>
    </vt:vector>
  </TitlesOfParts>
  <Company>HMP Communications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Alana Balboni</dc:creator>
  <cp:lastModifiedBy>Fernando Rendina</cp:lastModifiedBy>
  <cp:revision>182</cp:revision>
  <dcterms:created xsi:type="dcterms:W3CDTF">2013-03-05T14:16:08Z</dcterms:created>
  <dcterms:modified xsi:type="dcterms:W3CDTF">2021-12-29T17:55:07Z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  <property fmtid="{D5CDD505-2E9C-101B-9397-08002B2CF9AE}" pid="3" name="TaxKeyword">
    <vt:lpwstr/>
  </property>
</Properties>
</file>