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charts/style2.xml" ContentType="application/vnd.ms-office.chartstyl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27" r:id="rId2"/>
    <p:sldMasterId id="2147483733" r:id="rId3"/>
    <p:sldMasterId id="2147483767" r:id="rId4"/>
    <p:sldMasterId id="2147483779" r:id="rId5"/>
  </p:sldMasterIdLst>
  <p:notesMasterIdLst>
    <p:notesMasterId r:id="rId34"/>
  </p:notesMasterIdLst>
  <p:sldIdLst>
    <p:sldId id="256" r:id="rId6"/>
    <p:sldId id="2146846971" r:id="rId7"/>
    <p:sldId id="2146846972" r:id="rId8"/>
    <p:sldId id="257" r:id="rId9"/>
    <p:sldId id="258" r:id="rId10"/>
    <p:sldId id="2135714380" r:id="rId11"/>
    <p:sldId id="2135714378" r:id="rId12"/>
    <p:sldId id="2135714381" r:id="rId13"/>
    <p:sldId id="2135714382" r:id="rId14"/>
    <p:sldId id="2135714349" r:id="rId15"/>
    <p:sldId id="673" r:id="rId16"/>
    <p:sldId id="675" r:id="rId17"/>
    <p:sldId id="284" r:id="rId18"/>
    <p:sldId id="2135714359" r:id="rId19"/>
    <p:sldId id="2135714361" r:id="rId20"/>
    <p:sldId id="2135714362" r:id="rId21"/>
    <p:sldId id="2135714363" r:id="rId22"/>
    <p:sldId id="2135714373" r:id="rId23"/>
    <p:sldId id="2135714374" r:id="rId24"/>
    <p:sldId id="2135714375" r:id="rId25"/>
    <p:sldId id="2135714355" r:id="rId26"/>
    <p:sldId id="2135714356" r:id="rId27"/>
    <p:sldId id="2135714357" r:id="rId28"/>
    <p:sldId id="2135714383" r:id="rId29"/>
    <p:sldId id="2145706673" r:id="rId30"/>
    <p:sldId id="1182" r:id="rId31"/>
    <p:sldId id="2135714389" r:id="rId32"/>
    <p:sldId id="213571438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74" autoAdjust="0"/>
    <p:restoredTop sz="94694"/>
  </p:normalViewPr>
  <p:slideViewPr>
    <p:cSldViewPr snapToGrid="0" snapToObjects="1">
      <p:cViewPr varScale="1">
        <p:scale>
          <a:sx n="154" d="100"/>
          <a:sy n="154" d="100"/>
        </p:scale>
        <p:origin x="216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ustomXml" Target="../customXml/item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12336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416832423843511"/>
                  <c:y val="-7.700604148776278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PR</a:t>
                    </a:r>
                    <a:br>
                      <a:rPr lang="en-US" dirty="0"/>
                    </a:br>
                    <a:r>
                      <a:rPr lang="en-US" dirty="0"/>
                      <a:t>2.8%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77E-4C02-96E5-8F9D899F4679}"/>
                </c:ext>
              </c:extLst>
            </c:dLbl>
            <c:dLbl>
              <c:idx val="1"/>
              <c:layout>
                <c:manualLayout>
                  <c:x val="0.16193335691627861"/>
                  <c:y val="-7.219316389477761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PR</a:t>
                    </a:r>
                    <a:br>
                      <a:rPr lang="en-US" dirty="0"/>
                    </a:br>
                    <a:r>
                      <a:rPr lang="en-US" dirty="0"/>
                      <a:t>6.0%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77E-4C02-96E5-8F9D899F46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Non-refractory              n=36</c:v>
                </c:pt>
                <c:pt idx="1">
                  <c:v>Refractory       n=116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88-4009-B938-51CA7A41FC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996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Non-refractory              n=36</c:v>
                </c:pt>
                <c:pt idx="1">
                  <c:v>Refractory       n=116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91.7</c:v>
                </c:pt>
                <c:pt idx="1">
                  <c:v>40.5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88-4009-B938-51CA7A41FC8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2113041672"/>
        <c:axId val="-2113058520"/>
      </c:barChart>
      <c:catAx>
        <c:axId val="-2113041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-2113058520"/>
        <c:crosses val="autoZero"/>
        <c:auto val="1"/>
        <c:lblAlgn val="ctr"/>
        <c:lblOffset val="100"/>
        <c:noMultiLvlLbl val="0"/>
      </c:catAx>
      <c:valAx>
        <c:axId val="-211305852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 sz="1400" b="1" dirty="0"/>
                  <a:t>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285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-2113041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12336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1A-465D-BBB7-07ACA3C150C2}"/>
                </c:ext>
              </c:extLst>
            </c:dLbl>
            <c:dLbl>
              <c:idx val="1"/>
              <c:layout>
                <c:manualLayout>
                  <c:x val="0.17427824141644732"/>
                  <c:y val="-4.81287759298518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PR </a:t>
                    </a:r>
                    <a:br>
                      <a:rPr lang="en-US" dirty="0"/>
                    </a:br>
                    <a:r>
                      <a:rPr lang="en-US" dirty="0"/>
                      <a:t>7.8%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D1A-465D-BBB7-07ACA3C150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2L                                            n=50</c:v>
                </c:pt>
                <c:pt idx="1">
                  <c:v>3L+                      n=102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AC-460B-8C0D-F453F774FF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996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8090370754273301E-3"/>
                  <c:y val="-3.36901431508963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  <a:t>CR</a:t>
                    </a:r>
                    <a:b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</a:br>
                    <a: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  <a:t>74.0%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D1A-465D-BBB7-07ACA3C150C2}"/>
                </c:ext>
              </c:extLst>
            </c:dLbl>
            <c:dLbl>
              <c:idx val="1"/>
              <c:layout>
                <c:manualLayout>
                  <c:x val="3.8090370754273301E-3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  <a:t>CR</a:t>
                    </a:r>
                    <a:b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</a:br>
                    <a:r>
                      <a:rPr lang="en-US" sz="1200" dirty="0">
                        <a:solidFill>
                          <a:schemeClr val="bg1"/>
                        </a:solidFill>
                        <a:latin typeface="+mn-lt"/>
                      </a:rPr>
                      <a:t>42.2%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D1A-465D-BBB7-07ACA3C150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6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2L                                            n=50</c:v>
                </c:pt>
                <c:pt idx="1">
                  <c:v>3L+                      n=102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74</c:v>
                </c:pt>
                <c:pt idx="1">
                  <c:v>42.2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AC-460B-8C0D-F453F774FF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12953640"/>
        <c:axId val="-2122731000"/>
      </c:barChart>
      <c:catAx>
        <c:axId val="-2112953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-2122731000"/>
        <c:crosses val="autoZero"/>
        <c:auto val="1"/>
        <c:lblAlgn val="ctr"/>
        <c:lblOffset val="100"/>
        <c:noMultiLvlLbl val="0"/>
      </c:catAx>
      <c:valAx>
        <c:axId val="-212273100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285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-2112953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12336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315551405988135"/>
                  <c:y val="-6.738033737160596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  <a:t>PR</a:t>
                    </a:r>
                    <a:b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</a:br>
                    <a: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  <a:t>1.8%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E1A-4ADA-9479-55A0E20D3D8F}"/>
                </c:ext>
              </c:extLst>
            </c:dLbl>
            <c:dLbl>
              <c:idx val="1"/>
              <c:layout>
                <c:manualLayout>
                  <c:x val="0.15947309514558602"/>
                  <c:y val="-4.812881240828997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  <a:t>PR</a:t>
                    </a:r>
                    <a:b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</a:br>
                    <a:r>
                      <a:rPr lang="en-US" sz="1200" dirty="0">
                        <a:solidFill>
                          <a:schemeClr val="bg2"/>
                        </a:solidFill>
                        <a:latin typeface="+mn-lt"/>
                      </a:rPr>
                      <a:t>7.2%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E1A-4ADA-9479-55A0E20D3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Non-refractory              n=55</c:v>
                </c:pt>
                <c:pt idx="1">
                  <c:v>Refractory       n=97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1.8</c:v>
                </c:pt>
                <c:pt idx="1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66-4B7C-80BB-F5B3848DBD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996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Non-refractory              n=55</c:v>
                </c:pt>
                <c:pt idx="1">
                  <c:v>Refractory       n=97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87.3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66-4B7C-80BB-F5B3848DBD9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24931672"/>
        <c:axId val="-2122513096"/>
      </c:barChart>
      <c:catAx>
        <c:axId val="2124931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-2122513096"/>
        <c:crosses val="autoZero"/>
        <c:auto val="1"/>
        <c:lblAlgn val="ctr"/>
        <c:lblOffset val="100"/>
        <c:noMultiLvlLbl val="0"/>
      </c:catAx>
      <c:valAx>
        <c:axId val="-212251309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 sz="1400" b="1" dirty="0"/>
                  <a:t>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285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2124931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50244661876679"/>
          <c:y val="2.7325794865222099E-2"/>
          <c:w val="0.81562732707566399"/>
          <c:h val="0.8081089276292082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Partial Response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43E-C649-8ECF-5B83EE2722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patients (N = 145)</c:v>
                </c:pt>
                <c:pt idx="1">
                  <c:v>DLBCL-NOS (n = 127)</c:v>
                </c:pt>
                <c:pt idx="2">
                  <c:v>HGBCL (n = 11)</c:v>
                </c:pt>
                <c:pt idx="3">
                  <c:v>PMBCL (n=7)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24.1</c:v>
                </c:pt>
                <c:pt idx="1">
                  <c:v>26.8</c:v>
                </c:pt>
                <c:pt idx="2">
                  <c:v>0</c:v>
                </c:pt>
                <c:pt idx="3">
                  <c:v>14.3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3E-C649-8ECF-5B83EE2722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Complete Response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43E-C649-8ECF-5B83EE2722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patients (N = 145)</c:v>
                </c:pt>
                <c:pt idx="1">
                  <c:v>DLBCL-NOS (n = 127)</c:v>
                </c:pt>
                <c:pt idx="2">
                  <c:v>HGBCL (n = 11)</c:v>
                </c:pt>
                <c:pt idx="3">
                  <c:v>PMBCL (n=7)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24.1</c:v>
                </c:pt>
                <c:pt idx="1">
                  <c:v>23.6</c:v>
                </c:pt>
                <c:pt idx="2">
                  <c:v>45.5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3E-C649-8ECF-5B83EE2722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All patients (N = 145)</c:v>
                </c:pt>
                <c:pt idx="1">
                  <c:v>DLBCL-NOS (n = 127)</c:v>
                </c:pt>
                <c:pt idx="2">
                  <c:v>HGBCL (n = 11)</c:v>
                </c:pt>
                <c:pt idx="3">
                  <c:v>PMBCL (n=7)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4-F43E-C649-8ECF-5B83EE2722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15945472"/>
        <c:axId val="115947008"/>
      </c:barChart>
      <c:catAx>
        <c:axId val="11594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5947008"/>
        <c:crosses val="autoZero"/>
        <c:auto val="1"/>
        <c:lblAlgn val="ctr"/>
        <c:lblOffset val="100"/>
        <c:noMultiLvlLbl val="0"/>
      </c:catAx>
      <c:valAx>
        <c:axId val="115947008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1" dirty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Response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5945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egendEntry>
        <c:idx val="0"/>
        <c:delete val="1"/>
      </c:legendEntry>
      <c:layout>
        <c:manualLayout>
          <c:xMode val="edge"/>
          <c:yMode val="edge"/>
          <c:x val="0.51741240139981493"/>
          <c:y val="1.3832898968614837E-2"/>
          <c:w val="0.2335986216311432"/>
          <c:h val="0.153494496212775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BDA16-CBE1-4E92-8C51-0F5ED733A1A5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9CCA3-E91D-4145-ACA3-80AA4E4828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70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E663A1-872F-6C40-96D5-5FA5FFB5A173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1125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Patients were stratified using: IPI score (2 vs 3–5), Bulky disease (≥7.5cm), Geographical region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An interim analysis of the results is planned for after four treatment cycles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Follow-up period: 5 years from the end of treatment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dirty="0"/>
          </a:p>
          <a:p>
            <a:pPr marL="171300" indent="-171300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5084BA-E820-45D2-A430-89481275239D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159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325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Highlight the fact that the randomized</a:t>
            </a:r>
            <a:r>
              <a:rPr lang="en-US" baseline="0" dirty="0"/>
              <a:t> and extension cohorts are different timescales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7A3DAA-0021-413A-90FE-8661E283DD5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97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97C31-F1A6-084C-9E40-A98E2B4242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78434D-9FA0-A347-9FD0-26F717ADD6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85A7A-3F54-C844-B522-63354867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80B6-A4C3-4E40-B142-88CBCE578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1AD49-8547-D24D-A33A-D48B46DD9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84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E98D4-BFFE-6F45-88AC-E585DC4D6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23378-2532-3D47-8EC2-66F9F47F5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6514C-B310-014B-B469-06B1390AA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E6A3C-DE6B-A242-9911-1FF7641A5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F5AC1-EE0B-8442-8E22-0D2253119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9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875C5A-5442-1447-BD8D-F5F2401EA1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3C352-D98C-944F-94CC-5F9513D41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169A7-E1A1-FB45-8D8C-92F541DD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E7456-1574-6243-890D-DA6DE6C7F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83052-0820-7846-ACD1-3FF689B4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61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C190E3-F69E-B941-9F9B-489374A3E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857159"/>
          </a:xfrm>
          <a:prstGeom prst="rect">
            <a:avLst/>
          </a:prstGeom>
        </p:spPr>
        <p:txBody>
          <a:bodyPr anchor="b"/>
          <a:lstStyle>
            <a:lvl1pPr algn="l">
              <a:defRPr sz="2800" b="1" baseline="0"/>
            </a:lvl1pPr>
          </a:lstStyle>
          <a:p>
            <a:br>
              <a:rPr lang="de-DE" dirty="0"/>
            </a:br>
            <a:r>
              <a:rPr lang="de-DE" dirty="0"/>
              <a:t>Headline</a:t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22A646-764F-AD4A-9FA8-5FBB1E3CC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29.09.2020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B45F75-B1F9-F242-8CB7-69AB8DCF1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Professor Gilles Salles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8532E1-AFFB-0545-8578-82EE4C62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23A716-DC39-434F-B607-2377C8B895A7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AB360715-C428-FE48-B226-F9EEDF57DACE}"/>
              </a:ext>
            </a:extLst>
          </p:cNvPr>
          <p:cNvCxnSpPr>
            <a:cxnSpLocks/>
          </p:cNvCxnSpPr>
          <p:nvPr userDrawn="1"/>
        </p:nvCxnSpPr>
        <p:spPr>
          <a:xfrm>
            <a:off x="803275" y="1235466"/>
            <a:ext cx="105489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2A1999B1-097E-F44A-98ED-D626B1FE5DE2}"/>
              </a:ext>
            </a:extLst>
          </p:cNvPr>
          <p:cNvCxnSpPr>
            <a:cxnSpLocks/>
          </p:cNvCxnSpPr>
          <p:nvPr userDrawn="1"/>
        </p:nvCxnSpPr>
        <p:spPr>
          <a:xfrm>
            <a:off x="803275" y="6328357"/>
            <a:ext cx="105489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43F16632-FD98-664B-8B7A-2D04EE56C0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317579"/>
            <a:ext cx="10548938" cy="395288"/>
          </a:xfrm>
          <a:prstGeom prst="rect">
            <a:avLst/>
          </a:prstGeom>
        </p:spPr>
        <p:txBody>
          <a:bodyPr/>
          <a:lstStyle>
            <a:lvl1pPr>
              <a:buNone/>
              <a:defRPr sz="1800"/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4" name="Inhaltsplatzhalter 23">
            <a:extLst>
              <a:ext uri="{FF2B5EF4-FFF2-40B4-BE49-F238E27FC236}">
                <a16:creationId xmlns:a16="http://schemas.microsoft.com/office/drawing/2014/main" id="{FB0A86A6-22F3-6F4F-B1D4-C0331C81F95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6923" y="6082877"/>
            <a:ext cx="10548938" cy="217482"/>
          </a:xfrm>
          <a:prstGeom prst="rect">
            <a:avLst/>
          </a:prstGeom>
        </p:spPr>
        <p:txBody>
          <a:bodyPr/>
          <a:lstStyle>
            <a:lvl1pPr>
              <a:buNone/>
              <a:defRPr sz="800"/>
            </a:lvl1pPr>
          </a:lstStyle>
          <a:p>
            <a:pPr lvl="0"/>
            <a:r>
              <a:rPr lang="de-DE" dirty="0"/>
              <a:t>Source</a:t>
            </a:r>
          </a:p>
        </p:txBody>
      </p:sp>
      <p:sp>
        <p:nvSpPr>
          <p:cNvPr id="26" name="Inhaltsplatzhalter 25">
            <a:extLst>
              <a:ext uri="{FF2B5EF4-FFF2-40B4-BE49-F238E27FC236}">
                <a16:creationId xmlns:a16="http://schemas.microsoft.com/office/drawing/2014/main" id="{8D375F8C-00A8-F141-9EB6-4E9173D32D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8199" y="1808163"/>
            <a:ext cx="10514013" cy="4149725"/>
          </a:xfrm>
          <a:prstGeom prst="rect">
            <a:avLst/>
          </a:prstGeo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de-DE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99880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39A08F-A491-4837-9345-429077C5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11146784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20394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1B5D3B9-E31F-431A-A0B0-A4436CBD6EC8}"/>
              </a:ext>
            </a:extLst>
          </p:cNvPr>
          <p:cNvSpPr/>
          <p:nvPr userDrawn="1"/>
        </p:nvSpPr>
        <p:spPr>
          <a:xfrm>
            <a:off x="2" y="-2"/>
            <a:ext cx="7859197" cy="68580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2835042">
              <a:spcBef>
                <a:spcPts val="7441"/>
              </a:spcBef>
              <a:spcAft>
                <a:spcPts val="1860"/>
              </a:spcAft>
              <a:buClrTx/>
            </a:pPr>
            <a:endParaRPr lang="en-GB" sz="1240" kern="1200" dirty="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3526" y="1585928"/>
            <a:ext cx="4137660" cy="1300163"/>
          </a:xfrm>
        </p:spPr>
        <p:txBody>
          <a:bodyPr lIns="0" anchor="b"/>
          <a:lstStyle>
            <a:lvl1pPr algn="l">
              <a:defRPr sz="288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Poster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3526" y="3254655"/>
            <a:ext cx="4137660" cy="693058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>
                <a:solidFill>
                  <a:schemeClr val="bg1"/>
                </a:solidFill>
                <a:latin typeface="+mn-lt"/>
              </a:defRPr>
            </a:lvl1pPr>
            <a:lvl2pPr marL="456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Authors</a:t>
            </a:r>
            <a:r>
              <a:rPr lang="en-GB" baseline="30000" dirty="0"/>
              <a:t>1,2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83526" y="4174844"/>
            <a:ext cx="4137660" cy="571500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buNone/>
              <a:defRPr sz="132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9D4472-FAAC-4C84-A1F6-1BC5ECD7E56C}"/>
              </a:ext>
            </a:extLst>
          </p:cNvPr>
          <p:cNvCxnSpPr>
            <a:cxnSpLocks/>
          </p:cNvCxnSpPr>
          <p:nvPr userDrawn="1"/>
        </p:nvCxnSpPr>
        <p:spPr>
          <a:xfrm>
            <a:off x="283527" y="822887"/>
            <a:ext cx="9886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C787081B-3704-4712-8A0A-400B4B3EB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3528" y="255270"/>
            <a:ext cx="988694" cy="554356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lnSpc>
                <a:spcPct val="100000"/>
              </a:lnSpc>
              <a:buNone/>
              <a:defRPr lang="en-US" sz="216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r>
              <a:rPr lang="en-GB" dirty="0"/>
              <a:t>0000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9A278AC-92DC-419C-8B3E-703FA36134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4188983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3"/>
            <a:ext cx="10363200" cy="1300163"/>
          </a:xfrm>
        </p:spPr>
        <p:txBody>
          <a:bodyPr lIns="360000"/>
          <a:lstStyle>
            <a:lvl1pPr algn="l">
              <a:defRPr sz="48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24954"/>
            <a:ext cx="10363200" cy="693058"/>
          </a:xfrm>
          <a:prstGeom prst="rect">
            <a:avLst/>
          </a:prstGeom>
        </p:spPr>
        <p:txBody>
          <a:bodyPr lIns="36000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 i="1">
                <a:solidFill>
                  <a:schemeClr val="accent2"/>
                </a:solidFill>
                <a:latin typeface="+mn-lt"/>
              </a:defRPr>
            </a:lvl1pPr>
            <a:lvl2pPr marL="456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C4B9F0A-2668-7142-8307-4E6DEED2A492}"/>
              </a:ext>
            </a:extLst>
          </p:cNvPr>
          <p:cNvCxnSpPr/>
          <p:nvPr userDrawn="1"/>
        </p:nvCxnSpPr>
        <p:spPr>
          <a:xfrm>
            <a:off x="914400" y="2130432"/>
            <a:ext cx="0" cy="21875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04C1FC8-63F9-6D46-B508-D8D215A434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129923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6" y="241924"/>
            <a:ext cx="11136626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56" y="1935482"/>
            <a:ext cx="11137900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597512954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45" y="1935482"/>
            <a:ext cx="5088893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94BD9FCB-5C45-47BC-B7C5-B6AD9B161C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9393" y="1935482"/>
            <a:ext cx="5088893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40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CEB6377-7DF2-433B-947B-5145BF52DF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492B9EF9-365E-471A-80C3-7563D12C18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AD8DEC-1F22-46C0-B239-4DB9EECCE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8154030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A8E9FFF-86B9-49CB-9B11-6D46DB4AF4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3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79546034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2" y="1268964"/>
            <a:ext cx="11135360" cy="95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4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0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42" indent="-212342" algn="r">
              <a:buNone/>
              <a:defRPr lang="en-GB" sz="84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39A08F-A491-4837-9345-429077C5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11146784" cy="907252"/>
          </a:xfrm>
        </p:spPr>
        <p:txBody>
          <a:bodyPr/>
          <a:lstStyle>
            <a:lvl1pPr>
              <a:lnSpc>
                <a:spcPts val="2999"/>
              </a:lnSpc>
              <a:defRPr sz="288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818142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/>
          <a:lstStyle>
            <a:lvl1pPr>
              <a:defRPr sz="4800"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463013"/>
          </a:xfrm>
        </p:spPr>
        <p:txBody>
          <a:bodyPr/>
          <a:lstStyle>
            <a:lvl1pPr marL="0" indent="0" algn="ctr">
              <a:buNone/>
              <a:defRPr>
                <a:solidFill>
                  <a:srgbClr val="003767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209D4B4-BFC2-4A7F-80F8-04D2E599BC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68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C493B-FB53-A548-92B5-D483A950D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1E129-0340-2D48-9263-2FF18C9D1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E6E40-C59E-634B-8B66-E215B1FC0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5A469-C2CD-B04C-99E0-D00C82A35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3430A-7ED0-794A-BB2C-ABA588B22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7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87"/>
            <a:ext cx="10363200" cy="3840427"/>
          </a:xfrm>
        </p:spPr>
        <p:txBody>
          <a:bodyPr/>
          <a:lstStyle>
            <a:lvl1pPr>
              <a:defRPr>
                <a:solidFill>
                  <a:srgbClr val="003767"/>
                </a:solidFill>
              </a:defRPr>
            </a:lvl1pPr>
            <a:lvl2pPr>
              <a:defRPr>
                <a:solidFill>
                  <a:srgbClr val="003767"/>
                </a:solidFill>
              </a:defRPr>
            </a:lvl2pPr>
            <a:lvl3pPr>
              <a:defRPr>
                <a:solidFill>
                  <a:srgbClr val="003767"/>
                </a:solidFill>
              </a:defRPr>
            </a:lvl3pPr>
            <a:lvl4pPr>
              <a:defRPr>
                <a:solidFill>
                  <a:srgbClr val="003767"/>
                </a:solidFill>
              </a:defRPr>
            </a:lvl4pPr>
            <a:lvl5pPr>
              <a:defRPr>
                <a:solidFill>
                  <a:srgbClr val="00376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988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87"/>
            <a:ext cx="5080000" cy="3840427"/>
          </a:xfrm>
        </p:spPr>
        <p:txBody>
          <a:bodyPr/>
          <a:lstStyle>
            <a:lvl1pPr>
              <a:defRPr sz="3200">
                <a:solidFill>
                  <a:srgbClr val="003767"/>
                </a:solidFill>
              </a:defRPr>
            </a:lvl1pPr>
            <a:lvl2pPr>
              <a:defRPr sz="2667">
                <a:solidFill>
                  <a:srgbClr val="003767"/>
                </a:solidFill>
              </a:defRPr>
            </a:lvl2pPr>
            <a:lvl3pPr>
              <a:defRPr sz="2400">
                <a:solidFill>
                  <a:srgbClr val="003767"/>
                </a:solidFill>
              </a:defRPr>
            </a:lvl3pPr>
            <a:lvl4pPr>
              <a:defRPr sz="2133">
                <a:solidFill>
                  <a:srgbClr val="003767"/>
                </a:solidFill>
              </a:defRPr>
            </a:lvl4pPr>
            <a:lvl5pPr>
              <a:defRPr sz="2133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08787"/>
            <a:ext cx="5080000" cy="3840427"/>
          </a:xfrm>
        </p:spPr>
        <p:txBody>
          <a:bodyPr/>
          <a:lstStyle>
            <a:lvl1pPr>
              <a:defRPr sz="3200">
                <a:solidFill>
                  <a:srgbClr val="003767"/>
                </a:solidFill>
              </a:defRPr>
            </a:lvl1pPr>
            <a:lvl2pPr>
              <a:defRPr sz="2667">
                <a:solidFill>
                  <a:srgbClr val="003767"/>
                </a:solidFill>
              </a:defRPr>
            </a:lvl2pPr>
            <a:lvl3pPr>
              <a:defRPr sz="2400">
                <a:solidFill>
                  <a:srgbClr val="003767"/>
                </a:solidFill>
              </a:defRPr>
            </a:lvl3pPr>
            <a:lvl4pPr>
              <a:defRPr sz="2133">
                <a:solidFill>
                  <a:srgbClr val="003767"/>
                </a:solidFill>
              </a:defRPr>
            </a:lvl4pPr>
            <a:lvl5pPr>
              <a:defRPr sz="2133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812A096C-CC37-433E-B9D2-D155BA4C6B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588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7F4F6120-0DE3-4171-BE53-C702ADDAC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018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C909A0DF-0658-467C-BE2B-A516E35791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358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352463"/>
            <a:ext cx="7315200" cy="566739"/>
          </a:xfr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60648"/>
            <a:ext cx="7315200" cy="4114800"/>
          </a:xfrm>
        </p:spPr>
        <p:txBody>
          <a:bodyPr/>
          <a:lstStyle>
            <a:lvl1pPr marL="0" indent="0">
              <a:buNone/>
              <a:defRPr sz="4267">
                <a:solidFill>
                  <a:srgbClr val="003767"/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919201"/>
            <a:ext cx="7315200" cy="72595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C117296A-22D8-4074-884B-083839E20D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3430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4542" y="6487290"/>
            <a:ext cx="414748" cy="123111"/>
          </a:xfrm>
        </p:spPr>
        <p:txBody>
          <a:bodyPr/>
          <a:lstStyle/>
          <a:p>
            <a:fld id="{970B1DE9-DF1E-478B-8EAC-D83EF13FF69C}" type="slidenum">
              <a:rPr lang="en-US" smtClean="0">
                <a:solidFill>
                  <a:srgbClr val="5F6970"/>
                </a:solidFill>
                <a:latin typeface="Arial"/>
              </a:rPr>
              <a:pPr/>
              <a:t>‹#›</a:t>
            </a:fld>
            <a:endParaRPr lang="en-US" dirty="0">
              <a:solidFill>
                <a:srgbClr val="5F6970"/>
              </a:solidFill>
              <a:latin typeface="Arial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101" y="6315256"/>
            <a:ext cx="4906433" cy="395817"/>
          </a:xfrm>
        </p:spPr>
        <p:txBody>
          <a:bodyPr anchor="b" anchorCtr="0"/>
          <a:lstStyle>
            <a:lvl1pPr marL="0" indent="0">
              <a:buNone/>
              <a:defRPr sz="7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88109" y="6315256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7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501655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505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9">
          <p15:clr>
            <a:srgbClr val="FBAE40"/>
          </p15:clr>
        </p15:guide>
        <p15:guide id="2" pos="43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9321520" y="6562263"/>
            <a:ext cx="2844800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00000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b="0" smtClean="0"/>
              <a:pPr/>
              <a:t>‹#›</a:t>
            </a:fld>
            <a:endParaRPr lang="en-US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7354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16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429" y="1388503"/>
            <a:ext cx="10796400" cy="5086800"/>
          </a:xfrm>
        </p:spPr>
        <p:txBody>
          <a:bodyPr/>
          <a:lstStyle>
            <a:lvl1pPr marL="265107" indent="-265107">
              <a:buClr>
                <a:srgbClr val="E67225"/>
              </a:buClr>
              <a:buFont typeface="Calibri" panose="020F0502020204030204" pitchFamily="34" charset="0"/>
              <a:buChar char="•"/>
              <a:defRPr>
                <a:solidFill>
                  <a:srgbClr val="223341"/>
                </a:solidFill>
              </a:defRPr>
            </a:lvl1pPr>
            <a:lvl2pPr marL="625459" indent="-265107">
              <a:buClr>
                <a:srgbClr val="E67225"/>
              </a:buClr>
              <a:tabLst/>
              <a:defRPr>
                <a:solidFill>
                  <a:srgbClr val="223341"/>
                </a:solidFill>
              </a:defRPr>
            </a:lvl2pPr>
            <a:lvl3pPr marL="898503" indent="-184146">
              <a:buClr>
                <a:srgbClr val="E67225"/>
              </a:buClr>
              <a:defRPr>
                <a:solidFill>
                  <a:srgbClr val="223341"/>
                </a:solidFill>
              </a:defRPr>
            </a:lvl3pPr>
            <a:lvl4pPr>
              <a:buClr>
                <a:srgbClr val="E67225"/>
              </a:buClr>
              <a:defRPr>
                <a:solidFill>
                  <a:srgbClr val="22334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58" indent="0">
              <a:buFontTx/>
              <a:buNone/>
              <a:defRPr sz="1400"/>
            </a:lvl2pPr>
            <a:lvl3pPr marL="357178" indent="0">
              <a:buFontTx/>
              <a:buNone/>
              <a:defRPr sz="1400"/>
            </a:lvl3pPr>
            <a:lvl4pPr marL="536561" indent="0">
              <a:buFontTx/>
              <a:buNone/>
              <a:defRPr sz="1400"/>
            </a:lvl4pPr>
            <a:lvl5pPr marL="71277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3573281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9"/>
          <p:cNvCxnSpPr/>
          <p:nvPr userDrawn="1"/>
        </p:nvCxnSpPr>
        <p:spPr>
          <a:xfrm>
            <a:off x="527067" y="1270000"/>
            <a:ext cx="1113790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67" y="241939"/>
            <a:ext cx="11137900" cy="907252"/>
          </a:xfrm>
        </p:spPr>
        <p:txBody>
          <a:bodyPr/>
          <a:lstStyle>
            <a:lvl1pPr>
              <a:lnSpc>
                <a:spcPts val="2999"/>
              </a:lnSpc>
              <a:defRPr sz="2800" b="1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67" y="1447860"/>
            <a:ext cx="11137900" cy="4443455"/>
          </a:xfrm>
          <a:prstGeom prst="rect">
            <a:avLst/>
          </a:prstGeom>
        </p:spPr>
        <p:txBody>
          <a:bodyPr lIns="91200" tIns="45600" rIns="91200" bIns="45600"/>
          <a:lstStyle>
            <a:lvl1pPr marL="212162" indent="-212162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</a:defRPr>
            </a:lvl1pPr>
            <a:lvl2pPr marL="506659" indent="-277073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2pPr>
            <a:lvl3pPr marL="729897" indent="-218483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3pPr>
            <a:lvl4pPr marL="946797" indent="-210581"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1"/>
            <a:ext cx="4800000" cy="360000"/>
          </a:xfrm>
          <a:prstGeom prst="rect">
            <a:avLst/>
          </a:prstGeom>
        </p:spPr>
        <p:txBody>
          <a:bodyPr lIns="91200" tIns="45600" rIns="91200" bIns="45600" anchor="b"/>
          <a:lstStyle>
            <a:lvl1pPr marL="0" indent="0">
              <a:spcAft>
                <a:spcPts val="0"/>
              </a:spcAft>
              <a:buNone/>
              <a:defRPr sz="9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1"/>
            <a:ext cx="4800000" cy="360000"/>
          </a:xfrm>
          <a:prstGeom prst="rect">
            <a:avLst/>
          </a:prstGeom>
        </p:spPr>
        <p:txBody>
          <a:bodyPr lIns="91200" tIns="45600" rIns="91200" bIns="45600" anchor="b"/>
          <a:lstStyle>
            <a:lvl1pPr marL="212162" indent="-212162" algn="r">
              <a:spcAft>
                <a:spcPts val="0"/>
              </a:spcAft>
              <a:buNone/>
              <a:defRPr lang="en-GB" sz="9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7485975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72A1F-8672-C945-BF1E-AE9CABF21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C3615-99EF-4E43-ABD2-A979EB505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B6260-5497-A24E-AC96-BBCF8474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26F14-CF14-154D-8353-C0A1CD99D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6072D-5AA3-8D40-9F18-FA94CF9F7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63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A1F33A25-8CAC-4CCF-90E6-84B01E1F82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" y="0"/>
            <a:ext cx="12181173" cy="6858000"/>
          </a:xfrm>
          <a:prstGeom prst="rect">
            <a:avLst/>
          </a:prstGeom>
        </p:spPr>
      </p:pic>
      <p:sp>
        <p:nvSpPr>
          <p:cNvPr id="51" name="Slide Number Placeholder 5">
            <a:extLst>
              <a:ext uri="{FF2B5EF4-FFF2-40B4-BE49-F238E27FC236}">
                <a16:creationId xmlns:a16="http://schemas.microsoft.com/office/drawing/2014/main" id="{99081498-F8CA-480F-A01D-7D0E1830F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2679" y="6457113"/>
            <a:ext cx="1283304" cy="365125"/>
          </a:xfrm>
        </p:spPr>
        <p:txBody>
          <a:bodyPr/>
          <a:lstStyle>
            <a:lvl1pPr algn="r">
              <a:defRPr/>
            </a:lvl1pPr>
          </a:lstStyle>
          <a:p>
            <a:fld id="{A6B5D476-F8AE-4060-8938-7DF8C8BF6B6B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206639" y="1898787"/>
            <a:ext cx="10386348" cy="3976721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360363" indent="-180975">
              <a:defRPr sz="1200"/>
            </a:lvl2pPr>
            <a:lvl3pPr marL="539750" indent="-179388">
              <a:defRPr sz="11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076939" y="6022994"/>
            <a:ext cx="4279900" cy="376767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en-GB" dirty="0"/>
              <a:t>References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522781" y="6016930"/>
            <a:ext cx="4060915" cy="376767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800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5512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9"/>
          <p:cNvCxnSpPr/>
          <p:nvPr userDrawn="1"/>
        </p:nvCxnSpPr>
        <p:spPr>
          <a:xfrm>
            <a:off x="527067" y="1270000"/>
            <a:ext cx="1113790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67" y="241939"/>
            <a:ext cx="11137900" cy="907252"/>
          </a:xfrm>
        </p:spPr>
        <p:txBody>
          <a:bodyPr/>
          <a:lstStyle>
            <a:lvl1pPr>
              <a:lnSpc>
                <a:spcPts val="2999"/>
              </a:lnSpc>
              <a:defRPr sz="2800" b="1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67" y="1447860"/>
            <a:ext cx="11137900" cy="4443455"/>
          </a:xfrm>
          <a:prstGeom prst="rect">
            <a:avLst/>
          </a:prstGeom>
        </p:spPr>
        <p:txBody>
          <a:bodyPr lIns="91200" tIns="45600" rIns="91200" bIns="45600"/>
          <a:lstStyle>
            <a:lvl1pPr marL="212162" indent="-212162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</a:defRPr>
            </a:lvl1pPr>
            <a:lvl2pPr marL="506659" indent="-277073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2pPr>
            <a:lvl3pPr marL="729897" indent="-218483">
              <a:spcAft>
                <a:spcPts val="6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3pPr>
            <a:lvl4pPr marL="946797" indent="-210581"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j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1"/>
            <a:ext cx="4800000" cy="360000"/>
          </a:xfrm>
          <a:prstGeom prst="rect">
            <a:avLst/>
          </a:prstGeom>
        </p:spPr>
        <p:txBody>
          <a:bodyPr lIns="91200" tIns="45600" rIns="91200" bIns="45600" anchor="b"/>
          <a:lstStyle>
            <a:lvl1pPr marL="0" indent="0">
              <a:spcAft>
                <a:spcPts val="0"/>
              </a:spcAft>
              <a:buNone/>
              <a:defRPr sz="9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1"/>
            <a:ext cx="4800000" cy="360000"/>
          </a:xfrm>
          <a:prstGeom prst="rect">
            <a:avLst/>
          </a:prstGeom>
        </p:spPr>
        <p:txBody>
          <a:bodyPr lIns="91200" tIns="45600" rIns="91200" bIns="45600" anchor="b"/>
          <a:lstStyle>
            <a:lvl1pPr marL="212162" indent="-212162" algn="r">
              <a:spcAft>
                <a:spcPts val="0"/>
              </a:spcAft>
              <a:buNone/>
              <a:defRPr lang="en-GB" sz="9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68932625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C190E3-F69E-B941-9F9B-489374A3E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857159"/>
          </a:xfrm>
          <a:prstGeom prst="rect">
            <a:avLst/>
          </a:prstGeom>
        </p:spPr>
        <p:txBody>
          <a:bodyPr anchor="b"/>
          <a:lstStyle>
            <a:lvl1pPr algn="l">
              <a:defRPr sz="2800" b="1" baseline="0"/>
            </a:lvl1pPr>
          </a:lstStyle>
          <a:p>
            <a:br>
              <a:rPr lang="de-DE" dirty="0"/>
            </a:br>
            <a:r>
              <a:rPr lang="de-DE" dirty="0"/>
              <a:t>Headline</a:t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22A646-764F-AD4A-9FA8-5FBB1E3CC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29.09.2020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B45F75-B1F9-F242-8CB7-69AB8DCF1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Professor Gilles Salles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8532E1-AFFB-0545-8578-82EE4C62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23A716-DC39-434F-B607-2377C8B895A7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AB360715-C428-FE48-B226-F9EEDF57DACE}"/>
              </a:ext>
            </a:extLst>
          </p:cNvPr>
          <p:cNvCxnSpPr>
            <a:cxnSpLocks/>
          </p:cNvCxnSpPr>
          <p:nvPr userDrawn="1"/>
        </p:nvCxnSpPr>
        <p:spPr>
          <a:xfrm>
            <a:off x="803275" y="1235466"/>
            <a:ext cx="105489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2A1999B1-097E-F44A-98ED-D626B1FE5DE2}"/>
              </a:ext>
            </a:extLst>
          </p:cNvPr>
          <p:cNvCxnSpPr>
            <a:cxnSpLocks/>
          </p:cNvCxnSpPr>
          <p:nvPr userDrawn="1"/>
        </p:nvCxnSpPr>
        <p:spPr>
          <a:xfrm>
            <a:off x="803275" y="6328357"/>
            <a:ext cx="105489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43F16632-FD98-664B-8B7A-2D04EE56C0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317579"/>
            <a:ext cx="10548938" cy="395288"/>
          </a:xfrm>
          <a:prstGeom prst="rect">
            <a:avLst/>
          </a:prstGeom>
        </p:spPr>
        <p:txBody>
          <a:bodyPr/>
          <a:lstStyle>
            <a:lvl1pPr>
              <a:buNone/>
              <a:defRPr sz="1800"/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4" name="Inhaltsplatzhalter 23">
            <a:extLst>
              <a:ext uri="{FF2B5EF4-FFF2-40B4-BE49-F238E27FC236}">
                <a16:creationId xmlns:a16="http://schemas.microsoft.com/office/drawing/2014/main" id="{FB0A86A6-22F3-6F4F-B1D4-C0331C81F95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6923" y="6082877"/>
            <a:ext cx="10548938" cy="217482"/>
          </a:xfrm>
          <a:prstGeom prst="rect">
            <a:avLst/>
          </a:prstGeom>
        </p:spPr>
        <p:txBody>
          <a:bodyPr/>
          <a:lstStyle>
            <a:lvl1pPr>
              <a:buNone/>
              <a:defRPr sz="800"/>
            </a:lvl1pPr>
          </a:lstStyle>
          <a:p>
            <a:pPr lvl="0"/>
            <a:r>
              <a:rPr lang="de-DE" dirty="0"/>
              <a:t>Source</a:t>
            </a:r>
          </a:p>
        </p:txBody>
      </p:sp>
      <p:sp>
        <p:nvSpPr>
          <p:cNvPr id="26" name="Inhaltsplatzhalter 25">
            <a:extLst>
              <a:ext uri="{FF2B5EF4-FFF2-40B4-BE49-F238E27FC236}">
                <a16:creationId xmlns:a16="http://schemas.microsoft.com/office/drawing/2014/main" id="{8D375F8C-00A8-F141-9EB6-4E9173D32D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8199" y="1808163"/>
            <a:ext cx="10514013" cy="4149725"/>
          </a:xfrm>
          <a:prstGeom prst="rect">
            <a:avLst/>
          </a:prstGeo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de-DE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449496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649401-DF3D-544B-A5C4-9D428483F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" t="10551"/>
          <a:stretch/>
        </p:blipFill>
        <p:spPr>
          <a:xfrm>
            <a:off x="0" y="-1"/>
            <a:ext cx="12192000" cy="61344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B49DE4-F101-0B4F-BF17-4B8D0EBE512D}"/>
              </a:ext>
            </a:extLst>
          </p:cNvPr>
          <p:cNvSpPr/>
          <p:nvPr userDrawn="1"/>
        </p:nvSpPr>
        <p:spPr>
          <a:xfrm>
            <a:off x="-1" y="1210535"/>
            <a:ext cx="5384799" cy="3744936"/>
          </a:xfrm>
          <a:prstGeom prst="rect">
            <a:avLst/>
          </a:prstGeom>
          <a:solidFill>
            <a:srgbClr val="FFFFFF">
              <a:alpha val="49412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267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  <a:t>VIRTUAL </a:t>
            </a:r>
            <a:br>
              <a:rPr lang="en-US" sz="4267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</a:br>
            <a:r>
              <a:rPr lang="en-US" sz="4267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  <a:t>CHALLENGING</a:t>
            </a:r>
            <a:br>
              <a:rPr lang="en-US" sz="4267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</a:br>
            <a:r>
              <a:rPr lang="en-US" sz="4267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  <a:t> CASE CLINIC:</a:t>
            </a:r>
            <a:endParaRPr lang="en-US" sz="2400" dirty="0">
              <a:solidFill>
                <a:srgbClr val="3E569D"/>
              </a:solidFill>
              <a:effectLst/>
              <a:latin typeface="Futura" panose="020B0602020204020303" pitchFamily="34" charset="-79"/>
              <a:cs typeface="Futura" panose="020B0602020204020303" pitchFamily="34" charset="-79"/>
            </a:endParaRPr>
          </a:p>
          <a:p>
            <a:pPr algn="ctr"/>
            <a:br>
              <a:rPr lang="en-US" sz="2400" b="1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</a:br>
            <a:r>
              <a:rPr lang="en-US" sz="4267" b="1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  <a:t>B-Cell</a:t>
            </a:r>
            <a:br>
              <a:rPr lang="en-US" sz="4267" b="1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</a:br>
            <a:r>
              <a:rPr lang="en-US" sz="4267" b="1" dirty="0">
                <a:solidFill>
                  <a:srgbClr val="3E569D"/>
                </a:solidFill>
                <a:effectLst/>
                <a:latin typeface="Futura" panose="020B0602020204020303" pitchFamily="34" charset="-79"/>
                <a:cs typeface="Futura" panose="020B0602020204020303" pitchFamily="34" charset="-79"/>
              </a:rPr>
              <a:t>Lymphomas</a:t>
            </a:r>
            <a:endParaRPr lang="en-US" sz="4267" dirty="0">
              <a:solidFill>
                <a:srgbClr val="3E569D"/>
              </a:solidFill>
              <a:effectLst/>
              <a:latin typeface="Futura" panose="020B0602020204020303" pitchFamily="34" charset="-79"/>
              <a:cs typeface="Futura" panose="020B0602020204020303" pitchFamily="34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685755-842D-8645-8F7E-D96BF487E553}"/>
              </a:ext>
            </a:extLst>
          </p:cNvPr>
          <p:cNvSpPr/>
          <p:nvPr userDrawn="1"/>
        </p:nvSpPr>
        <p:spPr bwMode="auto">
          <a:xfrm>
            <a:off x="511715" y="3310673"/>
            <a:ext cx="4361367" cy="10903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B2612B-43F6-9E41-948D-211C048AEA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63511" y="6302834"/>
            <a:ext cx="5372333" cy="3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030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649401-DF3D-544B-A5C4-9D428483F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D1B0E69-B02F-FC45-9990-F958589795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662" y="1448645"/>
            <a:ext cx="10586479" cy="1820183"/>
          </a:xfrm>
        </p:spPr>
        <p:txBody>
          <a:bodyPr anchor="b" anchorCtr="0"/>
          <a:lstStyle>
            <a:lvl1pPr marL="0" indent="0" algn="ctr" fontAlgn="b">
              <a:buFontTx/>
              <a:buNone/>
              <a:defRPr sz="5333" b="1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tx1"/>
                </a:solidFill>
              </a:defRPr>
            </a:lvl2pPr>
            <a:lvl3pPr marL="914377" indent="0">
              <a:buFontTx/>
              <a:buNone/>
              <a:defRPr>
                <a:solidFill>
                  <a:schemeClr val="tx1"/>
                </a:solidFill>
              </a:defRPr>
            </a:lvl3pPr>
            <a:lvl4pPr marL="1371566" indent="0">
              <a:buFontTx/>
              <a:buNone/>
              <a:defRPr>
                <a:solidFill>
                  <a:schemeClr val="tx1"/>
                </a:solidFill>
              </a:defRPr>
            </a:lvl4pPr>
            <a:lvl5pPr marL="1828754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20F365F2-1614-684C-8A11-04BA7C501F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9661" y="3429001"/>
            <a:ext cx="10586477" cy="1596007"/>
          </a:xfrm>
        </p:spPr>
        <p:txBody>
          <a:bodyPr anchor="t" anchorCtr="0"/>
          <a:lstStyle>
            <a:lvl1pPr marL="0" indent="0" algn="ctr" fontAlgn="b">
              <a:buFontTx/>
              <a:buNone/>
              <a:defRPr sz="3200" b="0">
                <a:solidFill>
                  <a:schemeClr val="accent4"/>
                </a:solidFill>
              </a:defRPr>
            </a:lvl1pPr>
            <a:lvl2pPr marL="457189" indent="0">
              <a:buFontTx/>
              <a:buNone/>
              <a:defRPr>
                <a:solidFill>
                  <a:schemeClr val="tx1"/>
                </a:solidFill>
              </a:defRPr>
            </a:lvl2pPr>
            <a:lvl3pPr marL="914377" indent="0">
              <a:buFontTx/>
              <a:buNone/>
              <a:defRPr>
                <a:solidFill>
                  <a:schemeClr val="tx1"/>
                </a:solidFill>
              </a:defRPr>
            </a:lvl3pPr>
            <a:lvl4pPr marL="1371566" indent="0">
              <a:buFontTx/>
              <a:buNone/>
              <a:defRPr>
                <a:solidFill>
                  <a:schemeClr val="tx1"/>
                </a:solidFill>
              </a:defRPr>
            </a:lvl4pPr>
            <a:lvl5pPr marL="1828754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18115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25" indent="-215895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2971" indent="-228594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2971" indent="-228594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F5D96E5-FCCC-2C48-994A-2D5DAD4F1C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4167" y="6332626"/>
            <a:ext cx="1664861" cy="199743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August 11, 2021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6D0A1BB-FD64-2C4B-90E5-28854EBBDB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19028" y="6534894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Gilles Salles, MD, PhD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1375081D-10EE-2546-825E-A5637DAE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19028" y="6329946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Updates from ASCO, EHA, and ICML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BEC9998D-760B-8643-B466-AA1FE39776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3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56D95EE-7F41-CE48-9333-F3B46CDF6244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1819907" y="6333678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6484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0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CE54EA9-462F-2645-A9BE-9B19F56CBF9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21500" y="1397000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8241D35F-6FE4-1543-B070-694189FBAF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3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B22882E-B2B2-8F4F-BF5C-9D4DF1EE07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964" y="6433462"/>
            <a:ext cx="2384248" cy="186095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C04026D7-DFB0-D043-8DDF-DA853C997F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3212" y="6635730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17F0EE9-FB76-4B45-9E42-6BF469880C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33212" y="6430782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F10089-2D9D-1042-8F7D-FC495B5003A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34091" y="6434514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7445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307977"/>
            <a:ext cx="10972800" cy="989039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7F151A-3C77-7747-98D6-903E5045BF42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609601" y="2174876"/>
            <a:ext cx="5395615" cy="4292427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926A393-5BCD-C64B-A22A-7DD0B957571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84669" y="2174876"/>
            <a:ext cx="5397731" cy="4292427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E79DB77B-DA89-DF4A-B76B-2E4F9A41A956}"/>
              </a:ext>
            </a:extLst>
          </p:cNvPr>
          <p:cNvSpPr txBox="1">
            <a:spLocks/>
          </p:cNvSpPr>
          <p:nvPr userDrawn="1"/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accent3"/>
                </a:solidFill>
                <a:latin typeface="Calibri"/>
                <a:ea typeface="+mn-ea"/>
                <a:cs typeface="Calibri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52DF0245-2CA1-6445-9E71-A40071F6548D}" type="slidenum">
              <a:rPr lang="en-US" sz="1400" smtClean="0"/>
              <a:pPr/>
              <a:t>‹#›</a:t>
            </a:fld>
            <a:endParaRPr lang="en-US" sz="1400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26C98A4E-D49C-6E41-A211-DF8143341B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64" y="6433462"/>
            <a:ext cx="2384248" cy="186095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13B2F71-D06F-F746-8EE2-18BE5D79A6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33212" y="6635730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7320799-6E7E-7740-A676-FFDFEA4EB7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33212" y="6430782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73A6AF0-9A0B-384E-A0EA-896BBC240DF7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34091" y="6434514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8092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1" y="269877"/>
            <a:ext cx="10682816" cy="10271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487BABB4-5D2F-D049-8293-6D72731F7275}"/>
              </a:ext>
            </a:extLst>
          </p:cNvPr>
          <p:cNvSpPr txBox="1">
            <a:spLocks/>
          </p:cNvSpPr>
          <p:nvPr userDrawn="1"/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accent3"/>
                </a:solidFill>
                <a:latin typeface="Calibri"/>
                <a:ea typeface="+mn-ea"/>
                <a:cs typeface="Calibri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52DF0245-2CA1-6445-9E71-A40071F6548D}" type="slidenum">
              <a:rPr lang="en-US" sz="1400" smtClean="0"/>
              <a:pPr/>
              <a:t>‹#›</a:t>
            </a:fld>
            <a:endParaRPr lang="en-US" sz="14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03583B-4C63-AE41-A2C9-3E2746880E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64" y="6433462"/>
            <a:ext cx="2384248" cy="186095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C579C17-3010-7C46-9138-1EF7AA789F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33212" y="6635730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16A28-2EDB-6048-8957-11092779EB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3212" y="6430782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78C4F01-BFA3-214D-9E51-F28E81DD057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34091" y="6434514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47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3D572AB-143A-9F49-B96D-0A9DC4247D01}"/>
              </a:ext>
            </a:extLst>
          </p:cNvPr>
          <p:cNvSpPr txBox="1">
            <a:spLocks/>
          </p:cNvSpPr>
          <p:nvPr userDrawn="1"/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accent3"/>
                </a:solidFill>
                <a:latin typeface="Calibri"/>
                <a:ea typeface="+mn-ea"/>
                <a:cs typeface="Calibri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52DF0245-2CA1-6445-9E71-A40071F6548D}" type="slidenum">
              <a:rPr lang="en-US" sz="1400" smtClean="0"/>
              <a:pPr/>
              <a:t>‹#›</a:t>
            </a:fld>
            <a:endParaRPr lang="en-US" sz="1400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EF4ADDA9-86A3-2642-B16C-C08308CA2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64" y="6433462"/>
            <a:ext cx="2384248" cy="186095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C81F3D4-D41D-EB45-8C16-05A19943DC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33212" y="6635730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61A51EE-3454-C74E-843F-F00B5BD138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3212" y="6430782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209B0B2-55B6-3147-9D04-6626DA61D94C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34091" y="6434514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57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902F9-7328-0646-B0C0-0C361ADD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4B71E-A7AE-EE4C-B9E6-D5D8DFA37D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D6BE5E-F5F4-C746-8A59-94BA03375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59FD4A-C31A-3C4B-860E-FA6152D9E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DB7A82-9893-5C49-803D-6BBF1203D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CDE12-70E8-FA47-94EA-83E66121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762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0F97E-30B5-174C-AA02-9AFFF20C9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69285D3-80D4-F042-8BEA-DA931DD7B8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3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17AB003A-650C-5640-BD33-DD51AF79A3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64" y="6433462"/>
            <a:ext cx="2384248" cy="186095"/>
          </a:xfrm>
        </p:spPr>
        <p:txBody>
          <a:bodyPr tIns="0" bIns="0"/>
          <a:lstStyle>
            <a:lvl1pPr marL="0" indent="0" algn="r">
              <a:buFontTx/>
              <a:buNone/>
              <a:defRPr sz="1051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4D867A9-B2AA-4841-959E-1679550F99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33212" y="6635730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051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6F492C7-FC9F-534F-9777-044E826A06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3212" y="6430782"/>
            <a:ext cx="4075693" cy="202423"/>
          </a:xfrm>
        </p:spPr>
        <p:txBody>
          <a:bodyPr tIns="0" bIns="0"/>
          <a:lstStyle>
            <a:lvl1pPr marL="0" indent="0">
              <a:buFontTx/>
              <a:buNone/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BF6B71-15E5-5445-A312-7277977C0B9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34091" y="6434514"/>
            <a:ext cx="0" cy="370085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4137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25" indent="-215895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2971" indent="-228594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2971" indent="-228594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8A9EA37-F4D3-5143-8514-195AC434C7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45234" y="6378883"/>
            <a:ext cx="4322785" cy="418483"/>
          </a:xfrm>
        </p:spPr>
        <p:txBody>
          <a:bodyPr anchor="t">
            <a:noAutofit/>
          </a:bodyPr>
          <a:lstStyle>
            <a:lvl1pPr marL="0" indent="0">
              <a:buNone/>
              <a:defRPr sz="1000"/>
            </a:lvl1pPr>
            <a:lvl2pPr marL="457189" indent="0">
              <a:buNone/>
              <a:defRPr sz="1000"/>
            </a:lvl2pPr>
            <a:lvl3pPr marL="914377" indent="0">
              <a:buNone/>
              <a:defRPr sz="1000"/>
            </a:lvl3pPr>
            <a:lvl4pPr marL="1371566" indent="0">
              <a:buFont typeface="Arial" panose="020B0604020202020204" pitchFamily="34" charset="0"/>
              <a:buNone/>
              <a:defRPr sz="1000"/>
            </a:lvl4pPr>
            <a:lvl5pPr marL="1828754" indent="0">
              <a:buNone/>
              <a:defRPr sz="1000"/>
            </a:lvl5pPr>
          </a:lstStyle>
          <a:p>
            <a:pPr lvl="0"/>
            <a:r>
              <a:rPr lang="en-US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21105224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25" indent="-215895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2971" indent="-228594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2971" indent="-228594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BEC9998D-760B-8643-B466-AA1FE39776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3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3404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F28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22D6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33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33866">
              <a:spcBef>
                <a:spcPts val="7"/>
              </a:spcBef>
            </a:pPr>
            <a:fld id="{81D60167-4931-47E6-BA6A-407CBD079E47}" type="slidenum">
              <a:rPr lang="en-US" spc="-7" smtClean="0"/>
              <a:pPr marL="33866">
                <a:spcBef>
                  <a:spcPts val="7"/>
                </a:spcBef>
              </a:pPr>
              <a:t>‹#›</a:t>
            </a:fld>
            <a:endParaRPr lang="en-US" spc="-7" dirty="0"/>
          </a:p>
        </p:txBody>
      </p:sp>
    </p:spTree>
    <p:extLst>
      <p:ext uri="{BB962C8B-B14F-4D97-AF65-F5344CB8AC3E}">
        <p14:creationId xmlns:p14="http://schemas.microsoft.com/office/powerpoint/2010/main" val="25317385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70829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09499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6518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37652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84152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007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928C5-C39E-F74C-B561-65C8045AF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8A2EC-B360-CE48-A5A7-86D37D34D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B492B-A035-4442-991B-926C933C3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1AB121-A3BF-7742-8C1A-9A7C8D2F62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F73492-8932-7949-8E8B-6065E9419B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666163-4E42-214D-87C3-9573274E8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9783C-09EC-1C4C-8E03-DBB142D7A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ED708C-5BD6-134B-BC51-5E4DC6A3A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178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779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32964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56472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8924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95906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0323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768367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1033453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69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96727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41EDC-F25B-0B48-94CF-510299C66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24AE2D-EE71-B748-A4C8-03FEAEEF2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69BC9-7ED2-7A47-BAF0-85268C0AA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FD2970-A554-5F49-8669-F244535D5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756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7330263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18307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3B8627-033A-B643-9672-805D6548C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F1BFBB-28E6-BC45-B01E-4566D7642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6664A-BEA5-1E4E-B9CD-A3C8121F0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08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32F37-22C1-2E4A-8AEF-2C20D2DF1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0A64D-AB7F-DE43-9B76-BAD2E7A7C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305C97-79F5-9C40-983C-39652BD4E2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2C1FC-63B7-D94F-B2FA-2EC6775B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8932B6-3F34-8A40-8F02-C69735AF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77B8C0-606A-8E4A-B558-32C55A5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4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A14BD-F662-D24F-A0CA-694E3A935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D397D7-51E5-A045-BF26-7B0268550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1D95D-3F59-694A-8BA3-AB73F7AFA7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088CFC-B742-2E40-A4EF-893519033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3A5B99-9C1E-8F49-9515-1A4154B91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32564-0861-CB45-9A4A-4666331F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70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A699A7-210A-9443-AB93-9C2D85BB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606742-8C02-F445-9B32-A8FEB4541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F0083-7DD9-104A-A107-5511F9C9B4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AD40C-1677-1A4F-993B-F48BFB5CD19C}" type="datetimeFigureOut">
              <a:rPr lang="en-US" smtClean="0"/>
              <a:t>12/29/21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3F199-627D-CF4F-8736-D9C51385C8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5E049-4B1A-9C41-95E8-077EFFDAA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A51AA-F2EF-2A47-8D6B-FC88E2FC02A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9DBB40-8ECD-8A4B-9B85-1549897C939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35000"/>
          </a:blip>
          <a:stretch>
            <a:fillRect/>
          </a:stretch>
        </p:blipFill>
        <p:spPr>
          <a:xfrm>
            <a:off x="10480430" y="6303309"/>
            <a:ext cx="1565519" cy="471206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D11905-D065-2349-8A48-C51E931C0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t="2222" b="85246"/>
          <a:stretch/>
        </p:blipFill>
        <p:spPr>
          <a:xfrm>
            <a:off x="0" y="1"/>
            <a:ext cx="12192000" cy="902824"/>
          </a:xfrm>
          <a:prstGeom prst="rect">
            <a:avLst/>
          </a:prstGeom>
        </p:spPr>
      </p:pic>
      <p:pic>
        <p:nvPicPr>
          <p:cNvPr id="11" name="Picture 10" descr="A red and white sign&#10;&#10;Description automatically generated with low confidence">
            <a:extLst>
              <a:ext uri="{FF2B5EF4-FFF2-40B4-BE49-F238E27FC236}">
                <a16:creationId xmlns:a16="http://schemas.microsoft.com/office/drawing/2014/main" id="{57E3CFB5-C0E1-5C46-B2B4-8B7D518AA31F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366513" y="202993"/>
            <a:ext cx="1679436" cy="5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2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527047" y="241924"/>
            <a:ext cx="11137901" cy="90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2265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</p:sldLayoutIdLst>
  <p:txStyles>
    <p:titleStyle>
      <a:lvl1pPr algn="l" rtl="0" eaLnBrk="1" fontAlgn="base" hangingPunct="1">
        <a:lnSpc>
          <a:spcPts val="2999"/>
        </a:lnSpc>
        <a:spcBef>
          <a:spcPct val="0"/>
        </a:spcBef>
        <a:spcAft>
          <a:spcPct val="0"/>
        </a:spcAft>
        <a:defRPr sz="2880" b="1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5pPr>
      <a:lvl6pPr marL="456374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6pPr>
      <a:lvl7pPr marL="912746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7pPr>
      <a:lvl8pPr marL="1369121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8pPr>
      <a:lvl9pPr marL="1825495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B0F0"/>
          </a:solidFill>
          <a:latin typeface="Arial" charset="0"/>
          <a:cs typeface="Arial" charset="0"/>
        </a:defRPr>
      </a:lvl9pPr>
    </p:titleStyle>
    <p:bodyStyle>
      <a:lvl1pPr marL="212342" indent="-212342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tabLst>
          <a:tab pos="206005" algn="l"/>
        </a:tabLst>
        <a:defRPr sz="24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1pPr>
      <a:lvl2pPr marL="507080" indent="-277310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2pPr>
      <a:lvl3pPr marL="730513" indent="-218676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3pPr>
      <a:lvl4pPr marL="947609" indent="-210758" algn="l" rtl="0" eaLnBrk="1" fontAlgn="base" hangingPunct="1">
        <a:spcBef>
          <a:spcPts val="0"/>
        </a:spcBef>
        <a:spcAft>
          <a:spcPts val="300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4pPr>
      <a:lvl5pPr marL="2053681" indent="-22818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0053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428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803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174" indent="-228187" algn="l" defTabSz="9127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74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46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21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95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866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243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615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984" algn="l" defTabSz="9127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7">
          <p15:clr>
            <a:srgbClr val="F26B43"/>
          </p15:clr>
        </p15:guide>
        <p15:guide id="2" pos="6128">
          <p15:clr>
            <a:srgbClr val="F26B43"/>
          </p15:clr>
        </p15:guide>
        <p15:guide id="3" orient="horz" pos="3092">
          <p15:clr>
            <a:srgbClr val="F26B43"/>
          </p15:clr>
        </p15:guide>
        <p15:guide id="4" orient="horz" pos="757">
          <p15:clr>
            <a:srgbClr val="F26B43"/>
          </p15:clr>
        </p15:guide>
        <p15:guide id="5" orient="horz" pos="34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08687"/>
            <a:ext cx="12192000" cy="120807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08787"/>
            <a:ext cx="1036320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CB6966-13C2-C746-856A-DF374BF292F8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013548-2649-334E-866E-247281F2DB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32F549-67F7-5C46-8AE7-847DFA6A80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/>
          <a:srcRect l="84641" t="-1" b="-2655"/>
          <a:stretch/>
        </p:blipFill>
        <p:spPr>
          <a:xfrm>
            <a:off x="10320469" y="6362873"/>
            <a:ext cx="1872596" cy="495127"/>
          </a:xfrm>
          <a:prstGeom prst="rect">
            <a:avLst/>
          </a:prstGeom>
        </p:spPr>
      </p:pic>
      <p:pic>
        <p:nvPicPr>
          <p:cNvPr id="9" name="Picture 8" descr="A picture containing object, table, clock&#10;&#10;Description automatically generated">
            <a:extLst>
              <a:ext uri="{FF2B5EF4-FFF2-40B4-BE49-F238E27FC236}">
                <a16:creationId xmlns:a16="http://schemas.microsoft.com/office/drawing/2014/main" id="{F3383A30-14C4-F246-A205-8F78149CC5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/>
          <a:srcRect l="-1" r="-3923" b="15693"/>
          <a:stretch/>
        </p:blipFill>
        <p:spPr>
          <a:xfrm>
            <a:off x="0" y="6291301"/>
            <a:ext cx="2543605" cy="562769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44EA0ADE-393B-4BE2-835B-C2B558E926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3686" y="6597352"/>
            <a:ext cx="5664629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02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7" r:id="rId13"/>
    <p:sldLayoutId id="2147483748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>
          <a:solidFill>
            <a:srgbClr val="14467E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55651" y="269877"/>
            <a:ext cx="10682816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51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8351" y="1397002"/>
            <a:ext cx="10691283" cy="475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51097" name="Line 25"/>
          <p:cNvSpPr>
            <a:spLocks noChangeShapeType="1"/>
          </p:cNvSpPr>
          <p:nvPr userDrawn="1"/>
        </p:nvSpPr>
        <p:spPr bwMode="auto">
          <a:xfrm flipH="1">
            <a:off x="756656" y="1335411"/>
            <a:ext cx="11435344" cy="0"/>
          </a:xfrm>
          <a:prstGeom prst="line">
            <a:avLst/>
          </a:prstGeom>
          <a:noFill/>
          <a:ln w="28575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5794C36-267F-3148-88E7-B0C7BB67C94B}"/>
              </a:ext>
            </a:extLst>
          </p:cNvPr>
          <p:cNvGrpSpPr/>
          <p:nvPr userDrawn="1"/>
        </p:nvGrpSpPr>
        <p:grpSpPr>
          <a:xfrm rot="17372250">
            <a:off x="28667" y="5405197"/>
            <a:ext cx="1407399" cy="1744336"/>
            <a:chOff x="7063530" y="5015209"/>
            <a:chExt cx="2080469" cy="1933907"/>
          </a:xfrm>
        </p:grpSpPr>
        <p:pic>
          <p:nvPicPr>
            <p:cNvPr id="10" name="Content Placeholder 5">
              <a:extLst>
                <a:ext uri="{FF2B5EF4-FFF2-40B4-BE49-F238E27FC236}">
                  <a16:creationId xmlns:a16="http://schemas.microsoft.com/office/drawing/2014/main" id="{23A68049-230B-E841-A3E7-A40BA53F1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82" t="34149"/>
            <a:stretch/>
          </p:blipFill>
          <p:spPr bwMode="auto">
            <a:xfrm>
              <a:off x="7508146" y="5095746"/>
              <a:ext cx="1635853" cy="1853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riangle 10">
              <a:extLst>
                <a:ext uri="{FF2B5EF4-FFF2-40B4-BE49-F238E27FC236}">
                  <a16:creationId xmlns:a16="http://schemas.microsoft.com/office/drawing/2014/main" id="{D611247B-0F27-D744-8CC5-5511E2F0403E}"/>
                </a:ext>
              </a:extLst>
            </p:cNvPr>
            <p:cNvSpPr/>
            <p:nvPr/>
          </p:nvSpPr>
          <p:spPr bwMode="auto">
            <a:xfrm rot="10800000">
              <a:off x="7063530" y="5015209"/>
              <a:ext cx="1132513" cy="1410756"/>
            </a:xfrm>
            <a:prstGeom prst="triangle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8966" y="66307"/>
            <a:ext cx="706687" cy="290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3"/>
                </a:solidFill>
                <a:latin typeface="Calibri"/>
                <a:cs typeface="Calibri"/>
              </a:defRPr>
            </a:lvl1pPr>
          </a:lstStyle>
          <a:p>
            <a:fld id="{52DF0245-2CA1-6445-9E71-A40071F6548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C06FBC-92A7-9649-9CD2-B51A5E4F01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40325" t="-542" b="-1"/>
          <a:stretch/>
        </p:blipFill>
        <p:spPr>
          <a:xfrm>
            <a:off x="8772293" y="6373627"/>
            <a:ext cx="3124407" cy="35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1132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 i="0">
          <a:solidFill>
            <a:schemeClr val="bg2"/>
          </a:solidFill>
          <a:latin typeface="+mj-lt"/>
          <a:ea typeface="+mj-ea"/>
          <a:cs typeface="Calibri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bg2"/>
          </a:solidFill>
          <a:latin typeface="Arial" charset="0"/>
        </a:defRPr>
      </a:lvl9pPr>
    </p:titleStyle>
    <p:bodyStyle>
      <a:lvl1pPr marL="342891" indent="-342891" algn="l" rtl="0" eaLnBrk="1" fontAlgn="base" hangingPunct="1">
        <a:spcBef>
          <a:spcPts val="0"/>
        </a:spcBef>
        <a:spcAft>
          <a:spcPts val="600"/>
        </a:spcAft>
        <a:buClr>
          <a:schemeClr val="accent3"/>
        </a:buClr>
        <a:buSzPct val="125000"/>
        <a:buFont typeface="Arial" panose="020B0604020202020204" pitchFamily="34" charset="0"/>
        <a:buChar char="•"/>
        <a:defRPr sz="2400" b="0">
          <a:solidFill>
            <a:schemeClr val="bg2"/>
          </a:solidFill>
          <a:latin typeface="+mj-lt"/>
          <a:ea typeface="+mn-ea"/>
          <a:cs typeface="Calibri"/>
        </a:defRPr>
      </a:lvl1pPr>
      <a:lvl2pPr marL="742932" indent="-285744" algn="l" rtl="0" eaLnBrk="1" fontAlgn="base" hangingPunct="1">
        <a:spcBef>
          <a:spcPts val="0"/>
        </a:spcBef>
        <a:spcAft>
          <a:spcPts val="600"/>
        </a:spcAft>
        <a:buClr>
          <a:schemeClr val="accent3"/>
        </a:buClr>
        <a:buSzPct val="125000"/>
        <a:buFont typeface="Arial" panose="020B0604020202020204" pitchFamily="34" charset="0"/>
        <a:buChar char="•"/>
        <a:defRPr sz="2000" b="0">
          <a:solidFill>
            <a:schemeClr val="bg2"/>
          </a:solidFill>
          <a:latin typeface="+mj-lt"/>
          <a:cs typeface="Calibri"/>
        </a:defRPr>
      </a:lvl2pPr>
      <a:lvl3pPr marL="1142971" indent="-228594" algn="l" rtl="0" eaLnBrk="1" fontAlgn="base" hangingPunct="1">
        <a:spcBef>
          <a:spcPts val="0"/>
        </a:spcBef>
        <a:spcAft>
          <a:spcPts val="600"/>
        </a:spcAft>
        <a:buClr>
          <a:schemeClr val="accent3"/>
        </a:buClr>
        <a:buSzPct val="125000"/>
        <a:buFont typeface="Arial" panose="020B0604020202020204" pitchFamily="34" charset="0"/>
        <a:buChar char="•"/>
        <a:defRPr sz="1800" b="0">
          <a:solidFill>
            <a:schemeClr val="bg2"/>
          </a:solidFill>
          <a:latin typeface="+mj-lt"/>
          <a:cs typeface="Calibri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Clr>
          <a:srgbClr val="BC5C8A"/>
        </a:buClr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02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</p:sldLayoutIdLs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tiff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D0D66F8-F1B7-F648-89E5-CD404663D277}"/>
              </a:ext>
            </a:extLst>
          </p:cNvPr>
          <p:cNvSpPr txBox="1">
            <a:spLocks noChangeArrowheads="1"/>
          </p:cNvSpPr>
          <p:nvPr/>
        </p:nvSpPr>
        <p:spPr>
          <a:xfrm>
            <a:off x="2205878" y="166886"/>
            <a:ext cx="7780245" cy="7113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TW" sz="1600" dirty="0">
              <a:latin typeface="+mn-lt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2BDE29B-9CC6-5242-BE82-2A728A4E14A0}"/>
              </a:ext>
            </a:extLst>
          </p:cNvPr>
          <p:cNvSpPr txBox="1">
            <a:spLocks noChangeArrowheads="1"/>
          </p:cNvSpPr>
          <p:nvPr/>
        </p:nvSpPr>
        <p:spPr>
          <a:xfrm>
            <a:off x="1527307" y="4718295"/>
            <a:ext cx="8793163" cy="12306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TW" sz="11200" b="1" dirty="0"/>
              <a:t>Gilles SALLES</a:t>
            </a:r>
          </a:p>
          <a:p>
            <a:pPr>
              <a:lnSpc>
                <a:spcPct val="120000"/>
              </a:lnSpc>
            </a:pPr>
            <a:endParaRPr lang="en-US" altLang="zh-TW" sz="4000" b="1" dirty="0"/>
          </a:p>
          <a:p>
            <a:pPr>
              <a:lnSpc>
                <a:spcPct val="120000"/>
              </a:lnSpc>
            </a:pPr>
            <a:r>
              <a:rPr lang="en-US" altLang="zh-TW" sz="7200" dirty="0"/>
              <a:t>Lymphoma Service</a:t>
            </a:r>
          </a:p>
          <a:p>
            <a:pPr>
              <a:lnSpc>
                <a:spcPct val="120000"/>
              </a:lnSpc>
            </a:pPr>
            <a:r>
              <a:rPr lang="en-US" sz="8000" dirty="0"/>
              <a:t>Steven Greenberg Chair</a:t>
            </a:r>
            <a:r>
              <a:rPr lang="en-US" altLang="zh-TW" sz="7200" dirty="0"/>
              <a:t> </a:t>
            </a:r>
          </a:p>
          <a:p>
            <a:pPr>
              <a:lnSpc>
                <a:spcPct val="120000"/>
              </a:lnSpc>
            </a:pPr>
            <a:r>
              <a:rPr lang="en-US" altLang="zh-TW" sz="7200" dirty="0"/>
              <a:t>Memorial Sloan Kettering Cancer Center</a:t>
            </a:r>
          </a:p>
          <a:p>
            <a:pPr>
              <a:lnSpc>
                <a:spcPct val="120000"/>
              </a:lnSpc>
            </a:pPr>
            <a:r>
              <a:rPr lang="en-US" altLang="zh-TW" sz="7200" dirty="0"/>
              <a:t>New York, US</a:t>
            </a:r>
          </a:p>
          <a:p>
            <a:br>
              <a:rPr lang="en-US" altLang="zh-TW" sz="1200" dirty="0"/>
            </a:br>
            <a:endParaRPr lang="ja-JP" altLang="ja-JP" sz="12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F918265-8417-C346-998B-F1DBD66F8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693" y="5515329"/>
            <a:ext cx="2994377" cy="146137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7A7C321-3534-AE4A-A2BD-F56EE74FFBA0}"/>
              </a:ext>
            </a:extLst>
          </p:cNvPr>
          <p:cNvSpPr txBox="1"/>
          <p:nvPr/>
        </p:nvSpPr>
        <p:spPr>
          <a:xfrm>
            <a:off x="10609210" y="6381262"/>
            <a:ext cx="119776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Dec 10</a:t>
            </a:r>
            <a:r>
              <a:rPr lang="en-US" sz="1400" b="1" baseline="30000" dirty="0"/>
              <a:t>th</a:t>
            </a:r>
            <a:r>
              <a:rPr lang="en-US" sz="1400" b="1" dirty="0"/>
              <a:t> 2021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D9A682-1FC0-C546-8B1D-E208E68F9578}"/>
              </a:ext>
            </a:extLst>
          </p:cNvPr>
          <p:cNvSpPr txBox="1"/>
          <p:nvPr/>
        </p:nvSpPr>
        <p:spPr>
          <a:xfrm>
            <a:off x="9517685" y="5651502"/>
            <a:ext cx="1536318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b="1" dirty="0">
                <a:solidFill>
                  <a:schemeClr val="bg1"/>
                </a:solidFill>
              </a:rPr>
              <a:t>3 months post-CAR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238885-E0C9-E444-9473-A0DBFC18459E}"/>
              </a:ext>
            </a:extLst>
          </p:cNvPr>
          <p:cNvSpPr/>
          <p:nvPr/>
        </p:nvSpPr>
        <p:spPr>
          <a:xfrm>
            <a:off x="935132" y="2301561"/>
            <a:ext cx="103217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/>
              <a:t>Diffuse Large B-Cell Lymphoma (DLBCL)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245952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7DFAD-D5EB-AC43-9906-D72C4AC41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97" y="198829"/>
            <a:ext cx="11247005" cy="857159"/>
          </a:xfrm>
        </p:spPr>
        <p:txBody>
          <a:bodyPr>
            <a:normAutofit fontScale="90000"/>
          </a:bodyPr>
          <a:lstStyle/>
          <a:p>
            <a:r>
              <a:rPr lang="en-GB" sz="3200" dirty="0">
                <a:solidFill>
                  <a:srgbClr val="C00000"/>
                </a:solidFill>
              </a:rPr>
              <a:t>Polatuzumab </a:t>
            </a:r>
            <a:r>
              <a:rPr lang="en-GB" sz="3200" dirty="0" err="1">
                <a:solidFill>
                  <a:srgbClr val="C00000"/>
                </a:solidFill>
              </a:rPr>
              <a:t>vedotin</a:t>
            </a:r>
            <a:r>
              <a:rPr lang="en-GB" sz="3200" dirty="0">
                <a:solidFill>
                  <a:srgbClr val="C00000"/>
                </a:solidFill>
              </a:rPr>
              <a:t> added </a:t>
            </a:r>
            <a:br>
              <a:rPr lang="en-GB" sz="3200" dirty="0">
                <a:solidFill>
                  <a:srgbClr val="C00000"/>
                </a:solidFill>
              </a:rPr>
            </a:br>
            <a:r>
              <a:rPr lang="en-GB" sz="3200" dirty="0">
                <a:solidFill>
                  <a:srgbClr val="C00000"/>
                </a:solidFill>
              </a:rPr>
              <a:t>to bendamustine/ rituximab in R/R DLBCL</a:t>
            </a:r>
            <a:endParaRPr lang="de-DE" sz="3200" dirty="0">
              <a:solidFill>
                <a:srgbClr val="C00000"/>
              </a:solidFill>
            </a:endParaRPr>
          </a:p>
        </p:txBody>
      </p:sp>
      <p:sp>
        <p:nvSpPr>
          <p:cNvPr id="34" name="Inhaltsplatzhalter 33">
            <a:extLst>
              <a:ext uri="{FF2B5EF4-FFF2-40B4-BE49-F238E27FC236}">
                <a16:creationId xmlns:a16="http://schemas.microsoft.com/office/drawing/2014/main" id="{19DE3C09-B9F1-334D-81E3-12EA7B94462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76072" y="6342060"/>
            <a:ext cx="10548938" cy="217482"/>
          </a:xfrm>
        </p:spPr>
        <p:txBody>
          <a:bodyPr/>
          <a:lstStyle/>
          <a:p>
            <a:r>
              <a:rPr lang="en-US" dirty="0" err="1"/>
              <a:t>Sehn</a:t>
            </a:r>
            <a:r>
              <a:rPr lang="en-US" dirty="0"/>
              <a:t> LH, et al. J Clin Oncol. 2020 Jan 10;38(2):155-165. 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B010B1-7D7F-0245-8D6B-3CF126F7B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54" y="1760220"/>
            <a:ext cx="6383542" cy="39183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393C86-F0E7-8A40-A9CC-039AB7D80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8224" y="1412138"/>
            <a:ext cx="5281052" cy="43898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D4EF3CC-031C-2040-98CF-9D2776FEBEAA}"/>
              </a:ext>
            </a:extLst>
          </p:cNvPr>
          <p:cNvSpPr/>
          <p:nvPr/>
        </p:nvSpPr>
        <p:spPr>
          <a:xfrm>
            <a:off x="3561667" y="5962918"/>
            <a:ext cx="5500288" cy="341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marL="285750" lvl="0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</a:rPr>
              <a:t>Toxicities: hematological, infectious, neurological </a:t>
            </a:r>
          </a:p>
        </p:txBody>
      </p:sp>
    </p:spTree>
    <p:extLst>
      <p:ext uri="{BB962C8B-B14F-4D97-AF65-F5344CB8AC3E}">
        <p14:creationId xmlns:p14="http://schemas.microsoft.com/office/powerpoint/2010/main" val="3097294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887444" y="1922450"/>
            <a:ext cx="4138584" cy="3372622"/>
            <a:chOff x="3669927" y="1633596"/>
            <a:chExt cx="3374427" cy="2859718"/>
          </a:xfrm>
        </p:grpSpPr>
        <p:graphicFrame>
          <p:nvGraphicFramePr>
            <p:cNvPr id="61" name="Chart 60">
              <a:extLst>
                <a:ext uri="{FF2B5EF4-FFF2-40B4-BE49-F238E27FC236}">
                  <a16:creationId xmlns:a16="http://schemas.microsoft.com/office/drawing/2014/main" id="{AA613170-317C-F243-A8B8-7D94BBF89ABB}"/>
                </a:ext>
              </a:extLst>
            </p:cNvPr>
            <p:cNvGraphicFramePr/>
            <p:nvPr/>
          </p:nvGraphicFramePr>
          <p:xfrm>
            <a:off x="3669927" y="1808367"/>
            <a:ext cx="3374427" cy="26849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2" name="TextBox 61"/>
            <p:cNvSpPr txBox="1"/>
            <p:nvPr/>
          </p:nvSpPr>
          <p:spPr>
            <a:xfrm>
              <a:off x="4765744" y="1633596"/>
              <a:ext cx="576658" cy="454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94.4%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995433" y="2617587"/>
              <a:ext cx="576658" cy="454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46.6%</a:t>
              </a:r>
            </a:p>
          </p:txBody>
        </p:sp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2DFA4F4-4617-4B3A-B119-2F2BD33399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685" y="6259830"/>
            <a:ext cx="11135137" cy="360046"/>
          </a:xfrm>
        </p:spPr>
        <p:txBody>
          <a:bodyPr/>
          <a:lstStyle/>
          <a:p>
            <a:r>
              <a:rPr lang="en-GB" sz="1080" dirty="0"/>
              <a:t>Clinical cut-off date: 07July2020; shown are results in the pooled Pola+BR population (N=152); BOR is best CR (green bars) + best PR (blue bars); 2L, patients had received one prior line of therapy before treatment with Pola+BR; 3L+ patients had received two or more prior lines of therapy before treatment with Pola+BR; refractory defined as no response or progression or relapse within 6 months of first anti-lymphoma therapy end date (primary refractory), or within 6 months of last anti-lymphoma therapy end 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BCB0C5-71AC-40C0-BA57-58AECE9F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11146784" cy="907252"/>
          </a:xfrm>
        </p:spPr>
        <p:txBody>
          <a:bodyPr/>
          <a:lstStyle/>
          <a:p>
            <a:r>
              <a:rPr lang="en-GB" dirty="0"/>
              <a:t>Best response rates in the pooled Pola+BR cohort according to line of therapy and refractory status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94712" y="2128567"/>
            <a:ext cx="3751628" cy="3166505"/>
            <a:chOff x="424845" y="1827644"/>
            <a:chExt cx="3374427" cy="2684947"/>
          </a:xfrm>
        </p:grpSpPr>
        <p:graphicFrame>
          <p:nvGraphicFramePr>
            <p:cNvPr id="57" name="Chart 56">
              <a:extLst>
                <a:ext uri="{FF2B5EF4-FFF2-40B4-BE49-F238E27FC236}">
                  <a16:creationId xmlns:a16="http://schemas.microsoft.com/office/drawing/2014/main" id="{AA613170-317C-F243-A8B8-7D94BBF89ABB}"/>
                </a:ext>
              </a:extLst>
            </p:cNvPr>
            <p:cNvGraphicFramePr/>
            <p:nvPr/>
          </p:nvGraphicFramePr>
          <p:xfrm>
            <a:off x="424845" y="1827644"/>
            <a:ext cx="3374427" cy="26849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1268000" y="2059657"/>
              <a:ext cx="636136" cy="454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74.0%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67176" y="2516804"/>
              <a:ext cx="636136" cy="454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50.0%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35117" y="1442087"/>
            <a:ext cx="3054240" cy="3323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560" b="1" dirty="0">
                <a:solidFill>
                  <a:srgbClr val="FFFFFF"/>
                </a:solidFill>
                <a:latin typeface="Arial"/>
                <a:cs typeface="Arial" charset="0"/>
              </a:rPr>
              <a:t>Line of therapy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793044" y="1442087"/>
            <a:ext cx="3211242" cy="3323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560" b="1" dirty="0">
                <a:solidFill>
                  <a:srgbClr val="FFFFFF"/>
                </a:solidFill>
                <a:latin typeface="Arial"/>
                <a:cs typeface="Arial" charset="0"/>
              </a:rPr>
              <a:t>Refractory to last prior therapy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7699567" y="2041601"/>
            <a:ext cx="4138584" cy="3253464"/>
            <a:chOff x="3669927" y="1734630"/>
            <a:chExt cx="3374427" cy="2758684"/>
          </a:xfrm>
        </p:grpSpPr>
        <p:graphicFrame>
          <p:nvGraphicFramePr>
            <p:cNvPr id="71" name="Chart 70">
              <a:extLst>
                <a:ext uri="{FF2B5EF4-FFF2-40B4-BE49-F238E27FC236}">
                  <a16:creationId xmlns:a16="http://schemas.microsoft.com/office/drawing/2014/main" id="{AA613170-317C-F243-A8B8-7D94BBF89ABB}"/>
                </a:ext>
              </a:extLst>
            </p:cNvPr>
            <p:cNvGraphicFramePr/>
            <p:nvPr/>
          </p:nvGraphicFramePr>
          <p:xfrm>
            <a:off x="3669927" y="1808367"/>
            <a:ext cx="3374427" cy="26849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2" name="TextBox 71"/>
            <p:cNvSpPr txBox="1"/>
            <p:nvPr/>
          </p:nvSpPr>
          <p:spPr>
            <a:xfrm>
              <a:off x="4763480" y="1734630"/>
              <a:ext cx="576658" cy="454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89.1%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010859" y="2744060"/>
              <a:ext cx="576658" cy="454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9728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BOR</a:t>
              </a:r>
              <a:b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44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40.2%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8607972" y="1442086"/>
            <a:ext cx="3054852" cy="3323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560" b="1" dirty="0">
                <a:solidFill>
                  <a:srgbClr val="FFFFFF"/>
                </a:solidFill>
                <a:latin typeface="Arial"/>
                <a:cs typeface="Arial" charset="0"/>
              </a:rPr>
              <a:t>Primary refractory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52346" y="3804387"/>
            <a:ext cx="7072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CR</a:t>
            </a:r>
            <a:b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40.5%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56481" y="3205392"/>
            <a:ext cx="7072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CR</a:t>
            </a:r>
            <a:b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91.7%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83388" y="3849699"/>
            <a:ext cx="7072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CR</a:t>
            </a:r>
            <a:b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33.0%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53533" y="3250389"/>
            <a:ext cx="7072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CR</a:t>
            </a:r>
            <a:b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en-US" sz="1440" b="1" dirty="0">
                <a:solidFill>
                  <a:srgbClr val="FFFFFF"/>
                </a:solidFill>
                <a:latin typeface="Arial" charset="0"/>
                <a:cs typeface="Arial" charset="0"/>
              </a:rPr>
              <a:t>87.3%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FDCD7AB-852F-4D63-A6CB-DAFC0A83E386}"/>
              </a:ext>
            </a:extLst>
          </p:cNvPr>
          <p:cNvSpPr/>
          <p:nvPr/>
        </p:nvSpPr>
        <p:spPr>
          <a:xfrm>
            <a:off x="582791" y="5317818"/>
            <a:ext cx="11091050" cy="7457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2800" tIns="0" rIns="0" bIns="0" rtlCol="0" anchor="ctr"/>
          <a:lstStyle/>
          <a:p>
            <a:pPr marL="207360" indent="-207360" defTabSz="2126281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44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Subgroup analyses demonstrate strong efficacy benefit in 2L and non-refractory patients; importantly, responses were also </a:t>
            </a:r>
            <a:br>
              <a:rPr lang="en-GB" sz="144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</a:br>
            <a:r>
              <a:rPr lang="en-GB" sz="144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observed in 3L+ and refractory patients   </a:t>
            </a:r>
          </a:p>
          <a:p>
            <a:pPr marL="207360" indent="-207360" defTabSz="2126281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44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The vast majority of responding patients achieved a CR </a:t>
            </a:r>
            <a:endParaRPr lang="en-GB" sz="132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E2197F5-5E59-4B5D-A5ED-7035A7DC28C3}"/>
              </a:ext>
            </a:extLst>
          </p:cNvPr>
          <p:cNvCxnSpPr>
            <a:cxnSpLocks/>
          </p:cNvCxnSpPr>
          <p:nvPr/>
        </p:nvCxnSpPr>
        <p:spPr>
          <a:xfrm>
            <a:off x="582791" y="5316256"/>
            <a:ext cx="0" cy="74736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86103EF-6FE0-473B-BACF-BA5C9DC951AA}"/>
              </a:ext>
            </a:extLst>
          </p:cNvPr>
          <p:cNvSpPr txBox="1"/>
          <p:nvPr/>
        </p:nvSpPr>
        <p:spPr>
          <a:xfrm rot="16200000">
            <a:off x="-586414" y="3374959"/>
            <a:ext cx="2374290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  <a:defRPr sz="1400" b="1" i="0" u="none" strike="noStrike" kern="1200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pPr>
            <a:r>
              <a:rPr lang="en-US" sz="1440" b="1" dirty="0">
                <a:solidFill>
                  <a:srgbClr val="000000"/>
                </a:solidFill>
                <a:latin typeface="Arial"/>
                <a:cs typeface="Arial" charset="0"/>
              </a:rPr>
              <a:t>Best response rate 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D05D95-8EED-984C-9909-CC2B89790277}"/>
              </a:ext>
            </a:extLst>
          </p:cNvPr>
          <p:cNvSpPr txBox="1"/>
          <p:nvPr/>
        </p:nvSpPr>
        <p:spPr>
          <a:xfrm>
            <a:off x="9679346" y="6596390"/>
            <a:ext cx="2489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Sehn</a:t>
            </a:r>
            <a:r>
              <a:rPr lang="en-US" sz="11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LH et al, Blood Advances 2021</a:t>
            </a:r>
          </a:p>
        </p:txBody>
      </p:sp>
    </p:spTree>
    <p:extLst>
      <p:ext uri="{BB962C8B-B14F-4D97-AF65-F5344CB8AC3E}">
        <p14:creationId xmlns:p14="http://schemas.microsoft.com/office/powerpoint/2010/main" val="3952413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CB0C5-71AC-40C0-BA57-58AECE9F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6" y="241924"/>
            <a:ext cx="11146784" cy="907252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Helvetica" pitchFamily="2" charset="0"/>
              </a:rPr>
              <a:t>Pola-BR: PFS and OS in randomized and extension cohorts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527683" y="1386748"/>
            <a:ext cx="5490720" cy="243457"/>
          </a:xfrm>
          <a:prstGeom prst="rect">
            <a:avLst/>
          </a:prstGeom>
          <a:solidFill>
            <a:schemeClr val="tx2"/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sz="1560" b="1" dirty="0">
                <a:solidFill>
                  <a:schemeClr val="bg1"/>
                </a:solidFill>
              </a:rPr>
              <a:t>Randomized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83715" y="1386747"/>
            <a:ext cx="5490126" cy="243457"/>
          </a:xfrm>
          <a:prstGeom prst="rect">
            <a:avLst/>
          </a:prstGeom>
          <a:solidFill>
            <a:schemeClr val="tx2"/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sz="1560" b="1" dirty="0">
                <a:solidFill>
                  <a:schemeClr val="bg1"/>
                </a:solidFill>
              </a:rPr>
              <a:t>Extension cohort</a:t>
            </a:r>
          </a:p>
        </p:txBody>
      </p:sp>
      <p:grpSp>
        <p:nvGrpSpPr>
          <p:cNvPr id="232" name="Group 231"/>
          <p:cNvGrpSpPr/>
          <p:nvPr/>
        </p:nvGrpSpPr>
        <p:grpSpPr>
          <a:xfrm>
            <a:off x="96811" y="5204221"/>
            <a:ext cx="5766272" cy="147792"/>
            <a:chOff x="80675" y="4450344"/>
            <a:chExt cx="4805227" cy="129095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A4B616DC-DC21-4036-BA80-0130347A4B3E}"/>
                </a:ext>
              </a:extLst>
            </p:cNvPr>
            <p:cNvSpPr txBox="1"/>
            <p:nvPr/>
          </p:nvSpPr>
          <p:spPr>
            <a:xfrm>
              <a:off x="797478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8EFE0D6-E324-4808-85CE-A7C8D9585C96}"/>
                </a:ext>
              </a:extLst>
            </p:cNvPr>
            <p:cNvSpPr txBox="1"/>
            <p:nvPr/>
          </p:nvSpPr>
          <p:spPr>
            <a:xfrm>
              <a:off x="947685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D39C0961-4545-4364-A8D1-A7016F7287E5}"/>
                </a:ext>
              </a:extLst>
            </p:cNvPr>
            <p:cNvSpPr txBox="1"/>
            <p:nvPr/>
          </p:nvSpPr>
          <p:spPr>
            <a:xfrm>
              <a:off x="1097892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33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A4C8ED4B-01E3-43BB-89A5-762ECB48FC38}"/>
                </a:ext>
              </a:extLst>
            </p:cNvPr>
            <p:cNvSpPr txBox="1"/>
            <p:nvPr/>
          </p:nvSpPr>
          <p:spPr>
            <a:xfrm>
              <a:off x="1248099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2A99887-6D7E-4639-9AE4-7B31405B2B37}"/>
                </a:ext>
              </a:extLst>
            </p:cNvPr>
            <p:cNvSpPr txBox="1"/>
            <p:nvPr/>
          </p:nvSpPr>
          <p:spPr>
            <a:xfrm>
              <a:off x="1398306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FBFEF45-2EF2-44A1-86E7-AD7707CF49C1}"/>
                </a:ext>
              </a:extLst>
            </p:cNvPr>
            <p:cNvSpPr txBox="1"/>
            <p:nvPr/>
          </p:nvSpPr>
          <p:spPr>
            <a:xfrm>
              <a:off x="1548514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2E12461-2C78-4BC0-BA8F-3D03402A06EB}"/>
                </a:ext>
              </a:extLst>
            </p:cNvPr>
            <p:cNvSpPr txBox="1"/>
            <p:nvPr/>
          </p:nvSpPr>
          <p:spPr>
            <a:xfrm>
              <a:off x="1698721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51AFD507-331E-428F-8BE8-1118E9700C4D}"/>
                </a:ext>
              </a:extLst>
            </p:cNvPr>
            <p:cNvSpPr txBox="1"/>
            <p:nvPr/>
          </p:nvSpPr>
          <p:spPr>
            <a:xfrm>
              <a:off x="1848487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5AF19DE-4595-4637-960A-756670AEC84D}"/>
                </a:ext>
              </a:extLst>
            </p:cNvPr>
            <p:cNvSpPr txBox="1"/>
            <p:nvPr/>
          </p:nvSpPr>
          <p:spPr>
            <a:xfrm>
              <a:off x="1998694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900FC7C-0747-444A-84C1-D34B7D1CE458}"/>
                </a:ext>
              </a:extLst>
            </p:cNvPr>
            <p:cNvSpPr txBox="1"/>
            <p:nvPr/>
          </p:nvSpPr>
          <p:spPr>
            <a:xfrm>
              <a:off x="2148461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41BF1E-7161-4154-AD9A-BDEE75E96025}"/>
                </a:ext>
              </a:extLst>
            </p:cNvPr>
            <p:cNvSpPr txBox="1"/>
            <p:nvPr/>
          </p:nvSpPr>
          <p:spPr>
            <a:xfrm>
              <a:off x="2300209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92FCCFA-34DF-43D9-838B-945AA6D89F26}"/>
                </a:ext>
              </a:extLst>
            </p:cNvPr>
            <p:cNvSpPr txBox="1"/>
            <p:nvPr/>
          </p:nvSpPr>
          <p:spPr>
            <a:xfrm>
              <a:off x="2452801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85CEBB0-F72C-491C-AC44-6B7B7E66C680}"/>
                </a:ext>
              </a:extLst>
            </p:cNvPr>
            <p:cNvSpPr txBox="1"/>
            <p:nvPr/>
          </p:nvSpPr>
          <p:spPr>
            <a:xfrm>
              <a:off x="2601724" y="445035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2250637D-1D43-4975-A03F-6708A2ED4EE9}"/>
                </a:ext>
              </a:extLst>
            </p:cNvPr>
            <p:cNvSpPr txBox="1"/>
            <p:nvPr/>
          </p:nvSpPr>
          <p:spPr>
            <a:xfrm>
              <a:off x="2750171" y="4450344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8F47E261-9468-41DC-A47C-A5589314199B}"/>
                </a:ext>
              </a:extLst>
            </p:cNvPr>
            <p:cNvSpPr txBox="1"/>
            <p:nvPr/>
          </p:nvSpPr>
          <p:spPr>
            <a:xfrm>
              <a:off x="2900378" y="4450371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62D7AD46-0E34-4398-A35B-6764C23EAE82}"/>
                </a:ext>
              </a:extLst>
            </p:cNvPr>
            <p:cNvSpPr txBox="1"/>
            <p:nvPr/>
          </p:nvSpPr>
          <p:spPr>
            <a:xfrm>
              <a:off x="3052978" y="4450365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C75561C-46C9-49C1-9735-12DF8921BF92}"/>
                </a:ext>
              </a:extLst>
            </p:cNvPr>
            <p:cNvSpPr txBox="1"/>
            <p:nvPr/>
          </p:nvSpPr>
          <p:spPr>
            <a:xfrm>
              <a:off x="3200793" y="4450362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4DE0FE3-5957-4F16-98FE-6F25536D5166}"/>
                </a:ext>
              </a:extLst>
            </p:cNvPr>
            <p:cNvSpPr txBox="1"/>
            <p:nvPr/>
          </p:nvSpPr>
          <p:spPr>
            <a:xfrm>
              <a:off x="3351000" y="4450360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BA8ABB8-8702-478E-9C40-D072CD8781B0}"/>
                </a:ext>
              </a:extLst>
            </p:cNvPr>
            <p:cNvSpPr txBox="1"/>
            <p:nvPr/>
          </p:nvSpPr>
          <p:spPr>
            <a:xfrm>
              <a:off x="3501206" y="4450360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BCEAEB1-6DC7-42ED-9478-34BAF57E5FD5}"/>
                </a:ext>
              </a:extLst>
            </p:cNvPr>
            <p:cNvSpPr txBox="1"/>
            <p:nvPr/>
          </p:nvSpPr>
          <p:spPr>
            <a:xfrm>
              <a:off x="3649021" y="4450371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E0E3A7E-D710-4125-9107-0765D3000FC6}"/>
                </a:ext>
              </a:extLst>
            </p:cNvPr>
            <p:cNvSpPr txBox="1"/>
            <p:nvPr/>
          </p:nvSpPr>
          <p:spPr>
            <a:xfrm>
              <a:off x="3798408" y="4450365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B35F4031-4FAB-4AEC-A5E8-01BF3F2175A0}"/>
                </a:ext>
              </a:extLst>
            </p:cNvPr>
            <p:cNvSpPr txBox="1"/>
            <p:nvPr/>
          </p:nvSpPr>
          <p:spPr>
            <a:xfrm>
              <a:off x="3945251" y="4450362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35EEE63F-61F6-429E-947B-B74221AEF47B}"/>
                </a:ext>
              </a:extLst>
            </p:cNvPr>
            <p:cNvSpPr txBox="1"/>
            <p:nvPr/>
          </p:nvSpPr>
          <p:spPr>
            <a:xfrm>
              <a:off x="4096199" y="4450361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D40B8C3-21C6-49BB-ABD3-FB30C0FDB711}"/>
                </a:ext>
              </a:extLst>
            </p:cNvPr>
            <p:cNvSpPr txBox="1"/>
            <p:nvPr/>
          </p:nvSpPr>
          <p:spPr>
            <a:xfrm>
              <a:off x="4250431" y="4450345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D44F0679-BB5B-468E-AB28-8BE68A307DC0}"/>
                </a:ext>
              </a:extLst>
            </p:cNvPr>
            <p:cNvSpPr txBox="1"/>
            <p:nvPr/>
          </p:nvSpPr>
          <p:spPr>
            <a:xfrm>
              <a:off x="4401378" y="4450365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036FE77-6B21-4423-A117-B095A81F2F3C}"/>
                </a:ext>
              </a:extLst>
            </p:cNvPr>
            <p:cNvSpPr txBox="1"/>
            <p:nvPr/>
          </p:nvSpPr>
          <p:spPr>
            <a:xfrm>
              <a:off x="4549062" y="4450362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F53FD74B-1E3A-4AFD-AF42-3EE198B1899E}"/>
                </a:ext>
              </a:extLst>
            </p:cNvPr>
            <p:cNvSpPr txBox="1"/>
            <p:nvPr/>
          </p:nvSpPr>
          <p:spPr>
            <a:xfrm>
              <a:off x="4702864" y="4450396"/>
              <a:ext cx="183038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A222B5A1-1734-4AC9-8F2B-1F859FF22C46}"/>
                </a:ext>
              </a:extLst>
            </p:cNvPr>
            <p:cNvSpPr txBox="1"/>
            <p:nvPr/>
          </p:nvSpPr>
          <p:spPr>
            <a:xfrm>
              <a:off x="80675" y="4450366"/>
              <a:ext cx="700822" cy="1290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Pola+BR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ADB0FCA7-DE25-4EE1-9A3F-E7FD799502D8}"/>
              </a:ext>
            </a:extLst>
          </p:cNvPr>
          <p:cNvSpPr txBox="1"/>
          <p:nvPr/>
        </p:nvSpPr>
        <p:spPr>
          <a:xfrm>
            <a:off x="119461" y="5060102"/>
            <a:ext cx="1293288" cy="1292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40" dirty="0">
                <a:latin typeface="Arial" panose="020B0604020202020204" pitchFamily="34" charset="0"/>
                <a:cs typeface="Arial" panose="020B0604020202020204" pitchFamily="34" charset="0"/>
              </a:rPr>
              <a:t>No. of patients at risk</a:t>
            </a:r>
            <a:endParaRPr lang="en-150" sz="13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71B4D61C-7B95-43E6-AF24-30F5171E4B42}"/>
              </a:ext>
            </a:extLst>
          </p:cNvPr>
          <p:cNvGrpSpPr/>
          <p:nvPr/>
        </p:nvGrpSpPr>
        <p:grpSpPr>
          <a:xfrm>
            <a:off x="96811" y="3279234"/>
            <a:ext cx="5581710" cy="147868"/>
            <a:chOff x="80675" y="4450254"/>
            <a:chExt cx="4651425" cy="129164"/>
          </a:xfrm>
        </p:grpSpPr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F5CC6184-E2C8-40B1-940C-EAE1DBACF3F9}"/>
                </a:ext>
              </a:extLst>
            </p:cNvPr>
            <p:cNvSpPr txBox="1"/>
            <p:nvPr/>
          </p:nvSpPr>
          <p:spPr>
            <a:xfrm>
              <a:off x="797478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6" name="TextBox 555">
              <a:extLst>
                <a:ext uri="{FF2B5EF4-FFF2-40B4-BE49-F238E27FC236}">
                  <a16:creationId xmlns:a16="http://schemas.microsoft.com/office/drawing/2014/main" id="{F23CB78E-C776-473D-85B8-6B0AB1B45816}"/>
                </a:ext>
              </a:extLst>
            </p:cNvPr>
            <p:cNvSpPr txBox="1"/>
            <p:nvPr/>
          </p:nvSpPr>
          <p:spPr>
            <a:xfrm>
              <a:off x="947685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32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TextBox 556">
              <a:extLst>
                <a:ext uri="{FF2B5EF4-FFF2-40B4-BE49-F238E27FC236}">
                  <a16:creationId xmlns:a16="http://schemas.microsoft.com/office/drawing/2014/main" id="{4DC27C35-8AB8-44FD-8261-1B0B5EF5DF18}"/>
                </a:ext>
              </a:extLst>
            </p:cNvPr>
            <p:cNvSpPr txBox="1"/>
            <p:nvPr/>
          </p:nvSpPr>
          <p:spPr>
            <a:xfrm>
              <a:off x="1097892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F41D3B9A-C934-4458-9C65-E2B7B3723A33}"/>
                </a:ext>
              </a:extLst>
            </p:cNvPr>
            <p:cNvSpPr txBox="1"/>
            <p:nvPr/>
          </p:nvSpPr>
          <p:spPr>
            <a:xfrm>
              <a:off x="1248099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30A12FEE-F370-4D2C-B921-7C34A0EAFD23}"/>
                </a:ext>
              </a:extLst>
            </p:cNvPr>
            <p:cNvSpPr txBox="1"/>
            <p:nvPr/>
          </p:nvSpPr>
          <p:spPr>
            <a:xfrm>
              <a:off x="1398306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0" name="TextBox 559">
              <a:extLst>
                <a:ext uri="{FF2B5EF4-FFF2-40B4-BE49-F238E27FC236}">
                  <a16:creationId xmlns:a16="http://schemas.microsoft.com/office/drawing/2014/main" id="{951F2DD4-A0D4-477F-8F5E-99FCCD42909E}"/>
                </a:ext>
              </a:extLst>
            </p:cNvPr>
            <p:cNvSpPr txBox="1"/>
            <p:nvPr/>
          </p:nvSpPr>
          <p:spPr>
            <a:xfrm>
              <a:off x="1548514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7F631AA3-DE04-4141-951A-28FD40BFE230}"/>
                </a:ext>
              </a:extLst>
            </p:cNvPr>
            <p:cNvSpPr txBox="1"/>
            <p:nvPr/>
          </p:nvSpPr>
          <p:spPr>
            <a:xfrm>
              <a:off x="1698721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0FB2B679-05D3-401B-92D2-736A8E103C1F}"/>
                </a:ext>
              </a:extLst>
            </p:cNvPr>
            <p:cNvSpPr txBox="1"/>
            <p:nvPr/>
          </p:nvSpPr>
          <p:spPr>
            <a:xfrm>
              <a:off x="1848487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TextBox 562">
              <a:extLst>
                <a:ext uri="{FF2B5EF4-FFF2-40B4-BE49-F238E27FC236}">
                  <a16:creationId xmlns:a16="http://schemas.microsoft.com/office/drawing/2014/main" id="{CF132D45-E5E7-4AFE-8C3B-41151C435BF7}"/>
                </a:ext>
              </a:extLst>
            </p:cNvPr>
            <p:cNvSpPr txBox="1"/>
            <p:nvPr/>
          </p:nvSpPr>
          <p:spPr>
            <a:xfrm>
              <a:off x="1998694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4" name="TextBox 563">
              <a:extLst>
                <a:ext uri="{FF2B5EF4-FFF2-40B4-BE49-F238E27FC236}">
                  <a16:creationId xmlns:a16="http://schemas.microsoft.com/office/drawing/2014/main" id="{CD366EF4-0596-478B-8461-B4A9FF2CC9B8}"/>
                </a:ext>
              </a:extLst>
            </p:cNvPr>
            <p:cNvSpPr txBox="1"/>
            <p:nvPr/>
          </p:nvSpPr>
          <p:spPr>
            <a:xfrm>
              <a:off x="2148461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A94BD578-16E2-479E-9CAE-04EF0E56FA83}"/>
                </a:ext>
              </a:extLst>
            </p:cNvPr>
            <p:cNvSpPr txBox="1"/>
            <p:nvPr/>
          </p:nvSpPr>
          <p:spPr>
            <a:xfrm>
              <a:off x="2300209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BF663D17-E661-47A0-A381-2D0DAC70339F}"/>
                </a:ext>
              </a:extLst>
            </p:cNvPr>
            <p:cNvSpPr txBox="1"/>
            <p:nvPr/>
          </p:nvSpPr>
          <p:spPr>
            <a:xfrm>
              <a:off x="2452801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7" name="TextBox 566">
              <a:extLst>
                <a:ext uri="{FF2B5EF4-FFF2-40B4-BE49-F238E27FC236}">
                  <a16:creationId xmlns:a16="http://schemas.microsoft.com/office/drawing/2014/main" id="{7EA84E29-F0BC-4848-A806-7BBC39F6890D}"/>
                </a:ext>
              </a:extLst>
            </p:cNvPr>
            <p:cNvSpPr txBox="1"/>
            <p:nvPr/>
          </p:nvSpPr>
          <p:spPr>
            <a:xfrm>
              <a:off x="2601724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A794C3EB-9520-4B32-90DC-FC3D7F15C6DA}"/>
                </a:ext>
              </a:extLst>
            </p:cNvPr>
            <p:cNvSpPr txBox="1"/>
            <p:nvPr/>
          </p:nvSpPr>
          <p:spPr>
            <a:xfrm>
              <a:off x="2750171" y="4450316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9" name="TextBox 568">
              <a:extLst>
                <a:ext uri="{FF2B5EF4-FFF2-40B4-BE49-F238E27FC236}">
                  <a16:creationId xmlns:a16="http://schemas.microsoft.com/office/drawing/2014/main" id="{18DA37A4-9BFD-40FE-AB4C-903C823DA43D}"/>
                </a:ext>
              </a:extLst>
            </p:cNvPr>
            <p:cNvSpPr txBox="1"/>
            <p:nvPr/>
          </p:nvSpPr>
          <p:spPr>
            <a:xfrm>
              <a:off x="2900378" y="4450351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TextBox 569">
              <a:extLst>
                <a:ext uri="{FF2B5EF4-FFF2-40B4-BE49-F238E27FC236}">
                  <a16:creationId xmlns:a16="http://schemas.microsoft.com/office/drawing/2014/main" id="{A3189F22-0789-432C-BB57-E0E4EFC444C9}"/>
                </a:ext>
              </a:extLst>
            </p:cNvPr>
            <p:cNvSpPr txBox="1"/>
            <p:nvPr/>
          </p:nvSpPr>
          <p:spPr>
            <a:xfrm>
              <a:off x="3052978" y="4450309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1" name="TextBox 570">
              <a:extLst>
                <a:ext uri="{FF2B5EF4-FFF2-40B4-BE49-F238E27FC236}">
                  <a16:creationId xmlns:a16="http://schemas.microsoft.com/office/drawing/2014/main" id="{9A09AE05-487C-4BC9-8F7E-82C0E9512DE8}"/>
                </a:ext>
              </a:extLst>
            </p:cNvPr>
            <p:cNvSpPr txBox="1"/>
            <p:nvPr/>
          </p:nvSpPr>
          <p:spPr>
            <a:xfrm>
              <a:off x="3200793" y="4450301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2" name="TextBox 571">
              <a:extLst>
                <a:ext uri="{FF2B5EF4-FFF2-40B4-BE49-F238E27FC236}">
                  <a16:creationId xmlns:a16="http://schemas.microsoft.com/office/drawing/2014/main" id="{2983D67A-FF7F-4FD3-A48C-1F189E777480}"/>
                </a:ext>
              </a:extLst>
            </p:cNvPr>
            <p:cNvSpPr txBox="1"/>
            <p:nvPr/>
          </p:nvSpPr>
          <p:spPr>
            <a:xfrm>
              <a:off x="3351000" y="4450303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3" name="TextBox 572">
              <a:extLst>
                <a:ext uri="{FF2B5EF4-FFF2-40B4-BE49-F238E27FC236}">
                  <a16:creationId xmlns:a16="http://schemas.microsoft.com/office/drawing/2014/main" id="{4FEDBFF3-7A22-4B23-AF99-E83124472D6C}"/>
                </a:ext>
              </a:extLst>
            </p:cNvPr>
            <p:cNvSpPr txBox="1"/>
            <p:nvPr/>
          </p:nvSpPr>
          <p:spPr>
            <a:xfrm>
              <a:off x="3501206" y="4450302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4" name="TextBox 573">
              <a:extLst>
                <a:ext uri="{FF2B5EF4-FFF2-40B4-BE49-F238E27FC236}">
                  <a16:creationId xmlns:a16="http://schemas.microsoft.com/office/drawing/2014/main" id="{73AB4D0C-3304-4ACE-969E-A1361522667F}"/>
                </a:ext>
              </a:extLst>
            </p:cNvPr>
            <p:cNvSpPr txBox="1"/>
            <p:nvPr/>
          </p:nvSpPr>
          <p:spPr>
            <a:xfrm>
              <a:off x="3649021" y="4450297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5" name="TextBox 574">
              <a:extLst>
                <a:ext uri="{FF2B5EF4-FFF2-40B4-BE49-F238E27FC236}">
                  <a16:creationId xmlns:a16="http://schemas.microsoft.com/office/drawing/2014/main" id="{5C398B2E-2C2F-45EF-B4A1-EBF81C486731}"/>
                </a:ext>
              </a:extLst>
            </p:cNvPr>
            <p:cNvSpPr txBox="1"/>
            <p:nvPr/>
          </p:nvSpPr>
          <p:spPr>
            <a:xfrm>
              <a:off x="3798408" y="4450330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6" name="TextBox 575">
              <a:extLst>
                <a:ext uri="{FF2B5EF4-FFF2-40B4-BE49-F238E27FC236}">
                  <a16:creationId xmlns:a16="http://schemas.microsoft.com/office/drawing/2014/main" id="{24109165-1CB0-43EC-A0DB-0F89DE5AB7E0}"/>
                </a:ext>
              </a:extLst>
            </p:cNvPr>
            <p:cNvSpPr txBox="1"/>
            <p:nvPr/>
          </p:nvSpPr>
          <p:spPr>
            <a:xfrm>
              <a:off x="3945251" y="4450330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7" name="TextBox 576">
              <a:extLst>
                <a:ext uri="{FF2B5EF4-FFF2-40B4-BE49-F238E27FC236}">
                  <a16:creationId xmlns:a16="http://schemas.microsoft.com/office/drawing/2014/main" id="{A4405DD4-70FC-48F0-A498-1B45689C43AB}"/>
                </a:ext>
              </a:extLst>
            </p:cNvPr>
            <p:cNvSpPr txBox="1"/>
            <p:nvPr/>
          </p:nvSpPr>
          <p:spPr>
            <a:xfrm>
              <a:off x="4096199" y="4450315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8" name="TextBox 577">
              <a:extLst>
                <a:ext uri="{FF2B5EF4-FFF2-40B4-BE49-F238E27FC236}">
                  <a16:creationId xmlns:a16="http://schemas.microsoft.com/office/drawing/2014/main" id="{743B8F89-7873-46D4-9882-C7E103D4B0AC}"/>
                </a:ext>
              </a:extLst>
            </p:cNvPr>
            <p:cNvSpPr txBox="1"/>
            <p:nvPr/>
          </p:nvSpPr>
          <p:spPr>
            <a:xfrm>
              <a:off x="4250431" y="4450330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9" name="TextBox 578">
              <a:extLst>
                <a:ext uri="{FF2B5EF4-FFF2-40B4-BE49-F238E27FC236}">
                  <a16:creationId xmlns:a16="http://schemas.microsoft.com/office/drawing/2014/main" id="{69B350BE-A518-4DC8-8E85-FF8067733B93}"/>
                </a:ext>
              </a:extLst>
            </p:cNvPr>
            <p:cNvSpPr txBox="1"/>
            <p:nvPr/>
          </p:nvSpPr>
          <p:spPr>
            <a:xfrm>
              <a:off x="4401378" y="4450302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0" name="TextBox 579">
              <a:extLst>
                <a:ext uri="{FF2B5EF4-FFF2-40B4-BE49-F238E27FC236}">
                  <a16:creationId xmlns:a16="http://schemas.microsoft.com/office/drawing/2014/main" id="{2ACFC2BB-4E24-48B0-B92B-20BB5DB0A016}"/>
                </a:ext>
              </a:extLst>
            </p:cNvPr>
            <p:cNvSpPr txBox="1"/>
            <p:nvPr/>
          </p:nvSpPr>
          <p:spPr>
            <a:xfrm>
              <a:off x="4549062" y="4450254"/>
              <a:ext cx="183038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2" name="TextBox 581">
              <a:extLst>
                <a:ext uri="{FF2B5EF4-FFF2-40B4-BE49-F238E27FC236}">
                  <a16:creationId xmlns:a16="http://schemas.microsoft.com/office/drawing/2014/main" id="{B9A637A2-1BEB-41F8-B795-363FD88AC543}"/>
                </a:ext>
              </a:extLst>
            </p:cNvPr>
            <p:cNvSpPr txBox="1"/>
            <p:nvPr/>
          </p:nvSpPr>
          <p:spPr>
            <a:xfrm>
              <a:off x="80675" y="4450372"/>
              <a:ext cx="700822" cy="12904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960" dirty="0">
                  <a:latin typeface="Arial" panose="020B0604020202020204" pitchFamily="34" charset="0"/>
                  <a:cs typeface="Arial" panose="020B0604020202020204" pitchFamily="34" charset="0"/>
                </a:rPr>
                <a:t>Pola+BR</a:t>
              </a:r>
              <a:endParaRPr lang="en-150" sz="144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7" name="TextBox 406">
            <a:extLst>
              <a:ext uri="{FF2B5EF4-FFF2-40B4-BE49-F238E27FC236}">
                <a16:creationId xmlns:a16="http://schemas.microsoft.com/office/drawing/2014/main" id="{1B90D9F5-678B-4663-9641-13F776E81CCB}"/>
              </a:ext>
            </a:extLst>
          </p:cNvPr>
          <p:cNvSpPr txBox="1"/>
          <p:nvPr/>
        </p:nvSpPr>
        <p:spPr>
          <a:xfrm>
            <a:off x="119461" y="3135114"/>
            <a:ext cx="1293288" cy="1292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40" dirty="0">
                <a:latin typeface="Arial" panose="020B0604020202020204" pitchFamily="34" charset="0"/>
                <a:cs typeface="Arial" panose="020B0604020202020204" pitchFamily="34" charset="0"/>
              </a:rPr>
              <a:t>No. of patients at risk</a:t>
            </a:r>
            <a:endParaRPr lang="en-150" sz="13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56F1D57-8E9E-824A-8984-77A2191AB854}"/>
              </a:ext>
            </a:extLst>
          </p:cNvPr>
          <p:cNvGrpSpPr/>
          <p:nvPr/>
        </p:nvGrpSpPr>
        <p:grpSpPr>
          <a:xfrm>
            <a:off x="263286" y="1670601"/>
            <a:ext cx="11596616" cy="3798185"/>
            <a:chOff x="263286" y="1670601"/>
            <a:chExt cx="11596616" cy="3798185"/>
          </a:xfrm>
        </p:grpSpPr>
        <p:grpSp>
          <p:nvGrpSpPr>
            <p:cNvPr id="652" name="Graphic 4">
              <a:extLst>
                <a:ext uri="{FF2B5EF4-FFF2-40B4-BE49-F238E27FC236}">
                  <a16:creationId xmlns:a16="http://schemas.microsoft.com/office/drawing/2014/main" id="{6B0BE2A5-290A-411F-B0A1-F351800FD6BE}"/>
                </a:ext>
              </a:extLst>
            </p:cNvPr>
            <p:cNvGrpSpPr/>
            <p:nvPr/>
          </p:nvGrpSpPr>
          <p:grpSpPr>
            <a:xfrm>
              <a:off x="6753225" y="1760220"/>
              <a:ext cx="3963352" cy="982980"/>
              <a:chOff x="5627687" y="1469231"/>
              <a:chExt cx="3302793" cy="819150"/>
            </a:xfrm>
          </p:grpSpPr>
          <p:grpSp>
            <p:nvGrpSpPr>
              <p:cNvPr id="653" name="Graphic 4">
                <a:extLst>
                  <a:ext uri="{FF2B5EF4-FFF2-40B4-BE49-F238E27FC236}">
                    <a16:creationId xmlns:a16="http://schemas.microsoft.com/office/drawing/2014/main" id="{BCA865B5-5F0D-42A2-A1EF-2BF3A0BD0572}"/>
                  </a:ext>
                </a:extLst>
              </p:cNvPr>
              <p:cNvGrpSpPr/>
              <p:nvPr/>
            </p:nvGrpSpPr>
            <p:grpSpPr>
              <a:xfrm>
                <a:off x="5627687" y="1469231"/>
                <a:ext cx="37306" cy="36512"/>
                <a:chOff x="5627687" y="1469231"/>
                <a:chExt cx="37306" cy="36512"/>
              </a:xfrm>
            </p:grpSpPr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id="{0AE76360-BD79-4FC4-A528-A6C8BBC56E78}"/>
                    </a:ext>
                  </a:extLst>
                </p:cNvPr>
                <p:cNvSpPr/>
                <p:nvPr/>
              </p:nvSpPr>
              <p:spPr>
                <a:xfrm>
                  <a:off x="5646737" y="1469231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id="{4CE076C8-9739-4177-B4D1-1FCA874B365A}"/>
                    </a:ext>
                  </a:extLst>
                </p:cNvPr>
                <p:cNvSpPr/>
                <p:nvPr/>
              </p:nvSpPr>
              <p:spPr>
                <a:xfrm>
                  <a:off x="5627687" y="1487487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4" name="Graphic 4">
                <a:extLst>
                  <a:ext uri="{FF2B5EF4-FFF2-40B4-BE49-F238E27FC236}">
                    <a16:creationId xmlns:a16="http://schemas.microsoft.com/office/drawing/2014/main" id="{6371BA4B-B562-494C-8BBE-794877964789}"/>
                  </a:ext>
                </a:extLst>
              </p:cNvPr>
              <p:cNvGrpSpPr/>
              <p:nvPr/>
            </p:nvGrpSpPr>
            <p:grpSpPr>
              <a:xfrm>
                <a:off x="5886450" y="1618456"/>
                <a:ext cx="36512" cy="37306"/>
                <a:chOff x="5886450" y="1618456"/>
                <a:chExt cx="36512" cy="37306"/>
              </a:xfrm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id="{B2650A44-2984-4C2B-A7F0-33EABB83BE43}"/>
                    </a:ext>
                  </a:extLst>
                </p:cNvPr>
                <p:cNvSpPr/>
                <p:nvPr/>
              </p:nvSpPr>
              <p:spPr>
                <a:xfrm>
                  <a:off x="5904706" y="1618456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id="{A7B64AD6-F47D-436F-BD05-F5D0CCABDB3B}"/>
                    </a:ext>
                  </a:extLst>
                </p:cNvPr>
                <p:cNvSpPr/>
                <p:nvPr/>
              </p:nvSpPr>
              <p:spPr>
                <a:xfrm>
                  <a:off x="5886450" y="1636712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5" name="Graphic 4">
                <a:extLst>
                  <a:ext uri="{FF2B5EF4-FFF2-40B4-BE49-F238E27FC236}">
                    <a16:creationId xmlns:a16="http://schemas.microsoft.com/office/drawing/2014/main" id="{F9D99420-6814-4BFA-A649-4D67C08BFE41}"/>
                  </a:ext>
                </a:extLst>
              </p:cNvPr>
              <p:cNvGrpSpPr/>
              <p:nvPr/>
            </p:nvGrpSpPr>
            <p:grpSpPr>
              <a:xfrm>
                <a:off x="5904706" y="1643062"/>
                <a:ext cx="37306" cy="37306"/>
                <a:chOff x="5904706" y="1643062"/>
                <a:chExt cx="37306" cy="37306"/>
              </a:xfrm>
            </p:grpSpPr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id="{5D9D1C8F-C9F1-4700-8658-960CEC78E3F9}"/>
                    </a:ext>
                  </a:extLst>
                </p:cNvPr>
                <p:cNvSpPr/>
                <p:nvPr/>
              </p:nvSpPr>
              <p:spPr>
                <a:xfrm>
                  <a:off x="5922962" y="1643062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id="{8D454A34-60D2-4430-84F5-0CEB846C8F41}"/>
                    </a:ext>
                  </a:extLst>
                </p:cNvPr>
                <p:cNvSpPr/>
                <p:nvPr/>
              </p:nvSpPr>
              <p:spPr>
                <a:xfrm>
                  <a:off x="5904706" y="1662112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6" name="Graphic 4">
                <a:extLst>
                  <a:ext uri="{FF2B5EF4-FFF2-40B4-BE49-F238E27FC236}">
                    <a16:creationId xmlns:a16="http://schemas.microsoft.com/office/drawing/2014/main" id="{F00834D0-7F94-4614-B0CD-97EE41630ED7}"/>
                  </a:ext>
                </a:extLst>
              </p:cNvPr>
              <p:cNvGrpSpPr/>
              <p:nvPr/>
            </p:nvGrpSpPr>
            <p:grpSpPr>
              <a:xfrm>
                <a:off x="6187281" y="1762125"/>
                <a:ext cx="36512" cy="36512"/>
                <a:chOff x="6187281" y="1762125"/>
                <a:chExt cx="36512" cy="36512"/>
              </a:xfrm>
            </p:grpSpPr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id="{3C0D7A52-F064-4FAE-A6BC-651C61926B86}"/>
                    </a:ext>
                  </a:extLst>
                </p:cNvPr>
                <p:cNvSpPr/>
                <p:nvPr/>
              </p:nvSpPr>
              <p:spPr>
                <a:xfrm>
                  <a:off x="6205537" y="1762125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3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3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id="{FCDBED1A-A316-4A8D-87A7-8C7B9FFCB00B}"/>
                    </a:ext>
                  </a:extLst>
                </p:cNvPr>
                <p:cNvSpPr/>
                <p:nvPr/>
              </p:nvSpPr>
              <p:spPr>
                <a:xfrm>
                  <a:off x="6187281" y="1780381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2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2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7" name="Graphic 4">
                <a:extLst>
                  <a:ext uri="{FF2B5EF4-FFF2-40B4-BE49-F238E27FC236}">
                    <a16:creationId xmlns:a16="http://schemas.microsoft.com/office/drawing/2014/main" id="{C67FB832-C1D4-487B-BC26-ABD94AC872B7}"/>
                  </a:ext>
                </a:extLst>
              </p:cNvPr>
              <p:cNvGrpSpPr/>
              <p:nvPr/>
            </p:nvGrpSpPr>
            <p:grpSpPr>
              <a:xfrm>
                <a:off x="6264275" y="1808162"/>
                <a:ext cx="37306" cy="36512"/>
                <a:chOff x="6264275" y="1808162"/>
                <a:chExt cx="37306" cy="36512"/>
              </a:xfrm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id="{671D1C24-8477-438B-B73C-021B1890A673}"/>
                    </a:ext>
                  </a:extLst>
                </p:cNvPr>
                <p:cNvSpPr/>
                <p:nvPr/>
              </p:nvSpPr>
              <p:spPr>
                <a:xfrm>
                  <a:off x="6282531" y="1808162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id="{2F1E3A37-20A1-4811-B7A7-CA89A193E240}"/>
                    </a:ext>
                  </a:extLst>
                </p:cNvPr>
                <p:cNvSpPr/>
                <p:nvPr/>
              </p:nvSpPr>
              <p:spPr>
                <a:xfrm>
                  <a:off x="6264275" y="1826418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8" name="Graphic 4">
                <a:extLst>
                  <a:ext uri="{FF2B5EF4-FFF2-40B4-BE49-F238E27FC236}">
                    <a16:creationId xmlns:a16="http://schemas.microsoft.com/office/drawing/2014/main" id="{9D71EAF1-38DA-46A4-A54C-C3D36E71BEA8}"/>
                  </a:ext>
                </a:extLst>
              </p:cNvPr>
              <p:cNvGrpSpPr/>
              <p:nvPr/>
            </p:nvGrpSpPr>
            <p:grpSpPr>
              <a:xfrm>
                <a:off x="6290468" y="1808162"/>
                <a:ext cx="36512" cy="36512"/>
                <a:chOff x="6290468" y="1808162"/>
                <a:chExt cx="36512" cy="36512"/>
              </a:xfrm>
            </p:grpSpPr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id="{F3D29D42-375F-4462-AEDE-8D21A86E5F54}"/>
                    </a:ext>
                  </a:extLst>
                </p:cNvPr>
                <p:cNvSpPr/>
                <p:nvPr/>
              </p:nvSpPr>
              <p:spPr>
                <a:xfrm>
                  <a:off x="6308725" y="1808162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id="{D17EBE1D-C5F4-4E9A-BB3F-C5987EBF5C1D}"/>
                    </a:ext>
                  </a:extLst>
                </p:cNvPr>
                <p:cNvSpPr/>
                <p:nvPr/>
              </p:nvSpPr>
              <p:spPr>
                <a:xfrm>
                  <a:off x="6290468" y="1826418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2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2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59" name="Graphic 4">
                <a:extLst>
                  <a:ext uri="{FF2B5EF4-FFF2-40B4-BE49-F238E27FC236}">
                    <a16:creationId xmlns:a16="http://schemas.microsoft.com/office/drawing/2014/main" id="{E1157E72-713B-4528-952F-44F23FC032B0}"/>
                  </a:ext>
                </a:extLst>
              </p:cNvPr>
              <p:cNvGrpSpPr/>
              <p:nvPr/>
            </p:nvGrpSpPr>
            <p:grpSpPr>
              <a:xfrm>
                <a:off x="6369843" y="1844675"/>
                <a:ext cx="36512" cy="37306"/>
                <a:chOff x="6369843" y="1844675"/>
                <a:chExt cx="36512" cy="37306"/>
              </a:xfrm>
            </p:grpSpPr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id="{251884BA-D636-4FA3-B040-CE3FF9809B89}"/>
                    </a:ext>
                  </a:extLst>
                </p:cNvPr>
                <p:cNvSpPr/>
                <p:nvPr/>
              </p:nvSpPr>
              <p:spPr>
                <a:xfrm>
                  <a:off x="6388100" y="18446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id="{0ACAB46A-3478-4A66-A689-C03C483D806E}"/>
                    </a:ext>
                  </a:extLst>
                </p:cNvPr>
                <p:cNvSpPr/>
                <p:nvPr/>
              </p:nvSpPr>
              <p:spPr>
                <a:xfrm>
                  <a:off x="6369843" y="1863725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2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2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0" name="Graphic 4">
                <a:extLst>
                  <a:ext uri="{FF2B5EF4-FFF2-40B4-BE49-F238E27FC236}">
                    <a16:creationId xmlns:a16="http://schemas.microsoft.com/office/drawing/2014/main" id="{68515CB0-6F1D-46B7-BD12-EC7EFBB38B33}"/>
                  </a:ext>
                </a:extLst>
              </p:cNvPr>
              <p:cNvGrpSpPr/>
              <p:nvPr/>
            </p:nvGrpSpPr>
            <p:grpSpPr>
              <a:xfrm>
                <a:off x="6378575" y="1844675"/>
                <a:ext cx="37306" cy="37306"/>
                <a:chOff x="6378575" y="1844675"/>
                <a:chExt cx="37306" cy="37306"/>
              </a:xfrm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id="{AFF51C56-6264-46ED-AA3F-D10EB895F6FB}"/>
                    </a:ext>
                  </a:extLst>
                </p:cNvPr>
                <p:cNvSpPr/>
                <p:nvPr/>
              </p:nvSpPr>
              <p:spPr>
                <a:xfrm>
                  <a:off x="6397625" y="18446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id="{D1E02379-22B7-4671-8BA2-42E2D93A9035}"/>
                    </a:ext>
                  </a:extLst>
                </p:cNvPr>
                <p:cNvSpPr/>
                <p:nvPr/>
              </p:nvSpPr>
              <p:spPr>
                <a:xfrm>
                  <a:off x="6378575" y="186372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1" name="Graphic 4">
                <a:extLst>
                  <a:ext uri="{FF2B5EF4-FFF2-40B4-BE49-F238E27FC236}">
                    <a16:creationId xmlns:a16="http://schemas.microsoft.com/office/drawing/2014/main" id="{46A92748-EF14-42D6-890A-9A776176934F}"/>
                  </a:ext>
                </a:extLst>
              </p:cNvPr>
              <p:cNvGrpSpPr/>
              <p:nvPr/>
            </p:nvGrpSpPr>
            <p:grpSpPr>
              <a:xfrm>
                <a:off x="6388100" y="1844675"/>
                <a:ext cx="36512" cy="37306"/>
                <a:chOff x="6388100" y="1844675"/>
                <a:chExt cx="36512" cy="37306"/>
              </a:xfrm>
            </p:grpSpPr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id="{AB8B84EB-9463-4378-A855-FA1DC2EAE45D}"/>
                    </a:ext>
                  </a:extLst>
                </p:cNvPr>
                <p:cNvSpPr/>
                <p:nvPr/>
              </p:nvSpPr>
              <p:spPr>
                <a:xfrm>
                  <a:off x="6406356" y="18446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id="{499D8985-FE0B-4AB2-8DF9-F06F79BD2219}"/>
                    </a:ext>
                  </a:extLst>
                </p:cNvPr>
                <p:cNvSpPr/>
                <p:nvPr/>
              </p:nvSpPr>
              <p:spPr>
                <a:xfrm>
                  <a:off x="6388100" y="1863725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2" name="Graphic 4">
                <a:extLst>
                  <a:ext uri="{FF2B5EF4-FFF2-40B4-BE49-F238E27FC236}">
                    <a16:creationId xmlns:a16="http://schemas.microsoft.com/office/drawing/2014/main" id="{53F77A3C-9819-4567-8878-71C9E12F90AE}"/>
                  </a:ext>
                </a:extLst>
              </p:cNvPr>
              <p:cNvGrpSpPr/>
              <p:nvPr/>
            </p:nvGrpSpPr>
            <p:grpSpPr>
              <a:xfrm>
                <a:off x="6458743" y="1885950"/>
                <a:ext cx="37306" cy="37306"/>
                <a:chOff x="6458743" y="1885950"/>
                <a:chExt cx="37306" cy="37306"/>
              </a:xfrm>
            </p:grpSpPr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id="{41FBEE41-11DD-423E-AFEE-ADB743B901A4}"/>
                    </a:ext>
                  </a:extLst>
                </p:cNvPr>
                <p:cNvSpPr/>
                <p:nvPr/>
              </p:nvSpPr>
              <p:spPr>
                <a:xfrm>
                  <a:off x="6477000" y="1885950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id="{CFB20936-BBF3-4866-9569-B44EE35F6DC2}"/>
                    </a:ext>
                  </a:extLst>
                </p:cNvPr>
                <p:cNvSpPr/>
                <p:nvPr/>
              </p:nvSpPr>
              <p:spPr>
                <a:xfrm>
                  <a:off x="6458743" y="1904206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3" name="Graphic 4">
                <a:extLst>
                  <a:ext uri="{FF2B5EF4-FFF2-40B4-BE49-F238E27FC236}">
                    <a16:creationId xmlns:a16="http://schemas.microsoft.com/office/drawing/2014/main" id="{44F2D408-B462-4C25-9BD2-5B421A5E24E8}"/>
                  </a:ext>
                </a:extLst>
              </p:cNvPr>
              <p:cNvGrpSpPr/>
              <p:nvPr/>
            </p:nvGrpSpPr>
            <p:grpSpPr>
              <a:xfrm>
                <a:off x="6695281" y="1946275"/>
                <a:ext cx="37306" cy="37306"/>
                <a:chOff x="6695281" y="1946275"/>
                <a:chExt cx="37306" cy="37306"/>
              </a:xfrm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3ECBF89D-9988-41C9-A530-BC8C2D170D15}"/>
                    </a:ext>
                  </a:extLst>
                </p:cNvPr>
                <p:cNvSpPr/>
                <p:nvPr/>
              </p:nvSpPr>
              <p:spPr>
                <a:xfrm>
                  <a:off x="6713537" y="19462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id="{FDE10877-FC36-436A-934C-E0BD821DBEE5}"/>
                    </a:ext>
                  </a:extLst>
                </p:cNvPr>
                <p:cNvSpPr/>
                <p:nvPr/>
              </p:nvSpPr>
              <p:spPr>
                <a:xfrm>
                  <a:off x="6695281" y="196453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4" name="Graphic 4">
                <a:extLst>
                  <a:ext uri="{FF2B5EF4-FFF2-40B4-BE49-F238E27FC236}">
                    <a16:creationId xmlns:a16="http://schemas.microsoft.com/office/drawing/2014/main" id="{27FE8B5F-7966-465D-95B5-08C2D6958AA5}"/>
                  </a:ext>
                </a:extLst>
              </p:cNvPr>
              <p:cNvGrpSpPr/>
              <p:nvPr/>
            </p:nvGrpSpPr>
            <p:grpSpPr>
              <a:xfrm>
                <a:off x="6723062" y="1955006"/>
                <a:ext cx="37306" cy="37306"/>
                <a:chOff x="6723062" y="1955006"/>
                <a:chExt cx="37306" cy="37306"/>
              </a:xfrm>
            </p:grpSpPr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id="{863DDB1A-E59A-4FB9-99E7-6B5B2782CC62}"/>
                    </a:ext>
                  </a:extLst>
                </p:cNvPr>
                <p:cNvSpPr/>
                <p:nvPr/>
              </p:nvSpPr>
              <p:spPr>
                <a:xfrm>
                  <a:off x="6742112" y="1955006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id="{9093A0D2-787A-41B5-8BFE-6701A330C2ED}"/>
                    </a:ext>
                  </a:extLst>
                </p:cNvPr>
                <p:cNvSpPr/>
                <p:nvPr/>
              </p:nvSpPr>
              <p:spPr>
                <a:xfrm>
                  <a:off x="6723062" y="1974056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5" name="Graphic 4">
                <a:extLst>
                  <a:ext uri="{FF2B5EF4-FFF2-40B4-BE49-F238E27FC236}">
                    <a16:creationId xmlns:a16="http://schemas.microsoft.com/office/drawing/2014/main" id="{C1E65B84-4E1D-4D41-85FF-AEE90DA85CAA}"/>
                  </a:ext>
                </a:extLst>
              </p:cNvPr>
              <p:cNvGrpSpPr/>
              <p:nvPr/>
            </p:nvGrpSpPr>
            <p:grpSpPr>
              <a:xfrm>
                <a:off x="6760368" y="1964531"/>
                <a:ext cx="37306" cy="37306"/>
                <a:chOff x="6760368" y="1964531"/>
                <a:chExt cx="37306" cy="37306"/>
              </a:xfrm>
            </p:grpSpPr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E0D32EDD-40EF-4C68-A501-981AF8668B7C}"/>
                    </a:ext>
                  </a:extLst>
                </p:cNvPr>
                <p:cNvSpPr/>
                <p:nvPr/>
              </p:nvSpPr>
              <p:spPr>
                <a:xfrm>
                  <a:off x="6778625" y="1964531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id="{3E063826-2C96-4A9D-ABA4-E9236424D2FE}"/>
                    </a:ext>
                  </a:extLst>
                </p:cNvPr>
                <p:cNvSpPr/>
                <p:nvPr/>
              </p:nvSpPr>
              <p:spPr>
                <a:xfrm>
                  <a:off x="6760368" y="198358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6" name="Graphic 4">
                <a:extLst>
                  <a:ext uri="{FF2B5EF4-FFF2-40B4-BE49-F238E27FC236}">
                    <a16:creationId xmlns:a16="http://schemas.microsoft.com/office/drawing/2014/main" id="{EEDEA2AC-6E20-4758-B090-9A211CE03323}"/>
                  </a:ext>
                </a:extLst>
              </p:cNvPr>
              <p:cNvGrpSpPr/>
              <p:nvPr/>
            </p:nvGrpSpPr>
            <p:grpSpPr>
              <a:xfrm>
                <a:off x="6812756" y="1987550"/>
                <a:ext cx="37306" cy="36512"/>
                <a:chOff x="6812756" y="1987550"/>
                <a:chExt cx="37306" cy="36512"/>
              </a:xfrm>
            </p:grpSpPr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id="{45EF8610-9FB9-413A-823F-00544381F5E9}"/>
                    </a:ext>
                  </a:extLst>
                </p:cNvPr>
                <p:cNvSpPr/>
                <p:nvPr/>
              </p:nvSpPr>
              <p:spPr>
                <a:xfrm>
                  <a:off x="6831012" y="1987550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3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3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27C5F861-57C5-4AFA-87F0-42D9D22DE236}"/>
                    </a:ext>
                  </a:extLst>
                </p:cNvPr>
                <p:cNvSpPr/>
                <p:nvPr/>
              </p:nvSpPr>
              <p:spPr>
                <a:xfrm>
                  <a:off x="6812756" y="2005806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7" name="Graphic 4">
                <a:extLst>
                  <a:ext uri="{FF2B5EF4-FFF2-40B4-BE49-F238E27FC236}">
                    <a16:creationId xmlns:a16="http://schemas.microsoft.com/office/drawing/2014/main" id="{920242FC-86C2-4251-8E35-25FD6DD5C761}"/>
                  </a:ext>
                </a:extLst>
              </p:cNvPr>
              <p:cNvGrpSpPr/>
              <p:nvPr/>
            </p:nvGrpSpPr>
            <p:grpSpPr>
              <a:xfrm>
                <a:off x="7027862" y="2034381"/>
                <a:ext cx="37306" cy="37306"/>
                <a:chOff x="7027862" y="2034381"/>
                <a:chExt cx="37306" cy="37306"/>
              </a:xfrm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FB7020D7-B07F-453E-93EC-3276FC06C775}"/>
                    </a:ext>
                  </a:extLst>
                </p:cNvPr>
                <p:cNvSpPr/>
                <p:nvPr/>
              </p:nvSpPr>
              <p:spPr>
                <a:xfrm>
                  <a:off x="7046912" y="2034381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E7F635C4-0D66-46E7-8B2A-CBC7929B23D0}"/>
                    </a:ext>
                  </a:extLst>
                </p:cNvPr>
                <p:cNvSpPr/>
                <p:nvPr/>
              </p:nvSpPr>
              <p:spPr>
                <a:xfrm>
                  <a:off x="7027862" y="2052637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8" name="Graphic 4">
                <a:extLst>
                  <a:ext uri="{FF2B5EF4-FFF2-40B4-BE49-F238E27FC236}">
                    <a16:creationId xmlns:a16="http://schemas.microsoft.com/office/drawing/2014/main" id="{E064F4E3-916B-415E-BD71-B66657FE221F}"/>
                  </a:ext>
                </a:extLst>
              </p:cNvPr>
              <p:cNvGrpSpPr/>
              <p:nvPr/>
            </p:nvGrpSpPr>
            <p:grpSpPr>
              <a:xfrm>
                <a:off x="7046912" y="2046287"/>
                <a:ext cx="36512" cy="37306"/>
                <a:chOff x="7046912" y="2046287"/>
                <a:chExt cx="36512" cy="37306"/>
              </a:xfrm>
            </p:grpSpPr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4F35C3F7-B11D-42B0-821F-7CE283A1B284}"/>
                    </a:ext>
                  </a:extLst>
                </p:cNvPr>
                <p:cNvSpPr/>
                <p:nvPr/>
              </p:nvSpPr>
              <p:spPr>
                <a:xfrm>
                  <a:off x="7065168" y="2046287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F21AA96F-83D6-40CB-BE0E-2B889AC608F6}"/>
                    </a:ext>
                  </a:extLst>
                </p:cNvPr>
                <p:cNvSpPr/>
                <p:nvPr/>
              </p:nvSpPr>
              <p:spPr>
                <a:xfrm>
                  <a:off x="7046912" y="2065337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69" name="Graphic 4">
                <a:extLst>
                  <a:ext uri="{FF2B5EF4-FFF2-40B4-BE49-F238E27FC236}">
                    <a16:creationId xmlns:a16="http://schemas.microsoft.com/office/drawing/2014/main" id="{882CD1B2-DCB0-4D3E-985D-50B77FB8DB4C}"/>
                  </a:ext>
                </a:extLst>
              </p:cNvPr>
              <p:cNvGrpSpPr/>
              <p:nvPr/>
            </p:nvGrpSpPr>
            <p:grpSpPr>
              <a:xfrm>
                <a:off x="7159625" y="2071687"/>
                <a:ext cx="37306" cy="36512"/>
                <a:chOff x="7159625" y="2071687"/>
                <a:chExt cx="37306" cy="36512"/>
              </a:xfrm>
            </p:grpSpPr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BC5C2484-CF87-4AEF-B578-95D87B050710}"/>
                    </a:ext>
                  </a:extLst>
                </p:cNvPr>
                <p:cNvSpPr/>
                <p:nvPr/>
              </p:nvSpPr>
              <p:spPr>
                <a:xfrm>
                  <a:off x="7177881" y="2071687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3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3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66F7CAE1-2168-4A79-BDFB-DB6392DA3526}"/>
                    </a:ext>
                  </a:extLst>
                </p:cNvPr>
                <p:cNvSpPr/>
                <p:nvPr/>
              </p:nvSpPr>
              <p:spPr>
                <a:xfrm>
                  <a:off x="7159625" y="2089943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0" name="Graphic 4">
                <a:extLst>
                  <a:ext uri="{FF2B5EF4-FFF2-40B4-BE49-F238E27FC236}">
                    <a16:creationId xmlns:a16="http://schemas.microsoft.com/office/drawing/2014/main" id="{B91AA489-91D2-4FCD-B520-1C071EBA4781}"/>
                  </a:ext>
                </a:extLst>
              </p:cNvPr>
              <p:cNvGrpSpPr/>
              <p:nvPr/>
            </p:nvGrpSpPr>
            <p:grpSpPr>
              <a:xfrm>
                <a:off x="7177881" y="2085975"/>
                <a:ext cx="37306" cy="36512"/>
                <a:chOff x="7177881" y="2085975"/>
                <a:chExt cx="37306" cy="36512"/>
              </a:xfrm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3F680BA3-FFD6-4BEB-95CA-1D634DED1E79}"/>
                    </a:ext>
                  </a:extLst>
                </p:cNvPr>
                <p:cNvSpPr/>
                <p:nvPr/>
              </p:nvSpPr>
              <p:spPr>
                <a:xfrm>
                  <a:off x="7196931" y="2085975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A3E28C5A-354B-4EA5-B56A-FEF854064177}"/>
                    </a:ext>
                  </a:extLst>
                </p:cNvPr>
                <p:cNvSpPr/>
                <p:nvPr/>
              </p:nvSpPr>
              <p:spPr>
                <a:xfrm>
                  <a:off x="7177881" y="210423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1" name="Graphic 4">
                <a:extLst>
                  <a:ext uri="{FF2B5EF4-FFF2-40B4-BE49-F238E27FC236}">
                    <a16:creationId xmlns:a16="http://schemas.microsoft.com/office/drawing/2014/main" id="{9CDDEA6D-6A9A-4A24-BD75-3AFC54FA8016}"/>
                  </a:ext>
                </a:extLst>
              </p:cNvPr>
              <p:cNvGrpSpPr/>
              <p:nvPr/>
            </p:nvGrpSpPr>
            <p:grpSpPr>
              <a:xfrm>
                <a:off x="7189787" y="2085975"/>
                <a:ext cx="36512" cy="36512"/>
                <a:chOff x="7189787" y="2085975"/>
                <a:chExt cx="36512" cy="36512"/>
              </a:xfrm>
            </p:grpSpPr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45D8FB0E-9C1A-4D21-8624-94D699DCFC6B}"/>
                    </a:ext>
                  </a:extLst>
                </p:cNvPr>
                <p:cNvSpPr/>
                <p:nvPr/>
              </p:nvSpPr>
              <p:spPr>
                <a:xfrm>
                  <a:off x="7208043" y="2085975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880ACF4A-1A38-4442-B7E5-1F8B364B6D8F}"/>
                    </a:ext>
                  </a:extLst>
                </p:cNvPr>
                <p:cNvSpPr/>
                <p:nvPr/>
              </p:nvSpPr>
              <p:spPr>
                <a:xfrm>
                  <a:off x="7189787" y="2104231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2" name="Graphic 4">
                <a:extLst>
                  <a:ext uri="{FF2B5EF4-FFF2-40B4-BE49-F238E27FC236}">
                    <a16:creationId xmlns:a16="http://schemas.microsoft.com/office/drawing/2014/main" id="{9D011B7C-742A-4FD8-A985-C691F15BA7E7}"/>
                  </a:ext>
                </a:extLst>
              </p:cNvPr>
              <p:cNvGrpSpPr/>
              <p:nvPr/>
            </p:nvGrpSpPr>
            <p:grpSpPr>
              <a:xfrm>
                <a:off x="7226300" y="2098675"/>
                <a:ext cx="37306" cy="37306"/>
                <a:chOff x="7226300" y="2098675"/>
                <a:chExt cx="37306" cy="37306"/>
              </a:xfrm>
            </p:grpSpPr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276343C7-92D6-40EE-9976-81A872CE4715}"/>
                    </a:ext>
                  </a:extLst>
                </p:cNvPr>
                <p:cNvSpPr/>
                <p:nvPr/>
              </p:nvSpPr>
              <p:spPr>
                <a:xfrm>
                  <a:off x="7245350" y="20986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7A10CDF3-59CA-4549-A3FD-979C5AEF51A9}"/>
                    </a:ext>
                  </a:extLst>
                </p:cNvPr>
                <p:cNvSpPr/>
                <p:nvPr/>
              </p:nvSpPr>
              <p:spPr>
                <a:xfrm>
                  <a:off x="7226300" y="211693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3" name="Graphic 4">
                <a:extLst>
                  <a:ext uri="{FF2B5EF4-FFF2-40B4-BE49-F238E27FC236}">
                    <a16:creationId xmlns:a16="http://schemas.microsoft.com/office/drawing/2014/main" id="{9241399B-D870-4431-88B0-99A00EA7820A}"/>
                  </a:ext>
                </a:extLst>
              </p:cNvPr>
              <p:cNvGrpSpPr/>
              <p:nvPr/>
            </p:nvGrpSpPr>
            <p:grpSpPr>
              <a:xfrm>
                <a:off x="7419975" y="2128837"/>
                <a:ext cx="37306" cy="36512"/>
                <a:chOff x="7419975" y="2128837"/>
                <a:chExt cx="37306" cy="36512"/>
              </a:xfrm>
            </p:grpSpPr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ED2795FE-517B-4C8F-8286-3013D5B992B7}"/>
                    </a:ext>
                  </a:extLst>
                </p:cNvPr>
                <p:cNvSpPr/>
                <p:nvPr/>
              </p:nvSpPr>
              <p:spPr>
                <a:xfrm>
                  <a:off x="7439025" y="2128837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B0952A46-D71E-44E1-BC70-311D257E1126}"/>
                    </a:ext>
                  </a:extLst>
                </p:cNvPr>
                <p:cNvSpPr/>
                <p:nvPr/>
              </p:nvSpPr>
              <p:spPr>
                <a:xfrm>
                  <a:off x="7419975" y="2147093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4" name="Graphic 4">
                <a:extLst>
                  <a:ext uri="{FF2B5EF4-FFF2-40B4-BE49-F238E27FC236}">
                    <a16:creationId xmlns:a16="http://schemas.microsoft.com/office/drawing/2014/main" id="{B43EF0B7-FD93-45ED-BF45-8E0786111C4E}"/>
                  </a:ext>
                </a:extLst>
              </p:cNvPr>
              <p:cNvGrpSpPr/>
              <p:nvPr/>
            </p:nvGrpSpPr>
            <p:grpSpPr>
              <a:xfrm>
                <a:off x="7442993" y="2128837"/>
                <a:ext cx="37306" cy="36512"/>
                <a:chOff x="7442993" y="2128837"/>
                <a:chExt cx="37306" cy="36512"/>
              </a:xfrm>
            </p:grpSpPr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CE69874B-CF5C-4CAD-8E3A-7C5D7F548D55}"/>
                    </a:ext>
                  </a:extLst>
                </p:cNvPr>
                <p:cNvSpPr/>
                <p:nvPr/>
              </p:nvSpPr>
              <p:spPr>
                <a:xfrm>
                  <a:off x="7462043" y="2128837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3833D423-DEBC-4B09-B3A4-B479733613D1}"/>
                    </a:ext>
                  </a:extLst>
                </p:cNvPr>
                <p:cNvSpPr/>
                <p:nvPr/>
              </p:nvSpPr>
              <p:spPr>
                <a:xfrm>
                  <a:off x="7442993" y="2147093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5" name="Graphic 4">
                <a:extLst>
                  <a:ext uri="{FF2B5EF4-FFF2-40B4-BE49-F238E27FC236}">
                    <a16:creationId xmlns:a16="http://schemas.microsoft.com/office/drawing/2014/main" id="{989837FA-93A9-499E-A1D7-B2E9B45BF174}"/>
                  </a:ext>
                </a:extLst>
              </p:cNvPr>
              <p:cNvGrpSpPr/>
              <p:nvPr/>
            </p:nvGrpSpPr>
            <p:grpSpPr>
              <a:xfrm>
                <a:off x="7529512" y="2128837"/>
                <a:ext cx="37306" cy="36512"/>
                <a:chOff x="7529512" y="2128837"/>
                <a:chExt cx="37306" cy="36512"/>
              </a:xfrm>
            </p:grpSpPr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A9A3A579-7870-42C8-A7B7-9EE3987D1FE1}"/>
                    </a:ext>
                  </a:extLst>
                </p:cNvPr>
                <p:cNvSpPr/>
                <p:nvPr/>
              </p:nvSpPr>
              <p:spPr>
                <a:xfrm>
                  <a:off x="7547768" y="2128837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701" name="Freeform: Shape 700">
                  <a:extLst>
                    <a:ext uri="{FF2B5EF4-FFF2-40B4-BE49-F238E27FC236}">
                      <a16:creationId xmlns:a16="http://schemas.microsoft.com/office/drawing/2014/main" id="{77E3D3F8-F65F-405B-B076-38BC957AA1F0}"/>
                    </a:ext>
                  </a:extLst>
                </p:cNvPr>
                <p:cNvSpPr/>
                <p:nvPr/>
              </p:nvSpPr>
              <p:spPr>
                <a:xfrm>
                  <a:off x="7529512" y="2147093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6" name="Graphic 4">
                <a:extLst>
                  <a:ext uri="{FF2B5EF4-FFF2-40B4-BE49-F238E27FC236}">
                    <a16:creationId xmlns:a16="http://schemas.microsoft.com/office/drawing/2014/main" id="{791104A5-C799-45A9-9FC6-3918FE236BC0}"/>
                  </a:ext>
                </a:extLst>
              </p:cNvPr>
              <p:cNvGrpSpPr/>
              <p:nvPr/>
            </p:nvGrpSpPr>
            <p:grpSpPr>
              <a:xfrm>
                <a:off x="7872412" y="2204243"/>
                <a:ext cx="37306" cy="36512"/>
                <a:chOff x="7872412" y="2204243"/>
                <a:chExt cx="37306" cy="36512"/>
              </a:xfrm>
            </p:grpSpPr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A8E82F30-4337-4D45-91A2-5BD249CC1BA3}"/>
                    </a:ext>
                  </a:extLst>
                </p:cNvPr>
                <p:cNvSpPr/>
                <p:nvPr/>
              </p:nvSpPr>
              <p:spPr>
                <a:xfrm>
                  <a:off x="7890668" y="2204243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DAD98F97-3A42-4BC5-BB6E-90D78995120F}"/>
                    </a:ext>
                  </a:extLst>
                </p:cNvPr>
                <p:cNvSpPr/>
                <p:nvPr/>
              </p:nvSpPr>
              <p:spPr>
                <a:xfrm>
                  <a:off x="7872412" y="2222500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7" name="Graphic 4">
                <a:extLst>
                  <a:ext uri="{FF2B5EF4-FFF2-40B4-BE49-F238E27FC236}">
                    <a16:creationId xmlns:a16="http://schemas.microsoft.com/office/drawing/2014/main" id="{DA755E90-DEE9-4F7E-A727-AAABB5BA6D8D}"/>
                  </a:ext>
                </a:extLst>
              </p:cNvPr>
              <p:cNvGrpSpPr/>
              <p:nvPr/>
            </p:nvGrpSpPr>
            <p:grpSpPr>
              <a:xfrm>
                <a:off x="7961312" y="2222500"/>
                <a:ext cx="37306" cy="36512"/>
                <a:chOff x="7961312" y="2222500"/>
                <a:chExt cx="37306" cy="36512"/>
              </a:xfrm>
            </p:grpSpPr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28FA693D-6035-413F-873C-59047DA713EB}"/>
                    </a:ext>
                  </a:extLst>
                </p:cNvPr>
                <p:cNvSpPr/>
                <p:nvPr/>
              </p:nvSpPr>
              <p:spPr>
                <a:xfrm>
                  <a:off x="7980362" y="2222500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3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3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C2695573-F8CD-47C2-97F5-CADD41BC421B}"/>
                    </a:ext>
                  </a:extLst>
                </p:cNvPr>
                <p:cNvSpPr/>
                <p:nvPr/>
              </p:nvSpPr>
              <p:spPr>
                <a:xfrm>
                  <a:off x="7961312" y="2240756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8" name="Graphic 4">
                <a:extLst>
                  <a:ext uri="{FF2B5EF4-FFF2-40B4-BE49-F238E27FC236}">
                    <a16:creationId xmlns:a16="http://schemas.microsoft.com/office/drawing/2014/main" id="{3A47DA76-7EFA-43A7-BE57-AD2B522CAFF0}"/>
                  </a:ext>
                </a:extLst>
              </p:cNvPr>
              <p:cNvGrpSpPr/>
              <p:nvPr/>
            </p:nvGrpSpPr>
            <p:grpSpPr>
              <a:xfrm>
                <a:off x="7989887" y="2222500"/>
                <a:ext cx="36512" cy="36512"/>
                <a:chOff x="7989887" y="2222500"/>
                <a:chExt cx="36512" cy="36512"/>
              </a:xfrm>
            </p:grpSpPr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32412C00-0892-4B34-B172-F904D274BE42}"/>
                    </a:ext>
                  </a:extLst>
                </p:cNvPr>
                <p:cNvSpPr/>
                <p:nvPr/>
              </p:nvSpPr>
              <p:spPr>
                <a:xfrm>
                  <a:off x="8008143" y="2222500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3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3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95" name="Freeform: Shape 694">
                  <a:extLst>
                    <a:ext uri="{FF2B5EF4-FFF2-40B4-BE49-F238E27FC236}">
                      <a16:creationId xmlns:a16="http://schemas.microsoft.com/office/drawing/2014/main" id="{E84E4EDC-8EE8-4AD3-9466-32AD71A4BEB8}"/>
                    </a:ext>
                  </a:extLst>
                </p:cNvPr>
                <p:cNvSpPr/>
                <p:nvPr/>
              </p:nvSpPr>
              <p:spPr>
                <a:xfrm>
                  <a:off x="7989887" y="2240756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79" name="Graphic 4">
                <a:extLst>
                  <a:ext uri="{FF2B5EF4-FFF2-40B4-BE49-F238E27FC236}">
                    <a16:creationId xmlns:a16="http://schemas.microsoft.com/office/drawing/2014/main" id="{4D402188-241C-4B86-9673-324902821621}"/>
                  </a:ext>
                </a:extLst>
              </p:cNvPr>
              <p:cNvGrpSpPr/>
              <p:nvPr/>
            </p:nvGrpSpPr>
            <p:grpSpPr>
              <a:xfrm>
                <a:off x="8115300" y="2251075"/>
                <a:ext cx="36512" cy="37306"/>
                <a:chOff x="8115300" y="2251075"/>
                <a:chExt cx="36512" cy="37306"/>
              </a:xfrm>
            </p:grpSpPr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44DDABAE-AE3B-4260-9D6E-118ED88FE519}"/>
                    </a:ext>
                  </a:extLst>
                </p:cNvPr>
                <p:cNvSpPr/>
                <p:nvPr/>
              </p:nvSpPr>
              <p:spPr>
                <a:xfrm>
                  <a:off x="8133556" y="22510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93" name="Freeform: Shape 692">
                  <a:extLst>
                    <a:ext uri="{FF2B5EF4-FFF2-40B4-BE49-F238E27FC236}">
                      <a16:creationId xmlns:a16="http://schemas.microsoft.com/office/drawing/2014/main" id="{526AEA95-B4A7-46C6-8F25-872E3F60D30E}"/>
                    </a:ext>
                  </a:extLst>
                </p:cNvPr>
                <p:cNvSpPr/>
                <p:nvPr/>
              </p:nvSpPr>
              <p:spPr>
                <a:xfrm>
                  <a:off x="8115300" y="2269331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80" name="Graphic 4">
                <a:extLst>
                  <a:ext uri="{FF2B5EF4-FFF2-40B4-BE49-F238E27FC236}">
                    <a16:creationId xmlns:a16="http://schemas.microsoft.com/office/drawing/2014/main" id="{FE057ADE-988B-4D90-ACC1-6CB00347FC72}"/>
                  </a:ext>
                </a:extLst>
              </p:cNvPr>
              <p:cNvGrpSpPr/>
              <p:nvPr/>
            </p:nvGrpSpPr>
            <p:grpSpPr>
              <a:xfrm>
                <a:off x="8245475" y="2251075"/>
                <a:ext cx="37306" cy="37306"/>
                <a:chOff x="8245475" y="2251075"/>
                <a:chExt cx="37306" cy="37306"/>
              </a:xfrm>
            </p:grpSpPr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868C0BFD-627A-4099-9298-9200A2EBBB18}"/>
                    </a:ext>
                  </a:extLst>
                </p:cNvPr>
                <p:cNvSpPr/>
                <p:nvPr/>
              </p:nvSpPr>
              <p:spPr>
                <a:xfrm>
                  <a:off x="8263731" y="22510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B8CDD350-4648-4B12-8D1B-B12F00B3D5D4}"/>
                    </a:ext>
                  </a:extLst>
                </p:cNvPr>
                <p:cNvSpPr/>
                <p:nvPr/>
              </p:nvSpPr>
              <p:spPr>
                <a:xfrm>
                  <a:off x="8245475" y="226933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81" name="Graphic 4">
                <a:extLst>
                  <a:ext uri="{FF2B5EF4-FFF2-40B4-BE49-F238E27FC236}">
                    <a16:creationId xmlns:a16="http://schemas.microsoft.com/office/drawing/2014/main" id="{DDB10087-6997-4F78-956C-09D35071658C}"/>
                  </a:ext>
                </a:extLst>
              </p:cNvPr>
              <p:cNvGrpSpPr/>
              <p:nvPr/>
            </p:nvGrpSpPr>
            <p:grpSpPr>
              <a:xfrm>
                <a:off x="8560593" y="2251075"/>
                <a:ext cx="36512" cy="37306"/>
                <a:chOff x="8560593" y="2251075"/>
                <a:chExt cx="36512" cy="37306"/>
              </a:xfrm>
            </p:grpSpPr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7CC3382B-78E5-451E-B210-512264217A03}"/>
                    </a:ext>
                  </a:extLst>
                </p:cNvPr>
                <p:cNvSpPr/>
                <p:nvPr/>
              </p:nvSpPr>
              <p:spPr>
                <a:xfrm>
                  <a:off x="8578850" y="22510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B4BA8535-B173-4CDF-BEAA-E12B778C4F3F}"/>
                    </a:ext>
                  </a:extLst>
                </p:cNvPr>
                <p:cNvSpPr/>
                <p:nvPr/>
              </p:nvSpPr>
              <p:spPr>
                <a:xfrm>
                  <a:off x="8560593" y="2269331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2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2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82" name="Graphic 4">
                <a:extLst>
                  <a:ext uri="{FF2B5EF4-FFF2-40B4-BE49-F238E27FC236}">
                    <a16:creationId xmlns:a16="http://schemas.microsoft.com/office/drawing/2014/main" id="{CAF4E287-3C9B-4763-9A4B-0FA18ECCF188}"/>
                  </a:ext>
                </a:extLst>
              </p:cNvPr>
              <p:cNvGrpSpPr/>
              <p:nvPr/>
            </p:nvGrpSpPr>
            <p:grpSpPr>
              <a:xfrm>
                <a:off x="8862218" y="2251075"/>
                <a:ext cx="36512" cy="37306"/>
                <a:chOff x="8862218" y="2251075"/>
                <a:chExt cx="36512" cy="37306"/>
              </a:xfrm>
            </p:grpSpPr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39F3A517-9083-423C-8CF9-62394450BDC5}"/>
                    </a:ext>
                  </a:extLst>
                </p:cNvPr>
                <p:cNvSpPr/>
                <p:nvPr/>
              </p:nvSpPr>
              <p:spPr>
                <a:xfrm>
                  <a:off x="8880475" y="22510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9636B8BC-4C0F-4884-B980-DC86CBE9255F}"/>
                    </a:ext>
                  </a:extLst>
                </p:cNvPr>
                <p:cNvSpPr/>
                <p:nvPr/>
              </p:nvSpPr>
              <p:spPr>
                <a:xfrm>
                  <a:off x="8862218" y="2269331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2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2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83" name="Graphic 4">
                <a:extLst>
                  <a:ext uri="{FF2B5EF4-FFF2-40B4-BE49-F238E27FC236}">
                    <a16:creationId xmlns:a16="http://schemas.microsoft.com/office/drawing/2014/main" id="{94A23618-A10C-4EDF-9EEA-E131AF4650BA}"/>
                  </a:ext>
                </a:extLst>
              </p:cNvPr>
              <p:cNvGrpSpPr/>
              <p:nvPr/>
            </p:nvGrpSpPr>
            <p:grpSpPr>
              <a:xfrm>
                <a:off x="8893175" y="2251075"/>
                <a:ext cx="37306" cy="37306"/>
                <a:chOff x="8893175" y="2251075"/>
                <a:chExt cx="37306" cy="37306"/>
              </a:xfrm>
            </p:grpSpPr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2484FB1B-EFC6-4DE1-908D-8449E4835FE9}"/>
                    </a:ext>
                  </a:extLst>
                </p:cNvPr>
                <p:cNvSpPr/>
                <p:nvPr/>
              </p:nvSpPr>
              <p:spPr>
                <a:xfrm>
                  <a:off x="8911431" y="225107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4A0F3331-0176-451B-96C1-F3F16DA67FC5}"/>
                    </a:ext>
                  </a:extLst>
                </p:cNvPr>
                <p:cNvSpPr/>
                <p:nvPr/>
              </p:nvSpPr>
              <p:spPr>
                <a:xfrm>
                  <a:off x="8893175" y="2269331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5875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</p:grp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F59ED91C-A0AB-4512-B856-A7BE6571808F}"/>
                </a:ext>
              </a:extLst>
            </p:cNvPr>
            <p:cNvSpPr/>
            <p:nvPr/>
          </p:nvSpPr>
          <p:spPr>
            <a:xfrm>
              <a:off x="6772275" y="1784985"/>
              <a:ext cx="3922394" cy="936307"/>
            </a:xfrm>
            <a:custGeom>
              <a:avLst/>
              <a:gdLst>
                <a:gd name="connsiteX0" fmla="*/ 0 w 3268662"/>
                <a:gd name="connsiteY0" fmla="*/ 0 h 780256"/>
                <a:gd name="connsiteX1" fmla="*/ 72231 w 3268662"/>
                <a:gd name="connsiteY1" fmla="*/ 0 h 780256"/>
                <a:gd name="connsiteX2" fmla="*/ 72231 w 3268662"/>
                <a:gd name="connsiteY2" fmla="*/ 10319 h 780256"/>
                <a:gd name="connsiteX3" fmla="*/ 82550 w 3268662"/>
                <a:gd name="connsiteY3" fmla="*/ 10319 h 780256"/>
                <a:gd name="connsiteX4" fmla="*/ 82550 w 3268662"/>
                <a:gd name="connsiteY4" fmla="*/ 20638 h 780256"/>
                <a:gd name="connsiteX5" fmla="*/ 129381 w 3268662"/>
                <a:gd name="connsiteY5" fmla="*/ 20638 h 780256"/>
                <a:gd name="connsiteX6" fmla="*/ 129381 w 3268662"/>
                <a:gd name="connsiteY6" fmla="*/ 47625 h 780256"/>
                <a:gd name="connsiteX7" fmla="*/ 154781 w 3268662"/>
                <a:gd name="connsiteY7" fmla="*/ 47625 h 780256"/>
                <a:gd name="connsiteX8" fmla="*/ 154781 w 3268662"/>
                <a:gd name="connsiteY8" fmla="*/ 62706 h 780256"/>
                <a:gd name="connsiteX9" fmla="*/ 173037 w 3268662"/>
                <a:gd name="connsiteY9" fmla="*/ 62706 h 780256"/>
                <a:gd name="connsiteX10" fmla="*/ 173037 w 3268662"/>
                <a:gd name="connsiteY10" fmla="*/ 84931 h 780256"/>
                <a:gd name="connsiteX11" fmla="*/ 208756 w 3268662"/>
                <a:gd name="connsiteY11" fmla="*/ 84931 h 780256"/>
                <a:gd name="connsiteX12" fmla="*/ 208756 w 3268662"/>
                <a:gd name="connsiteY12" fmla="*/ 97631 h 780256"/>
                <a:gd name="connsiteX13" fmla="*/ 221456 w 3268662"/>
                <a:gd name="connsiteY13" fmla="*/ 97631 h 780256"/>
                <a:gd name="connsiteX14" fmla="*/ 221456 w 3268662"/>
                <a:gd name="connsiteY14" fmla="*/ 118269 h 780256"/>
                <a:gd name="connsiteX15" fmla="*/ 234950 w 3268662"/>
                <a:gd name="connsiteY15" fmla="*/ 118269 h 780256"/>
                <a:gd name="connsiteX16" fmla="*/ 234950 w 3268662"/>
                <a:gd name="connsiteY16" fmla="*/ 126206 h 780256"/>
                <a:gd name="connsiteX17" fmla="*/ 258762 w 3268662"/>
                <a:gd name="connsiteY17" fmla="*/ 126206 h 780256"/>
                <a:gd name="connsiteX18" fmla="*/ 258762 w 3268662"/>
                <a:gd name="connsiteY18" fmla="*/ 154781 h 780256"/>
                <a:gd name="connsiteX19" fmla="*/ 273844 w 3268662"/>
                <a:gd name="connsiteY19" fmla="*/ 154781 h 780256"/>
                <a:gd name="connsiteX20" fmla="*/ 273844 w 3268662"/>
                <a:gd name="connsiteY20" fmla="*/ 172244 h 780256"/>
                <a:gd name="connsiteX21" fmla="*/ 288925 w 3268662"/>
                <a:gd name="connsiteY21" fmla="*/ 172244 h 780256"/>
                <a:gd name="connsiteX22" fmla="*/ 288925 w 3268662"/>
                <a:gd name="connsiteY22" fmla="*/ 196850 h 780256"/>
                <a:gd name="connsiteX23" fmla="*/ 299244 w 3268662"/>
                <a:gd name="connsiteY23" fmla="*/ 196850 h 780256"/>
                <a:gd name="connsiteX24" fmla="*/ 299244 w 3268662"/>
                <a:gd name="connsiteY24" fmla="*/ 207169 h 780256"/>
                <a:gd name="connsiteX25" fmla="*/ 357981 w 3268662"/>
                <a:gd name="connsiteY25" fmla="*/ 207169 h 780256"/>
                <a:gd name="connsiteX26" fmla="*/ 357981 w 3268662"/>
                <a:gd name="connsiteY26" fmla="*/ 225425 h 780256"/>
                <a:gd name="connsiteX27" fmla="*/ 400050 w 3268662"/>
                <a:gd name="connsiteY27" fmla="*/ 225425 h 780256"/>
                <a:gd name="connsiteX28" fmla="*/ 400050 w 3268662"/>
                <a:gd name="connsiteY28" fmla="*/ 242888 h 780256"/>
                <a:gd name="connsiteX29" fmla="*/ 411956 w 3268662"/>
                <a:gd name="connsiteY29" fmla="*/ 242888 h 780256"/>
                <a:gd name="connsiteX30" fmla="*/ 411956 w 3268662"/>
                <a:gd name="connsiteY30" fmla="*/ 259556 h 780256"/>
                <a:gd name="connsiteX31" fmla="*/ 455613 w 3268662"/>
                <a:gd name="connsiteY31" fmla="*/ 259556 h 780256"/>
                <a:gd name="connsiteX32" fmla="*/ 455613 w 3268662"/>
                <a:gd name="connsiteY32" fmla="*/ 277813 h 780256"/>
                <a:gd name="connsiteX33" fmla="*/ 512762 w 3268662"/>
                <a:gd name="connsiteY33" fmla="*/ 277813 h 780256"/>
                <a:gd name="connsiteX34" fmla="*/ 512762 w 3268662"/>
                <a:gd name="connsiteY34" fmla="*/ 292894 h 780256"/>
                <a:gd name="connsiteX35" fmla="*/ 630238 w 3268662"/>
                <a:gd name="connsiteY35" fmla="*/ 292894 h 780256"/>
                <a:gd name="connsiteX36" fmla="*/ 630238 w 3268662"/>
                <a:gd name="connsiteY36" fmla="*/ 301625 h 780256"/>
                <a:gd name="connsiteX37" fmla="*/ 637381 w 3268662"/>
                <a:gd name="connsiteY37" fmla="*/ 301625 h 780256"/>
                <a:gd name="connsiteX38" fmla="*/ 637381 w 3268662"/>
                <a:gd name="connsiteY38" fmla="*/ 323056 h 780256"/>
                <a:gd name="connsiteX39" fmla="*/ 645319 w 3268662"/>
                <a:gd name="connsiteY39" fmla="*/ 323056 h 780256"/>
                <a:gd name="connsiteX40" fmla="*/ 645319 w 3268662"/>
                <a:gd name="connsiteY40" fmla="*/ 338138 h 780256"/>
                <a:gd name="connsiteX41" fmla="*/ 700881 w 3268662"/>
                <a:gd name="connsiteY41" fmla="*/ 338138 h 780256"/>
                <a:gd name="connsiteX42" fmla="*/ 700881 w 3268662"/>
                <a:gd name="connsiteY42" fmla="*/ 355600 h 780256"/>
                <a:gd name="connsiteX43" fmla="*/ 736600 w 3268662"/>
                <a:gd name="connsiteY43" fmla="*/ 355600 h 780256"/>
                <a:gd name="connsiteX44" fmla="*/ 736600 w 3268662"/>
                <a:gd name="connsiteY44" fmla="*/ 377031 h 780256"/>
                <a:gd name="connsiteX45" fmla="*/ 776287 w 3268662"/>
                <a:gd name="connsiteY45" fmla="*/ 377031 h 780256"/>
                <a:gd name="connsiteX46" fmla="*/ 776287 w 3268662"/>
                <a:gd name="connsiteY46" fmla="*/ 397669 h 780256"/>
                <a:gd name="connsiteX47" fmla="*/ 791369 w 3268662"/>
                <a:gd name="connsiteY47" fmla="*/ 397669 h 780256"/>
                <a:gd name="connsiteX48" fmla="*/ 800100 w 3268662"/>
                <a:gd name="connsiteY48" fmla="*/ 397669 h 780256"/>
                <a:gd name="connsiteX49" fmla="*/ 800100 w 3268662"/>
                <a:gd name="connsiteY49" fmla="*/ 415925 h 780256"/>
                <a:gd name="connsiteX50" fmla="*/ 858838 w 3268662"/>
                <a:gd name="connsiteY50" fmla="*/ 415925 h 780256"/>
                <a:gd name="connsiteX51" fmla="*/ 858838 w 3268662"/>
                <a:gd name="connsiteY51" fmla="*/ 429419 h 780256"/>
                <a:gd name="connsiteX52" fmla="*/ 877094 w 3268662"/>
                <a:gd name="connsiteY52" fmla="*/ 429419 h 780256"/>
                <a:gd name="connsiteX53" fmla="*/ 877094 w 3268662"/>
                <a:gd name="connsiteY53" fmla="*/ 444500 h 780256"/>
                <a:gd name="connsiteX54" fmla="*/ 959644 w 3268662"/>
                <a:gd name="connsiteY54" fmla="*/ 444500 h 780256"/>
                <a:gd name="connsiteX55" fmla="*/ 959644 w 3268662"/>
                <a:gd name="connsiteY55" fmla="*/ 458788 h 780256"/>
                <a:gd name="connsiteX56" fmla="*/ 977900 w 3268662"/>
                <a:gd name="connsiteY56" fmla="*/ 458788 h 780256"/>
                <a:gd name="connsiteX57" fmla="*/ 977900 w 3268662"/>
                <a:gd name="connsiteY57" fmla="*/ 469106 h 780256"/>
                <a:gd name="connsiteX58" fmla="*/ 1010444 w 3268662"/>
                <a:gd name="connsiteY58" fmla="*/ 469106 h 780256"/>
                <a:gd name="connsiteX59" fmla="*/ 1010444 w 3268662"/>
                <a:gd name="connsiteY59" fmla="*/ 479425 h 780256"/>
                <a:gd name="connsiteX60" fmla="*/ 1087438 w 3268662"/>
                <a:gd name="connsiteY60" fmla="*/ 479425 h 780256"/>
                <a:gd name="connsiteX61" fmla="*/ 1087438 w 3268662"/>
                <a:gd name="connsiteY61" fmla="*/ 487363 h 780256"/>
                <a:gd name="connsiteX62" fmla="*/ 1122363 w 3268662"/>
                <a:gd name="connsiteY62" fmla="*/ 487363 h 780256"/>
                <a:gd name="connsiteX63" fmla="*/ 1122363 w 3268662"/>
                <a:gd name="connsiteY63" fmla="*/ 498475 h 780256"/>
                <a:gd name="connsiteX64" fmla="*/ 1153319 w 3268662"/>
                <a:gd name="connsiteY64" fmla="*/ 498475 h 780256"/>
                <a:gd name="connsiteX65" fmla="*/ 1153319 w 3268662"/>
                <a:gd name="connsiteY65" fmla="*/ 508794 h 780256"/>
                <a:gd name="connsiteX66" fmla="*/ 1171575 w 3268662"/>
                <a:gd name="connsiteY66" fmla="*/ 508794 h 780256"/>
                <a:gd name="connsiteX67" fmla="*/ 1171575 w 3268662"/>
                <a:gd name="connsiteY67" fmla="*/ 519906 h 780256"/>
                <a:gd name="connsiteX68" fmla="*/ 1197769 w 3268662"/>
                <a:gd name="connsiteY68" fmla="*/ 519906 h 780256"/>
                <a:gd name="connsiteX69" fmla="*/ 1197769 w 3268662"/>
                <a:gd name="connsiteY69" fmla="*/ 531019 h 780256"/>
                <a:gd name="connsiteX70" fmla="*/ 1222375 w 3268662"/>
                <a:gd name="connsiteY70" fmla="*/ 531019 h 780256"/>
                <a:gd name="connsiteX71" fmla="*/ 1222375 w 3268662"/>
                <a:gd name="connsiteY71" fmla="*/ 543719 h 780256"/>
                <a:gd name="connsiteX72" fmla="*/ 1332707 w 3268662"/>
                <a:gd name="connsiteY72" fmla="*/ 543719 h 780256"/>
                <a:gd name="connsiteX73" fmla="*/ 1332707 w 3268662"/>
                <a:gd name="connsiteY73" fmla="*/ 550069 h 780256"/>
                <a:gd name="connsiteX74" fmla="*/ 1349375 w 3268662"/>
                <a:gd name="connsiteY74" fmla="*/ 550069 h 780256"/>
                <a:gd name="connsiteX75" fmla="*/ 1349375 w 3268662"/>
                <a:gd name="connsiteY75" fmla="*/ 556419 h 780256"/>
                <a:gd name="connsiteX76" fmla="*/ 1388269 w 3268662"/>
                <a:gd name="connsiteY76" fmla="*/ 556419 h 780256"/>
                <a:gd name="connsiteX77" fmla="*/ 1388269 w 3268662"/>
                <a:gd name="connsiteY77" fmla="*/ 562769 h 780256"/>
                <a:gd name="connsiteX78" fmla="*/ 1422400 w 3268662"/>
                <a:gd name="connsiteY78" fmla="*/ 562769 h 780256"/>
                <a:gd name="connsiteX79" fmla="*/ 1422400 w 3268662"/>
                <a:gd name="connsiteY79" fmla="*/ 577056 h 780256"/>
                <a:gd name="connsiteX80" fmla="*/ 1431925 w 3268662"/>
                <a:gd name="connsiteY80" fmla="*/ 577056 h 780256"/>
                <a:gd name="connsiteX81" fmla="*/ 1431925 w 3268662"/>
                <a:gd name="connsiteY81" fmla="*/ 590550 h 780256"/>
                <a:gd name="connsiteX82" fmla="*/ 1524000 w 3268662"/>
                <a:gd name="connsiteY82" fmla="*/ 590550 h 780256"/>
                <a:gd name="connsiteX83" fmla="*/ 1524000 w 3268662"/>
                <a:gd name="connsiteY83" fmla="*/ 602456 h 780256"/>
                <a:gd name="connsiteX84" fmla="*/ 1549400 w 3268662"/>
                <a:gd name="connsiteY84" fmla="*/ 602456 h 780256"/>
                <a:gd name="connsiteX85" fmla="*/ 1549400 w 3268662"/>
                <a:gd name="connsiteY85" fmla="*/ 614362 h 780256"/>
                <a:gd name="connsiteX86" fmla="*/ 1590675 w 3268662"/>
                <a:gd name="connsiteY86" fmla="*/ 614362 h 780256"/>
                <a:gd name="connsiteX87" fmla="*/ 1590675 w 3268662"/>
                <a:gd name="connsiteY87" fmla="*/ 628650 h 780256"/>
                <a:gd name="connsiteX88" fmla="*/ 1615281 w 3268662"/>
                <a:gd name="connsiteY88" fmla="*/ 628650 h 780256"/>
                <a:gd name="connsiteX89" fmla="*/ 1615281 w 3268662"/>
                <a:gd name="connsiteY89" fmla="*/ 642938 h 780256"/>
                <a:gd name="connsiteX90" fmla="*/ 1658938 w 3268662"/>
                <a:gd name="connsiteY90" fmla="*/ 642938 h 780256"/>
                <a:gd name="connsiteX91" fmla="*/ 1658938 w 3268662"/>
                <a:gd name="connsiteY91" fmla="*/ 660400 h 780256"/>
                <a:gd name="connsiteX92" fmla="*/ 1925637 w 3268662"/>
                <a:gd name="connsiteY92" fmla="*/ 660400 h 780256"/>
                <a:gd name="connsiteX93" fmla="*/ 1925637 w 3268662"/>
                <a:gd name="connsiteY93" fmla="*/ 680244 h 780256"/>
                <a:gd name="connsiteX94" fmla="*/ 2020094 w 3268662"/>
                <a:gd name="connsiteY94" fmla="*/ 680244 h 780256"/>
                <a:gd name="connsiteX95" fmla="*/ 2020094 w 3268662"/>
                <a:gd name="connsiteY95" fmla="*/ 696119 h 780256"/>
                <a:gd name="connsiteX96" fmla="*/ 2044700 w 3268662"/>
                <a:gd name="connsiteY96" fmla="*/ 696119 h 780256"/>
                <a:gd name="connsiteX97" fmla="*/ 2044700 w 3268662"/>
                <a:gd name="connsiteY97" fmla="*/ 715169 h 780256"/>
                <a:gd name="connsiteX98" fmla="*/ 2054225 w 3268662"/>
                <a:gd name="connsiteY98" fmla="*/ 715169 h 780256"/>
                <a:gd name="connsiteX99" fmla="*/ 2054225 w 3268662"/>
                <a:gd name="connsiteY99" fmla="*/ 734219 h 780256"/>
                <a:gd name="connsiteX100" fmla="*/ 2334419 w 3268662"/>
                <a:gd name="connsiteY100" fmla="*/ 734219 h 780256"/>
                <a:gd name="connsiteX101" fmla="*/ 2334419 w 3268662"/>
                <a:gd name="connsiteY101" fmla="*/ 756444 h 780256"/>
                <a:gd name="connsiteX102" fmla="*/ 2382838 w 3268662"/>
                <a:gd name="connsiteY102" fmla="*/ 756444 h 780256"/>
                <a:gd name="connsiteX103" fmla="*/ 2382838 w 3268662"/>
                <a:gd name="connsiteY103" fmla="*/ 780256 h 780256"/>
                <a:gd name="connsiteX104" fmla="*/ 3268663 w 3268662"/>
                <a:gd name="connsiteY104" fmla="*/ 780256 h 78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268662" h="780256">
                  <a:moveTo>
                    <a:pt x="0" y="0"/>
                  </a:moveTo>
                  <a:lnTo>
                    <a:pt x="72231" y="0"/>
                  </a:lnTo>
                  <a:lnTo>
                    <a:pt x="72231" y="10319"/>
                  </a:lnTo>
                  <a:lnTo>
                    <a:pt x="82550" y="10319"/>
                  </a:lnTo>
                  <a:lnTo>
                    <a:pt x="82550" y="20638"/>
                  </a:lnTo>
                  <a:lnTo>
                    <a:pt x="129381" y="20638"/>
                  </a:lnTo>
                  <a:lnTo>
                    <a:pt x="129381" y="47625"/>
                  </a:lnTo>
                  <a:lnTo>
                    <a:pt x="154781" y="47625"/>
                  </a:lnTo>
                  <a:lnTo>
                    <a:pt x="154781" y="62706"/>
                  </a:lnTo>
                  <a:lnTo>
                    <a:pt x="173037" y="62706"/>
                  </a:lnTo>
                  <a:lnTo>
                    <a:pt x="173037" y="84931"/>
                  </a:lnTo>
                  <a:lnTo>
                    <a:pt x="208756" y="84931"/>
                  </a:lnTo>
                  <a:lnTo>
                    <a:pt x="208756" y="97631"/>
                  </a:lnTo>
                  <a:lnTo>
                    <a:pt x="221456" y="97631"/>
                  </a:lnTo>
                  <a:lnTo>
                    <a:pt x="221456" y="118269"/>
                  </a:lnTo>
                  <a:lnTo>
                    <a:pt x="234950" y="118269"/>
                  </a:lnTo>
                  <a:lnTo>
                    <a:pt x="234950" y="126206"/>
                  </a:lnTo>
                  <a:lnTo>
                    <a:pt x="258762" y="126206"/>
                  </a:lnTo>
                  <a:lnTo>
                    <a:pt x="258762" y="154781"/>
                  </a:lnTo>
                  <a:lnTo>
                    <a:pt x="273844" y="154781"/>
                  </a:lnTo>
                  <a:lnTo>
                    <a:pt x="273844" y="172244"/>
                  </a:lnTo>
                  <a:lnTo>
                    <a:pt x="288925" y="172244"/>
                  </a:lnTo>
                  <a:lnTo>
                    <a:pt x="288925" y="196850"/>
                  </a:lnTo>
                  <a:lnTo>
                    <a:pt x="299244" y="196850"/>
                  </a:lnTo>
                  <a:lnTo>
                    <a:pt x="299244" y="207169"/>
                  </a:lnTo>
                  <a:lnTo>
                    <a:pt x="357981" y="207169"/>
                  </a:lnTo>
                  <a:lnTo>
                    <a:pt x="357981" y="225425"/>
                  </a:lnTo>
                  <a:lnTo>
                    <a:pt x="400050" y="225425"/>
                  </a:lnTo>
                  <a:lnTo>
                    <a:pt x="400050" y="242888"/>
                  </a:lnTo>
                  <a:lnTo>
                    <a:pt x="411956" y="242888"/>
                  </a:lnTo>
                  <a:lnTo>
                    <a:pt x="411956" y="259556"/>
                  </a:lnTo>
                  <a:lnTo>
                    <a:pt x="455613" y="259556"/>
                  </a:lnTo>
                  <a:lnTo>
                    <a:pt x="455613" y="277813"/>
                  </a:lnTo>
                  <a:lnTo>
                    <a:pt x="512762" y="277813"/>
                  </a:lnTo>
                  <a:lnTo>
                    <a:pt x="512762" y="292894"/>
                  </a:lnTo>
                  <a:lnTo>
                    <a:pt x="630238" y="292894"/>
                  </a:lnTo>
                  <a:lnTo>
                    <a:pt x="630238" y="301625"/>
                  </a:lnTo>
                  <a:lnTo>
                    <a:pt x="637381" y="301625"/>
                  </a:lnTo>
                  <a:lnTo>
                    <a:pt x="637381" y="323056"/>
                  </a:lnTo>
                  <a:lnTo>
                    <a:pt x="645319" y="323056"/>
                  </a:lnTo>
                  <a:lnTo>
                    <a:pt x="645319" y="338138"/>
                  </a:lnTo>
                  <a:lnTo>
                    <a:pt x="700881" y="338138"/>
                  </a:lnTo>
                  <a:lnTo>
                    <a:pt x="700881" y="355600"/>
                  </a:lnTo>
                  <a:lnTo>
                    <a:pt x="736600" y="355600"/>
                  </a:lnTo>
                  <a:lnTo>
                    <a:pt x="736600" y="377031"/>
                  </a:lnTo>
                  <a:lnTo>
                    <a:pt x="776287" y="377031"/>
                  </a:lnTo>
                  <a:lnTo>
                    <a:pt x="776287" y="397669"/>
                  </a:lnTo>
                  <a:lnTo>
                    <a:pt x="791369" y="397669"/>
                  </a:lnTo>
                  <a:lnTo>
                    <a:pt x="800100" y="397669"/>
                  </a:lnTo>
                  <a:lnTo>
                    <a:pt x="800100" y="415925"/>
                  </a:lnTo>
                  <a:lnTo>
                    <a:pt x="858838" y="415925"/>
                  </a:lnTo>
                  <a:lnTo>
                    <a:pt x="858838" y="429419"/>
                  </a:lnTo>
                  <a:lnTo>
                    <a:pt x="877094" y="429419"/>
                  </a:lnTo>
                  <a:lnTo>
                    <a:pt x="877094" y="444500"/>
                  </a:lnTo>
                  <a:lnTo>
                    <a:pt x="959644" y="444500"/>
                  </a:lnTo>
                  <a:lnTo>
                    <a:pt x="959644" y="458788"/>
                  </a:lnTo>
                  <a:lnTo>
                    <a:pt x="977900" y="458788"/>
                  </a:lnTo>
                  <a:lnTo>
                    <a:pt x="977900" y="469106"/>
                  </a:lnTo>
                  <a:lnTo>
                    <a:pt x="1010444" y="469106"/>
                  </a:lnTo>
                  <a:lnTo>
                    <a:pt x="1010444" y="479425"/>
                  </a:lnTo>
                  <a:lnTo>
                    <a:pt x="1087438" y="479425"/>
                  </a:lnTo>
                  <a:lnTo>
                    <a:pt x="1087438" y="487363"/>
                  </a:lnTo>
                  <a:lnTo>
                    <a:pt x="1122363" y="487363"/>
                  </a:lnTo>
                  <a:lnTo>
                    <a:pt x="1122363" y="498475"/>
                  </a:lnTo>
                  <a:lnTo>
                    <a:pt x="1153319" y="498475"/>
                  </a:lnTo>
                  <a:lnTo>
                    <a:pt x="1153319" y="508794"/>
                  </a:lnTo>
                  <a:lnTo>
                    <a:pt x="1171575" y="508794"/>
                  </a:lnTo>
                  <a:lnTo>
                    <a:pt x="1171575" y="519906"/>
                  </a:lnTo>
                  <a:lnTo>
                    <a:pt x="1197769" y="519906"/>
                  </a:lnTo>
                  <a:lnTo>
                    <a:pt x="1197769" y="531019"/>
                  </a:lnTo>
                  <a:lnTo>
                    <a:pt x="1222375" y="531019"/>
                  </a:lnTo>
                  <a:lnTo>
                    <a:pt x="1222375" y="543719"/>
                  </a:lnTo>
                  <a:lnTo>
                    <a:pt x="1332707" y="543719"/>
                  </a:lnTo>
                  <a:lnTo>
                    <a:pt x="1332707" y="550069"/>
                  </a:lnTo>
                  <a:lnTo>
                    <a:pt x="1349375" y="550069"/>
                  </a:lnTo>
                  <a:lnTo>
                    <a:pt x="1349375" y="556419"/>
                  </a:lnTo>
                  <a:lnTo>
                    <a:pt x="1388269" y="556419"/>
                  </a:lnTo>
                  <a:lnTo>
                    <a:pt x="1388269" y="562769"/>
                  </a:lnTo>
                  <a:lnTo>
                    <a:pt x="1422400" y="562769"/>
                  </a:lnTo>
                  <a:lnTo>
                    <a:pt x="1422400" y="577056"/>
                  </a:lnTo>
                  <a:lnTo>
                    <a:pt x="1431925" y="577056"/>
                  </a:lnTo>
                  <a:lnTo>
                    <a:pt x="1431925" y="590550"/>
                  </a:lnTo>
                  <a:lnTo>
                    <a:pt x="1524000" y="590550"/>
                  </a:lnTo>
                  <a:lnTo>
                    <a:pt x="1524000" y="602456"/>
                  </a:lnTo>
                  <a:lnTo>
                    <a:pt x="1549400" y="602456"/>
                  </a:lnTo>
                  <a:lnTo>
                    <a:pt x="1549400" y="614362"/>
                  </a:lnTo>
                  <a:lnTo>
                    <a:pt x="1590675" y="614362"/>
                  </a:lnTo>
                  <a:lnTo>
                    <a:pt x="1590675" y="628650"/>
                  </a:lnTo>
                  <a:lnTo>
                    <a:pt x="1615281" y="628650"/>
                  </a:lnTo>
                  <a:lnTo>
                    <a:pt x="1615281" y="642938"/>
                  </a:lnTo>
                  <a:lnTo>
                    <a:pt x="1658938" y="642938"/>
                  </a:lnTo>
                  <a:lnTo>
                    <a:pt x="1658938" y="660400"/>
                  </a:lnTo>
                  <a:lnTo>
                    <a:pt x="1925637" y="660400"/>
                  </a:lnTo>
                  <a:lnTo>
                    <a:pt x="1925637" y="680244"/>
                  </a:lnTo>
                  <a:lnTo>
                    <a:pt x="2020094" y="680244"/>
                  </a:lnTo>
                  <a:lnTo>
                    <a:pt x="2020094" y="696119"/>
                  </a:lnTo>
                  <a:lnTo>
                    <a:pt x="2044700" y="696119"/>
                  </a:lnTo>
                  <a:lnTo>
                    <a:pt x="2044700" y="715169"/>
                  </a:lnTo>
                  <a:lnTo>
                    <a:pt x="2054225" y="715169"/>
                  </a:lnTo>
                  <a:lnTo>
                    <a:pt x="2054225" y="734219"/>
                  </a:lnTo>
                  <a:lnTo>
                    <a:pt x="2334419" y="734219"/>
                  </a:lnTo>
                  <a:lnTo>
                    <a:pt x="2334419" y="756444"/>
                  </a:lnTo>
                  <a:lnTo>
                    <a:pt x="2382838" y="756444"/>
                  </a:lnTo>
                  <a:lnTo>
                    <a:pt x="2382838" y="780256"/>
                  </a:lnTo>
                  <a:lnTo>
                    <a:pt x="3268663" y="780256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 sz="1920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109F58B-10AC-4990-A057-1AADA1FC8EA3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BEC3D7-D473-4664-BA00-163E15724F87}"/>
                </a:ext>
              </a:extLst>
            </p:cNvPr>
            <p:cNvCxnSpPr>
              <a:cxnSpLocks/>
            </p:cNvCxnSpPr>
            <p:nvPr/>
          </p:nvCxnSpPr>
          <p:spPr>
            <a:xfrm>
              <a:off x="1247046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A8AF488-7299-40DA-8254-C64DEEDD4323}"/>
                </a:ext>
              </a:extLst>
            </p:cNvPr>
            <p:cNvCxnSpPr>
              <a:cxnSpLocks/>
            </p:cNvCxnSpPr>
            <p:nvPr/>
          </p:nvCxnSpPr>
          <p:spPr>
            <a:xfrm>
              <a:off x="1427296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7A247E2-7B80-4980-9B6F-AB9A5F5E99E4}"/>
                </a:ext>
              </a:extLst>
            </p:cNvPr>
            <p:cNvCxnSpPr>
              <a:cxnSpLocks/>
            </p:cNvCxnSpPr>
            <p:nvPr/>
          </p:nvCxnSpPr>
          <p:spPr>
            <a:xfrm>
              <a:off x="1607544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9192451-433C-4FE3-948B-DC6FB3EA27C6}"/>
                </a:ext>
              </a:extLst>
            </p:cNvPr>
            <p:cNvCxnSpPr>
              <a:cxnSpLocks/>
            </p:cNvCxnSpPr>
            <p:nvPr/>
          </p:nvCxnSpPr>
          <p:spPr>
            <a:xfrm>
              <a:off x="1787792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26A4C5F5-4EDE-4C52-91B2-FE56FAC3ECB3}"/>
                </a:ext>
              </a:extLst>
            </p:cNvPr>
            <p:cNvCxnSpPr>
              <a:cxnSpLocks/>
            </p:cNvCxnSpPr>
            <p:nvPr/>
          </p:nvCxnSpPr>
          <p:spPr>
            <a:xfrm>
              <a:off x="1968041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EC3651A-A8F2-488B-8F3E-D1FFE4381A83}"/>
                </a:ext>
              </a:extLst>
            </p:cNvPr>
            <p:cNvCxnSpPr>
              <a:cxnSpLocks/>
            </p:cNvCxnSpPr>
            <p:nvPr/>
          </p:nvCxnSpPr>
          <p:spPr>
            <a:xfrm>
              <a:off x="2148289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EDDC979-8D69-4DF4-9FBE-4D5410599B8B}"/>
                </a:ext>
              </a:extLst>
            </p:cNvPr>
            <p:cNvCxnSpPr>
              <a:cxnSpLocks/>
            </p:cNvCxnSpPr>
            <p:nvPr/>
          </p:nvCxnSpPr>
          <p:spPr>
            <a:xfrm>
              <a:off x="2328538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DF95EAF-8F73-41CE-9EAE-D992182AD2F5}"/>
                </a:ext>
              </a:extLst>
            </p:cNvPr>
            <p:cNvCxnSpPr>
              <a:cxnSpLocks/>
            </p:cNvCxnSpPr>
            <p:nvPr/>
          </p:nvCxnSpPr>
          <p:spPr>
            <a:xfrm>
              <a:off x="2508787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6FA5EAF-717E-4FF5-8F77-BC00519EC2C4}"/>
                </a:ext>
              </a:extLst>
            </p:cNvPr>
            <p:cNvCxnSpPr>
              <a:cxnSpLocks/>
            </p:cNvCxnSpPr>
            <p:nvPr/>
          </p:nvCxnSpPr>
          <p:spPr>
            <a:xfrm>
              <a:off x="2689036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6556B3-15C4-4E1B-B358-0BC52F072368}"/>
                </a:ext>
              </a:extLst>
            </p:cNvPr>
            <p:cNvCxnSpPr>
              <a:cxnSpLocks/>
            </p:cNvCxnSpPr>
            <p:nvPr/>
          </p:nvCxnSpPr>
          <p:spPr>
            <a:xfrm>
              <a:off x="2869283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CBB0DD3-2E66-4DCA-9ACA-7B496FF172E5}"/>
                </a:ext>
              </a:extLst>
            </p:cNvPr>
            <p:cNvCxnSpPr>
              <a:cxnSpLocks/>
            </p:cNvCxnSpPr>
            <p:nvPr/>
          </p:nvCxnSpPr>
          <p:spPr>
            <a:xfrm>
              <a:off x="3049532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20D6C3E-AD40-423E-9907-DDBFA98E74C0}"/>
                </a:ext>
              </a:extLst>
            </p:cNvPr>
            <p:cNvCxnSpPr>
              <a:cxnSpLocks/>
            </p:cNvCxnSpPr>
            <p:nvPr/>
          </p:nvCxnSpPr>
          <p:spPr>
            <a:xfrm>
              <a:off x="3229781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ED79229-F709-458F-A13D-5EBA5A231F26}"/>
                </a:ext>
              </a:extLst>
            </p:cNvPr>
            <p:cNvCxnSpPr>
              <a:cxnSpLocks/>
            </p:cNvCxnSpPr>
            <p:nvPr/>
          </p:nvCxnSpPr>
          <p:spPr>
            <a:xfrm>
              <a:off x="3410029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BFBF31D-CB20-4A2C-9B34-E1AFD5272D7B}"/>
                </a:ext>
              </a:extLst>
            </p:cNvPr>
            <p:cNvCxnSpPr>
              <a:cxnSpLocks/>
            </p:cNvCxnSpPr>
            <p:nvPr/>
          </p:nvCxnSpPr>
          <p:spPr>
            <a:xfrm>
              <a:off x="3590279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F2DB89C-F893-4001-BBD4-48FD9020EC17}"/>
                </a:ext>
              </a:extLst>
            </p:cNvPr>
            <p:cNvCxnSpPr>
              <a:cxnSpLocks/>
            </p:cNvCxnSpPr>
            <p:nvPr/>
          </p:nvCxnSpPr>
          <p:spPr>
            <a:xfrm>
              <a:off x="3770527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329565B-0B17-41D8-B5FB-02A2E7B9550A}"/>
                </a:ext>
              </a:extLst>
            </p:cNvPr>
            <p:cNvCxnSpPr>
              <a:cxnSpLocks/>
            </p:cNvCxnSpPr>
            <p:nvPr/>
          </p:nvCxnSpPr>
          <p:spPr>
            <a:xfrm>
              <a:off x="3950774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80CD75F-AC3F-4F75-A9E5-268AAF07CAAF}"/>
                </a:ext>
              </a:extLst>
            </p:cNvPr>
            <p:cNvCxnSpPr>
              <a:cxnSpLocks/>
            </p:cNvCxnSpPr>
            <p:nvPr/>
          </p:nvCxnSpPr>
          <p:spPr>
            <a:xfrm>
              <a:off x="4131024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6CA50C0-F763-48B9-A38F-21267CC8B06B}"/>
                </a:ext>
              </a:extLst>
            </p:cNvPr>
            <p:cNvCxnSpPr>
              <a:cxnSpLocks/>
            </p:cNvCxnSpPr>
            <p:nvPr/>
          </p:nvCxnSpPr>
          <p:spPr>
            <a:xfrm>
              <a:off x="4311272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B322CBC-4D09-4B81-917C-7A17D4F6659D}"/>
                </a:ext>
              </a:extLst>
            </p:cNvPr>
            <p:cNvCxnSpPr>
              <a:cxnSpLocks/>
            </p:cNvCxnSpPr>
            <p:nvPr/>
          </p:nvCxnSpPr>
          <p:spPr>
            <a:xfrm>
              <a:off x="4491521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000E6DF-FC84-4746-B764-BE17EF83B715}"/>
                </a:ext>
              </a:extLst>
            </p:cNvPr>
            <p:cNvCxnSpPr>
              <a:cxnSpLocks/>
            </p:cNvCxnSpPr>
            <p:nvPr/>
          </p:nvCxnSpPr>
          <p:spPr>
            <a:xfrm>
              <a:off x="4671770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2CD5F32-9D5D-40DB-AE85-777690549784}"/>
                </a:ext>
              </a:extLst>
            </p:cNvPr>
            <p:cNvCxnSpPr>
              <a:cxnSpLocks/>
            </p:cNvCxnSpPr>
            <p:nvPr/>
          </p:nvCxnSpPr>
          <p:spPr>
            <a:xfrm>
              <a:off x="4852018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BACBD14-0FB2-49CD-9899-BD049465D6F6}"/>
                </a:ext>
              </a:extLst>
            </p:cNvPr>
            <p:cNvCxnSpPr>
              <a:cxnSpLocks/>
            </p:cNvCxnSpPr>
            <p:nvPr/>
          </p:nvCxnSpPr>
          <p:spPr>
            <a:xfrm>
              <a:off x="5032266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C0641DF-E93A-437D-B0DC-E9D1BADD7641}"/>
                </a:ext>
              </a:extLst>
            </p:cNvPr>
            <p:cNvCxnSpPr>
              <a:cxnSpLocks/>
            </p:cNvCxnSpPr>
            <p:nvPr/>
          </p:nvCxnSpPr>
          <p:spPr>
            <a:xfrm>
              <a:off x="5212516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D223602E-EDDB-45BC-B70A-C4BBA9FF9337}"/>
                </a:ext>
              </a:extLst>
            </p:cNvPr>
            <p:cNvCxnSpPr>
              <a:cxnSpLocks/>
            </p:cNvCxnSpPr>
            <p:nvPr/>
          </p:nvCxnSpPr>
          <p:spPr>
            <a:xfrm>
              <a:off x="5392764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A51C7F6-6F94-4350-9F9C-FAC482AF4CE6}"/>
                </a:ext>
              </a:extLst>
            </p:cNvPr>
            <p:cNvCxnSpPr>
              <a:cxnSpLocks/>
            </p:cNvCxnSpPr>
            <p:nvPr/>
          </p:nvCxnSpPr>
          <p:spPr>
            <a:xfrm>
              <a:off x="5573012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03BA22A-A8FB-4AC8-BEEF-9B79A46E349A}"/>
                </a:ext>
              </a:extLst>
            </p:cNvPr>
            <p:cNvCxnSpPr>
              <a:cxnSpLocks/>
            </p:cNvCxnSpPr>
            <p:nvPr/>
          </p:nvCxnSpPr>
          <p:spPr>
            <a:xfrm>
              <a:off x="5753262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1522E54-168B-410D-8D96-6A4BACD55C62}"/>
                </a:ext>
              </a:extLst>
            </p:cNvPr>
            <p:cNvCxnSpPr>
              <a:cxnSpLocks/>
            </p:cNvCxnSpPr>
            <p:nvPr/>
          </p:nvCxnSpPr>
          <p:spPr>
            <a:xfrm>
              <a:off x="5933513" y="479767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E93822A-41B1-4059-A40D-5E516A922F1F}"/>
                </a:ext>
              </a:extLst>
            </p:cNvPr>
            <p:cNvSpPr txBox="1"/>
            <p:nvPr/>
          </p:nvSpPr>
          <p:spPr>
            <a:xfrm>
              <a:off x="95697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9D015B6-5146-44F8-BB28-465D99CA11FE}"/>
                </a:ext>
              </a:extLst>
            </p:cNvPr>
            <p:cNvSpPr txBox="1"/>
            <p:nvPr/>
          </p:nvSpPr>
          <p:spPr>
            <a:xfrm>
              <a:off x="1137222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B92ED13-FEC5-4EC1-B0D0-D182FF85EEBB}"/>
                </a:ext>
              </a:extLst>
            </p:cNvPr>
            <p:cNvSpPr txBox="1"/>
            <p:nvPr/>
          </p:nvSpPr>
          <p:spPr>
            <a:xfrm>
              <a:off x="1317470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B0998F9-D70C-4A1F-9DBB-1B570750C893}"/>
                </a:ext>
              </a:extLst>
            </p:cNvPr>
            <p:cNvSpPr txBox="1"/>
            <p:nvPr/>
          </p:nvSpPr>
          <p:spPr>
            <a:xfrm>
              <a:off x="1497719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22C171D-6BE3-4FE3-A308-A6F974CD3BAB}"/>
                </a:ext>
              </a:extLst>
            </p:cNvPr>
            <p:cNvSpPr txBox="1"/>
            <p:nvPr/>
          </p:nvSpPr>
          <p:spPr>
            <a:xfrm>
              <a:off x="1677967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AE055D1-8F09-4A90-A7C2-F2F838E8A661}"/>
                </a:ext>
              </a:extLst>
            </p:cNvPr>
            <p:cNvSpPr txBox="1"/>
            <p:nvPr/>
          </p:nvSpPr>
          <p:spPr>
            <a:xfrm>
              <a:off x="1858217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00048A1-65BA-4F55-BAF9-910AA7666ABB}"/>
                </a:ext>
              </a:extLst>
            </p:cNvPr>
            <p:cNvSpPr txBox="1"/>
            <p:nvPr/>
          </p:nvSpPr>
          <p:spPr>
            <a:xfrm>
              <a:off x="2038465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081874C-EDDA-4697-BA98-0834B67E162C}"/>
                </a:ext>
              </a:extLst>
            </p:cNvPr>
            <p:cNvSpPr txBox="1"/>
            <p:nvPr/>
          </p:nvSpPr>
          <p:spPr>
            <a:xfrm>
              <a:off x="2218184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453F29B-E79E-4487-AF71-811DC688DB40}"/>
                </a:ext>
              </a:extLst>
            </p:cNvPr>
            <p:cNvSpPr txBox="1"/>
            <p:nvPr/>
          </p:nvSpPr>
          <p:spPr>
            <a:xfrm>
              <a:off x="239843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2B141B5-AA4E-4566-8A78-0DB5A0CE5C9D}"/>
                </a:ext>
              </a:extLst>
            </p:cNvPr>
            <p:cNvSpPr txBox="1"/>
            <p:nvPr/>
          </p:nvSpPr>
          <p:spPr>
            <a:xfrm>
              <a:off x="257815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B5167E3-FD19-4ACA-9B18-AA066B5DB91C}"/>
                </a:ext>
              </a:extLst>
            </p:cNvPr>
            <p:cNvSpPr txBox="1"/>
            <p:nvPr/>
          </p:nvSpPr>
          <p:spPr>
            <a:xfrm>
              <a:off x="2760251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7F3603C-FEDB-4421-8DA4-E173EBE1F3FC}"/>
                </a:ext>
              </a:extLst>
            </p:cNvPr>
            <p:cNvSpPr txBox="1"/>
            <p:nvPr/>
          </p:nvSpPr>
          <p:spPr>
            <a:xfrm>
              <a:off x="2943361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FE84FCF-D280-484C-A420-3CB8F094987C}"/>
                </a:ext>
              </a:extLst>
            </p:cNvPr>
            <p:cNvSpPr txBox="1"/>
            <p:nvPr/>
          </p:nvSpPr>
          <p:spPr>
            <a:xfrm>
              <a:off x="3122069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BE0FAB6-C720-4A18-8EC7-413AB0A1D42E}"/>
                </a:ext>
              </a:extLst>
            </p:cNvPr>
            <p:cNvSpPr txBox="1"/>
            <p:nvPr/>
          </p:nvSpPr>
          <p:spPr>
            <a:xfrm>
              <a:off x="3300205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BABF201-A70B-4CBC-BCF3-01DCEBFFF7CC}"/>
                </a:ext>
              </a:extLst>
            </p:cNvPr>
            <p:cNvSpPr txBox="1"/>
            <p:nvPr/>
          </p:nvSpPr>
          <p:spPr>
            <a:xfrm>
              <a:off x="348045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A29C95E-6733-4608-9F1D-8D83570FA6EB}"/>
                </a:ext>
              </a:extLst>
            </p:cNvPr>
            <p:cNvSpPr txBox="1"/>
            <p:nvPr/>
          </p:nvSpPr>
          <p:spPr>
            <a:xfrm>
              <a:off x="366357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BA2215E-B1A6-4841-9E3B-F2AB14A94CBC}"/>
                </a:ext>
              </a:extLst>
            </p:cNvPr>
            <p:cNvSpPr txBox="1"/>
            <p:nvPr/>
          </p:nvSpPr>
          <p:spPr>
            <a:xfrm>
              <a:off x="3840951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F2D6B1B-DD77-4F9D-B2FB-32A2D7C2B86A}"/>
                </a:ext>
              </a:extLst>
            </p:cNvPr>
            <p:cNvSpPr txBox="1"/>
            <p:nvPr/>
          </p:nvSpPr>
          <p:spPr>
            <a:xfrm>
              <a:off x="4021200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11B5D4D-538B-4DE2-BD92-B8F3E5788117}"/>
                </a:ext>
              </a:extLst>
            </p:cNvPr>
            <p:cNvSpPr txBox="1"/>
            <p:nvPr/>
          </p:nvSpPr>
          <p:spPr>
            <a:xfrm>
              <a:off x="4201447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6BA811E-5BCE-47B7-BBE8-D52A50580455}"/>
                </a:ext>
              </a:extLst>
            </p:cNvPr>
            <p:cNvSpPr txBox="1"/>
            <p:nvPr/>
          </p:nvSpPr>
          <p:spPr>
            <a:xfrm>
              <a:off x="4378825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69DA055-F1B5-472D-9DFB-2EC2BB24502D}"/>
                </a:ext>
              </a:extLst>
            </p:cNvPr>
            <p:cNvSpPr txBox="1"/>
            <p:nvPr/>
          </p:nvSpPr>
          <p:spPr>
            <a:xfrm>
              <a:off x="4558089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C1A84052-FA2A-4B04-B024-7F9A49C4365A}"/>
                </a:ext>
              </a:extLst>
            </p:cNvPr>
            <p:cNvSpPr txBox="1"/>
            <p:nvPr/>
          </p:nvSpPr>
          <p:spPr>
            <a:xfrm>
              <a:off x="4734301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22C8376-C549-48E3-A8B7-76F7B4D6D8CF}"/>
                </a:ext>
              </a:extLst>
            </p:cNvPr>
            <p:cNvSpPr txBox="1"/>
            <p:nvPr/>
          </p:nvSpPr>
          <p:spPr>
            <a:xfrm>
              <a:off x="4915439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D726006-819A-4EAA-922E-0550BB7E5346}"/>
                </a:ext>
              </a:extLst>
            </p:cNvPr>
            <p:cNvSpPr txBox="1"/>
            <p:nvPr/>
          </p:nvSpPr>
          <p:spPr>
            <a:xfrm>
              <a:off x="5100517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5999D85-2D78-4772-97D5-51BE08359858}"/>
                </a:ext>
              </a:extLst>
            </p:cNvPr>
            <p:cNvSpPr txBox="1"/>
            <p:nvPr/>
          </p:nvSpPr>
          <p:spPr>
            <a:xfrm>
              <a:off x="528165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E1C80D5-2BE3-40FD-9096-68181C79C7B1}"/>
                </a:ext>
              </a:extLst>
            </p:cNvPr>
            <p:cNvSpPr txBox="1"/>
            <p:nvPr/>
          </p:nvSpPr>
          <p:spPr>
            <a:xfrm>
              <a:off x="5458874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1C5C1DA-B8E1-424B-A69C-71C50339614F}"/>
                </a:ext>
              </a:extLst>
            </p:cNvPr>
            <p:cNvSpPr txBox="1"/>
            <p:nvPr/>
          </p:nvSpPr>
          <p:spPr>
            <a:xfrm>
              <a:off x="5643437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9D13B71-DC16-4FA5-A351-C5F2801DA19C}"/>
                </a:ext>
              </a:extLst>
            </p:cNvPr>
            <p:cNvSpPr txBox="1"/>
            <p:nvPr/>
          </p:nvSpPr>
          <p:spPr>
            <a:xfrm>
              <a:off x="5823823" y="489425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6915A9F-3263-421B-A270-4C8D8A99696E}"/>
                </a:ext>
              </a:extLst>
            </p:cNvPr>
            <p:cNvSpPr txBox="1"/>
            <p:nvPr/>
          </p:nvSpPr>
          <p:spPr>
            <a:xfrm>
              <a:off x="1066798" y="5016148"/>
              <a:ext cx="4866716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080" b="1" dirty="0">
                  <a:latin typeface="Arial" panose="020B0604020202020204" pitchFamily="34" charset="0"/>
                  <a:cs typeface="Arial" panose="020B0604020202020204" pitchFamily="34" charset="0"/>
                </a:rPr>
                <a:t>Time (months)</a:t>
              </a:r>
              <a:endParaRPr lang="en-150" sz="168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33" name="Group 232"/>
            <p:cNvGrpSpPr/>
            <p:nvPr/>
          </p:nvGrpSpPr>
          <p:grpSpPr>
            <a:xfrm>
              <a:off x="263287" y="5339472"/>
              <a:ext cx="5415234" cy="129314"/>
              <a:chOff x="219405" y="4363997"/>
              <a:chExt cx="4512695" cy="112954"/>
            </a:xfrm>
          </p:grpSpPr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D45EE51A-EFD9-4583-A667-26035D413ACB}"/>
                  </a:ext>
                </a:extLst>
              </p:cNvPr>
              <p:cNvSpPr txBox="1"/>
              <p:nvPr/>
            </p:nvSpPr>
            <p:spPr>
              <a:xfrm>
                <a:off x="797478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EDB95299-62DE-4211-8BBA-49E9E76312A1}"/>
                  </a:ext>
                </a:extLst>
              </p:cNvPr>
              <p:cNvSpPr txBox="1"/>
              <p:nvPr/>
            </p:nvSpPr>
            <p:spPr>
              <a:xfrm>
                <a:off x="947685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0F2C596-C402-4BE5-A5E9-711D7F930B81}"/>
                  </a:ext>
                </a:extLst>
              </p:cNvPr>
              <p:cNvSpPr txBox="1"/>
              <p:nvPr/>
            </p:nvSpPr>
            <p:spPr>
              <a:xfrm>
                <a:off x="1097892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3B01241A-1796-4024-A269-1FB746B4A6E6}"/>
                  </a:ext>
                </a:extLst>
              </p:cNvPr>
              <p:cNvSpPr txBox="1"/>
              <p:nvPr/>
            </p:nvSpPr>
            <p:spPr>
              <a:xfrm>
                <a:off x="1248099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11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E368366-C5E7-4F48-8010-D7F059D04E44}"/>
                  </a:ext>
                </a:extLst>
              </p:cNvPr>
              <p:cNvSpPr txBox="1"/>
              <p:nvPr/>
            </p:nvSpPr>
            <p:spPr>
              <a:xfrm>
                <a:off x="1398306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2CF6A454-A22F-4B1D-9C6D-76234A0D80E7}"/>
                  </a:ext>
                </a:extLst>
              </p:cNvPr>
              <p:cNvSpPr txBox="1"/>
              <p:nvPr/>
            </p:nvSpPr>
            <p:spPr>
              <a:xfrm>
                <a:off x="1548514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00464923-D618-4221-AE16-599B822615F2}"/>
                  </a:ext>
                </a:extLst>
              </p:cNvPr>
              <p:cNvSpPr txBox="1"/>
              <p:nvPr/>
            </p:nvSpPr>
            <p:spPr>
              <a:xfrm>
                <a:off x="1698721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F8AE3C23-2A2C-4080-A2E8-A5B90F24846D}"/>
                  </a:ext>
                </a:extLst>
              </p:cNvPr>
              <p:cNvSpPr txBox="1"/>
              <p:nvPr/>
            </p:nvSpPr>
            <p:spPr>
              <a:xfrm>
                <a:off x="1848487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FC20FB28-2841-453F-AD92-03FD55AB09BC}"/>
                  </a:ext>
                </a:extLst>
              </p:cNvPr>
              <p:cNvSpPr txBox="1"/>
              <p:nvPr/>
            </p:nvSpPr>
            <p:spPr>
              <a:xfrm>
                <a:off x="1998694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CAFAFD1-F081-48A7-B3CF-646705577A72}"/>
                  </a:ext>
                </a:extLst>
              </p:cNvPr>
              <p:cNvSpPr txBox="1"/>
              <p:nvPr/>
            </p:nvSpPr>
            <p:spPr>
              <a:xfrm>
                <a:off x="2148461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1E536D4-4965-4BB9-986F-E63F52138768}"/>
                  </a:ext>
                </a:extLst>
              </p:cNvPr>
              <p:cNvSpPr txBox="1"/>
              <p:nvPr/>
            </p:nvSpPr>
            <p:spPr>
              <a:xfrm>
                <a:off x="2300209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93A99285-A730-4F0B-80AB-86E77BAC4EFC}"/>
                  </a:ext>
                </a:extLst>
              </p:cNvPr>
              <p:cNvSpPr txBox="1"/>
              <p:nvPr/>
            </p:nvSpPr>
            <p:spPr>
              <a:xfrm>
                <a:off x="2452801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6714A87F-BBB8-48ED-A5BA-6957950CD8F1}"/>
                  </a:ext>
                </a:extLst>
              </p:cNvPr>
              <p:cNvSpPr txBox="1"/>
              <p:nvPr/>
            </p:nvSpPr>
            <p:spPr>
              <a:xfrm>
                <a:off x="2601724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A2DDA615-5D7A-4C67-847F-BEE1996BB302}"/>
                  </a:ext>
                </a:extLst>
              </p:cNvPr>
              <p:cNvSpPr txBox="1"/>
              <p:nvPr/>
            </p:nvSpPr>
            <p:spPr>
              <a:xfrm>
                <a:off x="2750171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A320ADAB-53BE-4E5E-BA39-2A99F8559BF5}"/>
                  </a:ext>
                </a:extLst>
              </p:cNvPr>
              <p:cNvSpPr txBox="1"/>
              <p:nvPr/>
            </p:nvSpPr>
            <p:spPr>
              <a:xfrm>
                <a:off x="2900378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C0B4D238-7E89-4B50-B69E-B1C9A297E062}"/>
                  </a:ext>
                </a:extLst>
              </p:cNvPr>
              <p:cNvSpPr txBox="1"/>
              <p:nvPr/>
            </p:nvSpPr>
            <p:spPr>
              <a:xfrm>
                <a:off x="3052978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EDA09B22-A839-47EC-ACC1-ED67FE7D2DBB}"/>
                  </a:ext>
                </a:extLst>
              </p:cNvPr>
              <p:cNvSpPr txBox="1"/>
              <p:nvPr/>
            </p:nvSpPr>
            <p:spPr>
              <a:xfrm>
                <a:off x="3200793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9959F91-9217-4035-91C6-C6DDCB16E758}"/>
                  </a:ext>
                </a:extLst>
              </p:cNvPr>
              <p:cNvSpPr txBox="1"/>
              <p:nvPr/>
            </p:nvSpPr>
            <p:spPr>
              <a:xfrm>
                <a:off x="3351000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B9E3630F-ECF6-483D-A645-05D71B5D45C3}"/>
                  </a:ext>
                </a:extLst>
              </p:cNvPr>
              <p:cNvSpPr txBox="1"/>
              <p:nvPr/>
            </p:nvSpPr>
            <p:spPr>
              <a:xfrm>
                <a:off x="3501206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B8DFCEC1-3478-4AFB-B240-41A9807A8A83}"/>
                  </a:ext>
                </a:extLst>
              </p:cNvPr>
              <p:cNvSpPr txBox="1"/>
              <p:nvPr/>
            </p:nvSpPr>
            <p:spPr>
              <a:xfrm>
                <a:off x="3649021" y="4364010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A37AB38F-16AB-4263-A848-B42496100F5E}"/>
                  </a:ext>
                </a:extLst>
              </p:cNvPr>
              <p:cNvSpPr txBox="1"/>
              <p:nvPr/>
            </p:nvSpPr>
            <p:spPr>
              <a:xfrm>
                <a:off x="3798408" y="4363999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99502CE1-3159-4AC2-A182-4B442B59405B}"/>
                  </a:ext>
                </a:extLst>
              </p:cNvPr>
              <p:cNvSpPr txBox="1"/>
              <p:nvPr/>
            </p:nvSpPr>
            <p:spPr>
              <a:xfrm>
                <a:off x="3945251" y="4364025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440D28EA-F5F5-46CF-BE83-F1ACC2BB2D59}"/>
                  </a:ext>
                </a:extLst>
              </p:cNvPr>
              <p:cNvSpPr txBox="1"/>
              <p:nvPr/>
            </p:nvSpPr>
            <p:spPr>
              <a:xfrm>
                <a:off x="4096199" y="4364019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9B4494FC-5180-4D65-8D13-1170270739F4}"/>
                  </a:ext>
                </a:extLst>
              </p:cNvPr>
              <p:cNvSpPr txBox="1"/>
              <p:nvPr/>
            </p:nvSpPr>
            <p:spPr>
              <a:xfrm>
                <a:off x="4250431" y="4364027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0FA0A662-BCF0-4443-85CB-E8ED894DC6C6}"/>
                  </a:ext>
                </a:extLst>
              </p:cNvPr>
              <p:cNvSpPr txBox="1"/>
              <p:nvPr/>
            </p:nvSpPr>
            <p:spPr>
              <a:xfrm>
                <a:off x="4401378" y="4364027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68AFB1DF-E8CE-48BE-9F47-5A83706BCF9C}"/>
                  </a:ext>
                </a:extLst>
              </p:cNvPr>
              <p:cNvSpPr txBox="1"/>
              <p:nvPr/>
            </p:nvSpPr>
            <p:spPr>
              <a:xfrm>
                <a:off x="4549062" y="4364039"/>
                <a:ext cx="183038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3659F52B-7118-4B3E-AACE-CC4ECC092EB2}"/>
                  </a:ext>
                </a:extLst>
              </p:cNvPr>
              <p:cNvSpPr txBox="1"/>
              <p:nvPr/>
            </p:nvSpPr>
            <p:spPr>
              <a:xfrm>
                <a:off x="219405" y="4363997"/>
                <a:ext cx="562093" cy="1129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BR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D5B451-A71C-49B8-9909-9F7A1A43A5A7}"/>
                </a:ext>
              </a:extLst>
            </p:cNvPr>
            <p:cNvSpPr txBox="1"/>
            <p:nvPr/>
          </p:nvSpPr>
          <p:spPr>
            <a:xfrm>
              <a:off x="666903" y="3628883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B2E8194-92F0-4FA1-94B6-45F335BC9639}"/>
                </a:ext>
              </a:extLst>
            </p:cNvPr>
            <p:cNvSpPr txBox="1"/>
            <p:nvPr/>
          </p:nvSpPr>
          <p:spPr>
            <a:xfrm>
              <a:off x="666903" y="3848798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2A152DA-295A-420F-8D51-80BD80AC2405}"/>
                </a:ext>
              </a:extLst>
            </p:cNvPr>
            <p:cNvSpPr txBox="1"/>
            <p:nvPr/>
          </p:nvSpPr>
          <p:spPr>
            <a:xfrm>
              <a:off x="666903" y="406871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00A2925-DB97-47C3-B3E5-F2D185EBDD90}"/>
                </a:ext>
              </a:extLst>
            </p:cNvPr>
            <p:cNvSpPr txBox="1"/>
            <p:nvPr/>
          </p:nvSpPr>
          <p:spPr>
            <a:xfrm>
              <a:off x="666903" y="4288633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056AA15-A4BD-4920-834B-C1088B1298A1}"/>
                </a:ext>
              </a:extLst>
            </p:cNvPr>
            <p:cNvSpPr txBox="1"/>
            <p:nvPr/>
          </p:nvSpPr>
          <p:spPr>
            <a:xfrm>
              <a:off x="666903" y="4508551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FFA1842-A537-4EBF-ABBC-4447927EC17D}"/>
                </a:ext>
              </a:extLst>
            </p:cNvPr>
            <p:cNvSpPr txBox="1"/>
            <p:nvPr/>
          </p:nvSpPr>
          <p:spPr>
            <a:xfrm>
              <a:off x="666903" y="4728469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5F568FB-60AC-46C8-9769-5E2C9F4C2036}"/>
                </a:ext>
              </a:extLst>
            </p:cNvPr>
            <p:cNvSpPr txBox="1"/>
            <p:nvPr/>
          </p:nvSpPr>
          <p:spPr>
            <a:xfrm rot="16200000">
              <a:off x="48139" y="4118618"/>
              <a:ext cx="1105178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OS rate (%)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5">
              <a:extLst>
                <a:ext uri="{FF2B5EF4-FFF2-40B4-BE49-F238E27FC236}">
                  <a16:creationId xmlns:a16="http://schemas.microsoft.com/office/drawing/2014/main" id="{66A875B8-6863-4D88-97C3-E0CBB42EE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2" y="3686900"/>
              <a:ext cx="4720192" cy="788602"/>
            </a:xfrm>
            <a:custGeom>
              <a:avLst/>
              <a:gdLst>
                <a:gd name="T0" fmla="*/ 0 w 2557"/>
                <a:gd name="T1" fmla="*/ 0 h 573"/>
                <a:gd name="T2" fmla="*/ 47 w 2557"/>
                <a:gd name="T3" fmla="*/ 0 h 573"/>
                <a:gd name="T4" fmla="*/ 47 w 2557"/>
                <a:gd name="T5" fmla="*/ 22 h 573"/>
                <a:gd name="T6" fmla="*/ 69 w 2557"/>
                <a:gd name="T7" fmla="*/ 22 h 573"/>
                <a:gd name="T8" fmla="*/ 69 w 2557"/>
                <a:gd name="T9" fmla="*/ 43 h 573"/>
                <a:gd name="T10" fmla="*/ 123 w 2557"/>
                <a:gd name="T11" fmla="*/ 43 h 573"/>
                <a:gd name="T12" fmla="*/ 123 w 2557"/>
                <a:gd name="T13" fmla="*/ 84 h 573"/>
                <a:gd name="T14" fmla="*/ 145 w 2557"/>
                <a:gd name="T15" fmla="*/ 84 h 573"/>
                <a:gd name="T16" fmla="*/ 145 w 2557"/>
                <a:gd name="T17" fmla="*/ 103 h 573"/>
                <a:gd name="T18" fmla="*/ 199 w 2557"/>
                <a:gd name="T19" fmla="*/ 103 h 573"/>
                <a:gd name="T20" fmla="*/ 199 w 2557"/>
                <a:gd name="T21" fmla="*/ 122 h 573"/>
                <a:gd name="T22" fmla="*/ 214 w 2557"/>
                <a:gd name="T23" fmla="*/ 122 h 573"/>
                <a:gd name="T24" fmla="*/ 214 w 2557"/>
                <a:gd name="T25" fmla="*/ 168 h 573"/>
                <a:gd name="T26" fmla="*/ 302 w 2557"/>
                <a:gd name="T27" fmla="*/ 168 h 573"/>
                <a:gd name="T28" fmla="*/ 302 w 2557"/>
                <a:gd name="T29" fmla="*/ 209 h 573"/>
                <a:gd name="T30" fmla="*/ 351 w 2557"/>
                <a:gd name="T31" fmla="*/ 209 h 573"/>
                <a:gd name="T32" fmla="*/ 351 w 2557"/>
                <a:gd name="T33" fmla="*/ 233 h 573"/>
                <a:gd name="T34" fmla="*/ 375 w 2557"/>
                <a:gd name="T35" fmla="*/ 233 h 573"/>
                <a:gd name="T36" fmla="*/ 375 w 2557"/>
                <a:gd name="T37" fmla="*/ 254 h 573"/>
                <a:gd name="T38" fmla="*/ 432 w 2557"/>
                <a:gd name="T39" fmla="*/ 254 h 573"/>
                <a:gd name="T40" fmla="*/ 432 w 2557"/>
                <a:gd name="T41" fmla="*/ 297 h 573"/>
                <a:gd name="T42" fmla="*/ 458 w 2557"/>
                <a:gd name="T43" fmla="*/ 297 h 573"/>
                <a:gd name="T44" fmla="*/ 458 w 2557"/>
                <a:gd name="T45" fmla="*/ 319 h 573"/>
                <a:gd name="T46" fmla="*/ 508 w 2557"/>
                <a:gd name="T47" fmla="*/ 319 h 573"/>
                <a:gd name="T48" fmla="*/ 508 w 2557"/>
                <a:gd name="T49" fmla="*/ 338 h 573"/>
                <a:gd name="T50" fmla="*/ 561 w 2557"/>
                <a:gd name="T51" fmla="*/ 338 h 573"/>
                <a:gd name="T52" fmla="*/ 561 w 2557"/>
                <a:gd name="T53" fmla="*/ 357 h 573"/>
                <a:gd name="T54" fmla="*/ 573 w 2557"/>
                <a:gd name="T55" fmla="*/ 357 h 573"/>
                <a:gd name="T56" fmla="*/ 573 w 2557"/>
                <a:gd name="T57" fmla="*/ 376 h 573"/>
                <a:gd name="T58" fmla="*/ 603 w 2557"/>
                <a:gd name="T59" fmla="*/ 376 h 573"/>
                <a:gd name="T60" fmla="*/ 603 w 2557"/>
                <a:gd name="T61" fmla="*/ 407 h 573"/>
                <a:gd name="T62" fmla="*/ 618 w 2557"/>
                <a:gd name="T63" fmla="*/ 407 h 573"/>
                <a:gd name="T64" fmla="*/ 618 w 2557"/>
                <a:gd name="T65" fmla="*/ 427 h 573"/>
                <a:gd name="T66" fmla="*/ 680 w 2557"/>
                <a:gd name="T67" fmla="*/ 427 h 573"/>
                <a:gd name="T68" fmla="*/ 680 w 2557"/>
                <a:gd name="T69" fmla="*/ 448 h 573"/>
                <a:gd name="T70" fmla="*/ 817 w 2557"/>
                <a:gd name="T71" fmla="*/ 448 h 573"/>
                <a:gd name="T72" fmla="*/ 817 w 2557"/>
                <a:gd name="T73" fmla="*/ 470 h 573"/>
                <a:gd name="T74" fmla="*/ 893 w 2557"/>
                <a:gd name="T75" fmla="*/ 470 h 573"/>
                <a:gd name="T76" fmla="*/ 893 w 2557"/>
                <a:gd name="T77" fmla="*/ 489 h 573"/>
                <a:gd name="T78" fmla="*/ 1364 w 2557"/>
                <a:gd name="T79" fmla="*/ 489 h 573"/>
                <a:gd name="T80" fmla="*/ 1364 w 2557"/>
                <a:gd name="T81" fmla="*/ 510 h 573"/>
                <a:gd name="T82" fmla="*/ 1364 w 2557"/>
                <a:gd name="T83" fmla="*/ 518 h 573"/>
                <a:gd name="T84" fmla="*/ 1561 w 2557"/>
                <a:gd name="T85" fmla="*/ 518 h 573"/>
                <a:gd name="T86" fmla="*/ 1561 w 2557"/>
                <a:gd name="T87" fmla="*/ 544 h 573"/>
                <a:gd name="T88" fmla="*/ 2089 w 2557"/>
                <a:gd name="T89" fmla="*/ 544 h 573"/>
                <a:gd name="T90" fmla="*/ 2089 w 2557"/>
                <a:gd name="T91" fmla="*/ 573 h 573"/>
                <a:gd name="T92" fmla="*/ 2557 w 2557"/>
                <a:gd name="T93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7" h="573">
                  <a:moveTo>
                    <a:pt x="0" y="0"/>
                  </a:moveTo>
                  <a:lnTo>
                    <a:pt x="47" y="0"/>
                  </a:lnTo>
                  <a:lnTo>
                    <a:pt x="47" y="22"/>
                  </a:lnTo>
                  <a:lnTo>
                    <a:pt x="69" y="22"/>
                  </a:lnTo>
                  <a:lnTo>
                    <a:pt x="69" y="43"/>
                  </a:lnTo>
                  <a:lnTo>
                    <a:pt x="123" y="43"/>
                  </a:lnTo>
                  <a:lnTo>
                    <a:pt x="123" y="84"/>
                  </a:lnTo>
                  <a:lnTo>
                    <a:pt x="145" y="84"/>
                  </a:lnTo>
                  <a:lnTo>
                    <a:pt x="145" y="103"/>
                  </a:lnTo>
                  <a:lnTo>
                    <a:pt x="199" y="103"/>
                  </a:lnTo>
                  <a:lnTo>
                    <a:pt x="199" y="122"/>
                  </a:lnTo>
                  <a:lnTo>
                    <a:pt x="214" y="122"/>
                  </a:lnTo>
                  <a:lnTo>
                    <a:pt x="214" y="168"/>
                  </a:lnTo>
                  <a:lnTo>
                    <a:pt x="302" y="168"/>
                  </a:lnTo>
                  <a:lnTo>
                    <a:pt x="302" y="209"/>
                  </a:lnTo>
                  <a:lnTo>
                    <a:pt x="351" y="209"/>
                  </a:lnTo>
                  <a:lnTo>
                    <a:pt x="351" y="233"/>
                  </a:lnTo>
                  <a:lnTo>
                    <a:pt x="375" y="233"/>
                  </a:lnTo>
                  <a:lnTo>
                    <a:pt x="375" y="254"/>
                  </a:lnTo>
                  <a:lnTo>
                    <a:pt x="432" y="254"/>
                  </a:lnTo>
                  <a:lnTo>
                    <a:pt x="432" y="297"/>
                  </a:lnTo>
                  <a:lnTo>
                    <a:pt x="458" y="297"/>
                  </a:lnTo>
                  <a:lnTo>
                    <a:pt x="458" y="319"/>
                  </a:lnTo>
                  <a:lnTo>
                    <a:pt x="508" y="319"/>
                  </a:lnTo>
                  <a:lnTo>
                    <a:pt x="508" y="338"/>
                  </a:lnTo>
                  <a:lnTo>
                    <a:pt x="561" y="338"/>
                  </a:lnTo>
                  <a:lnTo>
                    <a:pt x="561" y="357"/>
                  </a:lnTo>
                  <a:lnTo>
                    <a:pt x="573" y="357"/>
                  </a:lnTo>
                  <a:lnTo>
                    <a:pt x="573" y="376"/>
                  </a:lnTo>
                  <a:lnTo>
                    <a:pt x="603" y="376"/>
                  </a:lnTo>
                  <a:lnTo>
                    <a:pt x="603" y="407"/>
                  </a:lnTo>
                  <a:lnTo>
                    <a:pt x="618" y="407"/>
                  </a:lnTo>
                  <a:lnTo>
                    <a:pt x="618" y="427"/>
                  </a:lnTo>
                  <a:lnTo>
                    <a:pt x="680" y="427"/>
                  </a:lnTo>
                  <a:lnTo>
                    <a:pt x="680" y="448"/>
                  </a:lnTo>
                  <a:lnTo>
                    <a:pt x="817" y="448"/>
                  </a:lnTo>
                  <a:lnTo>
                    <a:pt x="817" y="470"/>
                  </a:lnTo>
                  <a:lnTo>
                    <a:pt x="893" y="470"/>
                  </a:lnTo>
                  <a:lnTo>
                    <a:pt x="893" y="489"/>
                  </a:lnTo>
                  <a:lnTo>
                    <a:pt x="1364" y="489"/>
                  </a:lnTo>
                  <a:lnTo>
                    <a:pt x="1364" y="510"/>
                  </a:lnTo>
                  <a:lnTo>
                    <a:pt x="1364" y="518"/>
                  </a:lnTo>
                  <a:lnTo>
                    <a:pt x="1561" y="518"/>
                  </a:lnTo>
                  <a:lnTo>
                    <a:pt x="1561" y="544"/>
                  </a:lnTo>
                  <a:lnTo>
                    <a:pt x="2089" y="544"/>
                  </a:lnTo>
                  <a:lnTo>
                    <a:pt x="2089" y="573"/>
                  </a:lnTo>
                  <a:lnTo>
                    <a:pt x="2557" y="573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endParaRPr lang="en-150" sz="2400"/>
            </a:p>
          </p:txBody>
        </p:sp>
        <p:sp>
          <p:nvSpPr>
            <p:cNvPr id="260" name="Freeform 6">
              <a:extLst>
                <a:ext uri="{FF2B5EF4-FFF2-40B4-BE49-F238E27FC236}">
                  <a16:creationId xmlns:a16="http://schemas.microsoft.com/office/drawing/2014/main" id="{22CF1F62-CFE4-477B-A629-339DD2CFD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628" y="3686900"/>
              <a:ext cx="4528210" cy="992292"/>
            </a:xfrm>
            <a:custGeom>
              <a:avLst/>
              <a:gdLst>
                <a:gd name="T0" fmla="*/ 0 w 2453"/>
                <a:gd name="T1" fmla="*/ 0 h 721"/>
                <a:gd name="T2" fmla="*/ 15 w 2453"/>
                <a:gd name="T3" fmla="*/ 0 h 721"/>
                <a:gd name="T4" fmla="*/ 15 w 2453"/>
                <a:gd name="T5" fmla="*/ 19 h 721"/>
                <a:gd name="T6" fmla="*/ 19 w 2453"/>
                <a:gd name="T7" fmla="*/ 19 h 721"/>
                <a:gd name="T8" fmla="*/ 19 w 2453"/>
                <a:gd name="T9" fmla="*/ 43 h 721"/>
                <a:gd name="T10" fmla="*/ 34 w 2453"/>
                <a:gd name="T11" fmla="*/ 43 h 721"/>
                <a:gd name="T12" fmla="*/ 34 w 2453"/>
                <a:gd name="T13" fmla="*/ 63 h 721"/>
                <a:gd name="T14" fmla="*/ 41 w 2453"/>
                <a:gd name="T15" fmla="*/ 63 h 721"/>
                <a:gd name="T16" fmla="*/ 41 w 2453"/>
                <a:gd name="T17" fmla="*/ 82 h 721"/>
                <a:gd name="T18" fmla="*/ 45 w 2453"/>
                <a:gd name="T19" fmla="*/ 82 h 721"/>
                <a:gd name="T20" fmla="*/ 45 w 2453"/>
                <a:gd name="T21" fmla="*/ 103 h 721"/>
                <a:gd name="T22" fmla="*/ 74 w 2453"/>
                <a:gd name="T23" fmla="*/ 103 h 721"/>
                <a:gd name="T24" fmla="*/ 74 w 2453"/>
                <a:gd name="T25" fmla="*/ 127 h 721"/>
                <a:gd name="T26" fmla="*/ 93 w 2453"/>
                <a:gd name="T27" fmla="*/ 127 h 721"/>
                <a:gd name="T28" fmla="*/ 93 w 2453"/>
                <a:gd name="T29" fmla="*/ 151 h 721"/>
                <a:gd name="T30" fmla="*/ 119 w 2453"/>
                <a:gd name="T31" fmla="*/ 151 h 721"/>
                <a:gd name="T32" fmla="*/ 119 w 2453"/>
                <a:gd name="T33" fmla="*/ 197 h 721"/>
                <a:gd name="T34" fmla="*/ 155 w 2453"/>
                <a:gd name="T35" fmla="*/ 197 h 721"/>
                <a:gd name="T36" fmla="*/ 155 w 2453"/>
                <a:gd name="T37" fmla="*/ 221 h 721"/>
                <a:gd name="T38" fmla="*/ 169 w 2453"/>
                <a:gd name="T39" fmla="*/ 221 h 721"/>
                <a:gd name="T40" fmla="*/ 169 w 2453"/>
                <a:gd name="T41" fmla="*/ 247 h 721"/>
                <a:gd name="T42" fmla="*/ 181 w 2453"/>
                <a:gd name="T43" fmla="*/ 247 h 721"/>
                <a:gd name="T44" fmla="*/ 181 w 2453"/>
                <a:gd name="T45" fmla="*/ 295 h 721"/>
                <a:gd name="T46" fmla="*/ 188 w 2453"/>
                <a:gd name="T47" fmla="*/ 295 h 721"/>
                <a:gd name="T48" fmla="*/ 188 w 2453"/>
                <a:gd name="T49" fmla="*/ 321 h 721"/>
                <a:gd name="T50" fmla="*/ 193 w 2453"/>
                <a:gd name="T51" fmla="*/ 321 h 721"/>
                <a:gd name="T52" fmla="*/ 193 w 2453"/>
                <a:gd name="T53" fmla="*/ 369 h 721"/>
                <a:gd name="T54" fmla="*/ 224 w 2453"/>
                <a:gd name="T55" fmla="*/ 369 h 721"/>
                <a:gd name="T56" fmla="*/ 224 w 2453"/>
                <a:gd name="T57" fmla="*/ 395 h 721"/>
                <a:gd name="T58" fmla="*/ 233 w 2453"/>
                <a:gd name="T59" fmla="*/ 395 h 721"/>
                <a:gd name="T60" fmla="*/ 233 w 2453"/>
                <a:gd name="T61" fmla="*/ 405 h 721"/>
                <a:gd name="T62" fmla="*/ 233 w 2453"/>
                <a:gd name="T63" fmla="*/ 422 h 721"/>
                <a:gd name="T64" fmla="*/ 247 w 2453"/>
                <a:gd name="T65" fmla="*/ 422 h 721"/>
                <a:gd name="T66" fmla="*/ 247 w 2453"/>
                <a:gd name="T67" fmla="*/ 443 h 721"/>
                <a:gd name="T68" fmla="*/ 259 w 2453"/>
                <a:gd name="T69" fmla="*/ 443 h 721"/>
                <a:gd name="T70" fmla="*/ 259 w 2453"/>
                <a:gd name="T71" fmla="*/ 470 h 721"/>
                <a:gd name="T72" fmla="*/ 290 w 2453"/>
                <a:gd name="T73" fmla="*/ 470 h 721"/>
                <a:gd name="T74" fmla="*/ 290 w 2453"/>
                <a:gd name="T75" fmla="*/ 496 h 721"/>
                <a:gd name="T76" fmla="*/ 297 w 2453"/>
                <a:gd name="T77" fmla="*/ 496 h 721"/>
                <a:gd name="T78" fmla="*/ 297 w 2453"/>
                <a:gd name="T79" fmla="*/ 522 h 721"/>
                <a:gd name="T80" fmla="*/ 407 w 2453"/>
                <a:gd name="T81" fmla="*/ 522 h 721"/>
                <a:gd name="T82" fmla="*/ 407 w 2453"/>
                <a:gd name="T83" fmla="*/ 577 h 721"/>
                <a:gd name="T84" fmla="*/ 433 w 2453"/>
                <a:gd name="T85" fmla="*/ 577 h 721"/>
                <a:gd name="T86" fmla="*/ 433 w 2453"/>
                <a:gd name="T87" fmla="*/ 606 h 721"/>
                <a:gd name="T88" fmla="*/ 732 w 2453"/>
                <a:gd name="T89" fmla="*/ 606 h 721"/>
                <a:gd name="T90" fmla="*/ 732 w 2453"/>
                <a:gd name="T91" fmla="*/ 633 h 721"/>
                <a:gd name="T92" fmla="*/ 894 w 2453"/>
                <a:gd name="T93" fmla="*/ 633 h 721"/>
                <a:gd name="T94" fmla="*/ 894 w 2453"/>
                <a:gd name="T95" fmla="*/ 659 h 721"/>
                <a:gd name="T96" fmla="*/ 1222 w 2453"/>
                <a:gd name="T97" fmla="*/ 659 h 721"/>
                <a:gd name="T98" fmla="*/ 1222 w 2453"/>
                <a:gd name="T99" fmla="*/ 685 h 721"/>
                <a:gd name="T100" fmla="*/ 1562 w 2453"/>
                <a:gd name="T101" fmla="*/ 685 h 721"/>
                <a:gd name="T102" fmla="*/ 1562 w 2453"/>
                <a:gd name="T103" fmla="*/ 721 h 721"/>
                <a:gd name="T104" fmla="*/ 2453 w 2453"/>
                <a:gd name="T105" fmla="*/ 7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53" h="721">
                  <a:moveTo>
                    <a:pt x="0" y="0"/>
                  </a:moveTo>
                  <a:lnTo>
                    <a:pt x="15" y="0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43"/>
                  </a:lnTo>
                  <a:lnTo>
                    <a:pt x="34" y="43"/>
                  </a:lnTo>
                  <a:lnTo>
                    <a:pt x="34" y="63"/>
                  </a:lnTo>
                  <a:lnTo>
                    <a:pt x="41" y="63"/>
                  </a:lnTo>
                  <a:lnTo>
                    <a:pt x="41" y="82"/>
                  </a:lnTo>
                  <a:lnTo>
                    <a:pt x="45" y="82"/>
                  </a:lnTo>
                  <a:lnTo>
                    <a:pt x="45" y="103"/>
                  </a:lnTo>
                  <a:lnTo>
                    <a:pt x="74" y="103"/>
                  </a:lnTo>
                  <a:lnTo>
                    <a:pt x="74" y="127"/>
                  </a:lnTo>
                  <a:lnTo>
                    <a:pt x="93" y="127"/>
                  </a:lnTo>
                  <a:lnTo>
                    <a:pt x="93" y="151"/>
                  </a:lnTo>
                  <a:lnTo>
                    <a:pt x="119" y="151"/>
                  </a:lnTo>
                  <a:lnTo>
                    <a:pt x="119" y="197"/>
                  </a:lnTo>
                  <a:lnTo>
                    <a:pt x="155" y="197"/>
                  </a:lnTo>
                  <a:lnTo>
                    <a:pt x="155" y="221"/>
                  </a:lnTo>
                  <a:lnTo>
                    <a:pt x="169" y="221"/>
                  </a:lnTo>
                  <a:lnTo>
                    <a:pt x="169" y="247"/>
                  </a:lnTo>
                  <a:lnTo>
                    <a:pt x="181" y="247"/>
                  </a:lnTo>
                  <a:lnTo>
                    <a:pt x="181" y="295"/>
                  </a:lnTo>
                  <a:lnTo>
                    <a:pt x="188" y="295"/>
                  </a:lnTo>
                  <a:lnTo>
                    <a:pt x="188" y="321"/>
                  </a:lnTo>
                  <a:lnTo>
                    <a:pt x="193" y="321"/>
                  </a:lnTo>
                  <a:lnTo>
                    <a:pt x="193" y="369"/>
                  </a:lnTo>
                  <a:lnTo>
                    <a:pt x="224" y="369"/>
                  </a:lnTo>
                  <a:lnTo>
                    <a:pt x="224" y="395"/>
                  </a:lnTo>
                  <a:lnTo>
                    <a:pt x="233" y="395"/>
                  </a:lnTo>
                  <a:lnTo>
                    <a:pt x="233" y="405"/>
                  </a:lnTo>
                  <a:lnTo>
                    <a:pt x="233" y="422"/>
                  </a:lnTo>
                  <a:lnTo>
                    <a:pt x="247" y="422"/>
                  </a:lnTo>
                  <a:lnTo>
                    <a:pt x="247" y="443"/>
                  </a:lnTo>
                  <a:lnTo>
                    <a:pt x="259" y="443"/>
                  </a:lnTo>
                  <a:lnTo>
                    <a:pt x="259" y="470"/>
                  </a:lnTo>
                  <a:lnTo>
                    <a:pt x="290" y="470"/>
                  </a:lnTo>
                  <a:lnTo>
                    <a:pt x="290" y="496"/>
                  </a:lnTo>
                  <a:lnTo>
                    <a:pt x="297" y="496"/>
                  </a:lnTo>
                  <a:lnTo>
                    <a:pt x="297" y="522"/>
                  </a:lnTo>
                  <a:lnTo>
                    <a:pt x="407" y="522"/>
                  </a:lnTo>
                  <a:lnTo>
                    <a:pt x="407" y="577"/>
                  </a:lnTo>
                  <a:lnTo>
                    <a:pt x="433" y="577"/>
                  </a:lnTo>
                  <a:lnTo>
                    <a:pt x="433" y="606"/>
                  </a:lnTo>
                  <a:lnTo>
                    <a:pt x="732" y="606"/>
                  </a:lnTo>
                  <a:lnTo>
                    <a:pt x="732" y="633"/>
                  </a:lnTo>
                  <a:lnTo>
                    <a:pt x="894" y="633"/>
                  </a:lnTo>
                  <a:lnTo>
                    <a:pt x="894" y="659"/>
                  </a:lnTo>
                  <a:lnTo>
                    <a:pt x="1222" y="659"/>
                  </a:lnTo>
                  <a:lnTo>
                    <a:pt x="1222" y="685"/>
                  </a:lnTo>
                  <a:lnTo>
                    <a:pt x="1562" y="685"/>
                  </a:lnTo>
                  <a:lnTo>
                    <a:pt x="1562" y="721"/>
                  </a:lnTo>
                  <a:lnTo>
                    <a:pt x="2453" y="721"/>
                  </a:lnTo>
                </a:path>
              </a:pathLst>
            </a:custGeom>
            <a:noFill/>
            <a:ln w="19050" cap="flat">
              <a:solidFill>
                <a:srgbClr val="7030A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endParaRPr lang="en-150" sz="2400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23E5BFE-470B-423C-B569-671096ED16F3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3687926"/>
              <a:ext cx="0" cy="110518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C8289DA-7FB7-47B5-8455-800B79257D8B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4793104"/>
              <a:ext cx="4866716" cy="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83207F-DBC1-4494-A3D1-0DFAA964791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474327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B2FDD82-65DF-44F7-AD96-0C70BFEED2D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4522243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DEBB4D3-7493-4E44-9795-F55F7310B9B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4301207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848A108-0BF6-4528-8A36-21067470675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4080172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FE3C4B-A896-4A2A-A841-0ED2441106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3859135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E9045A7-DDBE-46C2-8EEA-DEDF2877CDE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363809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3966A633-BF63-44C6-A936-53ED1E8C7769}"/>
                </a:ext>
              </a:extLst>
            </p:cNvPr>
            <p:cNvCxnSpPr/>
            <p:nvPr/>
          </p:nvCxnSpPr>
          <p:spPr>
            <a:xfrm>
              <a:off x="1120968" y="3723786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288EDED1-9EF3-48D5-993B-254489C219AE}"/>
                </a:ext>
              </a:extLst>
            </p:cNvPr>
            <p:cNvCxnSpPr/>
            <p:nvPr/>
          </p:nvCxnSpPr>
          <p:spPr>
            <a:xfrm>
              <a:off x="1175860" y="3804891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71848E18-A829-40B1-83EA-F3CDCD7A826B}"/>
                </a:ext>
              </a:extLst>
            </p:cNvPr>
            <p:cNvCxnSpPr/>
            <p:nvPr/>
          </p:nvCxnSpPr>
          <p:spPr>
            <a:xfrm>
              <a:off x="1202226" y="3804891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A7D19C57-8A42-4054-8F6D-A46ECF3C19D8}"/>
                </a:ext>
              </a:extLst>
            </p:cNvPr>
            <p:cNvCxnSpPr/>
            <p:nvPr/>
          </p:nvCxnSpPr>
          <p:spPr>
            <a:xfrm>
              <a:off x="1370050" y="3963540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34EB8AD0-6E4E-4B3E-B4C8-8E88E6602B9E}"/>
                </a:ext>
              </a:extLst>
            </p:cNvPr>
            <p:cNvCxnSpPr/>
            <p:nvPr/>
          </p:nvCxnSpPr>
          <p:spPr>
            <a:xfrm>
              <a:off x="1207499" y="3835410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47DBCC2F-D47F-4EC4-A1A8-5BF4BB353750}"/>
                </a:ext>
              </a:extLst>
            </p:cNvPr>
            <p:cNvCxnSpPr/>
            <p:nvPr/>
          </p:nvCxnSpPr>
          <p:spPr>
            <a:xfrm>
              <a:off x="1553596" y="4302984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B96CC536-A9BD-4CF2-8940-187CF16A1C37}"/>
                </a:ext>
              </a:extLst>
            </p:cNvPr>
            <p:cNvCxnSpPr/>
            <p:nvPr/>
          </p:nvCxnSpPr>
          <p:spPr>
            <a:xfrm>
              <a:off x="3442658" y="4605914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FBD343F4-0DF3-4D71-9ED9-BF1F5C09D7C1}"/>
                </a:ext>
              </a:extLst>
            </p:cNvPr>
            <p:cNvCxnSpPr/>
            <p:nvPr/>
          </p:nvCxnSpPr>
          <p:spPr>
            <a:xfrm>
              <a:off x="5427175" y="4654807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2D7156AF-6B47-4287-B026-044312F0233F}"/>
                </a:ext>
              </a:extLst>
            </p:cNvPr>
            <p:cNvCxnSpPr/>
            <p:nvPr/>
          </p:nvCxnSpPr>
          <p:spPr>
            <a:xfrm>
              <a:off x="5603838" y="4654371"/>
              <a:ext cx="0" cy="4458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77DA76DA-9574-4ED4-ABFB-D425EC31125B}"/>
                </a:ext>
              </a:extLst>
            </p:cNvPr>
            <p:cNvCxnSpPr/>
            <p:nvPr/>
          </p:nvCxnSpPr>
          <p:spPr>
            <a:xfrm>
              <a:off x="5802414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B777ABA1-C254-4DD9-92FA-B57E6A5B1937}"/>
                </a:ext>
              </a:extLst>
            </p:cNvPr>
            <p:cNvCxnSpPr/>
            <p:nvPr/>
          </p:nvCxnSpPr>
          <p:spPr>
            <a:xfrm>
              <a:off x="5753262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5D8CFDCE-0DB1-4333-8146-E9412A5FD4D7}"/>
                </a:ext>
              </a:extLst>
            </p:cNvPr>
            <p:cNvCxnSpPr/>
            <p:nvPr/>
          </p:nvCxnSpPr>
          <p:spPr>
            <a:xfrm>
              <a:off x="5717006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09FE387C-97A8-457B-9649-2839549FA400}"/>
                </a:ext>
              </a:extLst>
            </p:cNvPr>
            <p:cNvCxnSpPr/>
            <p:nvPr/>
          </p:nvCxnSpPr>
          <p:spPr>
            <a:xfrm>
              <a:off x="5584944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CEC199BD-648D-42A6-A5D9-7169F0E57F39}"/>
                </a:ext>
              </a:extLst>
            </p:cNvPr>
            <p:cNvCxnSpPr/>
            <p:nvPr/>
          </p:nvCxnSpPr>
          <p:spPr>
            <a:xfrm>
              <a:off x="5472709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CC8362DB-7E45-4778-AA1B-F997D0A17009}"/>
                </a:ext>
              </a:extLst>
            </p:cNvPr>
            <p:cNvCxnSpPr/>
            <p:nvPr/>
          </p:nvCxnSpPr>
          <p:spPr>
            <a:xfrm>
              <a:off x="5440831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CEEFF2AF-D4E5-4640-8EBA-75C105A1F7F6}"/>
                </a:ext>
              </a:extLst>
            </p:cNvPr>
            <p:cNvCxnSpPr/>
            <p:nvPr/>
          </p:nvCxnSpPr>
          <p:spPr>
            <a:xfrm>
              <a:off x="5358434" y="445290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E8B94E79-C944-4E33-A003-243BF66FDE5C}"/>
                </a:ext>
              </a:extLst>
            </p:cNvPr>
            <p:cNvCxnSpPr/>
            <p:nvPr/>
          </p:nvCxnSpPr>
          <p:spPr>
            <a:xfrm>
              <a:off x="2892810" y="4336933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B9BFCBEF-8E3C-4D6A-8236-86360ED81160}"/>
                </a:ext>
              </a:extLst>
            </p:cNvPr>
            <p:cNvCxnSpPr/>
            <p:nvPr/>
          </p:nvCxnSpPr>
          <p:spPr>
            <a:xfrm>
              <a:off x="2841827" y="4336933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DE1B3289-A424-4641-8A1E-E259FDE6CAFC}"/>
                </a:ext>
              </a:extLst>
            </p:cNvPr>
            <p:cNvCxnSpPr/>
            <p:nvPr/>
          </p:nvCxnSpPr>
          <p:spPr>
            <a:xfrm>
              <a:off x="2771435" y="4336933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F8296E2F-64C7-4151-ACD1-547EF6D8B85F}"/>
                </a:ext>
              </a:extLst>
            </p:cNvPr>
            <p:cNvCxnSpPr/>
            <p:nvPr/>
          </p:nvCxnSpPr>
          <p:spPr>
            <a:xfrm>
              <a:off x="1655700" y="395036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>
              <a:extLst>
                <a:ext uri="{FF2B5EF4-FFF2-40B4-BE49-F238E27FC236}">
                  <a16:creationId xmlns:a16="http://schemas.microsoft.com/office/drawing/2014/main" id="{E6598EA2-17B7-4E9A-B228-C3CAD0BF56CA}"/>
                </a:ext>
              </a:extLst>
            </p:cNvPr>
            <p:cNvCxnSpPr/>
            <p:nvPr/>
          </p:nvCxnSpPr>
          <p:spPr>
            <a:xfrm>
              <a:off x="1141772" y="367017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FA960064-0F33-4CAC-B4C0-D2FE1C0A8A54}"/>
                </a:ext>
              </a:extLst>
            </p:cNvPr>
            <p:cNvCxnSpPr>
              <a:cxnSpLocks/>
            </p:cNvCxnSpPr>
            <p:nvPr/>
          </p:nvCxnSpPr>
          <p:spPr>
            <a:xfrm>
              <a:off x="2960246" y="4090132"/>
              <a:ext cx="228508" cy="0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8F677208-A813-42A3-83E8-F56CFF9AC8F5}"/>
                </a:ext>
              </a:extLst>
            </p:cNvPr>
            <p:cNvCxnSpPr>
              <a:cxnSpLocks/>
            </p:cNvCxnSpPr>
            <p:nvPr/>
          </p:nvCxnSpPr>
          <p:spPr>
            <a:xfrm>
              <a:off x="2957616" y="3923490"/>
              <a:ext cx="228508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BE0ADC7F-6FAC-4177-AEE4-7AFDF8284019}"/>
                </a:ext>
              </a:extLst>
            </p:cNvPr>
            <p:cNvSpPr txBox="1"/>
            <p:nvPr/>
          </p:nvSpPr>
          <p:spPr>
            <a:xfrm>
              <a:off x="3281005" y="3595590"/>
              <a:ext cx="2505371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Median OS (95% CI)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TextBox 363">
              <a:extLst>
                <a:ext uri="{FF2B5EF4-FFF2-40B4-BE49-F238E27FC236}">
                  <a16:creationId xmlns:a16="http://schemas.microsoft.com/office/drawing/2014/main" id="{3AF23A18-4990-4878-8BA6-6A75B252BBEA}"/>
                </a:ext>
              </a:extLst>
            </p:cNvPr>
            <p:cNvSpPr txBox="1"/>
            <p:nvPr/>
          </p:nvSpPr>
          <p:spPr>
            <a:xfrm>
              <a:off x="3281005" y="4006210"/>
              <a:ext cx="2505371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BR (N=40): 4.7 months (3.7, 8.3)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AB74D492-3B39-4AFE-B01F-0BA86FE3D527}"/>
                </a:ext>
              </a:extLst>
            </p:cNvPr>
            <p:cNvSpPr txBox="1"/>
            <p:nvPr/>
          </p:nvSpPr>
          <p:spPr>
            <a:xfrm>
              <a:off x="3281004" y="3833361"/>
              <a:ext cx="2831047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Pola+BR (N=40): 12.4 months (9.0, 32.0)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41A9E648-F39D-4567-B757-358AD01D1BF3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C890567E-620C-42EF-A6AB-A7105D49A185}"/>
                </a:ext>
              </a:extLst>
            </p:cNvPr>
            <p:cNvCxnSpPr>
              <a:cxnSpLocks/>
            </p:cNvCxnSpPr>
            <p:nvPr/>
          </p:nvCxnSpPr>
          <p:spPr>
            <a:xfrm>
              <a:off x="7120705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F508ABEB-34B7-464A-B4DC-7BCD8075AD49}"/>
                </a:ext>
              </a:extLst>
            </p:cNvPr>
            <p:cNvCxnSpPr>
              <a:cxnSpLocks/>
            </p:cNvCxnSpPr>
            <p:nvPr/>
          </p:nvCxnSpPr>
          <p:spPr>
            <a:xfrm>
              <a:off x="7468327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7A74F70B-797D-4E32-8499-4BE875FE0598}"/>
                </a:ext>
              </a:extLst>
            </p:cNvPr>
            <p:cNvCxnSpPr>
              <a:cxnSpLocks/>
            </p:cNvCxnSpPr>
            <p:nvPr/>
          </p:nvCxnSpPr>
          <p:spPr>
            <a:xfrm>
              <a:off x="7815950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1831B0FD-8100-4933-84E1-64428B8A2148}"/>
                </a:ext>
              </a:extLst>
            </p:cNvPr>
            <p:cNvCxnSpPr>
              <a:cxnSpLocks/>
            </p:cNvCxnSpPr>
            <p:nvPr/>
          </p:nvCxnSpPr>
          <p:spPr>
            <a:xfrm>
              <a:off x="8163572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F9F7DDA6-01A2-4456-81F4-ED5E019CA675}"/>
                </a:ext>
              </a:extLst>
            </p:cNvPr>
            <p:cNvCxnSpPr>
              <a:cxnSpLocks/>
            </p:cNvCxnSpPr>
            <p:nvPr/>
          </p:nvCxnSpPr>
          <p:spPr>
            <a:xfrm>
              <a:off x="8511194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E7464E04-BF3E-46E4-A1DC-4F5E0B76CA22}"/>
                </a:ext>
              </a:extLst>
            </p:cNvPr>
            <p:cNvCxnSpPr>
              <a:cxnSpLocks/>
            </p:cNvCxnSpPr>
            <p:nvPr/>
          </p:nvCxnSpPr>
          <p:spPr>
            <a:xfrm>
              <a:off x="8858819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CD813194-33D7-4E3E-9BA1-CCDFDE8A6AD0}"/>
                </a:ext>
              </a:extLst>
            </p:cNvPr>
            <p:cNvCxnSpPr>
              <a:cxnSpLocks/>
            </p:cNvCxnSpPr>
            <p:nvPr/>
          </p:nvCxnSpPr>
          <p:spPr>
            <a:xfrm>
              <a:off x="9206441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BD96B5CF-4526-4F70-9A45-2D33BFC2722D}"/>
                </a:ext>
              </a:extLst>
            </p:cNvPr>
            <p:cNvCxnSpPr>
              <a:cxnSpLocks/>
            </p:cNvCxnSpPr>
            <p:nvPr/>
          </p:nvCxnSpPr>
          <p:spPr>
            <a:xfrm>
              <a:off x="9554063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3DE7547C-2F6F-43D3-912A-504C60876A1D}"/>
                </a:ext>
              </a:extLst>
            </p:cNvPr>
            <p:cNvCxnSpPr>
              <a:cxnSpLocks/>
            </p:cNvCxnSpPr>
            <p:nvPr/>
          </p:nvCxnSpPr>
          <p:spPr>
            <a:xfrm>
              <a:off x="9901686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F646E936-CBFA-4000-B0D8-0F84794AABF7}"/>
                </a:ext>
              </a:extLst>
            </p:cNvPr>
            <p:cNvCxnSpPr>
              <a:cxnSpLocks/>
            </p:cNvCxnSpPr>
            <p:nvPr/>
          </p:nvCxnSpPr>
          <p:spPr>
            <a:xfrm>
              <a:off x="10249308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D45489FF-6C42-4B84-A23C-852FA93DBA13}"/>
                </a:ext>
              </a:extLst>
            </p:cNvPr>
            <p:cNvCxnSpPr>
              <a:cxnSpLocks/>
            </p:cNvCxnSpPr>
            <p:nvPr/>
          </p:nvCxnSpPr>
          <p:spPr>
            <a:xfrm>
              <a:off x="10596930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B4CDF812-0D89-4004-AFE3-059743A91E1F}"/>
                </a:ext>
              </a:extLst>
            </p:cNvPr>
            <p:cNvCxnSpPr>
              <a:cxnSpLocks/>
            </p:cNvCxnSpPr>
            <p:nvPr/>
          </p:nvCxnSpPr>
          <p:spPr>
            <a:xfrm>
              <a:off x="10944552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3EAEB4B-A1B7-457C-BA07-0E13B6F8C413}"/>
                </a:ext>
              </a:extLst>
            </p:cNvPr>
            <p:cNvCxnSpPr>
              <a:cxnSpLocks/>
            </p:cNvCxnSpPr>
            <p:nvPr/>
          </p:nvCxnSpPr>
          <p:spPr>
            <a:xfrm>
              <a:off x="11292174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B362BF6A-3464-422E-8567-71D26AFFE6DD}"/>
                </a:ext>
              </a:extLst>
            </p:cNvPr>
            <p:cNvCxnSpPr>
              <a:cxnSpLocks/>
            </p:cNvCxnSpPr>
            <p:nvPr/>
          </p:nvCxnSpPr>
          <p:spPr>
            <a:xfrm>
              <a:off x="11639797" y="4812300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E3920AC7-B78E-4B8F-A3C1-8A985E95D664}"/>
                </a:ext>
              </a:extLst>
            </p:cNvPr>
            <p:cNvSpPr txBox="1"/>
            <p:nvPr/>
          </p:nvSpPr>
          <p:spPr>
            <a:xfrm>
              <a:off x="6663259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3A3570B0-01B0-4CE7-A09D-FEC170167356}"/>
                </a:ext>
              </a:extLst>
            </p:cNvPr>
            <p:cNvSpPr txBox="1"/>
            <p:nvPr/>
          </p:nvSpPr>
          <p:spPr>
            <a:xfrm>
              <a:off x="7011127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E5A25E5D-D958-4A72-A2A1-3DC07B3892BD}"/>
                </a:ext>
              </a:extLst>
            </p:cNvPr>
            <p:cNvSpPr txBox="1"/>
            <p:nvPr/>
          </p:nvSpPr>
          <p:spPr>
            <a:xfrm>
              <a:off x="7358994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4162E5C1-116E-4526-A5AB-10DD1C57BB6A}"/>
                </a:ext>
              </a:extLst>
            </p:cNvPr>
            <p:cNvSpPr txBox="1"/>
            <p:nvPr/>
          </p:nvSpPr>
          <p:spPr>
            <a:xfrm>
              <a:off x="7706861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D992EB24-2A19-48E2-906B-B21B7B2FCFAA}"/>
                </a:ext>
              </a:extLst>
            </p:cNvPr>
            <p:cNvSpPr txBox="1"/>
            <p:nvPr/>
          </p:nvSpPr>
          <p:spPr>
            <a:xfrm>
              <a:off x="8054729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69630AB0-F398-4BC5-B651-D203CB738852}"/>
                </a:ext>
              </a:extLst>
            </p:cNvPr>
            <p:cNvSpPr txBox="1"/>
            <p:nvPr/>
          </p:nvSpPr>
          <p:spPr>
            <a:xfrm>
              <a:off x="8402597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3A81CDA7-B5F8-4E3B-A936-E2DD202C0362}"/>
                </a:ext>
              </a:extLst>
            </p:cNvPr>
            <p:cNvSpPr txBox="1"/>
            <p:nvPr/>
          </p:nvSpPr>
          <p:spPr>
            <a:xfrm>
              <a:off x="8750463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D7C97C96-13DE-4692-B0A2-D014606BB667}"/>
                </a:ext>
              </a:extLst>
            </p:cNvPr>
            <p:cNvSpPr txBox="1"/>
            <p:nvPr/>
          </p:nvSpPr>
          <p:spPr>
            <a:xfrm>
              <a:off x="9098330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0FF5C678-F900-48A1-8574-4FCB1DA450CF}"/>
                </a:ext>
              </a:extLst>
            </p:cNvPr>
            <p:cNvSpPr txBox="1"/>
            <p:nvPr/>
          </p:nvSpPr>
          <p:spPr>
            <a:xfrm>
              <a:off x="9446198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AE6AA22E-E2FE-420F-8A0A-4C0AB3ABABA9}"/>
                </a:ext>
              </a:extLst>
            </p:cNvPr>
            <p:cNvSpPr txBox="1"/>
            <p:nvPr/>
          </p:nvSpPr>
          <p:spPr>
            <a:xfrm>
              <a:off x="9794065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840D30DF-9EBA-49DC-A644-E3D777A8FE89}"/>
                </a:ext>
              </a:extLst>
            </p:cNvPr>
            <p:cNvSpPr txBox="1"/>
            <p:nvPr/>
          </p:nvSpPr>
          <p:spPr>
            <a:xfrm>
              <a:off x="10141934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9B747571-BDFA-46F7-B7AA-B76D2CDAA186}"/>
                </a:ext>
              </a:extLst>
            </p:cNvPr>
            <p:cNvSpPr txBox="1"/>
            <p:nvPr/>
          </p:nvSpPr>
          <p:spPr>
            <a:xfrm>
              <a:off x="10489801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CAA35EED-D72E-4A3A-846A-5800CE3AAA4C}"/>
                </a:ext>
              </a:extLst>
            </p:cNvPr>
            <p:cNvSpPr txBox="1"/>
            <p:nvPr/>
          </p:nvSpPr>
          <p:spPr>
            <a:xfrm>
              <a:off x="10837667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AEAC1E4E-36FC-4B74-A372-A4021412F26C}"/>
                </a:ext>
              </a:extLst>
            </p:cNvPr>
            <p:cNvSpPr txBox="1"/>
            <p:nvPr/>
          </p:nvSpPr>
          <p:spPr>
            <a:xfrm>
              <a:off x="11185536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16D49D4A-2066-40FE-B1BD-ACF1E9D9C587}"/>
                </a:ext>
              </a:extLst>
            </p:cNvPr>
            <p:cNvSpPr txBox="1"/>
            <p:nvPr/>
          </p:nvSpPr>
          <p:spPr>
            <a:xfrm>
              <a:off x="11533403" y="490888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1CDE1FC8-B836-4A02-A4E2-C4069BBADB3A}"/>
                </a:ext>
              </a:extLst>
            </p:cNvPr>
            <p:cNvSpPr txBox="1"/>
            <p:nvPr/>
          </p:nvSpPr>
          <p:spPr>
            <a:xfrm>
              <a:off x="6773083" y="5030776"/>
              <a:ext cx="4866715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080" b="1" dirty="0">
                  <a:latin typeface="Arial" panose="020B0604020202020204" pitchFamily="34" charset="0"/>
                  <a:cs typeface="Arial" panose="020B0604020202020204" pitchFamily="34" charset="0"/>
                </a:rPr>
                <a:t>Time (months)</a:t>
              </a:r>
              <a:endParaRPr lang="en-150" sz="168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D7CC6730-1B11-4E08-81AF-6A008F5B0477}"/>
                </a:ext>
              </a:extLst>
            </p:cNvPr>
            <p:cNvSpPr txBox="1"/>
            <p:nvPr/>
          </p:nvSpPr>
          <p:spPr>
            <a:xfrm>
              <a:off x="5909157" y="5204571"/>
              <a:ext cx="674512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Pola+BR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F547AC87-D27B-4797-9BD6-84F034BC470A}"/>
                </a:ext>
              </a:extLst>
            </p:cNvPr>
            <p:cNvSpPr txBox="1"/>
            <p:nvPr/>
          </p:nvSpPr>
          <p:spPr>
            <a:xfrm>
              <a:off x="5909156" y="5073303"/>
              <a:ext cx="1449838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No. of patients at risk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2FB84C67-7236-486A-9374-2235AD77E1C4}"/>
                </a:ext>
              </a:extLst>
            </p:cNvPr>
            <p:cNvGrpSpPr/>
            <p:nvPr/>
          </p:nvGrpSpPr>
          <p:grpSpPr>
            <a:xfrm>
              <a:off x="6663259" y="5208698"/>
              <a:ext cx="4741922" cy="129272"/>
              <a:chOff x="5838851" y="4662688"/>
              <a:chExt cx="3426050" cy="108313"/>
            </a:xfrm>
          </p:grpSpPr>
          <p:sp>
            <p:nvSpPr>
              <p:cNvPr id="284" name="TextBox 283">
                <a:extLst>
                  <a:ext uri="{FF2B5EF4-FFF2-40B4-BE49-F238E27FC236}">
                    <a16:creationId xmlns:a16="http://schemas.microsoft.com/office/drawing/2014/main" id="{A68B0068-6AEE-4B08-8984-CE8D25D3F2A3}"/>
                  </a:ext>
                </a:extLst>
              </p:cNvPr>
              <p:cNvSpPr txBox="1"/>
              <p:nvPr/>
            </p:nvSpPr>
            <p:spPr>
              <a:xfrm>
                <a:off x="5838851" y="4662688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106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TextBox 284">
                <a:extLst>
                  <a:ext uri="{FF2B5EF4-FFF2-40B4-BE49-F238E27FC236}">
                    <a16:creationId xmlns:a16="http://schemas.microsoft.com/office/drawing/2014/main" id="{E6C68DE7-312B-4200-A6D4-2777C03B23FF}"/>
                  </a:ext>
                </a:extLst>
              </p:cNvPr>
              <p:cNvSpPr txBox="1"/>
              <p:nvPr/>
            </p:nvSpPr>
            <p:spPr>
              <a:xfrm>
                <a:off x="609018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93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TextBox 285">
                <a:extLst>
                  <a:ext uri="{FF2B5EF4-FFF2-40B4-BE49-F238E27FC236}">
                    <a16:creationId xmlns:a16="http://schemas.microsoft.com/office/drawing/2014/main" id="{CF072F12-8DCC-4477-9D57-D9C8120FEA86}"/>
                  </a:ext>
                </a:extLst>
              </p:cNvPr>
              <p:cNvSpPr txBox="1"/>
              <p:nvPr/>
            </p:nvSpPr>
            <p:spPr>
              <a:xfrm>
                <a:off x="634152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83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TextBox 286">
                <a:extLst>
                  <a:ext uri="{FF2B5EF4-FFF2-40B4-BE49-F238E27FC236}">
                    <a16:creationId xmlns:a16="http://schemas.microsoft.com/office/drawing/2014/main" id="{53B7CB80-1DD3-4B9A-B46A-79DBC84C6BB6}"/>
                  </a:ext>
                </a:extLst>
              </p:cNvPr>
              <p:cNvSpPr txBox="1"/>
              <p:nvPr/>
            </p:nvSpPr>
            <p:spPr>
              <a:xfrm>
                <a:off x="659285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68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TextBox 287">
                <a:extLst>
                  <a:ext uri="{FF2B5EF4-FFF2-40B4-BE49-F238E27FC236}">
                    <a16:creationId xmlns:a16="http://schemas.microsoft.com/office/drawing/2014/main" id="{413CD0E9-CA48-4462-8F4B-1D488DD06890}"/>
                  </a:ext>
                </a:extLst>
              </p:cNvPr>
              <p:cNvSpPr txBox="1"/>
              <p:nvPr/>
            </p:nvSpPr>
            <p:spPr>
              <a:xfrm>
                <a:off x="684419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58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TextBox 288">
                <a:extLst>
                  <a:ext uri="{FF2B5EF4-FFF2-40B4-BE49-F238E27FC236}">
                    <a16:creationId xmlns:a16="http://schemas.microsoft.com/office/drawing/2014/main" id="{4C8C53BF-7DE7-4EAB-BB11-4DD965FCAE94}"/>
                  </a:ext>
                </a:extLst>
              </p:cNvPr>
              <p:cNvSpPr txBox="1"/>
              <p:nvPr/>
            </p:nvSpPr>
            <p:spPr>
              <a:xfrm>
                <a:off x="709552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51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TextBox 289">
                <a:extLst>
                  <a:ext uri="{FF2B5EF4-FFF2-40B4-BE49-F238E27FC236}">
                    <a16:creationId xmlns:a16="http://schemas.microsoft.com/office/drawing/2014/main" id="{8C9190FF-3299-4B8B-8CFA-2F9E3335EC82}"/>
                  </a:ext>
                </a:extLst>
              </p:cNvPr>
              <p:cNvSpPr txBox="1"/>
              <p:nvPr/>
            </p:nvSpPr>
            <p:spPr>
              <a:xfrm>
                <a:off x="734686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TextBox 290">
                <a:extLst>
                  <a:ext uri="{FF2B5EF4-FFF2-40B4-BE49-F238E27FC236}">
                    <a16:creationId xmlns:a16="http://schemas.microsoft.com/office/drawing/2014/main" id="{0A589EB8-6242-444B-A2B0-1FEC2A227BA8}"/>
                  </a:ext>
                </a:extLst>
              </p:cNvPr>
              <p:cNvSpPr txBox="1"/>
              <p:nvPr/>
            </p:nvSpPr>
            <p:spPr>
              <a:xfrm>
                <a:off x="759819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39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TextBox 291">
                <a:extLst>
                  <a:ext uri="{FF2B5EF4-FFF2-40B4-BE49-F238E27FC236}">
                    <a16:creationId xmlns:a16="http://schemas.microsoft.com/office/drawing/2014/main" id="{E7196B5D-FD0B-4019-A5A1-DAC5974A1F50}"/>
                  </a:ext>
                </a:extLst>
              </p:cNvPr>
              <p:cNvSpPr txBox="1"/>
              <p:nvPr/>
            </p:nvSpPr>
            <p:spPr>
              <a:xfrm>
                <a:off x="784953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TextBox 292">
                <a:extLst>
                  <a:ext uri="{FF2B5EF4-FFF2-40B4-BE49-F238E27FC236}">
                    <a16:creationId xmlns:a16="http://schemas.microsoft.com/office/drawing/2014/main" id="{D77911E0-50FD-4D0C-8EF4-F848B433A354}"/>
                  </a:ext>
                </a:extLst>
              </p:cNvPr>
              <p:cNvSpPr txBox="1"/>
              <p:nvPr/>
            </p:nvSpPr>
            <p:spPr>
              <a:xfrm>
                <a:off x="810086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TextBox 293">
                <a:extLst>
                  <a:ext uri="{FF2B5EF4-FFF2-40B4-BE49-F238E27FC236}">
                    <a16:creationId xmlns:a16="http://schemas.microsoft.com/office/drawing/2014/main" id="{2D15E8C3-6EF0-47EF-901F-B75F3E4B9651}"/>
                  </a:ext>
                </a:extLst>
              </p:cNvPr>
              <p:cNvSpPr txBox="1"/>
              <p:nvPr/>
            </p:nvSpPr>
            <p:spPr>
              <a:xfrm>
                <a:off x="835220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TextBox 294">
                <a:extLst>
                  <a:ext uri="{FF2B5EF4-FFF2-40B4-BE49-F238E27FC236}">
                    <a16:creationId xmlns:a16="http://schemas.microsoft.com/office/drawing/2014/main" id="{E96E27D0-D91E-4406-BD41-58DC5DE34797}"/>
                  </a:ext>
                </a:extLst>
              </p:cNvPr>
              <p:cNvSpPr txBox="1"/>
              <p:nvPr/>
            </p:nvSpPr>
            <p:spPr>
              <a:xfrm>
                <a:off x="8603536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TextBox 295">
                <a:extLst>
                  <a:ext uri="{FF2B5EF4-FFF2-40B4-BE49-F238E27FC236}">
                    <a16:creationId xmlns:a16="http://schemas.microsoft.com/office/drawing/2014/main" id="{A35062B9-3311-4A94-BB81-DCB613799B37}"/>
                  </a:ext>
                </a:extLst>
              </p:cNvPr>
              <p:cNvSpPr txBox="1"/>
              <p:nvPr/>
            </p:nvSpPr>
            <p:spPr>
              <a:xfrm>
                <a:off x="8854871" y="4662691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TextBox 296">
                <a:extLst>
                  <a:ext uri="{FF2B5EF4-FFF2-40B4-BE49-F238E27FC236}">
                    <a16:creationId xmlns:a16="http://schemas.microsoft.com/office/drawing/2014/main" id="{A5C0C33A-CB0C-4E8D-9405-ED51232C467E}"/>
                  </a:ext>
                </a:extLst>
              </p:cNvPr>
              <p:cNvSpPr txBox="1"/>
              <p:nvPr/>
            </p:nvSpPr>
            <p:spPr>
              <a:xfrm>
                <a:off x="9106206" y="4662693"/>
                <a:ext cx="158695" cy="1083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6A7B120A-AD6F-4B92-BCD1-6E735519CD86}"/>
                </a:ext>
              </a:extLst>
            </p:cNvPr>
            <p:cNvSpPr txBox="1"/>
            <p:nvPr/>
          </p:nvSpPr>
          <p:spPr>
            <a:xfrm>
              <a:off x="6373189" y="4743098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Freeform 10">
              <a:extLst>
                <a:ext uri="{FF2B5EF4-FFF2-40B4-BE49-F238E27FC236}">
                  <a16:creationId xmlns:a16="http://schemas.microsoft.com/office/drawing/2014/main" id="{1A3D7522-2DB3-4D5B-BEEA-3D11B3946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679" y="3698869"/>
              <a:ext cx="4814119" cy="718316"/>
            </a:xfrm>
            <a:custGeom>
              <a:avLst/>
              <a:gdLst>
                <a:gd name="T0" fmla="*/ 76 w 2610"/>
                <a:gd name="T1" fmla="*/ 0 h 517"/>
                <a:gd name="T2" fmla="*/ 97 w 2610"/>
                <a:gd name="T3" fmla="*/ 14 h 517"/>
                <a:gd name="T4" fmla="*/ 112 w 2610"/>
                <a:gd name="T5" fmla="*/ 29 h 517"/>
                <a:gd name="T6" fmla="*/ 136 w 2610"/>
                <a:gd name="T7" fmla="*/ 43 h 517"/>
                <a:gd name="T8" fmla="*/ 157 w 2610"/>
                <a:gd name="T9" fmla="*/ 58 h 517"/>
                <a:gd name="T10" fmla="*/ 169 w 2610"/>
                <a:gd name="T11" fmla="*/ 77 h 517"/>
                <a:gd name="T12" fmla="*/ 202 w 2610"/>
                <a:gd name="T13" fmla="*/ 82 h 517"/>
                <a:gd name="T14" fmla="*/ 233 w 2610"/>
                <a:gd name="T15" fmla="*/ 91 h 517"/>
                <a:gd name="T16" fmla="*/ 266 w 2610"/>
                <a:gd name="T17" fmla="*/ 96 h 517"/>
                <a:gd name="T18" fmla="*/ 285 w 2610"/>
                <a:gd name="T19" fmla="*/ 113 h 517"/>
                <a:gd name="T20" fmla="*/ 330 w 2610"/>
                <a:gd name="T21" fmla="*/ 127 h 517"/>
                <a:gd name="T22" fmla="*/ 359 w 2610"/>
                <a:gd name="T23" fmla="*/ 144 h 517"/>
                <a:gd name="T24" fmla="*/ 383 w 2610"/>
                <a:gd name="T25" fmla="*/ 156 h 517"/>
                <a:gd name="T26" fmla="*/ 416 w 2610"/>
                <a:gd name="T27" fmla="*/ 163 h 517"/>
                <a:gd name="T28" fmla="*/ 471 w 2610"/>
                <a:gd name="T29" fmla="*/ 197 h 517"/>
                <a:gd name="T30" fmla="*/ 473 w 2610"/>
                <a:gd name="T31" fmla="*/ 216 h 517"/>
                <a:gd name="T32" fmla="*/ 492 w 2610"/>
                <a:gd name="T33" fmla="*/ 224 h 517"/>
                <a:gd name="T34" fmla="*/ 509 w 2610"/>
                <a:gd name="T35" fmla="*/ 236 h 517"/>
                <a:gd name="T36" fmla="*/ 568 w 2610"/>
                <a:gd name="T37" fmla="*/ 240 h 517"/>
                <a:gd name="T38" fmla="*/ 623 w 2610"/>
                <a:gd name="T39" fmla="*/ 257 h 517"/>
                <a:gd name="T40" fmla="*/ 649 w 2610"/>
                <a:gd name="T41" fmla="*/ 274 h 517"/>
                <a:gd name="T42" fmla="*/ 701 w 2610"/>
                <a:gd name="T43" fmla="*/ 286 h 517"/>
                <a:gd name="T44" fmla="*/ 711 w 2610"/>
                <a:gd name="T45" fmla="*/ 293 h 517"/>
                <a:gd name="T46" fmla="*/ 730 w 2610"/>
                <a:gd name="T47" fmla="*/ 303 h 517"/>
                <a:gd name="T48" fmla="*/ 742 w 2610"/>
                <a:gd name="T49" fmla="*/ 310 h 517"/>
                <a:gd name="T50" fmla="*/ 749 w 2610"/>
                <a:gd name="T51" fmla="*/ 325 h 517"/>
                <a:gd name="T52" fmla="*/ 780 w 2610"/>
                <a:gd name="T53" fmla="*/ 337 h 517"/>
                <a:gd name="T54" fmla="*/ 851 w 2610"/>
                <a:gd name="T55" fmla="*/ 337 h 517"/>
                <a:gd name="T56" fmla="*/ 861 w 2610"/>
                <a:gd name="T57" fmla="*/ 346 h 517"/>
                <a:gd name="T58" fmla="*/ 901 w 2610"/>
                <a:gd name="T59" fmla="*/ 358 h 517"/>
                <a:gd name="T60" fmla="*/ 915 w 2610"/>
                <a:gd name="T61" fmla="*/ 368 h 517"/>
                <a:gd name="T62" fmla="*/ 1034 w 2610"/>
                <a:gd name="T63" fmla="*/ 375 h 517"/>
                <a:gd name="T64" fmla="*/ 1070 w 2610"/>
                <a:gd name="T65" fmla="*/ 385 h 517"/>
                <a:gd name="T66" fmla="*/ 1079 w 2610"/>
                <a:gd name="T67" fmla="*/ 394 h 517"/>
                <a:gd name="T68" fmla="*/ 1129 w 2610"/>
                <a:gd name="T69" fmla="*/ 404 h 517"/>
                <a:gd name="T70" fmla="*/ 1177 w 2610"/>
                <a:gd name="T71" fmla="*/ 414 h 517"/>
                <a:gd name="T72" fmla="*/ 1253 w 2610"/>
                <a:gd name="T73" fmla="*/ 423 h 517"/>
                <a:gd name="T74" fmla="*/ 1317 w 2610"/>
                <a:gd name="T75" fmla="*/ 433 h 517"/>
                <a:gd name="T76" fmla="*/ 1331 w 2610"/>
                <a:gd name="T77" fmla="*/ 452 h 517"/>
                <a:gd name="T78" fmla="*/ 1550 w 2610"/>
                <a:gd name="T79" fmla="*/ 452 h 517"/>
                <a:gd name="T80" fmla="*/ 2177 w 2610"/>
                <a:gd name="T81" fmla="*/ 476 h 517"/>
                <a:gd name="T82" fmla="*/ 2610 w 2610"/>
                <a:gd name="T8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10" h="517">
                  <a:moveTo>
                    <a:pt x="0" y="0"/>
                  </a:moveTo>
                  <a:lnTo>
                    <a:pt x="76" y="0"/>
                  </a:lnTo>
                  <a:lnTo>
                    <a:pt x="76" y="14"/>
                  </a:lnTo>
                  <a:lnTo>
                    <a:pt x="97" y="14"/>
                  </a:lnTo>
                  <a:lnTo>
                    <a:pt x="97" y="29"/>
                  </a:lnTo>
                  <a:lnTo>
                    <a:pt x="112" y="29"/>
                  </a:lnTo>
                  <a:lnTo>
                    <a:pt x="112" y="43"/>
                  </a:lnTo>
                  <a:lnTo>
                    <a:pt x="136" y="43"/>
                  </a:lnTo>
                  <a:lnTo>
                    <a:pt x="136" y="58"/>
                  </a:lnTo>
                  <a:lnTo>
                    <a:pt x="157" y="58"/>
                  </a:lnTo>
                  <a:lnTo>
                    <a:pt x="157" y="77"/>
                  </a:lnTo>
                  <a:lnTo>
                    <a:pt x="169" y="77"/>
                  </a:lnTo>
                  <a:lnTo>
                    <a:pt x="169" y="82"/>
                  </a:lnTo>
                  <a:lnTo>
                    <a:pt x="202" y="82"/>
                  </a:lnTo>
                  <a:lnTo>
                    <a:pt x="202" y="91"/>
                  </a:lnTo>
                  <a:lnTo>
                    <a:pt x="233" y="91"/>
                  </a:lnTo>
                  <a:lnTo>
                    <a:pt x="233" y="96"/>
                  </a:lnTo>
                  <a:lnTo>
                    <a:pt x="266" y="96"/>
                  </a:lnTo>
                  <a:lnTo>
                    <a:pt x="266" y="113"/>
                  </a:lnTo>
                  <a:lnTo>
                    <a:pt x="285" y="113"/>
                  </a:lnTo>
                  <a:lnTo>
                    <a:pt x="285" y="127"/>
                  </a:lnTo>
                  <a:lnTo>
                    <a:pt x="330" y="127"/>
                  </a:lnTo>
                  <a:lnTo>
                    <a:pt x="330" y="144"/>
                  </a:lnTo>
                  <a:lnTo>
                    <a:pt x="359" y="144"/>
                  </a:lnTo>
                  <a:lnTo>
                    <a:pt x="359" y="156"/>
                  </a:lnTo>
                  <a:lnTo>
                    <a:pt x="383" y="156"/>
                  </a:lnTo>
                  <a:lnTo>
                    <a:pt x="383" y="163"/>
                  </a:lnTo>
                  <a:lnTo>
                    <a:pt x="416" y="163"/>
                  </a:lnTo>
                  <a:lnTo>
                    <a:pt x="416" y="197"/>
                  </a:lnTo>
                  <a:lnTo>
                    <a:pt x="471" y="197"/>
                  </a:lnTo>
                  <a:lnTo>
                    <a:pt x="473" y="197"/>
                  </a:lnTo>
                  <a:lnTo>
                    <a:pt x="473" y="216"/>
                  </a:lnTo>
                  <a:lnTo>
                    <a:pt x="492" y="216"/>
                  </a:lnTo>
                  <a:lnTo>
                    <a:pt x="492" y="224"/>
                  </a:lnTo>
                  <a:lnTo>
                    <a:pt x="509" y="224"/>
                  </a:lnTo>
                  <a:lnTo>
                    <a:pt x="509" y="236"/>
                  </a:lnTo>
                  <a:lnTo>
                    <a:pt x="509" y="240"/>
                  </a:lnTo>
                  <a:lnTo>
                    <a:pt x="568" y="240"/>
                  </a:lnTo>
                  <a:lnTo>
                    <a:pt x="568" y="257"/>
                  </a:lnTo>
                  <a:lnTo>
                    <a:pt x="623" y="257"/>
                  </a:lnTo>
                  <a:lnTo>
                    <a:pt x="623" y="274"/>
                  </a:lnTo>
                  <a:lnTo>
                    <a:pt x="649" y="274"/>
                  </a:lnTo>
                  <a:lnTo>
                    <a:pt x="649" y="286"/>
                  </a:lnTo>
                  <a:lnTo>
                    <a:pt x="701" y="286"/>
                  </a:lnTo>
                  <a:lnTo>
                    <a:pt x="701" y="293"/>
                  </a:lnTo>
                  <a:lnTo>
                    <a:pt x="711" y="293"/>
                  </a:lnTo>
                  <a:lnTo>
                    <a:pt x="711" y="303"/>
                  </a:lnTo>
                  <a:lnTo>
                    <a:pt x="730" y="303"/>
                  </a:lnTo>
                  <a:lnTo>
                    <a:pt x="730" y="310"/>
                  </a:lnTo>
                  <a:lnTo>
                    <a:pt x="742" y="310"/>
                  </a:lnTo>
                  <a:lnTo>
                    <a:pt x="749" y="310"/>
                  </a:lnTo>
                  <a:lnTo>
                    <a:pt x="749" y="325"/>
                  </a:lnTo>
                  <a:lnTo>
                    <a:pt x="780" y="325"/>
                  </a:lnTo>
                  <a:lnTo>
                    <a:pt x="780" y="337"/>
                  </a:lnTo>
                  <a:lnTo>
                    <a:pt x="834" y="337"/>
                  </a:lnTo>
                  <a:lnTo>
                    <a:pt x="851" y="337"/>
                  </a:lnTo>
                  <a:lnTo>
                    <a:pt x="851" y="346"/>
                  </a:lnTo>
                  <a:lnTo>
                    <a:pt x="861" y="346"/>
                  </a:lnTo>
                  <a:lnTo>
                    <a:pt x="861" y="358"/>
                  </a:lnTo>
                  <a:lnTo>
                    <a:pt x="901" y="358"/>
                  </a:lnTo>
                  <a:lnTo>
                    <a:pt x="901" y="368"/>
                  </a:lnTo>
                  <a:lnTo>
                    <a:pt x="915" y="368"/>
                  </a:lnTo>
                  <a:lnTo>
                    <a:pt x="915" y="375"/>
                  </a:lnTo>
                  <a:lnTo>
                    <a:pt x="1034" y="375"/>
                  </a:lnTo>
                  <a:lnTo>
                    <a:pt x="1034" y="385"/>
                  </a:lnTo>
                  <a:lnTo>
                    <a:pt x="1070" y="385"/>
                  </a:lnTo>
                  <a:lnTo>
                    <a:pt x="1070" y="394"/>
                  </a:lnTo>
                  <a:lnTo>
                    <a:pt x="1079" y="394"/>
                  </a:lnTo>
                  <a:lnTo>
                    <a:pt x="1079" y="404"/>
                  </a:lnTo>
                  <a:lnTo>
                    <a:pt x="1129" y="404"/>
                  </a:lnTo>
                  <a:lnTo>
                    <a:pt x="1177" y="404"/>
                  </a:lnTo>
                  <a:lnTo>
                    <a:pt x="1177" y="414"/>
                  </a:lnTo>
                  <a:lnTo>
                    <a:pt x="1253" y="414"/>
                  </a:lnTo>
                  <a:lnTo>
                    <a:pt x="1253" y="423"/>
                  </a:lnTo>
                  <a:lnTo>
                    <a:pt x="1317" y="423"/>
                  </a:lnTo>
                  <a:lnTo>
                    <a:pt x="1317" y="433"/>
                  </a:lnTo>
                  <a:lnTo>
                    <a:pt x="1331" y="433"/>
                  </a:lnTo>
                  <a:lnTo>
                    <a:pt x="1331" y="452"/>
                  </a:lnTo>
                  <a:lnTo>
                    <a:pt x="1443" y="452"/>
                  </a:lnTo>
                  <a:lnTo>
                    <a:pt x="1550" y="452"/>
                  </a:lnTo>
                  <a:lnTo>
                    <a:pt x="1550" y="476"/>
                  </a:lnTo>
                  <a:lnTo>
                    <a:pt x="2177" y="476"/>
                  </a:lnTo>
                  <a:lnTo>
                    <a:pt x="2177" y="517"/>
                  </a:lnTo>
                  <a:lnTo>
                    <a:pt x="2610" y="517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endParaRPr lang="en-150" sz="2400"/>
            </a:p>
          </p:txBody>
        </p: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A304F888-6D24-4FA2-ADB3-3EFB7B0111FB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3702555"/>
              <a:ext cx="0" cy="1105178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9DB19F5C-8EBB-4AC3-B683-19D6C5D8DACD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4807733"/>
              <a:ext cx="4866715" cy="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EFE56869-DE6E-4F67-902D-07DDFAB0724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4757907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ECE7DEBE-599D-468B-AA9D-1177306174C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4536872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818A09A1-9128-4134-B1E9-84A00F6DC27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4315835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A0E4EBF7-DD45-4383-B6A1-F895BA629CE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4094801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11F7FB3B-1D84-4CBE-8C05-6E694CDE1B8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3873764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1132225B-5330-40C9-8611-1C1CB030037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365272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BC979BAE-CD56-4CB2-9FB3-96184F52068C}"/>
                </a:ext>
              </a:extLst>
            </p:cNvPr>
            <p:cNvSpPr txBox="1"/>
            <p:nvPr/>
          </p:nvSpPr>
          <p:spPr>
            <a:xfrm>
              <a:off x="6373189" y="3643511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73DA8B4-AD26-4D36-9874-5DE854E7DFF8}"/>
                </a:ext>
              </a:extLst>
            </p:cNvPr>
            <p:cNvSpPr txBox="1"/>
            <p:nvPr/>
          </p:nvSpPr>
          <p:spPr>
            <a:xfrm>
              <a:off x="6373189" y="386342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DAA48364-2715-4033-938F-685C393CE948}"/>
                </a:ext>
              </a:extLst>
            </p:cNvPr>
            <p:cNvSpPr txBox="1"/>
            <p:nvPr/>
          </p:nvSpPr>
          <p:spPr>
            <a:xfrm>
              <a:off x="6373189" y="408334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D4D43855-8B48-46A7-A90F-10B1889BE7AF}"/>
                </a:ext>
              </a:extLst>
            </p:cNvPr>
            <p:cNvSpPr txBox="1"/>
            <p:nvPr/>
          </p:nvSpPr>
          <p:spPr>
            <a:xfrm>
              <a:off x="6373189" y="4303262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BB981DE2-DEA7-4D63-A4C8-11381F1686E4}"/>
                </a:ext>
              </a:extLst>
            </p:cNvPr>
            <p:cNvSpPr txBox="1"/>
            <p:nvPr/>
          </p:nvSpPr>
          <p:spPr>
            <a:xfrm>
              <a:off x="6373189" y="4523180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1814D04A-FAFF-4358-B08F-188B96FDB9E9}"/>
                </a:ext>
              </a:extLst>
            </p:cNvPr>
            <p:cNvSpPr txBox="1"/>
            <p:nvPr/>
          </p:nvSpPr>
          <p:spPr>
            <a:xfrm rot="16200000">
              <a:off x="5738302" y="4129904"/>
              <a:ext cx="1105177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OS rate (%)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7B36106B-F1AA-4B24-A30A-729AC8DEDD30}"/>
                </a:ext>
              </a:extLst>
            </p:cNvPr>
            <p:cNvCxnSpPr/>
            <p:nvPr/>
          </p:nvCxnSpPr>
          <p:spPr>
            <a:xfrm>
              <a:off x="11593796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550623C3-4F0B-4A0C-BC30-DF32B79BFE80}"/>
                </a:ext>
              </a:extLst>
            </p:cNvPr>
            <p:cNvCxnSpPr/>
            <p:nvPr/>
          </p:nvCxnSpPr>
          <p:spPr>
            <a:xfrm>
              <a:off x="11549881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>
              <a:extLst>
                <a:ext uri="{FF2B5EF4-FFF2-40B4-BE49-F238E27FC236}">
                  <a16:creationId xmlns:a16="http://schemas.microsoft.com/office/drawing/2014/main" id="{0CF54669-C804-4563-A7F0-23764354B9A1}"/>
                </a:ext>
              </a:extLst>
            </p:cNvPr>
            <p:cNvCxnSpPr/>
            <p:nvPr/>
          </p:nvCxnSpPr>
          <p:spPr>
            <a:xfrm>
              <a:off x="11510329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75991767-3788-4BC1-AD73-0C56F999FA2C}"/>
                </a:ext>
              </a:extLst>
            </p:cNvPr>
            <p:cNvCxnSpPr/>
            <p:nvPr/>
          </p:nvCxnSpPr>
          <p:spPr>
            <a:xfrm>
              <a:off x="11277923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AE1CD2CA-7F99-4088-BBED-69EEA752B0F3}"/>
                </a:ext>
              </a:extLst>
            </p:cNvPr>
            <p:cNvCxnSpPr/>
            <p:nvPr/>
          </p:nvCxnSpPr>
          <p:spPr>
            <a:xfrm>
              <a:off x="11182766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3FEE10AF-C86E-4CB0-B568-691DA335A9BC}"/>
                </a:ext>
              </a:extLst>
            </p:cNvPr>
            <p:cNvCxnSpPr/>
            <p:nvPr/>
          </p:nvCxnSpPr>
          <p:spPr>
            <a:xfrm>
              <a:off x="10678504" y="433744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FE323F4E-A3AD-4FA7-BC92-AE0E2C085DF7}"/>
                </a:ext>
              </a:extLst>
            </p:cNvPr>
            <p:cNvCxnSpPr/>
            <p:nvPr/>
          </p:nvCxnSpPr>
          <p:spPr>
            <a:xfrm>
              <a:off x="11251979" y="4393251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9E6BF46E-05F7-4495-9964-B751097A00FD}"/>
                </a:ext>
              </a:extLst>
            </p:cNvPr>
            <p:cNvCxnSpPr/>
            <p:nvPr/>
          </p:nvCxnSpPr>
          <p:spPr>
            <a:xfrm>
              <a:off x="10312668" y="433744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F82003FD-A301-4052-B5D7-ABAA8F6F1C7A}"/>
                </a:ext>
              </a:extLst>
            </p:cNvPr>
            <p:cNvCxnSpPr/>
            <p:nvPr/>
          </p:nvCxnSpPr>
          <p:spPr>
            <a:xfrm>
              <a:off x="9828180" y="433744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67219626-83CF-4BDB-A935-BF8C5E2ABBAC}"/>
                </a:ext>
              </a:extLst>
            </p:cNvPr>
            <p:cNvCxnSpPr/>
            <p:nvPr/>
          </p:nvCxnSpPr>
          <p:spPr>
            <a:xfrm>
              <a:off x="9716123" y="433744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71EB2978-3C2D-41BC-B2FF-376BA768DA34}"/>
                </a:ext>
              </a:extLst>
            </p:cNvPr>
            <p:cNvCxnSpPr/>
            <p:nvPr/>
          </p:nvCxnSpPr>
          <p:spPr>
            <a:xfrm>
              <a:off x="9780884" y="433744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4BB940BF-C13C-4C6E-8902-7251057C9570}"/>
                </a:ext>
              </a:extLst>
            </p:cNvPr>
            <p:cNvCxnSpPr/>
            <p:nvPr/>
          </p:nvCxnSpPr>
          <p:spPr>
            <a:xfrm>
              <a:off x="9633727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D181A3D0-CEB2-4915-90CD-A0DC0C5512E1}"/>
                </a:ext>
              </a:extLst>
            </p:cNvPr>
            <p:cNvCxnSpPr/>
            <p:nvPr/>
          </p:nvCxnSpPr>
          <p:spPr>
            <a:xfrm>
              <a:off x="9600769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34038D3E-B286-4A63-A113-B393C12928AB}"/>
                </a:ext>
              </a:extLst>
            </p:cNvPr>
            <p:cNvCxnSpPr/>
            <p:nvPr/>
          </p:nvCxnSpPr>
          <p:spPr>
            <a:xfrm>
              <a:off x="9574789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8ADA5BA4-9194-4A1F-9257-19237138DF07}"/>
                </a:ext>
              </a:extLst>
            </p:cNvPr>
            <p:cNvCxnSpPr/>
            <p:nvPr/>
          </p:nvCxnSpPr>
          <p:spPr>
            <a:xfrm>
              <a:off x="9544177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07D266EA-015B-4D0D-9F49-3A4BBDE3D80E}"/>
                </a:ext>
              </a:extLst>
            </p:cNvPr>
            <p:cNvCxnSpPr/>
            <p:nvPr/>
          </p:nvCxnSpPr>
          <p:spPr>
            <a:xfrm>
              <a:off x="9514514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AC9F0BA0-C32F-40BF-95D8-B2A89CB512AA}"/>
                </a:ext>
              </a:extLst>
            </p:cNvPr>
            <p:cNvCxnSpPr/>
            <p:nvPr/>
          </p:nvCxnSpPr>
          <p:spPr>
            <a:xfrm>
              <a:off x="9446591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6AB32DB6-D2FA-4B6B-876F-C17463E52E42}"/>
                </a:ext>
              </a:extLst>
            </p:cNvPr>
            <p:cNvCxnSpPr/>
            <p:nvPr/>
          </p:nvCxnSpPr>
          <p:spPr>
            <a:xfrm>
              <a:off x="9400448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5C986283-AE73-4ED5-B727-AB963235C96B}"/>
                </a:ext>
              </a:extLst>
            </p:cNvPr>
            <p:cNvCxnSpPr/>
            <p:nvPr/>
          </p:nvCxnSpPr>
          <p:spPr>
            <a:xfrm>
              <a:off x="9374082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97D86F7C-74E2-404C-B3BB-9822373B8980}"/>
                </a:ext>
              </a:extLst>
            </p:cNvPr>
            <p:cNvCxnSpPr/>
            <p:nvPr/>
          </p:nvCxnSpPr>
          <p:spPr>
            <a:xfrm>
              <a:off x="9322954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3B28F760-33F0-432F-AA43-EF1B86C2F3BE}"/>
                </a:ext>
              </a:extLst>
            </p:cNvPr>
            <p:cNvCxnSpPr/>
            <p:nvPr/>
          </p:nvCxnSpPr>
          <p:spPr>
            <a:xfrm>
              <a:off x="9344408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CEB12588-4B4F-4F34-96AB-930F761C9078}"/>
                </a:ext>
              </a:extLst>
            </p:cNvPr>
            <p:cNvCxnSpPr/>
            <p:nvPr/>
          </p:nvCxnSpPr>
          <p:spPr>
            <a:xfrm>
              <a:off x="9293282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7F1D2478-ED46-4C34-8901-87572D253F84}"/>
                </a:ext>
              </a:extLst>
            </p:cNvPr>
            <p:cNvCxnSpPr/>
            <p:nvPr/>
          </p:nvCxnSpPr>
          <p:spPr>
            <a:xfrm>
              <a:off x="9260322" y="4302058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7BD89787-7887-4331-A6CC-403695845376}"/>
                </a:ext>
              </a:extLst>
            </p:cNvPr>
            <p:cNvCxnSpPr>
              <a:cxnSpLocks/>
            </p:cNvCxnSpPr>
            <p:nvPr/>
          </p:nvCxnSpPr>
          <p:spPr>
            <a:xfrm>
              <a:off x="9243824" y="4278115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CD765EFC-67BF-4F7C-A898-C416B0D40AA6}"/>
                </a:ext>
              </a:extLst>
            </p:cNvPr>
            <p:cNvCxnSpPr>
              <a:cxnSpLocks/>
            </p:cNvCxnSpPr>
            <p:nvPr/>
          </p:nvCxnSpPr>
          <p:spPr>
            <a:xfrm>
              <a:off x="9212993" y="425845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B9FD8350-2B9F-4A0C-8924-33309DFD5CC9}"/>
                </a:ext>
              </a:extLst>
            </p:cNvPr>
            <p:cNvCxnSpPr>
              <a:cxnSpLocks/>
            </p:cNvCxnSpPr>
            <p:nvPr/>
          </p:nvCxnSpPr>
          <p:spPr>
            <a:xfrm>
              <a:off x="9180034" y="425845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93E480AB-62DC-4A16-B168-A2552DE4CAE0}"/>
                </a:ext>
              </a:extLst>
            </p:cNvPr>
            <p:cNvCxnSpPr>
              <a:cxnSpLocks/>
            </p:cNvCxnSpPr>
            <p:nvPr/>
          </p:nvCxnSpPr>
          <p:spPr>
            <a:xfrm>
              <a:off x="9156964" y="425845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F7B09169-C533-4A29-8DCE-06988326242A}"/>
                </a:ext>
              </a:extLst>
            </p:cNvPr>
            <p:cNvCxnSpPr>
              <a:cxnSpLocks/>
            </p:cNvCxnSpPr>
            <p:nvPr/>
          </p:nvCxnSpPr>
          <p:spPr>
            <a:xfrm>
              <a:off x="9130596" y="425845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77B688F1-78EA-4468-8ECF-23C3E01EF8A0}"/>
                </a:ext>
              </a:extLst>
            </p:cNvPr>
            <p:cNvCxnSpPr>
              <a:cxnSpLocks/>
            </p:cNvCxnSpPr>
            <p:nvPr/>
          </p:nvCxnSpPr>
          <p:spPr>
            <a:xfrm>
              <a:off x="9103714" y="425845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5000371B-09E4-4CB3-8FAE-6DA642CB595E}"/>
                </a:ext>
              </a:extLst>
            </p:cNvPr>
            <p:cNvCxnSpPr>
              <a:cxnSpLocks/>
            </p:cNvCxnSpPr>
            <p:nvPr/>
          </p:nvCxnSpPr>
          <p:spPr>
            <a:xfrm>
              <a:off x="8863685" y="4236339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4A101CBA-96D0-447D-91BB-365998C5492B}"/>
                </a:ext>
              </a:extLst>
            </p:cNvPr>
            <p:cNvCxnSpPr>
              <a:cxnSpLocks/>
            </p:cNvCxnSpPr>
            <p:nvPr/>
          </p:nvCxnSpPr>
          <p:spPr>
            <a:xfrm>
              <a:off x="8622242" y="419947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1A7627F8-7EB5-4F4F-A106-356CACB52FD0}"/>
                </a:ext>
              </a:extLst>
            </p:cNvPr>
            <p:cNvCxnSpPr>
              <a:cxnSpLocks/>
            </p:cNvCxnSpPr>
            <p:nvPr/>
          </p:nvCxnSpPr>
          <p:spPr>
            <a:xfrm>
              <a:off x="8522374" y="4199470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10808FFE-391E-4AD4-A63F-6CEEB8057DD0}"/>
                </a:ext>
              </a:extLst>
            </p:cNvPr>
            <p:cNvCxnSpPr>
              <a:cxnSpLocks/>
            </p:cNvCxnSpPr>
            <p:nvPr/>
          </p:nvCxnSpPr>
          <p:spPr>
            <a:xfrm>
              <a:off x="8422369" y="417489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52FD53C9-01D7-4771-8DF5-2CA08F4AC922}"/>
                </a:ext>
              </a:extLst>
            </p:cNvPr>
            <p:cNvCxnSpPr>
              <a:cxnSpLocks/>
            </p:cNvCxnSpPr>
            <p:nvPr/>
          </p:nvCxnSpPr>
          <p:spPr>
            <a:xfrm>
              <a:off x="7799473" y="4015384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824C5DDC-8B82-46B5-8A94-A8127CDE1153}"/>
                </a:ext>
              </a:extLst>
            </p:cNvPr>
            <p:cNvCxnSpPr>
              <a:cxnSpLocks/>
            </p:cNvCxnSpPr>
            <p:nvPr/>
          </p:nvCxnSpPr>
          <p:spPr>
            <a:xfrm>
              <a:off x="7759924" y="4015384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47CBF3A9-F59E-4E05-8B52-A9949738A70D}"/>
                </a:ext>
              </a:extLst>
            </p:cNvPr>
            <p:cNvCxnSpPr>
              <a:cxnSpLocks/>
            </p:cNvCxnSpPr>
            <p:nvPr/>
          </p:nvCxnSpPr>
          <p:spPr>
            <a:xfrm>
              <a:off x="7638173" y="3961316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D61C1A06-DE9E-44DB-863F-D232DABD6809}"/>
                </a:ext>
              </a:extLst>
            </p:cNvPr>
            <p:cNvCxnSpPr>
              <a:cxnSpLocks/>
            </p:cNvCxnSpPr>
            <p:nvPr/>
          </p:nvCxnSpPr>
          <p:spPr>
            <a:xfrm>
              <a:off x="7220887" y="3809793"/>
              <a:ext cx="0" cy="44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6" name="TextBox 365">
              <a:extLst>
                <a:ext uri="{FF2B5EF4-FFF2-40B4-BE49-F238E27FC236}">
                  <a16:creationId xmlns:a16="http://schemas.microsoft.com/office/drawing/2014/main" id="{0CB3176E-CB3B-4782-842C-5FCDF3F90A7C}"/>
                </a:ext>
              </a:extLst>
            </p:cNvPr>
            <p:cNvSpPr txBox="1"/>
            <p:nvPr/>
          </p:nvSpPr>
          <p:spPr>
            <a:xfrm>
              <a:off x="8889663" y="3595590"/>
              <a:ext cx="2180550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Median OS (95% CI)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" name="TextBox 366">
              <a:extLst>
                <a:ext uri="{FF2B5EF4-FFF2-40B4-BE49-F238E27FC236}">
                  <a16:creationId xmlns:a16="http://schemas.microsoft.com/office/drawing/2014/main" id="{B54897BA-E186-47D6-BB51-AB7A75F1B289}"/>
                </a:ext>
              </a:extLst>
            </p:cNvPr>
            <p:cNvSpPr txBox="1"/>
            <p:nvPr/>
          </p:nvSpPr>
          <p:spPr>
            <a:xfrm>
              <a:off x="8889660" y="3786314"/>
              <a:ext cx="2970242" cy="2711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Pola+BR (N=106): 12.5 months (8.3, 23.1)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8F677208-A813-42A3-83E8-F56CFF9AC8F5}"/>
                </a:ext>
              </a:extLst>
            </p:cNvPr>
            <p:cNvCxnSpPr>
              <a:cxnSpLocks/>
            </p:cNvCxnSpPr>
            <p:nvPr/>
          </p:nvCxnSpPr>
          <p:spPr>
            <a:xfrm>
              <a:off x="8619116" y="3914447"/>
              <a:ext cx="198881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699AAB44-7B6A-4D48-A412-E8CDA3C2991F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77EDD791-06EA-4B46-A7F4-B5AEA733957C}"/>
                </a:ext>
              </a:extLst>
            </p:cNvPr>
            <p:cNvCxnSpPr>
              <a:cxnSpLocks/>
            </p:cNvCxnSpPr>
            <p:nvPr/>
          </p:nvCxnSpPr>
          <p:spPr>
            <a:xfrm>
              <a:off x="1247046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20261C16-9A88-4871-955C-54E80AB86875}"/>
                </a:ext>
              </a:extLst>
            </p:cNvPr>
            <p:cNvCxnSpPr>
              <a:cxnSpLocks/>
            </p:cNvCxnSpPr>
            <p:nvPr/>
          </p:nvCxnSpPr>
          <p:spPr>
            <a:xfrm>
              <a:off x="1427296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0ADCB1F5-EE5D-4928-B860-6B3CA1103387}"/>
                </a:ext>
              </a:extLst>
            </p:cNvPr>
            <p:cNvCxnSpPr>
              <a:cxnSpLocks/>
            </p:cNvCxnSpPr>
            <p:nvPr/>
          </p:nvCxnSpPr>
          <p:spPr>
            <a:xfrm>
              <a:off x="1607544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75A323C8-50DF-4DEF-9BE0-B5B86A0CCC12}"/>
                </a:ext>
              </a:extLst>
            </p:cNvPr>
            <p:cNvCxnSpPr>
              <a:cxnSpLocks/>
            </p:cNvCxnSpPr>
            <p:nvPr/>
          </p:nvCxnSpPr>
          <p:spPr>
            <a:xfrm>
              <a:off x="1787792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4186FCEA-CCB7-4E32-80ED-C7AB4ECD1556}"/>
                </a:ext>
              </a:extLst>
            </p:cNvPr>
            <p:cNvCxnSpPr>
              <a:cxnSpLocks/>
            </p:cNvCxnSpPr>
            <p:nvPr/>
          </p:nvCxnSpPr>
          <p:spPr>
            <a:xfrm>
              <a:off x="1968041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1DFEDAB0-7901-438D-823C-E7ABB9E909DA}"/>
                </a:ext>
              </a:extLst>
            </p:cNvPr>
            <p:cNvCxnSpPr>
              <a:cxnSpLocks/>
            </p:cNvCxnSpPr>
            <p:nvPr/>
          </p:nvCxnSpPr>
          <p:spPr>
            <a:xfrm>
              <a:off x="2148289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83AFEC9F-1353-4CC9-B092-92A71E6B579B}"/>
                </a:ext>
              </a:extLst>
            </p:cNvPr>
            <p:cNvCxnSpPr>
              <a:cxnSpLocks/>
            </p:cNvCxnSpPr>
            <p:nvPr/>
          </p:nvCxnSpPr>
          <p:spPr>
            <a:xfrm>
              <a:off x="2328538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1FD439ED-588D-4CB9-B68E-282594206960}"/>
                </a:ext>
              </a:extLst>
            </p:cNvPr>
            <p:cNvCxnSpPr>
              <a:cxnSpLocks/>
            </p:cNvCxnSpPr>
            <p:nvPr/>
          </p:nvCxnSpPr>
          <p:spPr>
            <a:xfrm>
              <a:off x="2508787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361A738B-1064-457A-804B-EEF26CB8D63D}"/>
                </a:ext>
              </a:extLst>
            </p:cNvPr>
            <p:cNvCxnSpPr>
              <a:cxnSpLocks/>
            </p:cNvCxnSpPr>
            <p:nvPr/>
          </p:nvCxnSpPr>
          <p:spPr>
            <a:xfrm>
              <a:off x="2689036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9064327F-9376-4C58-AD89-E6D42E3B9D75}"/>
                </a:ext>
              </a:extLst>
            </p:cNvPr>
            <p:cNvCxnSpPr>
              <a:cxnSpLocks/>
            </p:cNvCxnSpPr>
            <p:nvPr/>
          </p:nvCxnSpPr>
          <p:spPr>
            <a:xfrm>
              <a:off x="2869283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D285A50A-1D9A-4599-A879-B0B638C90FF4}"/>
                </a:ext>
              </a:extLst>
            </p:cNvPr>
            <p:cNvCxnSpPr>
              <a:cxnSpLocks/>
            </p:cNvCxnSpPr>
            <p:nvPr/>
          </p:nvCxnSpPr>
          <p:spPr>
            <a:xfrm>
              <a:off x="3049532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B70EB69D-FCEF-4C36-94E9-8D35ED512F5E}"/>
                </a:ext>
              </a:extLst>
            </p:cNvPr>
            <p:cNvCxnSpPr>
              <a:cxnSpLocks/>
            </p:cNvCxnSpPr>
            <p:nvPr/>
          </p:nvCxnSpPr>
          <p:spPr>
            <a:xfrm>
              <a:off x="3229781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98C7F35E-7C6E-4BCB-9F60-A1A5E1D990F8}"/>
                </a:ext>
              </a:extLst>
            </p:cNvPr>
            <p:cNvCxnSpPr>
              <a:cxnSpLocks/>
            </p:cNvCxnSpPr>
            <p:nvPr/>
          </p:nvCxnSpPr>
          <p:spPr>
            <a:xfrm>
              <a:off x="3410029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6EFC993A-F3F4-4619-8C04-514FB060E555}"/>
                </a:ext>
              </a:extLst>
            </p:cNvPr>
            <p:cNvCxnSpPr>
              <a:cxnSpLocks/>
            </p:cNvCxnSpPr>
            <p:nvPr/>
          </p:nvCxnSpPr>
          <p:spPr>
            <a:xfrm>
              <a:off x="3590279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01588681-148C-4611-A141-80DADB9329AB}"/>
                </a:ext>
              </a:extLst>
            </p:cNvPr>
            <p:cNvCxnSpPr>
              <a:cxnSpLocks/>
            </p:cNvCxnSpPr>
            <p:nvPr/>
          </p:nvCxnSpPr>
          <p:spPr>
            <a:xfrm>
              <a:off x="3770527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:a16="http://schemas.microsoft.com/office/drawing/2014/main" id="{ADAC1841-B935-4562-BE31-940D79173B2F}"/>
                </a:ext>
              </a:extLst>
            </p:cNvPr>
            <p:cNvCxnSpPr>
              <a:cxnSpLocks/>
            </p:cNvCxnSpPr>
            <p:nvPr/>
          </p:nvCxnSpPr>
          <p:spPr>
            <a:xfrm>
              <a:off x="3950774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359">
              <a:extLst>
                <a:ext uri="{FF2B5EF4-FFF2-40B4-BE49-F238E27FC236}">
                  <a16:creationId xmlns:a16="http://schemas.microsoft.com/office/drawing/2014/main" id="{A84B5F08-559E-466D-AB36-C8DC973213F1}"/>
                </a:ext>
              </a:extLst>
            </p:cNvPr>
            <p:cNvCxnSpPr>
              <a:cxnSpLocks/>
            </p:cNvCxnSpPr>
            <p:nvPr/>
          </p:nvCxnSpPr>
          <p:spPr>
            <a:xfrm>
              <a:off x="4131024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360">
              <a:extLst>
                <a:ext uri="{FF2B5EF4-FFF2-40B4-BE49-F238E27FC236}">
                  <a16:creationId xmlns:a16="http://schemas.microsoft.com/office/drawing/2014/main" id="{8C7B2E7E-FB4F-4FC9-8BE6-EC69BF635600}"/>
                </a:ext>
              </a:extLst>
            </p:cNvPr>
            <p:cNvCxnSpPr>
              <a:cxnSpLocks/>
            </p:cNvCxnSpPr>
            <p:nvPr/>
          </p:nvCxnSpPr>
          <p:spPr>
            <a:xfrm>
              <a:off x="4311272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>
              <a:extLst>
                <a:ext uri="{FF2B5EF4-FFF2-40B4-BE49-F238E27FC236}">
                  <a16:creationId xmlns:a16="http://schemas.microsoft.com/office/drawing/2014/main" id="{C23517CE-9288-47DE-95ED-B305F4E91E41}"/>
                </a:ext>
              </a:extLst>
            </p:cNvPr>
            <p:cNvCxnSpPr>
              <a:cxnSpLocks/>
            </p:cNvCxnSpPr>
            <p:nvPr/>
          </p:nvCxnSpPr>
          <p:spPr>
            <a:xfrm>
              <a:off x="4491521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>
              <a:extLst>
                <a:ext uri="{FF2B5EF4-FFF2-40B4-BE49-F238E27FC236}">
                  <a16:creationId xmlns:a16="http://schemas.microsoft.com/office/drawing/2014/main" id="{62C11F7B-3630-49EF-89AD-D42DCFA257BE}"/>
                </a:ext>
              </a:extLst>
            </p:cNvPr>
            <p:cNvCxnSpPr>
              <a:cxnSpLocks/>
            </p:cNvCxnSpPr>
            <p:nvPr/>
          </p:nvCxnSpPr>
          <p:spPr>
            <a:xfrm>
              <a:off x="4671770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>
              <a:extLst>
                <a:ext uri="{FF2B5EF4-FFF2-40B4-BE49-F238E27FC236}">
                  <a16:creationId xmlns:a16="http://schemas.microsoft.com/office/drawing/2014/main" id="{92CBA52D-F6EC-4A94-93E9-3A98F59E8974}"/>
                </a:ext>
              </a:extLst>
            </p:cNvPr>
            <p:cNvCxnSpPr>
              <a:cxnSpLocks/>
            </p:cNvCxnSpPr>
            <p:nvPr/>
          </p:nvCxnSpPr>
          <p:spPr>
            <a:xfrm>
              <a:off x="4852018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>
              <a:extLst>
                <a:ext uri="{FF2B5EF4-FFF2-40B4-BE49-F238E27FC236}">
                  <a16:creationId xmlns:a16="http://schemas.microsoft.com/office/drawing/2014/main" id="{731BAC58-EE7E-4574-BDF4-4F5CB7E631EE}"/>
                </a:ext>
              </a:extLst>
            </p:cNvPr>
            <p:cNvCxnSpPr>
              <a:cxnSpLocks/>
            </p:cNvCxnSpPr>
            <p:nvPr/>
          </p:nvCxnSpPr>
          <p:spPr>
            <a:xfrm>
              <a:off x="5032266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>
              <a:extLst>
                <a:ext uri="{FF2B5EF4-FFF2-40B4-BE49-F238E27FC236}">
                  <a16:creationId xmlns:a16="http://schemas.microsoft.com/office/drawing/2014/main" id="{44E1BDF7-7F97-418E-A788-76E23D567BE3}"/>
                </a:ext>
              </a:extLst>
            </p:cNvPr>
            <p:cNvCxnSpPr>
              <a:cxnSpLocks/>
            </p:cNvCxnSpPr>
            <p:nvPr/>
          </p:nvCxnSpPr>
          <p:spPr>
            <a:xfrm>
              <a:off x="5212516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A80AE666-F548-4B40-A2AC-53BAE1AF3141}"/>
                </a:ext>
              </a:extLst>
            </p:cNvPr>
            <p:cNvCxnSpPr>
              <a:cxnSpLocks/>
            </p:cNvCxnSpPr>
            <p:nvPr/>
          </p:nvCxnSpPr>
          <p:spPr>
            <a:xfrm>
              <a:off x="5392764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>
              <a:extLst>
                <a:ext uri="{FF2B5EF4-FFF2-40B4-BE49-F238E27FC236}">
                  <a16:creationId xmlns:a16="http://schemas.microsoft.com/office/drawing/2014/main" id="{36BAED36-3415-4708-9583-AFDD2AE12019}"/>
                </a:ext>
              </a:extLst>
            </p:cNvPr>
            <p:cNvCxnSpPr>
              <a:cxnSpLocks/>
            </p:cNvCxnSpPr>
            <p:nvPr/>
          </p:nvCxnSpPr>
          <p:spPr>
            <a:xfrm>
              <a:off x="5573012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>
              <a:extLst>
                <a:ext uri="{FF2B5EF4-FFF2-40B4-BE49-F238E27FC236}">
                  <a16:creationId xmlns:a16="http://schemas.microsoft.com/office/drawing/2014/main" id="{1D64B772-80F5-4904-A582-91758EA8B459}"/>
                </a:ext>
              </a:extLst>
            </p:cNvPr>
            <p:cNvCxnSpPr>
              <a:cxnSpLocks/>
            </p:cNvCxnSpPr>
            <p:nvPr/>
          </p:nvCxnSpPr>
          <p:spPr>
            <a:xfrm>
              <a:off x="5753262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495BE34A-1119-4153-9745-7D7F23E6770B}"/>
                </a:ext>
              </a:extLst>
            </p:cNvPr>
            <p:cNvCxnSpPr>
              <a:cxnSpLocks/>
            </p:cNvCxnSpPr>
            <p:nvPr/>
          </p:nvCxnSpPr>
          <p:spPr>
            <a:xfrm>
              <a:off x="5933513" y="2872684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BE6621C-FCB9-4ACB-992A-0781E5B988B8}"/>
                </a:ext>
              </a:extLst>
            </p:cNvPr>
            <p:cNvSpPr txBox="1"/>
            <p:nvPr/>
          </p:nvSpPr>
          <p:spPr>
            <a:xfrm>
              <a:off x="95697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2D7BB508-4847-4F44-B6BA-6491E186FDFB}"/>
                </a:ext>
              </a:extLst>
            </p:cNvPr>
            <p:cNvSpPr txBox="1"/>
            <p:nvPr/>
          </p:nvSpPr>
          <p:spPr>
            <a:xfrm>
              <a:off x="1137222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E5DE25AF-97A4-49D0-9B46-7192D4FF50EA}"/>
                </a:ext>
              </a:extLst>
            </p:cNvPr>
            <p:cNvSpPr txBox="1"/>
            <p:nvPr/>
          </p:nvSpPr>
          <p:spPr>
            <a:xfrm>
              <a:off x="1317470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57A14AF4-6951-4C29-B95E-2E402DA1F7C0}"/>
                </a:ext>
              </a:extLst>
            </p:cNvPr>
            <p:cNvSpPr txBox="1"/>
            <p:nvPr/>
          </p:nvSpPr>
          <p:spPr>
            <a:xfrm>
              <a:off x="1497719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BCFA249E-98D9-4E15-ADCC-26D2B300AFEB}"/>
                </a:ext>
              </a:extLst>
            </p:cNvPr>
            <p:cNvSpPr txBox="1"/>
            <p:nvPr/>
          </p:nvSpPr>
          <p:spPr>
            <a:xfrm>
              <a:off x="1677967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F2DE852D-7633-4087-BCCD-3BFE06F3738B}"/>
                </a:ext>
              </a:extLst>
            </p:cNvPr>
            <p:cNvSpPr txBox="1"/>
            <p:nvPr/>
          </p:nvSpPr>
          <p:spPr>
            <a:xfrm>
              <a:off x="1858217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5817E78-06EE-4A59-8A9D-D10BEDA80427}"/>
                </a:ext>
              </a:extLst>
            </p:cNvPr>
            <p:cNvSpPr txBox="1"/>
            <p:nvPr/>
          </p:nvSpPr>
          <p:spPr>
            <a:xfrm>
              <a:off x="2038465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810049EF-20A6-412A-9332-B777D4A7D508}"/>
                </a:ext>
              </a:extLst>
            </p:cNvPr>
            <p:cNvSpPr txBox="1"/>
            <p:nvPr/>
          </p:nvSpPr>
          <p:spPr>
            <a:xfrm>
              <a:off x="2218184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F6DF1581-EAA9-4667-BB14-76D1D36F3612}"/>
                </a:ext>
              </a:extLst>
            </p:cNvPr>
            <p:cNvSpPr txBox="1"/>
            <p:nvPr/>
          </p:nvSpPr>
          <p:spPr>
            <a:xfrm>
              <a:off x="239843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ACD0C282-EA37-48CF-BF4C-169A512ECB25}"/>
                </a:ext>
              </a:extLst>
            </p:cNvPr>
            <p:cNvSpPr txBox="1"/>
            <p:nvPr/>
          </p:nvSpPr>
          <p:spPr>
            <a:xfrm>
              <a:off x="257815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AF7CCDCC-8612-4F75-BC5E-172297047445}"/>
                </a:ext>
              </a:extLst>
            </p:cNvPr>
            <p:cNvSpPr txBox="1"/>
            <p:nvPr/>
          </p:nvSpPr>
          <p:spPr>
            <a:xfrm>
              <a:off x="2760251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79C0C107-6256-426C-8A73-951CDBAC1970}"/>
                </a:ext>
              </a:extLst>
            </p:cNvPr>
            <p:cNvSpPr txBox="1"/>
            <p:nvPr/>
          </p:nvSpPr>
          <p:spPr>
            <a:xfrm>
              <a:off x="2943361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691EC14E-5F1B-43E6-8185-35D65AD90108}"/>
                </a:ext>
              </a:extLst>
            </p:cNvPr>
            <p:cNvSpPr txBox="1"/>
            <p:nvPr/>
          </p:nvSpPr>
          <p:spPr>
            <a:xfrm>
              <a:off x="3122069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B493A420-7A7B-499E-B9B2-B92D868E80B5}"/>
                </a:ext>
              </a:extLst>
            </p:cNvPr>
            <p:cNvSpPr txBox="1"/>
            <p:nvPr/>
          </p:nvSpPr>
          <p:spPr>
            <a:xfrm>
              <a:off x="3300205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CDD0A26B-6E13-46E3-9EAD-EE58ABD886D8}"/>
                </a:ext>
              </a:extLst>
            </p:cNvPr>
            <p:cNvSpPr txBox="1"/>
            <p:nvPr/>
          </p:nvSpPr>
          <p:spPr>
            <a:xfrm>
              <a:off x="348045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B3771F8E-0B5C-4A09-8107-EE4D301134F2}"/>
                </a:ext>
              </a:extLst>
            </p:cNvPr>
            <p:cNvSpPr txBox="1"/>
            <p:nvPr/>
          </p:nvSpPr>
          <p:spPr>
            <a:xfrm>
              <a:off x="366357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9EABFE84-ECCA-4E9D-9E18-9128B96F0E54}"/>
                </a:ext>
              </a:extLst>
            </p:cNvPr>
            <p:cNvSpPr txBox="1"/>
            <p:nvPr/>
          </p:nvSpPr>
          <p:spPr>
            <a:xfrm>
              <a:off x="3840951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7FEB7284-3CF2-4D01-9192-7DA1D51B9117}"/>
                </a:ext>
              </a:extLst>
            </p:cNvPr>
            <p:cNvSpPr txBox="1"/>
            <p:nvPr/>
          </p:nvSpPr>
          <p:spPr>
            <a:xfrm>
              <a:off x="4021200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A3EEBF26-67BA-4E0E-8B7B-EF8D8EF4A098}"/>
                </a:ext>
              </a:extLst>
            </p:cNvPr>
            <p:cNvSpPr txBox="1"/>
            <p:nvPr/>
          </p:nvSpPr>
          <p:spPr>
            <a:xfrm>
              <a:off x="4201447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" name="TextBox 394">
              <a:extLst>
                <a:ext uri="{FF2B5EF4-FFF2-40B4-BE49-F238E27FC236}">
                  <a16:creationId xmlns:a16="http://schemas.microsoft.com/office/drawing/2014/main" id="{7642F8A5-8DBC-4454-AB65-D20029F03813}"/>
                </a:ext>
              </a:extLst>
            </p:cNvPr>
            <p:cNvSpPr txBox="1"/>
            <p:nvPr/>
          </p:nvSpPr>
          <p:spPr>
            <a:xfrm>
              <a:off x="4378825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38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" name="TextBox 395">
              <a:extLst>
                <a:ext uri="{FF2B5EF4-FFF2-40B4-BE49-F238E27FC236}">
                  <a16:creationId xmlns:a16="http://schemas.microsoft.com/office/drawing/2014/main" id="{41BD3D99-B265-4277-9ED0-4881D16B7A06}"/>
                </a:ext>
              </a:extLst>
            </p:cNvPr>
            <p:cNvSpPr txBox="1"/>
            <p:nvPr/>
          </p:nvSpPr>
          <p:spPr>
            <a:xfrm>
              <a:off x="4558089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34F79C50-4409-4EA7-A385-8462FA6D7588}"/>
                </a:ext>
              </a:extLst>
            </p:cNvPr>
            <p:cNvSpPr txBox="1"/>
            <p:nvPr/>
          </p:nvSpPr>
          <p:spPr>
            <a:xfrm>
              <a:off x="4734301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6C2436AB-8D66-42AC-8027-CD2283FC861B}"/>
                </a:ext>
              </a:extLst>
            </p:cNvPr>
            <p:cNvSpPr txBox="1"/>
            <p:nvPr/>
          </p:nvSpPr>
          <p:spPr>
            <a:xfrm>
              <a:off x="4915439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FEBF9E30-11BD-43E2-BF52-FE996856C4A6}"/>
                </a:ext>
              </a:extLst>
            </p:cNvPr>
            <p:cNvSpPr txBox="1"/>
            <p:nvPr/>
          </p:nvSpPr>
          <p:spPr>
            <a:xfrm>
              <a:off x="5100517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" name="TextBox 399">
              <a:extLst>
                <a:ext uri="{FF2B5EF4-FFF2-40B4-BE49-F238E27FC236}">
                  <a16:creationId xmlns:a16="http://schemas.microsoft.com/office/drawing/2014/main" id="{93193567-5E27-4C6B-A2AC-F385B96FD03E}"/>
                </a:ext>
              </a:extLst>
            </p:cNvPr>
            <p:cNvSpPr txBox="1"/>
            <p:nvPr/>
          </p:nvSpPr>
          <p:spPr>
            <a:xfrm>
              <a:off x="528165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" name="TextBox 400">
              <a:extLst>
                <a:ext uri="{FF2B5EF4-FFF2-40B4-BE49-F238E27FC236}">
                  <a16:creationId xmlns:a16="http://schemas.microsoft.com/office/drawing/2014/main" id="{3FD3401C-B640-44DC-AACB-ACF30E53A4E0}"/>
                </a:ext>
              </a:extLst>
            </p:cNvPr>
            <p:cNvSpPr txBox="1"/>
            <p:nvPr/>
          </p:nvSpPr>
          <p:spPr>
            <a:xfrm>
              <a:off x="5458874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A319B2F4-76EE-459E-98CC-F671479810DD}"/>
                </a:ext>
              </a:extLst>
            </p:cNvPr>
            <p:cNvSpPr txBox="1"/>
            <p:nvPr/>
          </p:nvSpPr>
          <p:spPr>
            <a:xfrm>
              <a:off x="5643437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991BB8C4-A4FA-4E0C-8FDA-3F0F6C0E595B}"/>
                </a:ext>
              </a:extLst>
            </p:cNvPr>
            <p:cNvSpPr txBox="1"/>
            <p:nvPr/>
          </p:nvSpPr>
          <p:spPr>
            <a:xfrm>
              <a:off x="5823823" y="296926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54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A6FED10E-2EA0-47D9-BD4A-143D5A850397}"/>
                </a:ext>
              </a:extLst>
            </p:cNvPr>
            <p:cNvSpPr txBox="1"/>
            <p:nvPr/>
          </p:nvSpPr>
          <p:spPr>
            <a:xfrm>
              <a:off x="1066798" y="3091160"/>
              <a:ext cx="4866716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080" b="1" dirty="0">
                  <a:latin typeface="Arial" panose="020B0604020202020204" pitchFamily="34" charset="0"/>
                  <a:cs typeface="Arial" panose="020B0604020202020204" pitchFamily="34" charset="0"/>
                </a:rPr>
                <a:t>Time (months)</a:t>
              </a:r>
              <a:endParaRPr lang="en-150" sz="168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0328D10E-8E1A-4EDC-9B88-14BE036241E0}"/>
                </a:ext>
              </a:extLst>
            </p:cNvPr>
            <p:cNvGrpSpPr/>
            <p:nvPr/>
          </p:nvGrpSpPr>
          <p:grpSpPr>
            <a:xfrm>
              <a:off x="263286" y="3414447"/>
              <a:ext cx="3256565" cy="129384"/>
              <a:chOff x="219405" y="4363960"/>
              <a:chExt cx="2713804" cy="113029"/>
            </a:xfrm>
          </p:grpSpPr>
          <p:sp>
            <p:nvSpPr>
              <p:cNvPr id="583" name="TextBox 582">
                <a:extLst>
                  <a:ext uri="{FF2B5EF4-FFF2-40B4-BE49-F238E27FC236}">
                    <a16:creationId xmlns:a16="http://schemas.microsoft.com/office/drawing/2014/main" id="{9D8333EE-1D49-43EF-96AC-89B173F735DD}"/>
                  </a:ext>
                </a:extLst>
              </p:cNvPr>
              <p:cNvSpPr txBox="1"/>
              <p:nvPr/>
            </p:nvSpPr>
            <p:spPr>
              <a:xfrm>
                <a:off x="797478" y="4364037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4" name="TextBox 583">
                <a:extLst>
                  <a:ext uri="{FF2B5EF4-FFF2-40B4-BE49-F238E27FC236}">
                    <a16:creationId xmlns:a16="http://schemas.microsoft.com/office/drawing/2014/main" id="{40D57840-9373-416C-8F8C-961DF91F7496}"/>
                  </a:ext>
                </a:extLst>
              </p:cNvPr>
              <p:cNvSpPr txBox="1"/>
              <p:nvPr/>
            </p:nvSpPr>
            <p:spPr>
              <a:xfrm>
                <a:off x="947685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5" name="TextBox 584">
                <a:extLst>
                  <a:ext uri="{FF2B5EF4-FFF2-40B4-BE49-F238E27FC236}">
                    <a16:creationId xmlns:a16="http://schemas.microsoft.com/office/drawing/2014/main" id="{3F67479B-2337-4FAF-A503-B619BCFCD359}"/>
                  </a:ext>
                </a:extLst>
              </p:cNvPr>
              <p:cNvSpPr txBox="1"/>
              <p:nvPr/>
            </p:nvSpPr>
            <p:spPr>
              <a:xfrm>
                <a:off x="1097892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6" name="TextBox 585">
                <a:extLst>
                  <a:ext uri="{FF2B5EF4-FFF2-40B4-BE49-F238E27FC236}">
                    <a16:creationId xmlns:a16="http://schemas.microsoft.com/office/drawing/2014/main" id="{61D08C85-9098-46DA-BC49-BCDA49B270DB}"/>
                  </a:ext>
                </a:extLst>
              </p:cNvPr>
              <p:cNvSpPr txBox="1"/>
              <p:nvPr/>
            </p:nvSpPr>
            <p:spPr>
              <a:xfrm>
                <a:off x="1248099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7" name="TextBox 586">
                <a:extLst>
                  <a:ext uri="{FF2B5EF4-FFF2-40B4-BE49-F238E27FC236}">
                    <a16:creationId xmlns:a16="http://schemas.microsoft.com/office/drawing/2014/main" id="{F327BD0A-2B39-4126-8151-F4E385377BDC}"/>
                  </a:ext>
                </a:extLst>
              </p:cNvPr>
              <p:cNvSpPr txBox="1"/>
              <p:nvPr/>
            </p:nvSpPr>
            <p:spPr>
              <a:xfrm>
                <a:off x="1398306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8" name="TextBox 587">
                <a:extLst>
                  <a:ext uri="{FF2B5EF4-FFF2-40B4-BE49-F238E27FC236}">
                    <a16:creationId xmlns:a16="http://schemas.microsoft.com/office/drawing/2014/main" id="{0DAF0A04-1456-4C6B-AABF-DEC24E1AF2BA}"/>
                  </a:ext>
                </a:extLst>
              </p:cNvPr>
              <p:cNvSpPr txBox="1"/>
              <p:nvPr/>
            </p:nvSpPr>
            <p:spPr>
              <a:xfrm>
                <a:off x="1548514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9" name="TextBox 588">
                <a:extLst>
                  <a:ext uri="{FF2B5EF4-FFF2-40B4-BE49-F238E27FC236}">
                    <a16:creationId xmlns:a16="http://schemas.microsoft.com/office/drawing/2014/main" id="{B79F289F-2B7F-41E2-BE0B-DC1F2EC633BB}"/>
                  </a:ext>
                </a:extLst>
              </p:cNvPr>
              <p:cNvSpPr txBox="1"/>
              <p:nvPr/>
            </p:nvSpPr>
            <p:spPr>
              <a:xfrm>
                <a:off x="1698721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0" name="TextBox 589">
                <a:extLst>
                  <a:ext uri="{FF2B5EF4-FFF2-40B4-BE49-F238E27FC236}">
                    <a16:creationId xmlns:a16="http://schemas.microsoft.com/office/drawing/2014/main" id="{DB694589-C6BB-48EC-A4BC-3B2C91279919}"/>
                  </a:ext>
                </a:extLst>
              </p:cNvPr>
              <p:cNvSpPr txBox="1"/>
              <p:nvPr/>
            </p:nvSpPr>
            <p:spPr>
              <a:xfrm>
                <a:off x="1848487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1" name="TextBox 590">
                <a:extLst>
                  <a:ext uri="{FF2B5EF4-FFF2-40B4-BE49-F238E27FC236}">
                    <a16:creationId xmlns:a16="http://schemas.microsoft.com/office/drawing/2014/main" id="{A1BD27C2-F99E-4A56-890C-625F31AC9735}"/>
                  </a:ext>
                </a:extLst>
              </p:cNvPr>
              <p:cNvSpPr txBox="1"/>
              <p:nvPr/>
            </p:nvSpPr>
            <p:spPr>
              <a:xfrm>
                <a:off x="1998694" y="4364038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2" name="TextBox 591">
                <a:extLst>
                  <a:ext uri="{FF2B5EF4-FFF2-40B4-BE49-F238E27FC236}">
                    <a16:creationId xmlns:a16="http://schemas.microsoft.com/office/drawing/2014/main" id="{409B1F3D-FCD3-4443-9F49-D38B1D987A1D}"/>
                  </a:ext>
                </a:extLst>
              </p:cNvPr>
              <p:cNvSpPr txBox="1"/>
              <p:nvPr/>
            </p:nvSpPr>
            <p:spPr>
              <a:xfrm>
                <a:off x="2148461" y="4364031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3" name="TextBox 592">
                <a:extLst>
                  <a:ext uri="{FF2B5EF4-FFF2-40B4-BE49-F238E27FC236}">
                    <a16:creationId xmlns:a16="http://schemas.microsoft.com/office/drawing/2014/main" id="{0A5A4C58-038A-4BF6-97C1-945DFBA1F7C2}"/>
                  </a:ext>
                </a:extLst>
              </p:cNvPr>
              <p:cNvSpPr txBox="1"/>
              <p:nvPr/>
            </p:nvSpPr>
            <p:spPr>
              <a:xfrm>
                <a:off x="2300209" y="4364061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4" name="TextBox 593">
                <a:extLst>
                  <a:ext uri="{FF2B5EF4-FFF2-40B4-BE49-F238E27FC236}">
                    <a16:creationId xmlns:a16="http://schemas.microsoft.com/office/drawing/2014/main" id="{9DEEC4F6-78C1-4BCC-BD89-E1CC2605BAA0}"/>
                  </a:ext>
                </a:extLst>
              </p:cNvPr>
              <p:cNvSpPr txBox="1"/>
              <p:nvPr/>
            </p:nvSpPr>
            <p:spPr>
              <a:xfrm>
                <a:off x="2452801" y="4364063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5" name="TextBox 594">
                <a:extLst>
                  <a:ext uri="{FF2B5EF4-FFF2-40B4-BE49-F238E27FC236}">
                    <a16:creationId xmlns:a16="http://schemas.microsoft.com/office/drawing/2014/main" id="{5C677328-2704-4E05-A9A0-19551FB90C21}"/>
                  </a:ext>
                </a:extLst>
              </p:cNvPr>
              <p:cNvSpPr txBox="1"/>
              <p:nvPr/>
            </p:nvSpPr>
            <p:spPr>
              <a:xfrm>
                <a:off x="2601724" y="4364023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6" name="TextBox 595">
                <a:extLst>
                  <a:ext uri="{FF2B5EF4-FFF2-40B4-BE49-F238E27FC236}">
                    <a16:creationId xmlns:a16="http://schemas.microsoft.com/office/drawing/2014/main" id="{DBDB7F93-CCD3-4811-A4B3-FA0E1F02CE21}"/>
                  </a:ext>
                </a:extLst>
              </p:cNvPr>
              <p:cNvSpPr txBox="1"/>
              <p:nvPr/>
            </p:nvSpPr>
            <p:spPr>
              <a:xfrm>
                <a:off x="2750171" y="4363960"/>
                <a:ext cx="183038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9" name="TextBox 608">
                <a:extLst>
                  <a:ext uri="{FF2B5EF4-FFF2-40B4-BE49-F238E27FC236}">
                    <a16:creationId xmlns:a16="http://schemas.microsoft.com/office/drawing/2014/main" id="{4E10084C-4406-4F62-ADED-CC6C8B3ED4E9}"/>
                  </a:ext>
                </a:extLst>
              </p:cNvPr>
              <p:cNvSpPr txBox="1"/>
              <p:nvPr/>
            </p:nvSpPr>
            <p:spPr>
              <a:xfrm>
                <a:off x="219405" y="4363998"/>
                <a:ext cx="562093" cy="11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BR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8" name="TextBox 407">
              <a:extLst>
                <a:ext uri="{FF2B5EF4-FFF2-40B4-BE49-F238E27FC236}">
                  <a16:creationId xmlns:a16="http://schemas.microsoft.com/office/drawing/2014/main" id="{568AEBAD-F9DF-4BF1-BBD3-86F2E281E3E7}"/>
                </a:ext>
              </a:extLst>
            </p:cNvPr>
            <p:cNvSpPr txBox="1"/>
            <p:nvPr/>
          </p:nvSpPr>
          <p:spPr>
            <a:xfrm>
              <a:off x="666903" y="1703893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TextBox 408">
              <a:extLst>
                <a:ext uri="{FF2B5EF4-FFF2-40B4-BE49-F238E27FC236}">
                  <a16:creationId xmlns:a16="http://schemas.microsoft.com/office/drawing/2014/main" id="{28766DC7-6D75-4BED-975E-B5B806B5CCA2}"/>
                </a:ext>
              </a:extLst>
            </p:cNvPr>
            <p:cNvSpPr txBox="1"/>
            <p:nvPr/>
          </p:nvSpPr>
          <p:spPr>
            <a:xfrm>
              <a:off x="666903" y="1923810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TextBox 409">
              <a:extLst>
                <a:ext uri="{FF2B5EF4-FFF2-40B4-BE49-F238E27FC236}">
                  <a16:creationId xmlns:a16="http://schemas.microsoft.com/office/drawing/2014/main" id="{E80DD2E4-9F63-4EC0-8969-18A8FAF2E21A}"/>
                </a:ext>
              </a:extLst>
            </p:cNvPr>
            <p:cNvSpPr txBox="1"/>
            <p:nvPr/>
          </p:nvSpPr>
          <p:spPr>
            <a:xfrm>
              <a:off x="666903" y="2143729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TextBox 410">
              <a:extLst>
                <a:ext uri="{FF2B5EF4-FFF2-40B4-BE49-F238E27FC236}">
                  <a16:creationId xmlns:a16="http://schemas.microsoft.com/office/drawing/2014/main" id="{2AF01FF3-1286-4879-99B5-31C5E418DACF}"/>
                </a:ext>
              </a:extLst>
            </p:cNvPr>
            <p:cNvSpPr txBox="1"/>
            <p:nvPr/>
          </p:nvSpPr>
          <p:spPr>
            <a:xfrm>
              <a:off x="666903" y="2363645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6AF22A7A-C4C6-4A2A-9622-91B15AB09D55}"/>
                </a:ext>
              </a:extLst>
            </p:cNvPr>
            <p:cNvSpPr txBox="1"/>
            <p:nvPr/>
          </p:nvSpPr>
          <p:spPr>
            <a:xfrm>
              <a:off x="666903" y="2583563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TextBox 412">
              <a:extLst>
                <a:ext uri="{FF2B5EF4-FFF2-40B4-BE49-F238E27FC236}">
                  <a16:creationId xmlns:a16="http://schemas.microsoft.com/office/drawing/2014/main" id="{A98EED88-D9A2-4194-B549-E2FE27C24D87}"/>
                </a:ext>
              </a:extLst>
            </p:cNvPr>
            <p:cNvSpPr txBox="1"/>
            <p:nvPr/>
          </p:nvSpPr>
          <p:spPr>
            <a:xfrm>
              <a:off x="666903" y="2803481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TextBox 413">
              <a:extLst>
                <a:ext uri="{FF2B5EF4-FFF2-40B4-BE49-F238E27FC236}">
                  <a16:creationId xmlns:a16="http://schemas.microsoft.com/office/drawing/2014/main" id="{266C3870-6FDB-4795-B30D-111AA98430A7}"/>
                </a:ext>
              </a:extLst>
            </p:cNvPr>
            <p:cNvSpPr txBox="1"/>
            <p:nvPr/>
          </p:nvSpPr>
          <p:spPr>
            <a:xfrm rot="16200000">
              <a:off x="48139" y="2193628"/>
              <a:ext cx="1105178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PFS rate (%)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76039CF8-CFAD-4A5A-B118-A3C596FEB437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2868115"/>
              <a:ext cx="4866716" cy="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644E1223-E4A9-4FC7-A05B-87982894FD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2818291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E3F21BD8-4D83-4B0A-B351-22E7F403294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2597254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7A19759A-7EF9-4B99-BE7E-6C974D96928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237621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51C11059-43F9-4550-A08C-96BA312420F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2155184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5B50B1B8-1985-4983-A1B3-FBF4EEADBF6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1934146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2CA8E00D-2863-40DE-83CC-DF5DCCE7024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6971" y="1713110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:a16="http://schemas.microsoft.com/office/drawing/2014/main" id="{C37139B7-1AAF-4FD3-87C4-0E86D07C27F1}"/>
                </a:ext>
              </a:extLst>
            </p:cNvPr>
            <p:cNvCxnSpPr>
              <a:cxnSpLocks/>
            </p:cNvCxnSpPr>
            <p:nvPr/>
          </p:nvCxnSpPr>
          <p:spPr>
            <a:xfrm>
              <a:off x="2960246" y="2165142"/>
              <a:ext cx="228508" cy="0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Straight Connector 446">
              <a:extLst>
                <a:ext uri="{FF2B5EF4-FFF2-40B4-BE49-F238E27FC236}">
                  <a16:creationId xmlns:a16="http://schemas.microsoft.com/office/drawing/2014/main" id="{7CF31FC8-CA3E-4FB0-A572-ACA718045A8B}"/>
                </a:ext>
              </a:extLst>
            </p:cNvPr>
            <p:cNvCxnSpPr>
              <a:cxnSpLocks/>
            </p:cNvCxnSpPr>
            <p:nvPr/>
          </p:nvCxnSpPr>
          <p:spPr>
            <a:xfrm>
              <a:off x="2957616" y="1998502"/>
              <a:ext cx="228508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8" name="TextBox 447">
              <a:extLst>
                <a:ext uri="{FF2B5EF4-FFF2-40B4-BE49-F238E27FC236}">
                  <a16:creationId xmlns:a16="http://schemas.microsoft.com/office/drawing/2014/main" id="{A75C6E06-53B4-45FC-8B28-6CF5E615F189}"/>
                </a:ext>
              </a:extLst>
            </p:cNvPr>
            <p:cNvSpPr txBox="1"/>
            <p:nvPr/>
          </p:nvSpPr>
          <p:spPr>
            <a:xfrm>
              <a:off x="3281005" y="1670601"/>
              <a:ext cx="2505371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Median PFS (95% CI)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TextBox 448">
              <a:extLst>
                <a:ext uri="{FF2B5EF4-FFF2-40B4-BE49-F238E27FC236}">
                  <a16:creationId xmlns:a16="http://schemas.microsoft.com/office/drawing/2014/main" id="{8D8AB610-A5C4-4A5F-9133-8123FADBDCA5}"/>
                </a:ext>
              </a:extLst>
            </p:cNvPr>
            <p:cNvSpPr txBox="1"/>
            <p:nvPr/>
          </p:nvSpPr>
          <p:spPr>
            <a:xfrm>
              <a:off x="3281005" y="2105420"/>
              <a:ext cx="2707943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BR (N=40): 3.7 months (2.1, 4.5)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TextBox 449">
              <a:extLst>
                <a:ext uri="{FF2B5EF4-FFF2-40B4-BE49-F238E27FC236}">
                  <a16:creationId xmlns:a16="http://schemas.microsoft.com/office/drawing/2014/main" id="{BBB97461-0041-47A4-840C-95AB4B23626B}"/>
                </a:ext>
              </a:extLst>
            </p:cNvPr>
            <p:cNvSpPr txBox="1"/>
            <p:nvPr/>
          </p:nvSpPr>
          <p:spPr>
            <a:xfrm>
              <a:off x="3281004" y="1908371"/>
              <a:ext cx="2796028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Pola+BR (N=40): 9.2 months (6.0, 13.9)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1" name="Straight Connector 450">
              <a:extLst>
                <a:ext uri="{FF2B5EF4-FFF2-40B4-BE49-F238E27FC236}">
                  <a16:creationId xmlns:a16="http://schemas.microsoft.com/office/drawing/2014/main" id="{3282C588-04AD-4F2C-B2B4-9A49C2CADEF4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Straight Connector 451">
              <a:extLst>
                <a:ext uri="{FF2B5EF4-FFF2-40B4-BE49-F238E27FC236}">
                  <a16:creationId xmlns:a16="http://schemas.microsoft.com/office/drawing/2014/main" id="{5255D5FB-E324-47C5-B56B-24683AB4F49F}"/>
                </a:ext>
              </a:extLst>
            </p:cNvPr>
            <p:cNvCxnSpPr>
              <a:cxnSpLocks/>
            </p:cNvCxnSpPr>
            <p:nvPr/>
          </p:nvCxnSpPr>
          <p:spPr>
            <a:xfrm>
              <a:off x="7120705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Straight Connector 452">
              <a:extLst>
                <a:ext uri="{FF2B5EF4-FFF2-40B4-BE49-F238E27FC236}">
                  <a16:creationId xmlns:a16="http://schemas.microsoft.com/office/drawing/2014/main" id="{BDC0F727-AD9D-4447-B9BD-C21856D2712C}"/>
                </a:ext>
              </a:extLst>
            </p:cNvPr>
            <p:cNvCxnSpPr>
              <a:cxnSpLocks/>
            </p:cNvCxnSpPr>
            <p:nvPr/>
          </p:nvCxnSpPr>
          <p:spPr>
            <a:xfrm>
              <a:off x="7468327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453">
              <a:extLst>
                <a:ext uri="{FF2B5EF4-FFF2-40B4-BE49-F238E27FC236}">
                  <a16:creationId xmlns:a16="http://schemas.microsoft.com/office/drawing/2014/main" id="{4C6F8006-2B3D-46FA-9279-E79B3F8F3423}"/>
                </a:ext>
              </a:extLst>
            </p:cNvPr>
            <p:cNvCxnSpPr>
              <a:cxnSpLocks/>
            </p:cNvCxnSpPr>
            <p:nvPr/>
          </p:nvCxnSpPr>
          <p:spPr>
            <a:xfrm>
              <a:off x="7815950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Connector 454">
              <a:extLst>
                <a:ext uri="{FF2B5EF4-FFF2-40B4-BE49-F238E27FC236}">
                  <a16:creationId xmlns:a16="http://schemas.microsoft.com/office/drawing/2014/main" id="{7B2A0346-29E5-4465-93EA-72541B863E1D}"/>
                </a:ext>
              </a:extLst>
            </p:cNvPr>
            <p:cNvCxnSpPr>
              <a:cxnSpLocks/>
            </p:cNvCxnSpPr>
            <p:nvPr/>
          </p:nvCxnSpPr>
          <p:spPr>
            <a:xfrm>
              <a:off x="8163572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>
              <a:extLst>
                <a:ext uri="{FF2B5EF4-FFF2-40B4-BE49-F238E27FC236}">
                  <a16:creationId xmlns:a16="http://schemas.microsoft.com/office/drawing/2014/main" id="{97050368-F0B6-4BED-9136-1AD35389992D}"/>
                </a:ext>
              </a:extLst>
            </p:cNvPr>
            <p:cNvCxnSpPr>
              <a:cxnSpLocks/>
            </p:cNvCxnSpPr>
            <p:nvPr/>
          </p:nvCxnSpPr>
          <p:spPr>
            <a:xfrm>
              <a:off x="8511194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>
              <a:extLst>
                <a:ext uri="{FF2B5EF4-FFF2-40B4-BE49-F238E27FC236}">
                  <a16:creationId xmlns:a16="http://schemas.microsoft.com/office/drawing/2014/main" id="{32EBE590-72FF-40B9-8820-BE907471F646}"/>
                </a:ext>
              </a:extLst>
            </p:cNvPr>
            <p:cNvCxnSpPr>
              <a:cxnSpLocks/>
            </p:cNvCxnSpPr>
            <p:nvPr/>
          </p:nvCxnSpPr>
          <p:spPr>
            <a:xfrm>
              <a:off x="8858819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Straight Connector 457">
              <a:extLst>
                <a:ext uri="{FF2B5EF4-FFF2-40B4-BE49-F238E27FC236}">
                  <a16:creationId xmlns:a16="http://schemas.microsoft.com/office/drawing/2014/main" id="{4DA98877-A8A6-4565-AC18-39911385602A}"/>
                </a:ext>
              </a:extLst>
            </p:cNvPr>
            <p:cNvCxnSpPr>
              <a:cxnSpLocks/>
            </p:cNvCxnSpPr>
            <p:nvPr/>
          </p:nvCxnSpPr>
          <p:spPr>
            <a:xfrm>
              <a:off x="9206441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>
              <a:extLst>
                <a:ext uri="{FF2B5EF4-FFF2-40B4-BE49-F238E27FC236}">
                  <a16:creationId xmlns:a16="http://schemas.microsoft.com/office/drawing/2014/main" id="{D0CF018E-8769-4A01-A3AA-CF1AA4E1AFF6}"/>
                </a:ext>
              </a:extLst>
            </p:cNvPr>
            <p:cNvCxnSpPr>
              <a:cxnSpLocks/>
            </p:cNvCxnSpPr>
            <p:nvPr/>
          </p:nvCxnSpPr>
          <p:spPr>
            <a:xfrm>
              <a:off x="9554063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>
              <a:extLst>
                <a:ext uri="{FF2B5EF4-FFF2-40B4-BE49-F238E27FC236}">
                  <a16:creationId xmlns:a16="http://schemas.microsoft.com/office/drawing/2014/main" id="{4D37B8A4-B712-47F9-9AA1-D3F7C96CFA64}"/>
                </a:ext>
              </a:extLst>
            </p:cNvPr>
            <p:cNvCxnSpPr>
              <a:cxnSpLocks/>
            </p:cNvCxnSpPr>
            <p:nvPr/>
          </p:nvCxnSpPr>
          <p:spPr>
            <a:xfrm>
              <a:off x="9901686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>
              <a:extLst>
                <a:ext uri="{FF2B5EF4-FFF2-40B4-BE49-F238E27FC236}">
                  <a16:creationId xmlns:a16="http://schemas.microsoft.com/office/drawing/2014/main" id="{F5F7AAF6-A81D-4681-83F4-DF67504BF294}"/>
                </a:ext>
              </a:extLst>
            </p:cNvPr>
            <p:cNvCxnSpPr>
              <a:cxnSpLocks/>
            </p:cNvCxnSpPr>
            <p:nvPr/>
          </p:nvCxnSpPr>
          <p:spPr>
            <a:xfrm>
              <a:off x="10249308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Straight Connector 461">
              <a:extLst>
                <a:ext uri="{FF2B5EF4-FFF2-40B4-BE49-F238E27FC236}">
                  <a16:creationId xmlns:a16="http://schemas.microsoft.com/office/drawing/2014/main" id="{D4EABDF6-E203-4272-A206-ECB1938BC2C1}"/>
                </a:ext>
              </a:extLst>
            </p:cNvPr>
            <p:cNvCxnSpPr>
              <a:cxnSpLocks/>
            </p:cNvCxnSpPr>
            <p:nvPr/>
          </p:nvCxnSpPr>
          <p:spPr>
            <a:xfrm>
              <a:off x="10596930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Straight Connector 462">
              <a:extLst>
                <a:ext uri="{FF2B5EF4-FFF2-40B4-BE49-F238E27FC236}">
                  <a16:creationId xmlns:a16="http://schemas.microsoft.com/office/drawing/2014/main" id="{F766BC7D-73FE-4F56-B11D-B9CE3A3C600D}"/>
                </a:ext>
              </a:extLst>
            </p:cNvPr>
            <p:cNvCxnSpPr>
              <a:cxnSpLocks/>
            </p:cNvCxnSpPr>
            <p:nvPr/>
          </p:nvCxnSpPr>
          <p:spPr>
            <a:xfrm>
              <a:off x="10944552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>
              <a:extLst>
                <a:ext uri="{FF2B5EF4-FFF2-40B4-BE49-F238E27FC236}">
                  <a16:creationId xmlns:a16="http://schemas.microsoft.com/office/drawing/2014/main" id="{E9EDB8E3-A7DD-4050-B0A1-2F0238397257}"/>
                </a:ext>
              </a:extLst>
            </p:cNvPr>
            <p:cNvCxnSpPr>
              <a:cxnSpLocks/>
            </p:cNvCxnSpPr>
            <p:nvPr/>
          </p:nvCxnSpPr>
          <p:spPr>
            <a:xfrm>
              <a:off x="11292174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>
              <a:extLst>
                <a:ext uri="{FF2B5EF4-FFF2-40B4-BE49-F238E27FC236}">
                  <a16:creationId xmlns:a16="http://schemas.microsoft.com/office/drawing/2014/main" id="{801848C1-AF46-460E-B3E4-8080ECEEA9FE}"/>
                </a:ext>
              </a:extLst>
            </p:cNvPr>
            <p:cNvCxnSpPr>
              <a:cxnSpLocks/>
            </p:cNvCxnSpPr>
            <p:nvPr/>
          </p:nvCxnSpPr>
          <p:spPr>
            <a:xfrm>
              <a:off x="11639797" y="2887312"/>
              <a:ext cx="0" cy="85932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6" name="TextBox 465">
              <a:extLst>
                <a:ext uri="{FF2B5EF4-FFF2-40B4-BE49-F238E27FC236}">
                  <a16:creationId xmlns:a16="http://schemas.microsoft.com/office/drawing/2014/main" id="{B78F22EB-3247-4410-96FE-8D972EEAB2AF}"/>
                </a:ext>
              </a:extLst>
            </p:cNvPr>
            <p:cNvSpPr txBox="1"/>
            <p:nvPr/>
          </p:nvSpPr>
          <p:spPr>
            <a:xfrm>
              <a:off x="6663259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5ED9FEAB-4813-4B7A-B5C0-67F37239C09B}"/>
                </a:ext>
              </a:extLst>
            </p:cNvPr>
            <p:cNvSpPr txBox="1"/>
            <p:nvPr/>
          </p:nvSpPr>
          <p:spPr>
            <a:xfrm>
              <a:off x="7011127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TextBox 467">
              <a:extLst>
                <a:ext uri="{FF2B5EF4-FFF2-40B4-BE49-F238E27FC236}">
                  <a16:creationId xmlns:a16="http://schemas.microsoft.com/office/drawing/2014/main" id="{84F09FAF-87A0-4E37-A721-861D17EC5DE7}"/>
                </a:ext>
              </a:extLst>
            </p:cNvPr>
            <p:cNvSpPr txBox="1"/>
            <p:nvPr/>
          </p:nvSpPr>
          <p:spPr>
            <a:xfrm>
              <a:off x="7358994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TextBox 468">
              <a:extLst>
                <a:ext uri="{FF2B5EF4-FFF2-40B4-BE49-F238E27FC236}">
                  <a16:creationId xmlns:a16="http://schemas.microsoft.com/office/drawing/2014/main" id="{A0C64895-DDD4-427C-AE15-41B467BAFCF4}"/>
                </a:ext>
              </a:extLst>
            </p:cNvPr>
            <p:cNvSpPr txBox="1"/>
            <p:nvPr/>
          </p:nvSpPr>
          <p:spPr>
            <a:xfrm>
              <a:off x="7706861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TextBox 469">
              <a:extLst>
                <a:ext uri="{FF2B5EF4-FFF2-40B4-BE49-F238E27FC236}">
                  <a16:creationId xmlns:a16="http://schemas.microsoft.com/office/drawing/2014/main" id="{ABC3CCEF-A19D-4060-86DE-A6193E5D5A9C}"/>
                </a:ext>
              </a:extLst>
            </p:cNvPr>
            <p:cNvSpPr txBox="1"/>
            <p:nvPr/>
          </p:nvSpPr>
          <p:spPr>
            <a:xfrm>
              <a:off x="8054729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TextBox 470">
              <a:extLst>
                <a:ext uri="{FF2B5EF4-FFF2-40B4-BE49-F238E27FC236}">
                  <a16:creationId xmlns:a16="http://schemas.microsoft.com/office/drawing/2014/main" id="{9FDDCE2F-843E-4981-AD56-BCA112EFD153}"/>
                </a:ext>
              </a:extLst>
            </p:cNvPr>
            <p:cNvSpPr txBox="1"/>
            <p:nvPr/>
          </p:nvSpPr>
          <p:spPr>
            <a:xfrm>
              <a:off x="8402597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TextBox 471">
              <a:extLst>
                <a:ext uri="{FF2B5EF4-FFF2-40B4-BE49-F238E27FC236}">
                  <a16:creationId xmlns:a16="http://schemas.microsoft.com/office/drawing/2014/main" id="{5A2771AB-125D-4D85-BFA3-36DAEEE6762D}"/>
                </a:ext>
              </a:extLst>
            </p:cNvPr>
            <p:cNvSpPr txBox="1"/>
            <p:nvPr/>
          </p:nvSpPr>
          <p:spPr>
            <a:xfrm>
              <a:off x="8750463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TextBox 472">
              <a:extLst>
                <a:ext uri="{FF2B5EF4-FFF2-40B4-BE49-F238E27FC236}">
                  <a16:creationId xmlns:a16="http://schemas.microsoft.com/office/drawing/2014/main" id="{4F3697F7-A2AD-439D-AF73-91129DCC6BE0}"/>
                </a:ext>
              </a:extLst>
            </p:cNvPr>
            <p:cNvSpPr txBox="1"/>
            <p:nvPr/>
          </p:nvSpPr>
          <p:spPr>
            <a:xfrm>
              <a:off x="9098330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TextBox 473">
              <a:extLst>
                <a:ext uri="{FF2B5EF4-FFF2-40B4-BE49-F238E27FC236}">
                  <a16:creationId xmlns:a16="http://schemas.microsoft.com/office/drawing/2014/main" id="{8D963BB1-10E5-4CFD-B63D-8E173276C58E}"/>
                </a:ext>
              </a:extLst>
            </p:cNvPr>
            <p:cNvSpPr txBox="1"/>
            <p:nvPr/>
          </p:nvSpPr>
          <p:spPr>
            <a:xfrm>
              <a:off x="9446198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5" name="TextBox 474">
              <a:extLst>
                <a:ext uri="{FF2B5EF4-FFF2-40B4-BE49-F238E27FC236}">
                  <a16:creationId xmlns:a16="http://schemas.microsoft.com/office/drawing/2014/main" id="{4D3CA42A-0540-49C2-9000-036623033138}"/>
                </a:ext>
              </a:extLst>
            </p:cNvPr>
            <p:cNvSpPr txBox="1"/>
            <p:nvPr/>
          </p:nvSpPr>
          <p:spPr>
            <a:xfrm>
              <a:off x="9794065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TextBox 475">
              <a:extLst>
                <a:ext uri="{FF2B5EF4-FFF2-40B4-BE49-F238E27FC236}">
                  <a16:creationId xmlns:a16="http://schemas.microsoft.com/office/drawing/2014/main" id="{A5E8C89F-3BBE-47B6-908E-CDF1159CC645}"/>
                </a:ext>
              </a:extLst>
            </p:cNvPr>
            <p:cNvSpPr txBox="1"/>
            <p:nvPr/>
          </p:nvSpPr>
          <p:spPr>
            <a:xfrm>
              <a:off x="10141934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TextBox 476">
              <a:extLst>
                <a:ext uri="{FF2B5EF4-FFF2-40B4-BE49-F238E27FC236}">
                  <a16:creationId xmlns:a16="http://schemas.microsoft.com/office/drawing/2014/main" id="{D3973526-3513-4D87-9B75-56D9B8F29A7F}"/>
                </a:ext>
              </a:extLst>
            </p:cNvPr>
            <p:cNvSpPr txBox="1"/>
            <p:nvPr/>
          </p:nvSpPr>
          <p:spPr>
            <a:xfrm>
              <a:off x="10489801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TextBox 477">
              <a:extLst>
                <a:ext uri="{FF2B5EF4-FFF2-40B4-BE49-F238E27FC236}">
                  <a16:creationId xmlns:a16="http://schemas.microsoft.com/office/drawing/2014/main" id="{870C16B0-B330-4DFD-857D-D08BAFED006D}"/>
                </a:ext>
              </a:extLst>
            </p:cNvPr>
            <p:cNvSpPr txBox="1"/>
            <p:nvPr/>
          </p:nvSpPr>
          <p:spPr>
            <a:xfrm>
              <a:off x="10837667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TextBox 478">
              <a:extLst>
                <a:ext uri="{FF2B5EF4-FFF2-40B4-BE49-F238E27FC236}">
                  <a16:creationId xmlns:a16="http://schemas.microsoft.com/office/drawing/2014/main" id="{52A8C7B0-9749-4B10-9D2E-544D662966D3}"/>
                </a:ext>
              </a:extLst>
            </p:cNvPr>
            <p:cNvSpPr txBox="1"/>
            <p:nvPr/>
          </p:nvSpPr>
          <p:spPr>
            <a:xfrm>
              <a:off x="11185536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0" name="TextBox 479">
              <a:extLst>
                <a:ext uri="{FF2B5EF4-FFF2-40B4-BE49-F238E27FC236}">
                  <a16:creationId xmlns:a16="http://schemas.microsoft.com/office/drawing/2014/main" id="{681D954B-DFDB-470F-8449-FA1958B3ADE3}"/>
                </a:ext>
              </a:extLst>
            </p:cNvPr>
            <p:cNvSpPr txBox="1"/>
            <p:nvPr/>
          </p:nvSpPr>
          <p:spPr>
            <a:xfrm>
              <a:off x="11533403" y="2983896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1" name="TextBox 480">
              <a:extLst>
                <a:ext uri="{FF2B5EF4-FFF2-40B4-BE49-F238E27FC236}">
                  <a16:creationId xmlns:a16="http://schemas.microsoft.com/office/drawing/2014/main" id="{DCAA64E6-1C84-4AEA-84F0-E4B39C0E60C1}"/>
                </a:ext>
              </a:extLst>
            </p:cNvPr>
            <p:cNvSpPr txBox="1"/>
            <p:nvPr/>
          </p:nvSpPr>
          <p:spPr>
            <a:xfrm>
              <a:off x="6773083" y="3105788"/>
              <a:ext cx="4866715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080" b="1" dirty="0">
                  <a:latin typeface="Arial" panose="020B0604020202020204" pitchFamily="34" charset="0"/>
                  <a:cs typeface="Arial" panose="020B0604020202020204" pitchFamily="34" charset="0"/>
                </a:rPr>
                <a:t>Time (months)</a:t>
              </a:r>
              <a:endParaRPr lang="en-150" sz="168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2" name="TextBox 481">
              <a:extLst>
                <a:ext uri="{FF2B5EF4-FFF2-40B4-BE49-F238E27FC236}">
                  <a16:creationId xmlns:a16="http://schemas.microsoft.com/office/drawing/2014/main" id="{FC54C44E-AA4A-4A04-B1D9-8066D8628A77}"/>
                </a:ext>
              </a:extLst>
            </p:cNvPr>
            <p:cNvSpPr txBox="1"/>
            <p:nvPr/>
          </p:nvSpPr>
          <p:spPr>
            <a:xfrm>
              <a:off x="5909157" y="3279582"/>
              <a:ext cx="674512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Pola+BR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3" name="TextBox 482">
              <a:extLst>
                <a:ext uri="{FF2B5EF4-FFF2-40B4-BE49-F238E27FC236}">
                  <a16:creationId xmlns:a16="http://schemas.microsoft.com/office/drawing/2014/main" id="{4A68DE41-ED05-40C7-8A45-6FFBD5E39F44}"/>
                </a:ext>
              </a:extLst>
            </p:cNvPr>
            <p:cNvSpPr txBox="1"/>
            <p:nvPr/>
          </p:nvSpPr>
          <p:spPr>
            <a:xfrm>
              <a:off x="5909156" y="3148315"/>
              <a:ext cx="1449838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No. of patients at risk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84" name="Group 483">
              <a:extLst>
                <a:ext uri="{FF2B5EF4-FFF2-40B4-BE49-F238E27FC236}">
                  <a16:creationId xmlns:a16="http://schemas.microsoft.com/office/drawing/2014/main" id="{EFF69BF4-4B36-4868-92B8-1992029276D2}"/>
                </a:ext>
              </a:extLst>
            </p:cNvPr>
            <p:cNvGrpSpPr/>
            <p:nvPr/>
          </p:nvGrpSpPr>
          <p:grpSpPr>
            <a:xfrm>
              <a:off x="6663260" y="3283574"/>
              <a:ext cx="4046188" cy="129350"/>
              <a:chOff x="5838851" y="4662639"/>
              <a:chExt cx="2923380" cy="108380"/>
            </a:xfrm>
          </p:grpSpPr>
          <p:sp>
            <p:nvSpPr>
              <p:cNvPr id="541" name="TextBox 540">
                <a:extLst>
                  <a:ext uri="{FF2B5EF4-FFF2-40B4-BE49-F238E27FC236}">
                    <a16:creationId xmlns:a16="http://schemas.microsoft.com/office/drawing/2014/main" id="{39BE5A66-C4E6-4BFA-81CF-C899CC171861}"/>
                  </a:ext>
                </a:extLst>
              </p:cNvPr>
              <p:cNvSpPr txBox="1"/>
              <p:nvPr/>
            </p:nvSpPr>
            <p:spPr>
              <a:xfrm>
                <a:off x="5838851" y="4662671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106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2" name="TextBox 541">
                <a:extLst>
                  <a:ext uri="{FF2B5EF4-FFF2-40B4-BE49-F238E27FC236}">
                    <a16:creationId xmlns:a16="http://schemas.microsoft.com/office/drawing/2014/main" id="{545B96F5-0D0F-4F30-900E-9CC24C33CC56}"/>
                  </a:ext>
                </a:extLst>
              </p:cNvPr>
              <p:cNvSpPr txBox="1"/>
              <p:nvPr/>
            </p:nvSpPr>
            <p:spPr>
              <a:xfrm>
                <a:off x="6090186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3" name="TextBox 542">
                <a:extLst>
                  <a:ext uri="{FF2B5EF4-FFF2-40B4-BE49-F238E27FC236}">
                    <a16:creationId xmlns:a16="http://schemas.microsoft.com/office/drawing/2014/main" id="{196EA961-E472-4B6A-925D-92D3E447BE1C}"/>
                  </a:ext>
                </a:extLst>
              </p:cNvPr>
              <p:cNvSpPr txBox="1"/>
              <p:nvPr/>
            </p:nvSpPr>
            <p:spPr>
              <a:xfrm>
                <a:off x="6341521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69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4" name="TextBox 543">
                <a:extLst>
                  <a:ext uri="{FF2B5EF4-FFF2-40B4-BE49-F238E27FC236}">
                    <a16:creationId xmlns:a16="http://schemas.microsoft.com/office/drawing/2014/main" id="{0A8FC8EA-341A-492F-833D-5736E3CD02E6}"/>
                  </a:ext>
                </a:extLst>
              </p:cNvPr>
              <p:cNvSpPr txBox="1"/>
              <p:nvPr/>
            </p:nvSpPr>
            <p:spPr>
              <a:xfrm>
                <a:off x="6592856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5" name="TextBox 544">
                <a:extLst>
                  <a:ext uri="{FF2B5EF4-FFF2-40B4-BE49-F238E27FC236}">
                    <a16:creationId xmlns:a16="http://schemas.microsoft.com/office/drawing/2014/main" id="{9DB00A9F-14FD-4831-9DF8-82A2015BA9B5}"/>
                  </a:ext>
                </a:extLst>
              </p:cNvPr>
              <p:cNvSpPr txBox="1"/>
              <p:nvPr/>
            </p:nvSpPr>
            <p:spPr>
              <a:xfrm>
                <a:off x="6844191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6" name="TextBox 545">
                <a:extLst>
                  <a:ext uri="{FF2B5EF4-FFF2-40B4-BE49-F238E27FC236}">
                    <a16:creationId xmlns:a16="http://schemas.microsoft.com/office/drawing/2014/main" id="{AA98F3BA-D710-44CF-BBFE-D51E084E80E0}"/>
                  </a:ext>
                </a:extLst>
              </p:cNvPr>
              <p:cNvSpPr txBox="1"/>
              <p:nvPr/>
            </p:nvSpPr>
            <p:spPr>
              <a:xfrm>
                <a:off x="7095526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7" name="TextBox 546">
                <a:extLst>
                  <a:ext uri="{FF2B5EF4-FFF2-40B4-BE49-F238E27FC236}">
                    <a16:creationId xmlns:a16="http://schemas.microsoft.com/office/drawing/2014/main" id="{89DBB8D6-FEA8-4E6A-81B2-FDA1FDF9870C}"/>
                  </a:ext>
                </a:extLst>
              </p:cNvPr>
              <p:cNvSpPr txBox="1"/>
              <p:nvPr/>
            </p:nvSpPr>
            <p:spPr>
              <a:xfrm>
                <a:off x="7346861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17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8" name="TextBox 547">
                <a:extLst>
                  <a:ext uri="{FF2B5EF4-FFF2-40B4-BE49-F238E27FC236}">
                    <a16:creationId xmlns:a16="http://schemas.microsoft.com/office/drawing/2014/main" id="{0866C556-FA4D-4879-B88F-2E1A9A632F3A}"/>
                  </a:ext>
                </a:extLst>
              </p:cNvPr>
              <p:cNvSpPr txBox="1"/>
              <p:nvPr/>
            </p:nvSpPr>
            <p:spPr>
              <a:xfrm>
                <a:off x="7598196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9" name="TextBox 548">
                <a:extLst>
                  <a:ext uri="{FF2B5EF4-FFF2-40B4-BE49-F238E27FC236}">
                    <a16:creationId xmlns:a16="http://schemas.microsoft.com/office/drawing/2014/main" id="{0A666FC8-F6E5-4160-A944-D6509A64EC87}"/>
                  </a:ext>
                </a:extLst>
              </p:cNvPr>
              <p:cNvSpPr txBox="1"/>
              <p:nvPr/>
            </p:nvSpPr>
            <p:spPr>
              <a:xfrm>
                <a:off x="7849531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0" name="TextBox 549">
                <a:extLst>
                  <a:ext uri="{FF2B5EF4-FFF2-40B4-BE49-F238E27FC236}">
                    <a16:creationId xmlns:a16="http://schemas.microsoft.com/office/drawing/2014/main" id="{0BA83304-945A-4B5E-9E41-3C197BA08339}"/>
                  </a:ext>
                </a:extLst>
              </p:cNvPr>
              <p:cNvSpPr txBox="1"/>
              <p:nvPr/>
            </p:nvSpPr>
            <p:spPr>
              <a:xfrm>
                <a:off x="8100866" y="4662676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1" name="TextBox 550">
                <a:extLst>
                  <a:ext uri="{FF2B5EF4-FFF2-40B4-BE49-F238E27FC236}">
                    <a16:creationId xmlns:a16="http://schemas.microsoft.com/office/drawing/2014/main" id="{39A7C0B3-12C9-4087-93F8-83A0576DF133}"/>
                  </a:ext>
                </a:extLst>
              </p:cNvPr>
              <p:cNvSpPr txBox="1"/>
              <p:nvPr/>
            </p:nvSpPr>
            <p:spPr>
              <a:xfrm>
                <a:off x="8352201" y="4662710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2" name="TextBox 551">
                <a:extLst>
                  <a:ext uri="{FF2B5EF4-FFF2-40B4-BE49-F238E27FC236}">
                    <a16:creationId xmlns:a16="http://schemas.microsoft.com/office/drawing/2014/main" id="{FAE6E38A-F834-456E-8E77-C82DDEB46543}"/>
                  </a:ext>
                </a:extLst>
              </p:cNvPr>
              <p:cNvSpPr txBox="1"/>
              <p:nvPr/>
            </p:nvSpPr>
            <p:spPr>
              <a:xfrm>
                <a:off x="8603536" y="4662639"/>
                <a:ext cx="158695" cy="1083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84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150" sz="132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5" name="TextBox 484">
              <a:extLst>
                <a:ext uri="{FF2B5EF4-FFF2-40B4-BE49-F238E27FC236}">
                  <a16:creationId xmlns:a16="http://schemas.microsoft.com/office/drawing/2014/main" id="{51264080-2C81-4441-A5B9-DEBDF5706938}"/>
                </a:ext>
              </a:extLst>
            </p:cNvPr>
            <p:cNvSpPr txBox="1"/>
            <p:nvPr/>
          </p:nvSpPr>
          <p:spPr>
            <a:xfrm>
              <a:off x="6373189" y="2818110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7" name="Straight Connector 486">
              <a:extLst>
                <a:ext uri="{FF2B5EF4-FFF2-40B4-BE49-F238E27FC236}">
                  <a16:creationId xmlns:a16="http://schemas.microsoft.com/office/drawing/2014/main" id="{AD81CEE5-21CF-4C3B-80F5-240007C07C0F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1777565"/>
              <a:ext cx="0" cy="1105178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Straight Connector 487">
              <a:extLst>
                <a:ext uri="{FF2B5EF4-FFF2-40B4-BE49-F238E27FC236}">
                  <a16:creationId xmlns:a16="http://schemas.microsoft.com/office/drawing/2014/main" id="{0F2A1FE2-79DE-4DDB-AB69-DADC58F3A9C1}"/>
                </a:ext>
              </a:extLst>
            </p:cNvPr>
            <p:cNvCxnSpPr>
              <a:cxnSpLocks/>
            </p:cNvCxnSpPr>
            <p:nvPr/>
          </p:nvCxnSpPr>
          <p:spPr>
            <a:xfrm>
              <a:off x="6773083" y="2882744"/>
              <a:ext cx="4866715" cy="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Straight Connector 488">
              <a:extLst>
                <a:ext uri="{FF2B5EF4-FFF2-40B4-BE49-F238E27FC236}">
                  <a16:creationId xmlns:a16="http://schemas.microsoft.com/office/drawing/2014/main" id="{B44CDE86-EF0F-4394-8F82-0F3BE29C16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283291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Straight Connector 489">
              <a:extLst>
                <a:ext uri="{FF2B5EF4-FFF2-40B4-BE49-F238E27FC236}">
                  <a16:creationId xmlns:a16="http://schemas.microsoft.com/office/drawing/2014/main" id="{6CEEF19D-0476-4A6E-9E35-C370384CA78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2611883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Straight Connector 490">
              <a:extLst>
                <a:ext uri="{FF2B5EF4-FFF2-40B4-BE49-F238E27FC236}">
                  <a16:creationId xmlns:a16="http://schemas.microsoft.com/office/drawing/2014/main" id="{4A83D85F-116C-4C3B-8027-3D2F442DFB6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2390847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Straight Connector 491">
              <a:extLst>
                <a:ext uri="{FF2B5EF4-FFF2-40B4-BE49-F238E27FC236}">
                  <a16:creationId xmlns:a16="http://schemas.microsoft.com/office/drawing/2014/main" id="{62CB5E30-379E-4C86-A00E-65C5860A2C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2169812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Straight Connector 492">
              <a:extLst>
                <a:ext uri="{FF2B5EF4-FFF2-40B4-BE49-F238E27FC236}">
                  <a16:creationId xmlns:a16="http://schemas.microsoft.com/office/drawing/2014/main" id="{34352DC1-380D-43E7-B9E9-7F9A0E36F8C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1948775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Straight Connector 493">
              <a:extLst>
                <a:ext uri="{FF2B5EF4-FFF2-40B4-BE49-F238E27FC236}">
                  <a16:creationId xmlns:a16="http://schemas.microsoft.com/office/drawing/2014/main" id="{F49FC535-030A-4C01-8D87-2B28560F903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23256" y="1727739"/>
              <a:ext cx="0" cy="99654"/>
            </a:xfrm>
            <a:prstGeom prst="line">
              <a:avLst/>
            </a:prstGeom>
            <a:ln w="28575" cap="flat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5" name="TextBox 494">
              <a:extLst>
                <a:ext uri="{FF2B5EF4-FFF2-40B4-BE49-F238E27FC236}">
                  <a16:creationId xmlns:a16="http://schemas.microsoft.com/office/drawing/2014/main" id="{5091EF5D-0B51-4D08-A3EB-646DFCCD4D1F}"/>
                </a:ext>
              </a:extLst>
            </p:cNvPr>
            <p:cNvSpPr txBox="1"/>
            <p:nvPr/>
          </p:nvSpPr>
          <p:spPr>
            <a:xfrm>
              <a:off x="6373189" y="1718522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TextBox 495">
              <a:extLst>
                <a:ext uri="{FF2B5EF4-FFF2-40B4-BE49-F238E27FC236}">
                  <a16:creationId xmlns:a16="http://schemas.microsoft.com/office/drawing/2014/main" id="{6F6171FA-94F4-49CB-B9F8-DA2248456BF5}"/>
                </a:ext>
              </a:extLst>
            </p:cNvPr>
            <p:cNvSpPr txBox="1"/>
            <p:nvPr/>
          </p:nvSpPr>
          <p:spPr>
            <a:xfrm>
              <a:off x="6373189" y="1938439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TextBox 496">
              <a:extLst>
                <a:ext uri="{FF2B5EF4-FFF2-40B4-BE49-F238E27FC236}">
                  <a16:creationId xmlns:a16="http://schemas.microsoft.com/office/drawing/2014/main" id="{B5772EAC-D5D8-4655-8557-0614DA8134BE}"/>
                </a:ext>
              </a:extLst>
            </p:cNvPr>
            <p:cNvSpPr txBox="1"/>
            <p:nvPr/>
          </p:nvSpPr>
          <p:spPr>
            <a:xfrm>
              <a:off x="6373189" y="2158357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TextBox 497">
              <a:extLst>
                <a:ext uri="{FF2B5EF4-FFF2-40B4-BE49-F238E27FC236}">
                  <a16:creationId xmlns:a16="http://schemas.microsoft.com/office/drawing/2014/main" id="{18B8BDC2-25AB-4C7A-8C8B-DC85EC36E42C}"/>
                </a:ext>
              </a:extLst>
            </p:cNvPr>
            <p:cNvSpPr txBox="1"/>
            <p:nvPr/>
          </p:nvSpPr>
          <p:spPr>
            <a:xfrm>
              <a:off x="6373189" y="2378274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TextBox 498">
              <a:extLst>
                <a:ext uri="{FF2B5EF4-FFF2-40B4-BE49-F238E27FC236}">
                  <a16:creationId xmlns:a16="http://schemas.microsoft.com/office/drawing/2014/main" id="{1F9F2648-0163-4C23-B574-823670D8035B}"/>
                </a:ext>
              </a:extLst>
            </p:cNvPr>
            <p:cNvSpPr txBox="1"/>
            <p:nvPr/>
          </p:nvSpPr>
          <p:spPr>
            <a:xfrm>
              <a:off x="6373189" y="2598191"/>
              <a:ext cx="219646" cy="1292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84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150" sz="13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0" name="TextBox 499">
              <a:extLst>
                <a:ext uri="{FF2B5EF4-FFF2-40B4-BE49-F238E27FC236}">
                  <a16:creationId xmlns:a16="http://schemas.microsoft.com/office/drawing/2014/main" id="{246964F0-90AF-43AC-9AB2-FBCBAE0ACC0A}"/>
                </a:ext>
              </a:extLst>
            </p:cNvPr>
            <p:cNvSpPr txBox="1"/>
            <p:nvPr/>
          </p:nvSpPr>
          <p:spPr>
            <a:xfrm rot="16200000">
              <a:off x="5738302" y="2204915"/>
              <a:ext cx="1105178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PFS rate (%)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8" name="TextBox 537">
              <a:extLst>
                <a:ext uri="{FF2B5EF4-FFF2-40B4-BE49-F238E27FC236}">
                  <a16:creationId xmlns:a16="http://schemas.microsoft.com/office/drawing/2014/main" id="{38FC2DC9-D578-440E-85EE-DD04E384A169}"/>
                </a:ext>
              </a:extLst>
            </p:cNvPr>
            <p:cNvSpPr txBox="1"/>
            <p:nvPr/>
          </p:nvSpPr>
          <p:spPr>
            <a:xfrm>
              <a:off x="8889663" y="1670601"/>
              <a:ext cx="2180550" cy="1938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60" b="1" dirty="0">
                  <a:latin typeface="Arial" panose="020B0604020202020204" pitchFamily="34" charset="0"/>
                  <a:cs typeface="Arial" panose="020B0604020202020204" pitchFamily="34" charset="0"/>
                </a:rPr>
                <a:t>Median PFS (95% CI)</a:t>
              </a:r>
              <a:endParaRPr lang="en-150" sz="21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9" name="TextBox 538">
              <a:extLst>
                <a:ext uri="{FF2B5EF4-FFF2-40B4-BE49-F238E27FC236}">
                  <a16:creationId xmlns:a16="http://schemas.microsoft.com/office/drawing/2014/main" id="{52A24521-4B80-495C-9F95-0C201439CE47}"/>
                </a:ext>
              </a:extLst>
            </p:cNvPr>
            <p:cNvSpPr txBox="1"/>
            <p:nvPr/>
          </p:nvSpPr>
          <p:spPr>
            <a:xfrm>
              <a:off x="8889660" y="1881399"/>
              <a:ext cx="2742670" cy="20875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sz="1080" dirty="0">
                  <a:latin typeface="Arial" panose="020B0604020202020204" pitchFamily="34" charset="0"/>
                  <a:cs typeface="Arial" panose="020B0604020202020204" pitchFamily="34" charset="0"/>
                </a:rPr>
                <a:t>Pola+BR (N=106): 6.6 months (5.1, 9.2)</a:t>
              </a:r>
              <a:endParaRPr lang="en-150" sz="168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0" name="Straight Connector 539">
              <a:extLst>
                <a:ext uri="{FF2B5EF4-FFF2-40B4-BE49-F238E27FC236}">
                  <a16:creationId xmlns:a16="http://schemas.microsoft.com/office/drawing/2014/main" id="{12C5BCF9-7A76-4926-9AE1-D8ECAC379B84}"/>
                </a:ext>
              </a:extLst>
            </p:cNvPr>
            <p:cNvCxnSpPr>
              <a:cxnSpLocks/>
            </p:cNvCxnSpPr>
            <p:nvPr/>
          </p:nvCxnSpPr>
          <p:spPr>
            <a:xfrm>
              <a:off x="8619116" y="1989458"/>
              <a:ext cx="198881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F054E2D4-942D-439C-85C6-942B51559E5C}"/>
                </a:ext>
              </a:extLst>
            </p:cNvPr>
            <p:cNvSpPr/>
            <p:nvPr/>
          </p:nvSpPr>
          <p:spPr>
            <a:xfrm>
              <a:off x="1080135" y="1766888"/>
              <a:ext cx="4634864" cy="930592"/>
            </a:xfrm>
            <a:custGeom>
              <a:avLst/>
              <a:gdLst>
                <a:gd name="connsiteX0" fmla="*/ 0 w 3862387"/>
                <a:gd name="connsiteY0" fmla="*/ 0 h 775493"/>
                <a:gd name="connsiteX1" fmla="*/ 79375 w 3862387"/>
                <a:gd name="connsiteY1" fmla="*/ 0 h 775493"/>
                <a:gd name="connsiteX2" fmla="*/ 79375 w 3862387"/>
                <a:gd name="connsiteY2" fmla="*/ 23813 h 775493"/>
                <a:gd name="connsiteX3" fmla="*/ 109537 w 3862387"/>
                <a:gd name="connsiteY3" fmla="*/ 23813 h 775493"/>
                <a:gd name="connsiteX4" fmla="*/ 109537 w 3862387"/>
                <a:gd name="connsiteY4" fmla="*/ 95250 h 775493"/>
                <a:gd name="connsiteX5" fmla="*/ 146050 w 3862387"/>
                <a:gd name="connsiteY5" fmla="*/ 95250 h 775493"/>
                <a:gd name="connsiteX6" fmla="*/ 146050 w 3862387"/>
                <a:gd name="connsiteY6" fmla="*/ 140494 h 775493"/>
                <a:gd name="connsiteX7" fmla="*/ 171450 w 3862387"/>
                <a:gd name="connsiteY7" fmla="*/ 140494 h 775493"/>
                <a:gd name="connsiteX8" fmla="*/ 171450 w 3862387"/>
                <a:gd name="connsiteY8" fmla="*/ 166688 h 775493"/>
                <a:gd name="connsiteX9" fmla="*/ 191294 w 3862387"/>
                <a:gd name="connsiteY9" fmla="*/ 166688 h 775493"/>
                <a:gd name="connsiteX10" fmla="*/ 191294 w 3862387"/>
                <a:gd name="connsiteY10" fmla="*/ 239713 h 775493"/>
                <a:gd name="connsiteX11" fmla="*/ 339725 w 3862387"/>
                <a:gd name="connsiteY11" fmla="*/ 239713 h 775493"/>
                <a:gd name="connsiteX12" fmla="*/ 339725 w 3862387"/>
                <a:gd name="connsiteY12" fmla="*/ 268288 h 775493"/>
                <a:gd name="connsiteX13" fmla="*/ 353219 w 3862387"/>
                <a:gd name="connsiteY13" fmla="*/ 268288 h 775493"/>
                <a:gd name="connsiteX14" fmla="*/ 353219 w 3862387"/>
                <a:gd name="connsiteY14" fmla="*/ 291306 h 775493"/>
                <a:gd name="connsiteX15" fmla="*/ 373062 w 3862387"/>
                <a:gd name="connsiteY15" fmla="*/ 291306 h 775493"/>
                <a:gd name="connsiteX16" fmla="*/ 373062 w 3862387"/>
                <a:gd name="connsiteY16" fmla="*/ 311944 h 775493"/>
                <a:gd name="connsiteX17" fmla="*/ 454025 w 3862387"/>
                <a:gd name="connsiteY17" fmla="*/ 311944 h 775493"/>
                <a:gd name="connsiteX18" fmla="*/ 454025 w 3862387"/>
                <a:gd name="connsiteY18" fmla="*/ 338931 h 775493"/>
                <a:gd name="connsiteX19" fmla="*/ 472281 w 3862387"/>
                <a:gd name="connsiteY19" fmla="*/ 338931 h 775493"/>
                <a:gd name="connsiteX20" fmla="*/ 472281 w 3862387"/>
                <a:gd name="connsiteY20" fmla="*/ 366713 h 775493"/>
                <a:gd name="connsiteX21" fmla="*/ 505619 w 3862387"/>
                <a:gd name="connsiteY21" fmla="*/ 366713 h 775493"/>
                <a:gd name="connsiteX22" fmla="*/ 505619 w 3862387"/>
                <a:gd name="connsiteY22" fmla="*/ 387350 h 775493"/>
                <a:gd name="connsiteX23" fmla="*/ 553244 w 3862387"/>
                <a:gd name="connsiteY23" fmla="*/ 387350 h 775493"/>
                <a:gd name="connsiteX24" fmla="*/ 553244 w 3862387"/>
                <a:gd name="connsiteY24" fmla="*/ 412750 h 775493"/>
                <a:gd name="connsiteX25" fmla="*/ 571500 w 3862387"/>
                <a:gd name="connsiteY25" fmla="*/ 412750 h 775493"/>
                <a:gd name="connsiteX26" fmla="*/ 571500 w 3862387"/>
                <a:gd name="connsiteY26" fmla="*/ 435769 h 775493"/>
                <a:gd name="connsiteX27" fmla="*/ 681037 w 3862387"/>
                <a:gd name="connsiteY27" fmla="*/ 435769 h 775493"/>
                <a:gd name="connsiteX28" fmla="*/ 681037 w 3862387"/>
                <a:gd name="connsiteY28" fmla="*/ 464344 h 775493"/>
                <a:gd name="connsiteX29" fmla="*/ 711200 w 3862387"/>
                <a:gd name="connsiteY29" fmla="*/ 464344 h 775493"/>
                <a:gd name="connsiteX30" fmla="*/ 711200 w 3862387"/>
                <a:gd name="connsiteY30" fmla="*/ 481806 h 775493"/>
                <a:gd name="connsiteX31" fmla="*/ 786606 w 3862387"/>
                <a:gd name="connsiteY31" fmla="*/ 481806 h 775493"/>
                <a:gd name="connsiteX32" fmla="*/ 786606 w 3862387"/>
                <a:gd name="connsiteY32" fmla="*/ 508000 h 775493"/>
                <a:gd name="connsiteX33" fmla="*/ 830263 w 3862387"/>
                <a:gd name="connsiteY33" fmla="*/ 508000 h 775493"/>
                <a:gd name="connsiteX34" fmla="*/ 830263 w 3862387"/>
                <a:gd name="connsiteY34" fmla="*/ 531813 h 775493"/>
                <a:gd name="connsiteX35" fmla="*/ 951706 w 3862387"/>
                <a:gd name="connsiteY35" fmla="*/ 531813 h 775493"/>
                <a:gd name="connsiteX36" fmla="*/ 951706 w 3862387"/>
                <a:gd name="connsiteY36" fmla="*/ 552450 h 775493"/>
                <a:gd name="connsiteX37" fmla="*/ 1006475 w 3862387"/>
                <a:gd name="connsiteY37" fmla="*/ 552450 h 775493"/>
                <a:gd name="connsiteX38" fmla="*/ 1006475 w 3862387"/>
                <a:gd name="connsiteY38" fmla="*/ 582612 h 775493"/>
                <a:gd name="connsiteX39" fmla="*/ 1048544 w 3862387"/>
                <a:gd name="connsiteY39" fmla="*/ 582612 h 775493"/>
                <a:gd name="connsiteX40" fmla="*/ 1048544 w 3862387"/>
                <a:gd name="connsiteY40" fmla="*/ 604044 h 775493"/>
                <a:gd name="connsiteX41" fmla="*/ 1090613 w 3862387"/>
                <a:gd name="connsiteY41" fmla="*/ 604044 h 775493"/>
                <a:gd name="connsiteX42" fmla="*/ 1090613 w 3862387"/>
                <a:gd name="connsiteY42" fmla="*/ 627856 h 775493"/>
                <a:gd name="connsiteX43" fmla="*/ 1430338 w 3862387"/>
                <a:gd name="connsiteY43" fmla="*/ 627856 h 775493"/>
                <a:gd name="connsiteX44" fmla="*/ 1430338 w 3862387"/>
                <a:gd name="connsiteY44" fmla="*/ 658019 h 775493"/>
                <a:gd name="connsiteX45" fmla="*/ 2102644 w 3862387"/>
                <a:gd name="connsiteY45" fmla="*/ 658019 h 775493"/>
                <a:gd name="connsiteX46" fmla="*/ 2102644 w 3862387"/>
                <a:gd name="connsiteY46" fmla="*/ 689769 h 775493"/>
                <a:gd name="connsiteX47" fmla="*/ 2403475 w 3862387"/>
                <a:gd name="connsiteY47" fmla="*/ 689769 h 775493"/>
                <a:gd name="connsiteX48" fmla="*/ 2403475 w 3862387"/>
                <a:gd name="connsiteY48" fmla="*/ 725487 h 775493"/>
                <a:gd name="connsiteX49" fmla="*/ 3228975 w 3862387"/>
                <a:gd name="connsiteY49" fmla="*/ 725487 h 775493"/>
                <a:gd name="connsiteX50" fmla="*/ 3228975 w 3862387"/>
                <a:gd name="connsiteY50" fmla="*/ 775494 h 775493"/>
                <a:gd name="connsiteX51" fmla="*/ 3862388 w 3862387"/>
                <a:gd name="connsiteY51" fmla="*/ 775494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862387" h="775493">
                  <a:moveTo>
                    <a:pt x="0" y="0"/>
                  </a:moveTo>
                  <a:lnTo>
                    <a:pt x="79375" y="0"/>
                  </a:lnTo>
                  <a:lnTo>
                    <a:pt x="79375" y="23813"/>
                  </a:lnTo>
                  <a:lnTo>
                    <a:pt x="109537" y="23813"/>
                  </a:lnTo>
                  <a:lnTo>
                    <a:pt x="109537" y="95250"/>
                  </a:lnTo>
                  <a:lnTo>
                    <a:pt x="146050" y="95250"/>
                  </a:lnTo>
                  <a:lnTo>
                    <a:pt x="146050" y="140494"/>
                  </a:lnTo>
                  <a:lnTo>
                    <a:pt x="171450" y="140494"/>
                  </a:lnTo>
                  <a:lnTo>
                    <a:pt x="171450" y="166688"/>
                  </a:lnTo>
                  <a:lnTo>
                    <a:pt x="191294" y="166688"/>
                  </a:lnTo>
                  <a:lnTo>
                    <a:pt x="191294" y="239713"/>
                  </a:lnTo>
                  <a:lnTo>
                    <a:pt x="339725" y="239713"/>
                  </a:lnTo>
                  <a:lnTo>
                    <a:pt x="339725" y="268288"/>
                  </a:lnTo>
                  <a:lnTo>
                    <a:pt x="353219" y="268288"/>
                  </a:lnTo>
                  <a:lnTo>
                    <a:pt x="353219" y="291306"/>
                  </a:lnTo>
                  <a:lnTo>
                    <a:pt x="373062" y="291306"/>
                  </a:lnTo>
                  <a:lnTo>
                    <a:pt x="373062" y="311944"/>
                  </a:lnTo>
                  <a:lnTo>
                    <a:pt x="454025" y="311944"/>
                  </a:lnTo>
                  <a:lnTo>
                    <a:pt x="454025" y="338931"/>
                  </a:lnTo>
                  <a:lnTo>
                    <a:pt x="472281" y="338931"/>
                  </a:lnTo>
                  <a:lnTo>
                    <a:pt x="472281" y="366713"/>
                  </a:lnTo>
                  <a:lnTo>
                    <a:pt x="505619" y="366713"/>
                  </a:lnTo>
                  <a:lnTo>
                    <a:pt x="505619" y="387350"/>
                  </a:lnTo>
                  <a:lnTo>
                    <a:pt x="553244" y="387350"/>
                  </a:lnTo>
                  <a:lnTo>
                    <a:pt x="553244" y="412750"/>
                  </a:lnTo>
                  <a:lnTo>
                    <a:pt x="571500" y="412750"/>
                  </a:lnTo>
                  <a:lnTo>
                    <a:pt x="571500" y="435769"/>
                  </a:lnTo>
                  <a:lnTo>
                    <a:pt x="681037" y="435769"/>
                  </a:lnTo>
                  <a:lnTo>
                    <a:pt x="681037" y="464344"/>
                  </a:lnTo>
                  <a:lnTo>
                    <a:pt x="711200" y="464344"/>
                  </a:lnTo>
                  <a:lnTo>
                    <a:pt x="711200" y="481806"/>
                  </a:lnTo>
                  <a:lnTo>
                    <a:pt x="786606" y="481806"/>
                  </a:lnTo>
                  <a:lnTo>
                    <a:pt x="786606" y="508000"/>
                  </a:lnTo>
                  <a:lnTo>
                    <a:pt x="830263" y="508000"/>
                  </a:lnTo>
                  <a:lnTo>
                    <a:pt x="830263" y="531813"/>
                  </a:lnTo>
                  <a:lnTo>
                    <a:pt x="951706" y="531813"/>
                  </a:lnTo>
                  <a:lnTo>
                    <a:pt x="951706" y="552450"/>
                  </a:lnTo>
                  <a:lnTo>
                    <a:pt x="1006475" y="552450"/>
                  </a:lnTo>
                  <a:lnTo>
                    <a:pt x="1006475" y="582612"/>
                  </a:lnTo>
                  <a:lnTo>
                    <a:pt x="1048544" y="582612"/>
                  </a:lnTo>
                  <a:lnTo>
                    <a:pt x="1048544" y="604044"/>
                  </a:lnTo>
                  <a:lnTo>
                    <a:pt x="1090613" y="604044"/>
                  </a:lnTo>
                  <a:lnTo>
                    <a:pt x="1090613" y="627856"/>
                  </a:lnTo>
                  <a:lnTo>
                    <a:pt x="1430338" y="627856"/>
                  </a:lnTo>
                  <a:lnTo>
                    <a:pt x="1430338" y="658019"/>
                  </a:lnTo>
                  <a:lnTo>
                    <a:pt x="2102644" y="658019"/>
                  </a:lnTo>
                  <a:lnTo>
                    <a:pt x="2102644" y="689769"/>
                  </a:lnTo>
                  <a:lnTo>
                    <a:pt x="2403475" y="689769"/>
                  </a:lnTo>
                  <a:lnTo>
                    <a:pt x="2403475" y="725487"/>
                  </a:lnTo>
                  <a:lnTo>
                    <a:pt x="3228975" y="725487"/>
                  </a:lnTo>
                  <a:lnTo>
                    <a:pt x="3228975" y="775494"/>
                  </a:lnTo>
                  <a:lnTo>
                    <a:pt x="3862388" y="775494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 sz="192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CE26C7-1829-4838-9F20-EFEDCD571C26}"/>
                </a:ext>
              </a:extLst>
            </p:cNvPr>
            <p:cNvGrpSpPr/>
            <p:nvPr/>
          </p:nvGrpSpPr>
          <p:grpSpPr>
            <a:xfrm>
              <a:off x="1237298" y="2084070"/>
              <a:ext cx="2218372" cy="759142"/>
              <a:chOff x="1031081" y="1736725"/>
              <a:chExt cx="1848643" cy="632618"/>
            </a:xfrm>
          </p:grpSpPr>
          <p:grpSp>
            <p:nvGrpSpPr>
              <p:cNvPr id="612" name="Graphic 4">
                <a:extLst>
                  <a:ext uri="{FF2B5EF4-FFF2-40B4-BE49-F238E27FC236}">
                    <a16:creationId xmlns:a16="http://schemas.microsoft.com/office/drawing/2014/main" id="{ACE45F89-D6E9-4DB4-9419-2F4F1043AA33}"/>
                  </a:ext>
                </a:extLst>
              </p:cNvPr>
              <p:cNvGrpSpPr/>
              <p:nvPr/>
            </p:nvGrpSpPr>
            <p:grpSpPr>
              <a:xfrm>
                <a:off x="1031081" y="1736725"/>
                <a:ext cx="37306" cy="37306"/>
                <a:chOff x="1031081" y="1736725"/>
                <a:chExt cx="37306" cy="37306"/>
              </a:xfrm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58F7F6CA-0A85-4CAD-8F59-CD2758C708A3}"/>
                    </a:ext>
                  </a:extLst>
                </p:cNvPr>
                <p:cNvSpPr/>
                <p:nvPr/>
              </p:nvSpPr>
              <p:spPr>
                <a:xfrm>
                  <a:off x="1050131" y="173672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4953B5AA-7FD0-41D4-BFD4-5E0508BF9275}"/>
                    </a:ext>
                  </a:extLst>
                </p:cNvPr>
                <p:cNvSpPr/>
                <p:nvPr/>
              </p:nvSpPr>
              <p:spPr>
                <a:xfrm>
                  <a:off x="1031081" y="175577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C81F2A2B-DC9B-45FF-BFAB-0F86592A4E81}"/>
                  </a:ext>
                </a:extLst>
              </p:cNvPr>
              <p:cNvGrpSpPr/>
              <p:nvPr/>
            </p:nvGrpSpPr>
            <p:grpSpPr>
              <a:xfrm>
                <a:off x="1031081" y="1758950"/>
                <a:ext cx="1848643" cy="610393"/>
                <a:chOff x="1031081" y="1762125"/>
                <a:chExt cx="1848643" cy="610393"/>
              </a:xfrm>
            </p:grpSpPr>
            <p:grpSp>
              <p:nvGrpSpPr>
                <p:cNvPr id="615" name="Graphic 4">
                  <a:extLst>
                    <a:ext uri="{FF2B5EF4-FFF2-40B4-BE49-F238E27FC236}">
                      <a16:creationId xmlns:a16="http://schemas.microsoft.com/office/drawing/2014/main" id="{4B69A201-C88D-4BBE-A575-FCDDF161D2AC}"/>
                    </a:ext>
                  </a:extLst>
                </p:cNvPr>
                <p:cNvGrpSpPr/>
                <p:nvPr/>
              </p:nvGrpSpPr>
              <p:grpSpPr>
                <a:xfrm>
                  <a:off x="1031081" y="1762125"/>
                  <a:ext cx="37306" cy="37306"/>
                  <a:chOff x="1031081" y="1762125"/>
                  <a:chExt cx="37306" cy="37306"/>
                </a:xfrm>
              </p:grpSpPr>
              <p:sp>
                <p:nvSpPr>
                  <p:cNvPr id="616" name="Freeform: Shape 615">
                    <a:extLst>
                      <a:ext uri="{FF2B5EF4-FFF2-40B4-BE49-F238E27FC236}">
                        <a16:creationId xmlns:a16="http://schemas.microsoft.com/office/drawing/2014/main" id="{8BEBA2E9-D082-4F05-BEC4-990317B30A9D}"/>
                      </a:ext>
                    </a:extLst>
                  </p:cNvPr>
                  <p:cNvSpPr/>
                  <p:nvPr/>
                </p:nvSpPr>
                <p:spPr>
                  <a:xfrm>
                    <a:off x="1050131" y="1762125"/>
                    <a:ext cx="7937" cy="37306"/>
                  </a:xfrm>
                  <a:custGeom>
                    <a:avLst/>
                    <a:gdLst>
                      <a:gd name="connsiteX0" fmla="*/ 0 w 7937"/>
                      <a:gd name="connsiteY0" fmla="*/ 0 h 37306"/>
                      <a:gd name="connsiteX1" fmla="*/ 0 w 7937"/>
                      <a:gd name="connsiteY1" fmla="*/ 37306 h 37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37" h="37306">
                        <a:moveTo>
                          <a:pt x="0" y="0"/>
                        </a:moveTo>
                        <a:lnTo>
                          <a:pt x="0" y="37306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  <p:sp>
                <p:nvSpPr>
                  <p:cNvPr id="617" name="Freeform: Shape 616">
                    <a:extLst>
                      <a:ext uri="{FF2B5EF4-FFF2-40B4-BE49-F238E27FC236}">
                        <a16:creationId xmlns:a16="http://schemas.microsoft.com/office/drawing/2014/main" id="{4F199539-6787-413E-BC03-52C16EA2C5FD}"/>
                      </a:ext>
                    </a:extLst>
                  </p:cNvPr>
                  <p:cNvSpPr/>
                  <p:nvPr/>
                </p:nvSpPr>
                <p:spPr>
                  <a:xfrm>
                    <a:off x="1031081" y="1781175"/>
                    <a:ext cx="37306" cy="7937"/>
                  </a:xfrm>
                  <a:custGeom>
                    <a:avLst/>
                    <a:gdLst>
                      <a:gd name="connsiteX0" fmla="*/ 0 w 37306"/>
                      <a:gd name="connsiteY0" fmla="*/ 0 h 7937"/>
                      <a:gd name="connsiteX1" fmla="*/ 37306 w 37306"/>
                      <a:gd name="connsiteY1" fmla="*/ 0 h 7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7306" h="7937">
                        <a:moveTo>
                          <a:pt x="0" y="0"/>
                        </a:moveTo>
                        <a:lnTo>
                          <a:pt x="37306" y="0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</p:grpSp>
            <p:grpSp>
              <p:nvGrpSpPr>
                <p:cNvPr id="618" name="Graphic 4">
                  <a:extLst>
                    <a:ext uri="{FF2B5EF4-FFF2-40B4-BE49-F238E27FC236}">
                      <a16:creationId xmlns:a16="http://schemas.microsoft.com/office/drawing/2014/main" id="{F08C0CEB-1111-4422-9FE6-9B2614A6B2EA}"/>
                    </a:ext>
                  </a:extLst>
                </p:cNvPr>
                <p:cNvGrpSpPr/>
                <p:nvPr/>
              </p:nvGrpSpPr>
              <p:grpSpPr>
                <a:xfrm>
                  <a:off x="2527300" y="2293143"/>
                  <a:ext cx="36512" cy="37306"/>
                  <a:chOff x="2527300" y="2293143"/>
                  <a:chExt cx="36512" cy="37306"/>
                </a:xfrm>
              </p:grpSpPr>
              <p:sp>
                <p:nvSpPr>
                  <p:cNvPr id="619" name="Freeform: Shape 618">
                    <a:extLst>
                      <a:ext uri="{FF2B5EF4-FFF2-40B4-BE49-F238E27FC236}">
                        <a16:creationId xmlns:a16="http://schemas.microsoft.com/office/drawing/2014/main" id="{B2EEB3BA-05C3-49C6-8B25-16DBF4C57D4F}"/>
                      </a:ext>
                    </a:extLst>
                  </p:cNvPr>
                  <p:cNvSpPr/>
                  <p:nvPr/>
                </p:nvSpPr>
                <p:spPr>
                  <a:xfrm>
                    <a:off x="2545556" y="2293143"/>
                    <a:ext cx="7937" cy="37306"/>
                  </a:xfrm>
                  <a:custGeom>
                    <a:avLst/>
                    <a:gdLst>
                      <a:gd name="connsiteX0" fmla="*/ 0 w 7937"/>
                      <a:gd name="connsiteY0" fmla="*/ 0 h 37306"/>
                      <a:gd name="connsiteX1" fmla="*/ 0 w 7937"/>
                      <a:gd name="connsiteY1" fmla="*/ 37306 h 37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37" h="37306">
                        <a:moveTo>
                          <a:pt x="0" y="0"/>
                        </a:moveTo>
                        <a:lnTo>
                          <a:pt x="0" y="37306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  <p:sp>
                <p:nvSpPr>
                  <p:cNvPr id="620" name="Freeform: Shape 619">
                    <a:extLst>
                      <a:ext uri="{FF2B5EF4-FFF2-40B4-BE49-F238E27FC236}">
                        <a16:creationId xmlns:a16="http://schemas.microsoft.com/office/drawing/2014/main" id="{AB342E8F-7F03-4BA2-B6A7-56F03949B12E}"/>
                      </a:ext>
                    </a:extLst>
                  </p:cNvPr>
                  <p:cNvSpPr/>
                  <p:nvPr/>
                </p:nvSpPr>
                <p:spPr>
                  <a:xfrm>
                    <a:off x="2527300" y="2312193"/>
                    <a:ext cx="36512" cy="7937"/>
                  </a:xfrm>
                  <a:custGeom>
                    <a:avLst/>
                    <a:gdLst>
                      <a:gd name="connsiteX0" fmla="*/ 0 w 36512"/>
                      <a:gd name="connsiteY0" fmla="*/ 0 h 7937"/>
                      <a:gd name="connsiteX1" fmla="*/ 36513 w 36512"/>
                      <a:gd name="connsiteY1" fmla="*/ 0 h 7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6512" h="7937">
                        <a:moveTo>
                          <a:pt x="0" y="0"/>
                        </a:moveTo>
                        <a:lnTo>
                          <a:pt x="36513" y="0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</p:grpSp>
            <p:grpSp>
              <p:nvGrpSpPr>
                <p:cNvPr id="621" name="Graphic 4">
                  <a:extLst>
                    <a:ext uri="{FF2B5EF4-FFF2-40B4-BE49-F238E27FC236}">
                      <a16:creationId xmlns:a16="http://schemas.microsoft.com/office/drawing/2014/main" id="{AFC53A2F-5483-4AE9-BF25-4D7FCC1FA835}"/>
                    </a:ext>
                  </a:extLst>
                </p:cNvPr>
                <p:cNvGrpSpPr/>
                <p:nvPr/>
              </p:nvGrpSpPr>
              <p:grpSpPr>
                <a:xfrm>
                  <a:off x="2842418" y="2335212"/>
                  <a:ext cx="37306" cy="37306"/>
                  <a:chOff x="2842418" y="2335212"/>
                  <a:chExt cx="37306" cy="37306"/>
                </a:xfrm>
              </p:grpSpPr>
              <p:sp>
                <p:nvSpPr>
                  <p:cNvPr id="622" name="Freeform: Shape 621">
                    <a:extLst>
                      <a:ext uri="{FF2B5EF4-FFF2-40B4-BE49-F238E27FC236}">
                        <a16:creationId xmlns:a16="http://schemas.microsoft.com/office/drawing/2014/main" id="{F6B4A982-7814-45C8-B50A-DAD8C22432C4}"/>
                      </a:ext>
                    </a:extLst>
                  </p:cNvPr>
                  <p:cNvSpPr/>
                  <p:nvPr/>
                </p:nvSpPr>
                <p:spPr>
                  <a:xfrm>
                    <a:off x="2861468" y="2335212"/>
                    <a:ext cx="7937" cy="37306"/>
                  </a:xfrm>
                  <a:custGeom>
                    <a:avLst/>
                    <a:gdLst>
                      <a:gd name="connsiteX0" fmla="*/ 0 w 7937"/>
                      <a:gd name="connsiteY0" fmla="*/ 0 h 37306"/>
                      <a:gd name="connsiteX1" fmla="*/ 0 w 7937"/>
                      <a:gd name="connsiteY1" fmla="*/ 37306 h 37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37" h="37306">
                        <a:moveTo>
                          <a:pt x="0" y="0"/>
                        </a:moveTo>
                        <a:lnTo>
                          <a:pt x="0" y="37306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  <p:sp>
                <p:nvSpPr>
                  <p:cNvPr id="623" name="Freeform: Shape 622">
                    <a:extLst>
                      <a:ext uri="{FF2B5EF4-FFF2-40B4-BE49-F238E27FC236}">
                        <a16:creationId xmlns:a16="http://schemas.microsoft.com/office/drawing/2014/main" id="{1D79B81A-6023-4EB7-9B0A-F954BF349998}"/>
                      </a:ext>
                    </a:extLst>
                  </p:cNvPr>
                  <p:cNvSpPr/>
                  <p:nvPr/>
                </p:nvSpPr>
                <p:spPr>
                  <a:xfrm>
                    <a:off x="2842418" y="2354262"/>
                    <a:ext cx="37306" cy="7937"/>
                  </a:xfrm>
                  <a:custGeom>
                    <a:avLst/>
                    <a:gdLst>
                      <a:gd name="connsiteX0" fmla="*/ 0 w 37306"/>
                      <a:gd name="connsiteY0" fmla="*/ 0 h 7937"/>
                      <a:gd name="connsiteX1" fmla="*/ 37306 w 37306"/>
                      <a:gd name="connsiteY1" fmla="*/ 0 h 7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7306" h="7937">
                        <a:moveTo>
                          <a:pt x="0" y="0"/>
                        </a:moveTo>
                        <a:lnTo>
                          <a:pt x="37306" y="0"/>
                        </a:lnTo>
                      </a:path>
                    </a:pathLst>
                  </a:custGeom>
                  <a:ln w="19050" cap="flat">
                    <a:solidFill>
                      <a:srgbClr val="7030A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UA" sz="1920"/>
                  </a:p>
                </p:txBody>
              </p:sp>
            </p:grpSp>
          </p:grpSp>
        </p:grpSp>
        <p:grpSp>
          <p:nvGrpSpPr>
            <p:cNvPr id="624" name="Graphic 4">
              <a:extLst>
                <a:ext uri="{FF2B5EF4-FFF2-40B4-BE49-F238E27FC236}">
                  <a16:creationId xmlns:a16="http://schemas.microsoft.com/office/drawing/2014/main" id="{EA0890FF-2EC0-47C2-AC84-758CD662FF2E}"/>
                </a:ext>
              </a:extLst>
            </p:cNvPr>
            <p:cNvGrpSpPr/>
            <p:nvPr/>
          </p:nvGrpSpPr>
          <p:grpSpPr>
            <a:xfrm>
              <a:off x="1084897" y="1743063"/>
              <a:ext cx="4645342" cy="976315"/>
              <a:chOff x="904081" y="1474962"/>
              <a:chExt cx="3871118" cy="787429"/>
            </a:xfrm>
          </p:grpSpPr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2C0ECF18-2381-4611-83D2-BFB9AC4FF7BD}"/>
                  </a:ext>
                </a:extLst>
              </p:cNvPr>
              <p:cNvSpPr/>
              <p:nvPr/>
            </p:nvSpPr>
            <p:spPr>
              <a:xfrm>
                <a:off x="904081" y="1474962"/>
                <a:ext cx="7937" cy="37306"/>
              </a:xfrm>
              <a:custGeom>
                <a:avLst/>
                <a:gdLst>
                  <a:gd name="connsiteX0" fmla="*/ 0 w 7937"/>
                  <a:gd name="connsiteY0" fmla="*/ 0 h 37306"/>
                  <a:gd name="connsiteX1" fmla="*/ 0 w 7937"/>
                  <a:gd name="connsiteY1" fmla="*/ 37306 h 3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37" h="37306">
                    <a:moveTo>
                      <a:pt x="0" y="0"/>
                    </a:moveTo>
                    <a:lnTo>
                      <a:pt x="0" y="37306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UA" sz="1920"/>
              </a:p>
            </p:txBody>
          </p:sp>
          <p:grpSp>
            <p:nvGrpSpPr>
              <p:cNvPr id="626" name="Graphic 4">
                <a:extLst>
                  <a:ext uri="{FF2B5EF4-FFF2-40B4-BE49-F238E27FC236}">
                    <a16:creationId xmlns:a16="http://schemas.microsoft.com/office/drawing/2014/main" id="{B600308E-1C23-41D5-8430-89446FF32B94}"/>
                  </a:ext>
                </a:extLst>
              </p:cNvPr>
              <p:cNvGrpSpPr/>
              <p:nvPr/>
            </p:nvGrpSpPr>
            <p:grpSpPr>
              <a:xfrm>
                <a:off x="2107406" y="2082877"/>
                <a:ext cx="37306" cy="37306"/>
                <a:chOff x="2107406" y="2082877"/>
                <a:chExt cx="37306" cy="37306"/>
              </a:xfrm>
            </p:grpSpPr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666F1199-AF0E-406B-AD43-99D622F96F97}"/>
                    </a:ext>
                  </a:extLst>
                </p:cNvPr>
                <p:cNvSpPr/>
                <p:nvPr/>
              </p:nvSpPr>
              <p:spPr>
                <a:xfrm>
                  <a:off x="2125662" y="2082877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3CAD4622-8836-4E7E-9188-1098F20D4BF3}"/>
                    </a:ext>
                  </a:extLst>
                </p:cNvPr>
                <p:cNvSpPr/>
                <p:nvPr/>
              </p:nvSpPr>
              <p:spPr>
                <a:xfrm>
                  <a:off x="2107406" y="2101926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27" name="Graphic 4">
                <a:extLst>
                  <a:ext uri="{FF2B5EF4-FFF2-40B4-BE49-F238E27FC236}">
                    <a16:creationId xmlns:a16="http://schemas.microsoft.com/office/drawing/2014/main" id="{7159A515-D149-4D60-8A38-D6AD1D4FDCC7}"/>
                  </a:ext>
                </a:extLst>
              </p:cNvPr>
              <p:cNvGrpSpPr/>
              <p:nvPr/>
            </p:nvGrpSpPr>
            <p:grpSpPr>
              <a:xfrm>
                <a:off x="2163762" y="2082877"/>
                <a:ext cx="36512" cy="37306"/>
                <a:chOff x="2163762" y="2082877"/>
                <a:chExt cx="36512" cy="37306"/>
              </a:xfrm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187BAA3F-A09B-41F2-A9AE-0E4D7F872B6A}"/>
                    </a:ext>
                  </a:extLst>
                </p:cNvPr>
                <p:cNvSpPr/>
                <p:nvPr/>
              </p:nvSpPr>
              <p:spPr>
                <a:xfrm>
                  <a:off x="2182018" y="2082877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2563A461-B1FA-4875-AFAF-F2934873D14D}"/>
                    </a:ext>
                  </a:extLst>
                </p:cNvPr>
                <p:cNvSpPr/>
                <p:nvPr/>
              </p:nvSpPr>
              <p:spPr>
                <a:xfrm>
                  <a:off x="2163762" y="2101926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28" name="Graphic 4">
                <a:extLst>
                  <a:ext uri="{FF2B5EF4-FFF2-40B4-BE49-F238E27FC236}">
                    <a16:creationId xmlns:a16="http://schemas.microsoft.com/office/drawing/2014/main" id="{42B18A44-356C-441B-B2F1-6748403F8BE0}"/>
                  </a:ext>
                </a:extLst>
              </p:cNvPr>
              <p:cNvGrpSpPr/>
              <p:nvPr/>
            </p:nvGrpSpPr>
            <p:grpSpPr>
              <a:xfrm>
                <a:off x="3026568" y="2143918"/>
                <a:ext cx="37306" cy="37306"/>
                <a:chOff x="3026568" y="2143918"/>
                <a:chExt cx="37306" cy="37306"/>
              </a:xfrm>
            </p:grpSpPr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6D73A10B-72BA-4500-81A7-EA272700D94D}"/>
                    </a:ext>
                  </a:extLst>
                </p:cNvPr>
                <p:cNvSpPr/>
                <p:nvPr/>
              </p:nvSpPr>
              <p:spPr>
                <a:xfrm>
                  <a:off x="3044825" y="2143918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D7CB857E-7EB5-4CF9-8553-A926D2ABD254}"/>
                    </a:ext>
                  </a:extLst>
                </p:cNvPr>
                <p:cNvSpPr/>
                <p:nvPr/>
              </p:nvSpPr>
              <p:spPr>
                <a:xfrm>
                  <a:off x="3026568" y="216217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29" name="Graphic 4">
                <a:extLst>
                  <a:ext uri="{FF2B5EF4-FFF2-40B4-BE49-F238E27FC236}">
                    <a16:creationId xmlns:a16="http://schemas.microsoft.com/office/drawing/2014/main" id="{CA0B919F-EFB2-4660-AC9B-423AD8AAE274}"/>
                  </a:ext>
                </a:extLst>
              </p:cNvPr>
              <p:cNvGrpSpPr/>
              <p:nvPr/>
            </p:nvGrpSpPr>
            <p:grpSpPr>
              <a:xfrm>
                <a:off x="3098006" y="2143918"/>
                <a:ext cx="37306" cy="37306"/>
                <a:chOff x="3098006" y="2143918"/>
                <a:chExt cx="37306" cy="37306"/>
              </a:xfrm>
            </p:grpSpPr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62654953-B86A-47E2-8EFD-929BA937BBD1}"/>
                    </a:ext>
                  </a:extLst>
                </p:cNvPr>
                <p:cNvSpPr/>
                <p:nvPr/>
              </p:nvSpPr>
              <p:spPr>
                <a:xfrm>
                  <a:off x="3117056" y="2143918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A0401A74-FB96-46CD-93F9-B1D7A8D0D666}"/>
                    </a:ext>
                  </a:extLst>
                </p:cNvPr>
                <p:cNvSpPr/>
                <p:nvPr/>
              </p:nvSpPr>
              <p:spPr>
                <a:xfrm>
                  <a:off x="3098006" y="216217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30" name="Graphic 4">
                <a:extLst>
                  <a:ext uri="{FF2B5EF4-FFF2-40B4-BE49-F238E27FC236}">
                    <a16:creationId xmlns:a16="http://schemas.microsoft.com/office/drawing/2014/main" id="{481F86F5-9B83-46A0-BFD0-27D085347108}"/>
                  </a:ext>
                </a:extLst>
              </p:cNvPr>
              <p:cNvGrpSpPr/>
              <p:nvPr/>
            </p:nvGrpSpPr>
            <p:grpSpPr>
              <a:xfrm>
                <a:off x="3515518" y="2178921"/>
                <a:ext cx="37306" cy="36512"/>
                <a:chOff x="3515518" y="2178921"/>
                <a:chExt cx="37306" cy="36512"/>
              </a:xfrm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2B1D9D3D-47F4-41BD-863A-4B86D23AE9C0}"/>
                    </a:ext>
                  </a:extLst>
                </p:cNvPr>
                <p:cNvSpPr/>
                <p:nvPr/>
              </p:nvSpPr>
              <p:spPr>
                <a:xfrm>
                  <a:off x="3534568" y="2178921"/>
                  <a:ext cx="7937" cy="36512"/>
                </a:xfrm>
                <a:custGeom>
                  <a:avLst/>
                  <a:gdLst>
                    <a:gd name="connsiteX0" fmla="*/ 0 w 7937"/>
                    <a:gd name="connsiteY0" fmla="*/ 0 h 36512"/>
                    <a:gd name="connsiteX1" fmla="*/ 0 w 7937"/>
                    <a:gd name="connsiteY1" fmla="*/ 36512 h 36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6512">
                      <a:moveTo>
                        <a:pt x="0" y="0"/>
                      </a:moveTo>
                      <a:lnTo>
                        <a:pt x="0" y="36512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511EF464-C556-4CD7-BD2E-A37B931AE90A}"/>
                    </a:ext>
                  </a:extLst>
                </p:cNvPr>
                <p:cNvSpPr/>
                <p:nvPr/>
              </p:nvSpPr>
              <p:spPr>
                <a:xfrm>
                  <a:off x="3515518" y="219410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31" name="Graphic 4">
                <a:extLst>
                  <a:ext uri="{FF2B5EF4-FFF2-40B4-BE49-F238E27FC236}">
                    <a16:creationId xmlns:a16="http://schemas.microsoft.com/office/drawing/2014/main" id="{DF2E921B-C194-4876-AE3D-859637BB64E9}"/>
                  </a:ext>
                </a:extLst>
              </p:cNvPr>
              <p:cNvGrpSpPr/>
              <p:nvPr/>
            </p:nvGrpSpPr>
            <p:grpSpPr>
              <a:xfrm>
                <a:off x="4373562" y="2225085"/>
                <a:ext cx="37306" cy="37306"/>
                <a:chOff x="4373562" y="2225085"/>
                <a:chExt cx="37306" cy="37306"/>
              </a:xfrm>
            </p:grpSpPr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775FBB13-36EB-4B30-BED2-858EA51B3DE9}"/>
                    </a:ext>
                  </a:extLst>
                </p:cNvPr>
                <p:cNvSpPr/>
                <p:nvPr/>
              </p:nvSpPr>
              <p:spPr>
                <a:xfrm>
                  <a:off x="4391818" y="222508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05BFA5C7-4589-4AFE-8A8E-D3053BBE008A}"/>
                    </a:ext>
                  </a:extLst>
                </p:cNvPr>
                <p:cNvSpPr/>
                <p:nvPr/>
              </p:nvSpPr>
              <p:spPr>
                <a:xfrm>
                  <a:off x="4373562" y="224413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32" name="Graphic 4">
                <a:extLst>
                  <a:ext uri="{FF2B5EF4-FFF2-40B4-BE49-F238E27FC236}">
                    <a16:creationId xmlns:a16="http://schemas.microsoft.com/office/drawing/2014/main" id="{9B82A87D-20BF-4217-B9F2-79CF344CB320}"/>
                  </a:ext>
                </a:extLst>
              </p:cNvPr>
              <p:cNvGrpSpPr/>
              <p:nvPr/>
            </p:nvGrpSpPr>
            <p:grpSpPr>
              <a:xfrm>
                <a:off x="4427537" y="2225085"/>
                <a:ext cx="36512" cy="37306"/>
                <a:chOff x="4427537" y="2225085"/>
                <a:chExt cx="36512" cy="37306"/>
              </a:xfrm>
            </p:grpSpPr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A3940CE2-101F-4052-BAC1-7EF59E58A4B9}"/>
                    </a:ext>
                  </a:extLst>
                </p:cNvPr>
                <p:cNvSpPr/>
                <p:nvPr/>
              </p:nvSpPr>
              <p:spPr>
                <a:xfrm>
                  <a:off x="4445793" y="222508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1FE83E2D-4CC6-45FD-A109-A7EE8F0F64DF}"/>
                    </a:ext>
                  </a:extLst>
                </p:cNvPr>
                <p:cNvSpPr/>
                <p:nvPr/>
              </p:nvSpPr>
              <p:spPr>
                <a:xfrm>
                  <a:off x="4427537" y="2244135"/>
                  <a:ext cx="36512" cy="7937"/>
                </a:xfrm>
                <a:custGeom>
                  <a:avLst/>
                  <a:gdLst>
                    <a:gd name="connsiteX0" fmla="*/ 0 w 36512"/>
                    <a:gd name="connsiteY0" fmla="*/ 0 h 7937"/>
                    <a:gd name="connsiteX1" fmla="*/ 36513 w 36512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12" h="7937">
                      <a:moveTo>
                        <a:pt x="0" y="0"/>
                      </a:moveTo>
                      <a:lnTo>
                        <a:pt x="36513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  <p:grpSp>
            <p:nvGrpSpPr>
              <p:cNvPr id="633" name="Graphic 4">
                <a:extLst>
                  <a:ext uri="{FF2B5EF4-FFF2-40B4-BE49-F238E27FC236}">
                    <a16:creationId xmlns:a16="http://schemas.microsoft.com/office/drawing/2014/main" id="{63E33412-5434-4128-8A48-1EB3AC70C09D}"/>
                  </a:ext>
                </a:extLst>
              </p:cNvPr>
              <p:cNvGrpSpPr/>
              <p:nvPr/>
            </p:nvGrpSpPr>
            <p:grpSpPr>
              <a:xfrm>
                <a:off x="4737893" y="2225085"/>
                <a:ext cx="37306" cy="37306"/>
                <a:chOff x="4737893" y="2225085"/>
                <a:chExt cx="37306" cy="37306"/>
              </a:xfrm>
            </p:grpSpPr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68D35D17-2B59-44CD-BE98-3213B5262542}"/>
                    </a:ext>
                  </a:extLst>
                </p:cNvPr>
                <p:cNvSpPr/>
                <p:nvPr/>
              </p:nvSpPr>
              <p:spPr>
                <a:xfrm>
                  <a:off x="4756150" y="2225085"/>
                  <a:ext cx="7937" cy="37306"/>
                </a:xfrm>
                <a:custGeom>
                  <a:avLst/>
                  <a:gdLst>
                    <a:gd name="connsiteX0" fmla="*/ 0 w 7937"/>
                    <a:gd name="connsiteY0" fmla="*/ 0 h 37306"/>
                    <a:gd name="connsiteX1" fmla="*/ 0 w 7937"/>
                    <a:gd name="connsiteY1" fmla="*/ 37306 h 3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37" h="37306">
                      <a:moveTo>
                        <a:pt x="0" y="0"/>
                      </a:moveTo>
                      <a:lnTo>
                        <a:pt x="0" y="37306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A6198306-D43F-45CE-868D-EFF995728FDC}"/>
                    </a:ext>
                  </a:extLst>
                </p:cNvPr>
                <p:cNvSpPr/>
                <p:nvPr/>
              </p:nvSpPr>
              <p:spPr>
                <a:xfrm>
                  <a:off x="4737893" y="2244135"/>
                  <a:ext cx="37306" cy="7937"/>
                </a:xfrm>
                <a:custGeom>
                  <a:avLst/>
                  <a:gdLst>
                    <a:gd name="connsiteX0" fmla="*/ 0 w 37306"/>
                    <a:gd name="connsiteY0" fmla="*/ 0 h 7937"/>
                    <a:gd name="connsiteX1" fmla="*/ 37306 w 37306"/>
                    <a:gd name="connsiteY1" fmla="*/ 0 h 7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06" h="7937">
                      <a:moveTo>
                        <a:pt x="0" y="0"/>
                      </a:moveTo>
                      <a:lnTo>
                        <a:pt x="37306" y="0"/>
                      </a:lnTo>
                    </a:path>
                  </a:pathLst>
                </a:custGeom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UA" sz="1920"/>
                </a:p>
              </p:txBody>
            </p:sp>
          </p:grpSp>
        </p:grp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8A6A8F09-4D1F-45FD-8716-0FDD6FB1BD33}"/>
                </a:ext>
              </a:extLst>
            </p:cNvPr>
            <p:cNvSpPr/>
            <p:nvPr/>
          </p:nvSpPr>
          <p:spPr>
            <a:xfrm>
              <a:off x="1081088" y="1766888"/>
              <a:ext cx="2346959" cy="1053464"/>
            </a:xfrm>
            <a:custGeom>
              <a:avLst/>
              <a:gdLst>
                <a:gd name="connsiteX0" fmla="*/ 0 w 1955799"/>
                <a:gd name="connsiteY0" fmla="*/ 0 h 877887"/>
                <a:gd name="connsiteX1" fmla="*/ 16669 w 1955799"/>
                <a:gd name="connsiteY1" fmla="*/ 0 h 877887"/>
                <a:gd name="connsiteX2" fmla="*/ 16669 w 1955799"/>
                <a:gd name="connsiteY2" fmla="*/ 24606 h 877887"/>
                <a:gd name="connsiteX3" fmla="*/ 26194 w 1955799"/>
                <a:gd name="connsiteY3" fmla="*/ 24606 h 877887"/>
                <a:gd name="connsiteX4" fmla="*/ 26194 w 1955799"/>
                <a:gd name="connsiteY4" fmla="*/ 49213 h 877887"/>
                <a:gd name="connsiteX5" fmla="*/ 46037 w 1955799"/>
                <a:gd name="connsiteY5" fmla="*/ 49213 h 877887"/>
                <a:gd name="connsiteX6" fmla="*/ 46037 w 1955799"/>
                <a:gd name="connsiteY6" fmla="*/ 102394 h 877887"/>
                <a:gd name="connsiteX7" fmla="*/ 54769 w 1955799"/>
                <a:gd name="connsiteY7" fmla="*/ 102394 h 877887"/>
                <a:gd name="connsiteX8" fmla="*/ 54769 w 1955799"/>
                <a:gd name="connsiteY8" fmla="*/ 129381 h 877887"/>
                <a:gd name="connsiteX9" fmla="*/ 60325 w 1955799"/>
                <a:gd name="connsiteY9" fmla="*/ 129381 h 877887"/>
                <a:gd name="connsiteX10" fmla="*/ 60325 w 1955799"/>
                <a:gd name="connsiteY10" fmla="*/ 177800 h 877887"/>
                <a:gd name="connsiteX11" fmla="*/ 68262 w 1955799"/>
                <a:gd name="connsiteY11" fmla="*/ 177800 h 877887"/>
                <a:gd name="connsiteX12" fmla="*/ 68262 w 1955799"/>
                <a:gd name="connsiteY12" fmla="*/ 203994 h 877887"/>
                <a:gd name="connsiteX13" fmla="*/ 106363 w 1955799"/>
                <a:gd name="connsiteY13" fmla="*/ 203994 h 877887"/>
                <a:gd name="connsiteX14" fmla="*/ 106363 w 1955799"/>
                <a:gd name="connsiteY14" fmla="*/ 226219 h 877887"/>
                <a:gd name="connsiteX15" fmla="*/ 136525 w 1955799"/>
                <a:gd name="connsiteY15" fmla="*/ 226219 h 877887"/>
                <a:gd name="connsiteX16" fmla="*/ 136525 w 1955799"/>
                <a:gd name="connsiteY16" fmla="*/ 281781 h 877887"/>
                <a:gd name="connsiteX17" fmla="*/ 150019 w 1955799"/>
                <a:gd name="connsiteY17" fmla="*/ 281781 h 877887"/>
                <a:gd name="connsiteX18" fmla="*/ 150019 w 1955799"/>
                <a:gd name="connsiteY18" fmla="*/ 334963 h 877887"/>
                <a:gd name="connsiteX19" fmla="*/ 178594 w 1955799"/>
                <a:gd name="connsiteY19" fmla="*/ 334963 h 877887"/>
                <a:gd name="connsiteX20" fmla="*/ 178594 w 1955799"/>
                <a:gd name="connsiteY20" fmla="*/ 362744 h 877887"/>
                <a:gd name="connsiteX21" fmla="*/ 205581 w 1955799"/>
                <a:gd name="connsiteY21" fmla="*/ 362744 h 877887"/>
                <a:gd name="connsiteX22" fmla="*/ 205581 w 1955799"/>
                <a:gd name="connsiteY22" fmla="*/ 392113 h 877887"/>
                <a:gd name="connsiteX23" fmla="*/ 233363 w 1955799"/>
                <a:gd name="connsiteY23" fmla="*/ 392113 h 877887"/>
                <a:gd name="connsiteX24" fmla="*/ 233363 w 1955799"/>
                <a:gd name="connsiteY24" fmla="*/ 418306 h 877887"/>
                <a:gd name="connsiteX25" fmla="*/ 275431 w 1955799"/>
                <a:gd name="connsiteY25" fmla="*/ 418306 h 877887"/>
                <a:gd name="connsiteX26" fmla="*/ 275431 w 1955799"/>
                <a:gd name="connsiteY26" fmla="*/ 475456 h 877887"/>
                <a:gd name="connsiteX27" fmla="*/ 282575 w 1955799"/>
                <a:gd name="connsiteY27" fmla="*/ 475456 h 877887"/>
                <a:gd name="connsiteX28" fmla="*/ 282575 w 1955799"/>
                <a:gd name="connsiteY28" fmla="*/ 503238 h 877887"/>
                <a:gd name="connsiteX29" fmla="*/ 288131 w 1955799"/>
                <a:gd name="connsiteY29" fmla="*/ 503238 h 877887"/>
                <a:gd name="connsiteX30" fmla="*/ 288131 w 1955799"/>
                <a:gd name="connsiteY30" fmla="*/ 559594 h 877887"/>
                <a:gd name="connsiteX31" fmla="*/ 308769 w 1955799"/>
                <a:gd name="connsiteY31" fmla="*/ 559594 h 877887"/>
                <a:gd name="connsiteX32" fmla="*/ 308769 w 1955799"/>
                <a:gd name="connsiteY32" fmla="*/ 585788 h 877887"/>
                <a:gd name="connsiteX33" fmla="*/ 335756 w 1955799"/>
                <a:gd name="connsiteY33" fmla="*/ 585788 h 877887"/>
                <a:gd name="connsiteX34" fmla="*/ 335756 w 1955799"/>
                <a:gd name="connsiteY34" fmla="*/ 614362 h 877887"/>
                <a:gd name="connsiteX35" fmla="*/ 345281 w 1955799"/>
                <a:gd name="connsiteY35" fmla="*/ 614362 h 877887"/>
                <a:gd name="connsiteX36" fmla="*/ 345281 w 1955799"/>
                <a:gd name="connsiteY36" fmla="*/ 623888 h 877887"/>
                <a:gd name="connsiteX37" fmla="*/ 350838 w 1955799"/>
                <a:gd name="connsiteY37" fmla="*/ 623888 h 877887"/>
                <a:gd name="connsiteX38" fmla="*/ 350838 w 1955799"/>
                <a:gd name="connsiteY38" fmla="*/ 669131 h 877887"/>
                <a:gd name="connsiteX39" fmla="*/ 376238 w 1955799"/>
                <a:gd name="connsiteY39" fmla="*/ 669131 h 877887"/>
                <a:gd name="connsiteX40" fmla="*/ 376238 w 1955799"/>
                <a:gd name="connsiteY40" fmla="*/ 695325 h 877887"/>
                <a:gd name="connsiteX41" fmla="*/ 434181 w 1955799"/>
                <a:gd name="connsiteY41" fmla="*/ 695325 h 877887"/>
                <a:gd name="connsiteX42" fmla="*/ 434181 w 1955799"/>
                <a:gd name="connsiteY42" fmla="*/ 726281 h 877887"/>
                <a:gd name="connsiteX43" fmla="*/ 440531 w 1955799"/>
                <a:gd name="connsiteY43" fmla="*/ 726281 h 877887"/>
                <a:gd name="connsiteX44" fmla="*/ 440531 w 1955799"/>
                <a:gd name="connsiteY44" fmla="*/ 751681 h 877887"/>
                <a:gd name="connsiteX45" fmla="*/ 815975 w 1955799"/>
                <a:gd name="connsiteY45" fmla="*/ 751681 h 877887"/>
                <a:gd name="connsiteX46" fmla="*/ 815975 w 1955799"/>
                <a:gd name="connsiteY46" fmla="*/ 781844 h 877887"/>
                <a:gd name="connsiteX47" fmla="*/ 1117600 w 1955799"/>
                <a:gd name="connsiteY47" fmla="*/ 781844 h 877887"/>
                <a:gd name="connsiteX48" fmla="*/ 1117600 w 1955799"/>
                <a:gd name="connsiteY48" fmla="*/ 808038 h 877887"/>
                <a:gd name="connsiteX49" fmla="*/ 1563688 w 1955799"/>
                <a:gd name="connsiteY49" fmla="*/ 808038 h 877887"/>
                <a:gd name="connsiteX50" fmla="*/ 1563688 w 1955799"/>
                <a:gd name="connsiteY50" fmla="*/ 835819 h 877887"/>
                <a:gd name="connsiteX51" fmla="*/ 1875631 w 1955799"/>
                <a:gd name="connsiteY51" fmla="*/ 835819 h 877887"/>
                <a:gd name="connsiteX52" fmla="*/ 1875631 w 1955799"/>
                <a:gd name="connsiteY52" fmla="*/ 877888 h 877887"/>
                <a:gd name="connsiteX53" fmla="*/ 1955800 w 1955799"/>
                <a:gd name="connsiteY53" fmla="*/ 877888 h 87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955799" h="877887">
                  <a:moveTo>
                    <a:pt x="0" y="0"/>
                  </a:moveTo>
                  <a:lnTo>
                    <a:pt x="16669" y="0"/>
                  </a:lnTo>
                  <a:lnTo>
                    <a:pt x="16669" y="24606"/>
                  </a:lnTo>
                  <a:lnTo>
                    <a:pt x="26194" y="24606"/>
                  </a:lnTo>
                  <a:lnTo>
                    <a:pt x="26194" y="49213"/>
                  </a:lnTo>
                  <a:lnTo>
                    <a:pt x="46037" y="49213"/>
                  </a:lnTo>
                  <a:lnTo>
                    <a:pt x="46037" y="102394"/>
                  </a:lnTo>
                  <a:lnTo>
                    <a:pt x="54769" y="102394"/>
                  </a:lnTo>
                  <a:lnTo>
                    <a:pt x="54769" y="129381"/>
                  </a:lnTo>
                  <a:lnTo>
                    <a:pt x="60325" y="129381"/>
                  </a:lnTo>
                  <a:lnTo>
                    <a:pt x="60325" y="177800"/>
                  </a:lnTo>
                  <a:lnTo>
                    <a:pt x="68262" y="177800"/>
                  </a:lnTo>
                  <a:lnTo>
                    <a:pt x="68262" y="203994"/>
                  </a:lnTo>
                  <a:lnTo>
                    <a:pt x="106363" y="203994"/>
                  </a:lnTo>
                  <a:lnTo>
                    <a:pt x="106363" y="226219"/>
                  </a:lnTo>
                  <a:lnTo>
                    <a:pt x="136525" y="226219"/>
                  </a:lnTo>
                  <a:lnTo>
                    <a:pt x="136525" y="281781"/>
                  </a:lnTo>
                  <a:lnTo>
                    <a:pt x="150019" y="281781"/>
                  </a:lnTo>
                  <a:lnTo>
                    <a:pt x="150019" y="334963"/>
                  </a:lnTo>
                  <a:lnTo>
                    <a:pt x="178594" y="334963"/>
                  </a:lnTo>
                  <a:lnTo>
                    <a:pt x="178594" y="362744"/>
                  </a:lnTo>
                  <a:lnTo>
                    <a:pt x="205581" y="362744"/>
                  </a:lnTo>
                  <a:lnTo>
                    <a:pt x="205581" y="392113"/>
                  </a:lnTo>
                  <a:lnTo>
                    <a:pt x="233363" y="392113"/>
                  </a:lnTo>
                  <a:lnTo>
                    <a:pt x="233363" y="418306"/>
                  </a:lnTo>
                  <a:lnTo>
                    <a:pt x="275431" y="418306"/>
                  </a:lnTo>
                  <a:lnTo>
                    <a:pt x="275431" y="475456"/>
                  </a:lnTo>
                  <a:lnTo>
                    <a:pt x="282575" y="475456"/>
                  </a:lnTo>
                  <a:lnTo>
                    <a:pt x="282575" y="503238"/>
                  </a:lnTo>
                  <a:lnTo>
                    <a:pt x="288131" y="503238"/>
                  </a:lnTo>
                  <a:lnTo>
                    <a:pt x="288131" y="559594"/>
                  </a:lnTo>
                  <a:lnTo>
                    <a:pt x="308769" y="559594"/>
                  </a:lnTo>
                  <a:lnTo>
                    <a:pt x="308769" y="585788"/>
                  </a:lnTo>
                  <a:lnTo>
                    <a:pt x="335756" y="585788"/>
                  </a:lnTo>
                  <a:lnTo>
                    <a:pt x="335756" y="614362"/>
                  </a:lnTo>
                  <a:lnTo>
                    <a:pt x="345281" y="614362"/>
                  </a:lnTo>
                  <a:lnTo>
                    <a:pt x="345281" y="623888"/>
                  </a:lnTo>
                  <a:lnTo>
                    <a:pt x="350838" y="623888"/>
                  </a:lnTo>
                  <a:lnTo>
                    <a:pt x="350838" y="669131"/>
                  </a:lnTo>
                  <a:lnTo>
                    <a:pt x="376238" y="669131"/>
                  </a:lnTo>
                  <a:lnTo>
                    <a:pt x="376238" y="695325"/>
                  </a:lnTo>
                  <a:lnTo>
                    <a:pt x="434181" y="695325"/>
                  </a:lnTo>
                  <a:lnTo>
                    <a:pt x="434181" y="726281"/>
                  </a:lnTo>
                  <a:lnTo>
                    <a:pt x="440531" y="726281"/>
                  </a:lnTo>
                  <a:lnTo>
                    <a:pt x="440531" y="751681"/>
                  </a:lnTo>
                  <a:lnTo>
                    <a:pt x="815975" y="751681"/>
                  </a:lnTo>
                  <a:lnTo>
                    <a:pt x="815975" y="781844"/>
                  </a:lnTo>
                  <a:lnTo>
                    <a:pt x="1117600" y="781844"/>
                  </a:lnTo>
                  <a:lnTo>
                    <a:pt x="1117600" y="808038"/>
                  </a:lnTo>
                  <a:lnTo>
                    <a:pt x="1563688" y="808038"/>
                  </a:lnTo>
                  <a:lnTo>
                    <a:pt x="1563688" y="835819"/>
                  </a:lnTo>
                  <a:lnTo>
                    <a:pt x="1875631" y="835819"/>
                  </a:lnTo>
                  <a:lnTo>
                    <a:pt x="1875631" y="877888"/>
                  </a:lnTo>
                  <a:lnTo>
                    <a:pt x="1955800" y="877888"/>
                  </a:lnTo>
                </a:path>
              </a:pathLst>
            </a:custGeom>
            <a:noFill/>
            <a:ln w="1905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 sz="1920"/>
            </a:p>
          </p:txBody>
        </p: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30CEEF3E-88B5-43E4-9879-F90DCEDF21B1}"/>
                </a:ext>
              </a:extLst>
            </p:cNvPr>
            <p:cNvCxnSpPr>
              <a:cxnSpLocks/>
            </p:cNvCxnSpPr>
            <p:nvPr/>
          </p:nvCxnSpPr>
          <p:spPr>
            <a:xfrm>
              <a:off x="1066798" y="1762936"/>
              <a:ext cx="0" cy="1105180"/>
            </a:xfrm>
            <a:prstGeom prst="line">
              <a:avLst/>
            </a:prstGeom>
            <a:ln w="2857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7" name="TextBox 596">
            <a:extLst>
              <a:ext uri="{FF2B5EF4-FFF2-40B4-BE49-F238E27FC236}">
                <a16:creationId xmlns:a16="http://schemas.microsoft.com/office/drawing/2014/main" id="{FB8234E8-8657-F64D-9E8C-967196B4DD50}"/>
              </a:ext>
            </a:extLst>
          </p:cNvPr>
          <p:cNvSpPr txBox="1"/>
          <p:nvPr/>
        </p:nvSpPr>
        <p:spPr>
          <a:xfrm>
            <a:off x="9679346" y="6596390"/>
            <a:ext cx="2489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Sehn</a:t>
            </a:r>
            <a:r>
              <a:rPr lang="en-US" sz="11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LH et al, Blood Advances 2021</a:t>
            </a:r>
          </a:p>
        </p:txBody>
      </p:sp>
    </p:spTree>
    <p:extLst>
      <p:ext uri="{BB962C8B-B14F-4D97-AF65-F5344CB8AC3E}">
        <p14:creationId xmlns:p14="http://schemas.microsoft.com/office/powerpoint/2010/main" val="142441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8713CC-2D42-1347-9E05-843C65F2E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03" y="275476"/>
            <a:ext cx="10515600" cy="857159"/>
          </a:xfrm>
        </p:spPr>
        <p:txBody>
          <a:bodyPr>
            <a:noAutofit/>
          </a:bodyPr>
          <a:lstStyle/>
          <a:p>
            <a:br>
              <a:rPr lang="en-US" sz="3200" dirty="0">
                <a:solidFill>
                  <a:srgbClr val="C00000"/>
                </a:solidFill>
              </a:rPr>
            </a:br>
            <a:r>
              <a:rPr lang="en-US" sz="3200" dirty="0" err="1">
                <a:solidFill>
                  <a:srgbClr val="C00000"/>
                </a:solidFill>
              </a:rPr>
              <a:t>Tafasitamab</a:t>
            </a:r>
            <a:r>
              <a:rPr lang="en-US" sz="3200" dirty="0">
                <a:solidFill>
                  <a:srgbClr val="C00000"/>
                </a:solidFill>
              </a:rPr>
              <a:t> a humanized and engineered </a:t>
            </a:r>
            <a:br>
              <a:rPr lang="en-US" sz="3200" dirty="0">
                <a:solidFill>
                  <a:srgbClr val="C00000"/>
                </a:solidFill>
              </a:rPr>
            </a:br>
            <a:r>
              <a:rPr lang="en-US" sz="3200" dirty="0">
                <a:solidFill>
                  <a:srgbClr val="C00000"/>
                </a:solidFill>
              </a:rPr>
              <a:t>anti-CD19 Ab</a:t>
            </a:r>
            <a:endParaRPr lang="de-DE" sz="3200" dirty="0">
              <a:solidFill>
                <a:srgbClr val="C00000"/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1F06D6-2364-4D42-A60C-A798CA829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3830" y="6399961"/>
            <a:ext cx="2743200" cy="365125"/>
          </a:xfrm>
        </p:spPr>
        <p:txBody>
          <a:bodyPr/>
          <a:lstStyle/>
          <a:p>
            <a:r>
              <a:rPr lang="de-DE" dirty="0" err="1"/>
              <a:t>Dusll</a:t>
            </a:r>
            <a:r>
              <a:rPr lang="de-DE" dirty="0"/>
              <a:t> et al, 2021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583047C-8F99-1D4A-80AC-E2878CF345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Previously known as XmAb5574,</a:t>
            </a:r>
            <a:r>
              <a:rPr lang="fr-FR" dirty="0"/>
              <a:t> </a:t>
            </a:r>
            <a:r>
              <a:rPr lang="fr-FR" dirty="0" err="1"/>
              <a:t>then</a:t>
            </a:r>
            <a:r>
              <a:rPr lang="fr-FR" dirty="0"/>
              <a:t> MOR208</a:t>
            </a:r>
            <a:endParaRPr lang="en-US" dirty="0"/>
          </a:p>
          <a:p>
            <a:endParaRPr lang="de-DE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9C525694-8311-F549-9355-DC8673EBBD3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0" y="1687467"/>
            <a:ext cx="9647537" cy="503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88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BF3980D-C75B-2F4B-8432-52725FBE2671}"/>
              </a:ext>
            </a:extLst>
          </p:cNvPr>
          <p:cNvSpPr txBox="1">
            <a:spLocks/>
          </p:cNvSpPr>
          <p:nvPr/>
        </p:nvSpPr>
        <p:spPr>
          <a:xfrm>
            <a:off x="530401" y="772301"/>
            <a:ext cx="11042779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rgbClr val="C00000"/>
                </a:solidFill>
              </a:rPr>
              <a:t>NCT02399085</a:t>
            </a:r>
            <a:endParaRPr lang="en-GB" sz="1800" b="1" dirty="0">
              <a:solidFill>
                <a:srgbClr val="C00000"/>
              </a:solidFill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93DB9611-2BDB-1546-B4DB-B31A5B231B8A}"/>
              </a:ext>
            </a:extLst>
          </p:cNvPr>
          <p:cNvSpPr txBox="1">
            <a:spLocks/>
          </p:cNvSpPr>
          <p:nvPr/>
        </p:nvSpPr>
        <p:spPr>
          <a:xfrm>
            <a:off x="530401" y="286811"/>
            <a:ext cx="11042779" cy="4308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2999"/>
              </a:lnSpc>
              <a:spcBef>
                <a:spcPct val="0"/>
              </a:spcBef>
              <a:buNone/>
              <a:defRPr sz="288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C00000"/>
                </a:solidFill>
                <a:latin typeface="Helvetica" pitchFamily="2" charset="0"/>
              </a:rPr>
              <a:t>L-MIND trial design</a:t>
            </a:r>
            <a:endParaRPr lang="en-US" sz="3200" dirty="0">
              <a:solidFill>
                <a:srgbClr val="C00000"/>
              </a:solidFill>
              <a:latin typeface="Helvetica" pitchFamily="2" charset="0"/>
            </a:endParaRP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3CF7BEB1-1A1B-804C-A7BF-966B03453DA7}"/>
              </a:ext>
            </a:extLst>
          </p:cNvPr>
          <p:cNvSpPr txBox="1">
            <a:spLocks/>
          </p:cNvSpPr>
          <p:nvPr/>
        </p:nvSpPr>
        <p:spPr>
          <a:xfrm>
            <a:off x="530404" y="5941805"/>
            <a:ext cx="8865056" cy="5539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*Primary refractory is defined as no response to, or progression/relapse during or within 6 months of frontline therapy.</a:t>
            </a:r>
          </a:p>
          <a:p>
            <a:r>
              <a:rPr lang="en-US" sz="900" baseline="30000" dirty="0"/>
              <a:t>†</a:t>
            </a:r>
            <a:r>
              <a:rPr lang="en-US" sz="900" dirty="0"/>
              <a:t>A loading dose of </a:t>
            </a:r>
            <a:r>
              <a:rPr lang="en-US" sz="900" dirty="0" err="1"/>
              <a:t>tafasitamab</a:t>
            </a:r>
            <a:r>
              <a:rPr lang="en-US" sz="900" dirty="0"/>
              <a:t> was administered on Day 4 of Cycle 1. ASCT, autologous stem cell transplantation; DLBCL, diffuse large B-cell lymphoma; </a:t>
            </a:r>
            <a:r>
              <a:rPr lang="en-US" sz="900" dirty="0" err="1"/>
              <a:t>DoR</a:t>
            </a:r>
            <a:r>
              <a:rPr lang="en-US" sz="900" dirty="0"/>
              <a:t>, duration of response; ECOG PS, Eastern Cooperative Oncology Group performance status; HDC, high-dose chemotherapy; IRC, independent review committee; LEN, lenalidomide; ORR, objective response rate; OS, overall survival; PFS, progression-free survival; R/R, relapsed or refractory; SD, stable disease.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CC9234-A7FE-294E-A418-4B9471F88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33" y="1303020"/>
            <a:ext cx="10503681" cy="463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0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79D6E-F9A6-9848-8AD1-EB79C8F18E5B}"/>
              </a:ext>
            </a:extLst>
          </p:cNvPr>
          <p:cNvSpPr txBox="1">
            <a:spLocks/>
          </p:cNvSpPr>
          <p:nvPr/>
        </p:nvSpPr>
        <p:spPr>
          <a:xfrm>
            <a:off x="530401" y="279587"/>
            <a:ext cx="11042779" cy="4308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</a:rPr>
              <a:t>L-MIND </a:t>
            </a:r>
            <a:r>
              <a:rPr lang="en-US" sz="3200" b="1" dirty="0" err="1">
                <a:solidFill>
                  <a:srgbClr val="C00000"/>
                </a:solidFill>
              </a:rPr>
              <a:t>DoR</a:t>
            </a:r>
            <a:r>
              <a:rPr lang="en-US" sz="3200" b="1" dirty="0">
                <a:solidFill>
                  <a:srgbClr val="C00000"/>
                </a:solidFill>
              </a:rPr>
              <a:t> by best response (3 years f-up)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421947E-850F-6346-885E-6FCBB04C9E33}"/>
              </a:ext>
            </a:extLst>
          </p:cNvPr>
          <p:cNvSpPr txBox="1">
            <a:spLocks/>
          </p:cNvSpPr>
          <p:nvPr/>
        </p:nvSpPr>
        <p:spPr>
          <a:xfrm>
            <a:off x="373380" y="6177060"/>
            <a:ext cx="5421135" cy="1538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CI, confidence interval; </a:t>
            </a:r>
            <a:r>
              <a:rPr lang="en-US" sz="900" dirty="0" err="1"/>
              <a:t>DoR</a:t>
            </a:r>
            <a:r>
              <a:rPr lang="en-US" sz="900" dirty="0"/>
              <a:t>, duration of response; NR, not reached; 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A3B787A2-F4FB-6F43-9330-F408D2565F7E}"/>
              </a:ext>
            </a:extLst>
          </p:cNvPr>
          <p:cNvSpPr txBox="1">
            <a:spLocks/>
          </p:cNvSpPr>
          <p:nvPr/>
        </p:nvSpPr>
        <p:spPr>
          <a:xfrm>
            <a:off x="532214" y="1077189"/>
            <a:ext cx="11125765" cy="606947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/>
              <a:t>Median DoR for the full efficacy population was 43.9 months (95% CI: 26.1-not reached [NR])</a:t>
            </a:r>
          </a:p>
          <a:p>
            <a:pPr marL="285750" indent="-285750"/>
            <a:r>
              <a:rPr lang="en-US"/>
              <a:t>For patients who reached a best response of CR, the median DoR was NR (95% CI: 43.9-NR)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14BDA6-0F20-2942-8AED-80D4D0F69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4" b="19033"/>
          <a:stretch/>
        </p:blipFill>
        <p:spPr>
          <a:xfrm>
            <a:off x="1077291" y="1781495"/>
            <a:ext cx="10284022" cy="40288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88576A-5951-7147-9EF3-C74C5E150877}"/>
              </a:ext>
            </a:extLst>
          </p:cNvPr>
          <p:cNvSpPr txBox="1"/>
          <p:nvPr/>
        </p:nvSpPr>
        <p:spPr>
          <a:xfrm>
            <a:off x="373380" y="6508968"/>
            <a:ext cx="20040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Duell</a:t>
            </a:r>
            <a:r>
              <a:rPr lang="en-US" sz="1100" dirty="0"/>
              <a:t> et al, </a:t>
            </a:r>
            <a:r>
              <a:rPr lang="en-US" sz="1100" dirty="0" err="1"/>
              <a:t>Haematologica</a:t>
            </a:r>
            <a:r>
              <a:rPr lang="en-US" sz="1100" dirty="0"/>
              <a:t> 2021</a:t>
            </a:r>
          </a:p>
        </p:txBody>
      </p:sp>
    </p:spTree>
    <p:extLst>
      <p:ext uri="{BB962C8B-B14F-4D97-AF65-F5344CB8AC3E}">
        <p14:creationId xmlns:p14="http://schemas.microsoft.com/office/powerpoint/2010/main" val="3568138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867070DD-1612-4441-A792-A74217427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1168059"/>
            <a:ext cx="8882774" cy="55411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127BD8-3326-994B-95E0-4A6D5BCE0002}"/>
              </a:ext>
            </a:extLst>
          </p:cNvPr>
          <p:cNvSpPr txBox="1"/>
          <p:nvPr/>
        </p:nvSpPr>
        <p:spPr>
          <a:xfrm>
            <a:off x="0" y="6578413"/>
            <a:ext cx="20040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Duell</a:t>
            </a:r>
            <a:r>
              <a:rPr lang="en-US" sz="1100" dirty="0"/>
              <a:t> et al, </a:t>
            </a:r>
            <a:r>
              <a:rPr lang="en-US" sz="1100" dirty="0" err="1"/>
              <a:t>Haematologica</a:t>
            </a:r>
            <a:r>
              <a:rPr lang="en-US" sz="1100" dirty="0"/>
              <a:t> 2021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D2510F-13EA-D243-884B-A0F8DD564CB8}"/>
              </a:ext>
            </a:extLst>
          </p:cNvPr>
          <p:cNvSpPr txBox="1">
            <a:spLocks/>
          </p:cNvSpPr>
          <p:nvPr/>
        </p:nvSpPr>
        <p:spPr>
          <a:xfrm>
            <a:off x="530401" y="279587"/>
            <a:ext cx="11042779" cy="4308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</a:rPr>
              <a:t>L-MIND: 30-months PFS according to clinical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58146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0DAEA288-EACF-7341-92D8-62CB59BD327B}"/>
              </a:ext>
            </a:extLst>
          </p:cNvPr>
          <p:cNvSpPr txBox="1">
            <a:spLocks/>
          </p:cNvSpPr>
          <p:nvPr/>
        </p:nvSpPr>
        <p:spPr>
          <a:xfrm>
            <a:off x="1373776" y="1265919"/>
            <a:ext cx="8874190" cy="8617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Frequent hematologic TEAEs: occurring in ≥10% of patients, </a:t>
            </a:r>
          </a:p>
          <a:p>
            <a:pPr algn="ctr"/>
            <a:r>
              <a:rPr lang="en-US" sz="1800" dirty="0"/>
              <a:t>or Grade ≥3 TEAEs in &gt;1 patient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957413-9134-5A43-A420-3D24509D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68748"/>
              </p:ext>
            </p:extLst>
          </p:nvPr>
        </p:nvGraphicFramePr>
        <p:xfrm>
          <a:off x="1127760" y="2139749"/>
          <a:ext cx="9814560" cy="3392369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107655">
                  <a:extLst>
                    <a:ext uri="{9D8B030D-6E8A-4147-A177-3AD203B41FA5}">
                      <a16:colId xmlns:a16="http://schemas.microsoft.com/office/drawing/2014/main" val="262458672"/>
                    </a:ext>
                  </a:extLst>
                </a:gridCol>
                <a:gridCol w="3271521">
                  <a:extLst>
                    <a:ext uri="{9D8B030D-6E8A-4147-A177-3AD203B41FA5}">
                      <a16:colId xmlns:a16="http://schemas.microsoft.com/office/drawing/2014/main" val="3820884956"/>
                    </a:ext>
                  </a:extLst>
                </a:gridCol>
                <a:gridCol w="3435384">
                  <a:extLst>
                    <a:ext uri="{9D8B030D-6E8A-4147-A177-3AD203B41FA5}">
                      <a16:colId xmlns:a16="http://schemas.microsoft.com/office/drawing/2014/main" val="3718663172"/>
                    </a:ext>
                  </a:extLst>
                </a:gridCol>
              </a:tblGrid>
              <a:tr h="884315"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Event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All Grades (≥10%)</a:t>
                      </a:r>
                      <a:br>
                        <a:rPr lang="en-US" sz="1700" kern="1200" dirty="0"/>
                      </a:br>
                      <a:r>
                        <a:rPr lang="en-US" sz="1700" kern="1200" dirty="0"/>
                        <a:t>n (%)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Grade ≥3 (&gt;1 patient)</a:t>
                      </a:r>
                      <a:br>
                        <a:rPr lang="en-US" sz="1700" kern="1200" dirty="0"/>
                      </a:br>
                      <a:r>
                        <a:rPr lang="en-US" sz="1700" kern="1200" dirty="0"/>
                        <a:t>n (%)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1721342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indent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Neutropenia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41 (50.6)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40 (49.4)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9492438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Anemia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30 (37.0)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6 (7.4)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829630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Thrombocytopenia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25 (30.9)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14 (17.3)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8312186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Leukopenia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/>
                        <a:t>12 (14.8)</a:t>
                      </a:r>
                      <a:endParaRPr lang="en-US" sz="17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9 (11.1)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2805302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Febrile neutropenia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/>
                        <a:t>10 (12.3)</a:t>
                      </a:r>
                      <a:endParaRPr lang="en-US" sz="17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10 (12.3)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1959405"/>
                  </a:ext>
                </a:extLst>
              </a:tr>
              <a:tr h="418009">
                <a:tc>
                  <a:txBody>
                    <a:bodyPr/>
                    <a:lstStyle/>
                    <a:p>
                      <a:pPr marL="0" marR="0" algn="l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0" kern="1200" dirty="0"/>
                        <a:t>Lymphopenia</a:t>
                      </a:r>
                      <a:endParaRPr lang="en-US" sz="1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6 (7.4)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1266984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kern="1200" dirty="0"/>
                        <a:t>3 (3.7)</a:t>
                      </a:r>
                      <a:endParaRPr lang="en-US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3040050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1D02232-F7DB-7745-9C6D-030CEC3CB339}"/>
              </a:ext>
            </a:extLst>
          </p:cNvPr>
          <p:cNvSpPr txBox="1">
            <a:spLocks/>
          </p:cNvSpPr>
          <p:nvPr/>
        </p:nvSpPr>
        <p:spPr>
          <a:xfrm>
            <a:off x="530401" y="279587"/>
            <a:ext cx="11042779" cy="4308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</a:rPr>
              <a:t>L-MIND: updated safety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D9BB20-7B3B-6B45-9C05-E2BC2FE107BA}"/>
              </a:ext>
            </a:extLst>
          </p:cNvPr>
          <p:cNvSpPr txBox="1"/>
          <p:nvPr/>
        </p:nvSpPr>
        <p:spPr>
          <a:xfrm>
            <a:off x="125722" y="6447608"/>
            <a:ext cx="20040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Duell</a:t>
            </a:r>
            <a:r>
              <a:rPr lang="en-US" sz="1100" dirty="0"/>
              <a:t> et al, </a:t>
            </a:r>
            <a:r>
              <a:rPr lang="en-US" sz="1100" dirty="0" err="1"/>
              <a:t>Haematologica</a:t>
            </a:r>
            <a:r>
              <a:rPr lang="en-US" sz="1100" dirty="0"/>
              <a:t> 2021</a:t>
            </a:r>
          </a:p>
        </p:txBody>
      </p:sp>
    </p:spTree>
    <p:extLst>
      <p:ext uri="{BB962C8B-B14F-4D97-AF65-F5344CB8AC3E}">
        <p14:creationId xmlns:p14="http://schemas.microsoft.com/office/powerpoint/2010/main" val="1373959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307484-8F14-B944-BE22-A43D3991E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207" y="1147046"/>
            <a:ext cx="8572298" cy="53024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B4C50D-BFA9-AA4F-BC22-23CAF0741EBB}"/>
              </a:ext>
            </a:extLst>
          </p:cNvPr>
          <p:cNvSpPr txBox="1"/>
          <p:nvPr/>
        </p:nvSpPr>
        <p:spPr>
          <a:xfrm>
            <a:off x="401599" y="151864"/>
            <a:ext cx="97407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First-MIND study: </a:t>
            </a:r>
          </a:p>
          <a:p>
            <a:r>
              <a:rPr lang="en-US" sz="2800" dirty="0"/>
              <a:t>combining </a:t>
            </a:r>
            <a:r>
              <a:rPr lang="en-US" sz="2800" dirty="0" err="1"/>
              <a:t>tafasitamab</a:t>
            </a:r>
            <a:r>
              <a:rPr lang="en-US" sz="2800" dirty="0"/>
              <a:t> with R-CHOP or R2-CHOP in 1</a:t>
            </a:r>
            <a:r>
              <a:rPr lang="en-US" sz="2800" baseline="30000" dirty="0"/>
              <a:t>st</a:t>
            </a:r>
            <a:r>
              <a:rPr lang="en-US" sz="2800" dirty="0"/>
              <a:t> line DLBCL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8D614E-C9E1-FF4A-908B-7310F56BFCDB}"/>
              </a:ext>
            </a:extLst>
          </p:cNvPr>
          <p:cNvSpPr txBox="1"/>
          <p:nvPr/>
        </p:nvSpPr>
        <p:spPr>
          <a:xfrm>
            <a:off x="96252" y="6449498"/>
            <a:ext cx="16345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Bellada</a:t>
            </a:r>
            <a:r>
              <a:rPr lang="en-US" sz="1200" dirty="0"/>
              <a:t> et al, EHA 2021</a:t>
            </a:r>
          </a:p>
        </p:txBody>
      </p:sp>
    </p:spTree>
    <p:extLst>
      <p:ext uri="{BB962C8B-B14F-4D97-AF65-F5344CB8AC3E}">
        <p14:creationId xmlns:p14="http://schemas.microsoft.com/office/powerpoint/2010/main" val="1684777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B4C50D-BFA9-AA4F-BC22-23CAF0741EBB}"/>
              </a:ext>
            </a:extLst>
          </p:cNvPr>
          <p:cNvSpPr txBox="1"/>
          <p:nvPr/>
        </p:nvSpPr>
        <p:spPr>
          <a:xfrm>
            <a:off x="881659" y="336883"/>
            <a:ext cx="97407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First-MIND study: </a:t>
            </a:r>
          </a:p>
          <a:p>
            <a:r>
              <a:rPr lang="en-US" sz="2800" dirty="0"/>
              <a:t>combining </a:t>
            </a:r>
            <a:r>
              <a:rPr lang="en-US" sz="2800" dirty="0" err="1"/>
              <a:t>tafasitamab</a:t>
            </a:r>
            <a:r>
              <a:rPr lang="en-US" sz="2800" dirty="0"/>
              <a:t> with R-CHOP or R2-CHOP in 1</a:t>
            </a:r>
            <a:r>
              <a:rPr lang="en-US" sz="2800" baseline="30000" dirty="0"/>
              <a:t>st</a:t>
            </a:r>
            <a:r>
              <a:rPr lang="en-US" sz="2800" dirty="0"/>
              <a:t> line DLBCL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BC0FE2-BE80-6641-94C0-5E81B9DE76B7}"/>
              </a:ext>
            </a:extLst>
          </p:cNvPr>
          <p:cNvSpPr txBox="1"/>
          <p:nvPr/>
        </p:nvSpPr>
        <p:spPr>
          <a:xfrm>
            <a:off x="96252" y="6449498"/>
            <a:ext cx="16345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Bellada</a:t>
            </a:r>
            <a:r>
              <a:rPr lang="en-US" sz="1200" dirty="0"/>
              <a:t> et al, EHA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E0CC7C-3D69-0143-8A8D-995434D58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162" y="1430253"/>
            <a:ext cx="8588982" cy="486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19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C98FF0-3492-F647-94FB-802036D88762}"/>
              </a:ext>
            </a:extLst>
          </p:cNvPr>
          <p:cNvSpPr txBox="1"/>
          <p:nvPr/>
        </p:nvSpPr>
        <p:spPr>
          <a:xfrm>
            <a:off x="824430" y="5105792"/>
            <a:ext cx="2439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Dr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Khuda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Dad Khan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Prospect, Kentucky</a:t>
            </a:r>
          </a:p>
        </p:txBody>
      </p:sp>
      <p:pic>
        <p:nvPicPr>
          <p:cNvPr id="6" name="Picture 5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29A6F24F-4B6E-F04C-A6AF-B112F3E0D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55" y="3645025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28C9E0-5BD1-D84C-A4C3-67A8776014D4}"/>
              </a:ext>
            </a:extLst>
          </p:cNvPr>
          <p:cNvSpPr txBox="1"/>
          <p:nvPr/>
        </p:nvSpPr>
        <p:spPr>
          <a:xfrm>
            <a:off x="3443131" y="3946355"/>
            <a:ext cx="75946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67-year-old man with germinal center DLBCL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A155B8-F209-D448-9CE0-A9E8223216FC}"/>
              </a:ext>
            </a:extLst>
          </p:cNvPr>
          <p:cNvSpPr txBox="1"/>
          <p:nvPr/>
        </p:nvSpPr>
        <p:spPr>
          <a:xfrm>
            <a:off x="3443131" y="1214059"/>
            <a:ext cx="76934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frail and anxious 87-year-old woman with asymptomatic, widespread recurrent DLBCL who received R-CHOP 12 years ago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016B5-A53A-8141-A39C-6C7AED6CFE17}"/>
              </a:ext>
            </a:extLst>
          </p:cNvPr>
          <p:cNvSpPr txBox="1"/>
          <p:nvPr/>
        </p:nvSpPr>
        <p:spPr>
          <a:xfrm>
            <a:off x="824431" y="2687612"/>
            <a:ext cx="2596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Dr KS Kumar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New Port Richey, Florida</a:t>
            </a:r>
          </a:p>
        </p:txBody>
      </p:sp>
      <p:pic>
        <p:nvPicPr>
          <p:cNvPr id="10" name="Picture 9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0BF4589B-D7E0-0A4A-ACF5-96C5448CC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30" y="1226845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1213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B4C50D-BFA9-AA4F-BC22-23CAF0741EBB}"/>
              </a:ext>
            </a:extLst>
          </p:cNvPr>
          <p:cNvSpPr txBox="1"/>
          <p:nvPr/>
        </p:nvSpPr>
        <p:spPr>
          <a:xfrm>
            <a:off x="881659" y="336883"/>
            <a:ext cx="97407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First-MIND study: </a:t>
            </a:r>
          </a:p>
          <a:p>
            <a:r>
              <a:rPr lang="en-US" sz="2800" dirty="0"/>
              <a:t>combining </a:t>
            </a:r>
            <a:r>
              <a:rPr lang="en-US" sz="2800" dirty="0" err="1"/>
              <a:t>tafasitamab</a:t>
            </a:r>
            <a:r>
              <a:rPr lang="en-US" sz="2800" dirty="0"/>
              <a:t> with R-CHOP or R2-CHOP in 1</a:t>
            </a:r>
            <a:r>
              <a:rPr lang="en-US" sz="2800" baseline="30000" dirty="0"/>
              <a:t>st</a:t>
            </a:r>
            <a:r>
              <a:rPr lang="en-US" sz="2800" dirty="0"/>
              <a:t> line DLBCL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BC0FE2-BE80-6641-94C0-5E81B9DE76B7}"/>
              </a:ext>
            </a:extLst>
          </p:cNvPr>
          <p:cNvSpPr txBox="1"/>
          <p:nvPr/>
        </p:nvSpPr>
        <p:spPr>
          <a:xfrm>
            <a:off x="96252" y="6449498"/>
            <a:ext cx="2630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Bellada</a:t>
            </a:r>
            <a:r>
              <a:rPr lang="en-US" sz="1200" dirty="0"/>
              <a:t> et al, ASH 2021 – abstract 3556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CE33BA-36D9-5341-8CDF-A25FD190E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574" y="2062604"/>
            <a:ext cx="9436852" cy="20263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30628BE-8668-3541-8E47-384F5267BCD0}"/>
              </a:ext>
            </a:extLst>
          </p:cNvPr>
          <p:cNvSpPr/>
          <p:nvPr/>
        </p:nvSpPr>
        <p:spPr>
          <a:xfrm>
            <a:off x="1828800" y="3131580"/>
            <a:ext cx="8985625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The average relative dose intensity of R-CHOP in each cycle was maintained in both arms. </a:t>
            </a:r>
          </a:p>
          <a:p>
            <a:endParaRPr lang="en-US" sz="2400" b="1" dirty="0">
              <a:solidFill>
                <a:srgbClr val="4F4F4F"/>
              </a:solidFill>
              <a:latin typeface="Lucida Sans Unicode" panose="020B0602030504020204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4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ORR at EOT was observed in:</a:t>
            </a: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25/33 pts (75.8%; 95%CI: 57.7–88.9) in R-CHOP-</a:t>
            </a:r>
            <a:r>
              <a:rPr lang="en-US" sz="2400" b="1" dirty="0" err="1">
                <a:solidFill>
                  <a:srgbClr val="4F4F4F"/>
                </a:solidFill>
                <a:latin typeface="Lucida Sans Unicode" panose="020B0602030504020204" pitchFamily="34" charset="0"/>
              </a:rPr>
              <a:t>Tafa</a:t>
            </a:r>
            <a:r>
              <a:rPr lang="en-US" sz="24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4F4F4F"/>
                </a:solidFill>
                <a:latin typeface="Lucida Sans Unicode" panose="020B0602030504020204" pitchFamily="34" charset="0"/>
              </a:rPr>
              <a:t>27/33 pts (81.8%; 95%CI: 64.5–93.0) in R2-CHOP-Tafa.</a:t>
            </a:r>
            <a:endParaRPr lang="en-US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692EC0-1078-674E-A352-1D557B3CB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037" y="6353745"/>
            <a:ext cx="911171" cy="37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19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8A89EE9-A796-084C-8A76-3F83DA2DE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730" y="205740"/>
            <a:ext cx="10515600" cy="78983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Another ADC: </a:t>
            </a:r>
            <a:r>
              <a:rPr lang="en-US" sz="3200" b="1" dirty="0" err="1">
                <a:solidFill>
                  <a:srgbClr val="C00000"/>
                </a:solidFill>
              </a:rPr>
              <a:t>Loncastuximab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tesirine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00C25F-6903-D249-B71C-2EF2532B3B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72"/>
          <a:stretch/>
        </p:blipFill>
        <p:spPr>
          <a:xfrm>
            <a:off x="1244402" y="1104918"/>
            <a:ext cx="9451735" cy="55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77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90D6D-632A-CB40-8A34-EEC9701D9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1222"/>
            <a:ext cx="10515600" cy="1106546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rgbClr val="C00000"/>
                </a:solidFill>
              </a:rPr>
              <a:t>Loncastuximab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Tesirine</a:t>
            </a:r>
            <a:r>
              <a:rPr lang="en-US" sz="2800" b="1" dirty="0">
                <a:solidFill>
                  <a:srgbClr val="C00000"/>
                </a:solidFill>
              </a:rPr>
              <a:t> in R/R DLBCL </a:t>
            </a: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Response by Histology – Lotis-2 </a:t>
            </a:r>
            <a:r>
              <a:rPr lang="en-US" sz="2800" b="1" dirty="0">
                <a:solidFill>
                  <a:schemeClr val="bg1"/>
                </a:solidFill>
              </a:rPr>
              <a:t>study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A09430-1845-4F47-9B28-E0597DE6722B}"/>
              </a:ext>
            </a:extLst>
          </p:cNvPr>
          <p:cNvGrpSpPr/>
          <p:nvPr/>
        </p:nvGrpSpPr>
        <p:grpSpPr>
          <a:xfrm>
            <a:off x="410348" y="1886982"/>
            <a:ext cx="6686191" cy="4017692"/>
            <a:chOff x="122113" y="2118803"/>
            <a:chExt cx="6754600" cy="400453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D4EA214-586F-BE4A-ACB7-B808D0116180}"/>
                </a:ext>
              </a:extLst>
            </p:cNvPr>
            <p:cNvGrpSpPr/>
            <p:nvPr/>
          </p:nvGrpSpPr>
          <p:grpSpPr>
            <a:xfrm>
              <a:off x="122113" y="2118803"/>
              <a:ext cx="6754600" cy="2974563"/>
              <a:chOff x="1066800" y="1783081"/>
              <a:chExt cx="10529392" cy="4328160"/>
            </a:xfrm>
          </p:grpSpPr>
          <p:graphicFrame>
            <p:nvGraphicFramePr>
              <p:cNvPr id="7" name="Content Placeholder 6">
                <a:extLst>
                  <a:ext uri="{FF2B5EF4-FFF2-40B4-BE49-F238E27FC236}">
                    <a16:creationId xmlns:a16="http://schemas.microsoft.com/office/drawing/2014/main" id="{66F954C7-E769-8D4E-B1FE-152539052D08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066800" y="1783081"/>
              <a:ext cx="10529392" cy="432816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BADA87-71BB-DF4C-BA99-B345DB981044}"/>
                  </a:ext>
                </a:extLst>
              </p:cNvPr>
              <p:cNvSpPr txBox="1"/>
              <p:nvPr/>
            </p:nvSpPr>
            <p:spPr>
              <a:xfrm>
                <a:off x="2808228" y="2624929"/>
                <a:ext cx="1424246" cy="11753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48.3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(70/145)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A087499-C160-F74E-AE17-0CFC2723244E}"/>
                  </a:ext>
                </a:extLst>
              </p:cNvPr>
              <p:cNvSpPr txBox="1"/>
              <p:nvPr/>
            </p:nvSpPr>
            <p:spPr>
              <a:xfrm>
                <a:off x="4765881" y="2624929"/>
                <a:ext cx="1565615" cy="11753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50.4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(64/127)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206B470-974E-7345-BA1D-9A092B01904C}"/>
                  </a:ext>
                </a:extLst>
              </p:cNvPr>
              <p:cNvSpPr txBox="1"/>
              <p:nvPr/>
            </p:nvSpPr>
            <p:spPr>
              <a:xfrm>
                <a:off x="7173444" y="2877949"/>
                <a:ext cx="1193600" cy="11753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45.5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(5/11)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11B7C84-5ED8-B346-9603-806F24D05751}"/>
                  </a:ext>
                </a:extLst>
              </p:cNvPr>
              <p:cNvSpPr txBox="1"/>
              <p:nvPr/>
            </p:nvSpPr>
            <p:spPr>
              <a:xfrm>
                <a:off x="9403673" y="3821426"/>
                <a:ext cx="1044102" cy="11753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14.3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Arial" charset="0"/>
                  </a:rPr>
                  <a:t>(1/7)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64E2B80-43F4-594C-8E76-FE5CDDDB0743}"/>
                </a:ext>
              </a:extLst>
            </p:cNvPr>
            <p:cNvSpPr txBox="1"/>
            <p:nvPr/>
          </p:nvSpPr>
          <p:spPr>
            <a:xfrm>
              <a:off x="1696064" y="5784781"/>
              <a:ext cx="41469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dirty="0"/>
                <a:t>Median DOR: 10.25 months (95% CI: 5.98, NR)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5313ABA-4A02-104D-AB98-732C57337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539" y="978893"/>
            <a:ext cx="4801428" cy="29947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D7A6EE-58A8-7E42-A83C-1BDF8C625D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16003" y="4201137"/>
            <a:ext cx="4762500" cy="2489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9F93EA8-453E-6145-B4BC-2FF46B2D9883}"/>
              </a:ext>
            </a:extLst>
          </p:cNvPr>
          <p:cNvSpPr txBox="1"/>
          <p:nvPr/>
        </p:nvSpPr>
        <p:spPr>
          <a:xfrm>
            <a:off x="8563136" y="3973649"/>
            <a:ext cx="2017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/>
              <a:t>Duration of Response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5D9ADA2C-0095-6A4A-9A2F-79665BA1A83A}"/>
              </a:ext>
            </a:extLst>
          </p:cNvPr>
          <p:cNvSpPr txBox="1">
            <a:spLocks/>
          </p:cNvSpPr>
          <p:nvPr/>
        </p:nvSpPr>
        <p:spPr>
          <a:xfrm>
            <a:off x="0" y="6579668"/>
            <a:ext cx="12191999" cy="278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Caimi</a:t>
            </a:r>
            <a:r>
              <a:rPr lang="en-US" sz="1200" dirty="0"/>
              <a:t> et al., Lancet Oncology 2021</a:t>
            </a:r>
          </a:p>
        </p:txBody>
      </p:sp>
    </p:spTree>
    <p:extLst>
      <p:ext uri="{BB962C8B-B14F-4D97-AF65-F5344CB8AC3E}">
        <p14:creationId xmlns:p14="http://schemas.microsoft.com/office/powerpoint/2010/main" val="3664977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1FD28-7234-FF45-AA55-64DCA5F443DF}"/>
              </a:ext>
            </a:extLst>
          </p:cNvPr>
          <p:cNvSpPr/>
          <p:nvPr/>
        </p:nvSpPr>
        <p:spPr>
          <a:xfrm>
            <a:off x="868680" y="12413"/>
            <a:ext cx="8823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C00000"/>
                </a:solidFill>
                <a:latin typeface="Helvetica" pitchFamily="2" charset="0"/>
              </a:rPr>
              <a:t>Loncastuximab</a:t>
            </a:r>
            <a:r>
              <a:rPr lang="en-US" sz="3200" b="1" dirty="0">
                <a:solidFill>
                  <a:srgbClr val="C00000"/>
                </a:solidFill>
                <a:latin typeface="Helvetica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Helvetica" pitchFamily="2" charset="0"/>
              </a:rPr>
              <a:t>Tesirine</a:t>
            </a:r>
            <a:r>
              <a:rPr lang="en-US" sz="3200" b="1" dirty="0">
                <a:solidFill>
                  <a:srgbClr val="C00000"/>
                </a:solidFill>
                <a:latin typeface="Helvetica" pitchFamily="2" charset="0"/>
              </a:rPr>
              <a:t> in R/R DLBCL</a:t>
            </a:r>
            <a:br>
              <a:rPr lang="en-US" sz="3200" b="1" dirty="0">
                <a:solidFill>
                  <a:srgbClr val="C00000"/>
                </a:solidFill>
                <a:latin typeface="Helvetica" pitchFamily="2" charset="0"/>
              </a:rPr>
            </a:br>
            <a:r>
              <a:rPr lang="en-US" sz="2400" b="1" dirty="0">
                <a:solidFill>
                  <a:srgbClr val="C00000"/>
                </a:solidFill>
                <a:latin typeface="Helvetica" pitchFamily="2" charset="0"/>
              </a:rPr>
              <a:t>Safety Data</a:t>
            </a:r>
            <a:endParaRPr lang="en-US" sz="3200" b="1" dirty="0">
              <a:solidFill>
                <a:srgbClr val="C00000"/>
              </a:solidFill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88CD7-3CB1-EC40-A498-BE00B0112305}"/>
              </a:ext>
            </a:extLst>
          </p:cNvPr>
          <p:cNvSpPr txBox="1">
            <a:spLocks/>
          </p:cNvSpPr>
          <p:nvPr/>
        </p:nvSpPr>
        <p:spPr>
          <a:xfrm>
            <a:off x="5280660" y="1455718"/>
            <a:ext cx="5799137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The most common grade ≥ 3 TEAEs </a:t>
            </a:r>
            <a:br>
              <a:rPr lang="en-US" dirty="0"/>
            </a:br>
            <a:r>
              <a:rPr lang="en-US" dirty="0"/>
              <a:t>(≥ 10% of patients) were:</a:t>
            </a:r>
          </a:p>
          <a:p>
            <a:pPr lvl="2"/>
            <a:r>
              <a:rPr lang="en-US" dirty="0"/>
              <a:t>Neutropenia (37 patients; 25.5%)</a:t>
            </a:r>
          </a:p>
          <a:p>
            <a:pPr lvl="3"/>
            <a:r>
              <a:rPr lang="en-US" dirty="0"/>
              <a:t>Incidence of febrile neutropenia was low</a:t>
            </a:r>
            <a:br>
              <a:rPr lang="en-US" dirty="0"/>
            </a:br>
            <a:r>
              <a:rPr lang="en-US" dirty="0"/>
              <a:t>(5 patients; 3.4%)</a:t>
            </a:r>
          </a:p>
          <a:p>
            <a:pPr lvl="2"/>
            <a:r>
              <a:rPr lang="en-US" dirty="0"/>
              <a:t>Thrombocytopenia (26 patients; 17.9%)</a:t>
            </a:r>
          </a:p>
          <a:p>
            <a:pPr lvl="2"/>
            <a:r>
              <a:rPr lang="en-US" dirty="0"/>
              <a:t>GGT increased (24 patients; 16.6%)</a:t>
            </a:r>
          </a:p>
          <a:p>
            <a:pPr lvl="2"/>
            <a:r>
              <a:rPr lang="en-US" dirty="0"/>
              <a:t>Anemia (15 patients; 10.3%)</a:t>
            </a:r>
          </a:p>
          <a:p>
            <a:pPr lvl="1"/>
            <a:endParaRPr lang="en-US" dirty="0"/>
          </a:p>
        </p:txBody>
      </p:sp>
      <p:graphicFrame>
        <p:nvGraphicFramePr>
          <p:cNvPr id="4" name="Group 49">
            <a:extLst>
              <a:ext uri="{FF2B5EF4-FFF2-40B4-BE49-F238E27FC236}">
                <a16:creationId xmlns:a16="http://schemas.microsoft.com/office/drawing/2014/main" id="{7D33C455-5F8B-CE44-AC47-DD5B35D1054C}"/>
              </a:ext>
            </a:extLst>
          </p:cNvPr>
          <p:cNvGraphicFramePr>
            <a:graphicFrameLocks/>
          </p:cNvGraphicFramePr>
          <p:nvPr/>
        </p:nvGraphicFramePr>
        <p:xfrm>
          <a:off x="719668" y="1455718"/>
          <a:ext cx="4776208" cy="4337387"/>
        </p:xfrm>
        <a:graphic>
          <a:graphicData uri="http://schemas.openxmlformats.org/drawingml/2006/table">
            <a:tbl>
              <a:tblPr/>
              <a:tblGrid>
                <a:gridCol w="3106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8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12065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lang="en-US" sz="2000" b="1" i="0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Preferred term, n (%)</a:t>
                      </a:r>
                    </a:p>
                  </a:txBody>
                  <a:tcPr marL="0" marR="90553" marT="43714" marB="874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1414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4A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lang="en-US" sz="20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Patients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lang="en-US" sz="20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(N = 145)</a:t>
                      </a:r>
                    </a:p>
                  </a:txBody>
                  <a:tcPr marL="0" marR="90553" marT="43714" marB="874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1414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Patients with any TEAE</a:t>
                      </a:r>
                      <a:endParaRPr lang="en-GB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1414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143 (98.6)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1414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/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GGT increased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59 (40.7)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baseline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Neutropenia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" panose="020B0604020202020204" pitchFamily="34" charset="0"/>
                        </a:rPr>
                        <a:t>57 (39.3)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Thrombocytopenia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48 (33.1)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16483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Fatigue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40 (27.6)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06234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Anaemia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38 (26.2)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94030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Nausea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34 (23.4)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0624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Cough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" panose="020B0604020202020204" pitchFamily="34" charset="0"/>
                        </a:rPr>
                        <a:t>32 (22.1)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99390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Alkaline phosphatase increased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29 (20.0)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82876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Peripheral </a:t>
                      </a:r>
                      <a:r>
                        <a:rPr lang="en-IN" sz="1800" b="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edema</a:t>
                      </a:r>
                      <a:endParaRPr lang="en-IN" sz="18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IN" sz="18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29 (20.0)</a:t>
                      </a:r>
                    </a:p>
                  </a:txBody>
                  <a:tcPr marL="68580" marR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149833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16DCC-FBBD-5143-AC31-20136C61D5E7}"/>
              </a:ext>
            </a:extLst>
          </p:cNvPr>
          <p:cNvSpPr txBox="1">
            <a:spLocks/>
          </p:cNvSpPr>
          <p:nvPr/>
        </p:nvSpPr>
        <p:spPr>
          <a:xfrm>
            <a:off x="0" y="6579668"/>
            <a:ext cx="12191999" cy="278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Caimi</a:t>
            </a:r>
            <a:r>
              <a:rPr lang="en-US" sz="1200" dirty="0"/>
              <a:t> et al., Lancet Oncology 2021</a:t>
            </a:r>
          </a:p>
        </p:txBody>
      </p:sp>
    </p:spTree>
    <p:extLst>
      <p:ext uri="{BB962C8B-B14F-4D97-AF65-F5344CB8AC3E}">
        <p14:creationId xmlns:p14="http://schemas.microsoft.com/office/powerpoint/2010/main" val="4681636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943DA-96B4-5445-86F8-02C87C247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7571"/>
          </a:xfrm>
        </p:spPr>
        <p:txBody>
          <a:bodyPr>
            <a:normAutofit/>
          </a:bodyPr>
          <a:lstStyle/>
          <a:p>
            <a:r>
              <a:rPr lang="en-US" sz="3600" dirty="0" err="1"/>
              <a:t>Lonca</a:t>
            </a:r>
            <a:r>
              <a:rPr lang="en-US" sz="3600" dirty="0"/>
              <a:t>-T - 2021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B7BF88-EBEA-E04C-BCF7-DF6D08FDBE40}"/>
              </a:ext>
            </a:extLst>
          </p:cNvPr>
          <p:cNvSpPr/>
          <p:nvPr/>
        </p:nvSpPr>
        <p:spPr>
          <a:xfrm>
            <a:off x="579782" y="5631101"/>
            <a:ext cx="10515600" cy="8617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/>
              <a:t>Abstract 2489</a:t>
            </a:r>
            <a:r>
              <a:rPr lang="en-US" sz="1600" dirty="0"/>
              <a:t>: The Anti-CD19 Antibody-Drug Conjugate </a:t>
            </a:r>
            <a:r>
              <a:rPr lang="en-US" sz="1600" dirty="0" err="1"/>
              <a:t>Loncastuximab</a:t>
            </a:r>
            <a:r>
              <a:rPr lang="en-US" sz="1600" dirty="0"/>
              <a:t> </a:t>
            </a:r>
            <a:r>
              <a:rPr lang="en-US" sz="1600" dirty="0" err="1"/>
              <a:t>Tesirine</a:t>
            </a:r>
            <a:r>
              <a:rPr lang="en-US" sz="1600" dirty="0"/>
              <a:t> Achieved Responses in Patients with Diffuse Large B-Cell Lymphoma Who Relapsed after Anti-CD19 CAR T-Cell Therapy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13 patients after CAR T ; ORR 46.4% (15.4% CR) ; Median PFS = 3.2 months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12F93F-9939-CC40-AEDA-ABDB7D017FE2}"/>
              </a:ext>
            </a:extLst>
          </p:cNvPr>
          <p:cNvSpPr/>
          <p:nvPr/>
        </p:nvSpPr>
        <p:spPr>
          <a:xfrm>
            <a:off x="579782" y="4595642"/>
            <a:ext cx="10681252" cy="8617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/>
              <a:t>Abstract 3575</a:t>
            </a:r>
            <a:r>
              <a:rPr lang="en-US" sz="1600" dirty="0"/>
              <a:t>;  Clinical Characteristics and Responses of Patients with Relapsed or Refractory High-Grade B-Cell Lymphoma Treated with </a:t>
            </a:r>
            <a:r>
              <a:rPr lang="en-US" sz="1600" dirty="0" err="1"/>
              <a:t>Loncastuximab</a:t>
            </a:r>
            <a:r>
              <a:rPr lang="en-US" sz="1600" dirty="0"/>
              <a:t> </a:t>
            </a:r>
            <a:r>
              <a:rPr lang="en-US" sz="1600" dirty="0" err="1"/>
              <a:t>Tesirine</a:t>
            </a:r>
            <a:r>
              <a:rPr lang="en-US" sz="1600" dirty="0"/>
              <a:t> in the Lotis-2 Clinical Trial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11 patients ; 45% ORR and CR ; Median DOR not reached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E7E24C-81D2-494A-ADD5-64AAFBE99474}"/>
              </a:ext>
            </a:extLst>
          </p:cNvPr>
          <p:cNvGrpSpPr/>
          <p:nvPr/>
        </p:nvGrpSpPr>
        <p:grpSpPr>
          <a:xfrm>
            <a:off x="738809" y="1297508"/>
            <a:ext cx="10356573" cy="3193322"/>
            <a:chOff x="738809" y="1297508"/>
            <a:chExt cx="10356573" cy="319332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DE551A0-206B-7F49-BC0A-21C9375862E2}"/>
                </a:ext>
              </a:extLst>
            </p:cNvPr>
            <p:cNvSpPr/>
            <p:nvPr/>
          </p:nvSpPr>
          <p:spPr>
            <a:xfrm>
              <a:off x="738809" y="1297508"/>
              <a:ext cx="5592417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Abstract 54</a:t>
              </a:r>
              <a:r>
                <a:rPr lang="en-US" sz="2000" dirty="0"/>
                <a:t>: Planned Interim Analysis of a Phase 2 Study of </a:t>
              </a:r>
              <a:r>
                <a:rPr lang="en-US" sz="2000" dirty="0" err="1"/>
                <a:t>Loncastuximab</a:t>
              </a:r>
              <a:r>
                <a:rPr lang="en-US" sz="2000" dirty="0"/>
                <a:t> </a:t>
              </a:r>
              <a:r>
                <a:rPr lang="en-US" sz="2000" dirty="0" err="1"/>
                <a:t>Tesirine</a:t>
              </a:r>
              <a:r>
                <a:rPr lang="en-US" sz="2000" dirty="0"/>
                <a:t> Plus Ibrutinib in Patients with Advanced Diffuse Large B-Cell Lymphoma (LOTIS-3)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/>
                <a:t>2 cycles of </a:t>
              </a:r>
              <a:r>
                <a:rPr lang="en-US" sz="1600" dirty="0" err="1"/>
                <a:t>Lonca</a:t>
              </a:r>
              <a:r>
                <a:rPr lang="en-US" sz="1600" dirty="0"/>
                <a:t>-T – 60 </a:t>
              </a:r>
              <a:r>
                <a:rPr lang="el-GR" sz="1600" dirty="0"/>
                <a:t>μ</a:t>
              </a:r>
              <a:r>
                <a:rPr lang="en-US" sz="1600" dirty="0"/>
                <a:t>g/kg every 3w </a:t>
              </a:r>
            </a:p>
            <a:p>
              <a:r>
                <a:rPr lang="en-US" sz="1600" dirty="0"/>
                <a:t>      (up to 6 cycles/consolidation)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/>
                <a:t>Ibrutinib 560 mg / day 1 year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7E6C392-7C89-AA48-BC64-094A36834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39341" y="1297508"/>
              <a:ext cx="4456041" cy="3193322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98956AD-FC3D-6646-880E-0ECA3AF60895}"/>
              </a:ext>
            </a:extLst>
          </p:cNvPr>
          <p:cNvSpPr txBox="1"/>
          <p:nvPr/>
        </p:nvSpPr>
        <p:spPr>
          <a:xfrm>
            <a:off x="738809" y="6579704"/>
            <a:ext cx="62921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Carlo Stella C et al, ASH 2021, abstract 54 ; </a:t>
            </a:r>
            <a:r>
              <a:rPr lang="en-US" sz="1100" dirty="0" err="1"/>
              <a:t>Caimi</a:t>
            </a:r>
            <a:r>
              <a:rPr lang="en-US" sz="1100" dirty="0"/>
              <a:t> PF et al, abstract 2489 ; </a:t>
            </a:r>
            <a:r>
              <a:rPr lang="en-US" sz="1100" dirty="0" err="1"/>
              <a:t>Alderuccio</a:t>
            </a:r>
            <a:r>
              <a:rPr lang="en-US" sz="1100" dirty="0"/>
              <a:t> JP et al,  abstract 3575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AE369C-095E-4545-A7AF-C126EC15EAC4}"/>
              </a:ext>
            </a:extLst>
          </p:cNvPr>
          <p:cNvSpPr/>
          <p:nvPr/>
        </p:nvSpPr>
        <p:spPr>
          <a:xfrm>
            <a:off x="738809" y="1297508"/>
            <a:ext cx="10432774" cy="319332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D78BFB-EE02-F043-BE83-2D64CAED8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214" y="544436"/>
            <a:ext cx="1028743" cy="42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98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C43878-3F19-014E-A1BC-909220C5B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dirty="0"/>
              <a:t>FDA Grants Accelerated Approval to </a:t>
            </a:r>
            <a:r>
              <a:rPr lang="en-US" sz="2800" dirty="0" err="1"/>
              <a:t>Loncastuximab</a:t>
            </a:r>
            <a:r>
              <a:rPr lang="en-US" sz="2800" dirty="0"/>
              <a:t> </a:t>
            </a:r>
            <a:r>
              <a:rPr lang="en-US" sz="2800" dirty="0" err="1"/>
              <a:t>Tesirine-lpyl</a:t>
            </a:r>
            <a:r>
              <a:rPr lang="en-US" sz="2800" dirty="0"/>
              <a:t> for Large B-Cell Lymphoma</a:t>
            </a:r>
            <a:br>
              <a:rPr lang="en-US" dirty="0"/>
            </a:br>
            <a:r>
              <a:rPr lang="en-US" sz="2000" dirty="0"/>
              <a:t>Press Release – April 23, 2021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562C9B-8DF1-524A-8612-5F83AB1FD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6" y="1973226"/>
            <a:ext cx="10515600" cy="4241839"/>
          </a:xfrm>
        </p:spPr>
        <p:txBody>
          <a:bodyPr/>
          <a:lstStyle/>
          <a:p>
            <a:pPr marL="98425" indent="0">
              <a:lnSpc>
                <a:spcPct val="100000"/>
              </a:lnSpc>
              <a:buNone/>
            </a:pPr>
            <a:r>
              <a:rPr lang="en-US" sz="2000" b="0" dirty="0"/>
              <a:t>“The Food and Drug Administration granted accelerated approval to </a:t>
            </a:r>
            <a:r>
              <a:rPr lang="en-US" sz="2000" b="0" dirty="0" err="1"/>
              <a:t>loncastuximab</a:t>
            </a:r>
            <a:r>
              <a:rPr lang="en-US" sz="2000" b="0" dirty="0"/>
              <a:t> </a:t>
            </a:r>
            <a:r>
              <a:rPr lang="en-US" sz="2000" b="0" dirty="0" err="1"/>
              <a:t>tesirine-lpyl</a:t>
            </a:r>
            <a:r>
              <a:rPr lang="en-US" sz="2000" b="0" dirty="0"/>
              <a:t>, a CD19-directed antibody and alkylating agent conjugate, for adult patients with relapsed or refractory large B-cell lymphoma after two or more lines of systemic therapy, including diffuse large B-cell lymphoma (DLBCL) not otherwise specified, DLBCL arising from low grade lymphoma, and high-grade B-cell lymphoma.</a:t>
            </a:r>
          </a:p>
          <a:p>
            <a:pPr marL="98425" indent="0">
              <a:lnSpc>
                <a:spcPct val="100000"/>
              </a:lnSpc>
              <a:buNone/>
            </a:pPr>
            <a:r>
              <a:rPr lang="en-US" sz="2000" b="0" dirty="0"/>
              <a:t>Approval was based on LOTIS-2 (NCT03589469), an open-label, single-arm trial in 145 adult patients with relapsed or refractory DLBCL or high-grade B-cell lymphoma after at least two prior systemic regimens. Patients received </a:t>
            </a:r>
            <a:r>
              <a:rPr lang="en-US" sz="2000" b="0" dirty="0" err="1"/>
              <a:t>loncastuximab</a:t>
            </a:r>
            <a:r>
              <a:rPr lang="en-US" sz="2000" b="0" dirty="0"/>
              <a:t> </a:t>
            </a:r>
            <a:r>
              <a:rPr lang="en-US" sz="2000" b="0" dirty="0" err="1"/>
              <a:t>tesirine-lpyl</a:t>
            </a:r>
            <a:r>
              <a:rPr lang="en-US" sz="2000" b="0" dirty="0"/>
              <a:t> 0.15 mg/kg every 3 weeks for 2 cycles, then 0.075 mg/kg every 3 weeks for subsequent cycles. Patients received treatment until progressive disease or unacceptable toxicity.”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41694F-F50D-114B-87A4-7472753B5CC0}"/>
              </a:ext>
            </a:extLst>
          </p:cNvPr>
          <p:cNvSpPr txBox="1"/>
          <p:nvPr/>
        </p:nvSpPr>
        <p:spPr>
          <a:xfrm>
            <a:off x="15273" y="6452249"/>
            <a:ext cx="113772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www.fda.gov</a:t>
            </a:r>
            <a:r>
              <a:rPr lang="en-US" sz="15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/drugs/resources-information-approved-drugs/fda-grants-accelerated-approval-loncastuximab-tesirine-lpyl-large-b-cell-lymphoma</a:t>
            </a:r>
          </a:p>
        </p:txBody>
      </p:sp>
    </p:spTree>
    <p:extLst>
      <p:ext uri="{BB962C8B-B14F-4D97-AF65-F5344CB8AC3E}">
        <p14:creationId xmlns:p14="http://schemas.microsoft.com/office/powerpoint/2010/main" val="2988775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E8CD9B-F5CA-4197-9078-E82BDDD44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1" y="269877"/>
            <a:ext cx="10682816" cy="102711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C2B81"/>
                </a:solidFill>
              </a:rPr>
              <a:t>Bi-Specifics CD3 x CD20 in patients with R/R DLBCL </a:t>
            </a:r>
            <a:br>
              <a:rPr lang="en-US" dirty="0">
                <a:solidFill>
                  <a:srgbClr val="0C2B81"/>
                </a:solidFill>
              </a:rPr>
            </a:br>
            <a:r>
              <a:rPr lang="en-US" dirty="0">
                <a:solidFill>
                  <a:srgbClr val="0C2B81"/>
                </a:solidFill>
              </a:rPr>
              <a:t>(updated from ASCO / EHA / ICML 2021)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7DBBF89C-B5DF-4CD6-9178-B2B5890580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7990"/>
              </p:ext>
            </p:extLst>
          </p:nvPr>
        </p:nvGraphicFramePr>
        <p:xfrm>
          <a:off x="543339" y="1674021"/>
          <a:ext cx="10903590" cy="299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948">
                  <a:extLst>
                    <a:ext uri="{9D8B030D-6E8A-4147-A177-3AD203B41FA5}">
                      <a16:colId xmlns:a16="http://schemas.microsoft.com/office/drawing/2014/main" val="2502497996"/>
                    </a:ext>
                  </a:extLst>
                </a:gridCol>
                <a:gridCol w="2729948">
                  <a:extLst>
                    <a:ext uri="{9D8B030D-6E8A-4147-A177-3AD203B41FA5}">
                      <a16:colId xmlns:a16="http://schemas.microsoft.com/office/drawing/2014/main" val="825181849"/>
                    </a:ext>
                  </a:extLst>
                </a:gridCol>
                <a:gridCol w="2531165">
                  <a:extLst>
                    <a:ext uri="{9D8B030D-6E8A-4147-A177-3AD203B41FA5}">
                      <a16:colId xmlns:a16="http://schemas.microsoft.com/office/drawing/2014/main" val="2181004234"/>
                    </a:ext>
                  </a:extLst>
                </a:gridCol>
                <a:gridCol w="2054397">
                  <a:extLst>
                    <a:ext uri="{9D8B030D-6E8A-4147-A177-3AD203B41FA5}">
                      <a16:colId xmlns:a16="http://schemas.microsoft.com/office/drawing/2014/main" val="720755803"/>
                    </a:ext>
                  </a:extLst>
                </a:gridCol>
                <a:gridCol w="2382132">
                  <a:extLst>
                    <a:ext uri="{9D8B030D-6E8A-4147-A177-3AD203B41FA5}">
                      <a16:colId xmlns:a16="http://schemas.microsoft.com/office/drawing/2014/main" val="3962587803"/>
                    </a:ext>
                  </a:extLst>
                </a:gridCol>
              </a:tblGrid>
              <a:tr h="1070904"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>
                          <a:solidFill>
                            <a:schemeClr val="tx1"/>
                          </a:solidFill>
                        </a:rPr>
                        <a:t>Mosunetuzumab</a:t>
                      </a:r>
                      <a:r>
                        <a:rPr lang="de-DE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(RG7828)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Odronextamab</a:t>
                      </a:r>
                      <a:r>
                        <a:rPr lang="de-DE" sz="2400" b="1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2400" b="1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(REGN1979)</a:t>
                      </a:r>
                      <a:endParaRPr lang="en-US" sz="24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Glofitamab</a:t>
                      </a:r>
                      <a:r>
                        <a:rPr lang="de-DE" sz="2400" b="1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de-DE" sz="2400" baseline="30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(RG6026)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>
                          <a:solidFill>
                            <a:schemeClr val="tx1"/>
                          </a:solidFill>
                        </a:rPr>
                        <a:t>Epcoritamab</a:t>
                      </a:r>
                      <a:r>
                        <a:rPr lang="de-DE" sz="2400" baseline="30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(GEN3013)</a:t>
                      </a:r>
                      <a:endParaRPr lang="de-DE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7567341"/>
                  </a:ext>
                </a:extLst>
              </a:tr>
              <a:tr h="684476">
                <a:tc>
                  <a:txBody>
                    <a:bodyPr/>
                    <a:lstStyle/>
                    <a:p>
                      <a:r>
                        <a:rPr lang="en-US" sz="2000" b="0" dirty="0"/>
                        <a:t>Patients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2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33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5897769"/>
                  </a:ext>
                </a:extLst>
              </a:tr>
              <a:tr h="617511">
                <a:tc>
                  <a:txBody>
                    <a:bodyPr/>
                    <a:lstStyle/>
                    <a:p>
                      <a:r>
                        <a:rPr lang="en-US" sz="2000" b="0" dirty="0"/>
                        <a:t>ORR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38%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40%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2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64%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76%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5794730"/>
                  </a:ext>
                </a:extLst>
              </a:tr>
              <a:tr h="617511">
                <a:tc>
                  <a:txBody>
                    <a:bodyPr/>
                    <a:lstStyle/>
                    <a:p>
                      <a:r>
                        <a:rPr lang="en-US" sz="2000" b="0" dirty="0"/>
                        <a:t>CR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20%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31%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37%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48%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454840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1538DF85-7D48-0142-A483-59C7710E49FF}"/>
              </a:ext>
            </a:extLst>
          </p:cNvPr>
          <p:cNvSpPr/>
          <p:nvPr/>
        </p:nvSpPr>
        <p:spPr>
          <a:xfrm>
            <a:off x="543339" y="5041454"/>
            <a:ext cx="79110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Schuster SJ et al, ASH 2019, Abstract 6 (doses &gt;=2.5 mg); 2.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Bannerji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R, et al. ASH 2020, Abstract 400 (doses 80-320); 3.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Carolo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Stella C et al&gt;, ASCO 2021 . 4. Hutchings M, et al. IML 2021 “aggressive lymphoma”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D19F58-3946-A945-8509-A8ABE9404795}"/>
              </a:ext>
            </a:extLst>
          </p:cNvPr>
          <p:cNvSpPr/>
          <p:nvPr/>
        </p:nvSpPr>
        <p:spPr>
          <a:xfrm>
            <a:off x="300017" y="6157149"/>
            <a:ext cx="1177623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ASH 2021: in progress; 3569 Phase 3 Trial (EPCORE DLBCL-1) of </a:t>
            </a:r>
            <a:r>
              <a:rPr lang="en-US" dirty="0" err="1">
                <a:solidFill>
                  <a:schemeClr val="bg2">
                    <a:lumMod val="75000"/>
                  </a:schemeClr>
                </a:solidFill>
              </a:rPr>
              <a:t>Epcoritamab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Versus Standard of Care in Patients with Relapsed or Refractory Diffuse Large B-Cell Lymphoma (DLBCL)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(Fox CP et al., abstract 3569)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943DA-96B4-5445-86F8-02C87C247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7571"/>
          </a:xfrm>
        </p:spPr>
        <p:txBody>
          <a:bodyPr>
            <a:normAutofit/>
          </a:bodyPr>
          <a:lstStyle/>
          <a:p>
            <a:r>
              <a:rPr lang="en-US" sz="3600" dirty="0" err="1"/>
              <a:t>Bispecifics</a:t>
            </a:r>
            <a:r>
              <a:rPr lang="en-US" sz="3600" dirty="0"/>
              <a:t> (DLBCL)         2021: single agent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956AD-FC3D-6646-880E-0ECA3AF60895}"/>
              </a:ext>
            </a:extLst>
          </p:cNvPr>
          <p:cNvSpPr txBox="1"/>
          <p:nvPr/>
        </p:nvSpPr>
        <p:spPr>
          <a:xfrm>
            <a:off x="738809" y="6579704"/>
            <a:ext cx="72122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Dinckinson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 et al, abstract 2478 ; Bartlett N et al, abstract 3573 ; </a:t>
            </a:r>
            <a:r>
              <a:rPr lang="en-US" sz="1100" dirty="0"/>
              <a:t>Patel K et al, abstract 2494 ; </a:t>
            </a:r>
            <a:r>
              <a:rPr lang="en-US" sz="1100" dirty="0" err="1"/>
              <a:t>Budde</a:t>
            </a:r>
            <a:r>
              <a:rPr lang="en-US" sz="1100" dirty="0"/>
              <a:t> LE et al, abstract 132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D0DB6E-C1E7-2D4C-BF8E-2BDA0C739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257" y="568485"/>
            <a:ext cx="1028743" cy="420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932070-D931-CE48-A355-84695E8F0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6726" y="1961949"/>
            <a:ext cx="4571881" cy="20430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77F115-36BE-9540-98C6-FE992DA35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416" y="4023044"/>
            <a:ext cx="4759166" cy="24579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53540B5-C488-3E48-ADBB-B19B813504F0}"/>
              </a:ext>
            </a:extLst>
          </p:cNvPr>
          <p:cNvSpPr/>
          <p:nvPr/>
        </p:nvSpPr>
        <p:spPr>
          <a:xfrm>
            <a:off x="738809" y="1259931"/>
            <a:ext cx="9157546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2478 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Glofitamab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Monotherapy Provides Durable Responses after Fixed-Length Dosing in Relapsed/Refractory (R/R) Non-Hodgkin Lymphoma (NHL) Patients (pts)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AABB22-CD18-9649-A44C-79BB9D231BC9}"/>
              </a:ext>
            </a:extLst>
          </p:cNvPr>
          <p:cNvSpPr txBox="1"/>
          <p:nvPr/>
        </p:nvSpPr>
        <p:spPr>
          <a:xfrm>
            <a:off x="6576391" y="3363007"/>
            <a:ext cx="5283173" cy="10772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/>
              <a:t>3573 Subcutaneous (SC) Administration of </a:t>
            </a:r>
            <a:r>
              <a:rPr lang="en-US" sz="1600" b="1" dirty="0" err="1"/>
              <a:t>Mosunetuzumab</a:t>
            </a:r>
            <a:r>
              <a:rPr lang="en-US" sz="1600" b="1" dirty="0"/>
              <a:t> </a:t>
            </a:r>
            <a:r>
              <a:rPr lang="en-US" sz="1600" dirty="0"/>
              <a:t>with Cycle 1 Step-up Dosing Is Tolerable and Active in Patients with Relapsed/Refractory B-Cell Non-Hodgkin Lymphomas (R/R B-NHL): Initial Results from a Phase I/II Study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0B0FD2-9C52-DE49-807A-216EBEB47F36}"/>
              </a:ext>
            </a:extLst>
          </p:cNvPr>
          <p:cNvSpPr/>
          <p:nvPr/>
        </p:nvSpPr>
        <p:spPr>
          <a:xfrm>
            <a:off x="6576392" y="4508499"/>
            <a:ext cx="5283173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/>
              <a:t>2494 Safety and Anti-Tumor Activity of </a:t>
            </a:r>
            <a:r>
              <a:rPr lang="en-US" sz="1600" b="1" dirty="0" err="1"/>
              <a:t>Plamotamab</a:t>
            </a:r>
            <a:r>
              <a:rPr lang="en-US" sz="1600" dirty="0"/>
              <a:t> (XmAb13676), an Anti-CD20 x Anti-CD3 Bispecific Antibody, in Subjects with Relapsed/Refractory Non-Hodgkin’s Lymphoma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CB9482-1F62-B44A-8BF7-446090ECF5BF}"/>
              </a:ext>
            </a:extLst>
          </p:cNvPr>
          <p:cNvSpPr/>
          <p:nvPr/>
        </p:nvSpPr>
        <p:spPr>
          <a:xfrm>
            <a:off x="6576393" y="5407770"/>
            <a:ext cx="5283173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/>
              <a:t>132 A Phase 1 Dose Escalation Study of </a:t>
            </a:r>
            <a:r>
              <a:rPr lang="en-US" sz="1600" b="1" dirty="0"/>
              <a:t>Igm-2323</a:t>
            </a:r>
            <a:r>
              <a:rPr lang="en-US" sz="1600" dirty="0"/>
              <a:t>, a Novel Anti-CD20 x Anti-CD3 IgM T Cell Engager (TCE) in Patients with Advanced B-Cell Malignancies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435E5D-DE94-8044-B0BB-7F9A83BF4925}"/>
              </a:ext>
            </a:extLst>
          </p:cNvPr>
          <p:cNvSpPr txBox="1"/>
          <p:nvPr/>
        </p:nvSpPr>
        <p:spPr>
          <a:xfrm>
            <a:off x="8495817" y="2752646"/>
            <a:ext cx="1807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Other agents</a:t>
            </a:r>
          </a:p>
        </p:txBody>
      </p:sp>
    </p:spTree>
    <p:extLst>
      <p:ext uri="{BB962C8B-B14F-4D97-AF65-F5344CB8AC3E}">
        <p14:creationId xmlns:p14="http://schemas.microsoft.com/office/powerpoint/2010/main" val="28665406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943DA-96B4-5445-86F8-02C87C247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7571"/>
          </a:xfrm>
        </p:spPr>
        <p:txBody>
          <a:bodyPr>
            <a:normAutofit/>
          </a:bodyPr>
          <a:lstStyle/>
          <a:p>
            <a:r>
              <a:rPr lang="en-US" sz="3600" dirty="0" err="1"/>
              <a:t>Bispecifics</a:t>
            </a:r>
            <a:r>
              <a:rPr lang="en-US" sz="3600" dirty="0"/>
              <a:t> (DLBCL)         2021: Combination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956AD-FC3D-6646-880E-0ECA3AF60895}"/>
              </a:ext>
            </a:extLst>
          </p:cNvPr>
          <p:cNvSpPr txBox="1"/>
          <p:nvPr/>
        </p:nvSpPr>
        <p:spPr>
          <a:xfrm>
            <a:off x="273935" y="6557918"/>
            <a:ext cx="89739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100" dirty="0" err="1"/>
              <a:t>Budde</a:t>
            </a:r>
            <a:r>
              <a:rPr lang="en-US" sz="1100" dirty="0"/>
              <a:t> LE et al, abstract 533 ; Hutchings M et al., abstract 525 ; </a:t>
            </a:r>
            <a:r>
              <a:rPr lang="en-US" sz="1100" dirty="0" err="1"/>
              <a:t>Belada</a:t>
            </a:r>
            <a:r>
              <a:rPr lang="en-US" sz="1100" dirty="0"/>
              <a:t> D et al., abstract 1413 ;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Ghosh N et al, abstract 2479 ;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Minson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et al, abstract 3571</a:t>
            </a:r>
            <a:endParaRPr lang="en-US" sz="1100" dirty="0"/>
          </a:p>
          <a:p>
            <a:pPr>
              <a:defRPr/>
            </a:pPr>
            <a:endParaRPr lang="en-US" sz="11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D0DB6E-C1E7-2D4C-BF8E-2BDA0C739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257" y="568485"/>
            <a:ext cx="1028743" cy="4208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209D79-1249-E446-B677-434E814BFF41}"/>
              </a:ext>
            </a:extLst>
          </p:cNvPr>
          <p:cNvSpPr/>
          <p:nvPr/>
        </p:nvSpPr>
        <p:spPr>
          <a:xfrm>
            <a:off x="6618608" y="4988689"/>
            <a:ext cx="5055327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3571 Trial in Progress: A </a:t>
            </a:r>
            <a:r>
              <a:rPr lang="en-US" dirty="0" err="1"/>
              <a:t>Multicentre</a:t>
            </a:r>
            <a:r>
              <a:rPr lang="en-US" dirty="0"/>
              <a:t>, Parallel Arm, Open-Label Trial of Frontline </a:t>
            </a:r>
            <a:r>
              <a:rPr lang="en-US" b="1" dirty="0"/>
              <a:t>R-CHOP/</a:t>
            </a:r>
            <a:r>
              <a:rPr lang="en-US" b="1" dirty="0" err="1"/>
              <a:t>Polatuzumab</a:t>
            </a:r>
            <a:r>
              <a:rPr lang="en-US" b="1" dirty="0"/>
              <a:t> </a:t>
            </a:r>
            <a:r>
              <a:rPr lang="en-US" b="1" dirty="0" err="1"/>
              <a:t>Vedotin</a:t>
            </a:r>
            <a:r>
              <a:rPr lang="en-US" b="1" dirty="0"/>
              <a:t>-RCHP </a:t>
            </a:r>
            <a:r>
              <a:rPr lang="en-US" dirty="0"/>
              <a:t>and </a:t>
            </a:r>
            <a:r>
              <a:rPr lang="en-US" b="1" dirty="0" err="1"/>
              <a:t>Glofitamab</a:t>
            </a:r>
            <a:r>
              <a:rPr lang="en-US" dirty="0"/>
              <a:t> in Younger Patients with Higher Risk Diffuse Large B Cell Lymphoma (COALITION)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8FF3B1-83C3-804D-8CA1-263C364BF651}"/>
              </a:ext>
            </a:extLst>
          </p:cNvPr>
          <p:cNvSpPr/>
          <p:nvPr/>
        </p:nvSpPr>
        <p:spPr>
          <a:xfrm>
            <a:off x="6618608" y="2732037"/>
            <a:ext cx="5055327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2479 </a:t>
            </a:r>
            <a:r>
              <a:rPr lang="en-US" b="1" dirty="0" err="1"/>
              <a:t>Glofitamab</a:t>
            </a:r>
            <a:r>
              <a:rPr lang="en-US" dirty="0"/>
              <a:t> Plus</a:t>
            </a:r>
            <a:r>
              <a:rPr lang="en-US" b="1" dirty="0"/>
              <a:t> R-CHOP </a:t>
            </a:r>
            <a:r>
              <a:rPr lang="en-US" dirty="0"/>
              <a:t>Induces High Response Rates with Minimal Cytokine Release Syndrome in Patients with Relapsed/Refractory Non-Hodgkin Lymphoma and Previously Untreated (1L) Diffuse Large B-Cell Lymphoma: Preliminary Results from a Dose-Escalation and Safety Run-in Phase </a:t>
            </a:r>
            <a:r>
              <a:rPr lang="en-US" dirty="0" err="1"/>
              <a:t>Ib</a:t>
            </a:r>
            <a:r>
              <a:rPr lang="en-US" dirty="0"/>
              <a:t> Study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804332-0976-2940-AB9E-AE05C2E01D1A}"/>
              </a:ext>
            </a:extLst>
          </p:cNvPr>
          <p:cNvSpPr/>
          <p:nvPr/>
        </p:nvSpPr>
        <p:spPr>
          <a:xfrm>
            <a:off x="273935" y="4839968"/>
            <a:ext cx="58220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525 </a:t>
            </a:r>
            <a:r>
              <a:rPr lang="en-US" b="1" dirty="0" err="1"/>
              <a:t>Glofitamab</a:t>
            </a:r>
            <a:r>
              <a:rPr lang="en-US" dirty="0"/>
              <a:t> (</a:t>
            </a:r>
            <a:r>
              <a:rPr lang="en-US" dirty="0" err="1"/>
              <a:t>Glofit</a:t>
            </a:r>
            <a:r>
              <a:rPr lang="en-US" dirty="0"/>
              <a:t>) in Combination with </a:t>
            </a:r>
            <a:r>
              <a:rPr lang="en-US" b="1" dirty="0"/>
              <a:t>Polatuzumab </a:t>
            </a:r>
            <a:r>
              <a:rPr lang="en-US" b="1" dirty="0" err="1"/>
              <a:t>Vedotin</a:t>
            </a:r>
            <a:r>
              <a:rPr lang="en-US" dirty="0"/>
              <a:t>: Phase </a:t>
            </a:r>
            <a:r>
              <a:rPr lang="en-US" dirty="0" err="1"/>
              <a:t>Ib</a:t>
            </a:r>
            <a:r>
              <a:rPr lang="en-US" dirty="0"/>
              <a:t>/II Preliminary Data Support Manageable Safety and Encouraging Efficacy in Relapsed/Refractory Diffuse Large B-Cell Lymphoma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1E6FD4C-6B33-5242-91F2-F85D95A03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188" y="2381018"/>
            <a:ext cx="5258764" cy="238234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F0BAB79-CF9F-8640-A8BD-D3B2222D6BDE}"/>
              </a:ext>
            </a:extLst>
          </p:cNvPr>
          <p:cNvSpPr/>
          <p:nvPr/>
        </p:nvSpPr>
        <p:spPr>
          <a:xfrm>
            <a:off x="273935" y="119269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533 </a:t>
            </a:r>
            <a:r>
              <a:rPr lang="en-US" b="1" dirty="0" err="1"/>
              <a:t>Mosunetuzumab</a:t>
            </a:r>
            <a:r>
              <a:rPr lang="en-US" b="1" dirty="0"/>
              <a:t> Plus Polatuzumab </a:t>
            </a:r>
            <a:r>
              <a:rPr lang="en-US" b="1" dirty="0" err="1"/>
              <a:t>Vedotin</a:t>
            </a:r>
            <a:r>
              <a:rPr lang="en-US" b="1" dirty="0"/>
              <a:t> </a:t>
            </a:r>
            <a:r>
              <a:rPr lang="en-US" dirty="0"/>
              <a:t>Has Promising Efficacy and a Favorable Safety Profile in Patients with Relapsed/Refractory Aggressive B-Cell Non-Hodgkin Lymphoma: Updated Results from a Phase </a:t>
            </a:r>
            <a:r>
              <a:rPr lang="en-US" dirty="0" err="1"/>
              <a:t>Ib</a:t>
            </a:r>
            <a:r>
              <a:rPr lang="en-US" dirty="0"/>
              <a:t>/II Study</a:t>
            </a:r>
          </a:p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2486B5-E02F-414E-B20C-6B6B1B38AD91}"/>
              </a:ext>
            </a:extLst>
          </p:cNvPr>
          <p:cNvSpPr/>
          <p:nvPr/>
        </p:nvSpPr>
        <p:spPr>
          <a:xfrm>
            <a:off x="6618608" y="1306381"/>
            <a:ext cx="5055327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1413 Subcutaneous </a:t>
            </a:r>
            <a:r>
              <a:rPr lang="en-US" b="1" dirty="0" err="1"/>
              <a:t>Epcoritamab</a:t>
            </a:r>
            <a:r>
              <a:rPr lang="en-US" dirty="0"/>
              <a:t> in Combination with </a:t>
            </a:r>
            <a:r>
              <a:rPr lang="en-US" b="1" dirty="0"/>
              <a:t>R-CHOP</a:t>
            </a:r>
            <a:r>
              <a:rPr lang="en-US" dirty="0"/>
              <a:t> in Patients with Previously Untreated High-Risk Diffuse Large B-Cell Lymphoma: Preliminary Results from a Phase 1/2 Trial</a:t>
            </a:r>
          </a:p>
        </p:txBody>
      </p:sp>
    </p:spTree>
    <p:extLst>
      <p:ext uri="{BB962C8B-B14F-4D97-AF65-F5344CB8AC3E}">
        <p14:creationId xmlns:p14="http://schemas.microsoft.com/office/powerpoint/2010/main" val="126684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21-12-10 at 11.40.53 AM.png" descr="Screen Shot 2021-12-10 at 11.40.53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5007614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21-12-10 at 11.42.52 AM.png" descr="Screen Shot 2021-12-10 at 11.42.5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1125336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21-12-10 at 11.43.50 AM.png" descr="Screen Shot 2021-12-10 at 11.43.5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1034701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301" y="104776"/>
            <a:ext cx="8353425" cy="908051"/>
          </a:xfrm>
        </p:spPr>
        <p:txBody>
          <a:bodyPr/>
          <a:lstStyle/>
          <a:p>
            <a:pPr>
              <a:defRPr/>
            </a:pPr>
            <a:r>
              <a:rPr lang="en-GB" sz="4000" dirty="0">
                <a:solidFill>
                  <a:srgbClr val="002060"/>
                </a:solidFill>
                <a:latin typeface="+mn-lt"/>
              </a:rPr>
              <a:t>POLARIX: Study design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4656" y="6289601"/>
            <a:ext cx="3600450" cy="359833"/>
          </a:xfrm>
        </p:spPr>
        <p:txBody>
          <a:bodyPr/>
          <a:lstStyle/>
          <a:p>
            <a:pPr>
              <a:spcBef>
                <a:spcPts val="0"/>
              </a:spcBef>
              <a:buClr>
                <a:schemeClr val="accent6">
                  <a:lumMod val="40000"/>
                  <a:lumOff val="60000"/>
                </a:schemeClr>
              </a:buClr>
              <a:tabLst>
                <a:tab pos="206013" algn="l"/>
              </a:tabLst>
              <a:defRPr/>
            </a:pPr>
            <a:r>
              <a:rPr lang="en-GB" sz="800" dirty="0"/>
              <a:t>LYSA, the lymphoma study association; IPI, international prognostic index; </a:t>
            </a:r>
            <a:r>
              <a:rPr lang="en-US" sz="800" dirty="0"/>
              <a:t>ECOG PS, Eastern Cooperative Oncology Group Performance Status; </a:t>
            </a:r>
            <a:r>
              <a:rPr lang="en-GB" sz="800" dirty="0"/>
              <a:t>R-CHP, rituximab, cyclophosphamide, doxorubicin, and prednisone; Q21D, every 21 days; R-CHOP, rituximab, cyclophosphamide, doxorubicin, vincristine, and prednisone</a:t>
            </a:r>
          </a:p>
        </p:txBody>
      </p:sp>
      <p:pic>
        <p:nvPicPr>
          <p:cNvPr id="299014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878" y="5738321"/>
            <a:ext cx="1792446" cy="76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908324" y="6101176"/>
            <a:ext cx="36147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/>
                <a:cs typeface="Arial" charset="0"/>
              </a:rPr>
              <a:t>Collaboration with LYSA and LYSARC</a:t>
            </a:r>
          </a:p>
          <a:p>
            <a:pPr marL="214313" marR="0" lvl="0" indent="-214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 charset="0"/>
            </a:endParaRPr>
          </a:p>
        </p:txBody>
      </p:sp>
      <p:sp>
        <p:nvSpPr>
          <p:cNvPr id="299028" name="Rectangle 2"/>
          <p:cNvSpPr>
            <a:spLocks noChangeArrowheads="1"/>
          </p:cNvSpPr>
          <p:nvPr/>
        </p:nvSpPr>
        <p:spPr bwMode="auto">
          <a:xfrm>
            <a:off x="3463038" y="910277"/>
            <a:ext cx="47306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Arial" pitchFamily="34" charset="0"/>
              </a:rPr>
              <a:t>A double-blinded, phase 3, placebo-controlled trial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94405C-DFDF-DF46-BC73-B17DF8E008FF}"/>
              </a:ext>
            </a:extLst>
          </p:cNvPr>
          <p:cNvGrpSpPr/>
          <p:nvPr/>
        </p:nvGrpSpPr>
        <p:grpSpPr>
          <a:xfrm>
            <a:off x="624656" y="1283261"/>
            <a:ext cx="10898405" cy="4398889"/>
            <a:chOff x="1535113" y="1892309"/>
            <a:chExt cx="9161462" cy="3697812"/>
          </a:xfrm>
        </p:grpSpPr>
        <p:sp>
          <p:nvSpPr>
            <p:cNvPr id="68" name="Rectangle 67"/>
            <p:cNvSpPr/>
            <p:nvPr/>
          </p:nvSpPr>
          <p:spPr>
            <a:xfrm>
              <a:off x="1535113" y="1981204"/>
              <a:ext cx="9161462" cy="3608917"/>
            </a:xfrm>
            <a:prstGeom prst="rect">
              <a:avLst/>
            </a:prstGeom>
            <a:solidFill>
              <a:srgbClr val="E9F5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grpSp>
          <p:nvGrpSpPr>
            <p:cNvPr id="299013" name="Group 22"/>
            <p:cNvGrpSpPr>
              <a:grpSpLocks noChangeAspect="1"/>
            </p:cNvGrpSpPr>
            <p:nvPr/>
          </p:nvGrpSpPr>
          <p:grpSpPr bwMode="auto">
            <a:xfrm>
              <a:off x="1730375" y="1892309"/>
              <a:ext cx="7735888" cy="3224427"/>
              <a:chOff x="-344879" y="-2615339"/>
              <a:chExt cx="14814041" cy="4573072"/>
            </a:xfrm>
          </p:grpSpPr>
          <p:sp>
            <p:nvSpPr>
              <p:cNvPr id="299031" name="TextBox 6"/>
              <p:cNvSpPr txBox="1">
                <a:spLocks noChangeArrowheads="1"/>
              </p:cNvSpPr>
              <p:nvPr/>
            </p:nvSpPr>
            <p:spPr bwMode="auto">
              <a:xfrm>
                <a:off x="-344879" y="1564877"/>
                <a:ext cx="4069989" cy="392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1200" b="1" i="0" u="none" strike="noStrike" kern="1200" cap="none" spc="0" normalizeH="0" baseline="0" noProof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Arial" pitchFamily="34" charset="0"/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0912333" y="-2615339"/>
                <a:ext cx="3556829" cy="13358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</p:grpSp>
        <p:cxnSp>
          <p:nvCxnSpPr>
            <p:cNvPr id="43" name="Straight Arrow Connector 42"/>
            <p:cNvCxnSpPr>
              <a:endCxn id="39" idx="1"/>
            </p:cNvCxnSpPr>
            <p:nvPr/>
          </p:nvCxnSpPr>
          <p:spPr>
            <a:xfrm>
              <a:off x="7485063" y="2861733"/>
              <a:ext cx="1211262" cy="0"/>
            </a:xfrm>
            <a:prstGeom prst="straightConnector1">
              <a:avLst/>
            </a:prstGeom>
            <a:ln w="28575">
              <a:solidFill>
                <a:srgbClr val="1070B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37" idx="3"/>
              <a:endCxn id="40" idx="1"/>
            </p:cNvCxnSpPr>
            <p:nvPr/>
          </p:nvCxnSpPr>
          <p:spPr>
            <a:xfrm flipV="1">
              <a:off x="7635876" y="4099997"/>
              <a:ext cx="1060450" cy="6349"/>
            </a:xfrm>
            <a:prstGeom prst="straightConnector1">
              <a:avLst/>
            </a:prstGeom>
            <a:ln w="28575">
              <a:solidFill>
                <a:srgbClr val="1070B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/>
            <p:cNvCxnSpPr>
              <a:cxnSpLocks/>
              <a:stCxn id="29" idx="3"/>
              <a:endCxn id="34" idx="1"/>
            </p:cNvCxnSpPr>
            <p:nvPr/>
          </p:nvCxnSpPr>
          <p:spPr>
            <a:xfrm flipV="1">
              <a:off x="3921125" y="2917825"/>
              <a:ext cx="1366840" cy="613835"/>
            </a:xfrm>
            <a:prstGeom prst="bentConnector3">
              <a:avLst/>
            </a:prstGeom>
            <a:ln w="28575">
              <a:solidFill>
                <a:srgbClr val="1070B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cxnSpLocks/>
              <a:stCxn id="29" idx="3"/>
              <a:endCxn id="37" idx="1"/>
            </p:cNvCxnSpPr>
            <p:nvPr/>
          </p:nvCxnSpPr>
          <p:spPr>
            <a:xfrm>
              <a:off x="3921125" y="3531660"/>
              <a:ext cx="1371599" cy="574672"/>
            </a:xfrm>
            <a:prstGeom prst="bentConnector3">
              <a:avLst/>
            </a:prstGeom>
            <a:ln w="28575">
              <a:solidFill>
                <a:srgbClr val="1070B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730376" y="2631018"/>
              <a:ext cx="2190750" cy="18012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Patients</a:t>
              </a:r>
            </a:p>
            <a:p>
              <a:pPr marL="214313" marR="0" lvl="0" indent="-214313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Previously untreated DLBCL </a:t>
              </a:r>
            </a:p>
            <a:p>
              <a:pPr marL="214313" marR="0" lvl="0" indent="-214313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Age 18–80 years</a:t>
              </a:r>
            </a:p>
            <a:p>
              <a:pPr marL="214313" marR="0" lvl="0" indent="-214313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IPI 2–5</a:t>
              </a:r>
            </a:p>
            <a:p>
              <a:pPr marL="214313" marR="0" lvl="0" indent="-214313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ECOG PS 0–2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N=879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287965" y="2167505"/>
              <a:ext cx="2347912" cy="245533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ARM A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287965" y="2415117"/>
              <a:ext cx="2347912" cy="10054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Pola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1.8mg/kg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R-CHP + vincristine placebo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Q21D x 6 cycles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92725" y="3520020"/>
              <a:ext cx="2343150" cy="245533"/>
            </a:xfrm>
            <a:prstGeom prst="rect">
              <a:avLst/>
            </a:prstGeom>
            <a:solidFill>
              <a:srgbClr val="1DA137"/>
            </a:solidFill>
            <a:ln>
              <a:solidFill>
                <a:srgbClr val="1DA1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ARM B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92725" y="3763433"/>
              <a:ext cx="2343150" cy="685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2673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R-CHOP + </a:t>
              </a:r>
              <a:r>
                <a:rPr kumimoji="0" lang="en-GB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pola</a:t>
              </a: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 placebo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Q21D x  6 cycles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696325" y="2459689"/>
              <a:ext cx="1612900" cy="802217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Rituximab</a:t>
              </a:r>
              <a:b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</a:b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375 mg/m</a:t>
              </a:r>
              <a:r>
                <a:rPr kumimoji="0" lang="en-GB" sz="15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2</a:t>
              </a:r>
              <a:b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</a:b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Cycles 7 and 8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696325" y="3697818"/>
              <a:ext cx="1612900" cy="804333"/>
            </a:xfrm>
            <a:prstGeom prst="rect">
              <a:avLst/>
            </a:prstGeom>
            <a:solidFill>
              <a:srgbClr val="1DA137"/>
            </a:solidFill>
            <a:ln>
              <a:solidFill>
                <a:srgbClr val="1DA1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Rituximab</a:t>
              </a:r>
              <a:b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</a:b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375 mg/m</a:t>
              </a:r>
              <a:r>
                <a:rPr kumimoji="0" lang="en-GB" sz="15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2 </a:t>
              </a:r>
              <a:br>
                <a:rPr kumimoji="0" lang="en-GB" sz="15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</a:b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Cycles 7 and 8</a:t>
              </a:r>
            </a:p>
          </p:txBody>
        </p:sp>
        <p:sp>
          <p:nvSpPr>
            <p:cNvPr id="47" name="Oval 46"/>
            <p:cNvSpPr/>
            <p:nvPr/>
          </p:nvSpPr>
          <p:spPr>
            <a:xfrm>
              <a:off x="4383088" y="3187700"/>
              <a:ext cx="438150" cy="62018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R</a:t>
              </a:r>
              <a:b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</a:br>
              <a:r>
                <a:rPr kumimoji="0" lang="en-GB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1:1</a:t>
              </a:r>
              <a:endPara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730376" y="4580588"/>
              <a:ext cx="2190750" cy="96096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Stratification factors</a:t>
              </a:r>
            </a:p>
            <a:p>
              <a:pPr marL="171450" marR="0" lvl="0" indent="-1714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IPI score (2 vs 3–5)</a:t>
              </a:r>
            </a:p>
            <a:p>
              <a:pPr marL="171450" marR="0" lvl="0" indent="-1714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Bulky disease (≥7.5cm)</a:t>
              </a:r>
            </a:p>
            <a:p>
              <a:pPr marL="171450" marR="0" lvl="0" indent="-1714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Geographical region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403AE05D-2C87-0947-A8A4-7410E081B96B}"/>
              </a:ext>
            </a:extLst>
          </p:cNvPr>
          <p:cNvSpPr/>
          <p:nvPr/>
        </p:nvSpPr>
        <p:spPr bwMode="auto">
          <a:xfrm>
            <a:off x="1502073" y="1401372"/>
            <a:ext cx="2311497" cy="120214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879 patients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16C77AC-2010-A249-8A91-5E5BA12797A5}"/>
              </a:ext>
            </a:extLst>
          </p:cNvPr>
          <p:cNvSpPr/>
          <p:nvPr/>
        </p:nvSpPr>
        <p:spPr bwMode="auto">
          <a:xfrm>
            <a:off x="4025804" y="4504001"/>
            <a:ext cx="2311497" cy="120214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Median age 65y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8F4A055-7A08-CC4E-A4DD-E8AB748F19BD}"/>
              </a:ext>
            </a:extLst>
          </p:cNvPr>
          <p:cNvSpPr/>
          <p:nvPr/>
        </p:nvSpPr>
        <p:spPr bwMode="auto">
          <a:xfrm>
            <a:off x="6041868" y="4482409"/>
            <a:ext cx="2311497" cy="120214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IPI 3-5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72" charset="0"/>
                <a:ea typeface="ＭＳ Ｐゴシック" pitchFamily="-72" charset="-128"/>
                <a:cs typeface="ＭＳ Ｐゴシック" pitchFamily="-72" charset="-128"/>
              </a:rPr>
              <a:t>62%</a:t>
            </a:r>
          </a:p>
        </p:txBody>
      </p:sp>
    </p:spTree>
    <p:extLst>
      <p:ext uri="{BB962C8B-B14F-4D97-AF65-F5344CB8AC3E}">
        <p14:creationId xmlns:p14="http://schemas.microsoft.com/office/powerpoint/2010/main" val="2594118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28AD-D0BC-3E46-96A5-29EACA59E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2093"/>
            <a:ext cx="12192000" cy="1208079"/>
          </a:xfrm>
        </p:spPr>
        <p:txBody>
          <a:bodyPr/>
          <a:lstStyle/>
          <a:p>
            <a:r>
              <a:rPr lang="en-US" dirty="0"/>
              <a:t>POLARIX: Outcome data </a:t>
            </a:r>
            <a:br>
              <a:rPr lang="en-US" dirty="0"/>
            </a:br>
            <a:r>
              <a:rPr lang="en-US" sz="2400" dirty="0"/>
              <a:t>(median f-up=28m)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281A00-F9BC-304E-A2E9-784CB94C9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B71488-698D-BB49-8426-D0E385E1BA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1100" dirty="0"/>
              <a:t>Tilly H et al., LBA1 Abstract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315052-2EA9-2848-907E-4C84C7B7A271}"/>
              </a:ext>
            </a:extLst>
          </p:cNvPr>
          <p:cNvSpPr txBox="1"/>
          <p:nvPr/>
        </p:nvSpPr>
        <p:spPr>
          <a:xfrm>
            <a:off x="1488284" y="1246992"/>
            <a:ext cx="7625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Primary endpoint = Progression Free survival met</a:t>
            </a:r>
          </a:p>
          <a:p>
            <a:pPr algn="ctr"/>
            <a:r>
              <a:rPr lang="en-US" sz="2400" b="1" dirty="0"/>
              <a:t>Hazard ratio 0.73 ; p&lt;0.02</a:t>
            </a:r>
          </a:p>
          <a:p>
            <a:pPr algn="ctr"/>
            <a:r>
              <a:rPr lang="en-US" sz="2400" b="1" dirty="0"/>
              <a:t>	 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5F17A56-D9C0-9E42-9FA6-96BCB5B40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54953"/>
              </p:ext>
            </p:extLst>
          </p:nvPr>
        </p:nvGraphicFramePr>
        <p:xfrm>
          <a:off x="1339197" y="2447321"/>
          <a:ext cx="888174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200">
                  <a:extLst>
                    <a:ext uri="{9D8B030D-6E8A-4147-A177-3AD203B41FA5}">
                      <a16:colId xmlns:a16="http://schemas.microsoft.com/office/drawing/2014/main" val="3691453755"/>
                    </a:ext>
                  </a:extLst>
                </a:gridCol>
                <a:gridCol w="1897183">
                  <a:extLst>
                    <a:ext uri="{9D8B030D-6E8A-4147-A177-3AD203B41FA5}">
                      <a16:colId xmlns:a16="http://schemas.microsoft.com/office/drawing/2014/main" val="1265937609"/>
                    </a:ext>
                  </a:extLst>
                </a:gridCol>
                <a:gridCol w="1897183">
                  <a:extLst>
                    <a:ext uri="{9D8B030D-6E8A-4147-A177-3AD203B41FA5}">
                      <a16:colId xmlns:a16="http://schemas.microsoft.com/office/drawing/2014/main" val="1397298065"/>
                    </a:ext>
                  </a:extLst>
                </a:gridCol>
                <a:gridCol w="1897183">
                  <a:extLst>
                    <a:ext uri="{9D8B030D-6E8A-4147-A177-3AD203B41FA5}">
                      <a16:colId xmlns:a16="http://schemas.microsoft.com/office/drawing/2014/main" val="2881295904"/>
                    </a:ext>
                  </a:extLst>
                </a:gridCol>
              </a:tblGrid>
              <a:tr h="430162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Pola-R-CHP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R-CHOP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196553"/>
                  </a:ext>
                </a:extLst>
              </a:tr>
              <a:tr h="430162">
                <a:tc>
                  <a:txBody>
                    <a:bodyPr/>
                    <a:lstStyle/>
                    <a:p>
                      <a:r>
                        <a:rPr lang="en-US" dirty="0"/>
                        <a:t>PFS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76.5 (2y)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70.5 (2y)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HR = 0.73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724174"/>
                  </a:ext>
                </a:extLst>
              </a:tr>
              <a:tr h="430162">
                <a:tc>
                  <a:txBody>
                    <a:bodyPr/>
                    <a:lstStyle/>
                    <a:p>
                      <a:r>
                        <a:rPr lang="en-US" dirty="0"/>
                        <a:t>CR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521234"/>
                  </a:ext>
                </a:extLst>
              </a:tr>
              <a:tr h="430162">
                <a:tc>
                  <a:txBody>
                    <a:bodyPr/>
                    <a:lstStyle/>
                    <a:p>
                      <a:r>
                        <a:rPr lang="en-US" dirty="0"/>
                        <a:t>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HR = 0.75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961795"/>
                  </a:ext>
                </a:extLst>
              </a:tr>
              <a:tr h="430162">
                <a:tc>
                  <a:txBody>
                    <a:bodyPr/>
                    <a:lstStyle/>
                    <a:p>
                      <a:r>
                        <a:rPr lang="en-US" dirty="0"/>
                        <a:t>DFS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HR = 0.70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723251"/>
                  </a:ext>
                </a:extLst>
              </a:tr>
              <a:tr h="430162">
                <a:tc>
                  <a:txBody>
                    <a:bodyPr/>
                    <a:lstStyle/>
                    <a:p>
                      <a:r>
                        <a:rPr lang="en-US" dirty="0"/>
                        <a:t>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682802"/>
                  </a:ext>
                </a:extLst>
              </a:tr>
              <a:tr h="716937">
                <a:tc>
                  <a:txBody>
                    <a:bodyPr/>
                    <a:lstStyle/>
                    <a:p>
                      <a:r>
                        <a:rPr lang="en-US" dirty="0"/>
                        <a:t>Subsequent therapy</a:t>
                      </a:r>
                    </a:p>
                    <a:p>
                      <a:r>
                        <a:rPr lang="en-US" sz="2000" dirty="0"/>
                        <a:t>   - ASCT or CAR 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23%</a:t>
                      </a:r>
                    </a:p>
                    <a:p>
                      <a:pPr algn="ctr"/>
                      <a:r>
                        <a:rPr lang="en-US" sz="2000" dirty="0"/>
                        <a:t>     - 5.9%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30%</a:t>
                      </a:r>
                    </a:p>
                    <a:p>
                      <a:pPr algn="ctr"/>
                      <a:r>
                        <a:rPr lang="en-US" sz="2000" dirty="0"/>
                        <a:t>    - 10.7%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41896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44D0FEE-E7CC-1848-94E8-69327F98D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0638" y="6376561"/>
            <a:ext cx="911171" cy="37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809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28AD-D0BC-3E46-96A5-29EACA59E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POLARIX: Safety</a:t>
            </a:r>
            <a:br>
              <a:rPr lang="en-US" dirty="0"/>
            </a:br>
            <a:r>
              <a:rPr lang="en-US" sz="2400" dirty="0"/>
              <a:t>(median f-up=28m)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281A00-F9BC-304E-A2E9-784CB94C9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B71488-698D-BB49-8426-D0E385E1BA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1100" dirty="0"/>
              <a:t>Tilly H et al., LBA1 Abstract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315052-2EA9-2848-907E-4C84C7B7A271}"/>
              </a:ext>
            </a:extLst>
          </p:cNvPr>
          <p:cNvSpPr txBox="1"/>
          <p:nvPr/>
        </p:nvSpPr>
        <p:spPr>
          <a:xfrm>
            <a:off x="2083907" y="4707019"/>
            <a:ext cx="7625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Double blind study</a:t>
            </a:r>
          </a:p>
          <a:p>
            <a:pPr algn="ctr"/>
            <a:r>
              <a:rPr lang="en-US" sz="2400" b="1" dirty="0"/>
              <a:t>	 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5F17A56-D9C0-9E42-9FA6-96BCB5B40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040183"/>
              </p:ext>
            </p:extLst>
          </p:nvPr>
        </p:nvGraphicFramePr>
        <p:xfrm>
          <a:off x="1311965" y="1884848"/>
          <a:ext cx="884582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3896">
                  <a:extLst>
                    <a:ext uri="{9D8B030D-6E8A-4147-A177-3AD203B41FA5}">
                      <a16:colId xmlns:a16="http://schemas.microsoft.com/office/drawing/2014/main" val="3691453755"/>
                    </a:ext>
                  </a:extLst>
                </a:gridCol>
                <a:gridCol w="2269181">
                  <a:extLst>
                    <a:ext uri="{9D8B030D-6E8A-4147-A177-3AD203B41FA5}">
                      <a16:colId xmlns:a16="http://schemas.microsoft.com/office/drawing/2014/main" val="1265937609"/>
                    </a:ext>
                  </a:extLst>
                </a:gridCol>
                <a:gridCol w="2402747">
                  <a:extLst>
                    <a:ext uri="{9D8B030D-6E8A-4147-A177-3AD203B41FA5}">
                      <a16:colId xmlns:a16="http://schemas.microsoft.com/office/drawing/2014/main" val="1397298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Adverse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Pola-R-CHP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R-CHOP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319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Grade 3-4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57.5%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57.5%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5724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Grade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6521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 leading to dose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9.2%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5961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Peripheral neuropathy</a:t>
                      </a:r>
                    </a:p>
                    <a:p>
                      <a:r>
                        <a:rPr lang="en-US" sz="2000" dirty="0"/>
                        <a:t>     - gr 3-4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52.9%</a:t>
                      </a:r>
                    </a:p>
                    <a:p>
                      <a:pPr algn="ctr"/>
                      <a:r>
                        <a:rPr lang="en-US" sz="2000" dirty="0"/>
                        <a:t>     - 1.6%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53.9%</a:t>
                      </a:r>
                    </a:p>
                    <a:p>
                      <a:pPr algn="ctr"/>
                      <a:r>
                        <a:rPr lang="en-US" dirty="0"/>
                        <a:t>    -</a:t>
                      </a:r>
                      <a:r>
                        <a:rPr lang="en-US" sz="2000" dirty="0"/>
                        <a:t> 1.1%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372325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A5E0E62-0A1E-C046-A707-CB124D8E2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0638" y="6376561"/>
            <a:ext cx="911171" cy="37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58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28AD-D0BC-3E46-96A5-29EACA59E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POLARIX results implication</a:t>
            </a:r>
            <a:br>
              <a:rPr lang="en-US" dirty="0"/>
            </a:b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315052-2EA9-2848-907E-4C84C7B7A271}"/>
              </a:ext>
            </a:extLst>
          </p:cNvPr>
          <p:cNvSpPr txBox="1"/>
          <p:nvPr/>
        </p:nvSpPr>
        <p:spPr>
          <a:xfrm>
            <a:off x="231495" y="1136452"/>
            <a:ext cx="1185247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Improvement of PFS with Pola-R-CHOP demonstrated in patients with newly diagnosed DLBCL with IPI 2-5 (27% of reduction of risk of progression, relapse or death)</a:t>
            </a:r>
          </a:p>
          <a:p>
            <a:r>
              <a:rPr lang="en-US" sz="2400" dirty="0"/>
              <a:t>without significant increase of toxicity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b="1" dirty="0"/>
              <a:t>New standard of care?</a:t>
            </a:r>
          </a:p>
          <a:p>
            <a:pPr marL="342900" indent="-342900">
              <a:buFontTx/>
              <a:buChar char="-"/>
            </a:pPr>
            <a:endParaRPr lang="en-US" sz="2400" dirty="0"/>
          </a:p>
          <a:p>
            <a:r>
              <a:rPr lang="en-US" sz="2400" dirty="0"/>
              <a:t>For DLBCL, improved PFS usually results in OS benefits and highest chance of cure: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new drugs effective in R/R DLBCL may explain lack of OS difference at this time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DFS results encouraging to indicate prolonged response</a:t>
            </a:r>
          </a:p>
          <a:p>
            <a:pPr marL="800100" lvl="1" indent="-342900">
              <a:buFont typeface="Wingdings" pitchFamily="2" charset="2"/>
              <a:buChar char="Ø"/>
            </a:pPr>
            <a:endParaRPr lang="en-US" sz="2400" dirty="0"/>
          </a:p>
          <a:p>
            <a:r>
              <a:rPr lang="en-US" sz="2400" b="1" dirty="0"/>
              <a:t>Look for complete data +++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Safety ?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Efficacy in more difficult to treat patients  ?</a:t>
            </a:r>
          </a:p>
          <a:p>
            <a:pPr marL="800100" lvl="1" indent="-342900">
              <a:buFontTx/>
              <a:buChar char="-"/>
            </a:pPr>
            <a:endParaRPr lang="en-US" sz="2000" dirty="0"/>
          </a:p>
          <a:p>
            <a:pPr marL="800100" lvl="1" indent="-342900">
              <a:buFontTx/>
              <a:buChar char="-"/>
            </a:pPr>
            <a:endParaRPr lang="en-US" sz="2000" dirty="0"/>
          </a:p>
          <a:p>
            <a:r>
              <a:rPr lang="en-US" sz="2000" dirty="0"/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3183239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vaglio template">
  <a:themeElements>
    <a:clrScheme name="Custom 56">
      <a:dk1>
        <a:srgbClr val="000000"/>
      </a:dk1>
      <a:lt1>
        <a:srgbClr val="FFFFFF"/>
      </a:lt1>
      <a:dk2>
        <a:srgbClr val="0066CC"/>
      </a:dk2>
      <a:lt2>
        <a:srgbClr val="123361"/>
      </a:lt2>
      <a:accent1>
        <a:srgbClr val="009964"/>
      </a:accent1>
      <a:accent2>
        <a:srgbClr val="E7F0F9"/>
      </a:accent2>
      <a:accent3>
        <a:srgbClr val="D2E9E2"/>
      </a:accent3>
      <a:accent4>
        <a:srgbClr val="128A53"/>
      </a:accent4>
      <a:accent5>
        <a:srgbClr val="CC0033"/>
      </a:accent5>
      <a:accent6>
        <a:srgbClr val="1070B5"/>
      </a:accent6>
      <a:hlink>
        <a:srgbClr val="464646"/>
      </a:hlink>
      <a:folHlink>
        <a:srgbClr val="46464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sz="1600" 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>
            <a:solidFill>
              <a:schemeClr val="bg2">
                <a:lumMod val="50000"/>
              </a:schemeClr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PCC_2014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efault Theme">
  <a:themeElements>
    <a:clrScheme name="Custom 494">
      <a:dk1>
        <a:srgbClr val="3F569C"/>
      </a:dk1>
      <a:lt1>
        <a:srgbClr val="FFFFFF"/>
      </a:lt1>
      <a:dk2>
        <a:srgbClr val="000000"/>
      </a:dk2>
      <a:lt2>
        <a:srgbClr val="2571AF"/>
      </a:lt2>
      <a:accent1>
        <a:srgbClr val="719CDA"/>
      </a:accent1>
      <a:accent2>
        <a:srgbClr val="EE733E"/>
      </a:accent2>
      <a:accent3>
        <a:srgbClr val="CC0F1A"/>
      </a:accent3>
      <a:accent4>
        <a:srgbClr val="90DBFC"/>
      </a:accent4>
      <a:accent5>
        <a:srgbClr val="F4BF62"/>
      </a:accent5>
      <a:accent6>
        <a:srgbClr val="2E2F7E"/>
      </a:accent6>
      <a:hlink>
        <a:srgbClr val="CC6600"/>
      </a:hlink>
      <a:folHlink>
        <a:srgbClr val="5812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nsulin IDEAS template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ulin IDEAS template 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F3B63"/>
        </a:accent1>
        <a:accent2>
          <a:srgbClr val="3B528F"/>
        </a:accent2>
        <a:accent3>
          <a:srgbClr val="FFFFFF"/>
        </a:accent3>
        <a:accent4>
          <a:srgbClr val="000000"/>
        </a:accent4>
        <a:accent5>
          <a:srgbClr val="C6AFB7"/>
        </a:accent5>
        <a:accent6>
          <a:srgbClr val="354981"/>
        </a:accent6>
        <a:hlink>
          <a:srgbClr val="7B913B"/>
        </a:hlink>
        <a:folHlink>
          <a:srgbClr val="B68A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D5F8C"/>
        </a:accent1>
        <a:accent2>
          <a:srgbClr val="6C83C2"/>
        </a:accent2>
        <a:accent3>
          <a:srgbClr val="FFFFFF"/>
        </a:accent3>
        <a:accent4>
          <a:srgbClr val="000000"/>
        </a:accent4>
        <a:accent5>
          <a:srgbClr val="DBB6C5"/>
        </a:accent5>
        <a:accent6>
          <a:srgbClr val="6176B0"/>
        </a:accent6>
        <a:hlink>
          <a:srgbClr val="94AF47"/>
        </a:hlink>
        <a:folHlink>
          <a:srgbClr val="CBA15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15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E88A9"/>
        </a:accent1>
        <a:accent2>
          <a:srgbClr val="95A5D3"/>
        </a:accent2>
        <a:accent3>
          <a:srgbClr val="FFFFFF"/>
        </a:accent3>
        <a:accent4>
          <a:srgbClr val="000000"/>
        </a:accent4>
        <a:accent5>
          <a:srgbClr val="E3C3D1"/>
        </a:accent5>
        <a:accent6>
          <a:srgbClr val="8795BF"/>
        </a:accent6>
        <a:hlink>
          <a:srgbClr val="FFFF99"/>
        </a:hlink>
        <a:folHlink>
          <a:srgbClr val="DFC59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ulin IDEAS template 1 1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E88A9"/>
        </a:accent1>
        <a:accent2>
          <a:srgbClr val="ADBADD"/>
        </a:accent2>
        <a:accent3>
          <a:srgbClr val="FFFFFF"/>
        </a:accent3>
        <a:accent4>
          <a:srgbClr val="000000"/>
        </a:accent4>
        <a:accent5>
          <a:srgbClr val="E3C3D1"/>
        </a:accent5>
        <a:accent6>
          <a:srgbClr val="9CA8C8"/>
        </a:accent6>
        <a:hlink>
          <a:srgbClr val="FFFF99"/>
        </a:hlink>
        <a:folHlink>
          <a:srgbClr val="DFC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1387FD0A-3887-427E-986C-141E98F62B74}"/>
</file>

<file path=customXml/itemProps2.xml><?xml version="1.0" encoding="utf-8"?>
<ds:datastoreItem xmlns:ds="http://schemas.openxmlformats.org/officeDocument/2006/customXml" ds:itemID="{9AF16C80-E301-43FE-94C8-88805486BC09}"/>
</file>

<file path=customXml/itemProps3.xml><?xml version="1.0" encoding="utf-8"?>
<ds:datastoreItem xmlns:ds="http://schemas.openxmlformats.org/officeDocument/2006/customXml" ds:itemID="{F9700C66-0353-44ED-AADD-05E045604736}"/>
</file>

<file path=docProps/app.xml><?xml version="1.0" encoding="utf-8"?>
<Properties xmlns="http://schemas.openxmlformats.org/officeDocument/2006/extended-properties" xmlns:vt="http://schemas.openxmlformats.org/officeDocument/2006/docPropsVTypes">
  <TotalTime>8292</TotalTime>
  <Words>2778</Words>
  <Application>Microsoft Macintosh PowerPoint</Application>
  <PresentationFormat>Widescreen</PresentationFormat>
  <Paragraphs>566</Paragraphs>
  <Slides>28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28</vt:i4>
      </vt:variant>
    </vt:vector>
  </HeadingPairs>
  <TitlesOfParts>
    <vt:vector size="45" baseType="lpstr">
      <vt:lpstr>Meiryo UI</vt:lpstr>
      <vt:lpstr>Arial</vt:lpstr>
      <vt:lpstr>Arial Narrow</vt:lpstr>
      <vt:lpstr>Calibri</vt:lpstr>
      <vt:lpstr>Calibri Light</vt:lpstr>
      <vt:lpstr>Futura</vt:lpstr>
      <vt:lpstr>Georgia</vt:lpstr>
      <vt:lpstr>Helvetica</vt:lpstr>
      <vt:lpstr>Lucida Sans Unicode</vt:lpstr>
      <vt:lpstr>Symbol</vt:lpstr>
      <vt:lpstr>Times New Roman</vt:lpstr>
      <vt:lpstr>Wingdings</vt:lpstr>
      <vt:lpstr>Office Theme</vt:lpstr>
      <vt:lpstr>1_Avaglio template</vt:lpstr>
      <vt:lpstr>3_IPCC_2014_Slides</vt:lpstr>
      <vt:lpstr>Default Theme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POLARIX: Study design</vt:lpstr>
      <vt:lpstr>POLARIX: Outcome data  (median f-up=28m)</vt:lpstr>
      <vt:lpstr>POLARIX: Safety (median f-up=28m)</vt:lpstr>
      <vt:lpstr>POLARIX results implication </vt:lpstr>
      <vt:lpstr>Polatuzumab vedotin added  to bendamustine/ rituximab in R/R DLBCL</vt:lpstr>
      <vt:lpstr>Best response rates in the pooled Pola+BR cohort according to line of therapy and refractory status</vt:lpstr>
      <vt:lpstr>Pola-BR: PFS and OS in randomized and extension cohorts</vt:lpstr>
      <vt:lpstr> Tafasitamab a humanized and engineered  anti-CD19 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Another ADC: Loncastuximab tesirine</vt:lpstr>
      <vt:lpstr>Loncastuximab Tesirine in R/R DLBCL  Response by Histology – Lotis-2 study</vt:lpstr>
      <vt:lpstr>PowerPoint Presentation</vt:lpstr>
      <vt:lpstr>Lonca-T - 2021</vt:lpstr>
      <vt:lpstr>FDA Grants Accelerated Approval to Loncastuximab Tesirine-lpyl for Large B-Cell Lymphoma Press Release – April 23, 2021</vt:lpstr>
      <vt:lpstr>Bi-Specifics CD3 x CD20 in patients with R/R DLBCL  (updated from ASCO / EHA / ICML 2021)</vt:lpstr>
      <vt:lpstr>Bispecifics (DLBCL)         2021: single agent data</vt:lpstr>
      <vt:lpstr>Bispecifics (DLBCL)         2021: Combination data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Martina Serafimovska</dc:creator>
  <cp:lastModifiedBy>Fernando Rendina</cp:lastModifiedBy>
  <cp:revision>76</cp:revision>
  <dcterms:created xsi:type="dcterms:W3CDTF">2020-07-16T18:11:22Z</dcterms:created>
  <dcterms:modified xsi:type="dcterms:W3CDTF">2021-12-29T17:51:24Z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