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m4v" ContentType="video/mp4"/>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notesSlides/notesSlide1.xml" ContentType="application/vnd.openxmlformats-officedocument.presentationml.notesSlide+xml"/>
  <Override PartName="/ppt/slideLayouts/slideLayout1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26"/>
  </p:notesMasterIdLst>
  <p:sldIdLst>
    <p:sldId id="256" r:id="rId3"/>
    <p:sldId id="2146846960" r:id="rId4"/>
    <p:sldId id="2146846961" r:id="rId5"/>
    <p:sldId id="264" r:id="rId6"/>
    <p:sldId id="265" r:id="rId7"/>
    <p:sldId id="266" r:id="rId8"/>
    <p:sldId id="286" r:id="rId9"/>
    <p:sldId id="285" r:id="rId10"/>
    <p:sldId id="270" r:id="rId11"/>
    <p:sldId id="269" r:id="rId12"/>
    <p:sldId id="263" r:id="rId13"/>
    <p:sldId id="278" r:id="rId14"/>
    <p:sldId id="271" r:id="rId15"/>
    <p:sldId id="282" r:id="rId16"/>
    <p:sldId id="281" r:id="rId17"/>
    <p:sldId id="279" r:id="rId18"/>
    <p:sldId id="273" r:id="rId19"/>
    <p:sldId id="274" r:id="rId20"/>
    <p:sldId id="275" r:id="rId21"/>
    <p:sldId id="276" r:id="rId22"/>
    <p:sldId id="277" r:id="rId23"/>
    <p:sldId id="284" r:id="rId24"/>
    <p:sldId id="28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8" autoAdjust="0"/>
    <p:restoredTop sz="94660"/>
  </p:normalViewPr>
  <p:slideViewPr>
    <p:cSldViewPr snapToGrid="0">
      <p:cViewPr varScale="1">
        <p:scale>
          <a:sx n="167" d="100"/>
          <a:sy n="167" d="100"/>
        </p:scale>
        <p:origin x="200" y="448"/>
      </p:cViewPr>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97660468769988"/>
          <c:y val="0.19473512479114294"/>
          <c:w val="0.90900688976377897"/>
          <c:h val="0.64122425337283295"/>
        </c:manualLayout>
      </c:layout>
      <c:barChart>
        <c:barDir val="col"/>
        <c:grouping val="clustered"/>
        <c:varyColors val="0"/>
        <c:ser>
          <c:idx val="0"/>
          <c:order val="0"/>
          <c:tx>
            <c:strRef>
              <c:f>Sheet1!$B$1</c:f>
              <c:strCache>
                <c:ptCount val="1"/>
                <c:pt idx="0">
                  <c:v>CPX-351 (n=153)</c:v>
                </c:pt>
              </c:strCache>
            </c:strRef>
          </c:tx>
          <c:spPr>
            <a:solidFill>
              <a:srgbClr val="FF0000"/>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Arial" charset="0"/>
                    <a:ea typeface="Arial" charset="0"/>
                    <a:cs typeface="Arial"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CR</c:v>
                </c:pt>
                <c:pt idx="1">
                  <c:v>CR + CRi</c:v>
                </c:pt>
              </c:strCache>
            </c:strRef>
          </c:cat>
          <c:val>
            <c:numRef>
              <c:f>Sheet1!$B$2:$B$3</c:f>
              <c:numCache>
                <c:formatCode>General</c:formatCode>
                <c:ptCount val="2"/>
                <c:pt idx="0">
                  <c:v>37.299999999999997</c:v>
                </c:pt>
                <c:pt idx="1">
                  <c:v>47.7</c:v>
                </c:pt>
              </c:numCache>
            </c:numRef>
          </c:val>
          <c:extLst>
            <c:ext xmlns:c16="http://schemas.microsoft.com/office/drawing/2014/chart" uri="{C3380CC4-5D6E-409C-BE32-E72D297353CC}">
              <c16:uniqueId val="{00000000-3F75-4EDF-80A0-AC6A843396A0}"/>
            </c:ext>
          </c:extLst>
        </c:ser>
        <c:ser>
          <c:idx val="1"/>
          <c:order val="1"/>
          <c:tx>
            <c:strRef>
              <c:f>Sheet1!$C$1</c:f>
              <c:strCache>
                <c:ptCount val="1"/>
                <c:pt idx="0">
                  <c:v>7+3 (n=156)</c:v>
                </c:pt>
              </c:strCache>
            </c:strRef>
          </c:tx>
          <c:spPr>
            <a:solidFill>
              <a:srgbClr val="0070C0"/>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Arial" charset="0"/>
                    <a:ea typeface="Arial" charset="0"/>
                    <a:cs typeface="Arial"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CR</c:v>
                </c:pt>
                <c:pt idx="1">
                  <c:v>CR + CRi</c:v>
                </c:pt>
              </c:strCache>
            </c:strRef>
          </c:cat>
          <c:val>
            <c:numRef>
              <c:f>Sheet1!$C$2:$C$3</c:f>
              <c:numCache>
                <c:formatCode>General</c:formatCode>
                <c:ptCount val="2"/>
                <c:pt idx="0">
                  <c:v>25.6</c:v>
                </c:pt>
                <c:pt idx="1">
                  <c:v>33.299999999999997</c:v>
                </c:pt>
              </c:numCache>
            </c:numRef>
          </c:val>
          <c:extLst>
            <c:ext xmlns:c16="http://schemas.microsoft.com/office/drawing/2014/chart" uri="{C3380CC4-5D6E-409C-BE32-E72D297353CC}">
              <c16:uniqueId val="{00000001-3F75-4EDF-80A0-AC6A843396A0}"/>
            </c:ext>
          </c:extLst>
        </c:ser>
        <c:dLbls>
          <c:showLegendKey val="0"/>
          <c:showVal val="0"/>
          <c:showCatName val="0"/>
          <c:showSerName val="0"/>
          <c:showPercent val="0"/>
          <c:showBubbleSize val="0"/>
        </c:dLbls>
        <c:gapWidth val="219"/>
        <c:overlap val="-27"/>
        <c:axId val="36293248"/>
        <c:axId val="36295040"/>
      </c:barChart>
      <c:catAx>
        <c:axId val="36293248"/>
        <c:scaling>
          <c:orientation val="minMax"/>
        </c:scaling>
        <c:delete val="0"/>
        <c:axPos val="b"/>
        <c:numFmt formatCode="General" sourceLinked="0"/>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Arial" charset="0"/>
                <a:ea typeface="Arial" charset="0"/>
                <a:cs typeface="Arial" charset="0"/>
              </a:defRPr>
            </a:pPr>
            <a:endParaRPr lang="en-US"/>
          </a:p>
        </c:txPr>
        <c:crossAx val="36295040"/>
        <c:crosses val="autoZero"/>
        <c:auto val="1"/>
        <c:lblAlgn val="ctr"/>
        <c:lblOffset val="100"/>
        <c:noMultiLvlLbl val="0"/>
      </c:catAx>
      <c:valAx>
        <c:axId val="36295040"/>
        <c:scaling>
          <c:orientation val="minMax"/>
          <c:max val="60"/>
        </c:scaling>
        <c:delete val="0"/>
        <c:axPos val="l"/>
        <c:numFmt formatCode="General" sourceLinked="0"/>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400" b="0" i="0" u="none" strike="noStrike" kern="1200" baseline="0">
                <a:solidFill>
                  <a:schemeClr val="tx1"/>
                </a:solidFill>
                <a:latin typeface="Arial" charset="0"/>
                <a:ea typeface="Arial" charset="0"/>
                <a:cs typeface="Arial" charset="0"/>
              </a:defRPr>
            </a:pPr>
            <a:endParaRPr lang="en-US"/>
          </a:p>
        </c:txPr>
        <c:crossAx val="36293248"/>
        <c:crosses val="autoZero"/>
        <c:crossBetween val="between"/>
        <c:majorUnit val="20"/>
      </c:valAx>
      <c:spPr>
        <a:noFill/>
        <a:ln>
          <a:noFill/>
        </a:ln>
        <a:effectLst/>
      </c:spPr>
    </c:plotArea>
    <c:legend>
      <c:legendPos val="t"/>
      <c:layout>
        <c:manualLayout>
          <c:xMode val="edge"/>
          <c:yMode val="edge"/>
          <c:x val="0.14663138846256152"/>
          <c:y val="2.7804525504194967E-2"/>
          <c:w val="0.79935199692978853"/>
          <c:h val="0.1986923548051961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noFill/>
    <a:ln>
      <a:noFill/>
    </a:ln>
    <a:effectLst/>
  </c:spPr>
  <c:txPr>
    <a:bodyPr/>
    <a:lstStyle/>
    <a:p>
      <a:pPr>
        <a:defRPr sz="1400">
          <a:solidFill>
            <a:schemeClr val="bg1"/>
          </a:solidFill>
          <a:latin typeface="Arial" charset="0"/>
          <a:ea typeface="Arial" charset="0"/>
          <a:cs typeface="Arial"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950FB-525A-4350-B0A2-99139B678056}" type="datetimeFigureOut">
              <a:rPr lang="en-US" smtClean="0"/>
              <a:t>12/28/21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9063AB-14FC-4707-8387-72044B9B26BA}" type="slidenum">
              <a:rPr lang="en-US" smtClean="0"/>
              <a:t>‹#›</a:t>
            </a:fld>
            <a:endParaRPr lang="en-US"/>
          </a:p>
        </p:txBody>
      </p:sp>
    </p:spTree>
    <p:extLst>
      <p:ext uri="{BB962C8B-B14F-4D97-AF65-F5344CB8AC3E}">
        <p14:creationId xmlns:p14="http://schemas.microsoft.com/office/powerpoint/2010/main" val="1196375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4060839" y="8978456"/>
            <a:ext cx="3105348" cy="47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97" tIns="48447" rIns="96897" bIns="48447" anchor="b"/>
          <a:lstStyle>
            <a:lvl1pPr defTabSz="939800">
              <a:defRPr kumimoji="1" sz="1200">
                <a:solidFill>
                  <a:srgbClr val="333399"/>
                </a:solidFill>
                <a:latin typeface="Arial" pitchFamily="34" charset="0"/>
              </a:defRPr>
            </a:lvl1pPr>
            <a:lvl2pPr marL="742950" indent="-285750" defTabSz="939800">
              <a:defRPr kumimoji="1" sz="1200">
                <a:solidFill>
                  <a:srgbClr val="333399"/>
                </a:solidFill>
                <a:latin typeface="Arial" pitchFamily="34" charset="0"/>
              </a:defRPr>
            </a:lvl2pPr>
            <a:lvl3pPr marL="1143000" indent="-228600" defTabSz="939800">
              <a:defRPr kumimoji="1" sz="1200">
                <a:solidFill>
                  <a:srgbClr val="333399"/>
                </a:solidFill>
                <a:latin typeface="Arial" pitchFamily="34" charset="0"/>
              </a:defRPr>
            </a:lvl3pPr>
            <a:lvl4pPr marL="1600200" indent="-228600" defTabSz="939800">
              <a:defRPr kumimoji="1" sz="1200">
                <a:solidFill>
                  <a:srgbClr val="333399"/>
                </a:solidFill>
                <a:latin typeface="Arial" pitchFamily="34" charset="0"/>
              </a:defRPr>
            </a:lvl4pPr>
            <a:lvl5pPr marL="2057400" indent="-228600" defTabSz="939800">
              <a:defRPr kumimoji="1" sz="1200">
                <a:solidFill>
                  <a:srgbClr val="333399"/>
                </a:solidFill>
                <a:latin typeface="Arial" pitchFamily="34" charset="0"/>
              </a:defRPr>
            </a:lvl5pPr>
            <a:lvl6pPr marL="2514600" indent="-228600" defTabSz="939800" eaLnBrk="0" fontAlgn="base" hangingPunct="0">
              <a:spcBef>
                <a:spcPct val="0"/>
              </a:spcBef>
              <a:spcAft>
                <a:spcPct val="0"/>
              </a:spcAft>
              <a:defRPr kumimoji="1" sz="1200">
                <a:solidFill>
                  <a:srgbClr val="333399"/>
                </a:solidFill>
                <a:latin typeface="Arial" pitchFamily="34" charset="0"/>
              </a:defRPr>
            </a:lvl6pPr>
            <a:lvl7pPr marL="2971800" indent="-228600" defTabSz="939800" eaLnBrk="0" fontAlgn="base" hangingPunct="0">
              <a:spcBef>
                <a:spcPct val="0"/>
              </a:spcBef>
              <a:spcAft>
                <a:spcPct val="0"/>
              </a:spcAft>
              <a:defRPr kumimoji="1" sz="1200">
                <a:solidFill>
                  <a:srgbClr val="333399"/>
                </a:solidFill>
                <a:latin typeface="Arial" pitchFamily="34" charset="0"/>
              </a:defRPr>
            </a:lvl7pPr>
            <a:lvl8pPr marL="3429000" indent="-228600" defTabSz="939800" eaLnBrk="0" fontAlgn="base" hangingPunct="0">
              <a:spcBef>
                <a:spcPct val="0"/>
              </a:spcBef>
              <a:spcAft>
                <a:spcPct val="0"/>
              </a:spcAft>
              <a:defRPr kumimoji="1" sz="1200">
                <a:solidFill>
                  <a:srgbClr val="333399"/>
                </a:solidFill>
                <a:latin typeface="Arial" pitchFamily="34" charset="0"/>
              </a:defRPr>
            </a:lvl8pPr>
            <a:lvl9pPr marL="3886200" indent="-228600" defTabSz="939800" eaLnBrk="0" fontAlgn="base" hangingPunct="0">
              <a:spcBef>
                <a:spcPct val="0"/>
              </a:spcBef>
              <a:spcAft>
                <a:spcPct val="0"/>
              </a:spcAft>
              <a:defRPr kumimoji="1" sz="1200">
                <a:solidFill>
                  <a:srgbClr val="333399"/>
                </a:solidFill>
                <a:latin typeface="Arial" pitchFamily="34" charset="0"/>
              </a:defRPr>
            </a:lvl9pPr>
          </a:lstStyle>
          <a:p>
            <a:pPr algn="r" fontAlgn="base">
              <a:spcBef>
                <a:spcPct val="0"/>
              </a:spcBef>
              <a:spcAft>
                <a:spcPct val="0"/>
              </a:spcAft>
            </a:pPr>
            <a:fld id="{3AD761A5-A5FA-41F3-AFC7-B4EF378447C1}" type="slidenum">
              <a:rPr kumimoji="0" lang="en-US" altLang="en-US">
                <a:solidFill>
                  <a:prstClr val="black"/>
                </a:solidFill>
                <a:latin typeface="Times New Roman" pitchFamily="18" charset="0"/>
                <a:ea typeface="ＭＳ Ｐゴシック" charset="0"/>
                <a:cs typeface="Arial" pitchFamily="34" charset="0"/>
              </a:rPr>
              <a:pPr algn="r" fontAlgn="base">
                <a:spcBef>
                  <a:spcPct val="0"/>
                </a:spcBef>
                <a:spcAft>
                  <a:spcPct val="0"/>
                </a:spcAft>
              </a:pPr>
              <a:t>10</a:t>
            </a:fld>
            <a:endParaRPr kumimoji="0" lang="en-US" altLang="en-US" dirty="0">
              <a:solidFill>
                <a:prstClr val="black"/>
              </a:solidFill>
              <a:latin typeface="Times New Roman" pitchFamily="18" charset="0"/>
              <a:ea typeface="ＭＳ Ｐゴシック" charset="0"/>
              <a:cs typeface="Arial" pitchFamily="34" charset="0"/>
            </a:endParaRPr>
          </a:p>
        </p:txBody>
      </p:sp>
      <p:sp>
        <p:nvSpPr>
          <p:cNvPr id="46083" name="Rectangle 7"/>
          <p:cNvSpPr txBox="1">
            <a:spLocks noGrp="1" noChangeArrowheads="1"/>
          </p:cNvSpPr>
          <p:nvPr/>
        </p:nvSpPr>
        <p:spPr bwMode="auto">
          <a:xfrm>
            <a:off x="4060842" y="8976836"/>
            <a:ext cx="3103690" cy="47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79" tIns="47890" rIns="95779" bIns="47890" anchor="b"/>
          <a:lstStyle>
            <a:lvl1pPr defTabSz="925513">
              <a:defRPr kumimoji="1" sz="1200">
                <a:solidFill>
                  <a:srgbClr val="333399"/>
                </a:solidFill>
                <a:latin typeface="Arial" pitchFamily="34" charset="0"/>
              </a:defRPr>
            </a:lvl1pPr>
            <a:lvl2pPr marL="742950" indent="-285750" defTabSz="925513">
              <a:defRPr kumimoji="1" sz="1200">
                <a:solidFill>
                  <a:srgbClr val="333399"/>
                </a:solidFill>
                <a:latin typeface="Arial" pitchFamily="34" charset="0"/>
              </a:defRPr>
            </a:lvl2pPr>
            <a:lvl3pPr marL="1143000" indent="-228600" defTabSz="925513">
              <a:defRPr kumimoji="1" sz="1200">
                <a:solidFill>
                  <a:srgbClr val="333399"/>
                </a:solidFill>
                <a:latin typeface="Arial" pitchFamily="34" charset="0"/>
              </a:defRPr>
            </a:lvl3pPr>
            <a:lvl4pPr marL="1600200" indent="-228600" defTabSz="925513">
              <a:defRPr kumimoji="1" sz="1200">
                <a:solidFill>
                  <a:srgbClr val="333399"/>
                </a:solidFill>
                <a:latin typeface="Arial" pitchFamily="34" charset="0"/>
              </a:defRPr>
            </a:lvl4pPr>
            <a:lvl5pPr marL="2057400" indent="-228600" defTabSz="925513">
              <a:defRPr kumimoji="1" sz="1200">
                <a:solidFill>
                  <a:srgbClr val="333399"/>
                </a:solidFill>
                <a:latin typeface="Arial" pitchFamily="34" charset="0"/>
              </a:defRPr>
            </a:lvl5pPr>
            <a:lvl6pPr marL="2514600" indent="-228600" defTabSz="925513" eaLnBrk="0" fontAlgn="base" hangingPunct="0">
              <a:spcBef>
                <a:spcPct val="0"/>
              </a:spcBef>
              <a:spcAft>
                <a:spcPct val="0"/>
              </a:spcAft>
              <a:defRPr kumimoji="1" sz="1200">
                <a:solidFill>
                  <a:srgbClr val="333399"/>
                </a:solidFill>
                <a:latin typeface="Arial" pitchFamily="34" charset="0"/>
              </a:defRPr>
            </a:lvl6pPr>
            <a:lvl7pPr marL="2971800" indent="-228600" defTabSz="925513" eaLnBrk="0" fontAlgn="base" hangingPunct="0">
              <a:spcBef>
                <a:spcPct val="0"/>
              </a:spcBef>
              <a:spcAft>
                <a:spcPct val="0"/>
              </a:spcAft>
              <a:defRPr kumimoji="1" sz="1200">
                <a:solidFill>
                  <a:srgbClr val="333399"/>
                </a:solidFill>
                <a:latin typeface="Arial" pitchFamily="34" charset="0"/>
              </a:defRPr>
            </a:lvl7pPr>
            <a:lvl8pPr marL="3429000" indent="-228600" defTabSz="925513" eaLnBrk="0" fontAlgn="base" hangingPunct="0">
              <a:spcBef>
                <a:spcPct val="0"/>
              </a:spcBef>
              <a:spcAft>
                <a:spcPct val="0"/>
              </a:spcAft>
              <a:defRPr kumimoji="1" sz="1200">
                <a:solidFill>
                  <a:srgbClr val="333399"/>
                </a:solidFill>
                <a:latin typeface="Arial" pitchFamily="34" charset="0"/>
              </a:defRPr>
            </a:lvl8pPr>
            <a:lvl9pPr marL="3886200" indent="-228600" defTabSz="925513" eaLnBrk="0" fontAlgn="base" hangingPunct="0">
              <a:spcBef>
                <a:spcPct val="0"/>
              </a:spcBef>
              <a:spcAft>
                <a:spcPct val="0"/>
              </a:spcAft>
              <a:defRPr kumimoji="1" sz="1200">
                <a:solidFill>
                  <a:srgbClr val="333399"/>
                </a:solidFill>
                <a:latin typeface="Arial" pitchFamily="34" charset="0"/>
              </a:defRPr>
            </a:lvl9pPr>
          </a:lstStyle>
          <a:p>
            <a:pPr algn="r" fontAlgn="base">
              <a:spcBef>
                <a:spcPct val="0"/>
              </a:spcBef>
              <a:spcAft>
                <a:spcPct val="0"/>
              </a:spcAft>
            </a:pPr>
            <a:fld id="{CD3EE4D9-12D6-45EC-B6FD-DE878EFA6B98}" type="slidenum">
              <a:rPr kumimoji="0" lang="en-US" altLang="en-US">
                <a:solidFill>
                  <a:prstClr val="black"/>
                </a:solidFill>
                <a:ea typeface="ＭＳ Ｐゴシック" charset="0"/>
                <a:cs typeface="Arial" pitchFamily="34" charset="0"/>
              </a:rPr>
              <a:pPr algn="r" fontAlgn="base">
                <a:spcBef>
                  <a:spcPct val="0"/>
                </a:spcBef>
                <a:spcAft>
                  <a:spcPct val="0"/>
                </a:spcAft>
              </a:pPr>
              <a:t>10</a:t>
            </a:fld>
            <a:endParaRPr kumimoji="0" lang="en-US" altLang="en-US" dirty="0">
              <a:solidFill>
                <a:prstClr val="black"/>
              </a:solidFill>
              <a:ea typeface="ＭＳ Ｐゴシック" charset="0"/>
              <a:cs typeface="Arial" pitchFamily="34" charset="0"/>
            </a:endParaRPr>
          </a:p>
        </p:txBody>
      </p:sp>
      <p:sp>
        <p:nvSpPr>
          <p:cNvPr id="46084" name="Rectangle 2"/>
          <p:cNvSpPr>
            <a:spLocks noGrp="1" noRot="1" noChangeAspect="1" noChangeArrowheads="1" noTextEdit="1"/>
          </p:cNvSpPr>
          <p:nvPr>
            <p:ph type="sldImg"/>
          </p:nvPr>
        </p:nvSpPr>
        <p:spPr>
          <a:xfrm>
            <a:off x="433388" y="708025"/>
            <a:ext cx="6300787" cy="3544888"/>
          </a:xfrm>
          <a:ln/>
        </p:spPr>
      </p:sp>
      <p:sp>
        <p:nvSpPr>
          <p:cNvPr id="46085" name="Rectangle 3"/>
          <p:cNvSpPr>
            <a:spLocks noGrp="1" noChangeArrowheads="1"/>
          </p:cNvSpPr>
          <p:nvPr>
            <p:ph type="body" idx="1"/>
          </p:nvPr>
        </p:nvSpPr>
        <p:spPr>
          <a:xfrm>
            <a:off x="716620" y="4490037"/>
            <a:ext cx="5732949" cy="4252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79" tIns="47890" rIns="95779" bIns="47890"/>
          <a:lstStyle/>
          <a:p>
            <a:pPr eaLnBrk="1" hangingPunct="1"/>
            <a:endParaRPr lang="en-US" altLang="en-US" dirty="0"/>
          </a:p>
        </p:txBody>
      </p:sp>
    </p:spTree>
    <p:extLst>
      <p:ext uri="{BB962C8B-B14F-4D97-AF65-F5344CB8AC3E}">
        <p14:creationId xmlns:p14="http://schemas.microsoft.com/office/powerpoint/2010/main" val="1994021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date, clinical activity has been reported in 6 of 8 evaluable patients. Details of each patient’s AML mutational profile, presence or absence of </a:t>
            </a:r>
            <a:r>
              <a:rPr lang="en-US" dirty="0" err="1"/>
              <a:t>comcomitant</a:t>
            </a:r>
            <a:r>
              <a:rPr lang="en-US" dirty="0"/>
              <a:t> CYP3A4 inhibitor (i.e. azole) use, and prior treatment regimens is provided here. </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US" dirty="0"/>
              <a:t>(HIT) Of note, one patient receiving 100 mg per day was dose escalated to 200 mg at cycle 7 and achieved a best response of CR with MRD+ </a:t>
            </a:r>
            <a:r>
              <a:rPr lang="en-US" u="sng" dirty="0">
                <a:solidFill>
                  <a:srgbClr val="FF0000"/>
                </a:solidFill>
              </a:rPr>
              <a:t>at 100 mg dose  </a:t>
            </a:r>
            <a:r>
              <a:rPr lang="en-US" u="none" dirty="0">
                <a:solidFill>
                  <a:srgbClr val="FF0000"/>
                </a:solidFill>
              </a:rPr>
              <a:t>This</a:t>
            </a:r>
            <a:r>
              <a:rPr lang="en-US" u="sng" dirty="0">
                <a:solidFill>
                  <a:srgbClr val="FF0000"/>
                </a:solidFill>
              </a:rPr>
              <a:t> patient had clinical benefit for more than 6 months prior to disease progression</a:t>
            </a:r>
            <a:r>
              <a:rPr lang="en-US" strike="sngStrike" dirty="0"/>
              <a:t>. </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US" dirty="0"/>
              <a:t>(HIT) One patient receiving 200 mg po daily obtained a CR with no measurable residual disease and remains on therapy after 3 cycles. </a:t>
            </a:r>
          </a:p>
          <a:p>
            <a:r>
              <a:rPr lang="en-US" dirty="0"/>
              <a:t>- (HIT) Both patients had received concomitant azole. Of note, clinical activity was seen in patients independent of the presence or absence of concomitant CYP3A4 inhibitor therapy.</a:t>
            </a:r>
          </a:p>
          <a:p>
            <a:endParaRPr lang="en-US" dirty="0"/>
          </a:p>
          <a:p>
            <a:r>
              <a:rPr lang="en-US" dirty="0"/>
              <a:t>Mention. </a:t>
            </a:r>
          </a:p>
          <a:p>
            <a:r>
              <a:rPr lang="en-US" dirty="0"/>
              <a:t>50mg and 100mg: moderate azole; </a:t>
            </a:r>
          </a:p>
          <a:p>
            <a:endParaRPr lang="en-US" dirty="0"/>
          </a:p>
          <a:p>
            <a:r>
              <a:rPr lang="en-US" dirty="0"/>
              <a:t>Pt with CR with MRD negativity: strong azole</a:t>
            </a:r>
          </a:p>
          <a:p>
            <a:endParaRPr lang="en-US" dirty="0"/>
          </a:p>
          <a:p>
            <a:r>
              <a:rPr lang="en-US" dirty="0"/>
              <a:t>Pt with MLFS: strong azole</a:t>
            </a:r>
          </a:p>
          <a:p>
            <a:endParaRPr lang="en-US" dirty="0"/>
          </a:p>
          <a:p>
            <a:r>
              <a:rPr lang="en-US" dirty="0"/>
              <a:t>Pt with stable disease: no azole </a:t>
            </a:r>
          </a:p>
          <a:p>
            <a:endParaRPr lang="en-US" dirty="0"/>
          </a:p>
        </p:txBody>
      </p:sp>
      <p:sp>
        <p:nvSpPr>
          <p:cNvPr id="4" name="Slide Number Placeholder 3"/>
          <p:cNvSpPr>
            <a:spLocks noGrp="1"/>
          </p:cNvSpPr>
          <p:nvPr>
            <p:ph type="sldNum" sz="quarter" idx="5"/>
          </p:nvPr>
        </p:nvSpPr>
        <p:spPr/>
        <p:txBody>
          <a:bodyPr/>
          <a:lstStyle/>
          <a:p>
            <a:fld id="{75D46123-8F4B-3B44-83D6-748A112069F0}" type="slidenum">
              <a:rPr lang="en-US" smtClean="0"/>
              <a:t>22</a:t>
            </a:fld>
            <a:endParaRPr lang="en-US"/>
          </a:p>
        </p:txBody>
      </p:sp>
    </p:spTree>
    <p:extLst>
      <p:ext uri="{BB962C8B-B14F-4D97-AF65-F5344CB8AC3E}">
        <p14:creationId xmlns:p14="http://schemas.microsoft.com/office/powerpoint/2010/main" val="73001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FF3E1A-1F06-44C9-A4B3-C44CD9DF85FE}" type="datetimeFigureOut">
              <a:rPr lang="en-US" smtClean="0"/>
              <a:t>12/28/21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1010937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FF3E1A-1F06-44C9-A4B3-C44CD9DF85FE}" type="datetimeFigureOut">
              <a:rPr lang="en-US" smtClean="0"/>
              <a:t>12/28/21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1926114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FF3E1A-1F06-44C9-A4B3-C44CD9DF85FE}" type="datetimeFigureOut">
              <a:rPr lang="en-US" smtClean="0"/>
              <a:t>12/28/21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636750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D5343-1F77-4745-AFA7-839BF056A100}"/>
              </a:ext>
            </a:extLst>
          </p:cNvPr>
          <p:cNvSpPr>
            <a:spLocks noGrp="1"/>
          </p:cNvSpPr>
          <p:nvPr>
            <p:ph type="title"/>
          </p:nvPr>
        </p:nvSpPr>
        <p:spPr/>
        <p:txBody>
          <a:bodyPr/>
          <a:lstStyle/>
          <a:p>
            <a:r>
              <a:rPr lang="en-US"/>
              <a:t>Click to edit Master title style</a:t>
            </a:r>
          </a:p>
        </p:txBody>
      </p:sp>
      <p:sp>
        <p:nvSpPr>
          <p:cNvPr id="4" name="Text Placeholder 11">
            <a:extLst>
              <a:ext uri="{FF2B5EF4-FFF2-40B4-BE49-F238E27FC236}">
                <a16:creationId xmlns:a16="http://schemas.microsoft.com/office/drawing/2014/main" id="{AA0C2A21-A4F8-49CC-AD6B-6833512A211F}"/>
              </a:ext>
            </a:extLst>
          </p:cNvPr>
          <p:cNvSpPr>
            <a:spLocks noGrp="1"/>
          </p:cNvSpPr>
          <p:nvPr>
            <p:ph type="body" sz="quarter" idx="11"/>
          </p:nvPr>
        </p:nvSpPr>
        <p:spPr>
          <a:xfrm>
            <a:off x="390525" y="5888163"/>
            <a:ext cx="11420856" cy="360914"/>
          </a:xfrm>
        </p:spPr>
        <p:txBody>
          <a:bodyPr anchor="b" anchorCtr="0"/>
          <a:lstStyle>
            <a:lvl1pPr marL="0" indent="0">
              <a:spcBef>
                <a:spcPts val="197"/>
              </a:spcBef>
              <a:buNone/>
              <a:defRPr sz="987"/>
            </a:lvl1pPr>
          </a:lstStyle>
          <a:p>
            <a:pPr lvl="0"/>
            <a:r>
              <a:rPr lang="en-US" dirty="0"/>
              <a:t>Click to edit Master text styles</a:t>
            </a:r>
          </a:p>
        </p:txBody>
      </p:sp>
    </p:spTree>
    <p:extLst>
      <p:ext uri="{BB962C8B-B14F-4D97-AF65-F5344CB8AC3E}">
        <p14:creationId xmlns:p14="http://schemas.microsoft.com/office/powerpoint/2010/main" val="5923422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D5343-1F77-4745-AFA7-839BF056A100}"/>
              </a:ext>
            </a:extLst>
          </p:cNvPr>
          <p:cNvSpPr>
            <a:spLocks noGrp="1"/>
          </p:cNvSpPr>
          <p:nvPr>
            <p:ph type="title"/>
          </p:nvPr>
        </p:nvSpPr>
        <p:spPr/>
        <p:txBody>
          <a:bodyPr/>
          <a:lstStyle/>
          <a:p>
            <a:r>
              <a:rPr lang="en-US"/>
              <a:t>Click to edit Master title style</a:t>
            </a:r>
          </a:p>
        </p:txBody>
      </p:sp>
      <p:sp>
        <p:nvSpPr>
          <p:cNvPr id="4" name="Text Placeholder 11">
            <a:extLst>
              <a:ext uri="{FF2B5EF4-FFF2-40B4-BE49-F238E27FC236}">
                <a16:creationId xmlns:a16="http://schemas.microsoft.com/office/drawing/2014/main" id="{AA0C2A21-A4F8-49CC-AD6B-6833512A211F}"/>
              </a:ext>
            </a:extLst>
          </p:cNvPr>
          <p:cNvSpPr>
            <a:spLocks noGrp="1"/>
          </p:cNvSpPr>
          <p:nvPr>
            <p:ph type="body" sz="quarter" idx="11"/>
          </p:nvPr>
        </p:nvSpPr>
        <p:spPr>
          <a:xfrm>
            <a:off x="390525" y="5888163"/>
            <a:ext cx="11420856" cy="360914"/>
          </a:xfrm>
        </p:spPr>
        <p:txBody>
          <a:bodyPr anchor="b" anchorCtr="0"/>
          <a:lstStyle>
            <a:lvl1pPr marL="0" indent="0">
              <a:spcBef>
                <a:spcPts val="197"/>
              </a:spcBef>
              <a:buNone/>
              <a:defRPr sz="987"/>
            </a:lvl1pPr>
          </a:lstStyle>
          <a:p>
            <a:pPr lvl="0"/>
            <a:r>
              <a:rPr lang="en-US" dirty="0"/>
              <a:t>Click to edit Master text styles</a:t>
            </a:r>
          </a:p>
        </p:txBody>
      </p:sp>
    </p:spTree>
    <p:extLst>
      <p:ext uri="{BB962C8B-B14F-4D97-AF65-F5344CB8AC3E}">
        <p14:creationId xmlns:p14="http://schemas.microsoft.com/office/powerpoint/2010/main" val="18115103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D5343-1F77-4745-AFA7-839BF056A100}"/>
              </a:ext>
            </a:extLst>
          </p:cNvPr>
          <p:cNvSpPr>
            <a:spLocks noGrp="1"/>
          </p:cNvSpPr>
          <p:nvPr>
            <p:ph type="title"/>
          </p:nvPr>
        </p:nvSpPr>
        <p:spPr/>
        <p:txBody>
          <a:bodyPr/>
          <a:lstStyle/>
          <a:p>
            <a:r>
              <a:rPr lang="en-US"/>
              <a:t>Click to edit Master title style</a:t>
            </a:r>
          </a:p>
        </p:txBody>
      </p:sp>
      <p:sp>
        <p:nvSpPr>
          <p:cNvPr id="4" name="Text Placeholder 11">
            <a:extLst>
              <a:ext uri="{FF2B5EF4-FFF2-40B4-BE49-F238E27FC236}">
                <a16:creationId xmlns:a16="http://schemas.microsoft.com/office/drawing/2014/main" id="{AA0C2A21-A4F8-49CC-AD6B-6833512A211F}"/>
              </a:ext>
            </a:extLst>
          </p:cNvPr>
          <p:cNvSpPr>
            <a:spLocks noGrp="1"/>
          </p:cNvSpPr>
          <p:nvPr>
            <p:ph type="body" sz="quarter" idx="11"/>
          </p:nvPr>
        </p:nvSpPr>
        <p:spPr>
          <a:xfrm>
            <a:off x="390525" y="5888163"/>
            <a:ext cx="11420856" cy="360914"/>
          </a:xfrm>
        </p:spPr>
        <p:txBody>
          <a:bodyPr anchor="b" anchorCtr="0"/>
          <a:lstStyle>
            <a:lvl1pPr marL="0" indent="0">
              <a:spcBef>
                <a:spcPts val="197"/>
              </a:spcBef>
              <a:buNone/>
              <a:defRPr sz="987"/>
            </a:lvl1pPr>
          </a:lstStyle>
          <a:p>
            <a:pPr lvl="0"/>
            <a:r>
              <a:rPr lang="en-US" dirty="0"/>
              <a:t>Click to edit Master text styles</a:t>
            </a:r>
          </a:p>
        </p:txBody>
      </p:sp>
    </p:spTree>
    <p:extLst>
      <p:ext uri="{BB962C8B-B14F-4D97-AF65-F5344CB8AC3E}">
        <p14:creationId xmlns:p14="http://schemas.microsoft.com/office/powerpoint/2010/main" val="35821516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D5343-1F77-4745-AFA7-839BF056A100}"/>
              </a:ext>
            </a:extLst>
          </p:cNvPr>
          <p:cNvSpPr>
            <a:spLocks noGrp="1"/>
          </p:cNvSpPr>
          <p:nvPr>
            <p:ph type="title"/>
          </p:nvPr>
        </p:nvSpPr>
        <p:spPr/>
        <p:txBody>
          <a:bodyPr/>
          <a:lstStyle/>
          <a:p>
            <a:r>
              <a:rPr lang="en-US"/>
              <a:t>Click to edit Master title style</a:t>
            </a:r>
          </a:p>
        </p:txBody>
      </p:sp>
      <p:sp>
        <p:nvSpPr>
          <p:cNvPr id="4" name="Text Placeholder 11">
            <a:extLst>
              <a:ext uri="{FF2B5EF4-FFF2-40B4-BE49-F238E27FC236}">
                <a16:creationId xmlns:a16="http://schemas.microsoft.com/office/drawing/2014/main" id="{AA0C2A21-A4F8-49CC-AD6B-6833512A211F}"/>
              </a:ext>
            </a:extLst>
          </p:cNvPr>
          <p:cNvSpPr>
            <a:spLocks noGrp="1"/>
          </p:cNvSpPr>
          <p:nvPr>
            <p:ph type="body" sz="quarter" idx="11"/>
          </p:nvPr>
        </p:nvSpPr>
        <p:spPr>
          <a:xfrm>
            <a:off x="390525" y="5888163"/>
            <a:ext cx="11420856" cy="360914"/>
          </a:xfrm>
        </p:spPr>
        <p:txBody>
          <a:bodyPr anchor="b" anchorCtr="0"/>
          <a:lstStyle>
            <a:lvl1pPr marL="0" indent="0">
              <a:spcBef>
                <a:spcPts val="197"/>
              </a:spcBef>
              <a:buNone/>
              <a:defRPr sz="987"/>
            </a:lvl1pPr>
          </a:lstStyle>
          <a:p>
            <a:pPr lvl="0"/>
            <a:r>
              <a:rPr lang="en-US" dirty="0"/>
              <a:t>Click to edit Master text styles</a:t>
            </a:r>
          </a:p>
        </p:txBody>
      </p:sp>
    </p:spTree>
    <p:extLst>
      <p:ext uri="{BB962C8B-B14F-4D97-AF65-F5344CB8AC3E}">
        <p14:creationId xmlns:p14="http://schemas.microsoft.com/office/powerpoint/2010/main" val="4853471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4" y="2347914"/>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6"/>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9015510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2534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7" y="4857754"/>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7" y="3203576"/>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4448278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7" y="2101852"/>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7" y="2101852"/>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58255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FF3E1A-1F06-44C9-A4B3-C44CD9DF85FE}" type="datetimeFigureOut">
              <a:rPr lang="en-US" smtClean="0"/>
              <a:t>12/28/21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1059514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3" y="303217"/>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0"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0"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0"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0"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79988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973555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3123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89"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4"/>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9215917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1"/>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89"/>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7489535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57983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7"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7"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55378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7" y="627066"/>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7" y="2101852"/>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7" y="2101852"/>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88351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5"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5" y="1416051"/>
            <a:ext cx="10358967" cy="4799013"/>
          </a:xfrm>
        </p:spPr>
        <p:txBody>
          <a:bodyPr/>
          <a:lstStyle/>
          <a:p>
            <a:pPr lvl="0"/>
            <a:endParaRPr lang="en-US" noProof="0"/>
          </a:p>
        </p:txBody>
      </p:sp>
    </p:spTree>
    <p:extLst>
      <p:ext uri="{BB962C8B-B14F-4D97-AF65-F5344CB8AC3E}">
        <p14:creationId xmlns:p14="http://schemas.microsoft.com/office/powerpoint/2010/main" val="41553783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3762347258"/>
      </p:ext>
    </p:extLst>
  </p:cSld>
  <p:clrMapOvr>
    <a:masterClrMapping/>
  </p:clrMapOvr>
  <p:transition spd="slow"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3FF3E1A-1F06-44C9-A4B3-C44CD9DF85FE}" type="datetimeFigureOut">
              <a:rPr lang="en-US" smtClean="0"/>
              <a:t>12/28/21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36125653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1" y="2360613"/>
            <a:ext cx="4955645" cy="3810000"/>
          </a:xfrm>
          <a:prstGeom prst="rect">
            <a:avLst/>
          </a:prstGeom>
        </p:spPr>
        <p:txBody>
          <a:bodyPr/>
          <a:lstStyle/>
          <a:p>
            <a:endParaRPr lang="en-US"/>
          </a:p>
        </p:txBody>
      </p:sp>
    </p:spTree>
    <p:extLst>
      <p:ext uri="{BB962C8B-B14F-4D97-AF65-F5344CB8AC3E}">
        <p14:creationId xmlns:p14="http://schemas.microsoft.com/office/powerpoint/2010/main" val="5670935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0" y="5905501"/>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40883097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35757545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2400"/>
            </a:lvl1pPr>
            <a:lvl2pPr>
              <a:defRPr sz="2400"/>
            </a:lvl2pPr>
            <a:lvl3pPr>
              <a:defRPr sz="2400"/>
            </a:lvl3pPr>
            <a:lvl4pPr>
              <a:defRPr sz="2400"/>
            </a:lvl4pPr>
            <a:lvl5pPr>
              <a:defRPr sz="2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2640692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FF3E1A-1F06-44C9-A4B3-C44CD9DF85FE}" type="datetimeFigureOut">
              <a:rPr lang="en-US" smtClean="0"/>
              <a:t>12/28/21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448547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FF3E1A-1F06-44C9-A4B3-C44CD9DF85FE}" type="datetimeFigureOut">
              <a:rPr lang="en-US" smtClean="0"/>
              <a:t>12/28/21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3414606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FF3E1A-1F06-44C9-A4B3-C44CD9DF85FE}" type="datetimeFigureOut">
              <a:rPr lang="en-US" smtClean="0"/>
              <a:t>12/28/21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157196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F3E1A-1F06-44C9-A4B3-C44CD9DF85FE}" type="datetimeFigureOut">
              <a:rPr lang="en-US" smtClean="0"/>
              <a:t>12/28/21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3854546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FF3E1A-1F06-44C9-A4B3-C44CD9DF85FE}" type="datetimeFigureOut">
              <a:rPr lang="en-US" smtClean="0"/>
              <a:t>12/28/21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2902264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FF3E1A-1F06-44C9-A4B3-C44CD9DF85FE}" type="datetimeFigureOut">
              <a:rPr lang="en-US" smtClean="0"/>
              <a:t>12/28/21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C974B-4E6B-4BD0-B3C7-D7211093EB18}" type="slidenum">
              <a:rPr lang="en-US" smtClean="0"/>
              <a:t>‹#›</a:t>
            </a:fld>
            <a:endParaRPr lang="en-US"/>
          </a:p>
        </p:txBody>
      </p:sp>
    </p:spTree>
    <p:extLst>
      <p:ext uri="{BB962C8B-B14F-4D97-AF65-F5344CB8AC3E}">
        <p14:creationId xmlns:p14="http://schemas.microsoft.com/office/powerpoint/2010/main" val="2656859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F3E1A-1F06-44C9-A4B3-C44CD9DF85FE}" type="datetimeFigureOut">
              <a:rPr lang="en-US" smtClean="0"/>
              <a:t>12/28/21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1C974B-4E6B-4BD0-B3C7-D7211093EB18}" type="slidenum">
              <a:rPr lang="en-US" smtClean="0"/>
              <a:t>‹#›</a:t>
            </a:fld>
            <a:endParaRPr lang="en-US"/>
          </a:p>
        </p:txBody>
      </p:sp>
    </p:spTree>
    <p:extLst>
      <p:ext uri="{BB962C8B-B14F-4D97-AF65-F5344CB8AC3E}">
        <p14:creationId xmlns:p14="http://schemas.microsoft.com/office/powerpoint/2010/main" val="2499130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5"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5" y="1416051"/>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10" name="Picture 9" descr="A close up of a sign&#10;&#10;Description automatically generated">
            <a:extLst>
              <a:ext uri="{FF2B5EF4-FFF2-40B4-BE49-F238E27FC236}">
                <a16:creationId xmlns:a16="http://schemas.microsoft.com/office/drawing/2014/main" id="{AB366F00-D68A-ED43-AEFA-68B7121E0CD6}"/>
              </a:ext>
            </a:extLst>
          </p:cNvPr>
          <p:cNvPicPr>
            <a:picLocks noChangeAspect="1"/>
          </p:cNvPicPr>
          <p:nvPr userDrawn="1"/>
        </p:nvPicPr>
        <p:blipFill>
          <a:blip r:embed="rId20">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9500521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emf"/></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6.tiff"/><Relationship Id="rId3" Type="http://schemas.microsoft.com/office/2007/relationships/media" Target="../media/media2.m4v"/><Relationship Id="rId7" Type="http://schemas.openxmlformats.org/officeDocument/2006/relationships/image" Target="../media/image25.emf"/><Relationship Id="rId2" Type="http://schemas.microsoft.com/office/2007/relationships/media" Target="../media/media1.m4v"/><Relationship Id="rId1" Type="http://schemas.openxmlformats.org/officeDocument/2006/relationships/video" Target="NULL" TargetMode="Externa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slideLayout" Target="../slideLayouts/slideLayout2.xml"/><Relationship Id="rId9" Type="http://schemas.openxmlformats.org/officeDocument/2006/relationships/image" Target="../media/image27.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a:t>Management of Secondary AML (</a:t>
            </a:r>
            <a:r>
              <a:rPr lang="en-US" sz="4000" b="1" dirty="0" err="1"/>
              <a:t>sAML</a:t>
            </a:r>
            <a:r>
              <a:rPr lang="en-US" sz="4000" b="1" dirty="0"/>
              <a:t>); </a:t>
            </a:r>
            <a:br>
              <a:rPr lang="en-US" sz="4000" b="1" dirty="0"/>
            </a:br>
            <a:r>
              <a:rPr lang="en-US" sz="4000" b="1" dirty="0"/>
              <a:t>New Directions in AML Care </a:t>
            </a:r>
            <a:endParaRPr lang="en-US" sz="4000" dirty="0"/>
          </a:p>
        </p:txBody>
      </p:sp>
      <p:sp>
        <p:nvSpPr>
          <p:cNvPr id="3" name="Subtitle 2"/>
          <p:cNvSpPr>
            <a:spLocks noGrp="1"/>
          </p:cNvSpPr>
          <p:nvPr>
            <p:ph type="subTitle" idx="1"/>
          </p:nvPr>
        </p:nvSpPr>
        <p:spPr/>
        <p:txBody>
          <a:bodyPr/>
          <a:lstStyle/>
          <a:p>
            <a:r>
              <a:rPr lang="en-US" dirty="0"/>
              <a:t>Geoffrey L </a:t>
            </a:r>
            <a:r>
              <a:rPr lang="en-US" dirty="0" err="1"/>
              <a:t>Uy</a:t>
            </a:r>
            <a:r>
              <a:rPr lang="en-US" dirty="0"/>
              <a:t>, MD</a:t>
            </a:r>
          </a:p>
        </p:txBody>
      </p:sp>
    </p:spTree>
    <p:extLst>
      <p:ext uri="{BB962C8B-B14F-4D97-AF65-F5344CB8AC3E}">
        <p14:creationId xmlns:p14="http://schemas.microsoft.com/office/powerpoint/2010/main" val="1930499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Grp="1" noChangeArrowheads="1"/>
          </p:cNvSpPr>
          <p:nvPr>
            <p:ph type="title"/>
          </p:nvPr>
        </p:nvSpPr>
        <p:spPr>
          <a:xfrm>
            <a:off x="601104" y="178475"/>
            <a:ext cx="10515600" cy="1325563"/>
          </a:xfrm>
        </p:spPr>
        <p:txBody>
          <a:bodyPr>
            <a:normAutofit fontScale="90000"/>
          </a:bodyPr>
          <a:lstStyle/>
          <a:p>
            <a:r>
              <a:rPr lang="en-US" sz="3100" dirty="0"/>
              <a:t>CPX-351 (</a:t>
            </a:r>
            <a:r>
              <a:rPr lang="en-US" sz="3100" dirty="0" err="1"/>
              <a:t>Cytarabine:Daunorubicin</a:t>
            </a:r>
            <a:r>
              <a:rPr lang="en-US" sz="3100" dirty="0"/>
              <a:t>) Liposome for Injection Versus Conventional </a:t>
            </a:r>
            <a:r>
              <a:rPr lang="en-US" sz="3100" dirty="0" err="1"/>
              <a:t>Cytarabine</a:t>
            </a:r>
            <a:r>
              <a:rPr lang="en-US" sz="3100" dirty="0"/>
              <a:t> Plus Daunorubicin in Older Patients With Newly Diagnosed Secondary Acute Myeloid Leukemia</a:t>
            </a:r>
            <a:endParaRPr lang="en-US" altLang="en-US" sz="3600" dirty="0">
              <a:solidFill>
                <a:schemeClr val="tx1"/>
              </a:solidFill>
            </a:endParaRPr>
          </a:p>
        </p:txBody>
      </p:sp>
      <p:sp>
        <p:nvSpPr>
          <p:cNvPr id="33" name="Content Placeholder 7"/>
          <p:cNvSpPr txBox="1">
            <a:spLocks/>
          </p:cNvSpPr>
          <p:nvPr/>
        </p:nvSpPr>
        <p:spPr bwMode="auto">
          <a:xfrm>
            <a:off x="7473707" y="5253904"/>
            <a:ext cx="3880093" cy="941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920" tIns="60960" rIns="121920" bIns="60960" numCol="1" anchor="ctr" anchorCtr="0" compatLnSpc="1">
            <a:prstTxWarp prst="textNoShape">
              <a:avLst/>
            </a:prstTxWarp>
            <a:noAutofit/>
          </a:bodyPr>
          <a:lstStyle>
            <a:lvl1pPr marL="0" indent="0" algn="l" defTabSz="457200" rtl="0" eaLnBrk="0" fontAlgn="base" hangingPunct="0">
              <a:spcBef>
                <a:spcPct val="20000"/>
              </a:spcBef>
              <a:spcAft>
                <a:spcPct val="0"/>
              </a:spcAft>
              <a:buFontTx/>
              <a:buNone/>
              <a:defRPr sz="900" kern="1200">
                <a:solidFill>
                  <a:schemeClr val="bg1"/>
                </a:solidFill>
                <a:latin typeface="Arial"/>
                <a:ea typeface="ＭＳ Ｐゴシック" pitchFamily="80" charset="-128"/>
                <a:cs typeface="ＭＳ Ｐゴシック" pitchFamily="80" charset="-128"/>
              </a:defRPr>
            </a:lvl1pPr>
            <a:lvl2pPr marL="457200" indent="0" algn="l" defTabSz="457200" rtl="0" eaLnBrk="0" fontAlgn="base" hangingPunct="0">
              <a:spcBef>
                <a:spcPct val="20000"/>
              </a:spcBef>
              <a:spcAft>
                <a:spcPct val="0"/>
              </a:spcAft>
              <a:buFontTx/>
              <a:buNone/>
              <a:defRPr sz="900" kern="1200">
                <a:solidFill>
                  <a:schemeClr val="bg1"/>
                </a:solidFill>
                <a:latin typeface="Arial"/>
                <a:ea typeface="ＭＳ Ｐゴシック" pitchFamily="80" charset="-128"/>
                <a:cs typeface="ＭＳ Ｐゴシック" charset="0"/>
              </a:defRPr>
            </a:lvl2pPr>
            <a:lvl3pPr marL="914400" indent="0" algn="l" defTabSz="457200" rtl="0" eaLnBrk="0" fontAlgn="base" hangingPunct="0">
              <a:spcBef>
                <a:spcPct val="20000"/>
              </a:spcBef>
              <a:spcAft>
                <a:spcPct val="0"/>
              </a:spcAft>
              <a:buFontTx/>
              <a:buNone/>
              <a:defRPr sz="900" kern="1200">
                <a:solidFill>
                  <a:schemeClr val="bg1"/>
                </a:solidFill>
                <a:latin typeface="Arial"/>
                <a:ea typeface="ヒラギノ角ゴ Pro W3" charset="-128"/>
                <a:cs typeface="ヒラギノ角ゴ Pro W3" charset="0"/>
              </a:defRPr>
            </a:lvl3pPr>
            <a:lvl4pPr marL="1371600" indent="0" algn="l" defTabSz="457200" rtl="0" eaLnBrk="0" fontAlgn="base" hangingPunct="0">
              <a:spcBef>
                <a:spcPct val="20000"/>
              </a:spcBef>
              <a:spcAft>
                <a:spcPct val="0"/>
              </a:spcAft>
              <a:buFontTx/>
              <a:buNone/>
              <a:defRPr sz="900" kern="1200">
                <a:solidFill>
                  <a:schemeClr val="bg1"/>
                </a:solidFill>
                <a:latin typeface="Arial"/>
                <a:ea typeface="ヒラギノ角ゴ Pro W3" charset="-128"/>
                <a:cs typeface="+mn-cs"/>
              </a:defRPr>
            </a:lvl4pPr>
            <a:lvl5pPr marL="1828800" indent="0" algn="l" defTabSz="457200" rtl="0" eaLnBrk="0" fontAlgn="base" hangingPunct="0">
              <a:spcBef>
                <a:spcPct val="20000"/>
              </a:spcBef>
              <a:spcAft>
                <a:spcPct val="0"/>
              </a:spcAft>
              <a:buFontTx/>
              <a:buNone/>
              <a:defRPr sz="900" kern="1200">
                <a:solidFill>
                  <a:schemeClr val="bg1"/>
                </a:solidFill>
                <a:latin typeface="Arial"/>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80000"/>
              </a:lnSpc>
              <a:spcBef>
                <a:spcPts val="267"/>
              </a:spcBef>
              <a:spcAft>
                <a:spcPts val="0"/>
              </a:spcAft>
            </a:pPr>
            <a:r>
              <a:rPr lang="en-US" sz="1800" b="1" dirty="0">
                <a:solidFill>
                  <a:schemeClr val="tx1"/>
                </a:solidFill>
                <a:latin typeface="Arial" charset="0"/>
                <a:ea typeface="Arial" charset="0"/>
                <a:cs typeface="Arial" charset="0"/>
              </a:rPr>
              <a:t>Primary Endpoint: </a:t>
            </a:r>
            <a:r>
              <a:rPr lang="en-US" sz="1800" dirty="0">
                <a:solidFill>
                  <a:schemeClr val="tx1"/>
                </a:solidFill>
                <a:latin typeface="Arial" charset="0"/>
                <a:ea typeface="Arial" charset="0"/>
                <a:cs typeface="Arial" charset="0"/>
              </a:rPr>
              <a:t>Overall survival </a:t>
            </a:r>
          </a:p>
        </p:txBody>
      </p:sp>
      <p:sp>
        <p:nvSpPr>
          <p:cNvPr id="39" name="Line 7"/>
          <p:cNvSpPr>
            <a:spLocks noChangeShapeType="1"/>
          </p:cNvSpPr>
          <p:nvPr/>
        </p:nvSpPr>
        <p:spPr bwMode="auto">
          <a:xfrm>
            <a:off x="6289151" y="3644788"/>
            <a:ext cx="1245175"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pPr defTabSz="609555"/>
            <a:endParaRPr lang="en-US" sz="2133" dirty="0">
              <a:solidFill>
                <a:prstClr val="black"/>
              </a:solidFill>
              <a:latin typeface="Arial" charset="0"/>
              <a:ea typeface="Arial" charset="0"/>
              <a:cs typeface="Arial" charset="0"/>
            </a:endParaRPr>
          </a:p>
        </p:txBody>
      </p:sp>
      <p:sp>
        <p:nvSpPr>
          <p:cNvPr id="5" name="Rounded Rectangle 4"/>
          <p:cNvSpPr/>
          <p:nvPr/>
        </p:nvSpPr>
        <p:spPr>
          <a:xfrm>
            <a:off x="4102100" y="1897138"/>
            <a:ext cx="3183945" cy="3452459"/>
          </a:xfrm>
          <a:prstGeom prst="roundRect">
            <a:avLst>
              <a:gd name="adj" fmla="val 7639"/>
            </a:avLst>
          </a:prstGeom>
          <a:solidFill>
            <a:schemeClr val="bg2"/>
          </a:solid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defTabSz="609555">
              <a:lnSpc>
                <a:spcPct val="90000"/>
              </a:lnSpc>
              <a:buClr>
                <a:schemeClr val="tx1"/>
              </a:buClr>
              <a:defRPr/>
            </a:pPr>
            <a:r>
              <a:rPr lang="en-US" sz="1867" b="1" dirty="0">
                <a:solidFill>
                  <a:schemeClr val="tx1"/>
                </a:solidFill>
                <a:ea typeface="Arial" charset="0"/>
                <a:cs typeface="Arial" charset="0"/>
              </a:rPr>
              <a:t>Key Eligibility</a:t>
            </a:r>
          </a:p>
          <a:p>
            <a:pPr defTabSz="609555">
              <a:lnSpc>
                <a:spcPct val="90000"/>
              </a:lnSpc>
              <a:spcBef>
                <a:spcPts val="267"/>
              </a:spcBef>
              <a:spcAft>
                <a:spcPts val="267"/>
              </a:spcAft>
              <a:buClr>
                <a:schemeClr val="tx1"/>
              </a:buClr>
              <a:defRPr/>
            </a:pPr>
            <a:endParaRPr lang="en-US" sz="133" b="1" dirty="0">
              <a:solidFill>
                <a:schemeClr val="tx1"/>
              </a:solidFill>
              <a:ea typeface="Arial" charset="0"/>
              <a:cs typeface="Arial" charset="0"/>
            </a:endParaRPr>
          </a:p>
          <a:p>
            <a:pPr marL="160863" indent="-160863" defTabSz="609555">
              <a:lnSpc>
                <a:spcPct val="90000"/>
              </a:lnSpc>
              <a:spcBef>
                <a:spcPts val="267"/>
              </a:spcBef>
              <a:spcAft>
                <a:spcPts val="267"/>
              </a:spcAft>
              <a:buClr>
                <a:schemeClr val="tx1"/>
              </a:buClr>
              <a:buFont typeface="Arial"/>
              <a:buChar char="•"/>
              <a:defRPr/>
            </a:pPr>
            <a:r>
              <a:rPr lang="en-US" sz="1867" dirty="0">
                <a:solidFill>
                  <a:schemeClr val="tx1"/>
                </a:solidFill>
                <a:ea typeface="Arial" charset="0"/>
                <a:cs typeface="Arial" charset="0"/>
              </a:rPr>
              <a:t>Ages 60-75 years</a:t>
            </a:r>
          </a:p>
          <a:p>
            <a:pPr marL="160863" indent="-160863" defTabSz="609555">
              <a:lnSpc>
                <a:spcPct val="90000"/>
              </a:lnSpc>
              <a:spcBef>
                <a:spcPts val="267"/>
              </a:spcBef>
              <a:spcAft>
                <a:spcPts val="267"/>
              </a:spcAft>
              <a:buClr>
                <a:schemeClr val="tx1"/>
              </a:buClr>
              <a:buFont typeface="Arial"/>
              <a:buChar char="•"/>
              <a:defRPr/>
            </a:pPr>
            <a:r>
              <a:rPr lang="en-US" sz="1867" dirty="0">
                <a:solidFill>
                  <a:schemeClr val="tx1"/>
                </a:solidFill>
                <a:ea typeface="Arial" charset="0"/>
                <a:cs typeface="Arial" charset="0"/>
              </a:rPr>
              <a:t>Untreated AML</a:t>
            </a:r>
          </a:p>
          <a:p>
            <a:pPr marL="160863" indent="-160863" defTabSz="609555">
              <a:lnSpc>
                <a:spcPct val="90000"/>
              </a:lnSpc>
              <a:spcBef>
                <a:spcPts val="267"/>
              </a:spcBef>
              <a:spcAft>
                <a:spcPts val="267"/>
              </a:spcAft>
              <a:buClr>
                <a:schemeClr val="tx1"/>
              </a:buClr>
              <a:buFont typeface="Arial"/>
              <a:buChar char="•"/>
              <a:defRPr/>
            </a:pPr>
            <a:r>
              <a:rPr lang="en-US" sz="1867" dirty="0">
                <a:solidFill>
                  <a:schemeClr val="tx1"/>
                </a:solidFill>
                <a:ea typeface="Arial" charset="0"/>
                <a:cs typeface="Arial" charset="0"/>
              </a:rPr>
              <a:t>High-risk AML </a:t>
            </a:r>
          </a:p>
          <a:p>
            <a:pPr marL="282575" lvl="3" indent="-112713" defTabSz="609555">
              <a:lnSpc>
                <a:spcPct val="80000"/>
              </a:lnSpc>
              <a:buFont typeface="Arial" panose="020B0604020202020204" pitchFamily="34" charset="0"/>
              <a:buChar char="•"/>
              <a:defRPr/>
            </a:pPr>
            <a:r>
              <a:rPr lang="en-US" sz="1600" dirty="0">
                <a:solidFill>
                  <a:schemeClr val="tx1"/>
                </a:solidFill>
                <a:ea typeface="Arial" charset="0"/>
                <a:cs typeface="Arial" charset="0"/>
              </a:rPr>
              <a:t>Therapy-related AML</a:t>
            </a:r>
          </a:p>
          <a:p>
            <a:pPr marL="282575" lvl="3" indent="-112713" defTabSz="609555">
              <a:lnSpc>
                <a:spcPct val="80000"/>
              </a:lnSpc>
              <a:buFont typeface="Arial" panose="020B0604020202020204" pitchFamily="34" charset="0"/>
              <a:buChar char="•"/>
              <a:defRPr/>
            </a:pPr>
            <a:r>
              <a:rPr lang="en-US" sz="1600" dirty="0">
                <a:solidFill>
                  <a:schemeClr val="tx1"/>
                </a:solidFill>
                <a:ea typeface="Arial" charset="0"/>
                <a:cs typeface="Arial" charset="0"/>
              </a:rPr>
              <a:t>AML with history of MDS w/ and w/out prior HMA therapy</a:t>
            </a:r>
          </a:p>
          <a:p>
            <a:pPr marL="282575" lvl="3" indent="-112713" defTabSz="609555">
              <a:lnSpc>
                <a:spcPct val="80000"/>
              </a:lnSpc>
              <a:buFont typeface="Arial" panose="020B0604020202020204" pitchFamily="34" charset="0"/>
              <a:buChar char="•"/>
              <a:defRPr/>
            </a:pPr>
            <a:r>
              <a:rPr lang="en-US" sz="1600" dirty="0">
                <a:solidFill>
                  <a:schemeClr val="tx1"/>
                </a:solidFill>
                <a:ea typeface="Arial" charset="0"/>
                <a:cs typeface="Arial" charset="0"/>
              </a:rPr>
              <a:t>AML with history of CMML</a:t>
            </a:r>
          </a:p>
          <a:p>
            <a:pPr marL="282575" lvl="3" indent="-112713" defTabSz="609555">
              <a:lnSpc>
                <a:spcPct val="80000"/>
              </a:lnSpc>
              <a:buFont typeface="Arial" panose="020B0604020202020204" pitchFamily="34" charset="0"/>
              <a:buChar char="•"/>
              <a:defRPr/>
            </a:pPr>
            <a:r>
              <a:rPr lang="en-US" sz="1600" i="1" dirty="0">
                <a:solidFill>
                  <a:schemeClr val="tx1"/>
                </a:solidFill>
                <a:ea typeface="Arial" charset="0"/>
                <a:cs typeface="Arial" charset="0"/>
              </a:rPr>
              <a:t>de novo </a:t>
            </a:r>
            <a:r>
              <a:rPr lang="en-US" sz="1600" dirty="0">
                <a:solidFill>
                  <a:schemeClr val="tx1"/>
                </a:solidFill>
                <a:ea typeface="Arial" charset="0"/>
                <a:cs typeface="Arial" charset="0"/>
              </a:rPr>
              <a:t>AML with MDS karyotype</a:t>
            </a:r>
          </a:p>
        </p:txBody>
      </p:sp>
      <p:sp>
        <p:nvSpPr>
          <p:cNvPr id="51" name="Line 7"/>
          <p:cNvSpPr>
            <a:spLocks noChangeShapeType="1"/>
          </p:cNvSpPr>
          <p:nvPr/>
        </p:nvSpPr>
        <p:spPr bwMode="auto">
          <a:xfrm>
            <a:off x="11116704" y="3647305"/>
            <a:ext cx="529196"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pPr defTabSz="609555"/>
            <a:endParaRPr lang="en-US" sz="1867" dirty="0">
              <a:solidFill>
                <a:prstClr val="black"/>
              </a:solidFill>
              <a:latin typeface="Arial" charset="0"/>
              <a:ea typeface="Arial" charset="0"/>
              <a:cs typeface="Arial" charset="0"/>
            </a:endParaRPr>
          </a:p>
        </p:txBody>
      </p:sp>
      <p:grpSp>
        <p:nvGrpSpPr>
          <p:cNvPr id="8" name="Group 7"/>
          <p:cNvGrpSpPr/>
          <p:nvPr/>
        </p:nvGrpSpPr>
        <p:grpSpPr>
          <a:xfrm>
            <a:off x="7371476" y="2747317"/>
            <a:ext cx="576505" cy="1722362"/>
            <a:chOff x="2789792" y="1486886"/>
            <a:chExt cx="139713" cy="2129125"/>
          </a:xfrm>
        </p:grpSpPr>
        <p:sp>
          <p:nvSpPr>
            <p:cNvPr id="37" name="Line 5"/>
            <p:cNvSpPr>
              <a:spLocks noChangeShapeType="1"/>
            </p:cNvSpPr>
            <p:nvPr/>
          </p:nvSpPr>
          <p:spPr bwMode="auto">
            <a:xfrm>
              <a:off x="2789792" y="1486886"/>
              <a:ext cx="1397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609555"/>
              <a:endParaRPr lang="en-US" sz="2133" dirty="0">
                <a:latin typeface="Arial" charset="0"/>
                <a:ea typeface="Arial" charset="0"/>
                <a:cs typeface="Arial" charset="0"/>
              </a:endParaRPr>
            </a:p>
          </p:txBody>
        </p:sp>
        <p:sp>
          <p:nvSpPr>
            <p:cNvPr id="32" name="Line 5"/>
            <p:cNvSpPr>
              <a:spLocks noChangeShapeType="1"/>
            </p:cNvSpPr>
            <p:nvPr/>
          </p:nvSpPr>
          <p:spPr bwMode="auto">
            <a:xfrm>
              <a:off x="2789792" y="3616011"/>
              <a:ext cx="1397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609555"/>
              <a:endParaRPr lang="en-US" sz="2133" dirty="0">
                <a:latin typeface="Arial" charset="0"/>
                <a:ea typeface="Arial" charset="0"/>
                <a:cs typeface="Arial" charset="0"/>
              </a:endParaRPr>
            </a:p>
          </p:txBody>
        </p:sp>
      </p:grpSp>
      <p:sp>
        <p:nvSpPr>
          <p:cNvPr id="7" name="Rounded Rectangle 6"/>
          <p:cNvSpPr/>
          <p:nvPr/>
        </p:nvSpPr>
        <p:spPr>
          <a:xfrm>
            <a:off x="8032648" y="2428020"/>
            <a:ext cx="1256907" cy="645503"/>
          </a:xfrm>
          <a:prstGeom prst="roundRect">
            <a:avLst/>
          </a:prstGeom>
          <a:solidFill>
            <a:srgbClr val="FF0000"/>
          </a:solidFill>
          <a:ln w="28575">
            <a:solidFill>
              <a:schemeClr val="bg1"/>
            </a:solidFill>
            <a:miter lim="800000"/>
            <a:headEnd/>
            <a:tailEnd/>
          </a:ln>
        </p:spPr>
        <p:txBody>
          <a:bodyPr wrap="none" anchor="ctr"/>
          <a:lstStyle/>
          <a:p>
            <a:pPr algn="ctr" defTabSz="609555"/>
            <a:r>
              <a:rPr lang="en-US" altLang="en-US" sz="1867" b="1" dirty="0">
                <a:solidFill>
                  <a:schemeClr val="bg1"/>
                </a:solidFill>
                <a:ea typeface="Arial" charset="0"/>
                <a:cs typeface="Arial" charset="0"/>
              </a:rPr>
              <a:t>CPX-351</a:t>
            </a:r>
          </a:p>
          <a:p>
            <a:pPr algn="ctr" defTabSz="609555"/>
            <a:r>
              <a:rPr lang="en-US" altLang="en-US" sz="1867" b="1" dirty="0">
                <a:solidFill>
                  <a:schemeClr val="bg1"/>
                </a:solidFill>
                <a:ea typeface="Arial" charset="0"/>
                <a:cs typeface="Arial" charset="0"/>
              </a:rPr>
              <a:t>n=153</a:t>
            </a:r>
          </a:p>
        </p:txBody>
      </p:sp>
      <p:sp>
        <p:nvSpPr>
          <p:cNvPr id="53" name="Rounded Rectangle 52"/>
          <p:cNvSpPr/>
          <p:nvPr/>
        </p:nvSpPr>
        <p:spPr>
          <a:xfrm>
            <a:off x="8032648" y="4172887"/>
            <a:ext cx="1256907" cy="637015"/>
          </a:xfrm>
          <a:prstGeom prst="roundRect">
            <a:avLst/>
          </a:prstGeom>
          <a:solidFill>
            <a:srgbClr val="0070C0"/>
          </a:solidFill>
          <a:ln w="28575">
            <a:solidFill>
              <a:schemeClr val="bg1"/>
            </a:solidFill>
            <a:miter lim="800000"/>
            <a:headEnd/>
            <a:tailEnd/>
          </a:ln>
        </p:spPr>
        <p:txBody>
          <a:bodyPr wrap="none" anchor="ctr"/>
          <a:lstStyle/>
          <a:p>
            <a:pPr algn="ctr" defTabSz="609555"/>
            <a:r>
              <a:rPr lang="en-US" altLang="en-US" sz="1867" b="1" dirty="0">
                <a:solidFill>
                  <a:schemeClr val="bg1"/>
                </a:solidFill>
                <a:ea typeface="Arial" charset="0"/>
                <a:cs typeface="Arial" charset="0"/>
              </a:rPr>
              <a:t>7 + 3</a:t>
            </a:r>
          </a:p>
          <a:p>
            <a:pPr algn="ctr" defTabSz="609555"/>
            <a:r>
              <a:rPr lang="en-US" altLang="en-US" sz="1867" b="1" dirty="0">
                <a:solidFill>
                  <a:schemeClr val="bg1"/>
                </a:solidFill>
                <a:ea typeface="Arial" charset="0"/>
                <a:cs typeface="Arial" charset="0"/>
              </a:rPr>
              <a:t>n=156</a:t>
            </a:r>
          </a:p>
        </p:txBody>
      </p:sp>
      <p:pic>
        <p:nvPicPr>
          <p:cNvPr id="30" name="Picture 29" descr="VYXEOS cop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841" y="2111067"/>
            <a:ext cx="2651522" cy="2569758"/>
          </a:xfrm>
          <a:prstGeom prst="rect">
            <a:avLst/>
          </a:prstGeom>
        </p:spPr>
      </p:pic>
      <p:sp>
        <p:nvSpPr>
          <p:cNvPr id="3" name="TextBox 2"/>
          <p:cNvSpPr txBox="1"/>
          <p:nvPr/>
        </p:nvSpPr>
        <p:spPr>
          <a:xfrm>
            <a:off x="330954" y="4826675"/>
            <a:ext cx="4126746" cy="1846659"/>
          </a:xfrm>
          <a:prstGeom prst="rect">
            <a:avLst/>
          </a:prstGeom>
          <a:noFill/>
        </p:spPr>
        <p:txBody>
          <a:bodyPr wrap="square" rtlCol="0">
            <a:spAutoFit/>
          </a:bodyPr>
          <a:lstStyle/>
          <a:p>
            <a:r>
              <a:rPr lang="en-US" b="1" dirty="0"/>
              <a:t>CPX-351</a:t>
            </a:r>
          </a:p>
          <a:p>
            <a:pPr marL="285750" indent="-285750">
              <a:buFont typeface="Arial" panose="020B0604020202020204" pitchFamily="34" charset="0"/>
              <a:buChar char="•"/>
            </a:pPr>
            <a:r>
              <a:rPr lang="en-US" sz="1600" dirty="0"/>
              <a:t>Liposomal formulation of </a:t>
            </a:r>
            <a:r>
              <a:rPr lang="en-US" sz="1600" dirty="0" err="1"/>
              <a:t>Daunorubicin:cytarabine</a:t>
            </a:r>
            <a:r>
              <a:rPr lang="en-US" sz="1600" dirty="0"/>
              <a:t> 1:5 molar ratio</a:t>
            </a:r>
          </a:p>
          <a:p>
            <a:pPr marL="285750" indent="-285750">
              <a:buFont typeface="Arial" panose="020B0604020202020204" pitchFamily="34" charset="0"/>
              <a:buChar char="•"/>
            </a:pPr>
            <a:r>
              <a:rPr lang="en-US" sz="1600" dirty="0"/>
              <a:t>Maintains drug exposure for 7 days</a:t>
            </a:r>
          </a:p>
          <a:p>
            <a:pPr marL="285750" indent="-285750">
              <a:buFont typeface="Arial" panose="020B0604020202020204" pitchFamily="34" charset="0"/>
              <a:buChar char="•"/>
            </a:pPr>
            <a:r>
              <a:rPr lang="en-US" sz="1600" dirty="0"/>
              <a:t>Selective uptake by leukemic vs </a:t>
            </a:r>
            <a:br>
              <a:rPr lang="en-US" sz="1600" dirty="0"/>
            </a:br>
            <a:r>
              <a:rPr lang="en-US" sz="1600" dirty="0"/>
              <a:t>normal cells in bone marrow of </a:t>
            </a:r>
            <a:br>
              <a:rPr lang="en-US" sz="1600" dirty="0"/>
            </a:br>
            <a:r>
              <a:rPr lang="en-US" sz="1600" dirty="0"/>
              <a:t>leukemia-bearing mice</a:t>
            </a:r>
          </a:p>
        </p:txBody>
      </p:sp>
      <p:sp>
        <p:nvSpPr>
          <p:cNvPr id="35" name="Rounded Rectangle 34"/>
          <p:cNvSpPr/>
          <p:nvPr/>
        </p:nvSpPr>
        <p:spPr>
          <a:xfrm>
            <a:off x="10005900" y="4159537"/>
            <a:ext cx="1256907" cy="650365"/>
          </a:xfrm>
          <a:prstGeom prst="roundRect">
            <a:avLst/>
          </a:prstGeom>
          <a:solidFill>
            <a:srgbClr val="0070C0"/>
          </a:solidFill>
          <a:ln w="28575">
            <a:solidFill>
              <a:schemeClr val="bg1"/>
            </a:solidFill>
            <a:miter lim="800000"/>
            <a:headEnd/>
            <a:tailEnd/>
          </a:ln>
        </p:spPr>
        <p:txBody>
          <a:bodyPr wrap="none" anchor="ctr"/>
          <a:lstStyle/>
          <a:p>
            <a:pPr algn="ctr" defTabSz="609555"/>
            <a:r>
              <a:rPr lang="en-US" altLang="en-US" sz="1867" b="1" dirty="0">
                <a:solidFill>
                  <a:schemeClr val="bg1"/>
                </a:solidFill>
                <a:ea typeface="Arial" charset="0"/>
                <a:cs typeface="Arial" charset="0"/>
              </a:rPr>
              <a:t>5+2</a:t>
            </a:r>
          </a:p>
        </p:txBody>
      </p:sp>
      <p:grpSp>
        <p:nvGrpSpPr>
          <p:cNvPr id="38" name="Group 37"/>
          <p:cNvGrpSpPr/>
          <p:nvPr/>
        </p:nvGrpSpPr>
        <p:grpSpPr>
          <a:xfrm>
            <a:off x="9359475" y="2747316"/>
            <a:ext cx="576505" cy="1722364"/>
            <a:chOff x="2789792" y="1486886"/>
            <a:chExt cx="139713" cy="2129125"/>
          </a:xfrm>
        </p:grpSpPr>
        <p:sp>
          <p:nvSpPr>
            <p:cNvPr id="40" name="Line 5"/>
            <p:cNvSpPr>
              <a:spLocks noChangeShapeType="1"/>
            </p:cNvSpPr>
            <p:nvPr/>
          </p:nvSpPr>
          <p:spPr bwMode="auto">
            <a:xfrm>
              <a:off x="2789792" y="1486886"/>
              <a:ext cx="1397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609555"/>
              <a:endParaRPr lang="en-US" sz="2133" dirty="0">
                <a:latin typeface="Arial" charset="0"/>
                <a:ea typeface="Arial" charset="0"/>
                <a:cs typeface="Arial" charset="0"/>
              </a:endParaRPr>
            </a:p>
          </p:txBody>
        </p:sp>
        <p:sp>
          <p:nvSpPr>
            <p:cNvPr id="46" name="Line 5"/>
            <p:cNvSpPr>
              <a:spLocks noChangeShapeType="1"/>
            </p:cNvSpPr>
            <p:nvPr/>
          </p:nvSpPr>
          <p:spPr bwMode="auto">
            <a:xfrm>
              <a:off x="2789792" y="3616011"/>
              <a:ext cx="1397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609555"/>
              <a:endParaRPr lang="en-US" sz="2133" dirty="0">
                <a:latin typeface="Arial" charset="0"/>
                <a:ea typeface="Arial" charset="0"/>
                <a:cs typeface="Arial" charset="0"/>
              </a:endParaRPr>
            </a:p>
          </p:txBody>
        </p:sp>
      </p:grpSp>
      <p:sp>
        <p:nvSpPr>
          <p:cNvPr id="49" name="Rounded Rectangle 48"/>
          <p:cNvSpPr/>
          <p:nvPr/>
        </p:nvSpPr>
        <p:spPr>
          <a:xfrm>
            <a:off x="10005900" y="2422935"/>
            <a:ext cx="1256907" cy="645503"/>
          </a:xfrm>
          <a:prstGeom prst="roundRect">
            <a:avLst/>
          </a:prstGeom>
          <a:solidFill>
            <a:srgbClr val="FF0000"/>
          </a:solidFill>
          <a:ln w="28575">
            <a:solidFill>
              <a:schemeClr val="bg1"/>
            </a:solidFill>
            <a:miter lim="800000"/>
            <a:headEnd/>
            <a:tailEnd/>
          </a:ln>
        </p:spPr>
        <p:txBody>
          <a:bodyPr wrap="none" anchor="ctr"/>
          <a:lstStyle/>
          <a:p>
            <a:pPr algn="ctr" defTabSz="609555"/>
            <a:r>
              <a:rPr lang="en-US" altLang="en-US" sz="1867" b="1" dirty="0">
                <a:solidFill>
                  <a:schemeClr val="bg1"/>
                </a:solidFill>
                <a:ea typeface="Arial" charset="0"/>
                <a:cs typeface="Arial" charset="0"/>
              </a:rPr>
              <a:t>CPX-351</a:t>
            </a:r>
          </a:p>
        </p:txBody>
      </p:sp>
      <p:sp>
        <p:nvSpPr>
          <p:cNvPr id="4" name="TextBox 3"/>
          <p:cNvSpPr txBox="1"/>
          <p:nvPr/>
        </p:nvSpPr>
        <p:spPr>
          <a:xfrm>
            <a:off x="8059567" y="1784024"/>
            <a:ext cx="1299908" cy="369332"/>
          </a:xfrm>
          <a:prstGeom prst="rect">
            <a:avLst/>
          </a:prstGeom>
          <a:noFill/>
        </p:spPr>
        <p:txBody>
          <a:bodyPr wrap="none" rtlCol="0">
            <a:spAutoFit/>
          </a:bodyPr>
          <a:lstStyle/>
          <a:p>
            <a:r>
              <a:rPr lang="en-US" b="1" dirty="0"/>
              <a:t>INDUCTION</a:t>
            </a:r>
          </a:p>
        </p:txBody>
      </p:sp>
      <p:sp>
        <p:nvSpPr>
          <p:cNvPr id="50" name="TextBox 49"/>
          <p:cNvSpPr txBox="1"/>
          <p:nvPr/>
        </p:nvSpPr>
        <p:spPr>
          <a:xfrm>
            <a:off x="9744237" y="1772051"/>
            <a:ext cx="1780231" cy="646331"/>
          </a:xfrm>
          <a:prstGeom prst="rect">
            <a:avLst/>
          </a:prstGeom>
          <a:noFill/>
        </p:spPr>
        <p:txBody>
          <a:bodyPr wrap="none" rtlCol="0">
            <a:spAutoFit/>
          </a:bodyPr>
          <a:lstStyle/>
          <a:p>
            <a:r>
              <a:rPr lang="en-US" b="1" dirty="0"/>
              <a:t>CONSOLIDATION</a:t>
            </a:r>
          </a:p>
          <a:p>
            <a:pPr algn="ctr"/>
            <a:r>
              <a:rPr lang="en-US" b="1" dirty="0"/>
              <a:t>X 2 cycles</a:t>
            </a:r>
          </a:p>
        </p:txBody>
      </p:sp>
      <p:sp>
        <p:nvSpPr>
          <p:cNvPr id="56" name="Rectangle 55"/>
          <p:cNvSpPr/>
          <p:nvPr/>
        </p:nvSpPr>
        <p:spPr>
          <a:xfrm>
            <a:off x="6627239" y="6450282"/>
            <a:ext cx="5573028" cy="369332"/>
          </a:xfrm>
          <a:prstGeom prst="rect">
            <a:avLst/>
          </a:prstGeom>
        </p:spPr>
        <p:txBody>
          <a:bodyPr wrap="square">
            <a:spAutoFit/>
          </a:bodyPr>
          <a:lstStyle/>
          <a:p>
            <a:r>
              <a:rPr lang="it-IT" dirty="0"/>
              <a:t>Lancet et al., J Clin Oncol. 2018 Sep 10;36(26):2684-2692.</a:t>
            </a:r>
            <a:endParaRPr lang="en-US" dirty="0"/>
          </a:p>
        </p:txBody>
      </p:sp>
    </p:spTree>
    <p:extLst>
      <p:ext uri="{BB962C8B-B14F-4D97-AF65-F5344CB8AC3E}">
        <p14:creationId xmlns:p14="http://schemas.microsoft.com/office/powerpoint/2010/main" val="3169514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939" y="185012"/>
            <a:ext cx="10515600" cy="1325563"/>
          </a:xfrm>
        </p:spPr>
        <p:txBody>
          <a:bodyPr/>
          <a:lstStyle/>
          <a:p>
            <a:r>
              <a:rPr lang="en-US" dirty="0"/>
              <a:t>CPX-351-301 Study</a:t>
            </a:r>
          </a:p>
        </p:txBody>
      </p:sp>
      <p:pic>
        <p:nvPicPr>
          <p:cNvPr id="2050" name="Picture 2" descr="https://ars.els-cdn.com/content/image/1-s2.0-S2352302621001344-gr2_lr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594" y="1579357"/>
            <a:ext cx="7707101" cy="414977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8392140" y="1376157"/>
            <a:ext cx="3490027" cy="4263083"/>
            <a:chOff x="433272" y="1479243"/>
            <a:chExt cx="3490027" cy="4263083"/>
          </a:xfrm>
        </p:grpSpPr>
        <p:graphicFrame>
          <p:nvGraphicFramePr>
            <p:cNvPr id="10" name="Chart 9"/>
            <p:cNvGraphicFramePr/>
            <p:nvPr>
              <p:extLst>
                <p:ext uri="{D42A27DB-BD31-4B8C-83A1-F6EECF244321}">
                  <p14:modId xmlns:p14="http://schemas.microsoft.com/office/powerpoint/2010/main" val="3218359540"/>
                </p:ext>
              </p:extLst>
            </p:nvPr>
          </p:nvGraphicFramePr>
          <p:xfrm>
            <a:off x="866832" y="1479243"/>
            <a:ext cx="3056467" cy="4263083"/>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rot="16200000">
              <a:off x="-266285" y="3239553"/>
              <a:ext cx="1706891" cy="307777"/>
            </a:xfrm>
            <a:prstGeom prst="rect">
              <a:avLst/>
            </a:prstGeom>
            <a:noFill/>
          </p:spPr>
          <p:txBody>
            <a:bodyPr wrap="square" rtlCol="0">
              <a:spAutoFit/>
            </a:bodyPr>
            <a:lstStyle/>
            <a:p>
              <a:pPr algn="ctr"/>
              <a:r>
                <a:rPr lang="en-US" sz="1400" b="1" dirty="0">
                  <a:latin typeface="Arial" charset="0"/>
                  <a:ea typeface="Arial" charset="0"/>
                  <a:cs typeface="Arial" charset="0"/>
                </a:rPr>
                <a:t>Patients (%)</a:t>
              </a:r>
            </a:p>
          </p:txBody>
        </p:sp>
        <p:sp>
          <p:nvSpPr>
            <p:cNvPr id="12" name="TextBox 11"/>
            <p:cNvSpPr txBox="1"/>
            <p:nvPr/>
          </p:nvSpPr>
          <p:spPr>
            <a:xfrm>
              <a:off x="1519233" y="2532486"/>
              <a:ext cx="785989" cy="261610"/>
            </a:xfrm>
            <a:prstGeom prst="rect">
              <a:avLst/>
            </a:prstGeom>
            <a:noFill/>
          </p:spPr>
          <p:txBody>
            <a:bodyPr wrap="square" rtlCol="0">
              <a:spAutoFit/>
            </a:bodyPr>
            <a:lstStyle/>
            <a:p>
              <a:r>
                <a:rPr lang="en-US" sz="1100" dirty="0">
                  <a:ea typeface="Arial" charset="0"/>
                  <a:cs typeface="Arial" charset="0"/>
                </a:rPr>
                <a:t>p</a:t>
              </a:r>
              <a:r>
                <a:rPr lang="en-US" sz="1100" dirty="0">
                  <a:latin typeface="Arial" charset="0"/>
                  <a:ea typeface="Arial" charset="0"/>
                  <a:cs typeface="Arial" charset="0"/>
                </a:rPr>
                <a:t> = 0.040</a:t>
              </a:r>
            </a:p>
          </p:txBody>
        </p:sp>
        <p:sp>
          <p:nvSpPr>
            <p:cNvPr id="13" name="TextBox 12"/>
            <p:cNvSpPr txBox="1"/>
            <p:nvPr/>
          </p:nvSpPr>
          <p:spPr>
            <a:xfrm>
              <a:off x="2935112" y="2152864"/>
              <a:ext cx="898344" cy="276999"/>
            </a:xfrm>
            <a:prstGeom prst="rect">
              <a:avLst/>
            </a:prstGeom>
            <a:noFill/>
          </p:spPr>
          <p:txBody>
            <a:bodyPr wrap="square" rtlCol="0">
              <a:spAutoFit/>
            </a:bodyPr>
            <a:lstStyle/>
            <a:p>
              <a:r>
                <a:rPr lang="en-US" sz="1200" dirty="0">
                  <a:ea typeface="Arial" charset="0"/>
                  <a:cs typeface="Arial" charset="0"/>
                </a:rPr>
                <a:t>p</a:t>
              </a:r>
              <a:r>
                <a:rPr lang="en-US" sz="1200" dirty="0">
                  <a:latin typeface="Arial" charset="0"/>
                  <a:ea typeface="Arial" charset="0"/>
                  <a:cs typeface="Arial" charset="0"/>
                </a:rPr>
                <a:t> = 0.016</a:t>
              </a:r>
            </a:p>
          </p:txBody>
        </p:sp>
      </p:grpSp>
      <p:sp>
        <p:nvSpPr>
          <p:cNvPr id="17" name="Right Bracket 16"/>
          <p:cNvSpPr/>
          <p:nvPr/>
        </p:nvSpPr>
        <p:spPr>
          <a:xfrm rot="16200000">
            <a:off x="6619291" y="2524280"/>
            <a:ext cx="160643" cy="502579"/>
          </a:xfrm>
          <a:prstGeom prst="rightBracket">
            <a:avLst>
              <a:gd name="adj" fmla="val 0"/>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1"/>
          </a:p>
        </p:txBody>
      </p:sp>
      <p:sp>
        <p:nvSpPr>
          <p:cNvPr id="19" name="Rectangle 18"/>
          <p:cNvSpPr/>
          <p:nvPr/>
        </p:nvSpPr>
        <p:spPr>
          <a:xfrm>
            <a:off x="6654800" y="6414669"/>
            <a:ext cx="5537200" cy="369332"/>
          </a:xfrm>
          <a:prstGeom prst="rect">
            <a:avLst/>
          </a:prstGeom>
        </p:spPr>
        <p:txBody>
          <a:bodyPr wrap="square">
            <a:spAutoFit/>
          </a:bodyPr>
          <a:lstStyle/>
          <a:p>
            <a:r>
              <a:rPr lang="pt-BR" dirty="0"/>
              <a:t>Lancet et al., Lancet Haematol. 2021 Jul;8(7):e481-e491. </a:t>
            </a:r>
            <a:endParaRPr lang="en-US" dirty="0"/>
          </a:p>
        </p:txBody>
      </p:sp>
      <p:sp>
        <p:nvSpPr>
          <p:cNvPr id="18" name="Rectangle 17"/>
          <p:cNvSpPr/>
          <p:nvPr/>
        </p:nvSpPr>
        <p:spPr>
          <a:xfrm>
            <a:off x="6654800" y="6144843"/>
            <a:ext cx="5573028" cy="369332"/>
          </a:xfrm>
          <a:prstGeom prst="rect">
            <a:avLst/>
          </a:prstGeom>
        </p:spPr>
        <p:txBody>
          <a:bodyPr wrap="square">
            <a:spAutoFit/>
          </a:bodyPr>
          <a:lstStyle/>
          <a:p>
            <a:r>
              <a:rPr lang="it-IT" dirty="0"/>
              <a:t>Lancet et al., J Clin Oncol. 2018 Sep 10;36(26):2684-2692.</a:t>
            </a:r>
            <a:endParaRPr lang="en-US" dirty="0"/>
          </a:p>
        </p:txBody>
      </p:sp>
    </p:spTree>
    <p:extLst>
      <p:ext uri="{BB962C8B-B14F-4D97-AF65-F5344CB8AC3E}">
        <p14:creationId xmlns:p14="http://schemas.microsoft.com/office/powerpoint/2010/main" val="3889105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887" y="115912"/>
            <a:ext cx="10515600" cy="1325563"/>
          </a:xfrm>
        </p:spPr>
        <p:txBody>
          <a:bodyPr/>
          <a:lstStyle/>
          <a:p>
            <a:r>
              <a:rPr lang="en-US" dirty="0"/>
              <a:t>Transplant Outcomes in CPX-351-301</a:t>
            </a:r>
          </a:p>
        </p:txBody>
      </p:sp>
      <p:pic>
        <p:nvPicPr>
          <p:cNvPr id="4" name="Picture 3"/>
          <p:cNvPicPr>
            <a:picLocks noChangeAspect="1"/>
          </p:cNvPicPr>
          <p:nvPr/>
        </p:nvPicPr>
        <p:blipFill>
          <a:blip r:embed="rId2"/>
          <a:stretch>
            <a:fillRect/>
          </a:stretch>
        </p:blipFill>
        <p:spPr>
          <a:xfrm>
            <a:off x="253999" y="1734068"/>
            <a:ext cx="7393128" cy="3986337"/>
          </a:xfrm>
          <a:prstGeom prst="rect">
            <a:avLst/>
          </a:prstGeom>
        </p:spPr>
      </p:pic>
      <p:sp>
        <p:nvSpPr>
          <p:cNvPr id="5" name="Rectangle 4"/>
          <p:cNvSpPr/>
          <p:nvPr/>
        </p:nvSpPr>
        <p:spPr>
          <a:xfrm>
            <a:off x="6654800" y="6482042"/>
            <a:ext cx="5537200" cy="369332"/>
          </a:xfrm>
          <a:prstGeom prst="rect">
            <a:avLst/>
          </a:prstGeom>
        </p:spPr>
        <p:txBody>
          <a:bodyPr wrap="square">
            <a:spAutoFit/>
          </a:bodyPr>
          <a:lstStyle/>
          <a:p>
            <a:pPr algn="r"/>
            <a:r>
              <a:rPr lang="pt-BR" dirty="0"/>
              <a:t>Lancet et al., Lancet Haematol. 2021 Jul;8(7):e481-e491. </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112557817"/>
              </p:ext>
            </p:extLst>
          </p:nvPr>
        </p:nvGraphicFramePr>
        <p:xfrm>
          <a:off x="7924799" y="2554467"/>
          <a:ext cx="4013202" cy="2079624"/>
        </p:xfrm>
        <a:graphic>
          <a:graphicData uri="http://schemas.openxmlformats.org/drawingml/2006/table">
            <a:tbl>
              <a:tblPr firstRow="1" bandRow="1">
                <a:tableStyleId>{3B4B98B0-60AC-42C2-AFA5-B58CD77FA1E5}</a:tableStyleId>
              </a:tblPr>
              <a:tblGrid>
                <a:gridCol w="1460501">
                  <a:extLst>
                    <a:ext uri="{9D8B030D-6E8A-4147-A177-3AD203B41FA5}">
                      <a16:colId xmlns:a16="http://schemas.microsoft.com/office/drawing/2014/main" val="1089910083"/>
                    </a:ext>
                  </a:extLst>
                </a:gridCol>
                <a:gridCol w="1214967">
                  <a:extLst>
                    <a:ext uri="{9D8B030D-6E8A-4147-A177-3AD203B41FA5}">
                      <a16:colId xmlns:a16="http://schemas.microsoft.com/office/drawing/2014/main" val="165182451"/>
                    </a:ext>
                  </a:extLst>
                </a:gridCol>
                <a:gridCol w="1337734">
                  <a:extLst>
                    <a:ext uri="{9D8B030D-6E8A-4147-A177-3AD203B41FA5}">
                      <a16:colId xmlns:a16="http://schemas.microsoft.com/office/drawing/2014/main" val="1176151747"/>
                    </a:ext>
                  </a:extLst>
                </a:gridCol>
              </a:tblGrid>
              <a:tr h="370840">
                <a:tc>
                  <a:txBody>
                    <a:bodyPr/>
                    <a:lstStyle/>
                    <a:p>
                      <a:r>
                        <a:rPr lang="en-US" sz="1600" dirty="0"/>
                        <a:t>Characteristic (%)</a:t>
                      </a:r>
                    </a:p>
                  </a:txBody>
                  <a:tcPr/>
                </a:tc>
                <a:tc>
                  <a:txBody>
                    <a:bodyPr/>
                    <a:lstStyle/>
                    <a:p>
                      <a:pPr algn="ctr"/>
                      <a:r>
                        <a:rPr lang="en-US" dirty="0"/>
                        <a:t>CPX-351 (n=53)</a:t>
                      </a:r>
                    </a:p>
                  </a:txBody>
                  <a:tcPr/>
                </a:tc>
                <a:tc>
                  <a:txBody>
                    <a:bodyPr/>
                    <a:lstStyle/>
                    <a:p>
                      <a:pPr algn="ctr"/>
                      <a:r>
                        <a:rPr lang="en-US" dirty="0"/>
                        <a:t>7+3 </a:t>
                      </a:r>
                    </a:p>
                    <a:p>
                      <a:pPr algn="ctr"/>
                      <a:r>
                        <a:rPr lang="en-US" dirty="0"/>
                        <a:t>(n=39)</a:t>
                      </a:r>
                    </a:p>
                  </a:txBody>
                  <a:tcPr/>
                </a:tc>
                <a:extLst>
                  <a:ext uri="{0D108BD9-81ED-4DB2-BD59-A6C34878D82A}">
                    <a16:rowId xmlns:a16="http://schemas.microsoft.com/office/drawing/2014/main" val="3015973086"/>
                  </a:ext>
                </a:extLst>
              </a:tr>
              <a:tr h="370840">
                <a:tc>
                  <a:txBody>
                    <a:bodyPr/>
                    <a:lstStyle/>
                    <a:p>
                      <a:r>
                        <a:rPr lang="en-US" sz="1800" dirty="0"/>
                        <a:t>60-69</a:t>
                      </a:r>
                      <a:r>
                        <a:rPr lang="en-US" sz="1800" baseline="0" dirty="0"/>
                        <a:t> </a:t>
                      </a:r>
                      <a:r>
                        <a:rPr lang="en-US" sz="1800" baseline="0" dirty="0" err="1"/>
                        <a:t>yrs</a:t>
                      </a:r>
                      <a:endParaRPr lang="en-US" sz="1800" dirty="0"/>
                    </a:p>
                  </a:txBody>
                  <a:tcPr/>
                </a:tc>
                <a:tc>
                  <a:txBody>
                    <a:bodyPr/>
                    <a:lstStyle/>
                    <a:p>
                      <a:pPr algn="ctr"/>
                      <a:r>
                        <a:rPr lang="en-US" sz="1800" dirty="0"/>
                        <a:t>37 (70)</a:t>
                      </a:r>
                    </a:p>
                  </a:txBody>
                  <a:tcPr/>
                </a:tc>
                <a:tc>
                  <a:txBody>
                    <a:bodyPr/>
                    <a:lstStyle/>
                    <a:p>
                      <a:pPr algn="ctr"/>
                      <a:r>
                        <a:rPr lang="en-US" sz="1800" dirty="0"/>
                        <a:t>33 (85%)</a:t>
                      </a:r>
                    </a:p>
                  </a:txBody>
                  <a:tcPr/>
                </a:tc>
                <a:extLst>
                  <a:ext uri="{0D108BD9-81ED-4DB2-BD59-A6C34878D82A}">
                    <a16:rowId xmlns:a16="http://schemas.microsoft.com/office/drawing/2014/main" val="4273098115"/>
                  </a:ext>
                </a:extLst>
              </a:tr>
              <a:tr h="534352">
                <a:tc>
                  <a:txBody>
                    <a:bodyPr/>
                    <a:lstStyle/>
                    <a:p>
                      <a:r>
                        <a:rPr lang="en-US" sz="1800" dirty="0"/>
                        <a:t>70-75</a:t>
                      </a:r>
                      <a:r>
                        <a:rPr lang="en-US" sz="1800" baseline="0" dirty="0"/>
                        <a:t> </a:t>
                      </a:r>
                      <a:r>
                        <a:rPr lang="en-US" sz="1800" baseline="0" dirty="0" err="1"/>
                        <a:t>yrs</a:t>
                      </a:r>
                      <a:endParaRPr lang="en-US" sz="1800" dirty="0"/>
                    </a:p>
                  </a:txBody>
                  <a:tcPr/>
                </a:tc>
                <a:tc>
                  <a:txBody>
                    <a:bodyPr/>
                    <a:lstStyle/>
                    <a:p>
                      <a:pPr algn="ctr"/>
                      <a:r>
                        <a:rPr lang="en-US" sz="1800" dirty="0"/>
                        <a:t>16 (30)</a:t>
                      </a:r>
                    </a:p>
                  </a:txBody>
                  <a:tcPr/>
                </a:tc>
                <a:tc>
                  <a:txBody>
                    <a:bodyPr/>
                    <a:lstStyle/>
                    <a:p>
                      <a:pPr algn="ctr"/>
                      <a:r>
                        <a:rPr lang="en-US" sz="1800" dirty="0"/>
                        <a:t>6 (15)</a:t>
                      </a:r>
                    </a:p>
                  </a:txBody>
                  <a:tcPr/>
                </a:tc>
                <a:extLst>
                  <a:ext uri="{0D108BD9-81ED-4DB2-BD59-A6C34878D82A}">
                    <a16:rowId xmlns:a16="http://schemas.microsoft.com/office/drawing/2014/main" val="3673717495"/>
                  </a:ext>
                </a:extLst>
              </a:tr>
              <a:tr h="534352">
                <a:tc>
                  <a:txBody>
                    <a:bodyPr/>
                    <a:lstStyle/>
                    <a:p>
                      <a:pPr marL="0" marR="0">
                        <a:lnSpc>
                          <a:spcPct val="90000"/>
                        </a:lnSpc>
                        <a:spcBef>
                          <a:spcPts val="0"/>
                        </a:spcBef>
                        <a:spcAft>
                          <a:spcPts val="0"/>
                        </a:spcAft>
                      </a:pPr>
                      <a:r>
                        <a:rPr lang="en-US" sz="1800" dirty="0"/>
                        <a:t>HCT in</a:t>
                      </a:r>
                      <a:r>
                        <a:rPr lang="en-US" sz="1800" baseline="0" dirty="0"/>
                        <a:t> </a:t>
                      </a:r>
                      <a:r>
                        <a:rPr lang="en-US" sz="1800" dirty="0"/>
                        <a:t>CR/</a:t>
                      </a:r>
                      <a:r>
                        <a:rPr lang="en-US" sz="1800" dirty="0" err="1"/>
                        <a:t>CRi</a:t>
                      </a:r>
                      <a:endParaRPr lang="en-US" sz="1800" baseline="30000" dirty="0">
                        <a:solidFill>
                          <a:srgbClr val="000000"/>
                        </a:solidFill>
                      </a:endParaRPr>
                    </a:p>
                  </a:txBody>
                  <a:tcPr marL="68580" marR="68580" marT="0" marB="0" anchor="ctr"/>
                </a:tc>
                <a:tc>
                  <a:txBody>
                    <a:bodyPr/>
                    <a:lstStyle/>
                    <a:p>
                      <a:pPr marL="0" marR="0" algn="ctr">
                        <a:lnSpc>
                          <a:spcPct val="90000"/>
                        </a:lnSpc>
                        <a:spcBef>
                          <a:spcPts val="0"/>
                        </a:spcBef>
                        <a:spcAft>
                          <a:spcPts val="0"/>
                        </a:spcAft>
                      </a:pPr>
                      <a:r>
                        <a:rPr lang="en-US" sz="1800" dirty="0"/>
                        <a:t>39 (75)  </a:t>
                      </a:r>
                      <a:endParaRPr lang="en-US" sz="1800" dirty="0">
                        <a:solidFill>
                          <a:srgbClr val="000000"/>
                        </a:solidFill>
                      </a:endParaRPr>
                    </a:p>
                  </a:txBody>
                  <a:tcPr marL="68580" marR="68580" marT="0" marB="0" anchor="ctr"/>
                </a:tc>
                <a:tc>
                  <a:txBody>
                    <a:bodyPr/>
                    <a:lstStyle/>
                    <a:p>
                      <a:pPr marL="0" marR="0" algn="ctr">
                        <a:lnSpc>
                          <a:spcPct val="90000"/>
                        </a:lnSpc>
                        <a:spcBef>
                          <a:spcPts val="0"/>
                        </a:spcBef>
                        <a:spcAft>
                          <a:spcPts val="0"/>
                        </a:spcAft>
                      </a:pPr>
                      <a:r>
                        <a:rPr lang="en-US" sz="1800" dirty="0"/>
                        <a:t>24 (62) </a:t>
                      </a:r>
                      <a:endParaRPr lang="en-US" sz="1800" dirty="0">
                        <a:solidFill>
                          <a:srgbClr val="000000"/>
                        </a:solidFill>
                      </a:endParaRPr>
                    </a:p>
                  </a:txBody>
                  <a:tcPr marL="68580" marR="68580" marT="0" marB="0" anchor="ctr"/>
                </a:tc>
                <a:extLst>
                  <a:ext uri="{0D108BD9-81ED-4DB2-BD59-A6C34878D82A}">
                    <a16:rowId xmlns:a16="http://schemas.microsoft.com/office/drawing/2014/main" val="2524457157"/>
                  </a:ext>
                </a:extLst>
              </a:tr>
            </a:tbl>
          </a:graphicData>
        </a:graphic>
      </p:graphicFrame>
    </p:spTree>
    <p:extLst>
      <p:ext uri="{BB962C8B-B14F-4D97-AF65-F5344CB8AC3E}">
        <p14:creationId xmlns:p14="http://schemas.microsoft.com/office/powerpoint/2010/main" val="420074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60375"/>
            <a:ext cx="10515600" cy="1325563"/>
          </a:xfrm>
        </p:spPr>
        <p:txBody>
          <a:bodyPr/>
          <a:lstStyle/>
          <a:p>
            <a:r>
              <a:rPr lang="en-US" dirty="0"/>
              <a:t>Adverse Events in CPX-351-301</a:t>
            </a:r>
          </a:p>
        </p:txBody>
      </p:sp>
      <p:pic>
        <p:nvPicPr>
          <p:cNvPr id="10242" name="Picture 2" descr="https://www.ncbi.nlm.nih.gov/pmc/articles/instance/6127025/bin/JCO.2017.77.6112f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668" y="1746251"/>
            <a:ext cx="5182867" cy="408905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2903126593"/>
              </p:ext>
            </p:extLst>
          </p:nvPr>
        </p:nvGraphicFramePr>
        <p:xfrm>
          <a:off x="5682778" y="1799444"/>
          <a:ext cx="6160880" cy="1641641"/>
        </p:xfrm>
        <a:graphic>
          <a:graphicData uri="http://schemas.openxmlformats.org/drawingml/2006/table">
            <a:tbl>
              <a:tblPr firstRow="1" bandRow="1">
                <a:tableStyleId>{3B4B98B0-60AC-42C2-AFA5-B58CD77FA1E5}</a:tableStyleId>
              </a:tblPr>
              <a:tblGrid>
                <a:gridCol w="2742765">
                  <a:extLst>
                    <a:ext uri="{9D8B030D-6E8A-4147-A177-3AD203B41FA5}">
                      <a16:colId xmlns:a16="http://schemas.microsoft.com/office/drawing/2014/main" val="20000"/>
                    </a:ext>
                  </a:extLst>
                </a:gridCol>
                <a:gridCol w="2026362">
                  <a:extLst>
                    <a:ext uri="{9D8B030D-6E8A-4147-A177-3AD203B41FA5}">
                      <a16:colId xmlns:a16="http://schemas.microsoft.com/office/drawing/2014/main" val="20001"/>
                    </a:ext>
                  </a:extLst>
                </a:gridCol>
                <a:gridCol w="1391753">
                  <a:extLst>
                    <a:ext uri="{9D8B030D-6E8A-4147-A177-3AD203B41FA5}">
                      <a16:colId xmlns:a16="http://schemas.microsoft.com/office/drawing/2014/main" val="20002"/>
                    </a:ext>
                  </a:extLst>
                </a:gridCol>
              </a:tblGrid>
              <a:tr h="392575">
                <a:tc>
                  <a:txBody>
                    <a:bodyPr/>
                    <a:lstStyle/>
                    <a:p>
                      <a:pPr algn="l" fontAlgn="b"/>
                      <a:r>
                        <a:rPr lang="en-US" sz="1800" b="1" i="0" u="none" strike="noStrike" dirty="0">
                          <a:solidFill>
                            <a:srgbClr val="000000"/>
                          </a:solidFill>
                          <a:effectLst/>
                          <a:latin typeface="+mn-lt"/>
                          <a:ea typeface="Arial" charset="0"/>
                          <a:cs typeface="Arial" charset="0"/>
                        </a:rPr>
                        <a:t>Hematologic Recovery</a:t>
                      </a:r>
                    </a:p>
                  </a:txBody>
                  <a:tcPr marL="12700" marR="12700" marT="12700" marB="0" anchor="ctr"/>
                </a:tc>
                <a:tc>
                  <a:txBody>
                    <a:bodyPr/>
                    <a:lstStyle/>
                    <a:p>
                      <a:pPr marL="0" marR="0" indent="0" algn="ctr" defTabSz="457200" rtl="0" eaLnBrk="1" fontAlgn="b" latinLnBrk="0" hangingPunct="1">
                        <a:lnSpc>
                          <a:spcPct val="100000"/>
                        </a:lnSpc>
                        <a:spcBef>
                          <a:spcPts val="0"/>
                        </a:spcBef>
                        <a:spcAft>
                          <a:spcPts val="0"/>
                        </a:spcAft>
                        <a:buClrTx/>
                        <a:buSzTx/>
                        <a:buFontTx/>
                        <a:buNone/>
                        <a:tabLst/>
                        <a:defRPr/>
                      </a:pPr>
                      <a:r>
                        <a:rPr lang="pt-BR" sz="1800" b="1" u="none" strike="noStrike" dirty="0">
                          <a:effectLst/>
                          <a:latin typeface="+mn-lt"/>
                        </a:rPr>
                        <a:t>CPX-351 (n=58)</a:t>
                      </a:r>
                      <a:endParaRPr lang="pt-BR" sz="1800" b="1" u="none" strike="noStrike" dirty="0">
                        <a:effectLst/>
                        <a:latin typeface="+mn-lt"/>
                        <a:ea typeface="Arial" charset="0"/>
                        <a:cs typeface="Arial" charset="0"/>
                      </a:endParaRPr>
                    </a:p>
                  </a:txBody>
                  <a:tcPr marL="12700" marR="12700" marT="12700" marB="0" anchor="ctr"/>
                </a:tc>
                <a:tc>
                  <a:txBody>
                    <a:bodyPr/>
                    <a:lstStyle/>
                    <a:p>
                      <a:pPr marL="0" marR="0" indent="0" algn="ctr" defTabSz="457200" rtl="0" eaLnBrk="1" fontAlgn="b" latinLnBrk="0" hangingPunct="1">
                        <a:lnSpc>
                          <a:spcPct val="100000"/>
                        </a:lnSpc>
                        <a:spcBef>
                          <a:spcPts val="0"/>
                        </a:spcBef>
                        <a:spcAft>
                          <a:spcPts val="0"/>
                        </a:spcAft>
                        <a:buClrTx/>
                        <a:buSzTx/>
                        <a:buFontTx/>
                        <a:buNone/>
                        <a:tabLst/>
                        <a:defRPr/>
                      </a:pPr>
                      <a:r>
                        <a:rPr lang="en-US" sz="1800" b="1" u="none" strike="noStrike" dirty="0">
                          <a:effectLst/>
                          <a:latin typeface="+mn-lt"/>
                        </a:rPr>
                        <a:t>7 + 3 (n=34)</a:t>
                      </a:r>
                      <a:endParaRPr lang="en-US" sz="1800" b="1" u="none" strike="noStrike" dirty="0">
                        <a:effectLst/>
                        <a:latin typeface="+mn-lt"/>
                        <a:ea typeface="Arial" charset="0"/>
                        <a:cs typeface="Arial" charset="0"/>
                      </a:endParaRPr>
                    </a:p>
                  </a:txBody>
                  <a:tcPr marL="12700" marR="12700" marT="12700" marB="0" anchor="ctr"/>
                </a:tc>
                <a:extLst>
                  <a:ext uri="{0D108BD9-81ED-4DB2-BD59-A6C34878D82A}">
                    <a16:rowId xmlns:a16="http://schemas.microsoft.com/office/drawing/2014/main" val="10001"/>
                  </a:ext>
                </a:extLst>
              </a:tr>
              <a:tr h="6245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600" b="0" u="none" strike="noStrike" dirty="0">
                          <a:effectLst/>
                          <a:latin typeface="+mn-lt"/>
                        </a:rPr>
                        <a:t> </a:t>
                      </a:r>
                      <a:r>
                        <a:rPr lang="it-IT" sz="1600" b="0" u="none" strike="noStrike" dirty="0">
                          <a:effectLst/>
                          <a:latin typeface="+mn-lt"/>
                        </a:rPr>
                        <a:t>ANC ≥ 500/uL, median</a:t>
                      </a:r>
                      <a:endParaRPr lang="it-IT"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35 </a:t>
                      </a:r>
                      <a:endParaRPr lang="pt-BR"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29 </a:t>
                      </a:r>
                      <a:endParaRPr lang="pt-BR" sz="1600" b="0" i="0" u="none" strike="noStrike" dirty="0">
                        <a:solidFill>
                          <a:srgbClr val="000000"/>
                        </a:solidFill>
                        <a:effectLst/>
                        <a:latin typeface="+mn-lt"/>
                        <a:ea typeface="Arial" charset="0"/>
                        <a:cs typeface="Arial" charset="0"/>
                      </a:endParaRPr>
                    </a:p>
                  </a:txBody>
                  <a:tcPr marL="12700" marR="12700" marT="12700" marB="0" anchor="ctr"/>
                </a:tc>
                <a:extLst>
                  <a:ext uri="{0D108BD9-81ED-4DB2-BD59-A6C34878D82A}">
                    <a16:rowId xmlns:a16="http://schemas.microsoft.com/office/drawing/2014/main" val="10003"/>
                  </a:ext>
                </a:extLst>
              </a:tr>
              <a:tr h="6245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600" b="0" u="none" strike="noStrike" dirty="0">
                          <a:effectLst/>
                          <a:latin typeface="+mn-lt"/>
                        </a:rPr>
                        <a:t>Platelets ≥ 50,000/</a:t>
                      </a:r>
                      <a:r>
                        <a:rPr lang="en-US" sz="1600" b="0" u="none" strike="noStrike" dirty="0" err="1">
                          <a:effectLst/>
                          <a:latin typeface="+mn-lt"/>
                        </a:rPr>
                        <a:t>uL</a:t>
                      </a:r>
                      <a:r>
                        <a:rPr lang="en-US" sz="1600" b="0" u="none" strike="noStrike" dirty="0">
                          <a:effectLst/>
                          <a:latin typeface="+mn-lt"/>
                        </a:rPr>
                        <a:t>, median</a:t>
                      </a:r>
                    </a:p>
                    <a:p>
                      <a:pPr algn="l" fontAlgn="b"/>
                      <a:endParaRPr lang="en-US"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36.5</a:t>
                      </a:r>
                      <a:endParaRPr lang="pt-BR"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29</a:t>
                      </a:r>
                      <a:endParaRPr lang="pt-BR" sz="1600" b="0" i="0" u="none" strike="noStrike" dirty="0">
                        <a:solidFill>
                          <a:srgbClr val="000000"/>
                        </a:solidFill>
                        <a:effectLst/>
                        <a:latin typeface="+mn-lt"/>
                        <a:ea typeface="Arial" charset="0"/>
                        <a:cs typeface="Arial" charset="0"/>
                      </a:endParaRPr>
                    </a:p>
                  </a:txBody>
                  <a:tcPr marL="12700" marR="12700" marT="12700" marB="0" anchor="ctr"/>
                </a:tc>
                <a:extLst>
                  <a:ext uri="{0D108BD9-81ED-4DB2-BD59-A6C34878D82A}">
                    <a16:rowId xmlns:a16="http://schemas.microsoft.com/office/drawing/2014/main" val="2607460374"/>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50704756"/>
              </p:ext>
            </p:extLst>
          </p:nvPr>
        </p:nvGraphicFramePr>
        <p:xfrm>
          <a:off x="5682778" y="3961711"/>
          <a:ext cx="6160880" cy="1873599"/>
        </p:xfrm>
        <a:graphic>
          <a:graphicData uri="http://schemas.openxmlformats.org/drawingml/2006/table">
            <a:tbl>
              <a:tblPr firstRow="1" bandRow="1">
                <a:tableStyleId>{3B4B98B0-60AC-42C2-AFA5-B58CD77FA1E5}</a:tableStyleId>
              </a:tblPr>
              <a:tblGrid>
                <a:gridCol w="2666566">
                  <a:extLst>
                    <a:ext uri="{9D8B030D-6E8A-4147-A177-3AD203B41FA5}">
                      <a16:colId xmlns:a16="http://schemas.microsoft.com/office/drawing/2014/main" val="1874267421"/>
                    </a:ext>
                  </a:extLst>
                </a:gridCol>
                <a:gridCol w="2102561">
                  <a:extLst>
                    <a:ext uri="{9D8B030D-6E8A-4147-A177-3AD203B41FA5}">
                      <a16:colId xmlns:a16="http://schemas.microsoft.com/office/drawing/2014/main" val="1324984602"/>
                    </a:ext>
                  </a:extLst>
                </a:gridCol>
                <a:gridCol w="1391753">
                  <a:extLst>
                    <a:ext uri="{9D8B030D-6E8A-4147-A177-3AD203B41FA5}">
                      <a16:colId xmlns:a16="http://schemas.microsoft.com/office/drawing/2014/main" val="2669531993"/>
                    </a:ext>
                  </a:extLst>
                </a:gridCol>
              </a:tblGrid>
              <a:tr h="624533">
                <a:tc>
                  <a:txBody>
                    <a:bodyPr/>
                    <a:lstStyle/>
                    <a:p>
                      <a:pPr algn="l" fontAlgn="b"/>
                      <a:r>
                        <a:rPr lang="en-US" sz="1800" b="1" u="none" strike="noStrike" dirty="0">
                          <a:effectLst/>
                          <a:latin typeface="+mn-lt"/>
                        </a:rPr>
                        <a:t>Early Mortality</a:t>
                      </a:r>
                      <a:endParaRPr lang="en-US" sz="1800" b="1" i="0" u="none" strike="noStrike" dirty="0">
                        <a:solidFill>
                          <a:srgbClr val="000000"/>
                        </a:solidFill>
                        <a:effectLst/>
                        <a:latin typeface="+mn-lt"/>
                        <a:ea typeface="Arial" charset="0"/>
                        <a:cs typeface="Arial" charset="0"/>
                      </a:endParaRPr>
                    </a:p>
                  </a:txBody>
                  <a:tcPr marL="12700" marR="12700" marT="12700" marB="0" anchor="ctr"/>
                </a:tc>
                <a:tc>
                  <a:txBody>
                    <a:bodyPr/>
                    <a:lstStyle/>
                    <a:p>
                      <a:pPr marL="0" marR="0" indent="0" algn="ctr" defTabSz="457200" rtl="0" eaLnBrk="1" fontAlgn="b" latinLnBrk="0" hangingPunct="1">
                        <a:lnSpc>
                          <a:spcPct val="100000"/>
                        </a:lnSpc>
                        <a:spcBef>
                          <a:spcPts val="0"/>
                        </a:spcBef>
                        <a:spcAft>
                          <a:spcPts val="0"/>
                        </a:spcAft>
                        <a:buClrTx/>
                        <a:buSzTx/>
                        <a:buFontTx/>
                        <a:buNone/>
                        <a:tabLst/>
                        <a:defRPr/>
                      </a:pPr>
                      <a:r>
                        <a:rPr lang="pt-BR" sz="1800" b="1" u="none" strike="noStrike" dirty="0">
                          <a:effectLst/>
                          <a:latin typeface="+mn-lt"/>
                        </a:rPr>
                        <a:t>CPX-351</a:t>
                      </a:r>
                      <a:endParaRPr lang="pt-BR" sz="1800" b="1" u="none" strike="noStrike" dirty="0">
                        <a:effectLst/>
                        <a:latin typeface="+mn-lt"/>
                        <a:ea typeface="Arial" charset="0"/>
                        <a:cs typeface="Arial" charset="0"/>
                      </a:endParaRPr>
                    </a:p>
                  </a:txBody>
                  <a:tcPr marL="12700" marR="12700" marT="12700" marB="0" anchor="ctr"/>
                </a:tc>
                <a:tc>
                  <a:txBody>
                    <a:bodyPr/>
                    <a:lstStyle/>
                    <a:p>
                      <a:pPr marL="0" marR="0" indent="0" algn="ctr" defTabSz="457200" rtl="0" eaLnBrk="1" fontAlgn="b" latinLnBrk="0" hangingPunct="1">
                        <a:lnSpc>
                          <a:spcPct val="100000"/>
                        </a:lnSpc>
                        <a:spcBef>
                          <a:spcPts val="0"/>
                        </a:spcBef>
                        <a:spcAft>
                          <a:spcPts val="0"/>
                        </a:spcAft>
                        <a:buClrTx/>
                        <a:buSzTx/>
                        <a:buFontTx/>
                        <a:buNone/>
                        <a:tabLst/>
                        <a:defRPr/>
                      </a:pPr>
                      <a:r>
                        <a:rPr lang="en-US" sz="1800" b="1" u="none" strike="noStrike" dirty="0">
                          <a:effectLst/>
                          <a:latin typeface="+mn-lt"/>
                        </a:rPr>
                        <a:t>7 + 3</a:t>
                      </a:r>
                      <a:endParaRPr lang="en-US" sz="1800" b="1" u="none" strike="noStrike" dirty="0">
                        <a:effectLst/>
                        <a:latin typeface="+mn-lt"/>
                        <a:ea typeface="Arial" charset="0"/>
                        <a:cs typeface="Arial" charset="0"/>
                      </a:endParaRPr>
                    </a:p>
                  </a:txBody>
                  <a:tcPr marL="12700" marR="12700" marT="12700" marB="0" anchor="ctr"/>
                </a:tc>
                <a:extLst>
                  <a:ext uri="{0D108BD9-81ED-4DB2-BD59-A6C34878D82A}">
                    <a16:rowId xmlns:a16="http://schemas.microsoft.com/office/drawing/2014/main" val="2761692991"/>
                  </a:ext>
                </a:extLst>
              </a:tr>
              <a:tr h="624533">
                <a:tc>
                  <a:txBody>
                    <a:bodyPr/>
                    <a:lstStyle/>
                    <a:p>
                      <a:pPr algn="l" fontAlgn="b"/>
                      <a:r>
                        <a:rPr lang="en-US" sz="1600" b="0" u="none" strike="noStrike" dirty="0">
                          <a:effectLst/>
                          <a:latin typeface="+mn-lt"/>
                        </a:rPr>
                        <a:t>Mortalit</a:t>
                      </a:r>
                      <a:r>
                        <a:rPr lang="en-US" sz="1600" b="0" u="none" strike="noStrike" baseline="0" dirty="0">
                          <a:effectLst/>
                          <a:latin typeface="+mn-lt"/>
                        </a:rPr>
                        <a:t>y at 30 days</a:t>
                      </a:r>
                      <a:endParaRPr lang="en-US"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5.9%</a:t>
                      </a:r>
                      <a:endParaRPr lang="pt-BR"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10.6%</a:t>
                      </a:r>
                      <a:endParaRPr lang="pt-BR" sz="1600" b="0" i="0" u="none" strike="noStrike" dirty="0">
                        <a:solidFill>
                          <a:srgbClr val="000000"/>
                        </a:solidFill>
                        <a:effectLst/>
                        <a:latin typeface="+mn-lt"/>
                        <a:ea typeface="Arial" charset="0"/>
                        <a:cs typeface="Arial" charset="0"/>
                      </a:endParaRPr>
                    </a:p>
                  </a:txBody>
                  <a:tcPr marL="12700" marR="12700" marT="12700" marB="0" anchor="ctr"/>
                </a:tc>
                <a:extLst>
                  <a:ext uri="{0D108BD9-81ED-4DB2-BD59-A6C34878D82A}">
                    <a16:rowId xmlns:a16="http://schemas.microsoft.com/office/drawing/2014/main" val="3575157542"/>
                  </a:ext>
                </a:extLst>
              </a:tr>
              <a:tr h="624533">
                <a:tc>
                  <a:txBody>
                    <a:bodyPr/>
                    <a:lstStyle/>
                    <a:p>
                      <a:pPr algn="l" fontAlgn="b"/>
                      <a:r>
                        <a:rPr lang="en-US" sz="1600" b="0" u="none" strike="noStrike" dirty="0">
                          <a:effectLst/>
                          <a:latin typeface="+mn-lt"/>
                        </a:rPr>
                        <a:t>Mortality at 60 days</a:t>
                      </a:r>
                      <a:endParaRPr lang="en-US"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13.7%</a:t>
                      </a:r>
                      <a:endParaRPr lang="pt-BR" sz="1600" b="0" i="0" u="none" strike="noStrike" dirty="0">
                        <a:solidFill>
                          <a:srgbClr val="000000"/>
                        </a:solidFill>
                        <a:effectLst/>
                        <a:latin typeface="+mn-lt"/>
                        <a:ea typeface="Arial" charset="0"/>
                        <a:cs typeface="Arial" charset="0"/>
                      </a:endParaRPr>
                    </a:p>
                  </a:txBody>
                  <a:tcPr marL="12700" marR="12700" marT="12700" marB="0" anchor="ctr"/>
                </a:tc>
                <a:tc>
                  <a:txBody>
                    <a:bodyPr/>
                    <a:lstStyle/>
                    <a:p>
                      <a:pPr algn="ctr" fontAlgn="b"/>
                      <a:r>
                        <a:rPr lang="pt-BR" sz="1600" b="0" u="none" strike="noStrike" dirty="0">
                          <a:effectLst/>
                          <a:latin typeface="+mn-lt"/>
                        </a:rPr>
                        <a:t>21.2%</a:t>
                      </a:r>
                      <a:endParaRPr lang="pt-BR" sz="1600" b="0" i="0" u="none" strike="noStrike" dirty="0">
                        <a:solidFill>
                          <a:srgbClr val="000000"/>
                        </a:solidFill>
                        <a:effectLst/>
                        <a:latin typeface="+mn-lt"/>
                        <a:ea typeface="Arial" charset="0"/>
                        <a:cs typeface="Arial" charset="0"/>
                      </a:endParaRPr>
                    </a:p>
                  </a:txBody>
                  <a:tcPr marL="12700" marR="12700" marT="12700" marB="0" anchor="ctr"/>
                </a:tc>
                <a:extLst>
                  <a:ext uri="{0D108BD9-81ED-4DB2-BD59-A6C34878D82A}">
                    <a16:rowId xmlns:a16="http://schemas.microsoft.com/office/drawing/2014/main" val="3598628056"/>
                  </a:ext>
                </a:extLst>
              </a:tr>
            </a:tbl>
          </a:graphicData>
        </a:graphic>
      </p:graphicFrame>
      <p:sp>
        <p:nvSpPr>
          <p:cNvPr id="12" name="Rectangle 11"/>
          <p:cNvSpPr/>
          <p:nvPr/>
        </p:nvSpPr>
        <p:spPr>
          <a:xfrm>
            <a:off x="6618972" y="6355936"/>
            <a:ext cx="5573028" cy="369332"/>
          </a:xfrm>
          <a:prstGeom prst="rect">
            <a:avLst/>
          </a:prstGeom>
        </p:spPr>
        <p:txBody>
          <a:bodyPr wrap="square">
            <a:spAutoFit/>
          </a:bodyPr>
          <a:lstStyle/>
          <a:p>
            <a:r>
              <a:rPr lang="it-IT" dirty="0"/>
              <a:t>Lancet et al., J Clin Oncol. 2018 Sep 10;36(26):2684-2692.</a:t>
            </a:r>
            <a:endParaRPr lang="en-US" dirty="0"/>
          </a:p>
        </p:txBody>
      </p:sp>
    </p:spTree>
    <p:extLst>
      <p:ext uri="{BB962C8B-B14F-4D97-AF65-F5344CB8AC3E}">
        <p14:creationId xmlns:p14="http://schemas.microsoft.com/office/powerpoint/2010/main" val="3983571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2847"/>
            <a:ext cx="10515600" cy="1325563"/>
          </a:xfrm>
        </p:spPr>
        <p:txBody>
          <a:bodyPr/>
          <a:lstStyle/>
          <a:p>
            <a:r>
              <a:rPr lang="en-US" dirty="0"/>
              <a:t>Outcomes in CPX-351-301 by TP53 status</a:t>
            </a:r>
          </a:p>
        </p:txBody>
      </p:sp>
      <p:pic>
        <p:nvPicPr>
          <p:cNvPr id="6" name="Picture 5">
            <a:extLst>
              <a:ext uri="{FF2B5EF4-FFF2-40B4-BE49-F238E27FC236}">
                <a16:creationId xmlns:a16="http://schemas.microsoft.com/office/drawing/2014/main" id="{DCE2250E-3C41-A74A-8C1A-1C8D9113EFA0}"/>
              </a:ext>
            </a:extLst>
          </p:cNvPr>
          <p:cNvPicPr>
            <a:picLocks noChangeAspect="1"/>
          </p:cNvPicPr>
          <p:nvPr/>
        </p:nvPicPr>
        <p:blipFill rotWithShape="1">
          <a:blip r:embed="rId2"/>
          <a:srcRect l="13640" t="10741" r="32976" b="7797"/>
          <a:stretch/>
        </p:blipFill>
        <p:spPr>
          <a:xfrm>
            <a:off x="7664327" y="1095707"/>
            <a:ext cx="4413374" cy="1566996"/>
          </a:xfrm>
          <a:prstGeom prst="rect">
            <a:avLst/>
          </a:prstGeom>
        </p:spPr>
      </p:pic>
      <p:pic>
        <p:nvPicPr>
          <p:cNvPr id="7" name="Picture 6">
            <a:extLst>
              <a:ext uri="{FF2B5EF4-FFF2-40B4-BE49-F238E27FC236}">
                <a16:creationId xmlns:a16="http://schemas.microsoft.com/office/drawing/2014/main" id="{5E0F39F5-8390-B94F-A307-62D84C977F1A}"/>
              </a:ext>
            </a:extLst>
          </p:cNvPr>
          <p:cNvPicPr>
            <a:picLocks noChangeAspect="1"/>
          </p:cNvPicPr>
          <p:nvPr/>
        </p:nvPicPr>
        <p:blipFill rotWithShape="1">
          <a:blip r:embed="rId3"/>
          <a:srcRect b="11184"/>
          <a:stretch/>
        </p:blipFill>
        <p:spPr>
          <a:xfrm>
            <a:off x="6110740" y="1580084"/>
            <a:ext cx="5770336" cy="4361238"/>
          </a:xfrm>
          <a:prstGeom prst="rect">
            <a:avLst/>
          </a:prstGeom>
        </p:spPr>
      </p:pic>
      <p:pic>
        <p:nvPicPr>
          <p:cNvPr id="20" name="Picture 19">
            <a:extLst>
              <a:ext uri="{FF2B5EF4-FFF2-40B4-BE49-F238E27FC236}">
                <a16:creationId xmlns:a16="http://schemas.microsoft.com/office/drawing/2014/main" id="{71079C72-BC2D-D148-BC87-236891595191}"/>
              </a:ext>
            </a:extLst>
          </p:cNvPr>
          <p:cNvPicPr>
            <a:picLocks noChangeAspect="1"/>
          </p:cNvPicPr>
          <p:nvPr/>
        </p:nvPicPr>
        <p:blipFill rotWithShape="1">
          <a:blip r:embed="rId4"/>
          <a:srcRect l="72753" t="6691" r="15333" b="71047"/>
          <a:stretch/>
        </p:blipFill>
        <p:spPr>
          <a:xfrm>
            <a:off x="6602837" y="5716762"/>
            <a:ext cx="710617" cy="854943"/>
          </a:xfrm>
          <a:prstGeom prst="rect">
            <a:avLst/>
          </a:prstGeom>
        </p:spPr>
      </p:pic>
      <p:pic>
        <p:nvPicPr>
          <p:cNvPr id="21" name="Picture 20">
            <a:extLst>
              <a:ext uri="{FF2B5EF4-FFF2-40B4-BE49-F238E27FC236}">
                <a16:creationId xmlns:a16="http://schemas.microsoft.com/office/drawing/2014/main" id="{6BCEC694-DBD4-DB4D-94A9-1B9929E7C9D1}"/>
              </a:ext>
            </a:extLst>
          </p:cNvPr>
          <p:cNvPicPr>
            <a:picLocks noChangeAspect="1"/>
          </p:cNvPicPr>
          <p:nvPr/>
        </p:nvPicPr>
        <p:blipFill rotWithShape="1">
          <a:blip r:embed="rId5"/>
          <a:srcRect l="71001" t="10912" r="22945" b="69859"/>
          <a:stretch/>
        </p:blipFill>
        <p:spPr>
          <a:xfrm>
            <a:off x="9818770" y="5830779"/>
            <a:ext cx="408790" cy="700625"/>
          </a:xfrm>
          <a:prstGeom prst="rect">
            <a:avLst/>
          </a:prstGeom>
        </p:spPr>
      </p:pic>
      <p:sp>
        <p:nvSpPr>
          <p:cNvPr id="22" name="TextBox 21">
            <a:extLst>
              <a:ext uri="{FF2B5EF4-FFF2-40B4-BE49-F238E27FC236}">
                <a16:creationId xmlns:a16="http://schemas.microsoft.com/office/drawing/2014/main" id="{AB384FBA-3373-C848-97ED-1274F3FC8DD4}"/>
              </a:ext>
            </a:extLst>
          </p:cNvPr>
          <p:cNvSpPr txBox="1"/>
          <p:nvPr/>
        </p:nvSpPr>
        <p:spPr>
          <a:xfrm>
            <a:off x="10227560" y="5864685"/>
            <a:ext cx="1812419" cy="369332"/>
          </a:xfrm>
          <a:prstGeom prst="rect">
            <a:avLst/>
          </a:prstGeom>
          <a:noFill/>
        </p:spPr>
        <p:txBody>
          <a:bodyPr wrap="none" rtlCol="0">
            <a:spAutoFit/>
          </a:bodyPr>
          <a:lstStyle/>
          <a:p>
            <a:r>
              <a:rPr lang="en-US" dirty="0"/>
              <a:t>CPX, no mutation</a:t>
            </a:r>
          </a:p>
        </p:txBody>
      </p:sp>
      <p:sp>
        <p:nvSpPr>
          <p:cNvPr id="23" name="TextBox 22">
            <a:extLst>
              <a:ext uri="{FF2B5EF4-FFF2-40B4-BE49-F238E27FC236}">
                <a16:creationId xmlns:a16="http://schemas.microsoft.com/office/drawing/2014/main" id="{2FD00EFD-5DAE-6C43-8C95-8EF84B9257EE}"/>
              </a:ext>
            </a:extLst>
          </p:cNvPr>
          <p:cNvSpPr txBox="1"/>
          <p:nvPr/>
        </p:nvSpPr>
        <p:spPr>
          <a:xfrm>
            <a:off x="10261429" y="6206059"/>
            <a:ext cx="1803571" cy="369332"/>
          </a:xfrm>
          <a:prstGeom prst="rect">
            <a:avLst/>
          </a:prstGeom>
          <a:noFill/>
        </p:spPr>
        <p:txBody>
          <a:bodyPr wrap="none" rtlCol="0">
            <a:spAutoFit/>
          </a:bodyPr>
          <a:lstStyle/>
          <a:p>
            <a:r>
              <a:rPr lang="en-US" dirty="0"/>
              <a:t>7+3, no mutation</a:t>
            </a:r>
          </a:p>
        </p:txBody>
      </p:sp>
      <p:sp>
        <p:nvSpPr>
          <p:cNvPr id="24" name="TextBox 23">
            <a:extLst>
              <a:ext uri="{FF2B5EF4-FFF2-40B4-BE49-F238E27FC236}">
                <a16:creationId xmlns:a16="http://schemas.microsoft.com/office/drawing/2014/main" id="{DDC295C1-3482-7446-8A93-4DEA4FBDA23D}"/>
              </a:ext>
            </a:extLst>
          </p:cNvPr>
          <p:cNvSpPr txBox="1"/>
          <p:nvPr/>
        </p:nvSpPr>
        <p:spPr>
          <a:xfrm>
            <a:off x="7313454" y="5864685"/>
            <a:ext cx="2284984" cy="369332"/>
          </a:xfrm>
          <a:prstGeom prst="rect">
            <a:avLst/>
          </a:prstGeom>
          <a:noFill/>
        </p:spPr>
        <p:txBody>
          <a:bodyPr wrap="none" rtlCol="0">
            <a:spAutoFit/>
          </a:bodyPr>
          <a:lstStyle/>
          <a:p>
            <a:r>
              <a:rPr lang="en-US" dirty="0"/>
              <a:t>CPX, mutation present</a:t>
            </a:r>
          </a:p>
        </p:txBody>
      </p:sp>
      <p:sp>
        <p:nvSpPr>
          <p:cNvPr id="25" name="TextBox 24">
            <a:extLst>
              <a:ext uri="{FF2B5EF4-FFF2-40B4-BE49-F238E27FC236}">
                <a16:creationId xmlns:a16="http://schemas.microsoft.com/office/drawing/2014/main" id="{467E1A60-C623-E843-A297-914F9FC6003E}"/>
              </a:ext>
            </a:extLst>
          </p:cNvPr>
          <p:cNvSpPr txBox="1"/>
          <p:nvPr/>
        </p:nvSpPr>
        <p:spPr>
          <a:xfrm>
            <a:off x="7347323" y="6206059"/>
            <a:ext cx="2276136" cy="369332"/>
          </a:xfrm>
          <a:prstGeom prst="rect">
            <a:avLst/>
          </a:prstGeom>
          <a:noFill/>
        </p:spPr>
        <p:txBody>
          <a:bodyPr wrap="none" rtlCol="0">
            <a:spAutoFit/>
          </a:bodyPr>
          <a:lstStyle/>
          <a:p>
            <a:r>
              <a:rPr lang="en-US" dirty="0"/>
              <a:t>7+3, mutation present</a:t>
            </a:r>
          </a:p>
        </p:txBody>
      </p:sp>
      <p:pic>
        <p:nvPicPr>
          <p:cNvPr id="138" name="Picture 137">
            <a:extLst>
              <a:ext uri="{FF2B5EF4-FFF2-40B4-BE49-F238E27FC236}">
                <a16:creationId xmlns:a16="http://schemas.microsoft.com/office/drawing/2014/main" id="{B747BCE7-E5B6-784D-A720-02CC0211E99D}"/>
              </a:ext>
            </a:extLst>
          </p:cNvPr>
          <p:cNvPicPr>
            <a:picLocks noChangeAspect="1"/>
          </p:cNvPicPr>
          <p:nvPr/>
        </p:nvPicPr>
        <p:blipFill rotWithShape="1">
          <a:blip r:embed="rId6"/>
          <a:srcRect r="26857"/>
          <a:stretch/>
        </p:blipFill>
        <p:spPr>
          <a:xfrm>
            <a:off x="345261" y="2002787"/>
            <a:ext cx="6154963" cy="3205013"/>
          </a:xfrm>
          <a:prstGeom prst="rect">
            <a:avLst/>
          </a:prstGeom>
        </p:spPr>
      </p:pic>
      <p:sp>
        <p:nvSpPr>
          <p:cNvPr id="139" name="TextBox 138"/>
          <p:cNvSpPr txBox="1"/>
          <p:nvPr/>
        </p:nvSpPr>
        <p:spPr>
          <a:xfrm>
            <a:off x="103961" y="6390725"/>
            <a:ext cx="2513893" cy="369332"/>
          </a:xfrm>
          <a:prstGeom prst="rect">
            <a:avLst/>
          </a:prstGeom>
          <a:noFill/>
        </p:spPr>
        <p:txBody>
          <a:bodyPr wrap="none" rtlCol="0">
            <a:spAutoFit/>
          </a:bodyPr>
          <a:lstStyle/>
          <a:p>
            <a:r>
              <a:rPr lang="en-US" dirty="0"/>
              <a:t>Lindsley, et al., ASH 2019</a:t>
            </a:r>
          </a:p>
        </p:txBody>
      </p:sp>
    </p:spTree>
    <p:extLst>
      <p:ext uri="{BB962C8B-B14F-4D97-AF65-F5344CB8AC3E}">
        <p14:creationId xmlns:p14="http://schemas.microsoft.com/office/powerpoint/2010/main" val="1070395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Decitabine</a:t>
            </a:r>
            <a:r>
              <a:rPr lang="en-US" dirty="0"/>
              <a:t> + </a:t>
            </a:r>
            <a:r>
              <a:rPr lang="en-US" dirty="0" err="1"/>
              <a:t>Venetoclax</a:t>
            </a:r>
            <a:r>
              <a:rPr lang="en-US" dirty="0"/>
              <a:t> in TP53 AML</a:t>
            </a:r>
          </a:p>
        </p:txBody>
      </p:sp>
      <p:pic>
        <p:nvPicPr>
          <p:cNvPr id="8194" name="Picture 2" descr="image"/>
          <p:cNvPicPr>
            <a:picLocks noChangeAspect="1" noChangeArrowheads="1"/>
          </p:cNvPicPr>
          <p:nvPr/>
        </p:nvPicPr>
        <p:blipFill rotWithShape="1">
          <a:blip r:embed="rId2">
            <a:extLst>
              <a:ext uri="{28A0092B-C50C-407E-A947-70E740481C1C}">
                <a14:useLocalDpi xmlns:a14="http://schemas.microsoft.com/office/drawing/2010/main" val="0"/>
              </a:ext>
            </a:extLst>
          </a:blip>
          <a:srcRect b="46171"/>
          <a:stretch/>
        </p:blipFill>
        <p:spPr bwMode="auto">
          <a:xfrm>
            <a:off x="704721" y="2186415"/>
            <a:ext cx="10782557" cy="37966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902322" y="6478838"/>
            <a:ext cx="5289678" cy="369332"/>
          </a:xfrm>
          <a:prstGeom prst="rect">
            <a:avLst/>
          </a:prstGeom>
        </p:spPr>
        <p:txBody>
          <a:bodyPr wrap="square">
            <a:spAutoFit/>
          </a:bodyPr>
          <a:lstStyle/>
          <a:p>
            <a:pPr algn="r"/>
            <a:r>
              <a:rPr lang="en-US" dirty="0"/>
              <a:t>Kim et al., Cancer. 2021 Oct 15;127(20):3772-3781.</a:t>
            </a:r>
          </a:p>
        </p:txBody>
      </p:sp>
    </p:spTree>
    <p:extLst>
      <p:ext uri="{BB962C8B-B14F-4D97-AF65-F5344CB8AC3E}">
        <p14:creationId xmlns:p14="http://schemas.microsoft.com/office/powerpoint/2010/main" val="2776485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392" y="178124"/>
            <a:ext cx="10515600" cy="1325563"/>
          </a:xfrm>
        </p:spPr>
        <p:txBody>
          <a:bodyPr/>
          <a:lstStyle/>
          <a:p>
            <a:r>
              <a:rPr lang="en-US" dirty="0" err="1"/>
              <a:t>Azacitidine</a:t>
            </a:r>
            <a:r>
              <a:rPr lang="en-US" dirty="0"/>
              <a:t> / </a:t>
            </a:r>
            <a:r>
              <a:rPr lang="en-US" dirty="0" err="1"/>
              <a:t>Venetoclax</a:t>
            </a:r>
            <a:r>
              <a:rPr lang="en-US" dirty="0"/>
              <a:t> in VIALE-A</a:t>
            </a:r>
          </a:p>
        </p:txBody>
      </p:sp>
      <p:pic>
        <p:nvPicPr>
          <p:cNvPr id="7172" name="Picture 4" descr="https://www.nejm.org/na101/home/literatum/publisher/mms/journals/content/nejm/2020/nejm_2020.383.issue-7/nejmoa2012971/20210216/images/img_xlarge/nejmoa2012971_f2.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833" t="1472" r="894" b="24368"/>
          <a:stretch/>
        </p:blipFill>
        <p:spPr bwMode="auto">
          <a:xfrm>
            <a:off x="108721" y="1870240"/>
            <a:ext cx="5444872" cy="359076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5553593" y="1569060"/>
            <a:ext cx="6615288" cy="4608825"/>
            <a:chOff x="4517570" y="2068284"/>
            <a:chExt cx="6795515" cy="3690262"/>
          </a:xfrm>
        </p:grpSpPr>
        <p:pic>
          <p:nvPicPr>
            <p:cNvPr id="12" name="Picture 2" descr="https://www.nejm.org/na101/home/literatum/publisher/mms/journals/content/nejm/2020/nejm_2020.383.issue-7/nejmoa2012971/20210216/images/img_xlarge/nejmoa2012971_f3.jpeg"/>
            <p:cNvPicPr>
              <a:picLocks noChangeAspect="1" noChangeArrowheads="1"/>
            </p:cNvPicPr>
            <p:nvPr/>
          </p:nvPicPr>
          <p:blipFill rotWithShape="1">
            <a:blip r:embed="rId3">
              <a:extLst>
                <a:ext uri="{28A0092B-C50C-407E-A947-70E740481C1C}">
                  <a14:useLocalDpi xmlns:a14="http://schemas.microsoft.com/office/drawing/2010/main" val="0"/>
                </a:ext>
              </a:extLst>
            </a:blip>
            <a:srcRect t="44571" r="1113" b="47575"/>
            <a:stretch/>
          </p:blipFill>
          <p:spPr bwMode="auto">
            <a:xfrm>
              <a:off x="4528612" y="2700102"/>
              <a:ext cx="6738087" cy="59856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www.nejm.org/na101/home/literatum/publisher/mms/journals/content/nejm/2020/nejm_2020.383.issue-7/nejmoa2012971/20210216/images/img_xlarge/nejmoa2012971_f3.jpeg"/>
            <p:cNvPicPr>
              <a:picLocks noChangeAspect="1" noChangeArrowheads="1"/>
            </p:cNvPicPr>
            <p:nvPr/>
          </p:nvPicPr>
          <p:blipFill rotWithShape="1">
            <a:blip r:embed="rId3">
              <a:extLst>
                <a:ext uri="{28A0092B-C50C-407E-A947-70E740481C1C}">
                  <a14:useLocalDpi xmlns:a14="http://schemas.microsoft.com/office/drawing/2010/main" val="0"/>
                </a:ext>
              </a:extLst>
            </a:blip>
            <a:srcRect l="-164" t="74239" r="603" b="18257"/>
            <a:stretch/>
          </p:blipFill>
          <p:spPr bwMode="auto">
            <a:xfrm>
              <a:off x="4517571" y="3311971"/>
              <a:ext cx="6783917" cy="5719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www.nejm.org/na101/home/literatum/publisher/mms/journals/content/nejm/2020/nejm_2020.383.issue-7/nejmoa2012971/20210216/images/img_xlarge/nejmoa2012971_f3.jpeg"/>
            <p:cNvPicPr>
              <a:picLocks noChangeAspect="1" noChangeArrowheads="1"/>
            </p:cNvPicPr>
            <p:nvPr/>
          </p:nvPicPr>
          <p:blipFill rotWithShape="1">
            <a:blip r:embed="rId3">
              <a:extLst>
                <a:ext uri="{28A0092B-C50C-407E-A947-70E740481C1C}">
                  <a14:useLocalDpi xmlns:a14="http://schemas.microsoft.com/office/drawing/2010/main" val="0"/>
                </a:ext>
              </a:extLst>
            </a:blip>
            <a:srcRect t="90473" r="1625" b="1673"/>
            <a:stretch/>
          </p:blipFill>
          <p:spPr bwMode="auto">
            <a:xfrm>
              <a:off x="4528612" y="5159981"/>
              <a:ext cx="6703297" cy="59856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s://www.nejm.org/na101/home/literatum/publisher/mms/journals/content/nejm/2020/nejm_2020.383.issue-7/nejmoa2012971/20210216/images/img_xlarge/nejmoa2012971_f3.jpeg"/>
            <p:cNvPicPr>
              <a:picLocks noChangeAspect="1" noChangeArrowheads="1"/>
            </p:cNvPicPr>
            <p:nvPr/>
          </p:nvPicPr>
          <p:blipFill rotWithShape="1">
            <a:blip r:embed="rId3">
              <a:extLst>
                <a:ext uri="{28A0092B-C50C-407E-A947-70E740481C1C}">
                  <a14:useLocalDpi xmlns:a14="http://schemas.microsoft.com/office/drawing/2010/main" val="0"/>
                </a:ext>
              </a:extLst>
            </a:blip>
            <a:srcRect l="-162" t="238" r="1114" b="89202"/>
            <a:stretch/>
          </p:blipFill>
          <p:spPr bwMode="auto">
            <a:xfrm>
              <a:off x="4517571" y="2068284"/>
              <a:ext cx="6749129" cy="80473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s://www.nejm.org/na101/home/literatum/publisher/mms/journals/content/nejm/2020/nejm_2020.383.issue-7/nejmoa2012971/20210216/images/img_xlarge/nejmoa2012971_f3.jpeg"/>
            <p:cNvPicPr>
              <a:picLocks noChangeAspect="1" noChangeArrowheads="1"/>
            </p:cNvPicPr>
            <p:nvPr/>
          </p:nvPicPr>
          <p:blipFill rotWithShape="1">
            <a:blip r:embed="rId3">
              <a:extLst>
                <a:ext uri="{28A0092B-C50C-407E-A947-70E740481C1C}">
                  <a14:useLocalDpi xmlns:a14="http://schemas.microsoft.com/office/drawing/2010/main" val="0"/>
                </a:ext>
              </a:extLst>
            </a:blip>
            <a:srcRect l="-164" t="58351" r="433" b="25081"/>
            <a:stretch/>
          </p:blipFill>
          <p:spPr bwMode="auto">
            <a:xfrm>
              <a:off x="4517570" y="3897238"/>
              <a:ext cx="6795515" cy="126274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Rounded Rectangle 7"/>
          <p:cNvSpPr/>
          <p:nvPr/>
        </p:nvSpPr>
        <p:spPr>
          <a:xfrm>
            <a:off x="5553593" y="5156200"/>
            <a:ext cx="6638407" cy="30480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512987" y="6465527"/>
            <a:ext cx="4566122" cy="369332"/>
          </a:xfrm>
          <a:prstGeom prst="rect">
            <a:avLst/>
          </a:prstGeom>
        </p:spPr>
        <p:txBody>
          <a:bodyPr wrap="none">
            <a:spAutoFit/>
          </a:bodyPr>
          <a:lstStyle/>
          <a:p>
            <a:r>
              <a:rPr lang="en-US" dirty="0" err="1"/>
              <a:t>DiNardo</a:t>
            </a:r>
            <a:r>
              <a:rPr lang="en-US" dirty="0"/>
              <a:t> et al, N </a:t>
            </a:r>
            <a:r>
              <a:rPr lang="en-US" dirty="0" err="1"/>
              <a:t>Engl</a:t>
            </a:r>
            <a:r>
              <a:rPr lang="en-US" dirty="0"/>
              <a:t> J Med 2020; 383:617-629</a:t>
            </a:r>
          </a:p>
        </p:txBody>
      </p:sp>
    </p:spTree>
    <p:extLst>
      <p:ext uri="{BB962C8B-B14F-4D97-AF65-F5344CB8AC3E}">
        <p14:creationId xmlns:p14="http://schemas.microsoft.com/office/powerpoint/2010/main" val="1223958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509" y="241450"/>
            <a:ext cx="10515600" cy="1325563"/>
          </a:xfrm>
        </p:spPr>
        <p:txBody>
          <a:bodyPr>
            <a:normAutofit/>
          </a:bodyPr>
          <a:lstStyle/>
          <a:p>
            <a:r>
              <a:rPr lang="en-US" dirty="0" err="1"/>
              <a:t>Magrolimab</a:t>
            </a:r>
            <a:r>
              <a:rPr lang="en-US" dirty="0"/>
              <a:t>: Macrophage Immune Checkpoint Inhibitor Targeting CD47</a:t>
            </a:r>
          </a:p>
        </p:txBody>
      </p:sp>
      <p:pic>
        <p:nvPicPr>
          <p:cNvPr id="10" name="hIgG.m4v">
            <a:extLst>
              <a:ext uri="{FF2B5EF4-FFF2-40B4-BE49-F238E27FC236}">
                <a16:creationId xmlns:a16="http://schemas.microsoft.com/office/drawing/2014/main" id="{11C9E4EC-CB52-DB4F-889D-E7329701171C}"/>
              </a:ext>
            </a:extLst>
          </p:cNvPr>
          <p:cNvPicPr>
            <a:picLocks noChangeAspect="1"/>
          </p:cNvPicPr>
          <p:nvPr>
            <a:videoFile r:link="rId1"/>
            <p:extLst>
              <p:ext uri="{DAA4B4D4-6D71-4841-9C94-3DE7FCFB9230}">
                <p14:media xmlns:p14="http://schemas.microsoft.com/office/powerpoint/2010/main" r:embed="rId2">
                  <p14:trim end="28464"/>
                </p14:media>
              </p:ext>
            </p:extLst>
          </p:nvPr>
        </p:nvPicPr>
        <p:blipFill rotWithShape="1">
          <a:blip r:embed="rId5"/>
          <a:srcRect l="17460" t="20687" r="52922" b="53075"/>
          <a:stretch/>
        </p:blipFill>
        <p:spPr>
          <a:xfrm>
            <a:off x="9421058" y="1794456"/>
            <a:ext cx="2084342" cy="1588926"/>
          </a:xfrm>
          <a:prstGeom prst="rect">
            <a:avLst/>
          </a:prstGeom>
          <a:ln w="38100" cap="sq">
            <a:solidFill>
              <a:srgbClr val="000000"/>
            </a:solidFill>
            <a:prstDash val="solid"/>
            <a:miter lim="800000"/>
          </a:ln>
          <a:effectLst/>
        </p:spPr>
      </p:pic>
      <p:pic>
        <p:nvPicPr>
          <p:cNvPr id="11" name="FD6-hIgG4.m4v">
            <a:extLst>
              <a:ext uri="{FF2B5EF4-FFF2-40B4-BE49-F238E27FC236}">
                <a16:creationId xmlns:a16="http://schemas.microsoft.com/office/drawing/2014/main" id="{CDC1C316-9474-AA4B-8BEC-9C1376AA5C08}"/>
              </a:ext>
            </a:extLst>
          </p:cNvPr>
          <p:cNvPicPr/>
          <p:nvPr>
            <a:videoFile r:link="rId1"/>
            <p:extLst>
              <p:ext uri="{DAA4B4D4-6D71-4841-9C94-3DE7FCFB9230}">
                <p14:media xmlns:p14="http://schemas.microsoft.com/office/powerpoint/2010/main" r:embed="rId3">
                  <p14:trim end="18499"/>
                </p14:media>
              </p:ext>
            </p:extLst>
          </p:nvPr>
        </p:nvPicPr>
        <p:blipFill rotWithShape="1">
          <a:blip r:embed="rId6"/>
          <a:srcRect l="33178" t="26724" r="36543" b="35981"/>
          <a:stretch/>
        </p:blipFill>
        <p:spPr>
          <a:xfrm>
            <a:off x="9420650" y="3816698"/>
            <a:ext cx="2085160" cy="1611810"/>
          </a:xfrm>
          <a:prstGeom prst="rect">
            <a:avLst/>
          </a:prstGeom>
          <a:ln w="38100" cap="sq">
            <a:solidFill>
              <a:srgbClr val="000000"/>
            </a:solidFill>
            <a:prstDash val="solid"/>
            <a:miter lim="800000"/>
          </a:ln>
          <a:effectLst/>
        </p:spPr>
      </p:pic>
      <p:sp>
        <p:nvSpPr>
          <p:cNvPr id="12" name="TextBox 11">
            <a:extLst>
              <a:ext uri="{FF2B5EF4-FFF2-40B4-BE49-F238E27FC236}">
                <a16:creationId xmlns:a16="http://schemas.microsoft.com/office/drawing/2014/main" id="{D72BAF60-40CA-D941-A7A1-496D2F56E6C2}"/>
              </a:ext>
            </a:extLst>
          </p:cNvPr>
          <p:cNvSpPr txBox="1"/>
          <p:nvPr/>
        </p:nvSpPr>
        <p:spPr>
          <a:xfrm>
            <a:off x="9191173" y="1495808"/>
            <a:ext cx="2544114" cy="242959"/>
          </a:xfrm>
          <a:prstGeom prst="rect">
            <a:avLst/>
          </a:prstGeom>
          <a:noFill/>
        </p:spPr>
        <p:txBody>
          <a:bodyPr wrap="none" lIns="0" tIns="0" rIns="0" bIns="0" rtlCol="0">
            <a:spAutoFit/>
          </a:bodyPr>
          <a:lstStyle/>
          <a:p>
            <a:pPr algn="ctr" defTabSz="902330">
              <a:defRPr/>
            </a:pPr>
            <a:r>
              <a:rPr lang="en-US" sz="1579" b="1" dirty="0">
                <a:solidFill>
                  <a:schemeClr val="tx2"/>
                </a:solidFill>
                <a:ea typeface="Avenir Next" charset="0"/>
                <a:cs typeface="Avenir Next" charset="0"/>
              </a:rPr>
              <a:t>Control mAb: No Phagocytosis</a:t>
            </a:r>
          </a:p>
        </p:txBody>
      </p:sp>
      <p:sp>
        <p:nvSpPr>
          <p:cNvPr id="13" name="TextBox 12">
            <a:extLst>
              <a:ext uri="{FF2B5EF4-FFF2-40B4-BE49-F238E27FC236}">
                <a16:creationId xmlns:a16="http://schemas.microsoft.com/office/drawing/2014/main" id="{DB6B6EFE-5826-BA4C-8C9D-4867B26A89CE}"/>
              </a:ext>
            </a:extLst>
          </p:cNvPr>
          <p:cNvSpPr txBox="1"/>
          <p:nvPr/>
        </p:nvSpPr>
        <p:spPr>
          <a:xfrm>
            <a:off x="9219993" y="3523066"/>
            <a:ext cx="2486474" cy="242959"/>
          </a:xfrm>
          <a:prstGeom prst="rect">
            <a:avLst/>
          </a:prstGeom>
          <a:noFill/>
        </p:spPr>
        <p:txBody>
          <a:bodyPr wrap="none" lIns="0" tIns="0" rIns="0" bIns="0" rtlCol="0">
            <a:spAutoFit/>
          </a:bodyPr>
          <a:lstStyle/>
          <a:p>
            <a:pPr algn="ctr" defTabSz="902330">
              <a:defRPr/>
            </a:pPr>
            <a:r>
              <a:rPr lang="en-US" sz="1579" b="1" dirty="0">
                <a:solidFill>
                  <a:schemeClr val="tx2"/>
                </a:solidFill>
                <a:ea typeface="Avenir Next" charset="0"/>
                <a:cs typeface="Avenir Next" charset="0"/>
              </a:rPr>
              <a:t>Anti-CD47 mAb: Phagocytosis</a:t>
            </a:r>
          </a:p>
        </p:txBody>
      </p:sp>
      <p:pic>
        <p:nvPicPr>
          <p:cNvPr id="14" name="Picture 13">
            <a:extLst>
              <a:ext uri="{FF2B5EF4-FFF2-40B4-BE49-F238E27FC236}">
                <a16:creationId xmlns:a16="http://schemas.microsoft.com/office/drawing/2014/main" id="{1BC07E4A-BB30-C743-9422-3958AA383E4B}"/>
              </a:ext>
            </a:extLst>
          </p:cNvPr>
          <p:cNvPicPr>
            <a:picLocks/>
          </p:cNvPicPr>
          <p:nvPr/>
        </p:nvPicPr>
        <p:blipFill>
          <a:blip r:embed="rId7"/>
          <a:stretch>
            <a:fillRect/>
          </a:stretch>
        </p:blipFill>
        <p:spPr>
          <a:xfrm>
            <a:off x="9356923" y="1763698"/>
            <a:ext cx="2212613" cy="1650442"/>
          </a:xfrm>
          <a:prstGeom prst="rect">
            <a:avLst/>
          </a:prstGeom>
        </p:spPr>
      </p:pic>
      <p:pic>
        <p:nvPicPr>
          <p:cNvPr id="15" name="Picture 14">
            <a:extLst>
              <a:ext uri="{FF2B5EF4-FFF2-40B4-BE49-F238E27FC236}">
                <a16:creationId xmlns:a16="http://schemas.microsoft.com/office/drawing/2014/main" id="{F572AFD8-34D7-E247-9DDA-99C2F219A7AB}"/>
              </a:ext>
            </a:extLst>
          </p:cNvPr>
          <p:cNvPicPr>
            <a:picLocks noChangeAspect="1"/>
          </p:cNvPicPr>
          <p:nvPr/>
        </p:nvPicPr>
        <p:blipFill>
          <a:blip r:embed="rId8"/>
          <a:stretch>
            <a:fillRect/>
          </a:stretch>
        </p:blipFill>
        <p:spPr>
          <a:xfrm>
            <a:off x="9355773" y="3782254"/>
            <a:ext cx="2214914" cy="1680700"/>
          </a:xfrm>
          <a:prstGeom prst="rect">
            <a:avLst/>
          </a:prstGeom>
        </p:spPr>
      </p:pic>
      <p:sp>
        <p:nvSpPr>
          <p:cNvPr id="16" name="TextBox 15">
            <a:extLst>
              <a:ext uri="{FF2B5EF4-FFF2-40B4-BE49-F238E27FC236}">
                <a16:creationId xmlns:a16="http://schemas.microsoft.com/office/drawing/2014/main" id="{01B2DC38-DDC9-A44F-B6CC-9716160D186B}"/>
              </a:ext>
            </a:extLst>
          </p:cNvPr>
          <p:cNvSpPr txBox="1"/>
          <p:nvPr/>
        </p:nvSpPr>
        <p:spPr>
          <a:xfrm>
            <a:off x="9761351" y="5549848"/>
            <a:ext cx="1403758" cy="403920"/>
          </a:xfrm>
          <a:prstGeom prst="rect">
            <a:avLst/>
          </a:prstGeom>
          <a:noFill/>
        </p:spPr>
        <p:txBody>
          <a:bodyPr wrap="square" lIns="0" tIns="0" rIns="0" bIns="0" rtlCol="0">
            <a:spAutoFit/>
          </a:bodyPr>
          <a:lstStyle/>
          <a:p>
            <a:pPr algn="ctr" defTabSz="902330">
              <a:lnSpc>
                <a:spcPct val="95000"/>
              </a:lnSpc>
              <a:defRPr/>
            </a:pPr>
            <a:r>
              <a:rPr lang="en-US" sz="1382" b="1" dirty="0">
                <a:solidFill>
                  <a:srgbClr val="D94E40"/>
                </a:solidFill>
                <a:ea typeface="Avenir Next" charset="0"/>
                <a:cs typeface="Avenir Next" charset="0"/>
              </a:rPr>
              <a:t>Macrophages </a:t>
            </a:r>
            <a:br>
              <a:rPr lang="en-US" sz="1382" b="1" dirty="0">
                <a:solidFill>
                  <a:srgbClr val="D94E40"/>
                </a:solidFill>
                <a:ea typeface="Avenir Next" charset="0"/>
                <a:cs typeface="Avenir Next" charset="0"/>
              </a:rPr>
            </a:br>
            <a:r>
              <a:rPr lang="en-US" sz="1382" b="1" dirty="0">
                <a:solidFill>
                  <a:srgbClr val="38A95E"/>
                </a:solidFill>
                <a:ea typeface="Avenir Next" charset="0"/>
                <a:cs typeface="Avenir Next" charset="0"/>
              </a:rPr>
              <a:t>Cancer cells</a:t>
            </a:r>
          </a:p>
        </p:txBody>
      </p:sp>
      <p:grpSp>
        <p:nvGrpSpPr>
          <p:cNvPr id="4" name="Group 3">
            <a:extLst>
              <a:ext uri="{FF2B5EF4-FFF2-40B4-BE49-F238E27FC236}">
                <a16:creationId xmlns:a16="http://schemas.microsoft.com/office/drawing/2014/main" id="{E3BF6EDE-3437-4F85-8744-32C496B03FC2}"/>
              </a:ext>
            </a:extLst>
          </p:cNvPr>
          <p:cNvGrpSpPr/>
          <p:nvPr/>
        </p:nvGrpSpPr>
        <p:grpSpPr>
          <a:xfrm>
            <a:off x="485533" y="1488077"/>
            <a:ext cx="7090960" cy="3134526"/>
            <a:chOff x="840415" y="1472692"/>
            <a:chExt cx="7049354" cy="3116134"/>
          </a:xfrm>
        </p:grpSpPr>
        <p:pic>
          <p:nvPicPr>
            <p:cNvPr id="17" name="Picture 16">
              <a:extLst>
                <a:ext uri="{FF2B5EF4-FFF2-40B4-BE49-F238E27FC236}">
                  <a16:creationId xmlns:a16="http://schemas.microsoft.com/office/drawing/2014/main" id="{6C12ADFB-947C-6F4F-84BA-78FE3C5B75E0}"/>
                </a:ext>
              </a:extLst>
            </p:cNvPr>
            <p:cNvPicPr>
              <a:picLocks noChangeAspect="1"/>
            </p:cNvPicPr>
            <p:nvPr/>
          </p:nvPicPr>
          <p:blipFill rotWithShape="1">
            <a:blip r:embed="rId9"/>
            <a:srcRect t="12145"/>
            <a:stretch/>
          </p:blipFill>
          <p:spPr>
            <a:xfrm>
              <a:off x="840415" y="1472692"/>
              <a:ext cx="6751118" cy="3116134"/>
            </a:xfrm>
            <a:prstGeom prst="rect">
              <a:avLst/>
            </a:prstGeom>
          </p:spPr>
        </p:pic>
        <p:sp>
          <p:nvSpPr>
            <p:cNvPr id="18" name="TextBox 17">
              <a:extLst>
                <a:ext uri="{FF2B5EF4-FFF2-40B4-BE49-F238E27FC236}">
                  <a16:creationId xmlns:a16="http://schemas.microsoft.com/office/drawing/2014/main" id="{1B6CE879-861B-B44C-BB3D-EB8AD8EC94FD}"/>
                </a:ext>
              </a:extLst>
            </p:cNvPr>
            <p:cNvSpPr txBox="1"/>
            <p:nvPr/>
          </p:nvSpPr>
          <p:spPr>
            <a:xfrm>
              <a:off x="7142082" y="1767691"/>
              <a:ext cx="747687" cy="281835"/>
            </a:xfrm>
            <a:prstGeom prst="rect">
              <a:avLst/>
            </a:prstGeom>
            <a:solidFill>
              <a:srgbClr val="F7F3F7"/>
            </a:solidFill>
          </p:spPr>
          <p:txBody>
            <a:bodyPr wrap="none" rtlCol="0">
              <a:spAutoFit/>
            </a:bodyPr>
            <a:lstStyle/>
            <a:p>
              <a:r>
                <a:rPr lang="en-US" sz="987" dirty="0">
                  <a:solidFill>
                    <a:schemeClr val="bg2">
                      <a:lumMod val="50000"/>
                    </a:schemeClr>
                  </a:solidFill>
                  <a:latin typeface="Avenir Book" panose="02000503020000020003" pitchFamily="2" charset="0"/>
                  <a:cs typeface="Arial" panose="020B0604020202020204" pitchFamily="34" charset="0"/>
                </a:rPr>
                <a:t>Magrolimab</a:t>
              </a:r>
            </a:p>
          </p:txBody>
        </p:sp>
      </p:grpSp>
      <p:sp>
        <p:nvSpPr>
          <p:cNvPr id="7" name="TextBox 6">
            <a:extLst>
              <a:ext uri="{FF2B5EF4-FFF2-40B4-BE49-F238E27FC236}">
                <a16:creationId xmlns:a16="http://schemas.microsoft.com/office/drawing/2014/main" id="{B91FCFAB-B231-4758-BB9A-4A185647B907}"/>
              </a:ext>
            </a:extLst>
          </p:cNvPr>
          <p:cNvSpPr txBox="1"/>
          <p:nvPr/>
        </p:nvSpPr>
        <p:spPr>
          <a:xfrm>
            <a:off x="566432" y="4789686"/>
            <a:ext cx="8171911" cy="1271993"/>
          </a:xfrm>
          <a:prstGeom prst="rect">
            <a:avLst/>
          </a:prstGeom>
        </p:spPr>
        <p:txBody>
          <a:bodyPr vert="horz" lIns="0" tIns="0" rIns="0" bIns="0" rtlCol="0">
            <a:noAutofit/>
          </a:bodyPr>
          <a:lstStyle>
            <a:lvl1pPr marL="282575" indent="-282575" defTabSz="457200" eaLnBrk="0" hangingPunct="0">
              <a:lnSpc>
                <a:spcPct val="95000"/>
              </a:lnSpc>
              <a:spcBef>
                <a:spcPts val="1200"/>
              </a:spcBef>
              <a:buFont typeface="Calibri" panose="020F0502020204030204" pitchFamily="34" charset="0"/>
              <a:buChar char="•"/>
              <a:defRPr sz="2000">
                <a:latin typeface="+mn-lt"/>
                <a:ea typeface="Geneva" pitchFamily="37" charset="-128"/>
                <a:cs typeface="Geneva" pitchFamily="37" charset="-128"/>
              </a:defRPr>
            </a:lvl1pPr>
            <a:lvl2pPr marL="574675" lvl="1" indent="-292100" defTabSz="457200" eaLnBrk="0" hangingPunct="0">
              <a:lnSpc>
                <a:spcPct val="95000"/>
              </a:lnSpc>
              <a:spcBef>
                <a:spcPts val="400"/>
              </a:spcBef>
              <a:buFont typeface="Arial" panose="020B0604020202020204" pitchFamily="34" charset="0"/>
              <a:buChar char="–"/>
              <a:defRPr sz="1800">
                <a:latin typeface="+mn-lt"/>
                <a:ea typeface="Geneva" pitchFamily="37" charset="-128"/>
                <a:cs typeface="+mn-cs"/>
              </a:defRPr>
            </a:lvl2pPr>
            <a:lvl3pPr marL="857250" indent="-282575" defTabSz="457200" eaLnBrk="0" hangingPunct="0">
              <a:lnSpc>
                <a:spcPct val="95000"/>
              </a:lnSpc>
              <a:spcBef>
                <a:spcPts val="300"/>
              </a:spcBef>
              <a:buFont typeface="Wingdings" panose="05000000000000000000" pitchFamily="2" charset="2"/>
              <a:buChar char="§"/>
              <a:defRPr>
                <a:latin typeface="+mn-lt"/>
                <a:ea typeface="Geneva" pitchFamily="37" charset="-128"/>
                <a:cs typeface="+mn-cs"/>
              </a:defRPr>
            </a:lvl3pPr>
            <a:lvl4pPr marL="1141413" indent="-284163"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4pPr>
            <a:lvl5pPr marL="1433513" indent="-292100"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5pPr>
            <a:lvl6pPr marL="2514600" indent="-228600" defTabSz="457200">
              <a:spcBef>
                <a:spcPct val="20000"/>
              </a:spcBef>
              <a:buFont typeface="Arial"/>
              <a:buChar char="•"/>
              <a:defRPr sz="2000">
                <a:latin typeface="+mn-lt"/>
                <a:ea typeface="+mn-ea"/>
                <a:cs typeface="+mn-cs"/>
              </a:defRPr>
            </a:lvl6pPr>
            <a:lvl7pPr marL="2971800" indent="-228600" defTabSz="457200">
              <a:spcBef>
                <a:spcPct val="20000"/>
              </a:spcBef>
              <a:buFont typeface="Arial"/>
              <a:buChar char="•"/>
              <a:defRPr sz="2000">
                <a:latin typeface="+mn-lt"/>
                <a:ea typeface="+mn-ea"/>
                <a:cs typeface="+mn-cs"/>
              </a:defRPr>
            </a:lvl7pPr>
            <a:lvl8pPr marL="3429000" indent="-228600" defTabSz="457200">
              <a:spcBef>
                <a:spcPct val="20000"/>
              </a:spcBef>
              <a:buFont typeface="Arial"/>
              <a:buChar char="•"/>
              <a:defRPr sz="2000">
                <a:latin typeface="+mn-lt"/>
                <a:ea typeface="+mn-ea"/>
                <a:cs typeface="+mn-cs"/>
              </a:defRPr>
            </a:lvl8pPr>
            <a:lvl9pPr marL="3886200" indent="-228600" defTabSz="457200">
              <a:spcBef>
                <a:spcPct val="20000"/>
              </a:spcBef>
              <a:buFont typeface="Arial"/>
              <a:buChar char="•"/>
              <a:defRPr sz="2000">
                <a:latin typeface="+mn-lt"/>
                <a:ea typeface="+mn-ea"/>
                <a:cs typeface="+mn-cs"/>
              </a:defRPr>
            </a:lvl9pPr>
          </a:lstStyle>
          <a:p>
            <a:pPr>
              <a:spcBef>
                <a:spcPts val="592"/>
              </a:spcBef>
            </a:pPr>
            <a:r>
              <a:rPr lang="en-US" sz="1776" dirty="0"/>
              <a:t>CD47 is a “do not eat me” signal that is overexpressed in multiple cancers, including acute myeloid leukemia, leading to macrophage immune evasion </a:t>
            </a:r>
          </a:p>
          <a:p>
            <a:pPr>
              <a:spcBef>
                <a:spcPts val="592"/>
              </a:spcBef>
            </a:pPr>
            <a:r>
              <a:rPr lang="en-US" sz="1776" dirty="0" err="1"/>
              <a:t>Magrolimab</a:t>
            </a:r>
            <a:r>
              <a:rPr lang="en-US" sz="1776" dirty="0"/>
              <a:t>, an IgG4 anti-CD47 monoclonal antibody (</a:t>
            </a:r>
            <a:r>
              <a:rPr lang="en-US" sz="1776" dirty="0" err="1"/>
              <a:t>mAb</a:t>
            </a:r>
            <a:r>
              <a:rPr lang="en-US" sz="1776" dirty="0"/>
              <a:t>), eliminates tumor </a:t>
            </a:r>
            <a:br>
              <a:rPr lang="en-US" sz="1776" dirty="0"/>
            </a:br>
            <a:r>
              <a:rPr lang="en-US" sz="1776" dirty="0"/>
              <a:t>cells through macrophage phagocytosis</a:t>
            </a:r>
          </a:p>
          <a:p>
            <a:pPr>
              <a:spcBef>
                <a:spcPts val="592"/>
              </a:spcBef>
            </a:pPr>
            <a:r>
              <a:rPr lang="en-US" sz="1776" dirty="0" err="1"/>
              <a:t>Magrolimab</a:t>
            </a:r>
            <a:r>
              <a:rPr lang="en-US" sz="1776" dirty="0"/>
              <a:t> is being investigated in multiple cancers with &gt;500 patients dose</a:t>
            </a:r>
          </a:p>
        </p:txBody>
      </p:sp>
      <p:sp>
        <p:nvSpPr>
          <p:cNvPr id="5" name="TextBox 4"/>
          <p:cNvSpPr txBox="1"/>
          <p:nvPr/>
        </p:nvSpPr>
        <p:spPr>
          <a:xfrm>
            <a:off x="9761351" y="6488668"/>
            <a:ext cx="2456506" cy="369332"/>
          </a:xfrm>
          <a:prstGeom prst="rect">
            <a:avLst/>
          </a:prstGeom>
          <a:noFill/>
        </p:spPr>
        <p:txBody>
          <a:bodyPr wrap="none" rtlCol="0">
            <a:spAutoFit/>
          </a:bodyPr>
          <a:lstStyle/>
          <a:p>
            <a:r>
              <a:rPr lang="en-US" dirty="0"/>
              <a:t>Sallman et al., ASH 2020</a:t>
            </a:r>
          </a:p>
        </p:txBody>
      </p:sp>
    </p:spTree>
    <p:extLst>
      <p:ext uri="{BB962C8B-B14F-4D97-AF65-F5344CB8AC3E}">
        <p14:creationId xmlns:p14="http://schemas.microsoft.com/office/powerpoint/2010/main" val="1444746908"/>
      </p:ext>
    </p:extLst>
  </p:cSld>
  <p:clrMapOvr>
    <a:masterClrMapping/>
  </p:clrMapOvr>
  <p:timing>
    <p:tnLst>
      <p:par>
        <p:cTn id="1" dur="indefinite" restart="never" nodeType="tmRoot">
          <p:childTnLst>
            <p:video>
              <p:cMediaNode vol="80000">
                <p:cTn id="2" fill="hold" display="0">
                  <p:stCondLst>
                    <p:cond delay="indefinite"/>
                  </p:stCondLst>
                </p:cTn>
                <p:tgtEl>
                  <p:spTgt spid="10"/>
                </p:tgtEl>
              </p:cMediaNode>
            </p:video>
            <p:video>
              <p:cMediaNode vol="80000">
                <p:cTn id="3"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5F9005 Study: Magrolimab in Combination With AZA in AML and MDS</a:t>
            </a:r>
          </a:p>
        </p:txBody>
      </p:sp>
      <p:sp>
        <p:nvSpPr>
          <p:cNvPr id="3" name="Content Placeholder 2"/>
          <p:cNvSpPr>
            <a:spLocks noGrp="1"/>
          </p:cNvSpPr>
          <p:nvPr>
            <p:ph type="body" sz="quarter" idx="4294967295"/>
          </p:nvPr>
        </p:nvSpPr>
        <p:spPr>
          <a:xfrm>
            <a:off x="771525" y="5888038"/>
            <a:ext cx="11420475" cy="360362"/>
          </a:xfrm>
        </p:spPr>
        <p:txBody>
          <a:bodyPr>
            <a:normAutofit fontScale="25000" lnSpcReduction="20000"/>
          </a:bodyPr>
          <a:lstStyle/>
          <a:p>
            <a:r>
              <a:rPr lang="en-US" dirty="0"/>
              <a:t>*Dose ramp-up from 1 mg/kg to 30 mg/kg by week 2, then 30 mg/kg maintenance dosing. </a:t>
            </a:r>
          </a:p>
          <a:p>
            <a:r>
              <a:rPr lang="en-US" dirty="0"/>
              <a:t>IPSS-R: Revised International Prognostic Scoring System.</a:t>
            </a:r>
          </a:p>
        </p:txBody>
      </p:sp>
      <p:sp>
        <p:nvSpPr>
          <p:cNvPr id="15" name="Rectangle 14">
            <a:extLst>
              <a:ext uri="{FF2B5EF4-FFF2-40B4-BE49-F238E27FC236}">
                <a16:creationId xmlns:a16="http://schemas.microsoft.com/office/drawing/2014/main" id="{E2A4F247-0017-49C1-A2A4-2B61300818C6}"/>
              </a:ext>
            </a:extLst>
          </p:cNvPr>
          <p:cNvSpPr/>
          <p:nvPr/>
        </p:nvSpPr>
        <p:spPr>
          <a:xfrm>
            <a:off x="2941279" y="3044321"/>
            <a:ext cx="1999153" cy="812057"/>
          </a:xfrm>
          <a:prstGeom prst="rect">
            <a:avLst/>
          </a:prstGeom>
          <a:solidFill>
            <a:srgbClr val="CD113B"/>
          </a:solidFill>
          <a:ln w="63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noAutofit/>
          </a:bodyPr>
          <a:lstStyle/>
          <a:p>
            <a:pPr algn="ctr">
              <a:lnSpc>
                <a:spcPct val="95000"/>
              </a:lnSpc>
            </a:pPr>
            <a:r>
              <a:rPr lang="en-US" sz="1382" dirty="0" err="1">
                <a:solidFill>
                  <a:schemeClr val="bg1"/>
                </a:solidFill>
                <a:cs typeface="Calibri" panose="020F0502020204030204" pitchFamily="34" charset="0"/>
              </a:rPr>
              <a:t>Magro</a:t>
            </a:r>
            <a:r>
              <a:rPr lang="en-US" sz="1382" dirty="0">
                <a:solidFill>
                  <a:schemeClr val="bg1"/>
                </a:solidFill>
                <a:cs typeface="Calibri" panose="020F0502020204030204" pitchFamily="34" charset="0"/>
              </a:rPr>
              <a:t>: 1, 30 mg/kg* weekly</a:t>
            </a:r>
          </a:p>
          <a:p>
            <a:pPr algn="ctr">
              <a:lnSpc>
                <a:spcPct val="95000"/>
              </a:lnSpc>
            </a:pPr>
            <a:r>
              <a:rPr lang="en-US" sz="1382" dirty="0">
                <a:solidFill>
                  <a:schemeClr val="bg1"/>
                </a:solidFill>
                <a:cs typeface="Calibri" panose="020F0502020204030204" pitchFamily="34" charset="0"/>
              </a:rPr>
              <a:t>AZA: 75 mg/m</a:t>
            </a:r>
            <a:r>
              <a:rPr lang="en-US" sz="1382" baseline="30000" dirty="0">
                <a:solidFill>
                  <a:schemeClr val="bg1"/>
                </a:solidFill>
                <a:cs typeface="Calibri" panose="020F0502020204030204" pitchFamily="34" charset="0"/>
              </a:rPr>
              <a:t>2</a:t>
            </a:r>
            <a:r>
              <a:rPr lang="en-US" sz="1382" dirty="0">
                <a:solidFill>
                  <a:schemeClr val="bg1"/>
                </a:solidFill>
                <a:cs typeface="Calibri" panose="020F0502020204030204" pitchFamily="34" charset="0"/>
              </a:rPr>
              <a:t> D1−7</a:t>
            </a:r>
          </a:p>
        </p:txBody>
      </p:sp>
      <p:sp>
        <p:nvSpPr>
          <p:cNvPr id="16" name="Rectangle 15">
            <a:extLst>
              <a:ext uri="{FF2B5EF4-FFF2-40B4-BE49-F238E27FC236}">
                <a16:creationId xmlns:a16="http://schemas.microsoft.com/office/drawing/2014/main" id="{685FEE82-B12D-4DF4-A1A8-3D2BF19E44DC}"/>
              </a:ext>
            </a:extLst>
          </p:cNvPr>
          <p:cNvSpPr/>
          <p:nvPr/>
        </p:nvSpPr>
        <p:spPr>
          <a:xfrm>
            <a:off x="7448927" y="2029250"/>
            <a:ext cx="4240744" cy="584677"/>
          </a:xfrm>
          <a:prstGeom prst="rect">
            <a:avLst/>
          </a:prstGeom>
          <a:solidFill>
            <a:schemeClr val="bg1">
              <a:lumMod val="50000"/>
            </a:schemeClr>
          </a:solidFill>
          <a:ln w="63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noAutofit/>
          </a:bodyPr>
          <a:lstStyle/>
          <a:p>
            <a:pPr marL="341507" indent="-233416">
              <a:buFont typeface="+mj-lt"/>
              <a:buAutoNum type="arabicPeriod"/>
            </a:pPr>
            <a:r>
              <a:rPr lang="en-US" sz="1184" dirty="0">
                <a:solidFill>
                  <a:schemeClr val="bg1"/>
                </a:solidFill>
                <a:cs typeface="Calibri" panose="020F0502020204030204" pitchFamily="34" charset="0"/>
              </a:rPr>
              <a:t>Safety of magrolimab alone or with AZA</a:t>
            </a:r>
          </a:p>
          <a:p>
            <a:pPr marL="341507" indent="-233416">
              <a:buFont typeface="+mj-lt"/>
              <a:buAutoNum type="arabicPeriod"/>
            </a:pPr>
            <a:r>
              <a:rPr lang="en-US" sz="1184" dirty="0">
                <a:solidFill>
                  <a:schemeClr val="bg1"/>
                </a:solidFill>
                <a:cs typeface="Calibri" panose="020F0502020204030204" pitchFamily="34" charset="0"/>
              </a:rPr>
              <a:t>Efficacy of magrolimab + AZA in untreated AML/MDS</a:t>
            </a:r>
          </a:p>
        </p:txBody>
      </p:sp>
      <p:sp>
        <p:nvSpPr>
          <p:cNvPr id="17" name="Rectangle 16">
            <a:extLst>
              <a:ext uri="{FF2B5EF4-FFF2-40B4-BE49-F238E27FC236}">
                <a16:creationId xmlns:a16="http://schemas.microsoft.com/office/drawing/2014/main" id="{5E5927A1-18D4-4351-A56E-725E2A507917}"/>
              </a:ext>
            </a:extLst>
          </p:cNvPr>
          <p:cNvSpPr/>
          <p:nvPr/>
        </p:nvSpPr>
        <p:spPr>
          <a:xfrm>
            <a:off x="7448927" y="3074337"/>
            <a:ext cx="4240744" cy="689873"/>
          </a:xfrm>
          <a:prstGeom prst="rect">
            <a:avLst/>
          </a:prstGeom>
          <a:solidFill>
            <a:schemeClr val="bg1">
              <a:lumMod val="50000"/>
            </a:schemeClr>
          </a:solidFill>
          <a:ln w="63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noAutofit/>
          </a:bodyPr>
          <a:lstStyle/>
          <a:p>
            <a:pPr marL="341507" indent="-233416">
              <a:buFont typeface="+mj-lt"/>
              <a:buAutoNum type="arabicPeriod"/>
            </a:pPr>
            <a:r>
              <a:rPr lang="en-US" sz="1184" dirty="0">
                <a:solidFill>
                  <a:schemeClr val="bg1"/>
                </a:solidFill>
                <a:cs typeface="Calibri" panose="020F0502020204030204" pitchFamily="34" charset="0"/>
              </a:rPr>
              <a:t>Pharmacokinetics, pharmacodynamics, and immunogenicity </a:t>
            </a:r>
            <a:br>
              <a:rPr lang="en-US" sz="1184" dirty="0">
                <a:solidFill>
                  <a:schemeClr val="bg1"/>
                </a:solidFill>
                <a:cs typeface="Calibri" panose="020F0502020204030204" pitchFamily="34" charset="0"/>
              </a:rPr>
            </a:br>
            <a:r>
              <a:rPr lang="en-US" sz="1184" dirty="0">
                <a:solidFill>
                  <a:schemeClr val="bg1"/>
                </a:solidFill>
                <a:cs typeface="Calibri" panose="020F0502020204030204" pitchFamily="34" charset="0"/>
              </a:rPr>
              <a:t>of 5F9</a:t>
            </a:r>
          </a:p>
          <a:p>
            <a:pPr marL="341507" indent="-233416">
              <a:buFont typeface="+mj-lt"/>
              <a:buAutoNum type="arabicPeriod"/>
            </a:pPr>
            <a:r>
              <a:rPr lang="en-US" sz="1184" dirty="0">
                <a:solidFill>
                  <a:schemeClr val="bg1"/>
                </a:solidFill>
                <a:cs typeface="Calibri" panose="020F0502020204030204" pitchFamily="34" charset="0"/>
              </a:rPr>
              <a:t>Additional measures of efficacy (DOR, PFS, OS)</a:t>
            </a:r>
          </a:p>
        </p:txBody>
      </p:sp>
      <p:sp>
        <p:nvSpPr>
          <p:cNvPr id="18" name="TextBox 17">
            <a:extLst>
              <a:ext uri="{FF2B5EF4-FFF2-40B4-BE49-F238E27FC236}">
                <a16:creationId xmlns:a16="http://schemas.microsoft.com/office/drawing/2014/main" id="{6B8458BB-FD29-4120-BC33-D09501E380B5}"/>
              </a:ext>
            </a:extLst>
          </p:cNvPr>
          <p:cNvSpPr txBox="1"/>
          <p:nvPr/>
        </p:nvSpPr>
        <p:spPr>
          <a:xfrm>
            <a:off x="8666332" y="2813510"/>
            <a:ext cx="1805934" cy="230811"/>
          </a:xfrm>
          <a:prstGeom prst="rect">
            <a:avLst/>
          </a:prstGeom>
          <a:noFill/>
        </p:spPr>
        <p:txBody>
          <a:bodyPr wrap="none" lIns="0" tIns="0" rIns="0" bIns="0" rtlCol="0" anchor="t" anchorCtr="0">
            <a:spAutoFit/>
          </a:bodyPr>
          <a:lstStyle/>
          <a:p>
            <a:pPr algn="ctr">
              <a:lnSpc>
                <a:spcPct val="95000"/>
              </a:lnSpc>
            </a:pPr>
            <a:r>
              <a:rPr lang="en-US" sz="1579" b="1" dirty="0">
                <a:solidFill>
                  <a:schemeClr val="tx2"/>
                </a:solidFill>
                <a:cs typeface="Calibri" panose="020F0502020204030204" pitchFamily="34" charset="0"/>
              </a:rPr>
              <a:t>Secondary Objectives</a:t>
            </a:r>
          </a:p>
        </p:txBody>
      </p:sp>
      <p:sp>
        <p:nvSpPr>
          <p:cNvPr id="30" name="Rectangle 29">
            <a:extLst>
              <a:ext uri="{FF2B5EF4-FFF2-40B4-BE49-F238E27FC236}">
                <a16:creationId xmlns:a16="http://schemas.microsoft.com/office/drawing/2014/main" id="{2CE665D4-36D8-4B2B-AB40-DDF28953FD56}"/>
              </a:ext>
            </a:extLst>
          </p:cNvPr>
          <p:cNvSpPr/>
          <p:nvPr/>
        </p:nvSpPr>
        <p:spPr>
          <a:xfrm>
            <a:off x="7448927" y="4217223"/>
            <a:ext cx="4240744" cy="584677"/>
          </a:xfrm>
          <a:prstGeom prst="rect">
            <a:avLst/>
          </a:prstGeom>
          <a:solidFill>
            <a:schemeClr val="bg1">
              <a:lumMod val="50000"/>
            </a:schemeClr>
          </a:solidFill>
          <a:ln w="63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noAutofit/>
          </a:bodyPr>
          <a:lstStyle/>
          <a:p>
            <a:pPr marL="114358"/>
            <a:r>
              <a:rPr lang="en-US" sz="1184" dirty="0">
                <a:solidFill>
                  <a:schemeClr val="bg1"/>
                </a:solidFill>
                <a:cs typeface="Calibri" panose="020F0502020204030204" pitchFamily="34" charset="0"/>
              </a:rPr>
              <a:t>To assess CD47 receptor occupancy, markers of immune cell activity, and molecular profiling in AML/MDS</a:t>
            </a:r>
          </a:p>
        </p:txBody>
      </p:sp>
      <p:sp>
        <p:nvSpPr>
          <p:cNvPr id="31" name="TextBox 30">
            <a:extLst>
              <a:ext uri="{FF2B5EF4-FFF2-40B4-BE49-F238E27FC236}">
                <a16:creationId xmlns:a16="http://schemas.microsoft.com/office/drawing/2014/main" id="{09BEC356-8AA5-4F4B-9F15-990A17A6F955}"/>
              </a:ext>
            </a:extLst>
          </p:cNvPr>
          <p:cNvSpPr txBox="1"/>
          <p:nvPr/>
        </p:nvSpPr>
        <p:spPr>
          <a:xfrm>
            <a:off x="8660480" y="3941468"/>
            <a:ext cx="1817640" cy="230811"/>
          </a:xfrm>
          <a:prstGeom prst="rect">
            <a:avLst/>
          </a:prstGeom>
          <a:noFill/>
        </p:spPr>
        <p:txBody>
          <a:bodyPr wrap="none" lIns="0" tIns="0" rIns="0" bIns="0" rtlCol="0" anchor="t" anchorCtr="0">
            <a:spAutoFit/>
          </a:bodyPr>
          <a:lstStyle/>
          <a:p>
            <a:pPr algn="ctr">
              <a:lnSpc>
                <a:spcPct val="95000"/>
              </a:lnSpc>
            </a:pPr>
            <a:r>
              <a:rPr lang="en-US" sz="1579" b="1" dirty="0">
                <a:solidFill>
                  <a:schemeClr val="tx2"/>
                </a:solidFill>
                <a:cs typeface="Calibri" panose="020F0502020204030204" pitchFamily="34" charset="0"/>
              </a:rPr>
              <a:t>Exploratory Objective</a:t>
            </a:r>
          </a:p>
        </p:txBody>
      </p:sp>
      <p:sp>
        <p:nvSpPr>
          <p:cNvPr id="32" name="TextBox 31">
            <a:extLst>
              <a:ext uri="{FF2B5EF4-FFF2-40B4-BE49-F238E27FC236}">
                <a16:creationId xmlns:a16="http://schemas.microsoft.com/office/drawing/2014/main" id="{51FA1067-0015-4C66-968B-50FF54E6E8BC}"/>
              </a:ext>
            </a:extLst>
          </p:cNvPr>
          <p:cNvSpPr txBox="1"/>
          <p:nvPr/>
        </p:nvSpPr>
        <p:spPr>
          <a:xfrm>
            <a:off x="539067" y="2844470"/>
            <a:ext cx="1686276" cy="1242740"/>
          </a:xfrm>
          <a:prstGeom prst="rect">
            <a:avLst/>
          </a:prstGeom>
          <a:noFill/>
        </p:spPr>
        <p:txBody>
          <a:bodyPr wrap="square" lIns="0" tIns="0" rIns="0" bIns="0" rtlCol="0" anchor="ctr" anchorCtr="0">
            <a:spAutoFit/>
          </a:bodyPr>
          <a:lstStyle/>
          <a:p>
            <a:pPr>
              <a:lnSpc>
                <a:spcPct val="95000"/>
              </a:lnSpc>
            </a:pPr>
            <a:r>
              <a:rPr lang="en-US" sz="1382" dirty="0">
                <a:solidFill>
                  <a:schemeClr val="tx2"/>
                </a:solidFill>
                <a:cs typeface="Calibri" panose="020F0502020204030204" pitchFamily="34" charset="0"/>
              </a:rPr>
              <a:t>Untreated AML </a:t>
            </a:r>
            <a:br>
              <a:rPr lang="en-US" sz="1382" dirty="0">
                <a:solidFill>
                  <a:schemeClr val="tx2"/>
                </a:solidFill>
                <a:cs typeface="Calibri" panose="020F0502020204030204" pitchFamily="34" charset="0"/>
              </a:rPr>
            </a:br>
            <a:r>
              <a:rPr lang="en-US" sz="1382" dirty="0">
                <a:solidFill>
                  <a:schemeClr val="tx2"/>
                </a:solidFill>
                <a:cs typeface="Calibri" panose="020F0502020204030204" pitchFamily="34" charset="0"/>
              </a:rPr>
              <a:t>ineligible for induction chemotherapy or untreated MDS intermediate to very </a:t>
            </a:r>
            <a:br>
              <a:rPr lang="en-US" sz="1382" dirty="0">
                <a:solidFill>
                  <a:schemeClr val="tx2"/>
                </a:solidFill>
                <a:cs typeface="Calibri" panose="020F0502020204030204" pitchFamily="34" charset="0"/>
              </a:rPr>
            </a:br>
            <a:r>
              <a:rPr lang="en-US" sz="1382" dirty="0">
                <a:solidFill>
                  <a:schemeClr val="tx2"/>
                </a:solidFill>
                <a:cs typeface="Calibri" panose="020F0502020204030204" pitchFamily="34" charset="0"/>
              </a:rPr>
              <a:t>high risk by IPSS-R </a:t>
            </a:r>
          </a:p>
        </p:txBody>
      </p:sp>
      <p:sp>
        <p:nvSpPr>
          <p:cNvPr id="33" name="TextBox 32">
            <a:extLst>
              <a:ext uri="{FF2B5EF4-FFF2-40B4-BE49-F238E27FC236}">
                <a16:creationId xmlns:a16="http://schemas.microsoft.com/office/drawing/2014/main" id="{75CB78A5-B263-48F7-A999-B1371DE775FC}"/>
              </a:ext>
            </a:extLst>
          </p:cNvPr>
          <p:cNvSpPr txBox="1"/>
          <p:nvPr/>
        </p:nvSpPr>
        <p:spPr>
          <a:xfrm>
            <a:off x="2838713" y="2345986"/>
            <a:ext cx="2204286" cy="461622"/>
          </a:xfrm>
          <a:prstGeom prst="rect">
            <a:avLst/>
          </a:prstGeom>
          <a:noFill/>
        </p:spPr>
        <p:txBody>
          <a:bodyPr wrap="none" lIns="0" tIns="0" rIns="0" bIns="0" rtlCol="0" anchor="t" anchorCtr="0">
            <a:spAutoFit/>
          </a:bodyPr>
          <a:lstStyle>
            <a:defPPr>
              <a:defRPr lang="en-US"/>
            </a:defPPr>
            <a:lvl1pPr algn="ctr">
              <a:defRPr b="1">
                <a:solidFill>
                  <a:schemeClr val="bg1"/>
                </a:solidFill>
                <a:latin typeface="Calibri" panose="020F0502020204030204" pitchFamily="34" charset="0"/>
                <a:cs typeface="Calibri" panose="020F0502020204030204" pitchFamily="34" charset="0"/>
              </a:defRPr>
            </a:lvl1pPr>
          </a:lstStyle>
          <a:p>
            <a:pPr>
              <a:lnSpc>
                <a:spcPct val="95000"/>
              </a:lnSpc>
            </a:pPr>
            <a:r>
              <a:rPr lang="en-US" sz="1579" dirty="0">
                <a:solidFill>
                  <a:schemeClr val="tx2"/>
                </a:solidFill>
                <a:latin typeface="+mn-lt"/>
              </a:rPr>
              <a:t>Magrolimab + AZA Combo</a:t>
            </a:r>
          </a:p>
          <a:p>
            <a:pPr>
              <a:lnSpc>
                <a:spcPct val="95000"/>
              </a:lnSpc>
            </a:pPr>
            <a:r>
              <a:rPr lang="en-US" sz="1579" dirty="0">
                <a:solidFill>
                  <a:schemeClr val="tx2"/>
                </a:solidFill>
                <a:latin typeface="+mn-lt"/>
              </a:rPr>
              <a:t>Safety Evaluation (N=6)</a:t>
            </a:r>
          </a:p>
        </p:txBody>
      </p:sp>
      <p:sp>
        <p:nvSpPr>
          <p:cNvPr id="34" name="TextBox 33">
            <a:extLst>
              <a:ext uri="{FF2B5EF4-FFF2-40B4-BE49-F238E27FC236}">
                <a16:creationId xmlns:a16="http://schemas.microsoft.com/office/drawing/2014/main" id="{5947C1C8-98B4-48DE-A7FD-541087D72465}"/>
              </a:ext>
            </a:extLst>
          </p:cNvPr>
          <p:cNvSpPr txBox="1"/>
          <p:nvPr/>
        </p:nvSpPr>
        <p:spPr>
          <a:xfrm>
            <a:off x="5844569" y="2576797"/>
            <a:ext cx="857318" cy="230811"/>
          </a:xfrm>
          <a:prstGeom prst="rect">
            <a:avLst/>
          </a:prstGeom>
          <a:noFill/>
        </p:spPr>
        <p:txBody>
          <a:bodyPr wrap="none" lIns="0" tIns="0" rIns="0" bIns="0" rtlCol="0" anchor="t" anchorCtr="0">
            <a:spAutoFit/>
          </a:bodyPr>
          <a:lstStyle>
            <a:defPPr>
              <a:defRPr lang="en-US"/>
            </a:defPPr>
            <a:lvl1pPr algn="ctr">
              <a:defRPr b="1">
                <a:solidFill>
                  <a:schemeClr val="bg1"/>
                </a:solidFill>
                <a:latin typeface="Calibri" panose="020F0502020204030204" pitchFamily="34" charset="0"/>
                <a:cs typeface="Calibri" panose="020F0502020204030204" pitchFamily="34" charset="0"/>
              </a:defRPr>
            </a:lvl1pPr>
          </a:lstStyle>
          <a:p>
            <a:pPr>
              <a:lnSpc>
                <a:spcPct val="95000"/>
              </a:lnSpc>
            </a:pPr>
            <a:r>
              <a:rPr lang="en-US" sz="1579" dirty="0">
                <a:solidFill>
                  <a:schemeClr val="tx2"/>
                </a:solidFill>
                <a:latin typeface="+mn-lt"/>
              </a:rPr>
              <a:t>Expansion</a:t>
            </a:r>
          </a:p>
        </p:txBody>
      </p:sp>
      <p:sp>
        <p:nvSpPr>
          <p:cNvPr id="35" name="Rectangle 34">
            <a:extLst>
              <a:ext uri="{FF2B5EF4-FFF2-40B4-BE49-F238E27FC236}">
                <a16:creationId xmlns:a16="http://schemas.microsoft.com/office/drawing/2014/main" id="{32F9879C-9F97-4CB8-B258-2AEB6397FCDC}"/>
              </a:ext>
            </a:extLst>
          </p:cNvPr>
          <p:cNvSpPr/>
          <p:nvPr/>
        </p:nvSpPr>
        <p:spPr>
          <a:xfrm>
            <a:off x="5316546" y="3044321"/>
            <a:ext cx="1913363" cy="812057"/>
          </a:xfrm>
          <a:prstGeom prst="rect">
            <a:avLst/>
          </a:prstGeom>
          <a:solidFill>
            <a:srgbClr val="CD113B"/>
          </a:solidFill>
          <a:ln w="6350">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noAutofit/>
          </a:bodyPr>
          <a:lstStyle/>
          <a:p>
            <a:pPr algn="ctr">
              <a:lnSpc>
                <a:spcPct val="95000"/>
              </a:lnSpc>
            </a:pPr>
            <a:r>
              <a:rPr lang="en-US" sz="1382" dirty="0" err="1">
                <a:solidFill>
                  <a:schemeClr val="bg1"/>
                </a:solidFill>
                <a:cs typeface="Calibri" panose="020F0502020204030204" pitchFamily="34" charset="0"/>
              </a:rPr>
              <a:t>Magro</a:t>
            </a:r>
            <a:r>
              <a:rPr lang="en-US" sz="1382" dirty="0">
                <a:solidFill>
                  <a:schemeClr val="bg1"/>
                </a:solidFill>
                <a:cs typeface="Calibri" panose="020F0502020204030204" pitchFamily="34" charset="0"/>
              </a:rPr>
              <a:t>: 1, 30 mg/kg* weekly or Q2W</a:t>
            </a:r>
          </a:p>
          <a:p>
            <a:pPr algn="ctr">
              <a:lnSpc>
                <a:spcPct val="95000"/>
              </a:lnSpc>
            </a:pPr>
            <a:r>
              <a:rPr lang="en-US" sz="1382" dirty="0">
                <a:solidFill>
                  <a:schemeClr val="bg1"/>
                </a:solidFill>
                <a:cs typeface="Calibri" panose="020F0502020204030204" pitchFamily="34" charset="0"/>
              </a:rPr>
              <a:t>AZA: 75 mg/m</a:t>
            </a:r>
            <a:r>
              <a:rPr lang="en-US" sz="1382" baseline="30000" dirty="0">
                <a:solidFill>
                  <a:schemeClr val="bg1"/>
                </a:solidFill>
                <a:cs typeface="Calibri" panose="020F0502020204030204" pitchFamily="34" charset="0"/>
              </a:rPr>
              <a:t>2</a:t>
            </a:r>
            <a:r>
              <a:rPr lang="en-US" sz="1382" dirty="0">
                <a:solidFill>
                  <a:schemeClr val="bg1"/>
                </a:solidFill>
                <a:cs typeface="Calibri" panose="020F0502020204030204" pitchFamily="34" charset="0"/>
              </a:rPr>
              <a:t> D1−7</a:t>
            </a:r>
          </a:p>
        </p:txBody>
      </p:sp>
      <p:sp>
        <p:nvSpPr>
          <p:cNvPr id="36" name="TextBox 35">
            <a:extLst>
              <a:ext uri="{FF2B5EF4-FFF2-40B4-BE49-F238E27FC236}">
                <a16:creationId xmlns:a16="http://schemas.microsoft.com/office/drawing/2014/main" id="{BA52C8C9-90D4-8E41-84BC-97815EDCEE81}"/>
              </a:ext>
            </a:extLst>
          </p:cNvPr>
          <p:cNvSpPr txBox="1"/>
          <p:nvPr/>
        </p:nvSpPr>
        <p:spPr>
          <a:xfrm>
            <a:off x="8774178" y="1772901"/>
            <a:ext cx="1590244" cy="230811"/>
          </a:xfrm>
          <a:prstGeom prst="rect">
            <a:avLst/>
          </a:prstGeom>
          <a:noFill/>
        </p:spPr>
        <p:txBody>
          <a:bodyPr wrap="none" lIns="0" tIns="0" rIns="0" bIns="0" rtlCol="0" anchor="t" anchorCtr="0">
            <a:spAutoFit/>
          </a:bodyPr>
          <a:lstStyle/>
          <a:p>
            <a:pPr algn="ctr">
              <a:lnSpc>
                <a:spcPct val="95000"/>
              </a:lnSpc>
            </a:pPr>
            <a:r>
              <a:rPr lang="en-US" sz="1579" b="1" dirty="0">
                <a:solidFill>
                  <a:schemeClr val="tx2"/>
                </a:solidFill>
                <a:cs typeface="Calibri" panose="020F0502020204030204" pitchFamily="34" charset="0"/>
              </a:rPr>
              <a:t>Primary Objectives</a:t>
            </a:r>
          </a:p>
        </p:txBody>
      </p:sp>
      <p:sp>
        <p:nvSpPr>
          <p:cNvPr id="37" name="Right Arrow 36">
            <a:extLst>
              <a:ext uri="{FF2B5EF4-FFF2-40B4-BE49-F238E27FC236}">
                <a16:creationId xmlns:a16="http://schemas.microsoft.com/office/drawing/2014/main" id="{69A7D14D-4A4E-D948-92D1-A191699C17FB}"/>
              </a:ext>
            </a:extLst>
          </p:cNvPr>
          <p:cNvSpPr/>
          <p:nvPr/>
        </p:nvSpPr>
        <p:spPr>
          <a:xfrm>
            <a:off x="2356638" y="3358571"/>
            <a:ext cx="510737" cy="1835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79"/>
          </a:p>
        </p:txBody>
      </p:sp>
      <p:sp>
        <p:nvSpPr>
          <p:cNvPr id="38" name="Right Arrow 37">
            <a:extLst>
              <a:ext uri="{FF2B5EF4-FFF2-40B4-BE49-F238E27FC236}">
                <a16:creationId xmlns:a16="http://schemas.microsoft.com/office/drawing/2014/main" id="{354BB831-480E-6541-99EC-0E1095697093}"/>
              </a:ext>
            </a:extLst>
          </p:cNvPr>
          <p:cNvSpPr/>
          <p:nvPr/>
        </p:nvSpPr>
        <p:spPr>
          <a:xfrm>
            <a:off x="4979481" y="3352039"/>
            <a:ext cx="280592" cy="196622"/>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79"/>
          </a:p>
        </p:txBody>
      </p:sp>
      <p:sp>
        <p:nvSpPr>
          <p:cNvPr id="4" name="TextBox 3">
            <a:extLst>
              <a:ext uri="{FF2B5EF4-FFF2-40B4-BE49-F238E27FC236}">
                <a16:creationId xmlns:a16="http://schemas.microsoft.com/office/drawing/2014/main" id="{A8E71192-F92B-42AE-AC26-D57B88C83D0B}"/>
              </a:ext>
            </a:extLst>
          </p:cNvPr>
          <p:cNvSpPr txBox="1"/>
          <p:nvPr/>
        </p:nvSpPr>
        <p:spPr>
          <a:xfrm>
            <a:off x="461175" y="5004378"/>
            <a:ext cx="11269649" cy="652953"/>
          </a:xfrm>
          <a:prstGeom prst="rect">
            <a:avLst/>
          </a:prstGeom>
        </p:spPr>
        <p:txBody>
          <a:bodyPr vert="horz" lIns="0" tIns="0" rIns="0" bIns="0" rtlCol="0">
            <a:spAutoFit/>
          </a:bodyPr>
          <a:lstStyle>
            <a:lvl1pPr marL="282575" indent="-282575" defTabSz="457200" eaLnBrk="0" hangingPunct="0">
              <a:lnSpc>
                <a:spcPct val="95000"/>
              </a:lnSpc>
              <a:spcBef>
                <a:spcPts val="1200"/>
              </a:spcBef>
              <a:buFont typeface="Calibri" panose="020F0502020204030204" pitchFamily="34" charset="0"/>
              <a:buChar char="•"/>
              <a:defRPr sz="2000">
                <a:latin typeface="+mn-lt"/>
                <a:ea typeface="Geneva" pitchFamily="37" charset="-128"/>
                <a:cs typeface="Geneva" pitchFamily="37" charset="-128"/>
              </a:defRPr>
            </a:lvl1pPr>
            <a:lvl2pPr marL="574675" lvl="1" indent="-292100" defTabSz="457200" eaLnBrk="0" hangingPunct="0">
              <a:lnSpc>
                <a:spcPct val="95000"/>
              </a:lnSpc>
              <a:spcBef>
                <a:spcPts val="400"/>
              </a:spcBef>
              <a:buFont typeface="Arial" panose="020B0604020202020204" pitchFamily="34" charset="0"/>
              <a:buChar char="–"/>
              <a:defRPr sz="1800">
                <a:latin typeface="+mn-lt"/>
                <a:ea typeface="Geneva" pitchFamily="37" charset="-128"/>
                <a:cs typeface="+mn-cs"/>
              </a:defRPr>
            </a:lvl2pPr>
            <a:lvl3pPr marL="857250" indent="-282575" defTabSz="457200" eaLnBrk="0" hangingPunct="0">
              <a:lnSpc>
                <a:spcPct val="95000"/>
              </a:lnSpc>
              <a:spcBef>
                <a:spcPts val="300"/>
              </a:spcBef>
              <a:buFont typeface="Wingdings" panose="05000000000000000000" pitchFamily="2" charset="2"/>
              <a:buChar char="§"/>
              <a:defRPr>
                <a:latin typeface="+mn-lt"/>
                <a:ea typeface="Geneva" pitchFamily="37" charset="-128"/>
                <a:cs typeface="+mn-cs"/>
              </a:defRPr>
            </a:lvl3pPr>
            <a:lvl4pPr marL="1141413" indent="-284163"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4pPr>
            <a:lvl5pPr marL="1433513" indent="-292100"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5pPr>
            <a:lvl6pPr marL="2514600" indent="-228600" defTabSz="457200">
              <a:spcBef>
                <a:spcPct val="20000"/>
              </a:spcBef>
              <a:buFont typeface="Arial"/>
              <a:buChar char="•"/>
              <a:defRPr sz="2000">
                <a:latin typeface="+mn-lt"/>
                <a:ea typeface="+mn-ea"/>
                <a:cs typeface="+mn-cs"/>
              </a:defRPr>
            </a:lvl6pPr>
            <a:lvl7pPr marL="2971800" indent="-228600" defTabSz="457200">
              <a:spcBef>
                <a:spcPct val="20000"/>
              </a:spcBef>
              <a:buFont typeface="Arial"/>
              <a:buChar char="•"/>
              <a:defRPr sz="2000">
                <a:latin typeface="+mn-lt"/>
                <a:ea typeface="+mn-ea"/>
                <a:cs typeface="+mn-cs"/>
              </a:defRPr>
            </a:lvl7pPr>
            <a:lvl8pPr marL="3429000" indent="-228600" defTabSz="457200">
              <a:spcBef>
                <a:spcPct val="20000"/>
              </a:spcBef>
              <a:buFont typeface="Arial"/>
              <a:buChar char="•"/>
              <a:defRPr sz="2000">
                <a:latin typeface="+mn-lt"/>
                <a:ea typeface="+mn-ea"/>
                <a:cs typeface="+mn-cs"/>
              </a:defRPr>
            </a:lvl8pPr>
            <a:lvl9pPr marL="3886200" indent="-228600" defTabSz="457200">
              <a:spcBef>
                <a:spcPct val="20000"/>
              </a:spcBef>
              <a:buFont typeface="Arial"/>
              <a:buChar char="•"/>
              <a:defRPr sz="2000">
                <a:latin typeface="+mn-lt"/>
                <a:ea typeface="+mn-ea"/>
                <a:cs typeface="+mn-cs"/>
              </a:defRPr>
            </a:lvl9pPr>
          </a:lstStyle>
          <a:p>
            <a:pPr>
              <a:spcBef>
                <a:spcPts val="592"/>
              </a:spcBef>
            </a:pPr>
            <a:r>
              <a:rPr lang="en-US" sz="1974" dirty="0"/>
              <a:t>A </a:t>
            </a:r>
            <a:r>
              <a:rPr lang="en-US" sz="1974" dirty="0" err="1"/>
              <a:t>magrolimab</a:t>
            </a:r>
            <a:r>
              <a:rPr lang="en-US" sz="1974" dirty="0"/>
              <a:t> priming dose (1 mg/kg) and dose ramp-up were utilized to mitigate on-target anemia</a:t>
            </a:r>
          </a:p>
          <a:p>
            <a:pPr>
              <a:spcBef>
                <a:spcPts val="592"/>
              </a:spcBef>
            </a:pPr>
            <a:r>
              <a:rPr lang="en-US" sz="1974" dirty="0"/>
              <a:t>Data from the AML expansion cohort are presented</a:t>
            </a:r>
          </a:p>
        </p:txBody>
      </p:sp>
    </p:spTree>
    <p:extLst>
      <p:ext uri="{BB962C8B-B14F-4D97-AF65-F5344CB8AC3E}">
        <p14:creationId xmlns:p14="http://schemas.microsoft.com/office/powerpoint/2010/main" val="2691921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811" y="202758"/>
            <a:ext cx="10515600" cy="719104"/>
          </a:xfrm>
        </p:spPr>
        <p:txBody>
          <a:bodyPr>
            <a:normAutofit/>
          </a:bodyPr>
          <a:lstStyle/>
          <a:p>
            <a:r>
              <a:rPr lang="en-US" sz="3600" b="1" dirty="0"/>
              <a:t>Magrolimab + AZA Induces High Response Rates in AML</a:t>
            </a:r>
          </a:p>
        </p:txBody>
      </p:sp>
      <p:sp>
        <p:nvSpPr>
          <p:cNvPr id="3" name="Text Placeholder 2">
            <a:extLst>
              <a:ext uri="{FF2B5EF4-FFF2-40B4-BE49-F238E27FC236}">
                <a16:creationId xmlns:a16="http://schemas.microsoft.com/office/drawing/2014/main" id="{C8792CB8-B3B6-4935-BB8E-CB72065D0A59}"/>
              </a:ext>
            </a:extLst>
          </p:cNvPr>
          <p:cNvSpPr>
            <a:spLocks noGrp="1"/>
          </p:cNvSpPr>
          <p:nvPr>
            <p:ph type="body" sz="quarter" idx="4294967295"/>
          </p:nvPr>
        </p:nvSpPr>
        <p:spPr>
          <a:xfrm>
            <a:off x="771525" y="6272986"/>
            <a:ext cx="11420475" cy="360362"/>
          </a:xfrm>
        </p:spPr>
        <p:txBody>
          <a:bodyPr>
            <a:normAutofit fontScale="25000" lnSpcReduction="20000"/>
          </a:bodyPr>
          <a:lstStyle/>
          <a:p>
            <a:r>
              <a:rPr lang="en-US" dirty="0"/>
              <a:t>Response assessments per 2017 AML ELN criteria. Patients with at least 1 post-treatment response assessment are shown. *Three patients not shown due to missing values; &lt;5% blasts imputed as 2.5%. </a:t>
            </a:r>
          </a:p>
          <a:p>
            <a:r>
              <a:rPr lang="en-US" dirty="0"/>
              <a:t>1. </a:t>
            </a:r>
            <a:r>
              <a:rPr lang="en-US" dirty="0" err="1"/>
              <a:t>Fenaux</a:t>
            </a:r>
            <a:r>
              <a:rPr lang="en-US" dirty="0"/>
              <a:t> P, et al. </a:t>
            </a:r>
            <a:r>
              <a:rPr lang="en-US" i="1" dirty="0"/>
              <a:t>J Clin Oncol</a:t>
            </a:r>
            <a:r>
              <a:rPr lang="en-US" dirty="0"/>
              <a:t>. 2010;28(4):562-569. 2. </a:t>
            </a:r>
            <a:r>
              <a:rPr lang="en-US" dirty="0" err="1"/>
              <a:t>Dombret</a:t>
            </a:r>
            <a:r>
              <a:rPr lang="en-US" dirty="0"/>
              <a:t> H, et al. </a:t>
            </a:r>
            <a:r>
              <a:rPr lang="en-US" i="1" dirty="0"/>
              <a:t>Blood</a:t>
            </a:r>
            <a:r>
              <a:rPr lang="en-US" dirty="0"/>
              <a:t>. 2015;126(3):291-299.  </a:t>
            </a:r>
          </a:p>
        </p:txBody>
      </p:sp>
      <p:graphicFrame>
        <p:nvGraphicFramePr>
          <p:cNvPr id="93" name="Table 92">
            <a:extLst>
              <a:ext uri="{FF2B5EF4-FFF2-40B4-BE49-F238E27FC236}">
                <a16:creationId xmlns:a16="http://schemas.microsoft.com/office/drawing/2014/main" id="{0F1D6959-CDF7-4CF1-B792-19BD06FB107D}"/>
              </a:ext>
            </a:extLst>
          </p:cNvPr>
          <p:cNvGraphicFramePr>
            <a:graphicFrameLocks noGrp="1"/>
          </p:cNvGraphicFramePr>
          <p:nvPr>
            <p:extLst>
              <p:ext uri="{D42A27DB-BD31-4B8C-83A1-F6EECF244321}">
                <p14:modId xmlns:p14="http://schemas.microsoft.com/office/powerpoint/2010/main" val="1911012013"/>
              </p:ext>
            </p:extLst>
          </p:nvPr>
        </p:nvGraphicFramePr>
        <p:xfrm>
          <a:off x="443852" y="1412578"/>
          <a:ext cx="5024898" cy="2702345"/>
        </p:xfrm>
        <a:graphic>
          <a:graphicData uri="http://schemas.openxmlformats.org/drawingml/2006/table">
            <a:tbl>
              <a:tblPr firstRow="1" firstCol="1" bandRow="1">
                <a:tableStyleId>{0E3FDE45-AF77-4B5C-9715-49D594BDF05E}</a:tableStyleId>
              </a:tblPr>
              <a:tblGrid>
                <a:gridCol w="1647108">
                  <a:extLst>
                    <a:ext uri="{9D8B030D-6E8A-4147-A177-3AD203B41FA5}">
                      <a16:colId xmlns:a16="http://schemas.microsoft.com/office/drawing/2014/main" val="20000"/>
                    </a:ext>
                  </a:extLst>
                </a:gridCol>
                <a:gridCol w="1879627">
                  <a:extLst>
                    <a:ext uri="{9D8B030D-6E8A-4147-A177-3AD203B41FA5}">
                      <a16:colId xmlns:a16="http://schemas.microsoft.com/office/drawing/2014/main" val="344164351"/>
                    </a:ext>
                  </a:extLst>
                </a:gridCol>
                <a:gridCol w="1498163">
                  <a:extLst>
                    <a:ext uri="{9D8B030D-6E8A-4147-A177-3AD203B41FA5}">
                      <a16:colId xmlns:a16="http://schemas.microsoft.com/office/drawing/2014/main" val="2605026571"/>
                    </a:ext>
                  </a:extLst>
                </a:gridCol>
              </a:tblGrid>
              <a:tr h="559658">
                <a:tc>
                  <a:txBody>
                    <a:bodyPr/>
                    <a:lstStyle/>
                    <a:p>
                      <a:pPr algn="l">
                        <a:lnSpc>
                          <a:spcPct val="95000"/>
                        </a:lnSpc>
                      </a:pPr>
                      <a:r>
                        <a:rPr lang="en-US" sz="1600" dirty="0">
                          <a:solidFill>
                            <a:schemeClr val="bg1"/>
                          </a:solidFill>
                        </a:rPr>
                        <a:t>Best Overall Response</a:t>
                      </a:r>
                      <a:endParaRPr lang="en-US" sz="1600" dirty="0">
                        <a:solidFill>
                          <a:schemeClr val="bg1"/>
                        </a:solidFill>
                        <a:latin typeface="+mn-lt"/>
                      </a:endParaRPr>
                    </a:p>
                  </a:txBody>
                  <a:tcPr marL="45114" marR="9023" marT="9023" marB="9023" anchor="ctr">
                    <a:solidFill>
                      <a:srgbClr val="CD113B"/>
                    </a:solidFill>
                  </a:tcPr>
                </a:tc>
                <a:tc>
                  <a:txBody>
                    <a:bodyPr/>
                    <a:lstStyle/>
                    <a:p>
                      <a:pPr algn="ctr">
                        <a:lnSpc>
                          <a:spcPct val="95000"/>
                        </a:lnSpc>
                      </a:pPr>
                      <a:r>
                        <a:rPr lang="en-US" sz="1600" dirty="0">
                          <a:solidFill>
                            <a:schemeClr val="bg1"/>
                          </a:solidFill>
                        </a:rPr>
                        <a:t>All AML</a:t>
                      </a:r>
                    </a:p>
                    <a:p>
                      <a:pPr algn="ctr">
                        <a:lnSpc>
                          <a:spcPct val="95000"/>
                        </a:lnSpc>
                      </a:pPr>
                      <a:r>
                        <a:rPr lang="en-US" sz="1600" dirty="0">
                          <a:solidFill>
                            <a:schemeClr val="bg1"/>
                          </a:solidFill>
                        </a:rPr>
                        <a:t>(N=43)</a:t>
                      </a:r>
                      <a:endParaRPr lang="en-US" sz="1600" dirty="0">
                        <a:solidFill>
                          <a:schemeClr val="bg1"/>
                        </a:solidFill>
                        <a:latin typeface="+mn-lt"/>
                      </a:endParaRPr>
                    </a:p>
                  </a:txBody>
                  <a:tcPr marL="45114" marR="9023" marT="9023" marB="9023" anchor="ctr">
                    <a:solidFill>
                      <a:srgbClr val="CD113B"/>
                    </a:solidFill>
                  </a:tcPr>
                </a:tc>
                <a:tc>
                  <a:txBody>
                    <a:bodyPr/>
                    <a:lstStyle/>
                    <a:p>
                      <a:pPr algn="ctr">
                        <a:lnSpc>
                          <a:spcPct val="95000"/>
                        </a:lnSpc>
                      </a:pPr>
                      <a:r>
                        <a:rPr lang="en-US" sz="1600" i="1" dirty="0">
                          <a:solidFill>
                            <a:schemeClr val="bg1"/>
                          </a:solidFill>
                        </a:rPr>
                        <a:t>TP53</a:t>
                      </a:r>
                      <a:r>
                        <a:rPr lang="en-US" sz="1600" dirty="0">
                          <a:solidFill>
                            <a:schemeClr val="bg1"/>
                          </a:solidFill>
                        </a:rPr>
                        <a:t>-mutant AML (29)</a:t>
                      </a:r>
                      <a:endParaRPr lang="en-US" sz="1600" dirty="0">
                        <a:solidFill>
                          <a:schemeClr val="bg1"/>
                        </a:solidFill>
                        <a:latin typeface="+mn-lt"/>
                      </a:endParaRPr>
                    </a:p>
                  </a:txBody>
                  <a:tcPr marL="45114" marR="9023" marT="9023" marB="9023" anchor="ctr">
                    <a:solidFill>
                      <a:srgbClr val="CD113B"/>
                    </a:solidFill>
                  </a:tcPr>
                </a:tc>
                <a:extLst>
                  <a:ext uri="{0D108BD9-81ED-4DB2-BD59-A6C34878D82A}">
                    <a16:rowId xmlns:a16="http://schemas.microsoft.com/office/drawing/2014/main" val="10000"/>
                  </a:ext>
                </a:extLst>
              </a:tr>
              <a:tr h="335095">
                <a:tc>
                  <a:txBody>
                    <a:bodyPr/>
                    <a:lstStyle/>
                    <a:p>
                      <a:pPr algn="l">
                        <a:lnSpc>
                          <a:spcPct val="95000"/>
                        </a:lnSpc>
                      </a:pPr>
                      <a:r>
                        <a:rPr lang="en-US" sz="1500" dirty="0"/>
                        <a:t>ORR</a:t>
                      </a:r>
                      <a:endParaRPr lang="en-US" sz="1500" dirty="0">
                        <a:latin typeface="+mn-lt"/>
                      </a:endParaRPr>
                    </a:p>
                  </a:txBody>
                  <a:tcPr marL="45114" marR="9023" marT="9023" marB="9023" anchor="ctr"/>
                </a:tc>
                <a:tc>
                  <a:txBody>
                    <a:bodyPr/>
                    <a:lstStyle/>
                    <a:p>
                      <a:pPr algn="ctr">
                        <a:lnSpc>
                          <a:spcPct val="95000"/>
                        </a:lnSpc>
                      </a:pPr>
                      <a:r>
                        <a:rPr lang="en-US" sz="1500" dirty="0"/>
                        <a:t>27 (63%)</a:t>
                      </a:r>
                      <a:endParaRPr lang="en-US" sz="1500" dirty="0">
                        <a:latin typeface="+mn-lt"/>
                      </a:endParaRPr>
                    </a:p>
                  </a:txBody>
                  <a:tcPr marL="45114" marR="9023" marT="9023" marB="9023" anchor="ctr"/>
                </a:tc>
                <a:tc>
                  <a:txBody>
                    <a:bodyPr/>
                    <a:lstStyle/>
                    <a:p>
                      <a:pPr algn="ctr">
                        <a:lnSpc>
                          <a:spcPct val="95000"/>
                        </a:lnSpc>
                      </a:pPr>
                      <a:r>
                        <a:rPr lang="en-US" sz="1500" dirty="0"/>
                        <a:t>20 (69%)</a:t>
                      </a:r>
                      <a:endParaRPr lang="en-US" sz="1500" dirty="0">
                        <a:latin typeface="+mn-lt"/>
                      </a:endParaRPr>
                    </a:p>
                  </a:txBody>
                  <a:tcPr marL="45114" marR="9023" marT="9023" marB="9023" anchor="ctr"/>
                </a:tc>
                <a:extLst>
                  <a:ext uri="{0D108BD9-81ED-4DB2-BD59-A6C34878D82A}">
                    <a16:rowId xmlns:a16="http://schemas.microsoft.com/office/drawing/2014/main" val="10001"/>
                  </a:ext>
                </a:extLst>
              </a:tr>
              <a:tr h="331378">
                <a:tc>
                  <a:txBody>
                    <a:bodyPr/>
                    <a:lstStyle/>
                    <a:p>
                      <a:pPr algn="l">
                        <a:lnSpc>
                          <a:spcPct val="95000"/>
                        </a:lnSpc>
                      </a:pPr>
                      <a:r>
                        <a:rPr lang="en-US" sz="1500" dirty="0"/>
                        <a:t>CR</a:t>
                      </a:r>
                      <a:endParaRPr lang="en-US" sz="1500" dirty="0">
                        <a:latin typeface="+mn-lt"/>
                      </a:endParaRPr>
                    </a:p>
                  </a:txBody>
                  <a:tcPr marL="45114" marR="9023" marT="9023" marB="9023" anchor="ctr"/>
                </a:tc>
                <a:tc>
                  <a:txBody>
                    <a:bodyPr/>
                    <a:lstStyle/>
                    <a:p>
                      <a:pPr algn="ctr">
                        <a:lnSpc>
                          <a:spcPct val="95000"/>
                        </a:lnSpc>
                      </a:pPr>
                      <a:r>
                        <a:rPr lang="en-US" sz="1500" dirty="0"/>
                        <a:t>18 (42%)</a:t>
                      </a:r>
                      <a:endParaRPr lang="en-US" sz="1500" dirty="0">
                        <a:latin typeface="+mn-lt"/>
                      </a:endParaRPr>
                    </a:p>
                  </a:txBody>
                  <a:tcPr marL="45114" marR="9023" marT="9023" marB="9023" anchor="ctr"/>
                </a:tc>
                <a:tc>
                  <a:txBody>
                    <a:bodyPr/>
                    <a:lstStyle/>
                    <a:p>
                      <a:pPr algn="ctr">
                        <a:lnSpc>
                          <a:spcPct val="95000"/>
                        </a:lnSpc>
                      </a:pPr>
                      <a:r>
                        <a:rPr lang="en-US" sz="1500" dirty="0"/>
                        <a:t>13 (45%)</a:t>
                      </a:r>
                      <a:endParaRPr lang="en-US" sz="1500" dirty="0">
                        <a:latin typeface="+mn-lt"/>
                      </a:endParaRPr>
                    </a:p>
                  </a:txBody>
                  <a:tcPr marL="45114" marR="9023" marT="9023" marB="9023" anchor="ctr"/>
                </a:tc>
                <a:extLst>
                  <a:ext uri="{0D108BD9-81ED-4DB2-BD59-A6C34878D82A}">
                    <a16:rowId xmlns:a16="http://schemas.microsoft.com/office/drawing/2014/main" val="10002"/>
                  </a:ext>
                </a:extLst>
              </a:tr>
              <a:tr h="310006">
                <a:tc>
                  <a:txBody>
                    <a:bodyPr/>
                    <a:lstStyle/>
                    <a:p>
                      <a:pPr algn="l">
                        <a:lnSpc>
                          <a:spcPct val="95000"/>
                        </a:lnSpc>
                      </a:pPr>
                      <a:r>
                        <a:rPr lang="en-US" sz="1500" dirty="0" err="1"/>
                        <a:t>CRi</a:t>
                      </a:r>
                      <a:endParaRPr lang="en-US" sz="1500" dirty="0">
                        <a:latin typeface="+mn-lt"/>
                      </a:endParaRPr>
                    </a:p>
                  </a:txBody>
                  <a:tcPr marL="45114" marR="9023" marT="9023" marB="9023" anchor="ctr"/>
                </a:tc>
                <a:tc>
                  <a:txBody>
                    <a:bodyPr/>
                    <a:lstStyle/>
                    <a:p>
                      <a:pPr algn="ctr">
                        <a:lnSpc>
                          <a:spcPct val="95000"/>
                        </a:lnSpc>
                      </a:pPr>
                      <a:r>
                        <a:rPr lang="en-US" sz="1500" dirty="0"/>
                        <a:t>5 (12%)</a:t>
                      </a:r>
                      <a:endParaRPr lang="en-US" sz="1500" dirty="0">
                        <a:latin typeface="+mn-lt"/>
                      </a:endParaRPr>
                    </a:p>
                  </a:txBody>
                  <a:tcPr marL="45114" marR="9023" marT="9023" marB="9023" anchor="ctr"/>
                </a:tc>
                <a:tc>
                  <a:txBody>
                    <a:bodyPr/>
                    <a:lstStyle/>
                    <a:p>
                      <a:pPr algn="ctr">
                        <a:lnSpc>
                          <a:spcPct val="95000"/>
                        </a:lnSpc>
                      </a:pPr>
                      <a:r>
                        <a:rPr lang="en-US" sz="1500" dirty="0"/>
                        <a:t>4 (14%)</a:t>
                      </a:r>
                      <a:endParaRPr lang="en-US" sz="1500" dirty="0">
                        <a:latin typeface="+mn-lt"/>
                      </a:endParaRPr>
                    </a:p>
                  </a:txBody>
                  <a:tcPr marL="45114" marR="9023" marT="9023" marB="9023" anchor="ctr"/>
                </a:tc>
                <a:extLst>
                  <a:ext uri="{0D108BD9-81ED-4DB2-BD59-A6C34878D82A}">
                    <a16:rowId xmlns:a16="http://schemas.microsoft.com/office/drawing/2014/main" val="10003"/>
                  </a:ext>
                </a:extLst>
              </a:tr>
              <a:tr h="308037">
                <a:tc>
                  <a:txBody>
                    <a:bodyPr/>
                    <a:lstStyle/>
                    <a:p>
                      <a:pPr algn="l">
                        <a:lnSpc>
                          <a:spcPct val="95000"/>
                        </a:lnSpc>
                      </a:pPr>
                      <a:r>
                        <a:rPr lang="en-US" sz="1500" dirty="0"/>
                        <a:t>PR</a:t>
                      </a:r>
                      <a:endParaRPr lang="en-US" sz="1500" dirty="0">
                        <a:latin typeface="+mn-lt"/>
                      </a:endParaRPr>
                    </a:p>
                  </a:txBody>
                  <a:tcPr marL="45114" marR="9023" marT="9023" marB="9023" anchor="ctr"/>
                </a:tc>
                <a:tc>
                  <a:txBody>
                    <a:bodyPr/>
                    <a:lstStyle/>
                    <a:p>
                      <a:pPr algn="ctr">
                        <a:lnSpc>
                          <a:spcPct val="95000"/>
                        </a:lnSpc>
                      </a:pPr>
                      <a:r>
                        <a:rPr lang="en-US" sz="1500" dirty="0"/>
                        <a:t>1 (2%)</a:t>
                      </a:r>
                      <a:endParaRPr lang="en-US" sz="1500" dirty="0">
                        <a:solidFill>
                          <a:schemeClr val="tx1"/>
                        </a:solidFill>
                        <a:latin typeface="+mn-lt"/>
                      </a:endParaRPr>
                    </a:p>
                  </a:txBody>
                  <a:tcPr marL="45114" marR="9023" marT="9023" marB="9023" anchor="ctr"/>
                </a:tc>
                <a:tc>
                  <a:txBody>
                    <a:bodyPr/>
                    <a:lstStyle/>
                    <a:p>
                      <a:pPr algn="ctr">
                        <a:lnSpc>
                          <a:spcPct val="95000"/>
                        </a:lnSpc>
                      </a:pPr>
                      <a:r>
                        <a:rPr lang="en-US" sz="1500" dirty="0">
                          <a:solidFill>
                            <a:schemeClr val="tx1"/>
                          </a:solidFill>
                        </a:rPr>
                        <a:t>1 (3%)</a:t>
                      </a:r>
                      <a:endParaRPr lang="en-US" sz="1500" dirty="0">
                        <a:solidFill>
                          <a:schemeClr val="tx1"/>
                        </a:solidFill>
                        <a:latin typeface="+mn-lt"/>
                      </a:endParaRPr>
                    </a:p>
                  </a:txBody>
                  <a:tcPr marL="45114" marR="9023" marT="9023" marB="9023" anchor="ctr"/>
                </a:tc>
                <a:extLst>
                  <a:ext uri="{0D108BD9-81ED-4DB2-BD59-A6C34878D82A}">
                    <a16:rowId xmlns:a16="http://schemas.microsoft.com/office/drawing/2014/main" val="2906970546"/>
                  </a:ext>
                </a:extLst>
              </a:tr>
              <a:tr h="293946">
                <a:tc>
                  <a:txBody>
                    <a:bodyPr/>
                    <a:lstStyle/>
                    <a:p>
                      <a:pPr algn="l">
                        <a:lnSpc>
                          <a:spcPct val="95000"/>
                        </a:lnSpc>
                      </a:pPr>
                      <a:r>
                        <a:rPr lang="en-US" sz="1500" dirty="0"/>
                        <a:t>MLFS</a:t>
                      </a:r>
                      <a:endParaRPr lang="en-US" sz="1500" dirty="0">
                        <a:latin typeface="+mn-lt"/>
                      </a:endParaRPr>
                    </a:p>
                  </a:txBody>
                  <a:tcPr marL="45114" marR="9023" marT="9023" marB="9023" anchor="ctr"/>
                </a:tc>
                <a:tc>
                  <a:txBody>
                    <a:bodyPr/>
                    <a:lstStyle/>
                    <a:p>
                      <a:pPr algn="ctr">
                        <a:lnSpc>
                          <a:spcPct val="95000"/>
                        </a:lnSpc>
                      </a:pPr>
                      <a:r>
                        <a:rPr lang="en-US" sz="1500" dirty="0"/>
                        <a:t>3 (7%)</a:t>
                      </a:r>
                      <a:endParaRPr lang="en-US" sz="1500" dirty="0">
                        <a:solidFill>
                          <a:schemeClr val="tx1"/>
                        </a:solidFill>
                        <a:latin typeface="+mn-lt"/>
                      </a:endParaRPr>
                    </a:p>
                  </a:txBody>
                  <a:tcPr marL="45114" marR="9023" marT="9023" marB="9023" anchor="ctr"/>
                </a:tc>
                <a:tc>
                  <a:txBody>
                    <a:bodyPr/>
                    <a:lstStyle/>
                    <a:p>
                      <a:pPr algn="ctr">
                        <a:lnSpc>
                          <a:spcPct val="95000"/>
                        </a:lnSpc>
                      </a:pPr>
                      <a:r>
                        <a:rPr lang="en-US" sz="1500" dirty="0">
                          <a:solidFill>
                            <a:schemeClr val="tx1"/>
                          </a:solidFill>
                        </a:rPr>
                        <a:t>2 (7%)</a:t>
                      </a:r>
                      <a:endParaRPr lang="en-US" sz="1500" dirty="0">
                        <a:solidFill>
                          <a:schemeClr val="tx1"/>
                        </a:solidFill>
                        <a:latin typeface="+mn-lt"/>
                      </a:endParaRPr>
                    </a:p>
                  </a:txBody>
                  <a:tcPr marL="45114" marR="9023" marT="9023" marB="9023" anchor="ctr"/>
                </a:tc>
                <a:extLst>
                  <a:ext uri="{0D108BD9-81ED-4DB2-BD59-A6C34878D82A}">
                    <a16:rowId xmlns:a16="http://schemas.microsoft.com/office/drawing/2014/main" val="4293632241"/>
                  </a:ext>
                </a:extLst>
              </a:tr>
              <a:tr h="289307">
                <a:tc>
                  <a:txBody>
                    <a:bodyPr/>
                    <a:lstStyle/>
                    <a:p>
                      <a:pPr algn="l">
                        <a:lnSpc>
                          <a:spcPct val="95000"/>
                        </a:lnSpc>
                      </a:pPr>
                      <a:r>
                        <a:rPr lang="en-US" sz="1500" dirty="0"/>
                        <a:t>SD</a:t>
                      </a:r>
                      <a:endParaRPr lang="en-US" sz="1500" dirty="0">
                        <a:solidFill>
                          <a:schemeClr val="bg1"/>
                        </a:solidFill>
                        <a:latin typeface="+mn-lt"/>
                      </a:endParaRPr>
                    </a:p>
                  </a:txBody>
                  <a:tcPr marL="45114" marR="9023" marT="9023" marB="9023" anchor="ctr"/>
                </a:tc>
                <a:tc>
                  <a:txBody>
                    <a:bodyPr/>
                    <a:lstStyle/>
                    <a:p>
                      <a:pPr algn="ctr">
                        <a:lnSpc>
                          <a:spcPct val="95000"/>
                        </a:lnSpc>
                      </a:pPr>
                      <a:r>
                        <a:rPr lang="en-US" sz="1500" dirty="0"/>
                        <a:t>14 (33%)</a:t>
                      </a:r>
                      <a:endParaRPr lang="en-US" sz="1500" dirty="0">
                        <a:solidFill>
                          <a:schemeClr val="tx1"/>
                        </a:solidFill>
                        <a:latin typeface="+mn-lt"/>
                      </a:endParaRPr>
                    </a:p>
                  </a:txBody>
                  <a:tcPr marL="45114" marR="9023" marT="9023" marB="9023" anchor="ctr"/>
                </a:tc>
                <a:tc>
                  <a:txBody>
                    <a:bodyPr/>
                    <a:lstStyle/>
                    <a:p>
                      <a:pPr algn="ctr">
                        <a:lnSpc>
                          <a:spcPct val="95000"/>
                        </a:lnSpc>
                      </a:pPr>
                      <a:r>
                        <a:rPr lang="en-US" sz="1500" dirty="0">
                          <a:solidFill>
                            <a:schemeClr val="tx1"/>
                          </a:solidFill>
                        </a:rPr>
                        <a:t>8 (28%)</a:t>
                      </a:r>
                      <a:endParaRPr lang="en-US" sz="1500" dirty="0">
                        <a:solidFill>
                          <a:schemeClr val="tx1"/>
                        </a:solidFill>
                        <a:latin typeface="+mn-lt"/>
                      </a:endParaRPr>
                    </a:p>
                  </a:txBody>
                  <a:tcPr marL="45114" marR="9023" marT="9023" marB="9023" anchor="ctr"/>
                </a:tc>
                <a:extLst>
                  <a:ext uri="{0D108BD9-81ED-4DB2-BD59-A6C34878D82A}">
                    <a16:rowId xmlns:a16="http://schemas.microsoft.com/office/drawing/2014/main" val="10004"/>
                  </a:ext>
                </a:extLst>
              </a:tr>
              <a:tr h="274918">
                <a:tc>
                  <a:txBody>
                    <a:bodyPr/>
                    <a:lstStyle/>
                    <a:p>
                      <a:pPr algn="l">
                        <a:lnSpc>
                          <a:spcPct val="95000"/>
                        </a:lnSpc>
                      </a:pPr>
                      <a:r>
                        <a:rPr lang="en-US" sz="1500" dirty="0"/>
                        <a:t>PD</a:t>
                      </a:r>
                      <a:endParaRPr lang="en-US" sz="1500" dirty="0">
                        <a:solidFill>
                          <a:schemeClr val="bg1"/>
                        </a:solidFill>
                        <a:latin typeface="+mn-lt"/>
                      </a:endParaRPr>
                    </a:p>
                  </a:txBody>
                  <a:tcPr marL="45114" marR="9023" marT="9023" marB="9023" anchor="ctr"/>
                </a:tc>
                <a:tc>
                  <a:txBody>
                    <a:bodyPr/>
                    <a:lstStyle/>
                    <a:p>
                      <a:pPr algn="ctr">
                        <a:lnSpc>
                          <a:spcPct val="95000"/>
                        </a:lnSpc>
                      </a:pPr>
                      <a:r>
                        <a:rPr lang="en-US" sz="1500" dirty="0"/>
                        <a:t>2 (5%)</a:t>
                      </a:r>
                      <a:endParaRPr lang="en-US" sz="1500" dirty="0">
                        <a:solidFill>
                          <a:schemeClr val="tx1"/>
                        </a:solidFill>
                        <a:latin typeface="+mn-lt"/>
                      </a:endParaRPr>
                    </a:p>
                  </a:txBody>
                  <a:tcPr marL="45114" marR="9023" marT="9023" marB="9023" anchor="ctr"/>
                </a:tc>
                <a:tc>
                  <a:txBody>
                    <a:bodyPr/>
                    <a:lstStyle/>
                    <a:p>
                      <a:pPr algn="ctr">
                        <a:lnSpc>
                          <a:spcPct val="95000"/>
                        </a:lnSpc>
                      </a:pPr>
                      <a:r>
                        <a:rPr lang="en-US" sz="1500" dirty="0">
                          <a:solidFill>
                            <a:schemeClr val="tx1"/>
                          </a:solidFill>
                        </a:rPr>
                        <a:t>1 (3%)</a:t>
                      </a:r>
                      <a:endParaRPr lang="en-US" sz="1500" dirty="0">
                        <a:solidFill>
                          <a:schemeClr val="tx1"/>
                        </a:solidFill>
                        <a:latin typeface="+mn-lt"/>
                      </a:endParaRPr>
                    </a:p>
                  </a:txBody>
                  <a:tcPr marL="45114" marR="9023" marT="9023" marB="9023" anchor="ctr"/>
                </a:tc>
                <a:extLst>
                  <a:ext uri="{0D108BD9-81ED-4DB2-BD59-A6C34878D82A}">
                    <a16:rowId xmlns:a16="http://schemas.microsoft.com/office/drawing/2014/main" val="2968362810"/>
                  </a:ext>
                </a:extLst>
              </a:tr>
            </a:tbl>
          </a:graphicData>
        </a:graphic>
      </p:graphicFrame>
      <p:pic>
        <p:nvPicPr>
          <p:cNvPr id="4" name="Picture 3">
            <a:extLst>
              <a:ext uri="{FF2B5EF4-FFF2-40B4-BE49-F238E27FC236}">
                <a16:creationId xmlns:a16="http://schemas.microsoft.com/office/drawing/2014/main" id="{E544CFCA-413E-AB44-9F08-F6025F289807}"/>
              </a:ext>
            </a:extLst>
          </p:cNvPr>
          <p:cNvPicPr>
            <a:picLocks noChangeAspect="1"/>
          </p:cNvPicPr>
          <p:nvPr/>
        </p:nvPicPr>
        <p:blipFill rotWithShape="1">
          <a:blip r:embed="rId2"/>
          <a:srcRect r="1231"/>
          <a:stretch/>
        </p:blipFill>
        <p:spPr>
          <a:xfrm>
            <a:off x="6367222" y="1352315"/>
            <a:ext cx="5248167" cy="3263892"/>
          </a:xfrm>
          <a:prstGeom prst="rect">
            <a:avLst/>
          </a:prstGeom>
        </p:spPr>
      </p:pic>
      <p:sp>
        <p:nvSpPr>
          <p:cNvPr id="7" name="TextBox 6">
            <a:extLst>
              <a:ext uri="{FF2B5EF4-FFF2-40B4-BE49-F238E27FC236}">
                <a16:creationId xmlns:a16="http://schemas.microsoft.com/office/drawing/2014/main" id="{1CF88383-D113-43B5-B926-78AAC68A099A}"/>
              </a:ext>
            </a:extLst>
          </p:cNvPr>
          <p:cNvSpPr txBox="1"/>
          <p:nvPr/>
        </p:nvSpPr>
        <p:spPr>
          <a:xfrm>
            <a:off x="572189" y="4901709"/>
            <a:ext cx="10860305" cy="1161649"/>
          </a:xfrm>
          <a:prstGeom prst="rect">
            <a:avLst/>
          </a:prstGeom>
        </p:spPr>
        <p:txBody>
          <a:bodyPr vert="horz" wrap="square" lIns="0" tIns="0" rIns="0" bIns="0" rtlCol="0">
            <a:spAutoFit/>
          </a:bodyPr>
          <a:lstStyle>
            <a:lvl1pPr marL="282575" indent="-282575" defTabSz="457200" eaLnBrk="0" hangingPunct="0">
              <a:lnSpc>
                <a:spcPct val="95000"/>
              </a:lnSpc>
              <a:spcBef>
                <a:spcPts val="1200"/>
              </a:spcBef>
              <a:buFont typeface="Calibri" panose="020F0502020204030204" pitchFamily="34" charset="0"/>
              <a:buChar char="•"/>
              <a:defRPr sz="2000">
                <a:latin typeface="+mn-lt"/>
                <a:ea typeface="Geneva" pitchFamily="37" charset="-128"/>
                <a:cs typeface="Geneva" pitchFamily="37" charset="-128"/>
              </a:defRPr>
            </a:lvl1pPr>
            <a:lvl2pPr marL="574675" lvl="1" indent="-292100" defTabSz="457200" eaLnBrk="0" hangingPunct="0">
              <a:lnSpc>
                <a:spcPct val="95000"/>
              </a:lnSpc>
              <a:spcBef>
                <a:spcPts val="400"/>
              </a:spcBef>
              <a:buFont typeface="Arial" panose="020B0604020202020204" pitchFamily="34" charset="0"/>
              <a:buChar char="–"/>
              <a:defRPr sz="1800">
                <a:latin typeface="+mn-lt"/>
                <a:ea typeface="Geneva" pitchFamily="37" charset="-128"/>
                <a:cs typeface="+mn-cs"/>
              </a:defRPr>
            </a:lvl2pPr>
            <a:lvl3pPr marL="857250" indent="-282575" defTabSz="457200" eaLnBrk="0" hangingPunct="0">
              <a:lnSpc>
                <a:spcPct val="95000"/>
              </a:lnSpc>
              <a:spcBef>
                <a:spcPts val="300"/>
              </a:spcBef>
              <a:buFont typeface="Wingdings" panose="05000000000000000000" pitchFamily="2" charset="2"/>
              <a:buChar char="§"/>
              <a:defRPr>
                <a:latin typeface="+mn-lt"/>
                <a:ea typeface="Geneva" pitchFamily="37" charset="-128"/>
                <a:cs typeface="+mn-cs"/>
              </a:defRPr>
            </a:lvl3pPr>
            <a:lvl4pPr marL="1141413" indent="-284163"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4pPr>
            <a:lvl5pPr marL="1433513" indent="-292100"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5pPr>
            <a:lvl6pPr marL="2514600" indent="-228600" defTabSz="457200">
              <a:spcBef>
                <a:spcPct val="20000"/>
              </a:spcBef>
              <a:buFont typeface="Arial"/>
              <a:buChar char="•"/>
              <a:defRPr sz="2000">
                <a:latin typeface="+mn-lt"/>
                <a:ea typeface="+mn-ea"/>
                <a:cs typeface="+mn-cs"/>
              </a:defRPr>
            </a:lvl6pPr>
            <a:lvl7pPr marL="2971800" indent="-228600" defTabSz="457200">
              <a:spcBef>
                <a:spcPct val="20000"/>
              </a:spcBef>
              <a:buFont typeface="Arial"/>
              <a:buChar char="•"/>
              <a:defRPr sz="2000">
                <a:latin typeface="+mn-lt"/>
                <a:ea typeface="+mn-ea"/>
                <a:cs typeface="+mn-cs"/>
              </a:defRPr>
            </a:lvl7pPr>
            <a:lvl8pPr marL="3429000" indent="-228600" defTabSz="457200">
              <a:spcBef>
                <a:spcPct val="20000"/>
              </a:spcBef>
              <a:buFont typeface="Arial"/>
              <a:buChar char="•"/>
              <a:defRPr sz="2000">
                <a:latin typeface="+mn-lt"/>
                <a:ea typeface="+mn-ea"/>
                <a:cs typeface="+mn-cs"/>
              </a:defRPr>
            </a:lvl8pPr>
            <a:lvl9pPr marL="3886200" indent="-228600" defTabSz="457200">
              <a:spcBef>
                <a:spcPct val="20000"/>
              </a:spcBef>
              <a:buFont typeface="Arial"/>
              <a:buChar char="•"/>
              <a:defRPr sz="2000">
                <a:latin typeface="+mn-lt"/>
                <a:ea typeface="+mn-ea"/>
                <a:cs typeface="+mn-cs"/>
              </a:defRPr>
            </a:lvl9pPr>
          </a:lstStyle>
          <a:p>
            <a:pPr>
              <a:spcBef>
                <a:spcPts val="395"/>
              </a:spcBef>
            </a:pPr>
            <a:r>
              <a:rPr lang="en-US" sz="1727" dirty="0" err="1"/>
              <a:t>Magrolimab</a:t>
            </a:r>
            <a:r>
              <a:rPr lang="en-US" sz="1727" dirty="0"/>
              <a:t> + AZA induces a 63% ORR and 42% CR rate in AML, including similar responses in </a:t>
            </a:r>
            <a:r>
              <a:rPr lang="en-US" sz="1727" i="1" dirty="0"/>
              <a:t>TP53</a:t>
            </a:r>
            <a:r>
              <a:rPr lang="en-US" sz="1727" dirty="0"/>
              <a:t>-mutant patients</a:t>
            </a:r>
          </a:p>
          <a:p>
            <a:pPr>
              <a:spcBef>
                <a:spcPts val="395"/>
              </a:spcBef>
            </a:pPr>
            <a:r>
              <a:rPr lang="en-US" sz="1727" dirty="0"/>
              <a:t>Median time to response is 1.95 months (range 0.95 to 5.6 </a:t>
            </a:r>
            <a:r>
              <a:rPr lang="en-US" sz="1727" dirty="0" err="1"/>
              <a:t>mo</a:t>
            </a:r>
            <a:r>
              <a:rPr lang="en-US" sz="1727" dirty="0"/>
              <a:t>), more rapid than AZA monotherapy</a:t>
            </a:r>
          </a:p>
          <a:p>
            <a:pPr>
              <a:spcBef>
                <a:spcPts val="395"/>
              </a:spcBef>
            </a:pPr>
            <a:r>
              <a:rPr lang="en-US" sz="1727" dirty="0"/>
              <a:t>9.6% of patients proceeded to bone marrow stem cell transplantation</a:t>
            </a:r>
          </a:p>
          <a:p>
            <a:pPr>
              <a:spcBef>
                <a:spcPts val="395"/>
              </a:spcBef>
            </a:pPr>
            <a:r>
              <a:rPr lang="en-US" sz="1727" dirty="0" err="1"/>
              <a:t>Magrolimab</a:t>
            </a:r>
            <a:r>
              <a:rPr lang="en-US" sz="1727" dirty="0"/>
              <a:t> + AZA efficacy compares favorably to AZA monotherapy (CR rate 18%–20%)</a:t>
            </a:r>
            <a:r>
              <a:rPr lang="en-US" sz="1727" baseline="30000" dirty="0"/>
              <a:t>1,2</a:t>
            </a:r>
          </a:p>
        </p:txBody>
      </p:sp>
      <p:sp>
        <p:nvSpPr>
          <p:cNvPr id="8" name="TextBox 7">
            <a:extLst>
              <a:ext uri="{FF2B5EF4-FFF2-40B4-BE49-F238E27FC236}">
                <a16:creationId xmlns:a16="http://schemas.microsoft.com/office/drawing/2014/main" id="{0154CE52-257F-492D-ACED-233D17BDD788}"/>
              </a:ext>
            </a:extLst>
          </p:cNvPr>
          <p:cNvSpPr txBox="1"/>
          <p:nvPr/>
        </p:nvSpPr>
        <p:spPr>
          <a:xfrm>
            <a:off x="8164166" y="1428974"/>
            <a:ext cx="1945067" cy="242959"/>
          </a:xfrm>
          <a:prstGeom prst="rect">
            <a:avLst/>
          </a:prstGeom>
          <a:noFill/>
        </p:spPr>
        <p:txBody>
          <a:bodyPr wrap="none" lIns="0" tIns="0" rIns="0" bIns="0" rtlCol="0">
            <a:spAutoFit/>
          </a:bodyPr>
          <a:lstStyle/>
          <a:p>
            <a:pPr algn="ctr"/>
            <a:r>
              <a:rPr lang="en-US" sz="1579" b="1" dirty="0">
                <a:solidFill>
                  <a:schemeClr val="tx2"/>
                </a:solidFill>
              </a:rPr>
              <a:t>Blast Reduction in AML</a:t>
            </a:r>
          </a:p>
        </p:txBody>
      </p:sp>
      <p:sp>
        <p:nvSpPr>
          <p:cNvPr id="9" name="TextBox 8">
            <a:extLst>
              <a:ext uri="{FF2B5EF4-FFF2-40B4-BE49-F238E27FC236}">
                <a16:creationId xmlns:a16="http://schemas.microsoft.com/office/drawing/2014/main" id="{08FE68C5-16F8-4F25-A72C-74B82BBA4745}"/>
              </a:ext>
            </a:extLst>
          </p:cNvPr>
          <p:cNvSpPr txBox="1"/>
          <p:nvPr/>
        </p:nvSpPr>
        <p:spPr>
          <a:xfrm>
            <a:off x="8911236" y="4633922"/>
            <a:ext cx="621635" cy="201960"/>
          </a:xfrm>
          <a:prstGeom prst="rect">
            <a:avLst/>
          </a:prstGeom>
          <a:noFill/>
        </p:spPr>
        <p:txBody>
          <a:bodyPr wrap="none" lIns="0" tIns="0" rIns="0" bIns="0" rtlCol="0">
            <a:spAutoFit/>
          </a:bodyPr>
          <a:lstStyle/>
          <a:p>
            <a:pPr algn="ctr" defTabSz="902285">
              <a:lnSpc>
                <a:spcPct val="95000"/>
              </a:lnSpc>
              <a:defRPr/>
            </a:pPr>
            <a:r>
              <a:rPr lang="en-US" sz="1382" b="1" kern="0" dirty="0"/>
              <a:t>Patient*</a:t>
            </a:r>
          </a:p>
        </p:txBody>
      </p:sp>
      <p:sp>
        <p:nvSpPr>
          <p:cNvPr id="10" name="TextBox 9">
            <a:extLst>
              <a:ext uri="{FF2B5EF4-FFF2-40B4-BE49-F238E27FC236}">
                <a16:creationId xmlns:a16="http://schemas.microsoft.com/office/drawing/2014/main" id="{AC562A55-E3D9-4970-91A8-8F72623B6553}"/>
              </a:ext>
            </a:extLst>
          </p:cNvPr>
          <p:cNvSpPr txBox="1"/>
          <p:nvPr/>
        </p:nvSpPr>
        <p:spPr>
          <a:xfrm rot="16200000">
            <a:off x="4780305" y="2729757"/>
            <a:ext cx="2660532" cy="403920"/>
          </a:xfrm>
          <a:prstGeom prst="rect">
            <a:avLst/>
          </a:prstGeom>
          <a:noFill/>
        </p:spPr>
        <p:txBody>
          <a:bodyPr wrap="none" lIns="0" tIns="0" rIns="0" bIns="0" rtlCol="0" anchor="b">
            <a:spAutoFit/>
          </a:bodyPr>
          <a:lstStyle/>
          <a:p>
            <a:pPr algn="ctr" defTabSz="902285">
              <a:lnSpc>
                <a:spcPct val="95000"/>
              </a:lnSpc>
            </a:pPr>
            <a:r>
              <a:rPr lang="en-US" sz="1382" b="1" kern="0" dirty="0"/>
              <a:t>Best Relative Change From Baseline </a:t>
            </a:r>
          </a:p>
          <a:p>
            <a:pPr algn="ctr" defTabSz="902285">
              <a:lnSpc>
                <a:spcPct val="95000"/>
              </a:lnSpc>
            </a:pPr>
            <a:r>
              <a:rPr lang="en-US" sz="1382" b="1" kern="0" dirty="0"/>
              <a:t>in Bone Marrow Blast (%)</a:t>
            </a:r>
          </a:p>
        </p:txBody>
      </p:sp>
    </p:spTree>
    <p:extLst>
      <p:ext uri="{BB962C8B-B14F-4D97-AF65-F5344CB8AC3E}">
        <p14:creationId xmlns:p14="http://schemas.microsoft.com/office/powerpoint/2010/main" val="481531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2DA5F1A-3961-694F-A1BA-9C997A47814D}"/>
              </a:ext>
            </a:extLst>
          </p:cNvPr>
          <p:cNvSpPr txBox="1"/>
          <p:nvPr/>
        </p:nvSpPr>
        <p:spPr>
          <a:xfrm>
            <a:off x="765406" y="2545075"/>
            <a:ext cx="2510952" cy="646331"/>
          </a:xfrm>
          <a:prstGeom prst="rect">
            <a:avLst/>
          </a:prstGeom>
          <a:noFill/>
        </p:spPr>
        <p:txBody>
          <a:bodyPr wrap="square" rtlCol="0">
            <a:spAutoFit/>
          </a:body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Dr Anna Halpern</a:t>
            </a:r>
          </a:p>
          <a:p>
            <a:pPr marL="0" marR="0" lvl="0" indent="0" algn="ctr"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Seattle, Washington</a:t>
            </a:r>
          </a:p>
        </p:txBody>
      </p:sp>
      <p:pic>
        <p:nvPicPr>
          <p:cNvPr id="4" name="Picture 3" descr="A person wearing headphones&#10;&#10;Description automatically generated with medium confidence">
            <a:extLst>
              <a:ext uri="{FF2B5EF4-FFF2-40B4-BE49-F238E27FC236}">
                <a16:creationId xmlns:a16="http://schemas.microsoft.com/office/drawing/2014/main" id="{78F9909C-FDFB-E046-95AF-CD4688EAE6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979" y="1124744"/>
            <a:ext cx="2468880" cy="1388745"/>
          </a:xfrm>
          <a:prstGeom prst="rect">
            <a:avLst/>
          </a:pr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DAF03AEC-E23F-9447-A703-0B3B5EC3F9ED}"/>
              </a:ext>
            </a:extLst>
          </p:cNvPr>
          <p:cNvSpPr txBox="1"/>
          <p:nvPr/>
        </p:nvSpPr>
        <p:spPr>
          <a:xfrm>
            <a:off x="3457533" y="1542117"/>
            <a:ext cx="8471115" cy="553998"/>
          </a:xfrm>
          <a:prstGeom prst="rect">
            <a:avLst/>
          </a:prstGeom>
          <a:noFill/>
        </p:spPr>
        <p:txBody>
          <a:bodyPr wrap="squar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0432FF"/>
                </a:solidFill>
                <a:effectLst/>
                <a:uLnTx/>
                <a:uFillTx/>
                <a:latin typeface="Calibri" panose="020F0502020204030204" pitchFamily="34" charset="0"/>
                <a:ea typeface="MS PGothic" charset="0"/>
                <a:cs typeface="Calibri" panose="020F0502020204030204" pitchFamily="34" charset="0"/>
              </a:rPr>
              <a:t>A 69-year-old man with MDS transformed to AML</a:t>
            </a:r>
          </a:p>
        </p:txBody>
      </p:sp>
      <p:sp>
        <p:nvSpPr>
          <p:cNvPr id="6" name="Title 1">
            <a:extLst>
              <a:ext uri="{FF2B5EF4-FFF2-40B4-BE49-F238E27FC236}">
                <a16:creationId xmlns:a16="http://schemas.microsoft.com/office/drawing/2014/main" id="{CD8A42BC-8CF8-084B-AA6F-062E7DD10FDB}"/>
              </a:ext>
            </a:extLst>
          </p:cNvPr>
          <p:cNvSpPr txBox="1">
            <a:spLocks/>
          </p:cNvSpPr>
          <p:nvPr/>
        </p:nvSpPr>
        <p:spPr>
          <a:xfrm>
            <a:off x="3457533" y="4138369"/>
            <a:ext cx="7943488" cy="1143000"/>
          </a:xfrm>
          <a:prstGeom prst="rect">
            <a:avLst/>
          </a:prstGeom>
        </p:spPr>
        <p:txBody>
          <a:bodyPr/>
          <a:lst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a:lstStyle>
          <a:p>
            <a:pPr marL="0" marR="0" lvl="0" indent="0" algn="l" defTabSz="412750" rtl="0" eaLnBrk="0" fontAlgn="base" latinLnBrk="0" hangingPunct="0">
              <a:lnSpc>
                <a:spcPct val="88000"/>
              </a:lnSpc>
              <a:spcBef>
                <a:spcPct val="0"/>
              </a:spcBef>
              <a:spcAft>
                <a:spcPct val="0"/>
              </a:spcAft>
              <a:buClr>
                <a:srgbClr val="000000"/>
              </a:buClr>
              <a:buSzPct val="45000"/>
              <a:buFont typeface="Wingdings" pitchFamily="-72" charset="2"/>
              <a:buNone/>
              <a:tabLst/>
              <a:defRPr/>
            </a:pPr>
            <a:r>
              <a:rPr kumimoji="0" lang="en-US" sz="3000" b="1" i="0" u="none" strike="noStrike" kern="1200" cap="none" spc="0" normalizeH="0" baseline="0" noProof="0" dirty="0">
                <a:ln>
                  <a:noFill/>
                </a:ln>
                <a:solidFill>
                  <a:srgbClr val="3333FF"/>
                </a:solidFill>
                <a:effectLst/>
                <a:uLnTx/>
                <a:uFillTx/>
                <a:latin typeface="Calibri" panose="020F0502020204030204" pitchFamily="34" charset="0"/>
                <a:ea typeface="MS PGothic" pitchFamily="34" charset="-128"/>
                <a:cs typeface="Calibri" panose="020F0502020204030204" pitchFamily="34" charset="0"/>
              </a:rPr>
              <a:t>Practical issues in the use of CPX-351 for patients with AML</a:t>
            </a:r>
            <a:endParaRPr kumimoji="0" lang="en-US" sz="3000" b="1" i="0" u="none" strike="noStrike" kern="0" cap="none" spc="0" normalizeH="0" baseline="0" noProof="0" dirty="0">
              <a:ln>
                <a:noFill/>
              </a:ln>
              <a:solidFill>
                <a:srgbClr val="3333FF"/>
              </a:solidFill>
              <a:effectLst/>
              <a:uLnTx/>
              <a:uFillTx/>
              <a:latin typeface="Calibri" panose="020F0502020204030204" pitchFamily="34" charset="0"/>
              <a:ea typeface="MS PGothic" pitchFamily="34" charset="-128"/>
              <a:cs typeface="Calibri" panose="020F0502020204030204" pitchFamily="34" charset="0"/>
            </a:endParaRPr>
          </a:p>
        </p:txBody>
      </p:sp>
      <p:sp>
        <p:nvSpPr>
          <p:cNvPr id="7" name="TextBox 6">
            <a:extLst>
              <a:ext uri="{FF2B5EF4-FFF2-40B4-BE49-F238E27FC236}">
                <a16:creationId xmlns:a16="http://schemas.microsoft.com/office/drawing/2014/main" id="{DCBB3589-0F90-4746-A7D0-2511BB7E3D85}"/>
              </a:ext>
            </a:extLst>
          </p:cNvPr>
          <p:cNvSpPr txBox="1"/>
          <p:nvPr/>
        </p:nvSpPr>
        <p:spPr>
          <a:xfrm>
            <a:off x="807478" y="5281369"/>
            <a:ext cx="2468880" cy="646331"/>
          </a:xfrm>
          <a:prstGeom prst="rect">
            <a:avLst/>
          </a:prstGeom>
          <a:noFill/>
        </p:spPr>
        <p:txBody>
          <a:bodyPr wrap="square" rtlCol="0">
            <a:spAutoFit/>
          </a:body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Dr Prashant Sharma</a:t>
            </a:r>
          </a:p>
          <a:p>
            <a:pPr marL="0" marR="0" lvl="0" indent="0" algn="ctr"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Salt Lake City, Utah</a:t>
            </a:r>
          </a:p>
        </p:txBody>
      </p:sp>
      <p:pic>
        <p:nvPicPr>
          <p:cNvPr id="8" name="Picture 7" descr="A person wearing headphones&#10;&#10;Description automatically generated with medium confidence">
            <a:extLst>
              <a:ext uri="{FF2B5EF4-FFF2-40B4-BE49-F238E27FC236}">
                <a16:creationId xmlns:a16="http://schemas.microsoft.com/office/drawing/2014/main" id="{83927ED8-1EAF-6841-B920-CFBC4B250C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979" y="3861048"/>
            <a:ext cx="2468880" cy="13887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826480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13D122A6-F005-48DD-8D57-8EC58D6AA8A3}"/>
              </a:ext>
            </a:extLst>
          </p:cNvPr>
          <p:cNvGrpSpPr/>
          <p:nvPr/>
        </p:nvGrpSpPr>
        <p:grpSpPr>
          <a:xfrm>
            <a:off x="6375229" y="1506636"/>
            <a:ext cx="5473893" cy="3666358"/>
            <a:chOff x="6378977" y="1459944"/>
            <a:chExt cx="5547385" cy="3715582"/>
          </a:xfrm>
        </p:grpSpPr>
        <p:pic>
          <p:nvPicPr>
            <p:cNvPr id="12" name="Picture 11">
              <a:extLst>
                <a:ext uri="{FF2B5EF4-FFF2-40B4-BE49-F238E27FC236}">
                  <a16:creationId xmlns:a16="http://schemas.microsoft.com/office/drawing/2014/main" id="{19ADE48C-BFF2-7D46-A979-45DD0B950E4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8977" y="1459944"/>
              <a:ext cx="5509851" cy="3715582"/>
            </a:xfrm>
            <a:prstGeom prst="rect">
              <a:avLst/>
            </a:prstGeom>
            <a:noFill/>
            <a:ln>
              <a:noFill/>
            </a:ln>
          </p:spPr>
        </p:pic>
        <p:sp>
          <p:nvSpPr>
            <p:cNvPr id="22" name="Rectangle 21">
              <a:extLst>
                <a:ext uri="{FF2B5EF4-FFF2-40B4-BE49-F238E27FC236}">
                  <a16:creationId xmlns:a16="http://schemas.microsoft.com/office/drawing/2014/main" id="{78160D48-A730-BA4C-A203-1941405D13C6}"/>
                </a:ext>
              </a:extLst>
            </p:cNvPr>
            <p:cNvSpPr/>
            <p:nvPr/>
          </p:nvSpPr>
          <p:spPr>
            <a:xfrm>
              <a:off x="10948901" y="3846397"/>
              <a:ext cx="977461" cy="186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6"/>
            </a:p>
          </p:txBody>
        </p:sp>
      </p:grpSp>
      <p:grpSp>
        <p:nvGrpSpPr>
          <p:cNvPr id="34" name="Group 33">
            <a:extLst>
              <a:ext uri="{FF2B5EF4-FFF2-40B4-BE49-F238E27FC236}">
                <a16:creationId xmlns:a16="http://schemas.microsoft.com/office/drawing/2014/main" id="{74CAA0B7-CCE6-4B1C-B621-92BD3B6CFD91}"/>
              </a:ext>
            </a:extLst>
          </p:cNvPr>
          <p:cNvGrpSpPr/>
          <p:nvPr/>
        </p:nvGrpSpPr>
        <p:grpSpPr>
          <a:xfrm>
            <a:off x="456505" y="1441603"/>
            <a:ext cx="5662818" cy="3727686"/>
            <a:chOff x="380789" y="1394037"/>
            <a:chExt cx="5738847" cy="3777734"/>
          </a:xfrm>
        </p:grpSpPr>
        <p:pic>
          <p:nvPicPr>
            <p:cNvPr id="21" name="Picture 20">
              <a:extLst>
                <a:ext uri="{FF2B5EF4-FFF2-40B4-BE49-F238E27FC236}">
                  <a16:creationId xmlns:a16="http://schemas.microsoft.com/office/drawing/2014/main" id="{A854A740-E911-A84E-BCCD-F0AD273D344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789" y="1394037"/>
              <a:ext cx="5738847" cy="3777734"/>
            </a:xfrm>
            <a:prstGeom prst="rect">
              <a:avLst/>
            </a:prstGeom>
            <a:noFill/>
            <a:ln>
              <a:noFill/>
            </a:ln>
          </p:spPr>
        </p:pic>
        <p:sp>
          <p:nvSpPr>
            <p:cNvPr id="8" name="Rectangle 7">
              <a:extLst>
                <a:ext uri="{FF2B5EF4-FFF2-40B4-BE49-F238E27FC236}">
                  <a16:creationId xmlns:a16="http://schemas.microsoft.com/office/drawing/2014/main" id="{87DAA85B-DD6B-1349-9852-AA4596CA4090}"/>
                </a:ext>
              </a:extLst>
            </p:cNvPr>
            <p:cNvSpPr/>
            <p:nvPr/>
          </p:nvSpPr>
          <p:spPr>
            <a:xfrm>
              <a:off x="5055039" y="3713752"/>
              <a:ext cx="977461" cy="310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6"/>
            </a:p>
          </p:txBody>
        </p:sp>
      </p:grpSp>
      <p:sp>
        <p:nvSpPr>
          <p:cNvPr id="2" name="Title 1"/>
          <p:cNvSpPr>
            <a:spLocks noGrp="1"/>
          </p:cNvSpPr>
          <p:nvPr>
            <p:ph type="title"/>
          </p:nvPr>
        </p:nvSpPr>
        <p:spPr>
          <a:xfrm>
            <a:off x="699560" y="85981"/>
            <a:ext cx="10515600" cy="1325563"/>
          </a:xfrm>
        </p:spPr>
        <p:txBody>
          <a:bodyPr>
            <a:normAutofit/>
          </a:bodyPr>
          <a:lstStyle/>
          <a:p>
            <a:r>
              <a:rPr lang="en-US" sz="3200" dirty="0"/>
              <a:t>Preliminary Median Overall Survival Is Encouraging in Both </a:t>
            </a:r>
            <a:r>
              <a:rPr lang="en-US" sz="3200" i="1" dirty="0"/>
              <a:t>TP53</a:t>
            </a:r>
            <a:r>
              <a:rPr lang="en-US" sz="3200" dirty="0"/>
              <a:t> Wild-Type and Mutant Patients</a:t>
            </a:r>
          </a:p>
        </p:txBody>
      </p:sp>
      <p:sp>
        <p:nvSpPr>
          <p:cNvPr id="3" name="Text Placeholder 2">
            <a:extLst>
              <a:ext uri="{FF2B5EF4-FFF2-40B4-BE49-F238E27FC236}">
                <a16:creationId xmlns:a16="http://schemas.microsoft.com/office/drawing/2014/main" id="{4AA67820-A8D9-4AF9-989A-A3A5E70AA43C}"/>
              </a:ext>
            </a:extLst>
          </p:cNvPr>
          <p:cNvSpPr>
            <a:spLocks noGrp="1"/>
          </p:cNvSpPr>
          <p:nvPr>
            <p:ph type="body" sz="quarter" idx="4294967295"/>
          </p:nvPr>
        </p:nvSpPr>
        <p:spPr>
          <a:xfrm>
            <a:off x="699560" y="6378864"/>
            <a:ext cx="11269662" cy="361950"/>
          </a:xfrm>
        </p:spPr>
        <p:txBody>
          <a:bodyPr>
            <a:normAutofit fontScale="25000" lnSpcReduction="20000"/>
          </a:bodyPr>
          <a:lstStyle/>
          <a:p>
            <a:r>
              <a:rPr lang="en-US" dirty="0"/>
              <a:t>NE, not evaluable.</a:t>
            </a:r>
          </a:p>
          <a:p>
            <a:r>
              <a:rPr lang="en-US" dirty="0"/>
              <a:t>1. DiNardo CD, et al. </a:t>
            </a:r>
            <a:r>
              <a:rPr lang="en-US" i="1" dirty="0"/>
              <a:t>N </a:t>
            </a:r>
            <a:r>
              <a:rPr lang="en-US" i="1" dirty="0" err="1"/>
              <a:t>Eng</a:t>
            </a:r>
            <a:r>
              <a:rPr lang="en-US" i="1" dirty="0"/>
              <a:t> J Med</a:t>
            </a:r>
            <a:r>
              <a:rPr lang="en-US" dirty="0"/>
              <a:t>. 2020;383(7):617-629. 2. Kim K, et al. Poster presented at: 62nd ASH Annual Meeting; December 5-8, 2020 (virtual). 3. DiNardo CD, et al. </a:t>
            </a:r>
            <a:r>
              <a:rPr lang="en-US" i="1" dirty="0"/>
              <a:t>Blood</a:t>
            </a:r>
            <a:r>
              <a:rPr lang="en-US" dirty="0"/>
              <a:t>. 2019;133(1):7-17.</a:t>
            </a:r>
          </a:p>
        </p:txBody>
      </p:sp>
      <p:graphicFrame>
        <p:nvGraphicFramePr>
          <p:cNvPr id="16" name="Table 15">
            <a:extLst>
              <a:ext uri="{FF2B5EF4-FFF2-40B4-BE49-F238E27FC236}">
                <a16:creationId xmlns:a16="http://schemas.microsoft.com/office/drawing/2014/main" id="{8FD5AC55-95C4-8242-A863-A2B6371FE085}"/>
              </a:ext>
            </a:extLst>
          </p:cNvPr>
          <p:cNvGraphicFramePr>
            <a:graphicFrameLocks noGrp="1"/>
          </p:cNvGraphicFramePr>
          <p:nvPr/>
        </p:nvGraphicFramePr>
        <p:xfrm>
          <a:off x="1229558" y="2926552"/>
          <a:ext cx="2541873" cy="807922"/>
        </p:xfrm>
        <a:graphic>
          <a:graphicData uri="http://schemas.openxmlformats.org/drawingml/2006/table">
            <a:tbl>
              <a:tblPr firstRow="1" firstCol="1" bandRow="1"/>
              <a:tblGrid>
                <a:gridCol w="1595711">
                  <a:extLst>
                    <a:ext uri="{9D8B030D-6E8A-4147-A177-3AD203B41FA5}">
                      <a16:colId xmlns:a16="http://schemas.microsoft.com/office/drawing/2014/main" val="20000"/>
                    </a:ext>
                  </a:extLst>
                </a:gridCol>
                <a:gridCol w="946162">
                  <a:extLst>
                    <a:ext uri="{9D8B030D-6E8A-4147-A177-3AD203B41FA5}">
                      <a16:colId xmlns:a16="http://schemas.microsoft.com/office/drawing/2014/main" val="20004"/>
                    </a:ext>
                  </a:extLst>
                </a:gridCol>
              </a:tblGrid>
              <a:tr h="360914">
                <a:tc>
                  <a:txBody>
                    <a:bodyPr/>
                    <a:lstStyle>
                      <a:lvl1pPr marL="0" algn="l" defTabSz="1219170" rtl="0" eaLnBrk="1" latinLnBrk="0" hangingPunct="1">
                        <a:defRPr sz="2400" b="1" kern="1200">
                          <a:solidFill>
                            <a:schemeClr val="lt1"/>
                          </a:solidFill>
                          <a:latin typeface="Calibri" panose="020F0502020204030204"/>
                        </a:defRPr>
                      </a:lvl1pPr>
                      <a:lvl2pPr marL="609585" algn="l" defTabSz="1219170" rtl="0" eaLnBrk="1" latinLnBrk="0" hangingPunct="1">
                        <a:defRPr sz="2400" b="1" kern="1200">
                          <a:solidFill>
                            <a:schemeClr val="lt1"/>
                          </a:solidFill>
                          <a:latin typeface="Calibri" panose="020F0502020204030204"/>
                        </a:defRPr>
                      </a:lvl2pPr>
                      <a:lvl3pPr marL="1219170" algn="l" defTabSz="1219170" rtl="0" eaLnBrk="1" latinLnBrk="0" hangingPunct="1">
                        <a:defRPr sz="2400" b="1" kern="1200">
                          <a:solidFill>
                            <a:schemeClr val="lt1"/>
                          </a:solidFill>
                          <a:latin typeface="Calibri" panose="020F0502020204030204"/>
                        </a:defRPr>
                      </a:lvl3pPr>
                      <a:lvl4pPr marL="1828754" algn="l" defTabSz="1219170" rtl="0" eaLnBrk="1" latinLnBrk="0" hangingPunct="1">
                        <a:defRPr sz="2400" b="1" kern="1200">
                          <a:solidFill>
                            <a:schemeClr val="lt1"/>
                          </a:solidFill>
                          <a:latin typeface="Calibri" panose="020F0502020204030204"/>
                        </a:defRPr>
                      </a:lvl4pPr>
                      <a:lvl5pPr marL="2438339" algn="l" defTabSz="1219170" rtl="0" eaLnBrk="1" latinLnBrk="0" hangingPunct="1">
                        <a:defRPr sz="2400" b="1" kern="1200">
                          <a:solidFill>
                            <a:schemeClr val="lt1"/>
                          </a:solidFill>
                          <a:latin typeface="Calibri" panose="020F0502020204030204"/>
                        </a:defRPr>
                      </a:lvl5pPr>
                      <a:lvl6pPr marL="3047924" algn="l" defTabSz="1219170" rtl="0" eaLnBrk="1" latinLnBrk="0" hangingPunct="1">
                        <a:defRPr sz="2400" b="1" kern="1200">
                          <a:solidFill>
                            <a:schemeClr val="lt1"/>
                          </a:solidFill>
                          <a:latin typeface="Calibri" panose="020F0502020204030204"/>
                        </a:defRPr>
                      </a:lvl6pPr>
                      <a:lvl7pPr marL="3657509" algn="l" defTabSz="1219170" rtl="0" eaLnBrk="1" latinLnBrk="0" hangingPunct="1">
                        <a:defRPr sz="2400" b="1" kern="1200">
                          <a:solidFill>
                            <a:schemeClr val="lt1"/>
                          </a:solidFill>
                          <a:latin typeface="Calibri" panose="020F0502020204030204"/>
                        </a:defRPr>
                      </a:lvl7pPr>
                      <a:lvl8pPr marL="4267093" algn="l" defTabSz="1219170" rtl="0" eaLnBrk="1" latinLnBrk="0" hangingPunct="1">
                        <a:defRPr sz="2400" b="1" kern="1200">
                          <a:solidFill>
                            <a:schemeClr val="lt1"/>
                          </a:solidFill>
                          <a:latin typeface="Calibri" panose="020F0502020204030204"/>
                        </a:defRPr>
                      </a:lvl8pPr>
                      <a:lvl9pPr marL="4876678" algn="l" defTabSz="1219170" rtl="0" eaLnBrk="1" latinLnBrk="0" hangingPunct="1">
                        <a:defRPr sz="2400" b="1" kern="1200">
                          <a:solidFill>
                            <a:schemeClr val="lt1"/>
                          </a:solidFill>
                          <a:latin typeface="Calibri" panose="020F0502020204030204"/>
                        </a:defRPr>
                      </a:lvl9pPr>
                    </a:lstStyle>
                    <a:p>
                      <a:pPr algn="l">
                        <a:lnSpc>
                          <a:spcPct val="95000"/>
                        </a:lnSpc>
                      </a:pPr>
                      <a:r>
                        <a:rPr lang="en-US" sz="1100" b="1" dirty="0">
                          <a:solidFill>
                            <a:schemeClr val="tx1"/>
                          </a:solidFill>
                          <a:latin typeface="Calibri" panose="020F0502020204030204" pitchFamily="34" charset="0"/>
                          <a:cs typeface="Calibri" panose="020F0502020204030204" pitchFamily="34" charset="0"/>
                        </a:rPr>
                        <a:t>Median OS, </a:t>
                      </a:r>
                      <a:r>
                        <a:rPr lang="en-US" sz="1100" b="1" dirty="0" err="1">
                          <a:solidFill>
                            <a:schemeClr val="tx1"/>
                          </a:solidFill>
                          <a:latin typeface="Calibri" panose="020F0502020204030204" pitchFamily="34" charset="0"/>
                          <a:cs typeface="Calibri" panose="020F0502020204030204" pitchFamily="34" charset="0"/>
                        </a:rPr>
                        <a:t>mo</a:t>
                      </a:r>
                      <a:r>
                        <a:rPr lang="en-US" sz="1100" b="1" dirty="0">
                          <a:solidFill>
                            <a:schemeClr val="tx1"/>
                          </a:solidFill>
                          <a:latin typeface="Calibri" panose="020F0502020204030204" pitchFamily="34" charset="0"/>
                          <a:cs typeface="Calibri" panose="020F0502020204030204" pitchFamily="34" charset="0"/>
                        </a:rPr>
                        <a:t> (range)</a:t>
                      </a:r>
                      <a:endParaRPr lang="en-US" sz="1100" b="1" baseline="30000" dirty="0">
                        <a:solidFill>
                          <a:schemeClr val="tx1"/>
                        </a:solidFill>
                        <a:latin typeface="Calibri" panose="020F0502020204030204" pitchFamily="34" charset="0"/>
                        <a:cs typeface="Calibri" panose="020F0502020204030204" pitchFamily="34" charset="0"/>
                      </a:endParaRPr>
                    </a:p>
                  </a:txBody>
                  <a:tcPr marL="45114"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219170" rtl="0" eaLnBrk="1" latinLnBrk="0" hangingPunct="1">
                        <a:defRPr sz="2400" kern="1200">
                          <a:solidFill>
                            <a:schemeClr val="dk1"/>
                          </a:solidFill>
                          <a:latin typeface="Calibri" panose="020F0502020204030204"/>
                        </a:defRPr>
                      </a:lvl1pPr>
                      <a:lvl2pPr marL="609585" algn="l" defTabSz="1219170" rtl="0" eaLnBrk="1" latinLnBrk="0" hangingPunct="1">
                        <a:defRPr sz="2400" kern="1200">
                          <a:solidFill>
                            <a:schemeClr val="dk1"/>
                          </a:solidFill>
                          <a:latin typeface="Calibri" panose="020F0502020204030204"/>
                        </a:defRPr>
                      </a:lvl2pPr>
                      <a:lvl3pPr marL="1219170" algn="l" defTabSz="1219170" rtl="0" eaLnBrk="1" latinLnBrk="0" hangingPunct="1">
                        <a:defRPr sz="2400" kern="1200">
                          <a:solidFill>
                            <a:schemeClr val="dk1"/>
                          </a:solidFill>
                          <a:latin typeface="Calibri" panose="020F0502020204030204"/>
                        </a:defRPr>
                      </a:lvl3pPr>
                      <a:lvl4pPr marL="1828754" algn="l" defTabSz="1219170" rtl="0" eaLnBrk="1" latinLnBrk="0" hangingPunct="1">
                        <a:defRPr sz="2400" kern="1200">
                          <a:solidFill>
                            <a:schemeClr val="dk1"/>
                          </a:solidFill>
                          <a:latin typeface="Calibri" panose="020F0502020204030204"/>
                        </a:defRPr>
                      </a:lvl4pPr>
                      <a:lvl5pPr marL="2438339" algn="l" defTabSz="1219170" rtl="0" eaLnBrk="1" latinLnBrk="0" hangingPunct="1">
                        <a:defRPr sz="2400" kern="1200">
                          <a:solidFill>
                            <a:schemeClr val="dk1"/>
                          </a:solidFill>
                          <a:latin typeface="Calibri" panose="020F0502020204030204"/>
                        </a:defRPr>
                      </a:lvl5pPr>
                      <a:lvl6pPr marL="3047924" algn="l" defTabSz="1219170" rtl="0" eaLnBrk="1" latinLnBrk="0" hangingPunct="1">
                        <a:defRPr sz="2400" kern="1200">
                          <a:solidFill>
                            <a:schemeClr val="dk1"/>
                          </a:solidFill>
                          <a:latin typeface="Calibri" panose="020F0502020204030204"/>
                        </a:defRPr>
                      </a:lvl6pPr>
                      <a:lvl7pPr marL="3657509" algn="l" defTabSz="1219170" rtl="0" eaLnBrk="1" latinLnBrk="0" hangingPunct="1">
                        <a:defRPr sz="2400" kern="1200">
                          <a:solidFill>
                            <a:schemeClr val="dk1"/>
                          </a:solidFill>
                          <a:latin typeface="Calibri" panose="020F0502020204030204"/>
                        </a:defRPr>
                      </a:lvl7pPr>
                      <a:lvl8pPr marL="4267093" algn="l" defTabSz="1219170" rtl="0" eaLnBrk="1" latinLnBrk="0" hangingPunct="1">
                        <a:defRPr sz="2400" kern="1200">
                          <a:solidFill>
                            <a:schemeClr val="dk1"/>
                          </a:solidFill>
                          <a:latin typeface="Calibri" panose="020F0502020204030204"/>
                        </a:defRPr>
                      </a:lvl8pPr>
                      <a:lvl9pPr marL="4876678" algn="l" defTabSz="1219170" rtl="0" eaLnBrk="1" latinLnBrk="0" hangingPunct="1">
                        <a:defRPr sz="2400" kern="1200">
                          <a:solidFill>
                            <a:schemeClr val="dk1"/>
                          </a:solidFill>
                          <a:latin typeface="Calibri" panose="020F0502020204030204"/>
                        </a:defRPr>
                      </a:lvl9pPr>
                    </a:lstStyle>
                    <a:p>
                      <a:pPr algn="ctr">
                        <a:lnSpc>
                          <a:spcPct val="95000"/>
                        </a:lnSpc>
                      </a:pPr>
                      <a:r>
                        <a:rPr lang="en-US" sz="1100" b="0" dirty="0">
                          <a:solidFill>
                            <a:schemeClr val="tx1"/>
                          </a:solidFill>
                          <a:latin typeface="Calibri" panose="020F0502020204030204" pitchFamily="34" charset="0"/>
                          <a:cs typeface="Calibri" panose="020F0502020204030204" pitchFamily="34" charset="0"/>
                        </a:rPr>
                        <a:t>18.9</a:t>
                      </a:r>
                    </a:p>
                    <a:p>
                      <a:pPr algn="ctr">
                        <a:lnSpc>
                          <a:spcPct val="95000"/>
                        </a:lnSpc>
                      </a:pPr>
                      <a:r>
                        <a:rPr lang="en-US" sz="1100" b="0" dirty="0">
                          <a:solidFill>
                            <a:schemeClr val="tx1"/>
                          </a:solidFill>
                          <a:latin typeface="Calibri" panose="020F0502020204030204" pitchFamily="34" charset="0"/>
                          <a:cs typeface="Calibri" panose="020F0502020204030204" pitchFamily="34" charset="0"/>
                        </a:rPr>
                        <a:t>(2.7, 27.9+)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52802">
                <a:tc>
                  <a:txBody>
                    <a:bodyPr/>
                    <a:lstStyle/>
                    <a:p>
                      <a:pPr algn="l">
                        <a:lnSpc>
                          <a:spcPct val="95000"/>
                        </a:lnSpc>
                      </a:pPr>
                      <a:r>
                        <a:rPr lang="en-US" sz="1100" b="1" baseline="0" dirty="0">
                          <a:solidFill>
                            <a:schemeClr val="tx1"/>
                          </a:solidFill>
                          <a:latin typeface="Calibri" panose="020F0502020204030204" pitchFamily="34" charset="0"/>
                          <a:cs typeface="Calibri" panose="020F0502020204030204" pitchFamily="34" charset="0"/>
                        </a:rPr>
                        <a:t>95% CI, </a:t>
                      </a:r>
                      <a:r>
                        <a:rPr lang="en-US" sz="1100" b="1" baseline="0" dirty="0" err="1">
                          <a:solidFill>
                            <a:schemeClr val="tx1"/>
                          </a:solidFill>
                          <a:latin typeface="Calibri" panose="020F0502020204030204" pitchFamily="34" charset="0"/>
                          <a:cs typeface="Calibri" panose="020F0502020204030204" pitchFamily="34" charset="0"/>
                        </a:rPr>
                        <a:t>mo</a:t>
                      </a:r>
                      <a:endParaRPr lang="en-US" sz="1100" b="1" baseline="0" dirty="0">
                        <a:solidFill>
                          <a:schemeClr val="tx1"/>
                        </a:solidFill>
                        <a:latin typeface="Calibri" panose="020F0502020204030204" pitchFamily="34" charset="0"/>
                        <a:cs typeface="Calibri" panose="020F0502020204030204" pitchFamily="34" charset="0"/>
                      </a:endParaRPr>
                    </a:p>
                  </a:txBody>
                  <a:tcPr marL="45114"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5000"/>
                        </a:lnSpc>
                      </a:pPr>
                      <a:r>
                        <a:rPr lang="en-US" sz="1100" b="0" dirty="0">
                          <a:solidFill>
                            <a:schemeClr val="tx1"/>
                          </a:solidFill>
                          <a:latin typeface="Calibri" panose="020F0502020204030204" pitchFamily="34" charset="0"/>
                          <a:cs typeface="Calibri" panose="020F0502020204030204" pitchFamily="34" charset="0"/>
                        </a:rPr>
                        <a:t>4.34, NE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8353113"/>
                  </a:ext>
                </a:extLst>
              </a:tr>
              <a:tr h="194206">
                <a:tc>
                  <a:txBody>
                    <a:bodyPr/>
                    <a:lstStyle/>
                    <a:p>
                      <a:pPr algn="l">
                        <a:lnSpc>
                          <a:spcPct val="95000"/>
                        </a:lnSpc>
                      </a:pPr>
                      <a:r>
                        <a:rPr lang="en-US" sz="1100" b="1" baseline="0" dirty="0">
                          <a:solidFill>
                            <a:schemeClr val="tx1"/>
                          </a:solidFill>
                          <a:latin typeface="Calibri" panose="020F0502020204030204" pitchFamily="34" charset="0"/>
                          <a:cs typeface="Calibri" panose="020F0502020204030204" pitchFamily="34" charset="0"/>
                        </a:rPr>
                        <a:t>Median follow-up, </a:t>
                      </a:r>
                      <a:r>
                        <a:rPr lang="en-US" sz="1100" b="1" baseline="0" dirty="0" err="1">
                          <a:solidFill>
                            <a:schemeClr val="tx1"/>
                          </a:solidFill>
                          <a:latin typeface="Calibri" panose="020F0502020204030204" pitchFamily="34" charset="0"/>
                          <a:cs typeface="Calibri" panose="020F0502020204030204" pitchFamily="34" charset="0"/>
                        </a:rPr>
                        <a:t>mo</a:t>
                      </a:r>
                      <a:endParaRPr lang="en-US" sz="1100" b="1" baseline="0" dirty="0">
                        <a:solidFill>
                          <a:schemeClr val="tx1"/>
                        </a:solidFill>
                        <a:latin typeface="Calibri" panose="020F0502020204030204" pitchFamily="34" charset="0"/>
                        <a:cs typeface="Calibri" panose="020F0502020204030204" pitchFamily="34" charset="0"/>
                      </a:endParaRPr>
                    </a:p>
                  </a:txBody>
                  <a:tcPr marL="45114"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5000"/>
                        </a:lnSpc>
                      </a:pPr>
                      <a:r>
                        <a:rPr lang="en-US" sz="1100" b="0" dirty="0">
                          <a:solidFill>
                            <a:schemeClr val="tx1"/>
                          </a:solidFill>
                          <a:latin typeface="Calibri" panose="020F0502020204030204" pitchFamily="34" charset="0"/>
                          <a:cs typeface="Calibri" panose="020F0502020204030204" pitchFamily="34" charset="0"/>
                        </a:rPr>
                        <a:t>12.5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38149"/>
                  </a:ext>
                </a:extLst>
              </a:tr>
            </a:tbl>
          </a:graphicData>
        </a:graphic>
      </p:graphicFrame>
      <p:graphicFrame>
        <p:nvGraphicFramePr>
          <p:cNvPr id="13" name="Table 12">
            <a:extLst>
              <a:ext uri="{FF2B5EF4-FFF2-40B4-BE49-F238E27FC236}">
                <a16:creationId xmlns:a16="http://schemas.microsoft.com/office/drawing/2014/main" id="{543F27F6-0093-7544-AD7F-9DE79E6593EC}"/>
              </a:ext>
            </a:extLst>
          </p:cNvPr>
          <p:cNvGraphicFramePr>
            <a:graphicFrameLocks noGrp="1"/>
          </p:cNvGraphicFramePr>
          <p:nvPr/>
        </p:nvGraphicFramePr>
        <p:xfrm>
          <a:off x="9490974" y="1756245"/>
          <a:ext cx="2244313" cy="954989"/>
        </p:xfrm>
        <a:graphic>
          <a:graphicData uri="http://schemas.openxmlformats.org/drawingml/2006/table">
            <a:tbl>
              <a:tblPr firstRow="1" firstCol="1" bandRow="1"/>
              <a:tblGrid>
                <a:gridCol w="1267711">
                  <a:extLst>
                    <a:ext uri="{9D8B030D-6E8A-4147-A177-3AD203B41FA5}">
                      <a16:colId xmlns:a16="http://schemas.microsoft.com/office/drawing/2014/main" val="20000"/>
                    </a:ext>
                  </a:extLst>
                </a:gridCol>
                <a:gridCol w="976602">
                  <a:extLst>
                    <a:ext uri="{9D8B030D-6E8A-4147-A177-3AD203B41FA5}">
                      <a16:colId xmlns:a16="http://schemas.microsoft.com/office/drawing/2014/main" val="3802237391"/>
                    </a:ext>
                  </a:extLst>
                </a:gridCol>
              </a:tblGrid>
              <a:tr h="360914">
                <a:tc>
                  <a:txBody>
                    <a:bodyPr/>
                    <a:lstStyle>
                      <a:lvl1pPr marL="0" algn="l" defTabSz="1219170" rtl="0" eaLnBrk="1" latinLnBrk="0" hangingPunct="1">
                        <a:defRPr sz="2400" b="1" kern="1200">
                          <a:solidFill>
                            <a:schemeClr val="lt1"/>
                          </a:solidFill>
                          <a:latin typeface="Calibri" panose="020F0502020204030204"/>
                        </a:defRPr>
                      </a:lvl1pPr>
                      <a:lvl2pPr marL="609585" algn="l" defTabSz="1219170" rtl="0" eaLnBrk="1" latinLnBrk="0" hangingPunct="1">
                        <a:defRPr sz="2400" b="1" kern="1200">
                          <a:solidFill>
                            <a:schemeClr val="lt1"/>
                          </a:solidFill>
                          <a:latin typeface="Calibri" panose="020F0502020204030204"/>
                        </a:defRPr>
                      </a:lvl2pPr>
                      <a:lvl3pPr marL="1219170" algn="l" defTabSz="1219170" rtl="0" eaLnBrk="1" latinLnBrk="0" hangingPunct="1">
                        <a:defRPr sz="2400" b="1" kern="1200">
                          <a:solidFill>
                            <a:schemeClr val="lt1"/>
                          </a:solidFill>
                          <a:latin typeface="Calibri" panose="020F0502020204030204"/>
                        </a:defRPr>
                      </a:lvl3pPr>
                      <a:lvl4pPr marL="1828754" algn="l" defTabSz="1219170" rtl="0" eaLnBrk="1" latinLnBrk="0" hangingPunct="1">
                        <a:defRPr sz="2400" b="1" kern="1200">
                          <a:solidFill>
                            <a:schemeClr val="lt1"/>
                          </a:solidFill>
                          <a:latin typeface="Calibri" panose="020F0502020204030204"/>
                        </a:defRPr>
                      </a:lvl4pPr>
                      <a:lvl5pPr marL="2438339" algn="l" defTabSz="1219170" rtl="0" eaLnBrk="1" latinLnBrk="0" hangingPunct="1">
                        <a:defRPr sz="2400" b="1" kern="1200">
                          <a:solidFill>
                            <a:schemeClr val="lt1"/>
                          </a:solidFill>
                          <a:latin typeface="Calibri" panose="020F0502020204030204"/>
                        </a:defRPr>
                      </a:lvl5pPr>
                      <a:lvl6pPr marL="3047924" algn="l" defTabSz="1219170" rtl="0" eaLnBrk="1" latinLnBrk="0" hangingPunct="1">
                        <a:defRPr sz="2400" b="1" kern="1200">
                          <a:solidFill>
                            <a:schemeClr val="lt1"/>
                          </a:solidFill>
                          <a:latin typeface="Calibri" panose="020F0502020204030204"/>
                        </a:defRPr>
                      </a:lvl6pPr>
                      <a:lvl7pPr marL="3657509" algn="l" defTabSz="1219170" rtl="0" eaLnBrk="1" latinLnBrk="0" hangingPunct="1">
                        <a:defRPr sz="2400" b="1" kern="1200">
                          <a:solidFill>
                            <a:schemeClr val="lt1"/>
                          </a:solidFill>
                          <a:latin typeface="Calibri" panose="020F0502020204030204"/>
                        </a:defRPr>
                      </a:lvl7pPr>
                      <a:lvl8pPr marL="4267093" algn="l" defTabSz="1219170" rtl="0" eaLnBrk="1" latinLnBrk="0" hangingPunct="1">
                        <a:defRPr sz="2400" b="1" kern="1200">
                          <a:solidFill>
                            <a:schemeClr val="lt1"/>
                          </a:solidFill>
                          <a:latin typeface="Calibri" panose="020F0502020204030204"/>
                        </a:defRPr>
                      </a:lvl8pPr>
                      <a:lvl9pPr marL="4876678" algn="l" defTabSz="1219170" rtl="0" eaLnBrk="1" latinLnBrk="0" hangingPunct="1">
                        <a:defRPr sz="2400" b="1" kern="1200">
                          <a:solidFill>
                            <a:schemeClr val="lt1"/>
                          </a:solidFill>
                          <a:latin typeface="Calibri" panose="020F0502020204030204"/>
                        </a:defRPr>
                      </a:lvl9pPr>
                    </a:lstStyle>
                    <a:p>
                      <a:pPr algn="l">
                        <a:lnSpc>
                          <a:spcPct val="95000"/>
                        </a:lnSpc>
                      </a:pPr>
                      <a:r>
                        <a:rPr lang="en-US" sz="1100" b="1" dirty="0">
                          <a:solidFill>
                            <a:schemeClr val="tx1"/>
                          </a:solidFill>
                          <a:latin typeface="Calibri" panose="020F0502020204030204" pitchFamily="34" charset="0"/>
                          <a:cs typeface="Calibri" panose="020F0502020204030204" pitchFamily="34" charset="0"/>
                        </a:rPr>
                        <a:t>Median OS, </a:t>
                      </a:r>
                      <a:r>
                        <a:rPr lang="en-US" sz="1100" b="1" dirty="0" err="1">
                          <a:solidFill>
                            <a:schemeClr val="tx1"/>
                          </a:solidFill>
                          <a:latin typeface="Calibri" panose="020F0502020204030204" pitchFamily="34" charset="0"/>
                          <a:cs typeface="Calibri" panose="020F0502020204030204" pitchFamily="34" charset="0"/>
                        </a:rPr>
                        <a:t>mo</a:t>
                      </a:r>
                      <a:r>
                        <a:rPr lang="en-US" sz="1100" b="1" dirty="0">
                          <a:solidFill>
                            <a:schemeClr val="tx1"/>
                          </a:solidFill>
                          <a:latin typeface="Calibri" panose="020F0502020204030204" pitchFamily="34" charset="0"/>
                          <a:cs typeface="Calibri" panose="020F0502020204030204" pitchFamily="34" charset="0"/>
                        </a:rPr>
                        <a:t> (range)</a:t>
                      </a:r>
                      <a:endParaRPr lang="en-US" sz="1100" b="1" baseline="30000" dirty="0">
                        <a:solidFill>
                          <a:schemeClr val="tx1"/>
                        </a:solidFill>
                        <a:latin typeface="Calibri" panose="020F0502020204030204" pitchFamily="34" charset="0"/>
                        <a:cs typeface="Calibri" panose="020F0502020204030204" pitchFamily="34" charset="0"/>
                      </a:endParaRPr>
                    </a:p>
                  </a:txBody>
                  <a:tcPr marL="45114"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5000"/>
                        </a:lnSpc>
                      </a:pPr>
                      <a:r>
                        <a:rPr lang="en-US" sz="1100" b="0" dirty="0">
                          <a:latin typeface="Calibri" panose="020F0502020204030204" pitchFamily="34" charset="0"/>
                          <a:cs typeface="Calibri" panose="020F0502020204030204" pitchFamily="34" charset="0"/>
                        </a:rPr>
                        <a:t>12.9 </a:t>
                      </a:r>
                      <a:br>
                        <a:rPr lang="en-US" sz="1100" b="0" dirty="0">
                          <a:latin typeface="Calibri" panose="020F0502020204030204" pitchFamily="34" charset="0"/>
                          <a:cs typeface="Calibri" panose="020F0502020204030204" pitchFamily="34" charset="0"/>
                        </a:rPr>
                      </a:br>
                      <a:r>
                        <a:rPr lang="en-US" sz="1100" b="0" dirty="0">
                          <a:latin typeface="Calibri" panose="020F0502020204030204" pitchFamily="34" charset="0"/>
                          <a:cs typeface="Calibri" panose="020F0502020204030204" pitchFamily="34" charset="0"/>
                        </a:rPr>
                        <a:t>(0.2+, 28.4+)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5559">
                <a:tc>
                  <a:txBody>
                    <a:bodyPr/>
                    <a:lstStyle/>
                    <a:p>
                      <a:pPr algn="l">
                        <a:lnSpc>
                          <a:spcPct val="95000"/>
                        </a:lnSpc>
                      </a:pPr>
                      <a:r>
                        <a:rPr lang="en-US" sz="1100" b="1" baseline="0" dirty="0">
                          <a:solidFill>
                            <a:schemeClr val="tx1"/>
                          </a:solidFill>
                          <a:latin typeface="Calibri" panose="020F0502020204030204" pitchFamily="34" charset="0"/>
                          <a:cs typeface="Calibri" panose="020F0502020204030204" pitchFamily="34" charset="0"/>
                        </a:rPr>
                        <a:t>95% CI, </a:t>
                      </a:r>
                      <a:r>
                        <a:rPr lang="en-US" sz="1100" b="1" baseline="0" dirty="0" err="1">
                          <a:solidFill>
                            <a:schemeClr val="tx1"/>
                          </a:solidFill>
                          <a:latin typeface="Calibri" panose="020F0502020204030204" pitchFamily="34" charset="0"/>
                          <a:cs typeface="Calibri" panose="020F0502020204030204" pitchFamily="34" charset="0"/>
                        </a:rPr>
                        <a:t>mo</a:t>
                      </a:r>
                      <a:endParaRPr lang="en-US" sz="1100" b="1" baseline="0" dirty="0">
                        <a:solidFill>
                          <a:schemeClr val="tx1"/>
                        </a:solidFill>
                        <a:latin typeface="Calibri" panose="020F0502020204030204" pitchFamily="34" charset="0"/>
                        <a:cs typeface="Calibri" panose="020F0502020204030204" pitchFamily="34" charset="0"/>
                      </a:endParaRPr>
                    </a:p>
                  </a:txBody>
                  <a:tcPr marL="45114"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5000"/>
                        </a:lnSpc>
                      </a:pPr>
                      <a:r>
                        <a:rPr lang="en-US" sz="1100" b="0" dirty="0">
                          <a:latin typeface="Calibri" panose="020F0502020204030204" pitchFamily="34" charset="0"/>
                          <a:cs typeface="Calibri" panose="020F0502020204030204" pitchFamily="34" charset="0"/>
                        </a:rPr>
                        <a:t>8.21, 17.28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28353113"/>
                  </a:ext>
                </a:extLst>
              </a:tr>
              <a:tr h="314296">
                <a:tc>
                  <a:txBody>
                    <a:bodyPr/>
                    <a:lstStyle/>
                    <a:p>
                      <a:pPr marL="0" marR="0" indent="0" algn="l" defTabSz="914400" rtl="0" eaLnBrk="1" fontAlgn="auto" latinLnBrk="0" hangingPunct="1">
                        <a:lnSpc>
                          <a:spcPct val="95000"/>
                        </a:lnSpc>
                        <a:spcBef>
                          <a:spcPts val="0"/>
                        </a:spcBef>
                        <a:spcAft>
                          <a:spcPts val="0"/>
                        </a:spcAft>
                        <a:buClrTx/>
                        <a:buSzTx/>
                        <a:buFontTx/>
                        <a:buNone/>
                        <a:tabLst/>
                        <a:defRPr/>
                      </a:pPr>
                      <a:r>
                        <a:rPr lang="en-US" sz="1100" b="1" baseline="0" dirty="0">
                          <a:solidFill>
                            <a:schemeClr val="tx1"/>
                          </a:solidFill>
                          <a:latin typeface="Calibri" panose="020F0502020204030204" pitchFamily="34" charset="0"/>
                          <a:cs typeface="Calibri" panose="020F0502020204030204" pitchFamily="34" charset="0"/>
                        </a:rPr>
                        <a:t>Median follow-up, </a:t>
                      </a:r>
                      <a:r>
                        <a:rPr lang="en-US" sz="1100" b="1" baseline="0" dirty="0" err="1">
                          <a:solidFill>
                            <a:schemeClr val="tx1"/>
                          </a:solidFill>
                          <a:latin typeface="Calibri" panose="020F0502020204030204" pitchFamily="34" charset="0"/>
                          <a:cs typeface="Calibri" panose="020F0502020204030204" pitchFamily="34" charset="0"/>
                        </a:rPr>
                        <a:t>mo</a:t>
                      </a:r>
                      <a:endParaRPr lang="en-US" sz="1100" b="1" baseline="0" dirty="0">
                        <a:solidFill>
                          <a:schemeClr val="tx1"/>
                        </a:solidFill>
                        <a:latin typeface="Calibri" panose="020F0502020204030204" pitchFamily="34" charset="0"/>
                        <a:cs typeface="Calibri" panose="020F0502020204030204" pitchFamily="34" charset="0"/>
                      </a:endParaRPr>
                    </a:p>
                  </a:txBody>
                  <a:tcPr marL="45114"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95000"/>
                        </a:lnSpc>
                      </a:pPr>
                      <a:r>
                        <a:rPr lang="en-US" sz="1100" b="0" dirty="0">
                          <a:latin typeface="Calibri" panose="020F0502020204030204" pitchFamily="34" charset="0"/>
                          <a:cs typeface="Calibri" panose="020F0502020204030204" pitchFamily="34" charset="0"/>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038149"/>
                  </a:ext>
                </a:extLst>
              </a:tr>
            </a:tbl>
          </a:graphicData>
        </a:graphic>
      </p:graphicFrame>
      <p:sp>
        <p:nvSpPr>
          <p:cNvPr id="9" name="TextBox 8">
            <a:extLst>
              <a:ext uri="{FF2B5EF4-FFF2-40B4-BE49-F238E27FC236}">
                <a16:creationId xmlns:a16="http://schemas.microsoft.com/office/drawing/2014/main" id="{15EDA993-8694-4022-9B56-1799E5DBA775}"/>
              </a:ext>
            </a:extLst>
          </p:cNvPr>
          <p:cNvSpPr txBox="1"/>
          <p:nvPr/>
        </p:nvSpPr>
        <p:spPr>
          <a:xfrm>
            <a:off x="2354672" y="1513286"/>
            <a:ext cx="1866484" cy="242959"/>
          </a:xfrm>
          <a:prstGeom prst="rect">
            <a:avLst/>
          </a:prstGeom>
          <a:noFill/>
        </p:spPr>
        <p:txBody>
          <a:bodyPr wrap="none" lIns="0" tIns="0" rIns="0" bIns="0" rtlCol="0">
            <a:spAutoFit/>
          </a:bodyPr>
          <a:lstStyle/>
          <a:p>
            <a:pPr algn="ctr"/>
            <a:r>
              <a:rPr lang="en-US" sz="1579" b="1" i="1" dirty="0">
                <a:solidFill>
                  <a:schemeClr val="tx2"/>
                </a:solidFill>
              </a:rPr>
              <a:t>TP53</a:t>
            </a:r>
            <a:r>
              <a:rPr lang="en-US" sz="1579" b="1" dirty="0">
                <a:solidFill>
                  <a:schemeClr val="tx2"/>
                </a:solidFill>
              </a:rPr>
              <a:t> wild-type (N=16)</a:t>
            </a:r>
          </a:p>
        </p:txBody>
      </p:sp>
      <p:sp>
        <p:nvSpPr>
          <p:cNvPr id="10" name="TextBox 9">
            <a:extLst>
              <a:ext uri="{FF2B5EF4-FFF2-40B4-BE49-F238E27FC236}">
                <a16:creationId xmlns:a16="http://schemas.microsoft.com/office/drawing/2014/main" id="{4FE9C8EB-A493-4E9B-B96E-0D2F6D14ABA0}"/>
              </a:ext>
            </a:extLst>
          </p:cNvPr>
          <p:cNvSpPr txBox="1"/>
          <p:nvPr/>
        </p:nvSpPr>
        <p:spPr>
          <a:xfrm>
            <a:off x="8249342" y="1462415"/>
            <a:ext cx="1688630" cy="242959"/>
          </a:xfrm>
          <a:prstGeom prst="rect">
            <a:avLst/>
          </a:prstGeom>
          <a:noFill/>
        </p:spPr>
        <p:txBody>
          <a:bodyPr wrap="none" lIns="0" tIns="0" rIns="0" bIns="0" rtlCol="0">
            <a:spAutoFit/>
          </a:bodyPr>
          <a:lstStyle/>
          <a:p>
            <a:pPr algn="ctr"/>
            <a:r>
              <a:rPr lang="en-US" sz="1579" b="1" i="1" dirty="0">
                <a:solidFill>
                  <a:schemeClr val="tx2"/>
                </a:solidFill>
              </a:rPr>
              <a:t>TP53</a:t>
            </a:r>
            <a:r>
              <a:rPr lang="en-US" sz="1579" b="1" dirty="0">
                <a:solidFill>
                  <a:schemeClr val="tx2"/>
                </a:solidFill>
              </a:rPr>
              <a:t> mutant (N=47)</a:t>
            </a:r>
          </a:p>
        </p:txBody>
      </p:sp>
      <p:sp>
        <p:nvSpPr>
          <p:cNvPr id="14" name="TextBox 13">
            <a:extLst>
              <a:ext uri="{FF2B5EF4-FFF2-40B4-BE49-F238E27FC236}">
                <a16:creationId xmlns:a16="http://schemas.microsoft.com/office/drawing/2014/main" id="{97FACBBA-02F7-4DB2-B34C-4135BE9358E3}"/>
              </a:ext>
            </a:extLst>
          </p:cNvPr>
          <p:cNvSpPr txBox="1"/>
          <p:nvPr/>
        </p:nvSpPr>
        <p:spPr>
          <a:xfrm>
            <a:off x="3207343" y="4166377"/>
            <a:ext cx="572599" cy="201960"/>
          </a:xfrm>
          <a:prstGeom prst="rect">
            <a:avLst/>
          </a:prstGeom>
          <a:solidFill>
            <a:schemeClr val="bg1"/>
          </a:solidFill>
        </p:spPr>
        <p:txBody>
          <a:bodyPr wrap="none" lIns="0" tIns="0" rIns="0" bIns="0" rtlCol="0">
            <a:spAutoFit/>
          </a:bodyPr>
          <a:lstStyle/>
          <a:p>
            <a:pPr algn="ctr" defTabSz="902285">
              <a:lnSpc>
                <a:spcPct val="95000"/>
              </a:lnSpc>
              <a:defRPr/>
            </a:pPr>
            <a:r>
              <a:rPr lang="en-US" sz="1382" b="1" kern="0" dirty="0"/>
              <a:t>Months</a:t>
            </a:r>
          </a:p>
        </p:txBody>
      </p:sp>
      <p:sp>
        <p:nvSpPr>
          <p:cNvPr id="26" name="TextBox 25">
            <a:extLst>
              <a:ext uri="{FF2B5EF4-FFF2-40B4-BE49-F238E27FC236}">
                <a16:creationId xmlns:a16="http://schemas.microsoft.com/office/drawing/2014/main" id="{8D32AABC-82F1-4A50-B3BF-9CDB18D811FD}"/>
              </a:ext>
            </a:extLst>
          </p:cNvPr>
          <p:cNvSpPr txBox="1"/>
          <p:nvPr/>
        </p:nvSpPr>
        <p:spPr>
          <a:xfrm rot="16200000">
            <a:off x="20444" y="2594591"/>
            <a:ext cx="1156272" cy="201960"/>
          </a:xfrm>
          <a:prstGeom prst="rect">
            <a:avLst/>
          </a:prstGeom>
          <a:solidFill>
            <a:schemeClr val="bg1"/>
          </a:solidFill>
        </p:spPr>
        <p:txBody>
          <a:bodyPr wrap="none" lIns="0" tIns="0" rIns="0" bIns="0" rtlCol="0" anchor="b">
            <a:spAutoFit/>
          </a:bodyPr>
          <a:lstStyle/>
          <a:p>
            <a:pPr algn="ctr" defTabSz="902285">
              <a:lnSpc>
                <a:spcPct val="95000"/>
              </a:lnSpc>
            </a:pPr>
            <a:r>
              <a:rPr lang="en-US" sz="1382" b="1" kern="0" dirty="0"/>
              <a:t>Overall Survival</a:t>
            </a:r>
          </a:p>
        </p:txBody>
      </p:sp>
      <p:sp>
        <p:nvSpPr>
          <p:cNvPr id="30" name="TextBox 29">
            <a:extLst>
              <a:ext uri="{FF2B5EF4-FFF2-40B4-BE49-F238E27FC236}">
                <a16:creationId xmlns:a16="http://schemas.microsoft.com/office/drawing/2014/main" id="{2941F4BB-FBB0-4A4F-A7CE-26FEB5115564}"/>
              </a:ext>
            </a:extLst>
          </p:cNvPr>
          <p:cNvSpPr txBox="1"/>
          <p:nvPr/>
        </p:nvSpPr>
        <p:spPr>
          <a:xfrm>
            <a:off x="9036829" y="4166377"/>
            <a:ext cx="572599" cy="201960"/>
          </a:xfrm>
          <a:prstGeom prst="rect">
            <a:avLst/>
          </a:prstGeom>
          <a:solidFill>
            <a:schemeClr val="bg1"/>
          </a:solidFill>
        </p:spPr>
        <p:txBody>
          <a:bodyPr wrap="none" lIns="0" tIns="0" rIns="0" bIns="0" rtlCol="0">
            <a:spAutoFit/>
          </a:bodyPr>
          <a:lstStyle/>
          <a:p>
            <a:pPr algn="ctr" defTabSz="902285">
              <a:lnSpc>
                <a:spcPct val="95000"/>
              </a:lnSpc>
              <a:defRPr/>
            </a:pPr>
            <a:r>
              <a:rPr lang="en-US" sz="1382" b="1" kern="0" dirty="0"/>
              <a:t>Months</a:t>
            </a:r>
          </a:p>
        </p:txBody>
      </p:sp>
      <p:sp>
        <p:nvSpPr>
          <p:cNvPr id="31" name="TextBox 30">
            <a:extLst>
              <a:ext uri="{FF2B5EF4-FFF2-40B4-BE49-F238E27FC236}">
                <a16:creationId xmlns:a16="http://schemas.microsoft.com/office/drawing/2014/main" id="{F3DABA61-FF90-4E2D-BF39-FD59CBBCC315}"/>
              </a:ext>
            </a:extLst>
          </p:cNvPr>
          <p:cNvSpPr txBox="1"/>
          <p:nvPr/>
        </p:nvSpPr>
        <p:spPr>
          <a:xfrm rot="16200000">
            <a:off x="5959565" y="2594591"/>
            <a:ext cx="1156272" cy="201960"/>
          </a:xfrm>
          <a:prstGeom prst="rect">
            <a:avLst/>
          </a:prstGeom>
          <a:solidFill>
            <a:schemeClr val="bg1"/>
          </a:solidFill>
        </p:spPr>
        <p:txBody>
          <a:bodyPr wrap="none" lIns="0" tIns="0" rIns="0" bIns="0" rtlCol="0" anchor="b">
            <a:spAutoFit/>
          </a:bodyPr>
          <a:lstStyle/>
          <a:p>
            <a:pPr algn="ctr" defTabSz="902285">
              <a:lnSpc>
                <a:spcPct val="95000"/>
              </a:lnSpc>
            </a:pPr>
            <a:r>
              <a:rPr lang="en-US" sz="1382" b="1" kern="0" dirty="0"/>
              <a:t>Overall Survival</a:t>
            </a:r>
          </a:p>
        </p:txBody>
      </p:sp>
      <p:sp>
        <p:nvSpPr>
          <p:cNvPr id="32" name="TextBox 31">
            <a:extLst>
              <a:ext uri="{FF2B5EF4-FFF2-40B4-BE49-F238E27FC236}">
                <a16:creationId xmlns:a16="http://schemas.microsoft.com/office/drawing/2014/main" id="{F3009E90-101C-48FC-9E51-B37F2DCAA0AF}"/>
              </a:ext>
            </a:extLst>
          </p:cNvPr>
          <p:cNvSpPr txBox="1"/>
          <p:nvPr/>
        </p:nvSpPr>
        <p:spPr>
          <a:xfrm>
            <a:off x="465638" y="5014918"/>
            <a:ext cx="11269649" cy="1085724"/>
          </a:xfrm>
          <a:prstGeom prst="rect">
            <a:avLst/>
          </a:prstGeom>
        </p:spPr>
        <p:txBody>
          <a:bodyPr vert="horz" lIns="0" tIns="0" rIns="0" bIns="0" rtlCol="0">
            <a:spAutoFit/>
          </a:bodyPr>
          <a:lstStyle>
            <a:lvl1pPr marL="282575" indent="-282575" defTabSz="457200" eaLnBrk="0" hangingPunct="0">
              <a:lnSpc>
                <a:spcPct val="95000"/>
              </a:lnSpc>
              <a:spcBef>
                <a:spcPts val="1200"/>
              </a:spcBef>
              <a:buFont typeface="Calibri" panose="020F0502020204030204" pitchFamily="34" charset="0"/>
              <a:buChar char="•"/>
              <a:defRPr sz="2000">
                <a:latin typeface="+mn-lt"/>
                <a:ea typeface="Geneva" pitchFamily="37" charset="-128"/>
                <a:cs typeface="Geneva" pitchFamily="37" charset="-128"/>
              </a:defRPr>
            </a:lvl1pPr>
            <a:lvl2pPr marL="574675" lvl="1" indent="-292100" defTabSz="457200" eaLnBrk="0" hangingPunct="0">
              <a:lnSpc>
                <a:spcPct val="95000"/>
              </a:lnSpc>
              <a:spcBef>
                <a:spcPts val="400"/>
              </a:spcBef>
              <a:buFont typeface="Arial" panose="020B0604020202020204" pitchFamily="34" charset="0"/>
              <a:buChar char="–"/>
              <a:defRPr sz="1800">
                <a:latin typeface="+mn-lt"/>
                <a:ea typeface="Geneva" pitchFamily="37" charset="-128"/>
                <a:cs typeface="+mn-cs"/>
              </a:defRPr>
            </a:lvl2pPr>
            <a:lvl3pPr marL="857250" indent="-282575" defTabSz="457200" eaLnBrk="0" hangingPunct="0">
              <a:lnSpc>
                <a:spcPct val="95000"/>
              </a:lnSpc>
              <a:spcBef>
                <a:spcPts val="300"/>
              </a:spcBef>
              <a:buFont typeface="Wingdings" panose="05000000000000000000" pitchFamily="2" charset="2"/>
              <a:buChar char="§"/>
              <a:defRPr>
                <a:latin typeface="+mn-lt"/>
                <a:ea typeface="Geneva" pitchFamily="37" charset="-128"/>
                <a:cs typeface="+mn-cs"/>
              </a:defRPr>
            </a:lvl3pPr>
            <a:lvl4pPr marL="1141413" indent="-284163"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4pPr>
            <a:lvl5pPr marL="1433513" indent="-292100" defTabSz="457200" eaLnBrk="0" hangingPunct="0">
              <a:lnSpc>
                <a:spcPct val="95000"/>
              </a:lnSpc>
              <a:spcBef>
                <a:spcPts val="300"/>
              </a:spcBef>
              <a:buFont typeface="Arial" panose="020B0604020202020204" pitchFamily="34" charset="0"/>
              <a:buChar char="–"/>
              <a:defRPr sz="1600">
                <a:latin typeface="+mn-lt"/>
                <a:ea typeface="Geneva" pitchFamily="37" charset="-128"/>
                <a:cs typeface="+mn-cs"/>
              </a:defRPr>
            </a:lvl5pPr>
            <a:lvl6pPr marL="2514600" indent="-228600" defTabSz="457200">
              <a:spcBef>
                <a:spcPct val="20000"/>
              </a:spcBef>
              <a:buFont typeface="Arial"/>
              <a:buChar char="•"/>
              <a:defRPr sz="2000">
                <a:latin typeface="+mn-lt"/>
                <a:ea typeface="+mn-ea"/>
                <a:cs typeface="+mn-cs"/>
              </a:defRPr>
            </a:lvl6pPr>
            <a:lvl7pPr marL="2971800" indent="-228600" defTabSz="457200">
              <a:spcBef>
                <a:spcPct val="20000"/>
              </a:spcBef>
              <a:buFont typeface="Arial"/>
              <a:buChar char="•"/>
              <a:defRPr sz="2000">
                <a:latin typeface="+mn-lt"/>
                <a:ea typeface="+mn-ea"/>
                <a:cs typeface="+mn-cs"/>
              </a:defRPr>
            </a:lvl7pPr>
            <a:lvl8pPr marL="3429000" indent="-228600" defTabSz="457200">
              <a:spcBef>
                <a:spcPct val="20000"/>
              </a:spcBef>
              <a:buFont typeface="Arial"/>
              <a:buChar char="•"/>
              <a:defRPr sz="2000">
                <a:latin typeface="+mn-lt"/>
                <a:ea typeface="+mn-ea"/>
                <a:cs typeface="+mn-cs"/>
              </a:defRPr>
            </a:lvl8pPr>
            <a:lvl9pPr marL="3886200" indent="-228600" defTabSz="457200">
              <a:spcBef>
                <a:spcPct val="20000"/>
              </a:spcBef>
              <a:buFont typeface="Arial"/>
              <a:buChar char="•"/>
              <a:defRPr sz="2000">
                <a:latin typeface="+mn-lt"/>
                <a:ea typeface="+mn-ea"/>
                <a:cs typeface="+mn-cs"/>
              </a:defRPr>
            </a:lvl9pPr>
          </a:lstStyle>
          <a:p>
            <a:pPr>
              <a:spcBef>
                <a:spcPts val="296"/>
              </a:spcBef>
            </a:pPr>
            <a:r>
              <a:rPr lang="en-US" sz="1727" dirty="0"/>
              <a:t>The median OS is 18.9 months in </a:t>
            </a:r>
            <a:r>
              <a:rPr lang="en-US" sz="1727" i="1" dirty="0"/>
              <a:t>TP53</a:t>
            </a:r>
            <a:r>
              <a:rPr lang="en-US" sz="1727" dirty="0"/>
              <a:t> wild-type patients and 12.9 months in </a:t>
            </a:r>
            <a:r>
              <a:rPr lang="en-US" sz="1727" i="1" dirty="0"/>
              <a:t>TP53</a:t>
            </a:r>
            <a:r>
              <a:rPr lang="en-US" sz="1727" dirty="0"/>
              <a:t>-mutant patients</a:t>
            </a:r>
          </a:p>
          <a:p>
            <a:pPr>
              <a:spcBef>
                <a:spcPts val="296"/>
              </a:spcBef>
            </a:pPr>
            <a:r>
              <a:rPr lang="en-US" sz="1727" dirty="0"/>
              <a:t>This initial median OS data may compare favorably to </a:t>
            </a:r>
            <a:r>
              <a:rPr lang="en-US" sz="1727" dirty="0" err="1"/>
              <a:t>venetoclax</a:t>
            </a:r>
            <a:r>
              <a:rPr lang="en-US" sz="1727" dirty="0"/>
              <a:t> + hypomethylating agent combinations (14.7-17.5 </a:t>
            </a:r>
            <a:r>
              <a:rPr lang="en-US" sz="1727" dirty="0" err="1"/>
              <a:t>mo</a:t>
            </a:r>
            <a:r>
              <a:rPr lang="en-US" sz="1727" dirty="0"/>
              <a:t> in all-comers,</a:t>
            </a:r>
            <a:r>
              <a:rPr lang="en-US" sz="1727" baseline="30000" dirty="0"/>
              <a:t>1,3</a:t>
            </a:r>
            <a:r>
              <a:rPr lang="en-US" sz="1727" dirty="0"/>
              <a:t> 5.2–7.2 </a:t>
            </a:r>
            <a:r>
              <a:rPr lang="en-US" sz="1727" dirty="0" err="1"/>
              <a:t>mo</a:t>
            </a:r>
            <a:r>
              <a:rPr lang="en-US" sz="1727" dirty="0"/>
              <a:t> in patients who are </a:t>
            </a:r>
            <a:r>
              <a:rPr lang="en-US" sz="1727" i="1" dirty="0"/>
              <a:t>TP53</a:t>
            </a:r>
            <a:r>
              <a:rPr lang="en-US" sz="1727" dirty="0"/>
              <a:t> mutant</a:t>
            </a:r>
            <a:r>
              <a:rPr lang="en-US" sz="1727" baseline="30000" dirty="0"/>
              <a:t>2,3</a:t>
            </a:r>
            <a:r>
              <a:rPr lang="en-US" sz="1727" dirty="0"/>
              <a:t>) </a:t>
            </a:r>
          </a:p>
          <a:p>
            <a:pPr>
              <a:spcBef>
                <a:spcPts val="296"/>
              </a:spcBef>
            </a:pPr>
            <a:r>
              <a:rPr lang="en-US" sz="1727" dirty="0"/>
              <a:t>Additional patients and longer follow-up are needed to further characterize the survival benefit</a:t>
            </a:r>
          </a:p>
        </p:txBody>
      </p:sp>
    </p:spTree>
    <p:extLst>
      <p:ext uri="{BB962C8B-B14F-4D97-AF65-F5344CB8AC3E}">
        <p14:creationId xmlns:p14="http://schemas.microsoft.com/office/powerpoint/2010/main" val="22748111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Menin</a:t>
            </a:r>
            <a:r>
              <a:rPr lang="en-US" dirty="0"/>
              <a:t> Inhibitors for KMT2A (MLL) rearranged and NPM1</a:t>
            </a:r>
            <a:r>
              <a:rPr lang="en-US" baseline="30000" dirty="0"/>
              <a:t>mut</a:t>
            </a:r>
            <a:r>
              <a:rPr lang="en-US" dirty="0"/>
              <a:t> AML</a:t>
            </a:r>
          </a:p>
        </p:txBody>
      </p:sp>
      <p:sp>
        <p:nvSpPr>
          <p:cNvPr id="6" name="Content Placeholder 5"/>
          <p:cNvSpPr>
            <a:spLocks noGrp="1"/>
          </p:cNvSpPr>
          <p:nvPr>
            <p:ph sz="half" idx="1"/>
          </p:nvPr>
        </p:nvSpPr>
        <p:spPr>
          <a:xfrm>
            <a:off x="558801" y="1985539"/>
            <a:ext cx="5723160" cy="4759818"/>
          </a:xfrm>
        </p:spPr>
        <p:txBody>
          <a:bodyPr>
            <a:normAutofit fontScale="77500" lnSpcReduction="20000"/>
          </a:bodyPr>
          <a:lstStyle/>
          <a:p>
            <a:pPr>
              <a:lnSpc>
                <a:spcPct val="120000"/>
              </a:lnSpc>
            </a:pPr>
            <a:r>
              <a:rPr lang="en-US" dirty="0"/>
              <a:t>KMT2A (MLL)</a:t>
            </a:r>
          </a:p>
          <a:p>
            <a:pPr lvl="1">
              <a:lnSpc>
                <a:spcPct val="120000"/>
              </a:lnSpc>
            </a:pPr>
            <a:r>
              <a:rPr lang="en-US" dirty="0"/>
              <a:t>histone </a:t>
            </a:r>
            <a:r>
              <a:rPr lang="en-US" dirty="0" err="1"/>
              <a:t>methyltransferase</a:t>
            </a:r>
            <a:r>
              <a:rPr lang="en-US" dirty="0"/>
              <a:t> that regulates gene expression via chromatin remodeling</a:t>
            </a:r>
          </a:p>
          <a:p>
            <a:pPr lvl="1">
              <a:lnSpc>
                <a:spcPct val="120000"/>
              </a:lnSpc>
            </a:pPr>
            <a:r>
              <a:rPr lang="en-US" dirty="0"/>
              <a:t>&gt;120 fusion partners have been described in acute leukemia</a:t>
            </a:r>
          </a:p>
          <a:p>
            <a:pPr lvl="1">
              <a:lnSpc>
                <a:spcPct val="120000"/>
              </a:lnSpc>
            </a:pPr>
            <a:r>
              <a:rPr lang="en-US" dirty="0"/>
              <a:t>Associated with infantile leukemia, topoisomerase II inhibitors t-AML</a:t>
            </a:r>
          </a:p>
          <a:p>
            <a:pPr>
              <a:lnSpc>
                <a:spcPct val="120000"/>
              </a:lnSpc>
            </a:pPr>
            <a:r>
              <a:rPr lang="en-US" dirty="0" err="1"/>
              <a:t>Menin</a:t>
            </a:r>
            <a:r>
              <a:rPr lang="en-US" dirty="0"/>
              <a:t>: scaffold protein that interacts with cell signaling and gene regulators</a:t>
            </a:r>
          </a:p>
          <a:p>
            <a:pPr>
              <a:lnSpc>
                <a:spcPct val="120000"/>
              </a:lnSpc>
            </a:pPr>
            <a:r>
              <a:rPr lang="en-US" dirty="0"/>
              <a:t>Orally available </a:t>
            </a:r>
            <a:r>
              <a:rPr lang="en-US" dirty="0" err="1"/>
              <a:t>menin</a:t>
            </a:r>
            <a:r>
              <a:rPr lang="en-US" dirty="0"/>
              <a:t> inhibitors currently in P1/2 studies</a:t>
            </a:r>
          </a:p>
          <a:p>
            <a:pPr lvl="1">
              <a:lnSpc>
                <a:spcPct val="120000"/>
              </a:lnSpc>
            </a:pPr>
            <a:r>
              <a:rPr lang="en-US" dirty="0"/>
              <a:t>KO-539</a:t>
            </a:r>
          </a:p>
          <a:p>
            <a:pPr lvl="1">
              <a:lnSpc>
                <a:spcPct val="120000"/>
              </a:lnSpc>
            </a:pPr>
            <a:r>
              <a:rPr lang="en-US" dirty="0"/>
              <a:t>SNDX-5613</a:t>
            </a:r>
          </a:p>
        </p:txBody>
      </p:sp>
      <p:sp>
        <p:nvSpPr>
          <p:cNvPr id="8" name="Content Placeholder 7"/>
          <p:cNvSpPr>
            <a:spLocks noGrp="1"/>
          </p:cNvSpPr>
          <p:nvPr>
            <p:ph sz="half" idx="2"/>
          </p:nvPr>
        </p:nvSpPr>
        <p:spPr>
          <a:xfrm>
            <a:off x="6172200" y="1985539"/>
            <a:ext cx="5181600" cy="4351338"/>
          </a:xfrm>
        </p:spPr>
        <p:txBody>
          <a:bodyPr>
            <a:normAutofit fontScale="77500" lnSpcReduction="20000"/>
          </a:bodyPr>
          <a:lstStyle/>
          <a:p>
            <a:endParaRPr lang="en-US" dirty="0"/>
          </a:p>
        </p:txBody>
      </p:sp>
      <p:pic>
        <p:nvPicPr>
          <p:cNvPr id="6146" name="Picture 2" descr="https://ars.els-cdn.com/content/image/1-s2.0-S1535610815001002-gr1_lr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96"/>
          <a:stretch/>
        </p:blipFill>
        <p:spPr bwMode="auto">
          <a:xfrm>
            <a:off x="6281961" y="1690688"/>
            <a:ext cx="5605239" cy="464618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7200900" y="4161208"/>
            <a:ext cx="546100" cy="41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940923" y="3888151"/>
            <a:ext cx="1251305" cy="646331"/>
          </a:xfrm>
          <a:prstGeom prst="rect">
            <a:avLst/>
          </a:prstGeom>
          <a:noFill/>
        </p:spPr>
        <p:txBody>
          <a:bodyPr wrap="none" rtlCol="0">
            <a:spAutoFit/>
          </a:bodyPr>
          <a:lstStyle/>
          <a:p>
            <a:r>
              <a:rPr lang="en-US" b="1" dirty="0"/>
              <a:t>KO-539</a:t>
            </a:r>
          </a:p>
          <a:p>
            <a:r>
              <a:rPr lang="en-US" b="1" dirty="0"/>
              <a:t>SNDX-5613</a:t>
            </a:r>
          </a:p>
        </p:txBody>
      </p:sp>
      <p:sp>
        <p:nvSpPr>
          <p:cNvPr id="11" name="Rectangle 10"/>
          <p:cNvSpPr/>
          <p:nvPr/>
        </p:nvSpPr>
        <p:spPr>
          <a:xfrm>
            <a:off x="6540500" y="6481128"/>
            <a:ext cx="6096000" cy="369332"/>
          </a:xfrm>
          <a:prstGeom prst="rect">
            <a:avLst/>
          </a:prstGeom>
        </p:spPr>
        <p:txBody>
          <a:bodyPr>
            <a:spAutoFit/>
          </a:bodyPr>
          <a:lstStyle/>
          <a:p>
            <a:r>
              <a:rPr lang="en-US" dirty="0"/>
              <a:t>Kuhn and Armstrong, Cancer Cell. 2015 Apr 13;27(4):431-3.</a:t>
            </a:r>
          </a:p>
        </p:txBody>
      </p:sp>
    </p:spTree>
    <p:extLst>
      <p:ext uri="{BB962C8B-B14F-4D97-AF65-F5344CB8AC3E}">
        <p14:creationId xmlns:p14="http://schemas.microsoft.com/office/powerpoint/2010/main" val="1015005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69DB5-51DC-CC48-9D9A-D263E9F8E7B1}"/>
              </a:ext>
            </a:extLst>
          </p:cNvPr>
          <p:cNvSpPr>
            <a:spLocks noGrp="1"/>
          </p:cNvSpPr>
          <p:nvPr>
            <p:ph type="title"/>
          </p:nvPr>
        </p:nvSpPr>
        <p:spPr>
          <a:xfrm>
            <a:off x="838200" y="365125"/>
            <a:ext cx="10515600" cy="963613"/>
          </a:xfrm>
        </p:spPr>
        <p:txBody>
          <a:bodyPr>
            <a:noAutofit/>
          </a:bodyPr>
          <a:lstStyle/>
          <a:p>
            <a:r>
              <a:rPr lang="en-US" sz="3200" dirty="0">
                <a:latin typeface="Calibri" panose="020F0502020204030204" pitchFamily="34" charset="0"/>
                <a:cs typeface="Calibri" panose="020F0502020204030204" pitchFamily="34" charset="0"/>
              </a:rPr>
              <a:t>KO-539 Shows Encouraging Early Clinical Activity</a:t>
            </a:r>
          </a:p>
        </p:txBody>
      </p:sp>
      <p:pic>
        <p:nvPicPr>
          <p:cNvPr id="3" name="Picture 2">
            <a:extLst>
              <a:ext uri="{FF2B5EF4-FFF2-40B4-BE49-F238E27FC236}">
                <a16:creationId xmlns:a16="http://schemas.microsoft.com/office/drawing/2014/main" id="{CD18E9DA-4C38-DE40-98CA-6561D8F7314B}"/>
              </a:ext>
            </a:extLst>
          </p:cNvPr>
          <p:cNvPicPr>
            <a:picLocks noChangeAspect="1"/>
          </p:cNvPicPr>
          <p:nvPr/>
        </p:nvPicPr>
        <p:blipFill>
          <a:blip r:embed="rId3"/>
          <a:stretch>
            <a:fillRect/>
          </a:stretch>
        </p:blipFill>
        <p:spPr>
          <a:xfrm>
            <a:off x="298573" y="1513988"/>
            <a:ext cx="11893427" cy="4789429"/>
          </a:xfrm>
          <a:prstGeom prst="rect">
            <a:avLst/>
          </a:prstGeom>
        </p:spPr>
      </p:pic>
      <p:sp>
        <p:nvSpPr>
          <p:cNvPr id="4" name="TextBox 3"/>
          <p:cNvSpPr txBox="1"/>
          <p:nvPr/>
        </p:nvSpPr>
        <p:spPr>
          <a:xfrm>
            <a:off x="9908370" y="6488668"/>
            <a:ext cx="2309030" cy="369332"/>
          </a:xfrm>
          <a:prstGeom prst="rect">
            <a:avLst/>
          </a:prstGeom>
          <a:noFill/>
        </p:spPr>
        <p:txBody>
          <a:bodyPr wrap="none" rtlCol="0">
            <a:spAutoFit/>
          </a:bodyPr>
          <a:lstStyle/>
          <a:p>
            <a:r>
              <a:rPr lang="en-US" dirty="0"/>
              <a:t>Wang et al., ASH 2021 </a:t>
            </a:r>
          </a:p>
        </p:txBody>
      </p:sp>
    </p:spTree>
    <p:extLst>
      <p:ext uri="{BB962C8B-B14F-4D97-AF65-F5344CB8AC3E}">
        <p14:creationId xmlns:p14="http://schemas.microsoft.com/office/powerpoint/2010/main" val="9597849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264" y="0"/>
            <a:ext cx="10515600" cy="1125415"/>
          </a:xfrm>
        </p:spPr>
        <p:txBody>
          <a:bodyPr/>
          <a:lstStyle/>
          <a:p>
            <a:r>
              <a:rPr lang="en-US" dirty="0"/>
              <a:t>ASH Abstracts in AML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46805270"/>
              </p:ext>
            </p:extLst>
          </p:nvPr>
        </p:nvGraphicFramePr>
        <p:xfrm>
          <a:off x="489634" y="1319823"/>
          <a:ext cx="11212732" cy="5237754"/>
        </p:xfrm>
        <a:graphic>
          <a:graphicData uri="http://schemas.openxmlformats.org/drawingml/2006/table">
            <a:tbl>
              <a:tblPr firstRow="1" bandRow="1">
                <a:tableStyleId>{3B4B98B0-60AC-42C2-AFA5-B58CD77FA1E5}</a:tableStyleId>
              </a:tblPr>
              <a:tblGrid>
                <a:gridCol w="6971967">
                  <a:extLst>
                    <a:ext uri="{9D8B030D-6E8A-4147-A177-3AD203B41FA5}">
                      <a16:colId xmlns:a16="http://schemas.microsoft.com/office/drawing/2014/main" val="1600252354"/>
                    </a:ext>
                  </a:extLst>
                </a:gridCol>
                <a:gridCol w="1528825">
                  <a:extLst>
                    <a:ext uri="{9D8B030D-6E8A-4147-A177-3AD203B41FA5}">
                      <a16:colId xmlns:a16="http://schemas.microsoft.com/office/drawing/2014/main" val="1371959620"/>
                    </a:ext>
                  </a:extLst>
                </a:gridCol>
                <a:gridCol w="2711940">
                  <a:extLst>
                    <a:ext uri="{9D8B030D-6E8A-4147-A177-3AD203B41FA5}">
                      <a16:colId xmlns:a16="http://schemas.microsoft.com/office/drawing/2014/main" val="2665723102"/>
                    </a:ext>
                  </a:extLst>
                </a:gridCol>
              </a:tblGrid>
              <a:tr h="542970">
                <a:tc>
                  <a:txBody>
                    <a:bodyPr/>
                    <a:lstStyle/>
                    <a:p>
                      <a:r>
                        <a:rPr lang="en-US" sz="2400" dirty="0"/>
                        <a:t>Title</a:t>
                      </a:r>
                    </a:p>
                  </a:txBody>
                  <a:tcPr/>
                </a:tc>
                <a:tc>
                  <a:txBody>
                    <a:bodyPr/>
                    <a:lstStyle/>
                    <a:p>
                      <a:r>
                        <a:rPr lang="en-US" sz="2400" dirty="0"/>
                        <a:t>Presenter</a:t>
                      </a:r>
                    </a:p>
                  </a:txBody>
                  <a:tcPr/>
                </a:tc>
                <a:tc>
                  <a:txBody>
                    <a:bodyPr/>
                    <a:lstStyle/>
                    <a:p>
                      <a:r>
                        <a:rPr lang="en-US" sz="2400" dirty="0"/>
                        <a:t>Time</a:t>
                      </a:r>
                    </a:p>
                  </a:txBody>
                  <a:tcPr/>
                </a:tc>
                <a:extLst>
                  <a:ext uri="{0D108BD9-81ED-4DB2-BD59-A6C34878D82A}">
                    <a16:rowId xmlns:a16="http://schemas.microsoft.com/office/drawing/2014/main" val="2459012009"/>
                  </a:ext>
                </a:extLst>
              </a:tr>
              <a:tr h="1037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effectLst/>
                        </a:rPr>
                        <a:t>Abstract 2316.</a:t>
                      </a:r>
                      <a:r>
                        <a:rPr lang="en-US" sz="1800" kern="1200" dirty="0">
                          <a:effectLst/>
                        </a:rPr>
                        <a:t> Phase 1b Study of Lower-Dose CPX-351 Plus </a:t>
                      </a:r>
                      <a:r>
                        <a:rPr lang="en-US" sz="1800" kern="1200" dirty="0" err="1">
                          <a:effectLst/>
                        </a:rPr>
                        <a:t>Venetoclax</a:t>
                      </a:r>
                      <a:r>
                        <a:rPr lang="en-US" sz="1800" kern="1200" dirty="0">
                          <a:effectLst/>
                        </a:rPr>
                        <a:t> As First-Line Treatment for Patients with AML Who Are Unfit for Intensive Chemotherapy: Preliminary Safety and Efficacy Result</a:t>
                      </a:r>
                      <a:endParaRPr lang="en-US" sz="1800" b="0" i="0" kern="1200" dirty="0">
                        <a:solidFill>
                          <a:schemeClr val="dk1"/>
                        </a:solidFill>
                        <a:effectLst/>
                        <a:latin typeface="+mn-lt"/>
                        <a:ea typeface="+mn-ea"/>
                        <a:cs typeface="+mn-cs"/>
                      </a:endParaRPr>
                    </a:p>
                  </a:txBody>
                  <a:tcPr/>
                </a:tc>
                <a:tc>
                  <a:txBody>
                    <a:bodyPr/>
                    <a:lstStyle/>
                    <a:p>
                      <a:r>
                        <a:rPr lang="en-US" sz="1800" kern="1200" dirty="0">
                          <a:effectLst/>
                        </a:rPr>
                        <a:t>Geoffrey L. Uy</a:t>
                      </a:r>
                      <a:endParaRPr lang="en-US" dirty="0"/>
                    </a:p>
                  </a:txBody>
                  <a:tcPr/>
                </a:tc>
                <a:tc>
                  <a:txBody>
                    <a:bodyPr/>
                    <a:lstStyle/>
                    <a:p>
                      <a:r>
                        <a:rPr lang="en-US" sz="1800" kern="1200" dirty="0">
                          <a:effectLst/>
                        </a:rPr>
                        <a:t>Sunday, December 12, 2021, 6:00 PM-8:00 PM</a:t>
                      </a:r>
                      <a:endParaRPr lang="en-US" dirty="0"/>
                    </a:p>
                  </a:txBody>
                  <a:tcPr/>
                </a:tc>
                <a:extLst>
                  <a:ext uri="{0D108BD9-81ED-4DB2-BD59-A6C34878D82A}">
                    <a16:rowId xmlns:a16="http://schemas.microsoft.com/office/drawing/2014/main" val="3322614309"/>
                  </a:ext>
                </a:extLst>
              </a:tr>
              <a:tr h="7978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effectLst/>
                        </a:rPr>
                        <a:t>Abstract 1268.</a:t>
                      </a:r>
                      <a:r>
                        <a:rPr lang="en-US" sz="1800" kern="1200" dirty="0">
                          <a:effectLst/>
                        </a:rPr>
                        <a:t> Preliminary Results By Age Group of Treatment with CPX-351 Plus </a:t>
                      </a:r>
                      <a:r>
                        <a:rPr lang="en-US" sz="1800" kern="1200" dirty="0" err="1">
                          <a:effectLst/>
                        </a:rPr>
                        <a:t>Venetoclax</a:t>
                      </a:r>
                      <a:r>
                        <a:rPr lang="en-US" sz="1800" kern="1200" dirty="0">
                          <a:effectLst/>
                        </a:rPr>
                        <a:t> in Adults with Newly Diagnosed AML: Subgroup Analysis of the V-FAST Phase 1b Master Trial</a:t>
                      </a:r>
                      <a:endParaRPr lang="en-US" sz="1800" b="0" i="0" kern="1200" dirty="0">
                        <a:solidFill>
                          <a:schemeClr val="dk1"/>
                        </a:solidFill>
                        <a:effectLst/>
                        <a:latin typeface="+mn-lt"/>
                        <a:ea typeface="+mn-ea"/>
                        <a:cs typeface="+mn-cs"/>
                      </a:endParaRPr>
                    </a:p>
                  </a:txBody>
                  <a:tcPr/>
                </a:tc>
                <a:tc>
                  <a:txBody>
                    <a:bodyPr/>
                    <a:lstStyle/>
                    <a:p>
                      <a:r>
                        <a:rPr lang="en-US" sz="1800" kern="1200" dirty="0">
                          <a:effectLst/>
                        </a:rPr>
                        <a:t>Vinod A. Pullarkat</a:t>
                      </a:r>
                      <a:endParaRPr lang="en-US" dirty="0"/>
                    </a:p>
                  </a:txBody>
                  <a:tcPr/>
                </a:tc>
                <a:tc>
                  <a:txBody>
                    <a:bodyPr/>
                    <a:lstStyle/>
                    <a:p>
                      <a:r>
                        <a:rPr lang="en-US" sz="1800" kern="1200" dirty="0">
                          <a:effectLst/>
                        </a:rPr>
                        <a:t>Saturday, December 11, 2021, 5:30 PM-7:30 PM</a:t>
                      </a:r>
                      <a:endParaRPr lang="en-US" dirty="0"/>
                    </a:p>
                  </a:txBody>
                  <a:tcPr/>
                </a:tc>
                <a:extLst>
                  <a:ext uri="{0D108BD9-81ED-4DB2-BD59-A6C34878D82A}">
                    <a16:rowId xmlns:a16="http://schemas.microsoft.com/office/drawing/2014/main" val="2760293759"/>
                  </a:ext>
                </a:extLst>
              </a:tr>
              <a:tr h="1037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effectLst/>
                        </a:rPr>
                        <a:t>Abstract 3426</a:t>
                      </a:r>
                      <a:r>
                        <a:rPr lang="en-US" sz="1800" kern="1200" dirty="0">
                          <a:effectLst/>
                        </a:rPr>
                        <a:t> A Phase 3, Randomized, Open-Label Study Evaluating the Safety and Efficacy of </a:t>
                      </a:r>
                      <a:r>
                        <a:rPr lang="en-US" sz="1800" kern="1200" dirty="0" err="1">
                          <a:effectLst/>
                        </a:rPr>
                        <a:t>Magrolimab</a:t>
                      </a:r>
                      <a:r>
                        <a:rPr lang="en-US" sz="1800" kern="1200" dirty="0">
                          <a:effectLst/>
                        </a:rPr>
                        <a:t> in Combination with </a:t>
                      </a:r>
                      <a:r>
                        <a:rPr lang="en-US" sz="1800" kern="1200" dirty="0" err="1">
                          <a:effectLst/>
                        </a:rPr>
                        <a:t>Azacitidine</a:t>
                      </a:r>
                      <a:r>
                        <a:rPr lang="en-US" sz="1800" kern="1200" dirty="0">
                          <a:effectLst/>
                        </a:rPr>
                        <a:t> in Previously Untreated Patients with TP53-Mutant Acute Myeloid Leukemia</a:t>
                      </a:r>
                      <a:endParaRPr lang="en-US" sz="1800" b="0" i="0" kern="1200" dirty="0">
                        <a:solidFill>
                          <a:schemeClr val="dk1"/>
                        </a:solidFill>
                        <a:effectLst/>
                        <a:latin typeface="+mn-lt"/>
                        <a:ea typeface="+mn-ea"/>
                        <a:cs typeface="+mn-cs"/>
                      </a:endParaRPr>
                    </a:p>
                  </a:txBody>
                  <a:tcPr/>
                </a:tc>
                <a:tc>
                  <a:txBody>
                    <a:bodyPr/>
                    <a:lstStyle/>
                    <a:p>
                      <a:r>
                        <a:rPr lang="en-US" sz="1800" kern="1200" dirty="0">
                          <a:effectLst/>
                        </a:rPr>
                        <a:t>Naval </a:t>
                      </a:r>
                      <a:r>
                        <a:rPr lang="en-US" sz="1800" kern="1200" dirty="0" err="1">
                          <a:effectLst/>
                        </a:rPr>
                        <a:t>Daver</a:t>
                      </a:r>
                      <a:endParaRPr lang="en-US" dirty="0"/>
                    </a:p>
                  </a:txBody>
                  <a:tcPr/>
                </a:tc>
                <a:tc>
                  <a:txBody>
                    <a:bodyPr/>
                    <a:lstStyle/>
                    <a:p>
                      <a:r>
                        <a:rPr lang="en-US" sz="1800" kern="1200" dirty="0">
                          <a:effectLst/>
                        </a:rPr>
                        <a:t>Monday, December 13, 2021, 6:00 PM-8:00 PM</a:t>
                      </a:r>
                      <a:endParaRPr lang="en-US" dirty="0"/>
                    </a:p>
                  </a:txBody>
                  <a:tcPr/>
                </a:tc>
                <a:extLst>
                  <a:ext uri="{0D108BD9-81ED-4DB2-BD59-A6C34878D82A}">
                    <a16:rowId xmlns:a16="http://schemas.microsoft.com/office/drawing/2014/main" val="2606920342"/>
                  </a:ext>
                </a:extLst>
              </a:tr>
              <a:tr h="797834">
                <a:tc>
                  <a:txBody>
                    <a:bodyPr/>
                    <a:lstStyle/>
                    <a:p>
                      <a:r>
                        <a:rPr lang="en-US" sz="1800" b="1" kern="1200" dirty="0">
                          <a:effectLst/>
                        </a:rPr>
                        <a:t>Abstract 699</a:t>
                      </a:r>
                      <a:r>
                        <a:rPr lang="en-US" sz="1800" kern="1200" dirty="0">
                          <a:effectLst/>
                        </a:rPr>
                        <a:t>.</a:t>
                      </a:r>
                      <a:r>
                        <a:rPr lang="en-US" sz="1800" kern="1200" baseline="0" dirty="0">
                          <a:effectLst/>
                        </a:rPr>
                        <a:t> </a:t>
                      </a:r>
                      <a:r>
                        <a:rPr lang="en-US" sz="1800" kern="1200" dirty="0">
                          <a:effectLst/>
                        </a:rPr>
                        <a:t>Safety and Efficacy of </a:t>
                      </a:r>
                      <a:r>
                        <a:rPr lang="en-US" sz="1800" kern="1200" dirty="0" err="1">
                          <a:effectLst/>
                        </a:rPr>
                        <a:t>Menin</a:t>
                      </a:r>
                      <a:r>
                        <a:rPr lang="en-US" sz="1800" kern="1200" dirty="0">
                          <a:effectLst/>
                        </a:rPr>
                        <a:t> Inhibition in Patients (Pts) with MLL-Rearranged and NPM1 Mutant Acute Leukemia: A Phase (</a:t>
                      </a:r>
                      <a:r>
                        <a:rPr lang="en-US" sz="1800" kern="1200" dirty="0" err="1">
                          <a:effectLst/>
                        </a:rPr>
                        <a:t>Ph</a:t>
                      </a:r>
                      <a:r>
                        <a:rPr lang="en-US" sz="1800" kern="1200" dirty="0">
                          <a:effectLst/>
                        </a:rPr>
                        <a:t>) 1, First-in-Human Study of SNDX-5613 (AUGMENT 101)</a:t>
                      </a:r>
                      <a:endParaRPr lang="en-US" sz="1800" b="0" i="0" kern="1200" dirty="0">
                        <a:solidFill>
                          <a:schemeClr val="dk1"/>
                        </a:solidFill>
                        <a:effectLst/>
                        <a:latin typeface="+mn-lt"/>
                        <a:ea typeface="+mn-ea"/>
                        <a:cs typeface="+mn-cs"/>
                      </a:endParaRPr>
                    </a:p>
                  </a:txBody>
                  <a:tcPr/>
                </a:tc>
                <a:tc>
                  <a:txBody>
                    <a:bodyPr/>
                    <a:lstStyle/>
                    <a:p>
                      <a:r>
                        <a:rPr lang="en-US" sz="1800" kern="1200" dirty="0">
                          <a:effectLst/>
                        </a:rPr>
                        <a:t>Eytan M. Stein</a:t>
                      </a:r>
                      <a:endParaRPr lang="en-US" dirty="0"/>
                    </a:p>
                  </a:txBody>
                  <a:tcPr/>
                </a:tc>
                <a:tc>
                  <a:txBody>
                    <a:bodyPr/>
                    <a:lstStyle/>
                    <a:p>
                      <a:r>
                        <a:rPr lang="en-US" sz="1800" kern="1200" dirty="0">
                          <a:effectLst/>
                        </a:rPr>
                        <a:t>Monday, December 13, 2021: 3:15 PM</a:t>
                      </a:r>
                      <a:endParaRPr lang="en-US" dirty="0"/>
                    </a:p>
                  </a:txBody>
                  <a:tcPr/>
                </a:tc>
                <a:extLst>
                  <a:ext uri="{0D108BD9-81ED-4DB2-BD59-A6C34878D82A}">
                    <a16:rowId xmlns:a16="http://schemas.microsoft.com/office/drawing/2014/main" val="4265425259"/>
                  </a:ext>
                </a:extLst>
              </a:tr>
              <a:tr h="5584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Abstract 540 </a:t>
                      </a:r>
                      <a:r>
                        <a:rPr lang="en-US" sz="1800" kern="1200" dirty="0">
                          <a:solidFill>
                            <a:schemeClr val="tx1"/>
                          </a:solidFill>
                          <a:effectLst/>
                          <a:latin typeface="+mn-lt"/>
                          <a:ea typeface="+mn-ea"/>
                          <a:cs typeface="+mn-cs"/>
                        </a:rPr>
                        <a:t>A Pilot Study of CPX-351 for Transplant Eligible, Higher Risk Patients with Myelodysplastic Syndrome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Megan A. Jacoby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Sunday, December 12, 2021, 4:30 PM-6:00 PM</a:t>
                      </a:r>
                    </a:p>
                  </a:txBody>
                  <a:tcPr/>
                </a:tc>
                <a:extLst>
                  <a:ext uri="{0D108BD9-81ED-4DB2-BD59-A6C34878D82A}">
                    <a16:rowId xmlns:a16="http://schemas.microsoft.com/office/drawing/2014/main" val="937192006"/>
                  </a:ext>
                </a:extLst>
              </a:tr>
            </a:tbl>
          </a:graphicData>
        </a:graphic>
      </p:graphicFrame>
    </p:spTree>
    <p:extLst>
      <p:ext uri="{BB962C8B-B14F-4D97-AF65-F5344CB8AC3E}">
        <p14:creationId xmlns:p14="http://schemas.microsoft.com/office/powerpoint/2010/main" val="3526701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Double-click to edit"/>
          <p:cNvSpPr txBox="1">
            <a:spLocks noGrp="1"/>
          </p:cNvSpPr>
          <p:nvPr>
            <p:ph type="title"/>
          </p:nvPr>
        </p:nvSpPr>
        <p:spPr>
          <a:prstGeom prst="rect">
            <a:avLst/>
          </a:prstGeom>
        </p:spPr>
        <p:txBody>
          <a:bodyPr/>
          <a:lstStyle/>
          <a:p>
            <a:endParaRPr/>
          </a:p>
        </p:txBody>
      </p:sp>
      <p:sp>
        <p:nvSpPr>
          <p:cNvPr id="148" name="Double-click to edit"/>
          <p:cNvSpPr txBox="1">
            <a:spLocks noGrp="1"/>
          </p:cNvSpPr>
          <p:nvPr>
            <p:ph type="body" idx="1"/>
          </p:nvPr>
        </p:nvSpPr>
        <p:spPr>
          <a:prstGeom prst="rect">
            <a:avLst/>
          </a:prstGeom>
        </p:spPr>
        <p:txBody>
          <a:bodyPr/>
          <a:lstStyle/>
          <a:p>
            <a:endParaRPr/>
          </a:p>
        </p:txBody>
      </p:sp>
      <p:pic>
        <p:nvPicPr>
          <p:cNvPr id="149" name="Screen Shot 2021-12-10 at 8.16.16 PM.png" descr="Screen Shot 2021-12-10 at 8.16.16 PM.png"/>
          <p:cNvPicPr>
            <a:picLocks noChangeAspect="1"/>
          </p:cNvPicPr>
          <p:nvPr/>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408958269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Double-click to edit"/>
          <p:cNvSpPr txBox="1">
            <a:spLocks noGrp="1"/>
          </p:cNvSpPr>
          <p:nvPr>
            <p:ph type="title"/>
          </p:nvPr>
        </p:nvSpPr>
        <p:spPr>
          <a:prstGeom prst="rect">
            <a:avLst/>
          </a:prstGeom>
        </p:spPr>
        <p:txBody>
          <a:bodyPr/>
          <a:lstStyle/>
          <a:p>
            <a:endParaRPr/>
          </a:p>
        </p:txBody>
      </p:sp>
      <p:sp>
        <p:nvSpPr>
          <p:cNvPr id="152" name="Double-click to edit"/>
          <p:cNvSpPr txBox="1">
            <a:spLocks noGrp="1"/>
          </p:cNvSpPr>
          <p:nvPr>
            <p:ph type="body" idx="1"/>
          </p:nvPr>
        </p:nvSpPr>
        <p:spPr>
          <a:prstGeom prst="rect">
            <a:avLst/>
          </a:prstGeom>
        </p:spPr>
        <p:txBody>
          <a:bodyPr/>
          <a:lstStyle/>
          <a:p>
            <a:endParaRPr/>
          </a:p>
        </p:txBody>
      </p:sp>
      <p:pic>
        <p:nvPicPr>
          <p:cNvPr id="153" name="Screen Shot 2021-12-10 at 8.18.32 PM.png" descr="Screen Shot 2021-12-10 at 8.18.32 PM.png"/>
          <p:cNvPicPr>
            <a:picLocks noChangeAspect="1"/>
          </p:cNvPicPr>
          <p:nvPr/>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220103158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Double-click to edit"/>
          <p:cNvSpPr txBox="1">
            <a:spLocks noGrp="1"/>
          </p:cNvSpPr>
          <p:nvPr>
            <p:ph type="title"/>
          </p:nvPr>
        </p:nvSpPr>
        <p:spPr>
          <a:prstGeom prst="rect">
            <a:avLst/>
          </a:prstGeom>
        </p:spPr>
        <p:txBody>
          <a:bodyPr/>
          <a:lstStyle/>
          <a:p>
            <a:endParaRPr/>
          </a:p>
        </p:txBody>
      </p:sp>
      <p:sp>
        <p:nvSpPr>
          <p:cNvPr id="156" name="Double-click to edit"/>
          <p:cNvSpPr txBox="1">
            <a:spLocks noGrp="1"/>
          </p:cNvSpPr>
          <p:nvPr>
            <p:ph type="body" idx="1"/>
          </p:nvPr>
        </p:nvSpPr>
        <p:spPr>
          <a:prstGeom prst="rect">
            <a:avLst/>
          </a:prstGeom>
        </p:spPr>
        <p:txBody>
          <a:bodyPr/>
          <a:lstStyle/>
          <a:p>
            <a:endParaRPr/>
          </a:p>
        </p:txBody>
      </p:sp>
      <p:pic>
        <p:nvPicPr>
          <p:cNvPr id="157" name="Screen Shot 2021-12-10 at 8.20.28 PM.png" descr="Screen Shot 2021-12-10 at 8.20.28 PM.png"/>
          <p:cNvPicPr>
            <a:picLocks noChangeAspect="1"/>
          </p:cNvPicPr>
          <p:nvPr/>
        </p:nvPicPr>
        <p:blipFill>
          <a:blip r:embed="rId2"/>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142262125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Secondary AML</a:t>
            </a:r>
          </a:p>
        </p:txBody>
      </p:sp>
      <p:sp>
        <p:nvSpPr>
          <p:cNvPr id="5" name="Content Placeholder 4"/>
          <p:cNvSpPr>
            <a:spLocks noGrp="1"/>
          </p:cNvSpPr>
          <p:nvPr>
            <p:ph idx="1"/>
          </p:nvPr>
        </p:nvSpPr>
        <p:spPr/>
        <p:txBody>
          <a:bodyPr>
            <a:normAutofit/>
          </a:bodyPr>
          <a:lstStyle/>
          <a:p>
            <a:r>
              <a:rPr lang="en-US" dirty="0"/>
              <a:t>AML which occurs after antecedent MDS or MPN (</a:t>
            </a:r>
            <a:r>
              <a:rPr lang="en-US" dirty="0" err="1"/>
              <a:t>sAML</a:t>
            </a:r>
            <a:r>
              <a:rPr lang="en-US" dirty="0"/>
              <a:t>): 25-35%</a:t>
            </a:r>
          </a:p>
          <a:p>
            <a:r>
              <a:rPr lang="en-US" dirty="0"/>
              <a:t>Complication of cytotoxic chemotherapy and/or radiation administered for unrelated disease (</a:t>
            </a:r>
            <a:r>
              <a:rPr lang="en-US" dirty="0" err="1"/>
              <a:t>tAML</a:t>
            </a:r>
            <a:r>
              <a:rPr lang="en-US" dirty="0"/>
              <a:t>): 10-20% of AML</a:t>
            </a:r>
          </a:p>
          <a:p>
            <a:pPr lvl="1"/>
            <a:r>
              <a:rPr lang="en-US" dirty="0" err="1"/>
              <a:t>Alkylator</a:t>
            </a:r>
            <a:r>
              <a:rPr lang="en-US" dirty="0"/>
              <a:t>/ionizing radiation: 5-10 </a:t>
            </a:r>
            <a:r>
              <a:rPr lang="en-US" dirty="0" err="1"/>
              <a:t>yr</a:t>
            </a:r>
            <a:r>
              <a:rPr lang="en-US" dirty="0"/>
              <a:t> latency, loss of chromosome 5/7, TP53</a:t>
            </a:r>
          </a:p>
          <a:p>
            <a:pPr lvl="1"/>
            <a:r>
              <a:rPr lang="en-US" dirty="0"/>
              <a:t>DNA topoisomerase inhibitor related: 1-5 </a:t>
            </a:r>
            <a:r>
              <a:rPr lang="en-US" dirty="0" err="1"/>
              <a:t>yr</a:t>
            </a:r>
            <a:r>
              <a:rPr lang="en-US" dirty="0"/>
              <a:t> latency, rearrangements of 11q23/KMT2A</a:t>
            </a:r>
          </a:p>
          <a:p>
            <a:r>
              <a:rPr lang="en-US" dirty="0"/>
              <a:t>Compared to </a:t>
            </a:r>
            <a:r>
              <a:rPr lang="en-US" i="1" dirty="0"/>
              <a:t>de novo </a:t>
            </a:r>
            <a:r>
              <a:rPr lang="en-US" dirty="0"/>
              <a:t>AML</a:t>
            </a:r>
          </a:p>
          <a:p>
            <a:pPr lvl="1"/>
            <a:r>
              <a:rPr lang="en-US" dirty="0"/>
              <a:t>Higher frequency of adverse-risk karyotype</a:t>
            </a:r>
          </a:p>
          <a:p>
            <a:pPr lvl="1"/>
            <a:r>
              <a:rPr lang="en-US" dirty="0"/>
              <a:t>More likely to be older, have poor PS and comorbidity</a:t>
            </a:r>
          </a:p>
          <a:p>
            <a:pPr marL="457200" lvl="1" indent="0">
              <a:buNone/>
            </a:pPr>
            <a:endParaRPr lang="en-US" dirty="0"/>
          </a:p>
          <a:p>
            <a:pPr marL="0" indent="0">
              <a:buNone/>
            </a:pPr>
            <a:endParaRPr lang="en-US" dirty="0"/>
          </a:p>
          <a:p>
            <a:pPr lvl="2"/>
            <a:endParaRPr lang="en-US" dirty="0"/>
          </a:p>
          <a:p>
            <a:pPr lvl="2"/>
            <a:endParaRPr lang="en-US" dirty="0"/>
          </a:p>
          <a:p>
            <a:pPr lvl="2"/>
            <a:endParaRPr lang="en-US" dirty="0"/>
          </a:p>
          <a:p>
            <a:pPr lvl="1"/>
            <a:endParaRPr lang="en-US" dirty="0"/>
          </a:p>
          <a:p>
            <a:endParaRPr lang="en-US" dirty="0"/>
          </a:p>
        </p:txBody>
      </p:sp>
      <p:sp>
        <p:nvSpPr>
          <p:cNvPr id="6" name="TextBox 5"/>
          <p:cNvSpPr txBox="1"/>
          <p:nvPr/>
        </p:nvSpPr>
        <p:spPr>
          <a:xfrm>
            <a:off x="7932436" y="6410632"/>
            <a:ext cx="4259564" cy="338554"/>
          </a:xfrm>
          <a:prstGeom prst="rect">
            <a:avLst/>
          </a:prstGeom>
          <a:noFill/>
        </p:spPr>
        <p:txBody>
          <a:bodyPr wrap="none" rtlCol="0">
            <a:spAutoFit/>
          </a:bodyPr>
          <a:lstStyle/>
          <a:p>
            <a:r>
              <a:rPr lang="en-US" altLang="en-US" sz="1600" dirty="0" err="1"/>
              <a:t>Granfeldt</a:t>
            </a:r>
            <a:r>
              <a:rPr lang="en-US" altLang="en-US" sz="1600" dirty="0"/>
              <a:t> </a:t>
            </a:r>
            <a:r>
              <a:rPr lang="en-US" altLang="en-US" sz="1600" dirty="0" err="1"/>
              <a:t>Østgård</a:t>
            </a:r>
            <a:r>
              <a:rPr lang="en-US" altLang="en-US" sz="1600" dirty="0"/>
              <a:t> </a:t>
            </a:r>
            <a:r>
              <a:rPr lang="en-US" altLang="en-US" sz="1600" i="1" dirty="0"/>
              <a:t>et al</a:t>
            </a:r>
            <a:r>
              <a:rPr lang="en-US" altLang="en-US" sz="1600" dirty="0"/>
              <a:t>. JCO</a:t>
            </a:r>
            <a:r>
              <a:rPr lang="en-US" altLang="en-US" sz="1600" b="1" dirty="0"/>
              <a:t> </a:t>
            </a:r>
            <a:r>
              <a:rPr lang="en-US" altLang="en-US" sz="1600" dirty="0"/>
              <a:t>2015</a:t>
            </a:r>
            <a:r>
              <a:rPr lang="en-US" altLang="en-US" sz="1600" b="1" dirty="0"/>
              <a:t>; </a:t>
            </a:r>
            <a:r>
              <a:rPr lang="en-US" altLang="en-US" sz="1600" dirty="0"/>
              <a:t>33:3641-3649.</a:t>
            </a:r>
          </a:p>
        </p:txBody>
      </p:sp>
    </p:spTree>
    <p:extLst>
      <p:ext uri="{BB962C8B-B14F-4D97-AF65-F5344CB8AC3E}">
        <p14:creationId xmlns:p14="http://schemas.microsoft.com/office/powerpoint/2010/main" val="423325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Patterns of clonal evolution during the progression of MDS to secondary AML</a:t>
            </a:r>
            <a:endParaRPr lang="en-US" dirty="0"/>
          </a:p>
        </p:txBody>
      </p:sp>
      <p:pic>
        <p:nvPicPr>
          <p:cNvPr id="4" name="Picture 3"/>
          <p:cNvPicPr>
            <a:picLocks noChangeAspect="1"/>
          </p:cNvPicPr>
          <p:nvPr/>
        </p:nvPicPr>
        <p:blipFill rotWithShape="1">
          <a:blip r:embed="rId2"/>
          <a:srcRect l="856" t="2220" r="856" b="2182"/>
          <a:stretch/>
        </p:blipFill>
        <p:spPr>
          <a:xfrm>
            <a:off x="1320800" y="1690688"/>
            <a:ext cx="9228458" cy="4902200"/>
          </a:xfrm>
          <a:prstGeom prst="rect">
            <a:avLst/>
          </a:prstGeom>
        </p:spPr>
      </p:pic>
      <p:sp>
        <p:nvSpPr>
          <p:cNvPr id="5" name="Rectangle 4"/>
          <p:cNvSpPr/>
          <p:nvPr/>
        </p:nvSpPr>
        <p:spPr>
          <a:xfrm>
            <a:off x="7300981" y="6408222"/>
            <a:ext cx="4891019" cy="369332"/>
          </a:xfrm>
          <a:prstGeom prst="rect">
            <a:avLst/>
          </a:prstGeom>
        </p:spPr>
        <p:txBody>
          <a:bodyPr wrap="none">
            <a:spAutoFit/>
          </a:bodyPr>
          <a:lstStyle/>
          <a:p>
            <a:r>
              <a:rPr lang="en-US" dirty="0" err="1"/>
              <a:t>Menssen</a:t>
            </a:r>
            <a:r>
              <a:rPr lang="en-US" dirty="0"/>
              <a:t> and Walter. Blood (2020) 136 (1): 50–60.</a:t>
            </a:r>
          </a:p>
        </p:txBody>
      </p:sp>
    </p:spTree>
    <p:extLst>
      <p:ext uri="{BB962C8B-B14F-4D97-AF65-F5344CB8AC3E}">
        <p14:creationId xmlns:p14="http://schemas.microsoft.com/office/powerpoint/2010/main" val="3520331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0446"/>
            <a:ext cx="10515600" cy="1325563"/>
          </a:xfrm>
        </p:spPr>
        <p:txBody>
          <a:bodyPr/>
          <a:lstStyle/>
          <a:p>
            <a:r>
              <a:rPr lang="en-US" b="1" dirty="0"/>
              <a:t>Clonal evolution during progression from MDS to secondary AML</a:t>
            </a:r>
            <a:r>
              <a:rPr lang="en-US" dirty="0"/>
              <a:t> </a:t>
            </a:r>
          </a:p>
        </p:txBody>
      </p:sp>
      <p:pic>
        <p:nvPicPr>
          <p:cNvPr id="12290" name="Picture 2" descr="Clonal evolution during progression from MDS to secondary AML. Using previously published paired MDS and secondary AML samples from the same patients (N = 60),17,18,23,65,66,88 the order of mutation acquisition was inferred by assessing the presence or absence of specific mutations at each sampling. (A) A model for sequential accumulation of mutations during progression from MDS to secondary AML. Black cells are normal at MDS and secondary AML. Mutations in blue are acquired early, define the founding clone, and expand to become the most abundant clone in the marrow at MDS diagnosis. These cells then acquire red mutations, form a subclone, and expand at the time of progression to secondary AML. (B) Percentage of patients with a mutation detectable at MDS only (yellow), secondary AML only (red), or at MDS and persisting during disease progression (blue). Mutations in specific functional categories are enriched in 1 of these patterns, with most TP53, epigenetic modifiers, and spliceosome gene mutations present at MDS (eg, 100% of DNMT3A mutations are blue), whereas mutations in transcription factors (eg, RUNX1, CEBPA) and activating signaling genes (RAS family, PTPN11, FLT3) typically expand or are acquired and emerge at progression (eg, 100% of FLT3 mutations are red). This suggests a typical order of mutation acquisition, with blue mutations being acquired early and present in the majority of marrow cells at MDS diagnosis, followed by the red mutations, which expand or are acquired and expand at progression. Only 1 mutation (shown in yellow) that was detected at MDS was not detected at secondary AML (SRSF2 mutation coding for the P95R substitution).88 Adapted from Lindsley et al.65"/>
          <p:cNvPicPr>
            <a:picLocks noChangeAspect="1" noChangeArrowheads="1"/>
          </p:cNvPicPr>
          <p:nvPr/>
        </p:nvPicPr>
        <p:blipFill rotWithShape="1">
          <a:blip r:embed="rId2">
            <a:extLst>
              <a:ext uri="{28A0092B-C50C-407E-A947-70E740481C1C}">
                <a14:useLocalDpi xmlns:a14="http://schemas.microsoft.com/office/drawing/2010/main" val="0"/>
              </a:ext>
            </a:extLst>
          </a:blip>
          <a:srcRect l="1093" t="1664" r="1093" b="1270"/>
          <a:stretch/>
        </p:blipFill>
        <p:spPr bwMode="auto">
          <a:xfrm>
            <a:off x="2553803" y="1544915"/>
            <a:ext cx="6819901" cy="4724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300981" y="6408222"/>
            <a:ext cx="4891019" cy="369332"/>
          </a:xfrm>
          <a:prstGeom prst="rect">
            <a:avLst/>
          </a:prstGeom>
        </p:spPr>
        <p:txBody>
          <a:bodyPr wrap="none">
            <a:spAutoFit/>
          </a:bodyPr>
          <a:lstStyle/>
          <a:p>
            <a:r>
              <a:rPr lang="en-US" dirty="0" err="1"/>
              <a:t>Menssen</a:t>
            </a:r>
            <a:r>
              <a:rPr lang="en-US" dirty="0"/>
              <a:t> and Walter. Blood (2020) 136 (1): 50–60.</a:t>
            </a:r>
          </a:p>
        </p:txBody>
      </p:sp>
    </p:spTree>
    <p:extLst>
      <p:ext uri="{BB962C8B-B14F-4D97-AF65-F5344CB8AC3E}">
        <p14:creationId xmlns:p14="http://schemas.microsoft.com/office/powerpoint/2010/main" val="4005208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0"/>
            <a:ext cx="10515600" cy="1325563"/>
          </a:xfrm>
        </p:spPr>
        <p:txBody>
          <a:bodyPr/>
          <a:lstStyle/>
          <a:p>
            <a:r>
              <a:rPr lang="en-US" dirty="0"/>
              <a:t>Outcome of AML receiving intensive therapy</a:t>
            </a:r>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994" t="802" r="50725" b="66542"/>
          <a:stretch/>
        </p:blipFill>
        <p:spPr bwMode="auto">
          <a:xfrm>
            <a:off x="476245" y="1515177"/>
            <a:ext cx="5708943" cy="43317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47" t="66659" r="48188" b="1341"/>
          <a:stretch/>
        </p:blipFill>
        <p:spPr bwMode="auto">
          <a:xfrm>
            <a:off x="5984465" y="1515177"/>
            <a:ext cx="6109083" cy="42447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1"/>
          <p:cNvSpPr/>
          <p:nvPr/>
        </p:nvSpPr>
        <p:spPr>
          <a:xfrm>
            <a:off x="6096000" y="1712116"/>
            <a:ext cx="209550" cy="316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76245" y="1712116"/>
            <a:ext cx="209550" cy="316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8379755" y="1659493"/>
            <a:ext cx="1318502" cy="369332"/>
          </a:xfrm>
          <a:prstGeom prst="rect">
            <a:avLst/>
          </a:prstGeom>
          <a:noFill/>
        </p:spPr>
        <p:txBody>
          <a:bodyPr wrap="none" rtlCol="0">
            <a:spAutoFit/>
          </a:bodyPr>
          <a:lstStyle/>
          <a:p>
            <a:r>
              <a:rPr lang="en-US" dirty="0"/>
              <a:t>Age &lt; 60 </a:t>
            </a:r>
            <a:r>
              <a:rPr lang="en-US" dirty="0" err="1"/>
              <a:t>yrs</a:t>
            </a:r>
            <a:endParaRPr lang="en-US" dirty="0"/>
          </a:p>
        </p:txBody>
      </p:sp>
      <p:sp>
        <p:nvSpPr>
          <p:cNvPr id="9" name="TextBox 8"/>
          <p:cNvSpPr txBox="1"/>
          <p:nvPr/>
        </p:nvSpPr>
        <p:spPr>
          <a:xfrm>
            <a:off x="2591758" y="1659493"/>
            <a:ext cx="1238416" cy="369332"/>
          </a:xfrm>
          <a:prstGeom prst="rect">
            <a:avLst/>
          </a:prstGeom>
          <a:noFill/>
        </p:spPr>
        <p:txBody>
          <a:bodyPr wrap="none" rtlCol="0">
            <a:spAutoFit/>
          </a:bodyPr>
          <a:lstStyle/>
          <a:p>
            <a:r>
              <a:rPr lang="en-US" dirty="0"/>
              <a:t>All patients</a:t>
            </a:r>
          </a:p>
        </p:txBody>
      </p:sp>
      <p:sp>
        <p:nvSpPr>
          <p:cNvPr id="10" name="TextBox 9"/>
          <p:cNvSpPr txBox="1"/>
          <p:nvPr/>
        </p:nvSpPr>
        <p:spPr>
          <a:xfrm>
            <a:off x="8379755" y="6550223"/>
            <a:ext cx="3757503" cy="307777"/>
          </a:xfrm>
          <a:prstGeom prst="rect">
            <a:avLst/>
          </a:prstGeom>
          <a:noFill/>
        </p:spPr>
        <p:txBody>
          <a:bodyPr wrap="none" rtlCol="0">
            <a:spAutoFit/>
          </a:bodyPr>
          <a:lstStyle/>
          <a:p>
            <a:r>
              <a:rPr lang="en-US" altLang="en-US" sz="1400" dirty="0" err="1"/>
              <a:t>Granfeldt</a:t>
            </a:r>
            <a:r>
              <a:rPr lang="en-US" altLang="en-US" sz="1400" dirty="0"/>
              <a:t> </a:t>
            </a:r>
            <a:r>
              <a:rPr lang="en-US" altLang="en-US" sz="1400" dirty="0" err="1"/>
              <a:t>Østgård</a:t>
            </a:r>
            <a:r>
              <a:rPr lang="en-US" altLang="en-US" sz="1400" dirty="0"/>
              <a:t> </a:t>
            </a:r>
            <a:r>
              <a:rPr lang="en-US" altLang="en-US" sz="1400" i="1" dirty="0"/>
              <a:t>et al</a:t>
            </a:r>
            <a:r>
              <a:rPr lang="en-US" altLang="en-US" sz="1400" dirty="0"/>
              <a:t>. JCO</a:t>
            </a:r>
            <a:r>
              <a:rPr lang="en-US" altLang="en-US" sz="1400" b="1" dirty="0"/>
              <a:t> </a:t>
            </a:r>
            <a:r>
              <a:rPr lang="en-US" altLang="en-US" sz="1400" dirty="0"/>
              <a:t>2015</a:t>
            </a:r>
            <a:r>
              <a:rPr lang="en-US" altLang="en-US" sz="1400" b="1" dirty="0"/>
              <a:t>; </a:t>
            </a:r>
            <a:r>
              <a:rPr lang="en-US" altLang="en-US" sz="1400" dirty="0"/>
              <a:t>33:3641-3649.</a:t>
            </a:r>
          </a:p>
        </p:txBody>
      </p:sp>
    </p:spTree>
    <p:extLst>
      <p:ext uri="{BB962C8B-B14F-4D97-AF65-F5344CB8AC3E}">
        <p14:creationId xmlns:p14="http://schemas.microsoft.com/office/powerpoint/2010/main" val="649139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55198524-9A07-4EF3-A79D-F64F1177B399}"/>
</file>

<file path=customXml/itemProps2.xml><?xml version="1.0" encoding="utf-8"?>
<ds:datastoreItem xmlns:ds="http://schemas.openxmlformats.org/officeDocument/2006/customXml" ds:itemID="{89A0AFCC-12CF-4890-AE83-A92D4496E214}"/>
</file>

<file path=customXml/itemProps3.xml><?xml version="1.0" encoding="utf-8"?>
<ds:datastoreItem xmlns:ds="http://schemas.openxmlformats.org/officeDocument/2006/customXml" ds:itemID="{78351CD4-60CD-46F6-8BA4-6010DF693726}"/>
</file>

<file path=docProps/app.xml><?xml version="1.0" encoding="utf-8"?>
<Properties xmlns="http://schemas.openxmlformats.org/officeDocument/2006/extended-properties" xmlns:vt="http://schemas.openxmlformats.org/officeDocument/2006/docPropsVTypes">
  <TotalTime>4453</TotalTime>
  <Words>1816</Words>
  <Application>Microsoft Macintosh PowerPoint</Application>
  <PresentationFormat>Widescreen</PresentationFormat>
  <Paragraphs>246</Paragraphs>
  <Slides>23</Slides>
  <Notes>2</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Avenir Book</vt:lpstr>
      <vt:lpstr>Calibri</vt:lpstr>
      <vt:lpstr>Calibri Light</vt:lpstr>
      <vt:lpstr>Symbol</vt:lpstr>
      <vt:lpstr>Times New Roman</vt:lpstr>
      <vt:lpstr>Wingdings</vt:lpstr>
      <vt:lpstr>Office Theme</vt:lpstr>
      <vt:lpstr>Default Design</vt:lpstr>
      <vt:lpstr>Management of Secondary AML (sAML);  New Directions in AML Care </vt:lpstr>
      <vt:lpstr>PowerPoint Presentation</vt:lpstr>
      <vt:lpstr>PowerPoint Presentation</vt:lpstr>
      <vt:lpstr>PowerPoint Presentation</vt:lpstr>
      <vt:lpstr>PowerPoint Presentation</vt:lpstr>
      <vt:lpstr>Secondary AML</vt:lpstr>
      <vt:lpstr>Patterns of clonal evolution during the progression of MDS to secondary AML</vt:lpstr>
      <vt:lpstr>Clonal evolution during progression from MDS to secondary AML </vt:lpstr>
      <vt:lpstr>Outcome of AML receiving intensive therapy</vt:lpstr>
      <vt:lpstr>CPX-351 (Cytarabine:Daunorubicin) Liposome for Injection Versus Conventional Cytarabine Plus Daunorubicin in Older Patients With Newly Diagnosed Secondary Acute Myeloid Leukemia</vt:lpstr>
      <vt:lpstr>CPX-351-301 Study</vt:lpstr>
      <vt:lpstr>Transplant Outcomes in CPX-351-301</vt:lpstr>
      <vt:lpstr>Adverse Events in CPX-351-301</vt:lpstr>
      <vt:lpstr>Outcomes in CPX-351-301 by TP53 status</vt:lpstr>
      <vt:lpstr>Decitabine + Venetoclax in TP53 AML</vt:lpstr>
      <vt:lpstr>Azacitidine / Venetoclax in VIALE-A</vt:lpstr>
      <vt:lpstr>Magrolimab: Macrophage Immune Checkpoint Inhibitor Targeting CD47</vt:lpstr>
      <vt:lpstr>5F9005 Study: Magrolimab in Combination With AZA in AML and MDS</vt:lpstr>
      <vt:lpstr>Magrolimab + AZA Induces High Response Rates in AML</vt:lpstr>
      <vt:lpstr>Preliminary Median Overall Survival Is Encouraging in Both TP53 Wild-Type and Mutant Patients</vt:lpstr>
      <vt:lpstr>Menin Inhibitors for KMT2A (MLL) rearranged and NPM1mut AML</vt:lpstr>
      <vt:lpstr>KO-539 Shows Encouraging Early Clinical Activity</vt:lpstr>
      <vt:lpstr>ASH Abstracts in AML </vt:lpstr>
    </vt:vector>
  </TitlesOfParts>
  <Company>Washington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 Geoffrey</dc:creator>
  <cp:lastModifiedBy>Fernando Rendina</cp:lastModifiedBy>
  <cp:revision>45</cp:revision>
  <dcterms:created xsi:type="dcterms:W3CDTF">2021-11-30T18:45:42Z</dcterms:created>
  <dcterms:modified xsi:type="dcterms:W3CDTF">2021-12-28T15:30:47Z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