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3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18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1" r:id="rId2"/>
    <p:sldMasterId id="2147483675" r:id="rId3"/>
  </p:sldMasterIdLst>
  <p:notesMasterIdLst>
    <p:notesMasterId r:id="rId29"/>
  </p:notesMasterIdLst>
  <p:sldIdLst>
    <p:sldId id="798" r:id="rId4"/>
    <p:sldId id="2146846955" r:id="rId5"/>
    <p:sldId id="256" r:id="rId6"/>
    <p:sldId id="257" r:id="rId7"/>
    <p:sldId id="258" r:id="rId8"/>
    <p:sldId id="265" r:id="rId9"/>
    <p:sldId id="264" r:id="rId10"/>
    <p:sldId id="801" r:id="rId11"/>
    <p:sldId id="2611" r:id="rId12"/>
    <p:sldId id="266" r:id="rId13"/>
    <p:sldId id="272" r:id="rId14"/>
    <p:sldId id="268" r:id="rId15"/>
    <p:sldId id="271" r:id="rId16"/>
    <p:sldId id="273" r:id="rId17"/>
    <p:sldId id="2619" r:id="rId18"/>
    <p:sldId id="2610" r:id="rId19"/>
    <p:sldId id="2612" r:id="rId20"/>
    <p:sldId id="2622" r:id="rId21"/>
    <p:sldId id="2620" r:id="rId22"/>
    <p:sldId id="2621" r:id="rId23"/>
    <p:sldId id="269" r:id="rId24"/>
    <p:sldId id="804" r:id="rId25"/>
    <p:sldId id="805" r:id="rId26"/>
    <p:sldId id="267" r:id="rId27"/>
    <p:sldId id="2623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77"/>
    <p:restoredTop sz="81853"/>
  </p:normalViewPr>
  <p:slideViewPr>
    <p:cSldViewPr snapToGrid="0" snapToObjects="1">
      <p:cViewPr varScale="1">
        <p:scale>
          <a:sx n="145" d="100"/>
          <a:sy n="145" d="100"/>
        </p:scale>
        <p:origin x="139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customXml" Target="../customXml/item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customXml" Target="../customXml/item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35" Type="http://schemas.openxmlformats.org/officeDocument/2006/relationships/customXml" Target="../customXml/item2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0BBF1E-CA17-FA47-ABB0-A77F9A61CE36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28AB8D-BA85-634B-98B7-3261F7121F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200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03242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MRD(-) here is &lt;10</a:t>
            </a:r>
            <a:r>
              <a:rPr lang="en-US" baseline="30000" dirty="0"/>
              <a:t>-3</a:t>
            </a:r>
            <a:r>
              <a:rPr lang="en-US" baseline="0" dirty="0"/>
              <a:t> by flow in central laboratory (</a:t>
            </a:r>
            <a:r>
              <a:rPr lang="en-US" baseline="0" dirty="0" err="1"/>
              <a:t>hematologics</a:t>
            </a:r>
            <a:r>
              <a:rPr lang="en-US" baseline="0" dirty="0"/>
              <a:t>)</a:t>
            </a:r>
          </a:p>
          <a:p>
            <a:r>
              <a:rPr lang="en-US" baseline="0" dirty="0"/>
              <a:t>Studies of time-limited </a:t>
            </a:r>
            <a:r>
              <a:rPr lang="en-US" baseline="0" dirty="0" err="1"/>
              <a:t>ven</a:t>
            </a:r>
            <a:r>
              <a:rPr lang="en-US" baseline="0" dirty="0"/>
              <a:t>/</a:t>
            </a:r>
            <a:r>
              <a:rPr lang="en-US" baseline="0" dirty="0" err="1"/>
              <a:t>aza</a:t>
            </a:r>
            <a:r>
              <a:rPr lang="en-US" baseline="0" dirty="0"/>
              <a:t>, similar to approach used in CLL, are underway</a:t>
            </a:r>
          </a:p>
          <a:p>
            <a:endParaRPr lang="en-US" baseline="30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28AB8D-BA85-634B-98B7-3261F7121F8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4070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CB1759-234C-9B4D-94B5-420191B4BE6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937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AZA AML 001 study</a:t>
            </a:r>
          </a:p>
          <a:p>
            <a:r>
              <a:rPr lang="en-US" dirty="0"/>
              <a:t>Conducted in France prior to targeted therapies (enrolled 2010-2014)</a:t>
            </a:r>
          </a:p>
          <a:p>
            <a:r>
              <a:rPr lang="en-US" dirty="0"/>
              <a:t>Randomized newly diagnosed patients with intermediate to adverse-risk karyotype AML over age 65 with &gt;30% marrow blasts to azacytidine vs. conventional care regimens</a:t>
            </a:r>
          </a:p>
          <a:p>
            <a:r>
              <a:rPr lang="en-US" dirty="0"/>
              <a:t>Patients could not be eligible for transplant</a:t>
            </a:r>
          </a:p>
          <a:p>
            <a:r>
              <a:rPr lang="en-US" dirty="0"/>
              <a:t>Prior HMA or LDAC for MDS excluded</a:t>
            </a:r>
          </a:p>
          <a:p>
            <a:r>
              <a:rPr lang="en-US" dirty="0"/>
              <a:t>Prior to randomization, investigators needed to chose from intensive chemotherapy, LDAC, or supportive care only as conventional regimen</a:t>
            </a:r>
          </a:p>
          <a:p>
            <a:r>
              <a:rPr lang="en-US" dirty="0"/>
              <a:t>Enrolled 488 patients, primary endpoint was OS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28AB8D-BA85-634B-98B7-3261F7121F8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4347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Enrolled patients age &gt;65 deemed ineligible</a:t>
            </a:r>
            <a:r>
              <a:rPr lang="en-US" baseline="0" dirty="0"/>
              <a:t> to receive 7+3 by comorbidity, prior anthracycline dose, secondary AML, or “high probability of TRM”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Prior HMA or CBF AML not allowed, WBC required to be  &lt;25K at initiation of therapy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Median age of enrolled patients was 74, 49% had unfavorable karyotype</a:t>
            </a:r>
          </a:p>
          <a:p>
            <a:r>
              <a:rPr lang="en-US" dirty="0"/>
              <a:t>30 day mortality 3%</a:t>
            </a:r>
          </a:p>
          <a:p>
            <a:r>
              <a:rPr lang="en-US" dirty="0"/>
              <a:t>60</a:t>
            </a:r>
            <a:r>
              <a:rPr lang="en-US" baseline="0" dirty="0"/>
              <a:t> day mortality 8%</a:t>
            </a:r>
          </a:p>
          <a:p>
            <a:r>
              <a:rPr lang="en-US" baseline="0" dirty="0"/>
              <a:t>Median time to first response 1.2 months</a:t>
            </a:r>
          </a:p>
          <a:p>
            <a:r>
              <a:rPr lang="en-US" baseline="0" dirty="0"/>
              <a:t>Median time to best response 2.1 months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F984FF-120B-2149-8722-4F13FEA7F5C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69330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C358D7-076D-4205-BA6E-AB755B660AB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23750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28AB8D-BA85-634B-98B7-3261F7121F8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6208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Study had very similar inclusion criteria to VIALE-A but allowed prior HMA therapy of MDS, mostly enrolled outside the US.</a:t>
            </a:r>
          </a:p>
          <a:p>
            <a:r>
              <a:rPr lang="en-US" dirty="0"/>
              <a:t>Smaller study and at event driven analysis did not meet its primary endpoint of OS. However, with 6 additional months of follow up the improvement in survival from VEN + LDAC was significantly longer than that of LDAC/placebo. Responses to </a:t>
            </a:r>
            <a:r>
              <a:rPr lang="en-US" dirty="0" err="1"/>
              <a:t>ven</a:t>
            </a:r>
            <a:r>
              <a:rPr lang="en-US" dirty="0"/>
              <a:t>/placebo generally occurred in one cycle in &gt;70% of patients. This was not true in LDAC/placebo arm, where &lt; ¼ of eventual responders did so after just one cycle</a:t>
            </a:r>
          </a:p>
          <a:p>
            <a:endParaRPr lang="en-US" dirty="0"/>
          </a:p>
          <a:p>
            <a:r>
              <a:rPr lang="en-US" dirty="0"/>
              <a:t>“ineligible” for intensive chemotherapy</a:t>
            </a:r>
          </a:p>
          <a:p>
            <a:pPr lvl="1"/>
            <a:r>
              <a:rPr lang="en-US" dirty="0"/>
              <a:t>Age &gt;75, or</a:t>
            </a:r>
          </a:p>
          <a:p>
            <a:pPr lvl="1"/>
            <a:r>
              <a:rPr lang="en-US" dirty="0"/>
              <a:t>Comorbidity</a:t>
            </a:r>
          </a:p>
          <a:p>
            <a:pPr lvl="2"/>
            <a:r>
              <a:rPr lang="en-US" dirty="0"/>
              <a:t>ECOG PS</a:t>
            </a:r>
            <a:r>
              <a:rPr lang="en-US" u="sng" dirty="0"/>
              <a:t>&gt;</a:t>
            </a:r>
            <a:r>
              <a:rPr lang="en-US" dirty="0"/>
              <a:t>2</a:t>
            </a:r>
          </a:p>
          <a:p>
            <a:pPr lvl="2"/>
            <a:r>
              <a:rPr lang="en-US" dirty="0"/>
              <a:t>CHF on treatment or EF </a:t>
            </a:r>
            <a:r>
              <a:rPr lang="en-US" u="sng" dirty="0"/>
              <a:t>&lt;</a:t>
            </a:r>
            <a:r>
              <a:rPr lang="en-US" dirty="0"/>
              <a:t>50%</a:t>
            </a:r>
          </a:p>
          <a:p>
            <a:pPr lvl="2"/>
            <a:r>
              <a:rPr lang="en-US" dirty="0"/>
              <a:t>DLCO </a:t>
            </a:r>
            <a:r>
              <a:rPr lang="en-US" u="sng" dirty="0"/>
              <a:t>&lt;</a:t>
            </a:r>
            <a:r>
              <a:rPr lang="en-US" dirty="0"/>
              <a:t>65% or FEV1 </a:t>
            </a:r>
            <a:r>
              <a:rPr lang="en-US" u="sng" dirty="0"/>
              <a:t>&lt;</a:t>
            </a:r>
            <a:r>
              <a:rPr lang="en-US" dirty="0"/>
              <a:t>65%</a:t>
            </a:r>
          </a:p>
          <a:p>
            <a:pPr lvl="2"/>
            <a:r>
              <a:rPr lang="en-US" dirty="0" err="1"/>
              <a:t>CrCl</a:t>
            </a:r>
            <a:r>
              <a:rPr lang="en-US" dirty="0"/>
              <a:t> 30-45 ml/min or total bilirubin 1.5-3x ULN</a:t>
            </a:r>
          </a:p>
          <a:p>
            <a:pPr lvl="2"/>
            <a:r>
              <a:rPr lang="en-US" dirty="0"/>
              <a:t>Other serious comorbidity per investigator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28AB8D-BA85-634B-98B7-3261F7121F8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7341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F984FF-120B-2149-8722-4F13FEA7F5C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69330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28AB8D-BA85-634B-98B7-3261F7121F8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271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8B8950-1030-C948-9548-81C1B29D3E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7465FB-E1FF-974B-BFBB-BDD37841C1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427C7A-B8C4-AE43-ACF4-452926D87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A4721-89F6-7F42-88B1-9F47FC0D0946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22184C-875E-7041-BD90-B5FC64FFD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F9C282-4962-3E4D-A457-7ED2C8FB8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19956-C883-DB49-B155-7536A0CF1C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060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7B33EF-C005-654B-852C-BF7872EDD7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CB7E71-731C-C44B-AD7E-36D41E4848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9FDE55-8FB0-AC42-BBEB-570ACEB84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A4721-89F6-7F42-88B1-9F47FC0D0946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3304BA-8880-D949-A05F-9843A1913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8AC6BC-8774-954A-A6AD-136E74B53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19956-C883-DB49-B155-7536A0CF1C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35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A8350D1-13A9-B345-B4A0-7EB825221A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8D33E3-F82C-2F46-9BEA-341B6E0691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2843D2-6E17-F340-96E1-3843B3071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A4721-89F6-7F42-88B1-9F47FC0D0946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618A71-9AB5-8C4D-8D65-2C2B91156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7A3679-9029-6241-9669-C313D0E03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19956-C883-DB49-B155-7536A0CF1C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0564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7880EE0F-8936-034F-832B-8042B5D72D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2287" y="365885"/>
            <a:ext cx="4418390" cy="5049589"/>
          </a:xfrm>
          <a:prstGeom prst="rect">
            <a:avLst/>
          </a:prstGeom>
        </p:spPr>
      </p:pic>
      <p:sp>
        <p:nvSpPr>
          <p:cNvPr id="4" name="Rectangle 5">
            <a:extLst>
              <a:ext uri="{FF2B5EF4-FFF2-40B4-BE49-F238E27FC236}">
                <a16:creationId xmlns:a16="http://schemas.microsoft.com/office/drawing/2014/main" id="{378EF57C-0683-8E48-AE13-6590CF43DE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689351" y="6564313"/>
            <a:ext cx="3350683" cy="38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7648" tIns="48825" rIns="97648" bIns="48825">
            <a:spAutoFit/>
          </a:bodyPr>
          <a:lstStyle>
            <a:lvl1pPr defTabSz="9699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84188" defTabSz="9699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69963" defTabSz="9699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454150" defTabSz="9699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39925" defTabSz="9699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397125" defTabSz="969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54325" defTabSz="969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11525" defTabSz="969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68725" defTabSz="969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endParaRPr lang="en-US" altLang="en-US" sz="190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603505" y="3284439"/>
            <a:ext cx="10966453" cy="461665"/>
          </a:xfrm>
        </p:spPr>
        <p:txBody>
          <a:bodyPr anchor="t" anchorCtr="0">
            <a:spAutoFit/>
          </a:bodyPr>
          <a:lstStyle>
            <a:lvl1pPr>
              <a:defRPr/>
            </a:lvl1pPr>
          </a:lstStyle>
          <a:p>
            <a:pPr lvl="0"/>
            <a:r>
              <a:rPr lang="en-US" altLang="en-US" noProof="0" dirty="0"/>
              <a:t>Click to Edit Title of Presentation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9B669413-AA1F-7B48-9EF7-51410D7110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3504" y="2976470"/>
            <a:ext cx="10966453" cy="242039"/>
          </a:xfrm>
        </p:spPr>
        <p:txBody>
          <a:bodyPr tIns="0" bIns="0">
            <a:noAutofit/>
          </a:bodyPr>
          <a:lstStyle>
            <a:lvl1pPr marL="0" indent="0">
              <a:buNone/>
              <a:defRPr sz="1600" spc="3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ADD DEPARTMENT OR SERVICE LINE</a:t>
            </a:r>
          </a:p>
          <a:p>
            <a:pPr lvl="0"/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7D9F7EEA-6ACC-AA4C-B098-6FCE8583AAF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3250" y="4746216"/>
            <a:ext cx="10966450" cy="456535"/>
          </a:xfrm>
        </p:spPr>
        <p:txBody>
          <a:bodyPr tIns="0" bIns="0" anchor="b" anchorCtr="0"/>
          <a:lstStyle>
            <a:lvl1pPr marL="0" indent="0">
              <a:spcBef>
                <a:spcPts val="100"/>
              </a:spcBef>
              <a:spcAft>
                <a:spcPts val="100"/>
              </a:spcAft>
              <a:buFontTx/>
              <a:buNone/>
              <a:defRPr sz="14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Presenter Name</a:t>
            </a:r>
          </a:p>
          <a:p>
            <a:pPr lvl="0"/>
            <a:r>
              <a:rPr lang="en-US" dirty="0"/>
              <a:t>Title</a:t>
            </a:r>
          </a:p>
        </p:txBody>
      </p:sp>
      <p:sp>
        <p:nvSpPr>
          <p:cNvPr id="25" name="Content Placeholder 24">
            <a:extLst>
              <a:ext uri="{FF2B5EF4-FFF2-40B4-BE49-F238E27FC236}">
                <a16:creationId xmlns:a16="http://schemas.microsoft.com/office/drawing/2014/main" id="{82640247-F5C8-854C-BFF2-F15A2B477F95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03250" y="5546598"/>
            <a:ext cx="10966450" cy="213551"/>
          </a:xfrm>
        </p:spPr>
        <p:txBody>
          <a:bodyPr tIns="0" bIns="0" anchor="t" anchorCtr="0"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/>
              <a:t>Month XX,2018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03563FC-0F09-0C4F-A98D-09A9A087BFFD}"/>
              </a:ext>
            </a:extLst>
          </p:cNvPr>
          <p:cNvSpPr/>
          <p:nvPr userDrawn="1"/>
        </p:nvSpPr>
        <p:spPr bwMode="auto">
          <a:xfrm>
            <a:off x="4272324" y="6073135"/>
            <a:ext cx="7919676" cy="18757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C4A80AC-0EE5-CE49-AC50-371B0BCEE030}"/>
              </a:ext>
            </a:extLst>
          </p:cNvPr>
          <p:cNvSpPr/>
          <p:nvPr userDrawn="1"/>
        </p:nvSpPr>
        <p:spPr bwMode="auto">
          <a:xfrm>
            <a:off x="3626865" y="6073135"/>
            <a:ext cx="589120" cy="18757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6EA6F35-CA1B-A642-9824-3B515D1BF591}"/>
              </a:ext>
            </a:extLst>
          </p:cNvPr>
          <p:cNvSpPr/>
          <p:nvPr userDrawn="1"/>
        </p:nvSpPr>
        <p:spPr bwMode="auto">
          <a:xfrm>
            <a:off x="2120793" y="6073135"/>
            <a:ext cx="1449733" cy="18757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9B4247E-C5F1-3A4E-B4C6-26DD2EAF81A6}"/>
              </a:ext>
            </a:extLst>
          </p:cNvPr>
          <p:cNvSpPr/>
          <p:nvPr userDrawn="1"/>
        </p:nvSpPr>
        <p:spPr bwMode="auto">
          <a:xfrm>
            <a:off x="605367" y="6073135"/>
            <a:ext cx="1459087" cy="187570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8D81102-3E62-D24A-8B6C-83E5A9C82A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250" y="528365"/>
            <a:ext cx="3156987" cy="646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3532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7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91DCB-ECF7-2540-A95B-70A6989D7CA7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12/28/21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8B47A-7837-C744-996F-CC0EA5F8B154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804287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91DCB-ECF7-2540-A95B-70A6989D7CA7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12/28/21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8B47A-7837-C744-996F-CC0EA5F8B154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357919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91DCB-ECF7-2540-A95B-70A6989D7CA7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12/28/21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8B47A-7837-C744-996F-CC0EA5F8B154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368369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91DCB-ECF7-2540-A95B-70A6989D7CA7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12/28/21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8B47A-7837-C744-996F-CC0EA5F8B154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969892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4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4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401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401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91DCB-ECF7-2540-A95B-70A6989D7CA7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12/28/21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8B47A-7837-C744-996F-CC0EA5F8B154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539353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91DCB-ECF7-2540-A95B-70A6989D7CA7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12/28/21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8B47A-7837-C744-996F-CC0EA5F8B154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659677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91DCB-ECF7-2540-A95B-70A6989D7CA7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12/28/21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8B47A-7837-C744-996F-CC0EA5F8B154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26865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375B7-33BF-724D-B3A7-476D80599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26D1A-D3C7-9F41-8A98-4BEE4D8092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3FCA4B-3D00-FE44-9BED-C63793819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A4721-89F6-7F42-88B1-9F47FC0D0946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A41B17-65D2-DB4D-9CBD-00FDEA8D1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A09BB1-C949-8942-B3E6-D20364242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19956-C883-DB49-B155-7536A0CF1C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732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39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55" y="273094"/>
            <a:ext cx="6815668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39" y="1435104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91DCB-ECF7-2540-A95B-70A6989D7CA7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12/28/21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8B47A-7837-C744-996F-CC0EA5F8B154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469030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79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91DCB-ECF7-2540-A95B-70A6989D7CA7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12/28/21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8B47A-7837-C744-996F-CC0EA5F8B154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255251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91DCB-ECF7-2540-A95B-70A6989D7CA7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12/28/21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8B47A-7837-C744-996F-CC0EA5F8B154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084735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91DCB-ECF7-2540-A95B-70A6989D7CA7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12/28/21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8B47A-7837-C744-996F-CC0EA5F8B154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21560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6048" y="1073507"/>
            <a:ext cx="5384800" cy="4164856"/>
          </a:xfrm>
        </p:spPr>
        <p:txBody>
          <a:bodyPr>
            <a:normAutofit/>
          </a:bodyPr>
          <a:lstStyle>
            <a:lvl1pPr>
              <a:defRPr sz="2400"/>
            </a:lvl1pPr>
            <a:lvl2pPr marL="627047" indent="-269868">
              <a:buClr>
                <a:schemeClr val="accent1"/>
              </a:buClr>
              <a:defRPr sz="2000"/>
            </a:lvl2pPr>
            <a:lvl3pPr marL="896916" indent="-269868" defTabSz="352417">
              <a:buClr>
                <a:schemeClr val="accent1"/>
              </a:buClr>
              <a:defRPr sz="1800"/>
            </a:lvl3pPr>
            <a:lvl4pPr marL="1166784" indent="-269868">
              <a:tabLst/>
              <a:defRPr sz="1600"/>
            </a:lvl4pPr>
            <a:lvl5pPr marL="1436652" indent="-269868"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4048" y="1073507"/>
            <a:ext cx="5384800" cy="4164856"/>
          </a:xfrm>
        </p:spPr>
        <p:txBody>
          <a:bodyPr>
            <a:normAutofit/>
          </a:bodyPr>
          <a:lstStyle>
            <a:lvl1pPr>
              <a:defRPr sz="2400"/>
            </a:lvl1pPr>
            <a:lvl2pPr marL="627047" indent="-269868">
              <a:buClr>
                <a:schemeClr val="accent1"/>
              </a:buClr>
              <a:defRPr sz="2000"/>
            </a:lvl2pPr>
            <a:lvl3pPr marL="896916" indent="-269868">
              <a:buClr>
                <a:schemeClr val="accent1"/>
              </a:buClr>
              <a:defRPr sz="1800"/>
            </a:lvl3pPr>
            <a:lvl4pPr marL="1160434" indent="-263519">
              <a:defRPr sz="1600"/>
            </a:lvl4pPr>
            <a:lvl5pPr marL="1436652" indent="-269868"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656048" y="307451"/>
            <a:ext cx="10972800" cy="55615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lang="en-US" dirty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43294" y="6505665"/>
            <a:ext cx="3972983" cy="336883"/>
          </a:xfrm>
        </p:spPr>
        <p:txBody>
          <a:bodyPr anchor="ctr" anchorCtr="0">
            <a:normAutofit/>
          </a:bodyPr>
          <a:lstStyle>
            <a:lvl1pPr>
              <a:buNone/>
              <a:defRPr/>
            </a:lvl1pPr>
            <a:lvl5pPr marL="0" indent="0">
              <a:buNone/>
              <a:defRPr sz="1200">
                <a:solidFill>
                  <a:srgbClr val="2C546E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4"/>
            <a:r>
              <a:rPr lang="en-US" dirty="0"/>
              <a:t>Footer</a:t>
            </a:r>
          </a:p>
        </p:txBody>
      </p:sp>
    </p:spTree>
    <p:extLst>
      <p:ext uri="{BB962C8B-B14F-4D97-AF65-F5344CB8AC3E}">
        <p14:creationId xmlns:p14="http://schemas.microsoft.com/office/powerpoint/2010/main" val="9283619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487" y="1493842"/>
            <a:ext cx="5486836" cy="4525963"/>
          </a:xfrm>
          <a:prstGeom prst="rect">
            <a:avLst/>
          </a:prstGeom>
        </p:spPr>
        <p:txBody>
          <a:bodyPr/>
          <a:lstStyle>
            <a:lvl1pPr>
              <a:buClr>
                <a:srgbClr val="4892D4"/>
              </a:buClr>
              <a:defRPr/>
            </a:lvl1pPr>
            <a:lvl2pPr>
              <a:buClr>
                <a:srgbClr val="4892D4"/>
              </a:buClr>
              <a:defRPr/>
            </a:lvl2pPr>
            <a:lvl3pPr>
              <a:buClr>
                <a:srgbClr val="4892D4"/>
              </a:buClr>
              <a:defRPr/>
            </a:lvl3pPr>
            <a:lvl4pPr>
              <a:buClr>
                <a:srgbClr val="4892D4"/>
              </a:buClr>
              <a:defRPr/>
            </a:lvl4pPr>
            <a:lvl5pPr>
              <a:buClr>
                <a:srgbClr val="4892D4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FCDA-ABCC-4704-AB71-48FDE4F2FA4C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A09CDA6-2310-4EC1-9557-A288CAFC588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158345" y="1493842"/>
            <a:ext cx="5486836" cy="4525963"/>
          </a:xfrm>
          <a:prstGeom prst="rect">
            <a:avLst/>
          </a:prstGeom>
        </p:spPr>
        <p:txBody>
          <a:bodyPr/>
          <a:lstStyle>
            <a:lvl1pPr>
              <a:buClr>
                <a:srgbClr val="4892D4"/>
              </a:buClr>
              <a:defRPr/>
            </a:lvl1pPr>
            <a:lvl2pPr>
              <a:buClr>
                <a:srgbClr val="4892D4"/>
              </a:buClr>
              <a:defRPr/>
            </a:lvl2pPr>
            <a:lvl3pPr>
              <a:buClr>
                <a:srgbClr val="4892D4"/>
              </a:buClr>
              <a:defRPr/>
            </a:lvl3pPr>
            <a:lvl4pPr>
              <a:buClr>
                <a:srgbClr val="4892D4"/>
              </a:buClr>
              <a:defRPr/>
            </a:lvl4pPr>
            <a:lvl5pPr>
              <a:buClr>
                <a:srgbClr val="4892D4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B7DFD33-A456-BA4B-B975-3661233F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20" y="38100"/>
            <a:ext cx="11265569" cy="911469"/>
          </a:xfrm>
          <a:prstGeom prst="rect">
            <a:avLst/>
          </a:prstGeom>
        </p:spPr>
        <p:txBody>
          <a:bodyPr anchor="b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6F36DBD-2225-4540-A223-A3CA0940AFE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92910" y="-8090"/>
            <a:ext cx="2599113" cy="298451"/>
          </a:xfr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6038" rIns="45720" bIns="46038" numCol="1" anchor="b" anchorCtr="0" compatLnSpc="1">
            <a:prstTxWarp prst="textNoShape">
              <a:avLst/>
            </a:prstTxWarp>
          </a:bodyPr>
          <a:lstStyle>
            <a:lvl1pPr marL="0" indent="0" algn="ctr">
              <a:buNone/>
              <a:defRPr lang="en-US" sz="1051" b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smtClean="0"/>
            </a:lvl2pPr>
            <a:lvl3pPr>
              <a:defRPr lang="en-US" sz="1800" smtClean="0"/>
            </a:lvl3pPr>
            <a:lvl4pPr>
              <a:defRPr lang="en-US" sz="1800" smtClean="0"/>
            </a:lvl4pPr>
            <a:lvl5pPr>
              <a:defRPr lang="en-US" sz="1800"/>
            </a:lvl5pPr>
          </a:lstStyle>
          <a:p>
            <a:r>
              <a:rPr lang="en-GB" sz="1400" dirty="0"/>
              <a:t>Phase 3: Quizartinib vs salvage</a:t>
            </a:r>
          </a:p>
        </p:txBody>
      </p:sp>
    </p:spTree>
    <p:extLst>
      <p:ext uri="{BB962C8B-B14F-4D97-AF65-F5344CB8AC3E}">
        <p14:creationId xmlns:p14="http://schemas.microsoft.com/office/powerpoint/2010/main" val="13430817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534" y="2347914"/>
            <a:ext cx="11425767" cy="16208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7184" y="4283076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12395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983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567" y="4857754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2567" y="3203576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6920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7" y="2101852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7" y="2101852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65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FD296-DF87-9944-B958-4B3AB9418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95740D-07D7-5E4A-89C9-EBFF31EB0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DA54C1-AF26-6B4D-A90A-6C02BE9FA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A4721-89F6-7F42-88B1-9F47FC0D0946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D78E7F-59F5-0143-868D-4E470FB2F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BD5CED-F616-3046-B9BB-DB3651702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19956-C883-DB49-B155-7536A0CF1C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8524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3" y="303217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0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0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0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0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078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419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549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89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4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5218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1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89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745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0943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7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7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91919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7" y="627066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7" y="2101852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7" y="2101852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1926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5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5" y="1416051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357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2901136937"/>
      </p:ext>
    </p:extLst>
  </p:cSld>
  <p:clrMapOvr>
    <a:masterClrMapping/>
  </p:clrMapOvr>
  <p:transition spd="slow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EBDB3-B1F5-5749-B721-C97F158CF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990661-A332-E54D-B9BA-AC714C52FB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B76261-02D4-8B44-9041-CF7328F981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50C0FC-C328-5346-9AE9-C3E2591D3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A4721-89F6-7F42-88B1-9F47FC0D0946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15ABA7-6FB2-0149-9C60-E437B3E21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F48B49-73DF-5444-B72B-3BCC7ED2E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19956-C883-DB49-B155-7536A0CF1C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9200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1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949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0" y="5905501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371854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486579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358182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EEAC3-08A8-3847-859A-98BC54E3BE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8EC566-BF4A-F245-8807-7B14686AEB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F49237-CA42-394F-8585-FB8CC849A3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AF252E-AA01-DD4C-BCD6-EAA5C88B64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E88A23-89FD-CA44-A355-2E75B22E57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1B7E86-A5EE-494D-9316-F2554DCCBD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A4721-89F6-7F42-88B1-9F47FC0D0946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4A3A1E4-8E29-0446-B0B6-22A99D925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2C34F17-B406-7B48-9B40-8D055728C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19956-C883-DB49-B155-7536A0CF1C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146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1E9F6-23BD-DD4F-B892-A0C06D093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DE13B7-7748-4947-B6F4-FA3607167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A4721-89F6-7F42-88B1-9F47FC0D0946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CF245E-F9D3-5C44-9010-EFEED3030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B08020-7AF8-1B43-AAB2-B675F9C98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19956-C883-DB49-B155-7536A0CF1C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989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C55F0C-699F-FB4B-B6A1-6790947D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A4721-89F6-7F42-88B1-9F47FC0D0946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41F4B00-1302-AD4A-AB87-C77E3D344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504872-6F1F-B94A-935E-3358ED99C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19956-C883-DB49-B155-7536A0CF1C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16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201CEC-E2B3-5542-8310-52B829B8D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6651A5-B9F5-6F4F-81D8-7305386CB9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DA315E-1BD2-3747-A473-1207A42911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F24E30-5A0F-C547-ADD5-68FACE32A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A4721-89F6-7F42-88B1-9F47FC0D0946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0D6495-6AC1-4840-AAF9-FDC699ED2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28E0FA-6FB6-7940-9035-0F36272DC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19956-C883-DB49-B155-7536A0CF1C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583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7EAB7D-E631-8B42-BEED-25BB97E16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B2B856-C0ED-0244-A6C5-5490E970EA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571598-3C18-3947-801D-01D4E3C421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28676B-11E2-CC4F-92C1-C9F08B88A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A4721-89F6-7F42-88B1-9F47FC0D0946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7533DC-3F13-F34D-8D17-C2E53139F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A99602-EF9F-BB4B-B749-EFE3F6D3B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19956-C883-DB49-B155-7536A0CF1C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585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5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A2C9BD-D3CD-9E42-8EA4-26F2471DA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3A2E42-1DE9-114D-9299-F11E92D40A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9628F5-8BDD-1945-912B-E76057244A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BA4721-89F6-7F42-88B1-9F47FC0D0946}" type="datetimeFigureOut">
              <a:rPr lang="en-US" smtClean="0"/>
              <a:t>12/28/21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4CC9BD-99E1-904A-B041-C1E2F40F1B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F69290-0136-E14E-8E52-1718340FEB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D19956-C883-DB49-B155-7536A0CF1C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815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391DCB-ECF7-2540-A95B-70A6989D7CA7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12/28/21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A8B47A-7837-C744-996F-CC0EA5F8B154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57819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2285" y="227013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5" y="1416051"/>
            <a:ext cx="10358967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AB366F00-D68A-ED43-AEFA-68B7121E0CD6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5992" y="6156880"/>
            <a:ext cx="6502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497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  <p:sldLayoutId id="2147483692" r:id="rId17"/>
    <p:sldLayoutId id="2147483693" r:id="rId18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6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0.tiff"/><Relationship Id="rId5" Type="http://schemas.openxmlformats.org/officeDocument/2006/relationships/image" Target="../media/image29.emf"/><Relationship Id="rId4" Type="http://schemas.openxmlformats.org/officeDocument/2006/relationships/image" Target="../media/image28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994D4-7881-B748-A059-2510940478FA}"/>
              </a:ext>
            </a:extLst>
          </p:cNvPr>
          <p:cNvSpPr>
            <a:spLocks noGrp="1"/>
          </p:cNvSpPr>
          <p:nvPr>
            <p:ph type="ctrTitle" sz="quarter"/>
          </p:nvPr>
        </p:nvSpPr>
        <p:spPr>
          <a:xfrm>
            <a:off x="612775" y="2863600"/>
            <a:ext cx="11391018" cy="978729"/>
          </a:xfrm>
        </p:spPr>
        <p:txBody>
          <a:bodyPr/>
          <a:lstStyle/>
          <a:p>
            <a:r>
              <a:rPr lang="en-US" sz="3200" dirty="0"/>
              <a:t>Front-Line Treatment for Patients with Newly Diagnosed Acute Myeloid Leukemia (AML) Ineligible for Intensive Induction Therapy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0FB138-FDCA-B540-80A4-ADDF048966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2775" y="4889440"/>
            <a:ext cx="10966450" cy="1097736"/>
          </a:xfrm>
        </p:spPr>
        <p:txBody>
          <a:bodyPr/>
          <a:lstStyle/>
          <a:p>
            <a:r>
              <a:rPr lang="en-US" sz="2800" dirty="0">
                <a:solidFill>
                  <a:schemeClr val="accent3"/>
                </a:solidFill>
              </a:rPr>
              <a:t>Alexander E. Perl, MD</a:t>
            </a:r>
          </a:p>
          <a:p>
            <a:r>
              <a:rPr lang="en-US" sz="2000" dirty="0">
                <a:solidFill>
                  <a:schemeClr val="accent3"/>
                </a:solidFill>
              </a:rPr>
              <a:t>Associate Professor of Medicine</a:t>
            </a:r>
          </a:p>
          <a:p>
            <a:r>
              <a:rPr lang="en-US" sz="2000" dirty="0">
                <a:solidFill>
                  <a:schemeClr val="accent3"/>
                </a:solidFill>
              </a:rPr>
              <a:t>Perelman School of Medicine at the University of Pennsylvania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F0D2EAE-CCC1-9B49-BE60-56184D88E7E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03244" y="3682621"/>
            <a:ext cx="10966450" cy="877163"/>
          </a:xfrm>
        </p:spPr>
        <p:txBody>
          <a:bodyPr/>
          <a:lstStyle/>
          <a:p>
            <a:endParaRPr lang="en-US" dirty="0">
              <a:solidFill>
                <a:schemeClr val="accent3"/>
              </a:solidFill>
            </a:endParaRPr>
          </a:p>
          <a:p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65C9287-4412-6D48-9B5D-7A2FEB15FC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3244" y="1225134"/>
            <a:ext cx="10966453" cy="242039"/>
          </a:xfrm>
        </p:spPr>
        <p:txBody>
          <a:bodyPr/>
          <a:lstStyle/>
          <a:p>
            <a:r>
              <a:rPr lang="en-US" dirty="0"/>
              <a:t>Leukemia Program</a:t>
            </a:r>
          </a:p>
        </p:txBody>
      </p:sp>
    </p:spTree>
    <p:extLst>
      <p:ext uri="{BB962C8B-B14F-4D97-AF65-F5344CB8AC3E}">
        <p14:creationId xmlns:p14="http://schemas.microsoft.com/office/powerpoint/2010/main" val="53690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5257"/>
            <a:ext cx="109728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BCL2 in AML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5118" y="2161105"/>
            <a:ext cx="6176893" cy="343926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89" indent="-457189" defTabSz="609585"/>
            <a:r>
              <a:rPr lang="en-US" sz="2000" dirty="0">
                <a:solidFill>
                  <a:prstClr val="black"/>
                </a:solidFill>
                <a:latin typeface="Calibri"/>
              </a:rPr>
              <a:t>BCL2 inhibits apoptosis in normal and malignant cells</a:t>
            </a:r>
          </a:p>
          <a:p>
            <a:pPr marL="457189" indent="-457189" defTabSz="609585"/>
            <a:r>
              <a:rPr lang="en-US" sz="2000" dirty="0">
                <a:solidFill>
                  <a:prstClr val="black"/>
                </a:solidFill>
                <a:latin typeface="Calibri"/>
              </a:rPr>
              <a:t>BCL2 is overexpressed in AML cells</a:t>
            </a:r>
          </a:p>
          <a:p>
            <a:pPr marL="457189" indent="-457189" defTabSz="609585"/>
            <a:r>
              <a:rPr lang="en-US" sz="2000" dirty="0">
                <a:solidFill>
                  <a:prstClr val="black"/>
                </a:solidFill>
                <a:latin typeface="Calibri"/>
              </a:rPr>
              <a:t>Early BCL2 inhibitors (navitoclax) also inhibited BCL</a:t>
            </a:r>
            <a:r>
              <a:rPr lang="en-US" sz="2000" baseline="-25000" dirty="0">
                <a:solidFill>
                  <a:prstClr val="black"/>
                </a:solidFill>
                <a:latin typeface="Calibri"/>
              </a:rPr>
              <a:t>XL</a:t>
            </a:r>
          </a:p>
          <a:p>
            <a:pPr marL="857239" lvl="1" indent="-457189" defTabSz="609585"/>
            <a:r>
              <a:rPr lang="en-US" sz="1600" dirty="0">
                <a:solidFill>
                  <a:prstClr val="black"/>
                </a:solidFill>
                <a:latin typeface="Calibri"/>
              </a:rPr>
              <a:t>BCL</a:t>
            </a:r>
            <a:r>
              <a:rPr lang="en-US" sz="1600" baseline="-25000" dirty="0">
                <a:solidFill>
                  <a:prstClr val="black"/>
                </a:solidFill>
                <a:latin typeface="Calibri"/>
              </a:rPr>
              <a:t>XL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 inhibition contributed to toxicity (thrombocytopenia)</a:t>
            </a:r>
          </a:p>
          <a:p>
            <a:pPr marL="457189" indent="-457189" defTabSz="609585"/>
            <a:r>
              <a:rPr lang="en-US" sz="2000" dirty="0">
                <a:solidFill>
                  <a:prstClr val="black"/>
                </a:solidFill>
                <a:latin typeface="Calibri"/>
              </a:rPr>
              <a:t>Oral BCL-2 inhibitor venetoclax is a BH-3 mimetic without activity against BCL</a:t>
            </a:r>
            <a:r>
              <a:rPr lang="en-US" sz="2000" baseline="-25000" dirty="0">
                <a:solidFill>
                  <a:prstClr val="black"/>
                </a:solidFill>
                <a:latin typeface="Calibri"/>
              </a:rPr>
              <a:t>XL</a:t>
            </a:r>
          </a:p>
          <a:p>
            <a:pPr marL="457189" indent="-457189" defTabSz="609585"/>
            <a:r>
              <a:rPr lang="en-US" sz="2000" dirty="0">
                <a:solidFill>
                  <a:prstClr val="black"/>
                </a:solidFill>
                <a:latin typeface="Calibri"/>
              </a:rPr>
              <a:t>single-agent 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venetoclax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 ph1 in R/R AML showed modest efficacy, enriched in 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mIDH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+ patients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6401" y="1980665"/>
            <a:ext cx="6014350" cy="2896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7801163" y="6576241"/>
            <a:ext cx="4319588" cy="255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msgothic" charset="-128"/>
                <a:cs typeface="msgothic" charset="-128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msgothic" charset="-128"/>
                <a:cs typeface="msgothic" charset="-128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msgothic" charset="-128"/>
                <a:cs typeface="msgothic" charset="-128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msgothic" charset="-128"/>
                <a:cs typeface="msgothic" charset="-128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msgothic" charset="-128"/>
                <a:cs typeface="msgothic" charset="-128"/>
              </a:defRPr>
            </a:lvl5pPr>
            <a:lvl6pPr marL="15367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msgothic" charset="-128"/>
                <a:cs typeface="msgothic" charset="-128"/>
              </a:defRPr>
            </a:lvl6pPr>
            <a:lvl7pPr marL="19939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msgothic" charset="-128"/>
                <a:cs typeface="msgothic" charset="-128"/>
              </a:defRPr>
            </a:lvl7pPr>
            <a:lvl8pPr marL="24511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msgothic" charset="-128"/>
                <a:cs typeface="msgothic" charset="-128"/>
              </a:defRPr>
            </a:lvl8pPr>
            <a:lvl9pPr marL="29083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msgothic" charset="-128"/>
                <a:cs typeface="msgothic" charset="-128"/>
              </a:defRPr>
            </a:lvl9pPr>
          </a:lstStyle>
          <a:p>
            <a:pPr algn="r" defTabSz="609585">
              <a:tabLst>
                <a:tab pos="965176" algn="l"/>
                <a:tab pos="1930352" algn="l"/>
                <a:tab pos="2895528" algn="l"/>
                <a:tab pos="3860703" algn="l"/>
                <a:tab pos="4825879" algn="l"/>
              </a:tabLst>
            </a:pPr>
            <a:r>
              <a:rPr lang="en-GB" alt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Konopleva</a:t>
            </a:r>
            <a:r>
              <a:rPr lang="en-GB" alt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 M, et al. Cancer </a:t>
            </a:r>
            <a:r>
              <a:rPr lang="en-GB" alt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Discov</a:t>
            </a:r>
            <a:r>
              <a:rPr lang="en-GB" alt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 2016;6:1106-1117</a:t>
            </a:r>
          </a:p>
          <a:p>
            <a:pPr defTabSz="609585">
              <a:tabLst>
                <a:tab pos="965176" algn="l"/>
                <a:tab pos="1930352" algn="l"/>
                <a:tab pos="2895528" algn="l"/>
                <a:tab pos="3860703" algn="l"/>
                <a:tab pos="4825879" algn="l"/>
              </a:tabLst>
            </a:pPr>
            <a:endParaRPr lang="en-GB" altLang="en-US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609585">
              <a:tabLst>
                <a:tab pos="965176" algn="l"/>
                <a:tab pos="1930352" algn="l"/>
                <a:tab pos="2895528" algn="l"/>
                <a:tab pos="3860703" algn="l"/>
                <a:tab pos="4825879" algn="l"/>
              </a:tabLst>
            </a:pPr>
            <a:endParaRPr lang="en-GB" altLang="en-US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997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>
            <a:noAutofit/>
          </a:bodyPr>
          <a:lstStyle/>
          <a:p>
            <a:r>
              <a:rPr lang="en-US" sz="3600" dirty="0"/>
              <a:t>Venetoclax doublets in unfit, newly diagnosed AML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10506" y="1142999"/>
            <a:ext cx="11781495" cy="5219828"/>
          </a:xfrm>
        </p:spPr>
        <p:txBody>
          <a:bodyPr>
            <a:normAutofit fontScale="77500" lnSpcReduction="20000"/>
          </a:bodyPr>
          <a:lstStyle/>
          <a:p>
            <a:r>
              <a:rPr lang="en-US" sz="3200" dirty="0"/>
              <a:t>Two multicenter, single-arm studies performed </a:t>
            </a:r>
          </a:p>
          <a:p>
            <a:pPr lvl="1"/>
            <a:r>
              <a:rPr lang="en-US" sz="2800" dirty="0"/>
              <a:t>Ph1b: </a:t>
            </a:r>
            <a:r>
              <a:rPr lang="en-US" sz="2800" dirty="0" err="1"/>
              <a:t>Venetoclax</a:t>
            </a:r>
            <a:r>
              <a:rPr lang="en-US" sz="2800" dirty="0"/>
              <a:t> + HMA (</a:t>
            </a:r>
            <a:r>
              <a:rPr lang="en-US" sz="2800" dirty="0" err="1"/>
              <a:t>azacitidine</a:t>
            </a:r>
            <a:r>
              <a:rPr lang="en-US" sz="2800" dirty="0"/>
              <a:t> or decitabine), prior HMA for MDS prohibited</a:t>
            </a:r>
          </a:p>
          <a:p>
            <a:pPr lvl="1"/>
            <a:r>
              <a:rPr lang="en-US" sz="2800" dirty="0"/>
              <a:t>Ph1/2: </a:t>
            </a:r>
            <a:r>
              <a:rPr lang="en-US" sz="2800" dirty="0" err="1"/>
              <a:t>Venetoclax</a:t>
            </a:r>
            <a:r>
              <a:rPr lang="en-US" sz="2800" dirty="0"/>
              <a:t> + low dose cytarabine (LDAC), prior HMA for MDS allowed</a:t>
            </a:r>
          </a:p>
          <a:p>
            <a:endParaRPr lang="en-US" sz="3200" dirty="0"/>
          </a:p>
          <a:p>
            <a:r>
              <a:rPr lang="en-US" sz="3200" dirty="0"/>
              <a:t>Inpatient hospitalization mandated</a:t>
            </a:r>
          </a:p>
          <a:p>
            <a:pPr lvl="1"/>
            <a:r>
              <a:rPr lang="en-US" sz="2800" dirty="0"/>
              <a:t>Ramp up venetoclax over 3-5 days</a:t>
            </a:r>
          </a:p>
          <a:p>
            <a:pPr lvl="1"/>
            <a:r>
              <a:rPr lang="en-US" sz="2800" dirty="0"/>
              <a:t>WBC &lt;25K at initiation of regimen</a:t>
            </a:r>
            <a:endParaRPr lang="en-US" sz="3200" dirty="0"/>
          </a:p>
          <a:p>
            <a:pPr lvl="1"/>
            <a:r>
              <a:rPr lang="en-US" sz="2800" dirty="0"/>
              <a:t>TLS </a:t>
            </a:r>
            <a:r>
              <a:rPr lang="en-US" sz="2800" dirty="0" err="1"/>
              <a:t>ppx</a:t>
            </a:r>
            <a:r>
              <a:rPr lang="en-US" sz="2800" dirty="0"/>
              <a:t>/monitoring x 24h after target venetoclax dose</a:t>
            </a:r>
          </a:p>
          <a:p>
            <a:endParaRPr lang="en-US" sz="3200" dirty="0"/>
          </a:p>
          <a:p>
            <a:r>
              <a:rPr lang="en-US" sz="3200" dirty="0"/>
              <a:t>Ineligible for induction defined as:</a:t>
            </a:r>
          </a:p>
          <a:p>
            <a:pPr lvl="1"/>
            <a:r>
              <a:rPr lang="en-US" sz="2800" dirty="0"/>
              <a:t>Age </a:t>
            </a:r>
            <a:r>
              <a:rPr lang="en-US" sz="2800" u="sng" dirty="0"/>
              <a:t>&gt;</a:t>
            </a:r>
            <a:r>
              <a:rPr lang="en-US" sz="2800" dirty="0"/>
              <a:t>75</a:t>
            </a:r>
          </a:p>
          <a:p>
            <a:pPr lvl="1"/>
            <a:r>
              <a:rPr lang="en-US" sz="2800" dirty="0"/>
              <a:t>Age &gt;65 with comorbidity</a:t>
            </a:r>
            <a:r>
              <a:rPr lang="en-US" sz="2533" dirty="0"/>
              <a:t> (poor PS, low EF/active CHF, pulmonary, renal, hepatic dysfunction, etc.)</a:t>
            </a:r>
            <a:endParaRPr lang="en-US" sz="3200" dirty="0"/>
          </a:p>
          <a:p>
            <a:endParaRPr lang="en-US" sz="3200" dirty="0"/>
          </a:p>
          <a:p>
            <a:r>
              <a:rPr lang="en-US" sz="3200" dirty="0"/>
              <a:t>Primary endpoints: safety, efficacy</a:t>
            </a:r>
          </a:p>
        </p:txBody>
      </p:sp>
      <p:sp>
        <p:nvSpPr>
          <p:cNvPr id="5" name="Rectangle 4"/>
          <p:cNvSpPr/>
          <p:nvPr/>
        </p:nvSpPr>
        <p:spPr>
          <a:xfrm>
            <a:off x="8901547" y="6334780"/>
            <a:ext cx="3290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en-US" sz="1400" dirty="0" err="1">
                <a:solidFill>
                  <a:prstClr val="black"/>
                </a:solidFill>
                <a:latin typeface="Calibri"/>
              </a:rPr>
              <a:t>DiNardo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CD, </a:t>
            </a:r>
            <a:r>
              <a:rPr lang="en-US" sz="1400" i="1" dirty="0">
                <a:solidFill>
                  <a:prstClr val="black"/>
                </a:solidFill>
                <a:latin typeface="Calibri"/>
              </a:rPr>
              <a:t>Blood</a:t>
            </a:r>
            <a:r>
              <a:rPr lang="nl-NL" sz="1400" dirty="0">
                <a:solidFill>
                  <a:prstClr val="black"/>
                </a:solidFill>
                <a:latin typeface="Calibri"/>
              </a:rPr>
              <a:t>. 2019 Jan 3;133(1):7-17</a:t>
            </a:r>
          </a:p>
          <a:p>
            <a:pPr defTabSz="609585"/>
            <a:r>
              <a:rPr lang="en-US" sz="1400" dirty="0">
                <a:solidFill>
                  <a:prstClr val="black"/>
                </a:solidFill>
                <a:latin typeface="Calibri"/>
              </a:rPr>
              <a:t>Wei et al. </a:t>
            </a:r>
            <a:r>
              <a:rPr lang="en-US" sz="1400" i="1" dirty="0">
                <a:solidFill>
                  <a:prstClr val="black"/>
                </a:solidFill>
                <a:latin typeface="Calibri"/>
              </a:rPr>
              <a:t>J </a:t>
            </a:r>
            <a:r>
              <a:rPr lang="en-US" sz="1400" i="1" dirty="0" err="1">
                <a:solidFill>
                  <a:prstClr val="black"/>
                </a:solidFill>
                <a:latin typeface="Calibri"/>
              </a:rPr>
              <a:t>Clin</a:t>
            </a:r>
            <a:r>
              <a:rPr lang="en-US" sz="1400" i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i="1" dirty="0" err="1">
                <a:solidFill>
                  <a:prstClr val="black"/>
                </a:solidFill>
                <a:latin typeface="Calibri"/>
              </a:rPr>
              <a:t>Oncol</a:t>
            </a:r>
            <a:r>
              <a:rPr lang="en-US" sz="1400" i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2019, 37: 1277-84 </a:t>
            </a:r>
          </a:p>
        </p:txBody>
      </p:sp>
    </p:spTree>
    <p:extLst>
      <p:ext uri="{BB962C8B-B14F-4D97-AF65-F5344CB8AC3E}">
        <p14:creationId xmlns:p14="http://schemas.microsoft.com/office/powerpoint/2010/main" val="3836484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992332" y="4075676"/>
            <a:ext cx="2257777" cy="72571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335384" y="5736809"/>
            <a:ext cx="11521280" cy="1005737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1867" dirty="0"/>
              <a:t>3-5 day ramp up from 100 mg to target venetoclax dose (400-1200 mg)</a:t>
            </a:r>
          </a:p>
          <a:p>
            <a:r>
              <a:rPr lang="en-US" sz="1867" dirty="0"/>
              <a:t>Azacitidine 75 mg/m</a:t>
            </a:r>
            <a:r>
              <a:rPr lang="en-US" sz="1867" baseline="30000" dirty="0"/>
              <a:t>2</a:t>
            </a:r>
            <a:r>
              <a:rPr lang="en-US" sz="1867" dirty="0"/>
              <a:t> SQ/IV days 1-7 or Decitabine 20 mg/m</a:t>
            </a:r>
            <a:r>
              <a:rPr lang="en-US" sz="1867" baseline="30000" dirty="0"/>
              <a:t>2</a:t>
            </a:r>
            <a:r>
              <a:rPr lang="en-US" sz="1867" dirty="0"/>
              <a:t> IV days 1-5, repeat Q28 days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003886" y="5045232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endParaRPr lang="en-US" sz="2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Title 3"/>
          <p:cNvSpPr>
            <a:spLocks noGrp="1"/>
          </p:cNvSpPr>
          <p:nvPr>
            <p:ph type="title"/>
          </p:nvPr>
        </p:nvSpPr>
        <p:spPr>
          <a:xfrm>
            <a:off x="609600" y="71735"/>
            <a:ext cx="10972800" cy="1143000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Venetoclax + HMA phase 1b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765315" y="6550223"/>
            <a:ext cx="3290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sz="1400" dirty="0" err="1">
                <a:solidFill>
                  <a:prstClr val="black"/>
                </a:solidFill>
                <a:latin typeface="Calibri"/>
              </a:rPr>
              <a:t>DiNardo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CD, </a:t>
            </a:r>
            <a:r>
              <a:rPr lang="en-US" sz="1400" i="1" dirty="0">
                <a:solidFill>
                  <a:prstClr val="black"/>
                </a:solidFill>
                <a:latin typeface="Calibri"/>
              </a:rPr>
              <a:t>Blood</a:t>
            </a:r>
            <a:r>
              <a:rPr lang="nl-NL" sz="1400" dirty="0">
                <a:solidFill>
                  <a:prstClr val="black"/>
                </a:solidFill>
                <a:latin typeface="Calibri"/>
              </a:rPr>
              <a:t>. 2019 Jan 3;133(1):7-17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6555" y="1267436"/>
            <a:ext cx="6737520" cy="348742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664970" y="4525819"/>
            <a:ext cx="1465969" cy="3336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14920" y="4859457"/>
            <a:ext cx="61817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lang="en-US" sz="1400" dirty="0">
                <a:solidFill>
                  <a:prstClr val="black"/>
                </a:solidFill>
                <a:latin typeface="Calibri"/>
              </a:rPr>
              <a:t>Better outcomes with NPM1 or IDH1/2 mutation (71-91% CR/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CRi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, median OS NR)</a:t>
            </a:r>
          </a:p>
          <a:p>
            <a:pPr defTabSz="609585"/>
            <a:r>
              <a:rPr lang="en-US" sz="1400" dirty="0">
                <a:solidFill>
                  <a:prstClr val="black"/>
                </a:solidFill>
                <a:latin typeface="Calibri"/>
              </a:rPr>
              <a:t>TP53 mutation did worse (47% CR/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CRi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, 5.6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mo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median OS)</a:t>
            </a:r>
          </a:p>
          <a:p>
            <a:pPr defTabSz="609585"/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192744" y="1267435"/>
          <a:ext cx="5667217" cy="4163006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356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23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40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42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997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55432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Cohort</a:t>
                      </a:r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N (%)</a:t>
                      </a:r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CR </a:t>
                      </a:r>
                    </a:p>
                    <a:p>
                      <a:pPr algn="ctr"/>
                      <a:r>
                        <a:rPr lang="en-US" sz="1600" dirty="0"/>
                        <a:t>+ </a:t>
                      </a:r>
                    </a:p>
                    <a:p>
                      <a:pPr algn="ctr"/>
                      <a:r>
                        <a:rPr lang="en-US" sz="1600" dirty="0" err="1"/>
                        <a:t>CRi</a:t>
                      </a:r>
                      <a:endParaRPr lang="en-US" sz="1600" dirty="0"/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Median CR/</a:t>
                      </a:r>
                      <a:r>
                        <a:rPr lang="en-US" sz="1600" dirty="0" err="1"/>
                        <a:t>CRi</a:t>
                      </a:r>
                      <a:r>
                        <a:rPr lang="en-US" sz="1600" dirty="0"/>
                        <a:t> duration</a:t>
                      </a:r>
                    </a:p>
                    <a:p>
                      <a:pPr algn="ctr"/>
                      <a:r>
                        <a:rPr lang="en-US" sz="1600" dirty="0"/>
                        <a:t>(</a:t>
                      </a:r>
                      <a:r>
                        <a:rPr lang="en-US" sz="1600" baseline="0" dirty="0"/>
                        <a:t>95% CI)</a:t>
                      </a:r>
                      <a:endParaRPr lang="en-US" sz="1600" dirty="0"/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Median</a:t>
                      </a:r>
                      <a:r>
                        <a:rPr lang="en-US" sz="1600" baseline="0" dirty="0"/>
                        <a:t> OS </a:t>
                      </a:r>
                    </a:p>
                    <a:p>
                      <a:pPr algn="ctr"/>
                      <a:r>
                        <a:rPr lang="en-US" sz="1600" baseline="0" dirty="0"/>
                        <a:t>(95% CI)</a:t>
                      </a:r>
                      <a:endParaRPr lang="en-US" sz="1600" dirty="0"/>
                    </a:p>
                  </a:txBody>
                  <a:tcPr marL="80068" marR="80068" marT="40036" marB="40036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4576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All patients</a:t>
                      </a:r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145</a:t>
                      </a:r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67%</a:t>
                      </a:r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11.3 mo. </a:t>
                      </a:r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17.5 mo.</a:t>
                      </a:r>
                    </a:p>
                  </a:txBody>
                  <a:tcPr marL="80068" marR="80068" marT="40036" marB="40036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4576">
                <a:tc>
                  <a:txBody>
                    <a:bodyPr/>
                    <a:lstStyle/>
                    <a:p>
                      <a:r>
                        <a:rPr lang="en-US" sz="1600" dirty="0"/>
                        <a:t>VEN 400/HMA</a:t>
                      </a:r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44 (73)</a:t>
                      </a:r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73%</a:t>
                      </a:r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12.5 mo.</a:t>
                      </a:r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NR</a:t>
                      </a:r>
                    </a:p>
                    <a:p>
                      <a:pPr algn="ctr"/>
                      <a:r>
                        <a:rPr lang="en-US" sz="1600" dirty="0"/>
                        <a:t>(11-NR)</a:t>
                      </a:r>
                    </a:p>
                  </a:txBody>
                  <a:tcPr marL="80068" marR="80068" marT="40036" marB="40036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4635">
                <a:tc>
                  <a:txBody>
                    <a:bodyPr/>
                    <a:lstStyle/>
                    <a:p>
                      <a:r>
                        <a:rPr lang="en-US" sz="1600" dirty="0"/>
                        <a:t>Age 65-74</a:t>
                      </a:r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83 (57)</a:t>
                      </a:r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69%</a:t>
                      </a:r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12.9 mo.</a:t>
                      </a:r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17.7 mo.</a:t>
                      </a:r>
                    </a:p>
                  </a:txBody>
                  <a:tcPr marL="80068" marR="80068" marT="40036" marB="40036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4635">
                <a:tc>
                  <a:txBody>
                    <a:bodyPr/>
                    <a:lstStyle/>
                    <a:p>
                      <a:r>
                        <a:rPr lang="en-US" sz="1600" dirty="0"/>
                        <a:t>Age </a:t>
                      </a:r>
                      <a:r>
                        <a:rPr lang="en-US" sz="1600" u="sng" dirty="0"/>
                        <a:t>&gt;</a:t>
                      </a:r>
                      <a:r>
                        <a:rPr lang="en-US" sz="1600" dirty="0"/>
                        <a:t>75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62 (43)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65%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9.2 mo.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11 mo.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0068" marR="80068" marT="40036" marB="40036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4576">
                <a:tc>
                  <a:txBody>
                    <a:bodyPr/>
                    <a:lstStyle/>
                    <a:p>
                      <a:r>
                        <a:rPr lang="en-US" sz="1600" dirty="0"/>
                        <a:t>De Novo AML</a:t>
                      </a:r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109 (75)</a:t>
                      </a:r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67%</a:t>
                      </a:r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9.4 mo.</a:t>
                      </a:r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12.5 mo.</a:t>
                      </a:r>
                    </a:p>
                  </a:txBody>
                  <a:tcPr marL="80068" marR="80068" marT="40036" marB="40036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4576">
                <a:tc>
                  <a:txBody>
                    <a:bodyPr/>
                    <a:lstStyle/>
                    <a:p>
                      <a:r>
                        <a:rPr lang="en-US" sz="1600" dirty="0"/>
                        <a:t>Secondary</a:t>
                      </a:r>
                      <a:r>
                        <a:rPr lang="en-US" sz="1600" baseline="0" dirty="0"/>
                        <a:t> AML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36 (25)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67%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NR (12.5, NR)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0068" marR="80068" marT="40036" marB="400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NR</a:t>
                      </a:r>
                      <a:r>
                        <a:rPr lang="en-US" sz="1600" baseline="0" dirty="0"/>
                        <a:t> (</a:t>
                      </a:r>
                      <a:r>
                        <a:rPr lang="en-US" sz="1600" dirty="0"/>
                        <a:t>14.6, NR)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0068" marR="80068" marT="40036" marB="40036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8841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-8867"/>
            <a:ext cx="10972800" cy="1143000"/>
          </a:xfrm>
        </p:spPr>
        <p:txBody>
          <a:bodyPr>
            <a:normAutofit/>
          </a:bodyPr>
          <a:lstStyle/>
          <a:p>
            <a:r>
              <a:rPr lang="en-US" sz="4267" dirty="0"/>
              <a:t>Venetoclax + LDAC</a:t>
            </a:r>
          </a:p>
        </p:txBody>
      </p:sp>
      <p:sp>
        <p:nvSpPr>
          <p:cNvPr id="6" name="Content Placeholder 12"/>
          <p:cNvSpPr>
            <a:spLocks noGrp="1"/>
          </p:cNvSpPr>
          <p:nvPr>
            <p:ph idx="1"/>
          </p:nvPr>
        </p:nvSpPr>
        <p:spPr>
          <a:xfrm>
            <a:off x="609601" y="5737793"/>
            <a:ext cx="7772793" cy="863296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1867" dirty="0"/>
              <a:t>3-5 day ramp up from 100 mg to target VEN dose (MTD= 600 mg/d)</a:t>
            </a:r>
          </a:p>
          <a:p>
            <a:r>
              <a:rPr lang="en-US" sz="1867" dirty="0"/>
              <a:t>LDAC 20 mg/m</a:t>
            </a:r>
            <a:r>
              <a:rPr lang="en-US" sz="1867" baseline="30000" dirty="0"/>
              <a:t>2</a:t>
            </a:r>
            <a:r>
              <a:rPr lang="en-US" sz="1867" dirty="0"/>
              <a:t> SQ, once daily d1-10, repeat Q28 days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98405"/>
            <a:ext cx="5246981" cy="36560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7857" y="1701032"/>
            <a:ext cx="5804928" cy="387256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047887" y="1208590"/>
            <a:ext cx="46672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sz="2400" dirty="0">
                <a:solidFill>
                  <a:prstClr val="black"/>
                </a:solidFill>
                <a:latin typeface="Calibri"/>
              </a:rPr>
              <a:t>Median OS for all patients= 10.1 </a:t>
            </a:r>
            <a:r>
              <a:rPr lang="en-US" sz="2400" dirty="0" err="1">
                <a:solidFill>
                  <a:prstClr val="black"/>
                </a:solidFill>
                <a:latin typeface="Calibri"/>
              </a:rPr>
              <a:t>mo</a:t>
            </a:r>
            <a:endParaRPr lang="en-US" sz="2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51754" y="1206026"/>
            <a:ext cx="53687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189">
              <a:defRPr/>
            </a:pPr>
            <a:r>
              <a:rPr lang="en-US" sz="2400" dirty="0">
                <a:solidFill>
                  <a:prstClr val="black"/>
                </a:solidFill>
                <a:latin typeface="Calibri"/>
              </a:rPr>
              <a:t>Median duration of response: 8.1 months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528771" y="6550223"/>
            <a:ext cx="33992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en-US" sz="1400" dirty="0">
                <a:solidFill>
                  <a:prstClr val="black"/>
                </a:solidFill>
                <a:latin typeface="Calibri"/>
              </a:rPr>
              <a:t>Wei AH et al. </a:t>
            </a:r>
            <a:r>
              <a:rPr lang="en-US" sz="1400" i="1" dirty="0">
                <a:solidFill>
                  <a:prstClr val="black"/>
                </a:solidFill>
                <a:latin typeface="Calibri"/>
              </a:rPr>
              <a:t>J </a:t>
            </a:r>
            <a:r>
              <a:rPr lang="en-US" sz="1400" i="1" dirty="0" err="1">
                <a:solidFill>
                  <a:prstClr val="black"/>
                </a:solidFill>
                <a:latin typeface="Calibri"/>
              </a:rPr>
              <a:t>Clin</a:t>
            </a:r>
            <a:r>
              <a:rPr lang="en-US" sz="1400" i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i="1" dirty="0" err="1">
                <a:solidFill>
                  <a:prstClr val="black"/>
                </a:solidFill>
                <a:latin typeface="Calibri"/>
              </a:rPr>
              <a:t>Oncol</a:t>
            </a:r>
            <a:r>
              <a:rPr lang="en-US" sz="1400" i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2019, 37: 1277-84 </a:t>
            </a:r>
          </a:p>
        </p:txBody>
      </p:sp>
    </p:spTree>
    <p:extLst>
      <p:ext uri="{BB962C8B-B14F-4D97-AF65-F5344CB8AC3E}">
        <p14:creationId xmlns:p14="http://schemas.microsoft.com/office/powerpoint/2010/main" val="199732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396"/>
            <a:ext cx="10972800" cy="1143000"/>
          </a:xfrm>
        </p:spPr>
        <p:txBody>
          <a:bodyPr>
            <a:normAutofit/>
          </a:bodyPr>
          <a:lstStyle/>
          <a:p>
            <a:r>
              <a:rPr lang="en-US" sz="4800" dirty="0"/>
              <a:t>Venetoclax doublets: toxicity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509" y="1154660"/>
            <a:ext cx="11582400" cy="4963280"/>
          </a:xfrm>
        </p:spPr>
        <p:txBody>
          <a:bodyPr>
            <a:normAutofit fontScale="47500" lnSpcReduction="20000"/>
          </a:bodyPr>
          <a:lstStyle/>
          <a:p>
            <a:r>
              <a:rPr lang="en-US" dirty="0"/>
              <a:t>Watch for </a:t>
            </a:r>
            <a:r>
              <a:rPr lang="en-US" dirty="0" err="1"/>
              <a:t>myelosuppression</a:t>
            </a:r>
            <a:r>
              <a:rPr lang="en-US" dirty="0"/>
              <a:t> and infections</a:t>
            </a:r>
          </a:p>
          <a:p>
            <a:pPr lvl="1"/>
            <a:r>
              <a:rPr lang="en-US" dirty="0"/>
              <a:t>Perform marrow biopsy after 3-4 weeks of </a:t>
            </a:r>
            <a:r>
              <a:rPr lang="en-US" dirty="0" err="1"/>
              <a:t>venetoclax</a:t>
            </a:r>
            <a:endParaRPr lang="en-US" dirty="0"/>
          </a:p>
          <a:p>
            <a:pPr lvl="2"/>
            <a:r>
              <a:rPr lang="en-US" dirty="0"/>
              <a:t>hold chemo for recovery if MLFS</a:t>
            </a:r>
          </a:p>
          <a:p>
            <a:pPr lvl="2"/>
            <a:r>
              <a:rPr lang="en-US" dirty="0"/>
              <a:t>in responding patients, consider GCSF support for persistent neutropenia</a:t>
            </a:r>
          </a:p>
          <a:p>
            <a:pPr lvl="1"/>
            <a:r>
              <a:rPr lang="en-US" dirty="0"/>
              <a:t>Patients can take up to 4 cycles to respond</a:t>
            </a:r>
          </a:p>
          <a:p>
            <a:pPr lvl="1"/>
            <a:r>
              <a:rPr lang="en-US" dirty="0"/>
              <a:t>30-day mortality 3%, 60 day 8% (sepsis, pneumonia, AML) </a:t>
            </a:r>
          </a:p>
          <a:p>
            <a:endParaRPr lang="en-US" dirty="0"/>
          </a:p>
          <a:p>
            <a:r>
              <a:rPr lang="en-US" dirty="0"/>
              <a:t>Venetoclax dose reductions required for concurrent azole antifungals</a:t>
            </a:r>
          </a:p>
          <a:p>
            <a:pPr lvl="1"/>
            <a:r>
              <a:rPr lang="en-US" dirty="0"/>
              <a:t>200 mg if moderate  CYP3A4 inhibitors (fluconazole, </a:t>
            </a:r>
            <a:r>
              <a:rPr lang="en-US"/>
              <a:t>isavuconazole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70-100 mg if strong CYP3A4 inhibitors (</a:t>
            </a:r>
            <a:r>
              <a:rPr lang="en-US" dirty="0" err="1"/>
              <a:t>posaconazole</a:t>
            </a:r>
            <a:r>
              <a:rPr lang="en-US" dirty="0"/>
              <a:t>, </a:t>
            </a:r>
            <a:r>
              <a:rPr lang="en-US" dirty="0" err="1"/>
              <a:t>voriconazole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dirty="0"/>
              <a:t>TLS not seen on trials, does occur rarely in practice</a:t>
            </a:r>
          </a:p>
          <a:p>
            <a:pPr lvl="1"/>
            <a:r>
              <a:rPr lang="en-US" dirty="0"/>
              <a:t>label recommends inpatient hospitalization for initiation/ramp up</a:t>
            </a:r>
          </a:p>
          <a:p>
            <a:pPr lvl="1"/>
            <a:r>
              <a:rPr lang="en-US" dirty="0" err="1"/>
              <a:t>cytoreduction</a:t>
            </a:r>
            <a:r>
              <a:rPr lang="en-US" dirty="0"/>
              <a:t> prior to initiation</a:t>
            </a:r>
          </a:p>
          <a:p>
            <a:pPr lvl="1"/>
            <a:r>
              <a:rPr lang="en-US" dirty="0"/>
              <a:t>allopurinol, oral or IV hydration</a:t>
            </a:r>
          </a:p>
          <a:p>
            <a:pPr lvl="1"/>
            <a:r>
              <a:rPr lang="en-US" dirty="0"/>
              <a:t>lab monitoring within hours of first dose and each increase</a:t>
            </a:r>
          </a:p>
        </p:txBody>
      </p:sp>
      <p:sp>
        <p:nvSpPr>
          <p:cNvPr id="4" name="Rectangle 3"/>
          <p:cNvSpPr/>
          <p:nvPr/>
        </p:nvSpPr>
        <p:spPr>
          <a:xfrm>
            <a:off x="7326694" y="6117940"/>
            <a:ext cx="486530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en-US" sz="1400" dirty="0" err="1">
                <a:solidFill>
                  <a:prstClr val="black"/>
                </a:solidFill>
                <a:latin typeface="Calibri"/>
              </a:rPr>
              <a:t>DiNardo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CD, </a:t>
            </a:r>
            <a:r>
              <a:rPr lang="en-US" sz="1400" i="1" dirty="0">
                <a:solidFill>
                  <a:prstClr val="black"/>
                </a:solidFill>
                <a:latin typeface="Calibri"/>
              </a:rPr>
              <a:t>Blood</a:t>
            </a:r>
            <a:r>
              <a:rPr lang="nl-NL" sz="1400" dirty="0">
                <a:solidFill>
                  <a:prstClr val="black"/>
                </a:solidFill>
                <a:latin typeface="Calibri"/>
              </a:rPr>
              <a:t>. 2019 Jan 3;133(1):7-17</a:t>
            </a:r>
          </a:p>
          <a:p>
            <a:pPr defTabSz="609585"/>
            <a:r>
              <a:rPr lang="pl-PL" sz="1400" dirty="0" err="1">
                <a:solidFill>
                  <a:prstClr val="black"/>
                </a:solidFill>
                <a:latin typeface="Calibri"/>
              </a:rPr>
              <a:t>Jonas</a:t>
            </a:r>
            <a:r>
              <a:rPr lang="pl-PL" sz="1400" dirty="0">
                <a:solidFill>
                  <a:prstClr val="black"/>
                </a:solidFill>
                <a:latin typeface="Calibri"/>
              </a:rPr>
              <a:t> BA and </a:t>
            </a:r>
            <a:r>
              <a:rPr lang="pl-PL" sz="1400" dirty="0" err="1">
                <a:solidFill>
                  <a:prstClr val="black"/>
                </a:solidFill>
                <a:latin typeface="Calibri"/>
              </a:rPr>
              <a:t>Pollyea</a:t>
            </a:r>
            <a:r>
              <a:rPr lang="pl-PL" sz="1400" dirty="0">
                <a:solidFill>
                  <a:prstClr val="black"/>
                </a:solidFill>
                <a:latin typeface="Calibri"/>
              </a:rPr>
              <a:t> DA, Leukemia. 2019 Dec;33(12):2795-2804</a:t>
            </a:r>
          </a:p>
          <a:p>
            <a:pPr defTabSz="609585"/>
            <a:r>
              <a:rPr lang="nl-NL" sz="1400" dirty="0" err="1">
                <a:solidFill>
                  <a:prstClr val="black"/>
                </a:solidFill>
                <a:latin typeface="Calibri"/>
              </a:rPr>
              <a:t>DiNardo</a:t>
            </a:r>
            <a:r>
              <a:rPr lang="nl-NL" sz="1400" dirty="0">
                <a:solidFill>
                  <a:prstClr val="black"/>
                </a:solidFill>
                <a:latin typeface="Calibri"/>
              </a:rPr>
              <a:t> CD </a:t>
            </a:r>
            <a:r>
              <a:rPr lang="nl-NL" sz="1400" dirty="0" err="1">
                <a:solidFill>
                  <a:prstClr val="black"/>
                </a:solidFill>
                <a:latin typeface="Calibri"/>
              </a:rPr>
              <a:t>and</a:t>
            </a:r>
            <a:r>
              <a:rPr lang="nl-NL" sz="1400" dirty="0">
                <a:solidFill>
                  <a:prstClr val="black"/>
                </a:solidFill>
                <a:latin typeface="Calibri"/>
              </a:rPr>
              <a:t> Wei AH, Blood. 2020 Jan 9;135(2):85-96.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27533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59FBC2-57E2-4F66-A4C3-D1A03A7E0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200" y="207264"/>
            <a:ext cx="11785600" cy="792163"/>
          </a:xfrm>
        </p:spPr>
        <p:txBody>
          <a:bodyPr>
            <a:normAutofit fontScale="90000"/>
          </a:bodyPr>
          <a:lstStyle/>
          <a:p>
            <a:r>
              <a:rPr lang="en-US" dirty="0"/>
              <a:t>VIALE-A Study Design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381B4A-FA52-4786-BB6E-09427F99BE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4901571"/>
            <a:ext cx="457200" cy="229080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r" defTabSz="457200" rtl="0" eaLnBrk="1" latinLnBrk="0" hangingPunct="1">
              <a:defRPr sz="80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170">
              <a:defRPr/>
            </a:pPr>
            <a:fld id="{74EEA10D-E951-474C-8CD0-91078E47E9CB}" type="slidenum">
              <a:rPr lang="en-US" smtClean="0"/>
              <a:pPr algn="r" defTabSz="1219170">
                <a:defRPr/>
              </a:pPr>
              <a:t>15</a:t>
            </a:fld>
            <a:endParaRPr lang="en-US" sz="1067" dirty="0">
              <a:solidFill>
                <a:srgbClr val="32323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15453B0-069D-463A-B2F0-B6ED0911DD7D}"/>
              </a:ext>
            </a:extLst>
          </p:cNvPr>
          <p:cNvSpPr/>
          <p:nvPr/>
        </p:nvSpPr>
        <p:spPr>
          <a:xfrm rot="-5400000">
            <a:off x="3516356" y="2975440"/>
            <a:ext cx="1788973" cy="48768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defRPr/>
            </a:pPr>
            <a:r>
              <a:rPr lang="en-US" sz="1467" b="1" dirty="0">
                <a:solidFill>
                  <a:prstClr val="black"/>
                </a:solidFill>
                <a:latin typeface="Calibri" panose="020F0502020204030204"/>
              </a:rPr>
              <a:t>Randomization 2:1</a:t>
            </a:r>
          </a:p>
          <a:p>
            <a:pPr algn="ctr" defTabSz="1219170">
              <a:defRPr/>
            </a:pPr>
            <a:r>
              <a:rPr lang="en-US" sz="1467" b="1" dirty="0">
                <a:solidFill>
                  <a:prstClr val="black"/>
                </a:solidFill>
                <a:latin typeface="Calibri" panose="020F0502020204030204"/>
              </a:rPr>
              <a:t>N=433*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D8477A7-DF45-4A76-B587-B7DC09A5F9FD}"/>
              </a:ext>
            </a:extLst>
          </p:cNvPr>
          <p:cNvSpPr/>
          <p:nvPr/>
        </p:nvSpPr>
        <p:spPr>
          <a:xfrm>
            <a:off x="5008501" y="1927955"/>
            <a:ext cx="3291840" cy="1097280"/>
          </a:xfrm>
          <a:prstGeom prst="roundRect">
            <a:avLst/>
          </a:prstGeom>
          <a:solidFill>
            <a:srgbClr val="002C77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defRPr/>
            </a:pPr>
            <a:r>
              <a:rPr lang="en-US" sz="1333" b="1" u="sng" dirty="0">
                <a:solidFill>
                  <a:prstClr val="white"/>
                </a:solidFill>
                <a:latin typeface="Calibri" panose="020F0502020204030204"/>
              </a:rPr>
              <a:t>Venetoclax + Azacitidine</a:t>
            </a:r>
          </a:p>
          <a:p>
            <a:pPr algn="ctr" defTabSz="1219170">
              <a:defRPr/>
            </a:pPr>
            <a:r>
              <a:rPr lang="en-US" sz="1333" b="1" u="sng" dirty="0">
                <a:solidFill>
                  <a:prstClr val="white"/>
                </a:solidFill>
                <a:latin typeface="Calibri" panose="020F0502020204030204"/>
              </a:rPr>
              <a:t> (N=286)</a:t>
            </a:r>
          </a:p>
          <a:p>
            <a:pPr defTabSz="1219170">
              <a:defRPr/>
            </a:pPr>
            <a:r>
              <a:rPr lang="en-US" sz="1333" b="1" dirty="0">
                <a:solidFill>
                  <a:prstClr val="white"/>
                </a:solidFill>
                <a:latin typeface="Calibri" panose="020F0502020204030204"/>
              </a:rPr>
              <a:t>Venetoclax 400 mg PO, daily, days 1–28 + Azacitidine 75 mg/m</a:t>
            </a:r>
            <a:r>
              <a:rPr lang="en-US" sz="1333" b="1" baseline="30000" dirty="0">
                <a:solidFill>
                  <a:prstClr val="white"/>
                </a:solidFill>
                <a:latin typeface="Calibri" panose="020F0502020204030204"/>
              </a:rPr>
              <a:t>2</a:t>
            </a:r>
            <a:r>
              <a:rPr lang="en-US" sz="1333" b="1" dirty="0">
                <a:solidFill>
                  <a:prstClr val="white"/>
                </a:solidFill>
                <a:latin typeface="Calibri" panose="020F0502020204030204"/>
              </a:rPr>
              <a:t> SC /IV days 1–7</a:t>
            </a:r>
            <a:endParaRPr lang="en-US" sz="1333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225C060-6198-4586-A0F5-41F28BEDBDDB}"/>
              </a:ext>
            </a:extLst>
          </p:cNvPr>
          <p:cNvSpPr/>
          <p:nvPr/>
        </p:nvSpPr>
        <p:spPr>
          <a:xfrm>
            <a:off x="5026135" y="3318811"/>
            <a:ext cx="3291840" cy="1097280"/>
          </a:xfrm>
          <a:prstGeom prst="roundRect">
            <a:avLst/>
          </a:prstGeom>
          <a:solidFill>
            <a:srgbClr val="84BD00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defRPr/>
            </a:pPr>
            <a:r>
              <a:rPr lang="en-US" sz="1333" b="1" u="sng" dirty="0">
                <a:solidFill>
                  <a:prstClr val="white"/>
                </a:solidFill>
                <a:latin typeface="Calibri" panose="020F0502020204030204"/>
              </a:rPr>
              <a:t>Placebo + Azacitidine</a:t>
            </a:r>
          </a:p>
          <a:p>
            <a:pPr algn="ctr" defTabSz="1219170">
              <a:defRPr/>
            </a:pPr>
            <a:r>
              <a:rPr lang="en-US" sz="1333" b="1" u="sng" dirty="0">
                <a:solidFill>
                  <a:prstClr val="white"/>
                </a:solidFill>
                <a:latin typeface="Calibri" panose="020F0502020204030204"/>
              </a:rPr>
              <a:t> (N=145)</a:t>
            </a:r>
          </a:p>
          <a:p>
            <a:pPr defTabSz="1219170">
              <a:defRPr/>
            </a:pPr>
            <a:r>
              <a:rPr lang="en-US" sz="1333" b="1" dirty="0">
                <a:solidFill>
                  <a:prstClr val="white"/>
                </a:solidFill>
                <a:latin typeface="Calibri" panose="020F0502020204030204"/>
              </a:rPr>
              <a:t>Placebo daily, days 1–28</a:t>
            </a:r>
          </a:p>
          <a:p>
            <a:pPr defTabSz="1219170">
              <a:defRPr/>
            </a:pPr>
            <a:r>
              <a:rPr lang="en-US" sz="1333" b="1" dirty="0">
                <a:solidFill>
                  <a:prstClr val="white"/>
                </a:solidFill>
                <a:latin typeface="Calibri" panose="020F0502020204030204"/>
              </a:rPr>
              <a:t> + Azacitidine 75 mg/m</a:t>
            </a:r>
            <a:r>
              <a:rPr lang="en-US" sz="1333" b="1" baseline="30000" dirty="0">
                <a:solidFill>
                  <a:prstClr val="white"/>
                </a:solidFill>
                <a:latin typeface="Calibri" panose="020F0502020204030204"/>
              </a:rPr>
              <a:t>2</a:t>
            </a:r>
            <a:r>
              <a:rPr lang="en-US" sz="1333" b="1" dirty="0">
                <a:solidFill>
                  <a:prstClr val="white"/>
                </a:solidFill>
                <a:latin typeface="Calibri" panose="020F0502020204030204"/>
              </a:rPr>
              <a:t> SC /IV days 1–7</a:t>
            </a:r>
            <a:endParaRPr lang="en-US" sz="1333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2" name="Left Brace 11">
            <a:extLst>
              <a:ext uri="{FF2B5EF4-FFF2-40B4-BE49-F238E27FC236}">
                <a16:creationId xmlns:a16="http://schemas.microsoft.com/office/drawing/2014/main" id="{1A2CF49C-1650-4038-BE41-4B07582E6FCA}"/>
              </a:ext>
            </a:extLst>
          </p:cNvPr>
          <p:cNvSpPr/>
          <p:nvPr/>
        </p:nvSpPr>
        <p:spPr>
          <a:xfrm>
            <a:off x="4681265" y="2544282"/>
            <a:ext cx="318289" cy="1323169"/>
          </a:xfrm>
          <a:prstGeom prst="leftBrace">
            <a:avLst>
              <a:gd name="adj1" fmla="val 8333"/>
              <a:gd name="adj2" fmla="val 50684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219170">
              <a:defRPr/>
            </a:pPr>
            <a:endParaRPr lang="en-US" sz="24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4" name="Right Brace 13">
            <a:extLst>
              <a:ext uri="{FF2B5EF4-FFF2-40B4-BE49-F238E27FC236}">
                <a16:creationId xmlns:a16="http://schemas.microsoft.com/office/drawing/2014/main" id="{CE78D6E6-6919-417F-B0CE-808334DD6656}"/>
              </a:ext>
            </a:extLst>
          </p:cNvPr>
          <p:cNvSpPr/>
          <p:nvPr/>
        </p:nvSpPr>
        <p:spPr>
          <a:xfrm>
            <a:off x="8326923" y="2544282"/>
            <a:ext cx="433027" cy="1323169"/>
          </a:xfrm>
          <a:prstGeom prst="rightBrace">
            <a:avLst>
              <a:gd name="adj1" fmla="val 8333"/>
              <a:gd name="adj2" fmla="val 50613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219170">
              <a:defRPr/>
            </a:pPr>
            <a:endParaRPr lang="en-US" sz="2400" dirty="0">
              <a:solidFill>
                <a:prstClr val="black"/>
              </a:solidFill>
              <a:latin typeface="Calibri" panose="020F0502020204030204"/>
            </a:endParaRPr>
          </a:p>
        </p:txBody>
      </p:sp>
      <p:graphicFrame>
        <p:nvGraphicFramePr>
          <p:cNvPr id="15" name="Table 17">
            <a:extLst>
              <a:ext uri="{FF2B5EF4-FFF2-40B4-BE49-F238E27FC236}">
                <a16:creationId xmlns:a16="http://schemas.microsoft.com/office/drawing/2014/main" id="{78CB0308-FBD9-46FD-97D7-0A338FD09123}"/>
              </a:ext>
            </a:extLst>
          </p:cNvPr>
          <p:cNvGraphicFramePr>
            <a:graphicFrameLocks noGrp="1"/>
          </p:cNvGraphicFramePr>
          <p:nvPr/>
        </p:nvGraphicFramePr>
        <p:xfrm>
          <a:off x="3749357" y="4953590"/>
          <a:ext cx="8341044" cy="9013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16932">
                  <a:extLst>
                    <a:ext uri="{9D8B030D-6E8A-4147-A177-3AD203B41FA5}">
                      <a16:colId xmlns:a16="http://schemas.microsoft.com/office/drawing/2014/main" val="192661533"/>
                    </a:ext>
                  </a:extLst>
                </a:gridCol>
                <a:gridCol w="5524112">
                  <a:extLst>
                    <a:ext uri="{9D8B030D-6E8A-4147-A177-3AD203B41FA5}">
                      <a16:colId xmlns:a16="http://schemas.microsoft.com/office/drawing/2014/main" val="1200627263"/>
                    </a:ext>
                  </a:extLst>
                </a:gridCol>
              </a:tblGrid>
              <a:tr h="37304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/>
                        <a:t>Randomization Stratification Factors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Age (&lt;75 vs. ≥75 years); Cytogenetic Risk (intermediate, Poor); Region</a:t>
                      </a:r>
                      <a:endParaRPr lang="en-US" sz="1300" strike="sngStrike" dirty="0">
                        <a:highlight>
                          <a:srgbClr val="FFFF00"/>
                        </a:highlight>
                      </a:endParaRP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2262771"/>
                  </a:ext>
                </a:extLst>
              </a:tr>
              <a:tr h="528320">
                <a:tc>
                  <a:txBody>
                    <a:bodyPr/>
                    <a:lstStyle/>
                    <a:p>
                      <a:pPr algn="r"/>
                      <a:r>
                        <a:rPr lang="en-US" sz="1300" b="1" dirty="0"/>
                        <a:t>Venetoclax dosing ramp-up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u="sng" dirty="0"/>
                        <a:t>Cycle 1 ramp-up</a:t>
                      </a:r>
                      <a:r>
                        <a:rPr lang="en-US" sz="1300" b="1" u="none" dirty="0"/>
                        <a:t>  </a:t>
                      </a:r>
                      <a:r>
                        <a:rPr lang="en-US" sz="1300" dirty="0"/>
                        <a:t>Day 1: 100 mg, Day 2: 200 mg, Day 3 - 28: 400 mg</a:t>
                      </a:r>
                    </a:p>
                    <a:p>
                      <a:pPr algn="l"/>
                      <a:r>
                        <a:rPr lang="en-US" sz="1300" b="1" u="sng" dirty="0"/>
                        <a:t>Cycle 2 </a:t>
                      </a:r>
                      <a:r>
                        <a:rPr lang="en-US" sz="1300" b="1" u="none" dirty="0"/>
                        <a:t>           </a:t>
                      </a:r>
                      <a:r>
                        <a:rPr lang="en-US" sz="1300" dirty="0"/>
                        <a:t>Day 1-28: 400 mg 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14080"/>
                  </a:ext>
                </a:extLst>
              </a:tr>
            </a:tbl>
          </a:graphicData>
        </a:graphic>
      </p:graphicFrame>
      <p:sp>
        <p:nvSpPr>
          <p:cNvPr id="22" name="Rectangle 21">
            <a:extLst>
              <a:ext uri="{FF2B5EF4-FFF2-40B4-BE49-F238E27FC236}">
                <a16:creationId xmlns:a16="http://schemas.microsoft.com/office/drawing/2014/main" id="{DA9C7F6C-A751-4407-B836-B5B6205BD72C}"/>
              </a:ext>
            </a:extLst>
          </p:cNvPr>
          <p:cNvSpPr/>
          <p:nvPr/>
        </p:nvSpPr>
        <p:spPr>
          <a:xfrm>
            <a:off x="8773785" y="1728737"/>
            <a:ext cx="3119119" cy="298108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>
              <a:defRPr/>
            </a:pPr>
            <a:r>
              <a:rPr lang="en-US" sz="1467" b="1" u="sng" dirty="0">
                <a:solidFill>
                  <a:prstClr val="black"/>
                </a:solidFill>
                <a:latin typeface="Calibri" panose="020F0502020204030204"/>
              </a:rPr>
              <a:t>Primary</a:t>
            </a:r>
          </a:p>
          <a:p>
            <a:pPr marL="228594" indent="-228594" defTabSz="1219170">
              <a:buFont typeface="Wingdings" panose="05000000000000000000" pitchFamily="2" charset="2"/>
              <a:buChar char="§"/>
              <a:defRPr/>
            </a:pPr>
            <a:r>
              <a:rPr lang="en-US" sz="1467" dirty="0">
                <a:solidFill>
                  <a:prstClr val="black"/>
                </a:solidFill>
                <a:latin typeface="Calibri" panose="020F0502020204030204"/>
              </a:rPr>
              <a:t>Overall survival </a:t>
            </a:r>
          </a:p>
          <a:p>
            <a:pPr defTabSz="1219170">
              <a:defRPr/>
            </a:pPr>
            <a:endParaRPr lang="en-US" sz="1467" dirty="0">
              <a:solidFill>
                <a:prstClr val="black"/>
              </a:solidFill>
              <a:latin typeface="Calibri" panose="020F0502020204030204"/>
            </a:endParaRPr>
          </a:p>
          <a:p>
            <a:pPr defTabSz="1219170">
              <a:defRPr/>
            </a:pPr>
            <a:r>
              <a:rPr lang="en-US" sz="1467" b="1" u="sng" dirty="0">
                <a:solidFill>
                  <a:prstClr val="black"/>
                </a:solidFill>
                <a:latin typeface="Calibri" panose="020F0502020204030204"/>
              </a:rPr>
              <a:t>Secondary </a:t>
            </a:r>
          </a:p>
          <a:p>
            <a:pPr marL="228594" indent="-228594" defTabSz="1219170">
              <a:buFont typeface="Wingdings" panose="05000000000000000000" pitchFamily="2" charset="2"/>
              <a:buChar char="§"/>
              <a:defRPr/>
            </a:pPr>
            <a:r>
              <a:rPr lang="en-US" sz="1467" dirty="0">
                <a:solidFill>
                  <a:prstClr val="black"/>
                </a:solidFill>
                <a:latin typeface="Calibri" panose="020F0502020204030204"/>
              </a:rPr>
              <a:t>CR+CRi rate</a:t>
            </a:r>
            <a:endParaRPr lang="en-US" sz="1467" u="sng" dirty="0">
              <a:solidFill>
                <a:prstClr val="black"/>
              </a:solidFill>
              <a:latin typeface="Calibri" panose="020F0502020204030204"/>
            </a:endParaRPr>
          </a:p>
          <a:p>
            <a:pPr marL="228594" indent="-228594" defTabSz="1219170">
              <a:buFont typeface="Wingdings" panose="05000000000000000000" pitchFamily="2" charset="2"/>
              <a:buChar char="§"/>
              <a:defRPr/>
            </a:pPr>
            <a:r>
              <a:rPr lang="en-US" sz="1467" dirty="0">
                <a:solidFill>
                  <a:prstClr val="black"/>
                </a:solidFill>
                <a:latin typeface="Calibri" panose="020F0502020204030204"/>
              </a:rPr>
              <a:t>CR+CRh rate</a:t>
            </a:r>
          </a:p>
          <a:p>
            <a:pPr marL="228594" indent="-228594" defTabSz="1219170">
              <a:buFont typeface="Wingdings" panose="05000000000000000000" pitchFamily="2" charset="2"/>
              <a:buChar char="§"/>
              <a:defRPr/>
            </a:pPr>
            <a:r>
              <a:rPr lang="en-US" sz="1467" dirty="0">
                <a:solidFill>
                  <a:prstClr val="black"/>
                </a:solidFill>
                <a:latin typeface="Calibri" panose="020F0502020204030204"/>
              </a:rPr>
              <a:t>CR+CRi and CR+CRh rates by initiation of cycle 2</a:t>
            </a:r>
          </a:p>
          <a:p>
            <a:pPr marL="228594" indent="-228594" defTabSz="1219170">
              <a:buFont typeface="Wingdings" panose="05000000000000000000" pitchFamily="2" charset="2"/>
              <a:buChar char="§"/>
              <a:defRPr/>
            </a:pPr>
            <a:r>
              <a:rPr lang="en-US" sz="1467" dirty="0">
                <a:solidFill>
                  <a:prstClr val="black"/>
                </a:solidFill>
                <a:latin typeface="Calibri" panose="020F0502020204030204"/>
              </a:rPr>
              <a:t>CR rate</a:t>
            </a:r>
          </a:p>
          <a:p>
            <a:pPr marL="228594" indent="-228594" defTabSz="1219170">
              <a:buFont typeface="Wingdings" panose="05000000000000000000" pitchFamily="2" charset="2"/>
              <a:buChar char="§"/>
              <a:defRPr/>
            </a:pPr>
            <a:r>
              <a:rPr lang="en-US" sz="1467" dirty="0">
                <a:solidFill>
                  <a:prstClr val="black"/>
                </a:solidFill>
                <a:latin typeface="Calibri" panose="020F0502020204030204"/>
              </a:rPr>
              <a:t>Transfusion independence</a:t>
            </a:r>
          </a:p>
          <a:p>
            <a:pPr marL="228594" indent="-228594" defTabSz="1219170">
              <a:buFont typeface="Wingdings" panose="05000000000000000000" pitchFamily="2" charset="2"/>
              <a:buChar char="§"/>
              <a:defRPr/>
            </a:pPr>
            <a:r>
              <a:rPr lang="en-US" sz="1467" dirty="0">
                <a:solidFill>
                  <a:prstClr val="black"/>
                </a:solidFill>
                <a:latin typeface="Calibri" panose="020F0502020204030204"/>
              </a:rPr>
              <a:t>CR+CRi rates and OS in molecular subgroups</a:t>
            </a:r>
          </a:p>
          <a:p>
            <a:pPr marL="228594" indent="-228594" defTabSz="1219170">
              <a:buFont typeface="Wingdings" panose="05000000000000000000" pitchFamily="2" charset="2"/>
              <a:buChar char="§"/>
              <a:defRPr/>
            </a:pPr>
            <a:r>
              <a:rPr lang="en-US" sz="1467" dirty="0">
                <a:solidFill>
                  <a:prstClr val="black"/>
                </a:solidFill>
                <a:latin typeface="Calibri" panose="020F0502020204030204"/>
              </a:rPr>
              <a:t>Event-free survival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B3AC76F-F596-4E77-90C2-3C2E078CB8AC}"/>
              </a:ext>
            </a:extLst>
          </p:cNvPr>
          <p:cNvCxnSpPr/>
          <p:nvPr/>
        </p:nvCxnSpPr>
        <p:spPr>
          <a:xfrm>
            <a:off x="7284676" y="5713147"/>
            <a:ext cx="314960" cy="0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22616E63-0A88-4C45-B98C-748903A81D3B}"/>
              </a:ext>
            </a:extLst>
          </p:cNvPr>
          <p:cNvSpPr/>
          <p:nvPr/>
        </p:nvSpPr>
        <p:spPr>
          <a:xfrm>
            <a:off x="9390517" y="595544"/>
            <a:ext cx="2360005" cy="502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sz="2667" b="1" dirty="0">
                <a:solidFill>
                  <a:prstClr val="white"/>
                </a:solidFill>
                <a:latin typeface="Calibri" panose="020F0502020204030204"/>
              </a:rPr>
              <a:t>(NCT02993523)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56431D0-70D2-44D8-B21C-65C8018592E2}"/>
              </a:ext>
            </a:extLst>
          </p:cNvPr>
          <p:cNvSpPr/>
          <p:nvPr/>
        </p:nvSpPr>
        <p:spPr>
          <a:xfrm>
            <a:off x="250207" y="1748017"/>
            <a:ext cx="3532472" cy="430309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accent3"/>
            </a:solidFill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defTabSz="948243">
              <a:defRPr/>
            </a:pPr>
            <a:r>
              <a:rPr lang="en-US" sz="1467" b="1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Inclusion</a:t>
            </a:r>
          </a:p>
          <a:p>
            <a:pPr marL="228594" lvl="1" indent="-228594" defTabSz="948243">
              <a:buFont typeface="Wingdings" panose="05000000000000000000" pitchFamily="2" charset="2"/>
              <a:buChar char="§"/>
              <a:defRPr/>
            </a:pPr>
            <a:r>
              <a:rPr lang="en-US" sz="1467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Patients with newly diagnosed confirmed AML</a:t>
            </a:r>
          </a:p>
          <a:p>
            <a:pPr marL="228594" lvl="1" indent="-228594" defTabSz="948243">
              <a:buFont typeface="Wingdings" panose="05000000000000000000" pitchFamily="2" charset="2"/>
              <a:buChar char="§"/>
              <a:defRPr/>
            </a:pPr>
            <a:r>
              <a:rPr lang="en-US" sz="1467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Ineligible for induction therapy defined as </a:t>
            </a:r>
            <a:r>
              <a:rPr lang="en-US" sz="1467" b="1" u="sng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either</a:t>
            </a:r>
          </a:p>
          <a:p>
            <a:pPr marL="537620" lvl="2" indent="-228594" defTabSz="948243">
              <a:buFont typeface="Wingdings" panose="05000000000000000000" pitchFamily="2" charset="2"/>
              <a:buChar char="v"/>
              <a:defRPr/>
            </a:pPr>
            <a:r>
              <a:rPr lang="en-US" sz="1467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≥75 years of age</a:t>
            </a:r>
          </a:p>
          <a:p>
            <a:pPr marL="537620" lvl="2" indent="-228594" defTabSz="948243">
              <a:buFont typeface="Wingdings" panose="05000000000000000000" pitchFamily="2" charset="2"/>
              <a:buChar char="v"/>
              <a:defRPr/>
            </a:pPr>
            <a:r>
              <a:rPr lang="en-US" sz="1467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18 to 74 years of age with at least one of the co-morbidities: </a:t>
            </a:r>
          </a:p>
          <a:p>
            <a:pPr marL="764098" lvl="1" indent="-228594" defTabSz="948243">
              <a:buClr>
                <a:srgbClr val="002C77"/>
              </a:buClr>
              <a:buFont typeface="Arial" panose="020B0604020202020204" pitchFamily="34" charset="0"/>
              <a:buChar char="–"/>
              <a:defRPr/>
            </a:pPr>
            <a:r>
              <a:rPr lang="en-US" sz="1467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CHF requiring treatment or Ejection Fraction ≤50% </a:t>
            </a:r>
          </a:p>
          <a:p>
            <a:pPr marL="764098" lvl="1" indent="-228594" defTabSz="948243">
              <a:buClr>
                <a:srgbClr val="002C77"/>
              </a:buClr>
              <a:buFont typeface="Arial" panose="020B0604020202020204" pitchFamily="34" charset="0"/>
              <a:buChar char="–"/>
              <a:defRPr/>
            </a:pPr>
            <a:r>
              <a:rPr lang="en-US" sz="1467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Chronic stable angina</a:t>
            </a:r>
          </a:p>
          <a:p>
            <a:pPr marL="764098" lvl="1" indent="-228594" defTabSz="948243">
              <a:buClr>
                <a:srgbClr val="002C77"/>
              </a:buClr>
              <a:buFont typeface="Arial" panose="020B0604020202020204" pitchFamily="34" charset="0"/>
              <a:buChar char="–"/>
              <a:defRPr/>
            </a:pPr>
            <a:r>
              <a:rPr lang="en-US" sz="1467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DLCO ≤ 65% or  FEV1 ≤ 65%</a:t>
            </a:r>
          </a:p>
          <a:p>
            <a:pPr marL="764098" lvl="1" indent="-228594" defTabSz="948243">
              <a:buClr>
                <a:srgbClr val="002C77"/>
              </a:buClr>
              <a:buFont typeface="Arial" panose="020B0604020202020204" pitchFamily="34" charset="0"/>
              <a:buChar char="–"/>
              <a:defRPr/>
            </a:pPr>
            <a:r>
              <a:rPr lang="en-US" sz="1467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ECOG 2 or 3</a:t>
            </a:r>
          </a:p>
          <a:p>
            <a:pPr defTabSz="1219170">
              <a:defRPr/>
            </a:pPr>
            <a:r>
              <a:rPr lang="en-US" sz="1333" b="1" u="sng" dirty="0">
                <a:solidFill>
                  <a:prstClr val="black"/>
                </a:solidFill>
                <a:latin typeface="Calibri" panose="020F0502020204030204"/>
              </a:rPr>
              <a:t>Exclusion</a:t>
            </a:r>
          </a:p>
          <a:p>
            <a:pPr marL="228594" indent="-228594" defTabSz="1219170">
              <a:buFont typeface="Wingdings" panose="05000000000000000000" pitchFamily="2" charset="2"/>
              <a:buChar char="§"/>
              <a:defRPr/>
            </a:pPr>
            <a:r>
              <a:rPr lang="en-US" sz="1467" dirty="0">
                <a:solidFill>
                  <a:prstClr val="black"/>
                </a:solidFill>
                <a:latin typeface="Calibri" panose="020F0502020204030204"/>
              </a:rPr>
              <a:t>Prior receipt of any HMA, venetoclax, or chemotherapy for myelodysplastic syndrome</a:t>
            </a:r>
          </a:p>
          <a:p>
            <a:pPr marL="228594" indent="-228594" defTabSz="1219170">
              <a:buFont typeface="Wingdings" panose="05000000000000000000" pitchFamily="2" charset="2"/>
              <a:buChar char="§"/>
              <a:defRPr/>
            </a:pPr>
            <a:r>
              <a:rPr lang="en-US" sz="1467" dirty="0">
                <a:solidFill>
                  <a:prstClr val="black"/>
                </a:solidFill>
                <a:latin typeface="Calibri" panose="020F0502020204030204"/>
              </a:rPr>
              <a:t>Favorable risk cytogenetics per NCCN</a:t>
            </a:r>
          </a:p>
          <a:p>
            <a:pPr marL="228594" indent="-228594" defTabSz="1219170">
              <a:buFont typeface="Wingdings" panose="05000000000000000000" pitchFamily="2" charset="2"/>
              <a:buChar char="§"/>
              <a:defRPr/>
            </a:pPr>
            <a:r>
              <a:rPr lang="en-US" sz="1467" dirty="0">
                <a:solidFill>
                  <a:prstClr val="black"/>
                </a:solidFill>
                <a:latin typeface="Calibri" panose="020F0502020204030204"/>
              </a:rPr>
              <a:t>Active CNS involvement</a:t>
            </a:r>
            <a:endParaRPr lang="en-US" sz="1467" dirty="0">
              <a:solidFill>
                <a:prstClr val="black"/>
              </a:solidFill>
              <a:latin typeface="Calibri" panose="020F0502020204030204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1BFE10-55F5-43BC-B4BA-DEAF3491C607}"/>
              </a:ext>
            </a:extLst>
          </p:cNvPr>
          <p:cNvSpPr/>
          <p:nvPr/>
        </p:nvSpPr>
        <p:spPr>
          <a:xfrm>
            <a:off x="250206" y="1325619"/>
            <a:ext cx="3532471" cy="361509"/>
          </a:xfrm>
          <a:prstGeom prst="rect">
            <a:avLst/>
          </a:prstGeom>
          <a:solidFill>
            <a:srgbClr val="CBCDD6"/>
          </a:solidFill>
          <a:ln w="127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defRPr/>
            </a:pP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Eligibility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BA8ACFC-CE04-4213-A89A-01BD39659EDD}"/>
              </a:ext>
            </a:extLst>
          </p:cNvPr>
          <p:cNvSpPr/>
          <p:nvPr/>
        </p:nvSpPr>
        <p:spPr>
          <a:xfrm>
            <a:off x="5026135" y="1318431"/>
            <a:ext cx="3169920" cy="365760"/>
          </a:xfrm>
          <a:prstGeom prst="rect">
            <a:avLst/>
          </a:prstGeom>
          <a:solidFill>
            <a:srgbClr val="CBCDD6"/>
          </a:solidFill>
          <a:ln w="127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defRPr/>
            </a:pP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Treatment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DE6D137-C16F-41F0-980D-DDE8A3EFCA4B}"/>
              </a:ext>
            </a:extLst>
          </p:cNvPr>
          <p:cNvSpPr/>
          <p:nvPr/>
        </p:nvSpPr>
        <p:spPr>
          <a:xfrm>
            <a:off x="8758233" y="1296840"/>
            <a:ext cx="3119119" cy="365760"/>
          </a:xfrm>
          <a:prstGeom prst="rect">
            <a:avLst/>
          </a:prstGeom>
          <a:solidFill>
            <a:srgbClr val="CBCDD6"/>
          </a:solidFill>
          <a:ln w="127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defRPr/>
            </a:pP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Endpoints</a:t>
            </a:r>
          </a:p>
        </p:txBody>
      </p:sp>
      <p:sp>
        <p:nvSpPr>
          <p:cNvPr id="19" name="Text Placeholder 1">
            <a:extLst>
              <a:ext uri="{FF2B5EF4-FFF2-40B4-BE49-F238E27FC236}">
                <a16:creationId xmlns:a16="http://schemas.microsoft.com/office/drawing/2014/main" id="{FE97B387-55B4-444C-8B68-649668183497}"/>
              </a:ext>
            </a:extLst>
          </p:cNvPr>
          <p:cNvSpPr txBox="1">
            <a:spLocks/>
          </p:cNvSpPr>
          <p:nvPr/>
        </p:nvSpPr>
        <p:spPr>
          <a:xfrm>
            <a:off x="7328545" y="6491286"/>
            <a:ext cx="4863455" cy="244190"/>
          </a:xfrm>
          <a:prstGeom prst="rect">
            <a:avLst/>
          </a:prstGeom>
        </p:spPr>
        <p:txBody>
          <a:bodyPr/>
          <a:lstStyle>
            <a:lvl1pPr marL="230188" indent="-230188" algn="l" defTabSz="914400" rtl="0" eaLnBrk="1" latinLnBrk="0" hangingPunct="1">
              <a:spcBef>
                <a:spcPts val="1000"/>
              </a:spcBef>
              <a:buClr>
                <a:schemeClr val="accent3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14350" indent="-227013" algn="l" defTabSz="914400" rtl="0" eaLnBrk="1" latinLnBrk="0" hangingPunct="1">
              <a:spcBef>
                <a:spcPts val="1000"/>
              </a:spcBef>
              <a:buClr>
                <a:schemeClr val="accent3"/>
              </a:buClr>
              <a:buFont typeface="Arial" panose="020B0604020202020204" pitchFamily="34" charset="0"/>
              <a:buChar char="–"/>
              <a:defRPr sz="22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96925" indent="-228600" algn="l" defTabSz="1314450" rtl="0" eaLnBrk="1" latinLnBrk="0" hangingPunct="1">
              <a:spcBef>
                <a:spcPts val="1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146175" indent="-228600" algn="l" defTabSz="914400" rtl="0" eaLnBrk="1" latinLnBrk="0" hangingPunct="1">
              <a:spcBef>
                <a:spcPts val="1000"/>
              </a:spcBef>
              <a:buClr>
                <a:schemeClr val="accent3"/>
              </a:buClr>
              <a:buFont typeface="Arial" panose="020B0604020202020204" pitchFamily="34" charset="0"/>
              <a:buChar char="–"/>
              <a:defRPr sz="22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427163" indent="-228600" algn="l" defTabSz="914400" rtl="0" eaLnBrk="1" latinLnBrk="0" hangingPunct="1">
              <a:spcBef>
                <a:spcPts val="1000"/>
              </a:spcBef>
              <a:buClr>
                <a:schemeClr val="accent3"/>
              </a:buClr>
              <a:buFont typeface="Arial" panose="020B0604020202020204" pitchFamily="34" charset="0"/>
              <a:buChar char="»"/>
              <a:defRPr sz="22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DiNardo CD, et al. N </a:t>
            </a:r>
            <a:r>
              <a:rPr lang="en-US" sz="1400" dirty="0" err="1"/>
              <a:t>Engl</a:t>
            </a:r>
            <a:r>
              <a:rPr lang="en-US" sz="1400" dirty="0"/>
              <a:t> J Med. 2020 Aug 13;383(7):617-629</a:t>
            </a:r>
          </a:p>
        </p:txBody>
      </p:sp>
    </p:spTree>
    <p:extLst>
      <p:ext uri="{BB962C8B-B14F-4D97-AF65-F5344CB8AC3E}">
        <p14:creationId xmlns:p14="http://schemas.microsoft.com/office/powerpoint/2010/main" val="5027668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E0DF6-A7F4-4A89-B719-C6E2968AB4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733" dirty="0"/>
              <a:t>VIALE-A Response Rates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E898598-89B8-7446-920E-17FF0F48B464}"/>
              </a:ext>
            </a:extLst>
          </p:cNvPr>
          <p:cNvSpPr/>
          <p:nvPr/>
        </p:nvSpPr>
        <p:spPr>
          <a:xfrm>
            <a:off x="7465812" y="6550223"/>
            <a:ext cx="46296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  <a:cs typeface="Calibri"/>
              </a:rPr>
              <a:t>DiNardo CD, et al. </a:t>
            </a:r>
            <a:r>
              <a:rPr lang="en-US" sz="1400" dirty="0">
                <a:solidFill>
                  <a:schemeClr val="tx1"/>
                </a:solidFill>
              </a:rPr>
              <a:t>N </a:t>
            </a:r>
            <a:r>
              <a:rPr lang="en-US" sz="1400" dirty="0" err="1">
                <a:solidFill>
                  <a:schemeClr val="tx1"/>
                </a:solidFill>
              </a:rPr>
              <a:t>Engl</a:t>
            </a:r>
            <a:r>
              <a:rPr lang="en-US" sz="1400" dirty="0">
                <a:solidFill>
                  <a:schemeClr val="tx1"/>
                </a:solidFill>
              </a:rPr>
              <a:t> J Med. 2020 Aug 13;383(7):617-629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97F622-0BB6-C141-A092-0E7B9997B7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139" y="2538174"/>
            <a:ext cx="7140304" cy="2716681"/>
          </a:xfrm>
          <a:prstGeom prst="rect">
            <a:avLst/>
          </a:prstGeom>
        </p:spPr>
      </p:pic>
      <p:graphicFrame>
        <p:nvGraphicFramePr>
          <p:cNvPr id="46" name="Table 45">
            <a:extLst>
              <a:ext uri="{FF2B5EF4-FFF2-40B4-BE49-F238E27FC236}">
                <a16:creationId xmlns:a16="http://schemas.microsoft.com/office/drawing/2014/main" id="{E908FA26-5152-D743-8CEB-CB34869E9C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971591"/>
              </p:ext>
            </p:extLst>
          </p:nvPr>
        </p:nvGraphicFramePr>
        <p:xfrm>
          <a:off x="192574" y="2216739"/>
          <a:ext cx="4679443" cy="3359553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427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3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60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12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2787">
                <a:tc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VEN + AZA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AZA + placebo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P value</a:t>
                      </a:r>
                    </a:p>
                  </a:txBody>
                  <a:tcPr marL="70481" marR="70481" marT="35275" marB="3527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2683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CR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27%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18%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&lt;0.001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70481" marR="70481" marT="35275" marB="3527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2683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CR/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CRi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66%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28%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&lt;0.001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70481" marR="70481" marT="35275" marB="3527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389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CR/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CRh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23%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&lt;0.001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70481" marR="70481" marT="35275" marB="3527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4389"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70481" marR="70481" marT="35275" marB="3527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4389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EFS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9.8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mo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7 mo.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&lt;0.001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70481" marR="70481" marT="35275" marB="3527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8229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Transfusion independence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marL="0" marR="0" lvl="0" indent="0" algn="ctr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59.8%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marL="0" marR="0" lvl="0" indent="0" algn="ctr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35.2%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&lt;0.001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70481" marR="70481" marT="35275" marB="3527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5" name="TextBox 44">
            <a:extLst>
              <a:ext uri="{FF2B5EF4-FFF2-40B4-BE49-F238E27FC236}">
                <a16:creationId xmlns:a16="http://schemas.microsoft.com/office/drawing/2014/main" id="{763894FA-CB40-1945-9182-3819A9678F37}"/>
              </a:ext>
            </a:extLst>
          </p:cNvPr>
          <p:cNvSpPr txBox="1"/>
          <p:nvPr/>
        </p:nvSpPr>
        <p:spPr>
          <a:xfrm>
            <a:off x="5139000" y="1944131"/>
            <a:ext cx="2651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/>
              <a:t>CR/</a:t>
            </a:r>
            <a:r>
              <a:rPr lang="en-US" b="1" u="sng" dirty="0" err="1"/>
              <a:t>CRi</a:t>
            </a:r>
            <a:r>
              <a:rPr lang="en-US" b="1" u="sng" dirty="0"/>
              <a:t> by treatment arm:</a:t>
            </a:r>
          </a:p>
        </p:txBody>
      </p:sp>
    </p:spTree>
    <p:extLst>
      <p:ext uri="{BB962C8B-B14F-4D97-AF65-F5344CB8AC3E}">
        <p14:creationId xmlns:p14="http://schemas.microsoft.com/office/powerpoint/2010/main" val="3948163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EA84D9C-11B8-924A-B677-ACBE01E7B6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5791" y="2095242"/>
            <a:ext cx="5289622" cy="35027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6F0160-DF6D-854F-8C8C-013953AD7BD9}"/>
              </a:ext>
            </a:extLst>
          </p:cNvPr>
          <p:cNvSpPr txBox="1"/>
          <p:nvPr/>
        </p:nvSpPr>
        <p:spPr>
          <a:xfrm>
            <a:off x="3376343" y="2805965"/>
            <a:ext cx="29881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HR 0.66 (95% CI 0.52 to 0.85; P&lt;0.001)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788F2E-9C6F-CF4E-A60B-BF329B45C5D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937" y="2364293"/>
            <a:ext cx="5788812" cy="3176400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FF02C38-ACEB-374F-BFE0-40CC7CBB5F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446206"/>
              </p:ext>
            </p:extLst>
          </p:nvPr>
        </p:nvGraphicFramePr>
        <p:xfrm>
          <a:off x="307188" y="1100958"/>
          <a:ext cx="5788812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03422">
                  <a:extLst>
                    <a:ext uri="{9D8B030D-6E8A-4147-A177-3AD203B41FA5}">
                      <a16:colId xmlns:a16="http://schemas.microsoft.com/office/drawing/2014/main" val="347208235"/>
                    </a:ext>
                  </a:extLst>
                </a:gridCol>
                <a:gridCol w="1460418">
                  <a:extLst>
                    <a:ext uri="{9D8B030D-6E8A-4147-A177-3AD203B41FA5}">
                      <a16:colId xmlns:a16="http://schemas.microsoft.com/office/drawing/2014/main" val="3958659570"/>
                    </a:ext>
                  </a:extLst>
                </a:gridCol>
                <a:gridCol w="1473704">
                  <a:extLst>
                    <a:ext uri="{9D8B030D-6E8A-4147-A177-3AD203B41FA5}">
                      <a16:colId xmlns:a16="http://schemas.microsoft.com/office/drawing/2014/main" val="1229709973"/>
                    </a:ext>
                  </a:extLst>
                </a:gridCol>
                <a:gridCol w="1551268">
                  <a:extLst>
                    <a:ext uri="{9D8B030D-6E8A-4147-A177-3AD203B41FA5}">
                      <a16:colId xmlns:a16="http://schemas.microsoft.com/office/drawing/2014/main" val="1952108111"/>
                    </a:ext>
                  </a:extLst>
                </a:gridCol>
              </a:tblGrid>
              <a:tr h="502796">
                <a:tc>
                  <a:txBody>
                    <a:bodyPr/>
                    <a:lstStyle/>
                    <a:p>
                      <a:endParaRPr lang="en-US" sz="11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No. of events/No. of patients (%)</a:t>
                      </a:r>
                    </a:p>
                  </a:txBody>
                  <a:tcPr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Median duration of study treatment,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months (range)</a:t>
                      </a:r>
                    </a:p>
                  </a:txBody>
                  <a:tcPr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Median overall survival,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months (95% CI)</a:t>
                      </a:r>
                    </a:p>
                  </a:txBody>
                  <a:tcPr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588716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Aza+Ven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161/286 (56)</a:t>
                      </a:r>
                    </a:p>
                  </a:txBody>
                  <a:tcPr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u="none" strike="noStrike" kern="1200" baseline="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7.6 (&lt;0.1 – 30.7) </a:t>
                      </a:r>
                      <a:endParaRPr lang="en-US" sz="11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14.7 (</a:t>
                      </a:r>
                      <a:r>
                        <a:rPr lang="en-US" sz="1100" b="1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11.9 – 18.7) </a:t>
                      </a:r>
                      <a:endParaRPr lang="en-US" sz="11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14474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62BB4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Aza+Pbo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62BB4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109/145 (75)</a:t>
                      </a:r>
                    </a:p>
                  </a:txBody>
                  <a:tcPr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u="none" strike="noStrike" kern="1200" baseline="0" dirty="0">
                          <a:solidFill>
                            <a:srgbClr val="62BB4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4.3 (0.1 – 24.0) </a:t>
                      </a:r>
                      <a:endParaRPr lang="en-US" sz="1100" b="1" dirty="0">
                        <a:solidFill>
                          <a:srgbClr val="62BB4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62BB4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9.6 </a:t>
                      </a:r>
                      <a:r>
                        <a:rPr lang="en-US" sz="1100" b="1" kern="1200" dirty="0">
                          <a:solidFill>
                            <a:srgbClr val="62BB4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(7.4 – 12.7) </a:t>
                      </a:r>
                      <a:endParaRPr lang="en-US" sz="1100" b="1" dirty="0">
                        <a:solidFill>
                          <a:srgbClr val="62BB4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6766794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EB9CB33-29A8-0C49-BA65-7025BD696D4E}"/>
              </a:ext>
            </a:extLst>
          </p:cNvPr>
          <p:cNvSpPr txBox="1"/>
          <p:nvPr/>
        </p:nvSpPr>
        <p:spPr>
          <a:xfrm>
            <a:off x="1952008" y="5665925"/>
            <a:ext cx="35720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u="sng" dirty="0"/>
              <a:t>Median follow-up time: 20.5 months (range: &lt;0.1 – 30.7)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F195B72-C6FD-4747-AC75-BAF647239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>
            <a:normAutofit/>
          </a:bodyPr>
          <a:lstStyle/>
          <a:p>
            <a:r>
              <a:rPr lang="en-US" sz="3733" dirty="0"/>
              <a:t>VIALE-A Overall </a:t>
            </a:r>
            <a:r>
              <a:rPr lang="en-US" sz="3733" dirty="0" err="1"/>
              <a:t>Suvival</a:t>
            </a:r>
            <a:r>
              <a:rPr lang="en-US" sz="3733" dirty="0"/>
              <a:t> (primary endpoint)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8327828-F8B3-4A4E-BEFF-A787049E1C84}"/>
              </a:ext>
            </a:extLst>
          </p:cNvPr>
          <p:cNvSpPr/>
          <p:nvPr/>
        </p:nvSpPr>
        <p:spPr>
          <a:xfrm>
            <a:off x="7465812" y="6550223"/>
            <a:ext cx="46296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  <a:cs typeface="Calibri"/>
              </a:rPr>
              <a:t>DiNardo CD, et al. </a:t>
            </a:r>
            <a:r>
              <a:rPr lang="en-US" sz="1400" dirty="0">
                <a:solidFill>
                  <a:schemeClr val="tx1"/>
                </a:solidFill>
              </a:rPr>
              <a:t>N </a:t>
            </a:r>
            <a:r>
              <a:rPr lang="en-US" sz="1400" dirty="0" err="1">
                <a:solidFill>
                  <a:schemeClr val="tx1"/>
                </a:solidFill>
              </a:rPr>
              <a:t>Engl</a:t>
            </a:r>
            <a:r>
              <a:rPr lang="en-US" sz="1400" dirty="0">
                <a:solidFill>
                  <a:schemeClr val="tx1"/>
                </a:solidFill>
              </a:rPr>
              <a:t> J Med. 2020 Aug 13;383(7):617-629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55D2CC0-A814-3445-81AE-EF7582C183BD}"/>
              </a:ext>
            </a:extLst>
          </p:cNvPr>
          <p:cNvSpPr/>
          <p:nvPr/>
        </p:nvSpPr>
        <p:spPr>
          <a:xfrm>
            <a:off x="6805791" y="4394427"/>
            <a:ext cx="5349418" cy="414055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contourW="25400">
            <a:contourClr>
              <a:srgbClr val="FF0000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79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450F4-87D4-AE43-8604-84524ED0D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>
            <a:noAutofit/>
          </a:bodyPr>
          <a:lstStyle/>
          <a:p>
            <a:r>
              <a:rPr lang="en-US" sz="4400" dirty="0"/>
              <a:t>Ven/AZA Response and survival in mIDH1/2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C088DD-DC01-074C-8612-ECDDB12FEFC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4232" y="1812553"/>
            <a:ext cx="6848168" cy="32328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C590FA0-62CB-7148-AB04-DC9D62A3CFD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87734"/>
            <a:ext cx="4252797" cy="28825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6249A4-8B17-E840-8394-50AFC7AF37BB}"/>
              </a:ext>
            </a:extLst>
          </p:cNvPr>
          <p:cNvSpPr txBox="1"/>
          <p:nvPr/>
        </p:nvSpPr>
        <p:spPr>
          <a:xfrm>
            <a:off x="8866239" y="6550223"/>
            <a:ext cx="31885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Pollyea</a:t>
            </a:r>
            <a:r>
              <a:rPr lang="en-US" sz="1400" dirty="0"/>
              <a:t> DA, et al. ASH 2020 abstract #461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9031FF-B197-EE4F-811E-FDFB95D0A139}"/>
              </a:ext>
            </a:extLst>
          </p:cNvPr>
          <p:cNvSpPr txBox="1"/>
          <p:nvPr/>
        </p:nvSpPr>
        <p:spPr>
          <a:xfrm>
            <a:off x="265471" y="5890178"/>
            <a:ext cx="7426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Pooled analysis from IDH1/IDH2 mutation+ patients on phase 1b and VIALE-A</a:t>
            </a:r>
          </a:p>
        </p:txBody>
      </p:sp>
    </p:spTree>
    <p:extLst>
      <p:ext uri="{BB962C8B-B14F-4D97-AF65-F5344CB8AC3E}">
        <p14:creationId xmlns:p14="http://schemas.microsoft.com/office/powerpoint/2010/main" val="1131678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BDA616AB-6CAF-084B-9944-99F52E86BD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2908" y="888001"/>
            <a:ext cx="4979491" cy="5424309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88F62192-F1F8-8448-AD0A-6E08E6622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4308"/>
            <a:ext cx="109728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VIALE-C: Phase 3 LDAC + VEN/Placebo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31D1976-36AE-1244-9FFC-49DA29D7FB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861902"/>
              </p:ext>
            </p:extLst>
          </p:nvPr>
        </p:nvGraphicFramePr>
        <p:xfrm>
          <a:off x="418419" y="1446852"/>
          <a:ext cx="4679443" cy="3359553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427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3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60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12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2787">
                <a:tc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VEN + LDAC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LDAC + placebo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P value</a:t>
                      </a:r>
                    </a:p>
                  </a:txBody>
                  <a:tcPr marL="70481" marR="70481" marT="35275" marB="3527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2683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CR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27%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7%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&lt;0.001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70481" marR="70481" marT="35275" marB="3527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2683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CR/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CRi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48%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13%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&lt;0.001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70481" marR="70481" marT="35275" marB="3527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389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CR/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CRh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47%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&lt;0.001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70481" marR="70481" marT="35275" marB="3527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4389"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70481" marR="70481" marT="35275" marB="3527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4389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EFS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4.7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mo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2 mo.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0.002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70481" marR="70481" marT="35275" marB="3527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8229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Transfusion independence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41%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18%</a:t>
                      </a:r>
                    </a:p>
                  </a:txBody>
                  <a:tcPr marL="70481" marR="70481" marT="35275" marB="352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0.002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70481" marR="70481" marT="35275" marB="3527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FEEE37D-E18F-A34F-AD2A-BE698AFCB638}"/>
              </a:ext>
            </a:extLst>
          </p:cNvPr>
          <p:cNvSpPr txBox="1"/>
          <p:nvPr/>
        </p:nvSpPr>
        <p:spPr>
          <a:xfrm>
            <a:off x="7317845" y="6519446"/>
            <a:ext cx="48741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Wei AH, et al. </a:t>
            </a:r>
            <a:r>
              <a:rPr lang="en-US" sz="1600" dirty="0">
                <a:solidFill>
                  <a:prstClr val="black"/>
                </a:solidFill>
              </a:rPr>
              <a:t>Blood. 2020 Jun 11;135(24):2137-2145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220A432-4193-9B4B-A900-7CD3B69ACBC3}"/>
              </a:ext>
            </a:extLst>
          </p:cNvPr>
          <p:cNvSpPr txBox="1"/>
          <p:nvPr/>
        </p:nvSpPr>
        <p:spPr>
          <a:xfrm>
            <a:off x="6253018" y="817428"/>
            <a:ext cx="1700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Primary analysis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A7FF25E-08CA-8C4D-B91A-3C9B24BAD563}"/>
              </a:ext>
            </a:extLst>
          </p:cNvPr>
          <p:cNvSpPr txBox="1"/>
          <p:nvPr/>
        </p:nvSpPr>
        <p:spPr>
          <a:xfrm>
            <a:off x="6253018" y="3531224"/>
            <a:ext cx="2649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 months longer follow-up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436DAC8-0E7F-4241-B6AC-E890BEB3936B}"/>
              </a:ext>
            </a:extLst>
          </p:cNvPr>
          <p:cNvSpPr txBox="1"/>
          <p:nvPr/>
        </p:nvSpPr>
        <p:spPr>
          <a:xfrm>
            <a:off x="2037" y="5119063"/>
            <a:ext cx="64259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Phase 3 RCT for newly diagnosed AML, ineligible for intensive induction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Prior HMA allowed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Randomized 2:1 to LDAC 20 mg/m2 </a:t>
            </a:r>
            <a:r>
              <a:rPr lang="en-US" sz="1600" dirty="0" err="1"/>
              <a:t>qd</a:t>
            </a:r>
            <a:r>
              <a:rPr lang="en-US" sz="1600" dirty="0"/>
              <a:t> days 1-10 + 600 mg VEN/placebo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28 day cycles until progression or intolerance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Primary endpoint: OS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0477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8EF59-065D-EB4B-B69D-2D774F5E6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0007" y="3935507"/>
            <a:ext cx="3200400" cy="1388745"/>
          </a:xfrm>
        </p:spPr>
        <p:txBody>
          <a:bodyPr lIns="91440" anchor="t"/>
          <a:lstStyle/>
          <a:p>
            <a:pPr algn="l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HMA/venetoclax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 Transplant versus intensive chemotherapy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4381F6-2010-5A45-B3A6-06F2B0F5393D}"/>
              </a:ext>
            </a:extLst>
          </p:cNvPr>
          <p:cNvSpPr txBox="1"/>
          <p:nvPr/>
        </p:nvSpPr>
        <p:spPr>
          <a:xfrm>
            <a:off x="391426" y="5295470"/>
            <a:ext cx="24702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Dr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Prashant Sharma</a:t>
            </a:r>
          </a:p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Salt Lake City, Utah</a:t>
            </a:r>
          </a:p>
        </p:txBody>
      </p:sp>
      <p:pic>
        <p:nvPicPr>
          <p:cNvPr id="5" name="Picture 4" descr="A person wearing headphones&#10;&#10;Description automatically generated with medium confidence">
            <a:extLst>
              <a:ext uri="{FF2B5EF4-FFF2-40B4-BE49-F238E27FC236}">
                <a16:creationId xmlns:a16="http://schemas.microsoft.com/office/drawing/2014/main" id="{67CE6CAD-3731-204E-A42A-0211765E02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56" y="3896365"/>
            <a:ext cx="2468880" cy="13887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C7BE178-C31B-5244-8D0C-E947ED8A201C}"/>
              </a:ext>
            </a:extLst>
          </p:cNvPr>
          <p:cNvSpPr txBox="1"/>
          <p:nvPr/>
        </p:nvSpPr>
        <p:spPr>
          <a:xfrm>
            <a:off x="229828" y="2012419"/>
            <a:ext cx="2843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Dr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Erik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Rupard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MS PGothic" charset="0"/>
            </a:endParaRPr>
          </a:p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West Reading, Pennsylvania</a:t>
            </a:r>
          </a:p>
        </p:txBody>
      </p:sp>
      <p:pic>
        <p:nvPicPr>
          <p:cNvPr id="9" name="Picture 8" descr="A person wearing glasses and a tie&#10;&#10;Description automatically generated with medium confidence">
            <a:extLst>
              <a:ext uri="{FF2B5EF4-FFF2-40B4-BE49-F238E27FC236}">
                <a16:creationId xmlns:a16="http://schemas.microsoft.com/office/drawing/2014/main" id="{A3552F07-42E1-D74A-B67D-8C7ADBF9FC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56" y="620688"/>
            <a:ext cx="2468880" cy="13887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9427F8-0EA2-3947-B58F-04532D4E3780}"/>
              </a:ext>
            </a:extLst>
          </p:cNvPr>
          <p:cNvSpPr txBox="1"/>
          <p:nvPr/>
        </p:nvSpPr>
        <p:spPr>
          <a:xfrm>
            <a:off x="2860007" y="620688"/>
            <a:ext cx="3200400" cy="1381372"/>
          </a:xfrm>
          <a:prstGeom prst="rect">
            <a:avLst/>
          </a:prstGeom>
          <a:noFill/>
        </p:spPr>
        <p:txBody>
          <a:bodyPr wrap="square" lIns="91440" tIns="0" rtlCol="0">
            <a:no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An 89-year-old man with polycythemia vera transformed to AML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AEF391-6592-C345-BB4B-0B19F0E00E74}"/>
              </a:ext>
            </a:extLst>
          </p:cNvPr>
          <p:cNvSpPr txBox="1"/>
          <p:nvPr/>
        </p:nvSpPr>
        <p:spPr>
          <a:xfrm>
            <a:off x="6338312" y="2084099"/>
            <a:ext cx="2468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Dr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Rachel Cook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MS PGothic" charset="0"/>
              <a:cs typeface="+mn-cs"/>
            </a:endParaRPr>
          </a:p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Portland, Oregon</a:t>
            </a:r>
          </a:p>
        </p:txBody>
      </p:sp>
      <p:pic>
        <p:nvPicPr>
          <p:cNvPr id="12" name="Picture 11" descr="A picture containing text, indoor, person, wall&#10;&#10;Description automatically generated">
            <a:extLst>
              <a:ext uri="{FF2B5EF4-FFF2-40B4-BE49-F238E27FC236}">
                <a16:creationId xmlns:a16="http://schemas.microsoft.com/office/drawing/2014/main" id="{7C064EDC-CE43-1146-900B-A55EF81827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312" y="661055"/>
            <a:ext cx="2468880" cy="13887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3328E57-7E9C-AB4C-A89C-2C8ACDE065C2}"/>
              </a:ext>
            </a:extLst>
          </p:cNvPr>
          <p:cNvSpPr txBox="1"/>
          <p:nvPr/>
        </p:nvSpPr>
        <p:spPr>
          <a:xfrm>
            <a:off x="8872264" y="665488"/>
            <a:ext cx="3200400" cy="1418611"/>
          </a:xfrm>
          <a:prstGeom prst="rect">
            <a:avLst/>
          </a:prstGeom>
          <a:noFill/>
        </p:spPr>
        <p:txBody>
          <a:bodyPr wrap="square" lIns="91440" tIns="0" rtlCol="0">
            <a:no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Hospitalization for induction HMA/venetoclax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CCC0896-91DF-434A-BE0D-549451F2970A}"/>
              </a:ext>
            </a:extLst>
          </p:cNvPr>
          <p:cNvSpPr txBox="1"/>
          <p:nvPr/>
        </p:nvSpPr>
        <p:spPr>
          <a:xfrm>
            <a:off x="6338312" y="5336525"/>
            <a:ext cx="2468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Dr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Anna Halpern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MS PGothic" charset="0"/>
              <a:cs typeface="+mn-cs"/>
            </a:endParaRPr>
          </a:p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72" charset="0"/>
                <a:ea typeface="MS PGothic" charset="0"/>
                <a:cs typeface="Calibri" panose="020F0502020204030204" pitchFamily="34" charset="0"/>
              </a:rPr>
              <a:t>Seattle, Washington</a:t>
            </a:r>
          </a:p>
        </p:txBody>
      </p:sp>
      <p:pic>
        <p:nvPicPr>
          <p:cNvPr id="15" name="Picture 14" descr="A person wearing headphones&#10;&#10;Description automatically generated with medium confidence">
            <a:extLst>
              <a:ext uri="{FF2B5EF4-FFF2-40B4-BE49-F238E27FC236}">
                <a16:creationId xmlns:a16="http://schemas.microsoft.com/office/drawing/2014/main" id="{650EADDE-775F-7940-B082-92E236EDED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312" y="3935506"/>
            <a:ext cx="2468880" cy="13887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C5A5235-AC78-B143-AD11-BCBAFCBC0EF9}"/>
              </a:ext>
            </a:extLst>
          </p:cNvPr>
          <p:cNvSpPr txBox="1"/>
          <p:nvPr/>
        </p:nvSpPr>
        <p:spPr>
          <a:xfrm>
            <a:off x="8872264" y="3935506"/>
            <a:ext cx="3200400" cy="1015663"/>
          </a:xfrm>
          <a:prstGeom prst="rect">
            <a:avLst/>
          </a:prstGeom>
          <a:noFill/>
        </p:spPr>
        <p:txBody>
          <a:bodyPr wrap="square" lIns="91440" tIns="0" rtlCol="0">
            <a:no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Treating AML during the COVID-19 era; challenges in managing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venetoclax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-associated toxicities</a:t>
            </a:r>
          </a:p>
        </p:txBody>
      </p:sp>
    </p:spTree>
    <p:extLst>
      <p:ext uri="{BB962C8B-B14F-4D97-AF65-F5344CB8AC3E}">
        <p14:creationId xmlns:p14="http://schemas.microsoft.com/office/powerpoint/2010/main" val="2175572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0FD0DC-8C2F-974A-99F9-3A8BCF710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Ongoing questions: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EF9854-76D5-DF44-8C0A-F3C8179F97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4968" y="1600205"/>
            <a:ext cx="11897032" cy="4525963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Will </a:t>
            </a:r>
            <a:r>
              <a:rPr lang="en-US" dirty="0" err="1"/>
              <a:t>ven</a:t>
            </a:r>
            <a:r>
              <a:rPr lang="en-US" dirty="0"/>
              <a:t>/</a:t>
            </a:r>
            <a:r>
              <a:rPr lang="en-US" dirty="0" err="1"/>
              <a:t>aza</a:t>
            </a:r>
            <a:r>
              <a:rPr lang="en-US" dirty="0"/>
              <a:t> potentially replace intensive induction in older, fit patients?</a:t>
            </a:r>
          </a:p>
          <a:p>
            <a:endParaRPr lang="en-US" dirty="0"/>
          </a:p>
          <a:p>
            <a:r>
              <a:rPr lang="en-US" dirty="0"/>
              <a:t>Can/should we ever stop </a:t>
            </a:r>
            <a:r>
              <a:rPr lang="en-US" dirty="0" err="1"/>
              <a:t>ven</a:t>
            </a:r>
            <a:r>
              <a:rPr lang="en-US" dirty="0"/>
              <a:t>/</a:t>
            </a:r>
            <a:r>
              <a:rPr lang="en-US" dirty="0" err="1"/>
              <a:t>aza</a:t>
            </a:r>
            <a:r>
              <a:rPr lang="en-US" dirty="0"/>
              <a:t> in responders?</a:t>
            </a:r>
          </a:p>
          <a:p>
            <a:endParaRPr lang="en-US" dirty="0"/>
          </a:p>
          <a:p>
            <a:r>
              <a:rPr lang="en-US" dirty="0"/>
              <a:t>What is second line therapy for patients who relapse after or are refractory to VEN doublets?</a:t>
            </a:r>
          </a:p>
          <a:p>
            <a:endParaRPr lang="en-US" dirty="0"/>
          </a:p>
          <a:p>
            <a:r>
              <a:rPr lang="en-US" dirty="0"/>
              <a:t>Can we use </a:t>
            </a:r>
            <a:r>
              <a:rPr lang="en-US" dirty="0" err="1"/>
              <a:t>ven</a:t>
            </a:r>
            <a:r>
              <a:rPr lang="en-US" dirty="0"/>
              <a:t>/</a:t>
            </a:r>
            <a:r>
              <a:rPr lang="en-US" dirty="0" err="1"/>
              <a:t>aza</a:t>
            </a:r>
            <a:r>
              <a:rPr lang="en-US" dirty="0"/>
              <a:t> prior to transplant?</a:t>
            </a:r>
          </a:p>
          <a:p>
            <a:endParaRPr lang="en-US" dirty="0"/>
          </a:p>
          <a:p>
            <a:r>
              <a:rPr lang="en-US" dirty="0"/>
              <a:t>How do we combine </a:t>
            </a:r>
            <a:r>
              <a:rPr lang="en-US" dirty="0" err="1"/>
              <a:t>ven</a:t>
            </a:r>
            <a:r>
              <a:rPr lang="en-US" dirty="0"/>
              <a:t> with other agents?</a:t>
            </a:r>
          </a:p>
          <a:p>
            <a:pPr lvl="1"/>
            <a:r>
              <a:rPr lang="en-US" dirty="0"/>
              <a:t>Intensive chemo</a:t>
            </a:r>
          </a:p>
          <a:p>
            <a:pPr lvl="1"/>
            <a:r>
              <a:rPr lang="en-US" dirty="0"/>
              <a:t>Targeted agents (FLT3i, </a:t>
            </a:r>
            <a:r>
              <a:rPr lang="en-US" dirty="0" err="1"/>
              <a:t>IDHi</a:t>
            </a:r>
            <a:r>
              <a:rPr lang="en-US" dirty="0"/>
              <a:t>, etc.)</a:t>
            </a:r>
          </a:p>
        </p:txBody>
      </p:sp>
    </p:spTree>
    <p:extLst>
      <p:ext uri="{BB962C8B-B14F-4D97-AF65-F5344CB8AC3E}">
        <p14:creationId xmlns:p14="http://schemas.microsoft.com/office/powerpoint/2010/main" val="20875329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-16125"/>
            <a:ext cx="10972800" cy="1143000"/>
          </a:xfrm>
        </p:spPr>
        <p:txBody>
          <a:bodyPr>
            <a:normAutofit/>
          </a:bodyPr>
          <a:lstStyle/>
          <a:p>
            <a:r>
              <a:rPr lang="en-US" sz="4800" dirty="0"/>
              <a:t>Age &gt;65: to induce or not to induce?</a:t>
            </a:r>
            <a:endParaRPr lang="en-US" sz="4800" dirty="0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71559" y="6334780"/>
            <a:ext cx="4420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lang="en-US" sz="1400" dirty="0">
                <a:solidFill>
                  <a:srgbClr val="000000"/>
                </a:solidFill>
                <a:latin typeface="Calibri"/>
              </a:rPr>
              <a:t>Lancet J, et al. J </a:t>
            </a:r>
            <a:r>
              <a:rPr lang="en-US" sz="1400" dirty="0" err="1">
                <a:solidFill>
                  <a:srgbClr val="000000"/>
                </a:solidFill>
                <a:latin typeface="Calibri"/>
              </a:rPr>
              <a:t>Clin</a:t>
            </a:r>
            <a:r>
              <a:rPr lang="en-US" sz="1400" dirty="0">
                <a:solidFill>
                  <a:srgbClr val="000000"/>
                </a:solidFill>
                <a:latin typeface="Calibri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libri"/>
              </a:rPr>
              <a:t>Oncol</a:t>
            </a:r>
            <a:r>
              <a:rPr lang="en-US" sz="1400" dirty="0">
                <a:solidFill>
                  <a:srgbClr val="000000"/>
                </a:solidFill>
                <a:latin typeface="Calibri"/>
              </a:rPr>
              <a:t>. 2018 Sep 10;36(26):2684-2692</a:t>
            </a:r>
          </a:p>
          <a:p>
            <a:pPr algn="r" defTabSz="609585"/>
            <a:r>
              <a:rPr lang="en-US" sz="1400" dirty="0" err="1">
                <a:solidFill>
                  <a:prstClr val="black"/>
                </a:solidFill>
                <a:latin typeface="Calibri"/>
              </a:rPr>
              <a:t>DiNardo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CD, </a:t>
            </a:r>
            <a:r>
              <a:rPr lang="en-US" sz="1400" i="1" dirty="0">
                <a:solidFill>
                  <a:prstClr val="black"/>
                </a:solidFill>
                <a:latin typeface="Calibri"/>
              </a:rPr>
              <a:t>Blood</a:t>
            </a:r>
            <a:r>
              <a:rPr lang="nl-NL" sz="1400" dirty="0">
                <a:solidFill>
                  <a:prstClr val="black"/>
                </a:solidFill>
                <a:latin typeface="Calibri"/>
              </a:rPr>
              <a:t>. 2019 Jan 3;133(1):7-17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003886" y="5229960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endParaRPr lang="en-US" sz="2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" y="1360743"/>
            <a:ext cx="363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/>
            <a:r>
              <a:rPr lang="en-US" sz="2400" dirty="0">
                <a:solidFill>
                  <a:prstClr val="black"/>
                </a:solidFill>
                <a:latin typeface="Calibri"/>
              </a:rPr>
              <a:t>Fit patients, age 60-75 with t-AML or AML-MRC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558" y="2274741"/>
            <a:ext cx="4766639" cy="322251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57246" y="5634643"/>
            <a:ext cx="21487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sz="2400" dirty="0">
                <a:solidFill>
                  <a:prstClr val="black"/>
                </a:solidFill>
                <a:latin typeface="Calibri"/>
              </a:rPr>
              <a:t>CPX-351 vs. 7+3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19138" y="1417358"/>
            <a:ext cx="3016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sz="2400" dirty="0">
                <a:solidFill>
                  <a:prstClr val="black"/>
                </a:solidFill>
                <a:latin typeface="Calibri"/>
              </a:rPr>
              <a:t>Unfit patients, age &gt;65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241368" y="5634643"/>
            <a:ext cx="4847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/>
            <a:r>
              <a:rPr lang="en-US" sz="2400" dirty="0">
                <a:solidFill>
                  <a:prstClr val="black"/>
                </a:solidFill>
                <a:latin typeface="Calibri"/>
              </a:rPr>
              <a:t>Venetoclax+ HMA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4717" y="2082925"/>
            <a:ext cx="6225732" cy="322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112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684" y="250739"/>
            <a:ext cx="10972800" cy="857251"/>
          </a:xfrm>
        </p:spPr>
        <p:txBody>
          <a:bodyPr>
            <a:noAutofit/>
          </a:bodyPr>
          <a:lstStyle/>
          <a:p>
            <a:r>
              <a:rPr lang="en-US" sz="3200" dirty="0">
                <a:latin typeface="Arial"/>
                <a:cs typeface="Arial"/>
              </a:rPr>
              <a:t>Transplant after frontline </a:t>
            </a:r>
            <a:r>
              <a:rPr lang="en-US" sz="3200" dirty="0" err="1">
                <a:latin typeface="Arial"/>
                <a:cs typeface="Arial"/>
              </a:rPr>
              <a:t>venetoclax</a:t>
            </a:r>
            <a:r>
              <a:rPr lang="en-US" sz="3200" dirty="0">
                <a:latin typeface="Arial"/>
                <a:cs typeface="Arial"/>
              </a:rPr>
              <a:t> + </a:t>
            </a:r>
            <a:r>
              <a:rPr lang="en-US" sz="3200" dirty="0" err="1">
                <a:latin typeface="Arial"/>
                <a:cs typeface="Arial"/>
              </a:rPr>
              <a:t>azacitidine</a:t>
            </a:r>
            <a:endParaRPr lang="en-US" sz="3200" dirty="0">
              <a:latin typeface="Arial"/>
              <a:cs typeface="Arial"/>
            </a:endParaRPr>
          </a:p>
        </p:txBody>
      </p:sp>
      <p:sp>
        <p:nvSpPr>
          <p:cNvPr id="9" name="Text Placeholder 6"/>
          <p:cNvSpPr txBox="1">
            <a:spLocks/>
          </p:cNvSpPr>
          <p:nvPr/>
        </p:nvSpPr>
        <p:spPr>
          <a:xfrm>
            <a:off x="6510403" y="6550222"/>
            <a:ext cx="5624945" cy="3077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609585"/>
            <a:r>
              <a:rPr lang="en-US" sz="14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Pollyea</a:t>
            </a:r>
            <a:r>
              <a:rPr lang="en-US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DA, et al. Bone Marrow Transplant. 2021 Oct 13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epub</a:t>
            </a:r>
            <a:endParaRPr lang="en-US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224A63-55B5-F84E-A36F-5F4560563A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0347" y="1529005"/>
            <a:ext cx="4294664" cy="34241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53B68D-141B-174E-B8AE-A0E50C4D90A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5605" y="2300891"/>
            <a:ext cx="1549743" cy="115199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6135F13-58E9-B649-B341-347D28F1A97B}"/>
              </a:ext>
            </a:extLst>
          </p:cNvPr>
          <p:cNvSpPr txBox="1"/>
          <p:nvPr/>
        </p:nvSpPr>
        <p:spPr>
          <a:xfrm>
            <a:off x="8237584" y="4587649"/>
            <a:ext cx="27774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SCT vs. SCT-eligible, no SCT p=0.002</a:t>
            </a:r>
          </a:p>
          <a:p>
            <a:r>
              <a:rPr lang="en-US" sz="1400" dirty="0"/>
              <a:t>Median follow up 24.1 months</a:t>
            </a:r>
          </a:p>
        </p:txBody>
      </p:sp>
      <p:sp>
        <p:nvSpPr>
          <p:cNvPr id="8" name="Content Placeholder 5"/>
          <p:cNvSpPr>
            <a:spLocks noGrp="1"/>
          </p:cNvSpPr>
          <p:nvPr>
            <p:ph idx="1"/>
          </p:nvPr>
        </p:nvSpPr>
        <p:spPr>
          <a:xfrm>
            <a:off x="56652" y="1783546"/>
            <a:ext cx="6793037" cy="4186948"/>
          </a:xfrm>
        </p:spPr>
        <p:txBody>
          <a:bodyPr>
            <a:noAutofit/>
          </a:bodyPr>
          <a:lstStyle/>
          <a:p>
            <a:pPr marL="257168" indent="-257168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Arial"/>
              </a:rPr>
              <a:t>119 newly diagnosed AML, age </a:t>
            </a:r>
            <a:r>
              <a:rPr lang="en-US" sz="1600" u="sng" dirty="0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Arial"/>
              </a:rPr>
              <a:t>&gt;</a:t>
            </a:r>
            <a:r>
              <a:rPr lang="en-US" sz="1600" dirty="0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Arial"/>
              </a:rPr>
              <a:t>60, non-CBF, at single center</a:t>
            </a:r>
          </a:p>
          <a:p>
            <a:pPr marL="257168" indent="-257168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endParaRPr lang="en-US" sz="1600" dirty="0">
              <a:solidFill>
                <a:srgbClr val="000000"/>
              </a:solidFill>
              <a:latin typeface="Arial"/>
              <a:ea typeface="Calibri" panose="020F0502020204030204" pitchFamily="34" charset="0"/>
              <a:cs typeface="Arial"/>
            </a:endParaRPr>
          </a:p>
          <a:p>
            <a:pPr marL="257168" indent="-257168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Arial"/>
              </a:rPr>
              <a:t>58 (49%) referred for SCT consult</a:t>
            </a:r>
          </a:p>
          <a:p>
            <a:pPr marL="257168" indent="-257168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Arial"/>
              </a:rPr>
              <a:t>21 (18%) received SCT </a:t>
            </a:r>
          </a:p>
          <a:p>
            <a:pPr marL="600060" lvl="1" indent="-257168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400" dirty="0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Arial"/>
              </a:rPr>
              <a:t>17/21 (81%) in CR/</a:t>
            </a:r>
            <a:r>
              <a:rPr lang="en-US" sz="1400" dirty="0" err="1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Arial"/>
              </a:rPr>
              <a:t>CRi</a:t>
            </a:r>
            <a:r>
              <a:rPr lang="en-US" sz="1400" dirty="0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Arial"/>
              </a:rPr>
              <a:t> at SCT</a:t>
            </a:r>
          </a:p>
          <a:p>
            <a:pPr marL="600060" lvl="1" indent="-257168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400" dirty="0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Arial"/>
              </a:rPr>
              <a:t>Median age 65 (range 60-73)</a:t>
            </a:r>
          </a:p>
          <a:p>
            <a:pPr marL="257168" indent="-257168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Arial"/>
              </a:rPr>
              <a:t>31 (31%) found eligible but deferred SCT</a:t>
            </a:r>
          </a:p>
          <a:p>
            <a:pPr marL="257168" indent="-257168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endParaRPr lang="en-US" sz="1600" dirty="0">
              <a:solidFill>
                <a:srgbClr val="000000"/>
              </a:solidFill>
              <a:latin typeface="Arial"/>
              <a:ea typeface="Calibri" panose="020F0502020204030204" pitchFamily="34" charset="0"/>
              <a:cs typeface="Arial"/>
            </a:endParaRPr>
          </a:p>
          <a:p>
            <a:pPr marL="257168" indent="-257168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Arial"/>
              </a:rPr>
              <a:t>SCT and SCT-eligible/non-transplanted groups had similar comorbidity</a:t>
            </a:r>
          </a:p>
          <a:p>
            <a:pPr marL="257168" indent="-257168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Arial"/>
              </a:rPr>
              <a:t>SCT occurred at a median of 176 days from dx</a:t>
            </a:r>
          </a:p>
          <a:p>
            <a:pPr marL="790554" lvl="1" indent="-257168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400" dirty="0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Arial"/>
              </a:rPr>
              <a:t>2 MAC preparative regimens, remainder RIC/NMA</a:t>
            </a:r>
          </a:p>
          <a:p>
            <a:pPr marL="790554" lvl="1" indent="-257168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400" dirty="0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Arial"/>
              </a:rPr>
              <a:t>Only 5 relapses post-SCT (24%) and 2 TRM deaths (10%)</a:t>
            </a:r>
          </a:p>
        </p:txBody>
      </p:sp>
    </p:spTree>
    <p:extLst>
      <p:ext uri="{BB962C8B-B14F-4D97-AF65-F5344CB8AC3E}">
        <p14:creationId xmlns:p14="http://schemas.microsoft.com/office/powerpoint/2010/main" val="86604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5AAFE-ADF4-F64C-83C2-FC906AC1C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>
            <a:noAutofit/>
          </a:bodyPr>
          <a:lstStyle/>
          <a:p>
            <a:r>
              <a:rPr lang="en-US" sz="4400" dirty="0"/>
              <a:t>How long is optimal therapy with </a:t>
            </a:r>
            <a:r>
              <a:rPr lang="en-US" sz="4400" dirty="0" err="1"/>
              <a:t>ven</a:t>
            </a:r>
            <a:r>
              <a:rPr lang="en-US" sz="4400" dirty="0"/>
              <a:t>/HMA?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9BAFC9A-8A55-B74B-B5F5-F4E66019E4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0497" y="1919137"/>
            <a:ext cx="3977155" cy="2395688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526D7A8-CF1E-3449-8A1D-2B58C0FF1187}"/>
              </a:ext>
            </a:extLst>
          </p:cNvPr>
          <p:cNvSpPr txBox="1"/>
          <p:nvPr/>
        </p:nvSpPr>
        <p:spPr>
          <a:xfrm>
            <a:off x="9124557" y="6550223"/>
            <a:ext cx="3067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Pratz</a:t>
            </a:r>
            <a:r>
              <a:rPr lang="en-US" sz="1400" dirty="0"/>
              <a:t> KW, et al. EHA 2021 Abstract S137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D9619FC-9F15-F446-BD72-68C4B20BC1C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862" y="1919137"/>
            <a:ext cx="2023635" cy="218701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64E1C61-DC3A-0E44-A6B2-1CD1FCADA35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804" y="4106148"/>
            <a:ext cx="1703070" cy="37516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D988138C-2FF2-7546-BE70-1627389890CD}"/>
              </a:ext>
            </a:extLst>
          </p:cNvPr>
          <p:cNvSpPr txBox="1"/>
          <p:nvPr/>
        </p:nvSpPr>
        <p:spPr>
          <a:xfrm>
            <a:off x="120855" y="5608734"/>
            <a:ext cx="55040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 difference in OS among patients who became MRD(-) post cycle 1 and those who became MRD(-) thereafter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9BB7B631-A221-C145-8FDF-B68291F6059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2286" y="5448063"/>
            <a:ext cx="5674822" cy="96767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A00F36F1-AC57-A443-8FA5-A998F2EFEFC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5166" y="1815930"/>
            <a:ext cx="5330145" cy="322614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485D2DAF-A02E-AB4A-9094-B73838E0E83F}"/>
              </a:ext>
            </a:extLst>
          </p:cNvPr>
          <p:cNvSpPr txBox="1"/>
          <p:nvPr/>
        </p:nvSpPr>
        <p:spPr>
          <a:xfrm>
            <a:off x="8447673" y="1564020"/>
            <a:ext cx="2210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Duration of remission</a:t>
            </a:r>
          </a:p>
        </p:txBody>
      </p:sp>
    </p:spTree>
    <p:extLst>
      <p:ext uri="{BB962C8B-B14F-4D97-AF65-F5344CB8AC3E}">
        <p14:creationId xmlns:p14="http://schemas.microsoft.com/office/powerpoint/2010/main" val="77410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811"/>
            <a:ext cx="10972800" cy="1143000"/>
          </a:xfrm>
        </p:spPr>
        <p:txBody>
          <a:bodyPr>
            <a:normAutofit/>
          </a:bodyPr>
          <a:lstStyle/>
          <a:p>
            <a:r>
              <a:rPr lang="en-US" sz="4267" dirty="0"/>
              <a:t>Survival after progression to venetoclax doublets</a:t>
            </a:r>
          </a:p>
        </p:txBody>
      </p:sp>
      <p:sp>
        <p:nvSpPr>
          <p:cNvPr id="3" name="Text Placeholder 8"/>
          <p:cNvSpPr txBox="1">
            <a:spLocks/>
          </p:cNvSpPr>
          <p:nvPr/>
        </p:nvSpPr>
        <p:spPr>
          <a:xfrm>
            <a:off x="6500553" y="6596275"/>
            <a:ext cx="5691447" cy="2539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609585"/>
            <a:r>
              <a:rPr lang="en-US" sz="1400" dirty="0" err="1">
                <a:solidFill>
                  <a:srgbClr val="000000"/>
                </a:solidFill>
              </a:rPr>
              <a:t>Maiti</a:t>
            </a:r>
            <a:r>
              <a:rPr lang="en-US" sz="1400" dirty="0">
                <a:solidFill>
                  <a:srgbClr val="000000"/>
                </a:solidFill>
              </a:rPr>
              <a:t> A, et al. </a:t>
            </a:r>
            <a:r>
              <a:rPr lang="en-US" sz="1400" dirty="0" err="1">
                <a:solidFill>
                  <a:srgbClr val="000000"/>
                </a:solidFill>
              </a:rPr>
              <a:t>Haematologica</a:t>
            </a:r>
            <a:r>
              <a:rPr lang="en-US" sz="1400" dirty="0">
                <a:solidFill>
                  <a:srgbClr val="000000"/>
                </a:solidFill>
              </a:rPr>
              <a:t>. 2021 Mar 1;106(3):894-898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5A48264-3EED-0B4D-853B-22394C3530F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1778398"/>
            <a:ext cx="11809393" cy="3712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41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21B63A-DE62-464E-998F-EE0C6C2BE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7B72A7-D029-6D4E-859C-DA393834E3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5"/>
            <a:ext cx="10463213" cy="4983156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err="1"/>
              <a:t>Venetoclax</a:t>
            </a:r>
            <a:r>
              <a:rPr lang="en-US" dirty="0"/>
              <a:t> doublets have opened up new treatment options and improved outlook for many patients with AML</a:t>
            </a:r>
          </a:p>
          <a:p>
            <a:pPr>
              <a:lnSpc>
                <a:spcPct val="120000"/>
              </a:lnSpc>
            </a:pPr>
            <a:r>
              <a:rPr lang="en-US" dirty="0"/>
              <a:t>There is a learning curve to giving this regimen</a:t>
            </a:r>
          </a:p>
          <a:p>
            <a:pPr>
              <a:lnSpc>
                <a:spcPct val="120000"/>
              </a:lnSpc>
            </a:pPr>
            <a:r>
              <a:rPr lang="en-US" dirty="0"/>
              <a:t>Future studies will clarify role of this regimen in fit, which may obviate the question of whether fitness should determine treatment choice</a:t>
            </a:r>
          </a:p>
          <a:p>
            <a:pPr>
              <a:lnSpc>
                <a:spcPct val="120000"/>
              </a:lnSpc>
            </a:pPr>
            <a:r>
              <a:rPr lang="en-US" dirty="0"/>
              <a:t>Validation of transplant outcomes especially important for those considering curative options</a:t>
            </a:r>
          </a:p>
          <a:p>
            <a:pPr>
              <a:lnSpc>
                <a:spcPct val="120000"/>
              </a:lnSpc>
            </a:pPr>
            <a:r>
              <a:rPr lang="en-US" dirty="0"/>
              <a:t>Patients with IDH mutation derive particular benefit from frontline </a:t>
            </a:r>
            <a:r>
              <a:rPr lang="en-US" dirty="0" err="1"/>
              <a:t>ven</a:t>
            </a:r>
            <a:r>
              <a:rPr lang="en-US" dirty="0"/>
              <a:t>/</a:t>
            </a:r>
            <a:r>
              <a:rPr lang="en-US" dirty="0" err="1"/>
              <a:t>aza</a:t>
            </a:r>
            <a:endParaRPr lang="en-US" dirty="0"/>
          </a:p>
          <a:p>
            <a:pPr>
              <a:lnSpc>
                <a:spcPct val="120000"/>
              </a:lnSpc>
            </a:pPr>
            <a:r>
              <a:rPr lang="en-US" dirty="0"/>
              <a:t>Role of MRD to be defined but may allow shorter course </a:t>
            </a:r>
            <a:r>
              <a:rPr lang="en-US" dirty="0" err="1"/>
              <a:t>ven</a:t>
            </a:r>
            <a:r>
              <a:rPr lang="en-US" dirty="0"/>
              <a:t>/HMA therapy for optimal responders.</a:t>
            </a:r>
          </a:p>
        </p:txBody>
      </p:sp>
    </p:spTree>
    <p:extLst>
      <p:ext uri="{BB962C8B-B14F-4D97-AF65-F5344CB8AC3E}">
        <p14:creationId xmlns:p14="http://schemas.microsoft.com/office/powerpoint/2010/main" val="2803276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Double-click to edi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0" name="Double-click to edi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1" name="Screen Shot 2021-12-10 at 7.13.12 PM.png" descr="Screen Shot 2021-12-10 at 7.13.12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82424585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Double-click to edi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4" name="Double-click to edi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5" name="Screen Shot 2021-12-10 at 7.15.15 PM.png" descr="Screen Shot 2021-12-10 at 7.15.15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499781051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Double-click to edi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8" name="Double-click to edi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9" name="Screen Shot 2021-12-10 at 7.17.03 PM.png" descr="Screen Shot 2021-12-10 at 7.17.03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42140292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6879" y="1155872"/>
            <a:ext cx="6627219" cy="47040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871"/>
            <a:ext cx="12192000" cy="1143000"/>
          </a:xfrm>
        </p:spPr>
        <p:txBody>
          <a:bodyPr>
            <a:noAutofit/>
          </a:bodyPr>
          <a:lstStyle/>
          <a:p>
            <a:r>
              <a:rPr lang="en-US" sz="3067" dirty="0"/>
              <a:t>Intensive treatment of older patients: inferior survival, high early mortality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30436" y="6314133"/>
            <a:ext cx="4661564" cy="543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lang="en-US" sz="1400" dirty="0" err="1">
                <a:solidFill>
                  <a:prstClr val="black"/>
                </a:solidFill>
                <a:latin typeface="Calibri"/>
              </a:rPr>
              <a:t>Klepin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HD, et al. </a:t>
            </a:r>
            <a:r>
              <a:rPr lang="en-US" sz="1400" i="1" dirty="0">
                <a:solidFill>
                  <a:prstClr val="black"/>
                </a:solidFill>
                <a:latin typeface="Calibri"/>
              </a:rPr>
              <a:t>J </a:t>
            </a:r>
            <a:r>
              <a:rPr lang="en-US" sz="1400" i="1" dirty="0" err="1">
                <a:solidFill>
                  <a:prstClr val="black"/>
                </a:solidFill>
                <a:latin typeface="Calibri"/>
              </a:rPr>
              <a:t>Clin</a:t>
            </a:r>
            <a:r>
              <a:rPr lang="en-US" sz="1400" i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i="1" dirty="0" err="1">
                <a:solidFill>
                  <a:prstClr val="black"/>
                </a:solidFill>
                <a:latin typeface="Calibri"/>
              </a:rPr>
              <a:t>Oncol</a:t>
            </a:r>
            <a:r>
              <a:rPr lang="en-US" sz="1400" i="1" dirty="0">
                <a:solidFill>
                  <a:prstClr val="black"/>
                </a:solidFill>
                <a:latin typeface="Calibri"/>
              </a:rPr>
              <a:t>.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2014 Aug 20;32(24):2541-52</a:t>
            </a:r>
          </a:p>
          <a:p>
            <a:pPr defTabSz="609585"/>
            <a:r>
              <a:rPr lang="en-US" sz="1400" dirty="0" err="1">
                <a:solidFill>
                  <a:prstClr val="black"/>
                </a:solidFill>
                <a:latin typeface="Calibri"/>
              </a:rPr>
              <a:t>Kantarjian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H, et al. </a:t>
            </a:r>
            <a:r>
              <a:rPr lang="nl-NL" sz="1400" i="1" dirty="0">
                <a:solidFill>
                  <a:prstClr val="black"/>
                </a:solidFill>
                <a:latin typeface="Calibri"/>
              </a:rPr>
              <a:t>Blood</a:t>
            </a:r>
            <a:r>
              <a:rPr lang="nl-NL" sz="1400" dirty="0">
                <a:solidFill>
                  <a:prstClr val="black"/>
                </a:solidFill>
                <a:latin typeface="Calibri"/>
              </a:rPr>
              <a:t>. 2010 Nov 25;116(22):4422-9.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317927"/>
            <a:ext cx="5490632" cy="2144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0990" indent="-380990" defTabSz="609585">
              <a:buFont typeface="Arial"/>
              <a:buChar char="•"/>
            </a:pPr>
            <a:r>
              <a:rPr lang="en-US" sz="2133" dirty="0">
                <a:solidFill>
                  <a:prstClr val="black"/>
                </a:solidFill>
                <a:latin typeface="Calibri"/>
              </a:rPr>
              <a:t>Induction mortality risk factors, age </a:t>
            </a:r>
            <a:r>
              <a:rPr lang="en-US" sz="2133" u="sng" dirty="0">
                <a:solidFill>
                  <a:prstClr val="black"/>
                </a:solidFill>
                <a:latin typeface="Calibri"/>
              </a:rPr>
              <a:t>&gt;</a:t>
            </a:r>
            <a:r>
              <a:rPr lang="en-US" sz="2133" dirty="0">
                <a:solidFill>
                  <a:prstClr val="black"/>
                </a:solidFill>
                <a:latin typeface="Calibri"/>
              </a:rPr>
              <a:t>70</a:t>
            </a:r>
            <a:endParaRPr lang="en-US" sz="2133" baseline="30000" dirty="0">
              <a:solidFill>
                <a:prstClr val="black"/>
              </a:solidFill>
              <a:latin typeface="Calibri"/>
            </a:endParaRPr>
          </a:p>
          <a:p>
            <a:pPr marL="838179" lvl="1" indent="-228594" defTabSz="609585">
              <a:buFont typeface="Arial"/>
              <a:buChar char="•"/>
            </a:pPr>
            <a:r>
              <a:rPr lang="en-US" sz="1867" dirty="0">
                <a:solidFill>
                  <a:prstClr val="black"/>
                </a:solidFill>
                <a:latin typeface="Calibri"/>
              </a:rPr>
              <a:t>Extremes of age (esp. over age 80)</a:t>
            </a:r>
          </a:p>
          <a:p>
            <a:pPr marL="838179" lvl="1" indent="-228594" defTabSz="609585">
              <a:buFont typeface="Arial"/>
              <a:buChar char="•"/>
            </a:pPr>
            <a:r>
              <a:rPr lang="en-US" sz="1867" dirty="0">
                <a:solidFill>
                  <a:prstClr val="black"/>
                </a:solidFill>
                <a:latin typeface="Calibri"/>
              </a:rPr>
              <a:t>ECOG PS of 2 or higher</a:t>
            </a:r>
          </a:p>
          <a:p>
            <a:pPr marL="838179" lvl="1" indent="-228594" defTabSz="609585">
              <a:buFont typeface="Arial"/>
              <a:buChar char="•"/>
            </a:pPr>
            <a:r>
              <a:rPr lang="en-US" sz="1867" dirty="0">
                <a:solidFill>
                  <a:prstClr val="black"/>
                </a:solidFill>
                <a:latin typeface="Calibri"/>
              </a:rPr>
              <a:t>Abnormal </a:t>
            </a:r>
            <a:r>
              <a:rPr lang="en-US" sz="1867" dirty="0" err="1">
                <a:solidFill>
                  <a:prstClr val="black"/>
                </a:solidFill>
                <a:latin typeface="Calibri"/>
              </a:rPr>
              <a:t>creatinine</a:t>
            </a:r>
            <a:r>
              <a:rPr lang="en-US" sz="1867" dirty="0">
                <a:solidFill>
                  <a:prstClr val="black"/>
                </a:solidFill>
                <a:latin typeface="Calibri"/>
              </a:rPr>
              <a:t> (&gt;1.3)</a:t>
            </a:r>
          </a:p>
          <a:p>
            <a:pPr marL="838179" lvl="1" indent="-228594" defTabSz="609585">
              <a:buFont typeface="Arial"/>
              <a:buChar char="•"/>
            </a:pPr>
            <a:r>
              <a:rPr lang="en-US" sz="1867" dirty="0">
                <a:solidFill>
                  <a:prstClr val="black"/>
                </a:solidFill>
                <a:latin typeface="Calibri"/>
              </a:rPr>
              <a:t>Complex karyotype (e.g. TP53 mutation)</a:t>
            </a:r>
          </a:p>
          <a:p>
            <a:pPr marL="609585" lvl="1" defTabSz="609585"/>
            <a:endParaRPr lang="en-US" sz="1867" dirty="0">
              <a:solidFill>
                <a:prstClr val="black"/>
              </a:solidFill>
              <a:latin typeface="Calibri"/>
            </a:endParaRPr>
          </a:p>
          <a:p>
            <a:pPr marL="609585" lvl="1" defTabSz="609585"/>
            <a:r>
              <a:rPr lang="en-US" sz="1867" dirty="0">
                <a:solidFill>
                  <a:prstClr val="black"/>
                </a:solidFill>
                <a:latin typeface="Calibri"/>
              </a:rPr>
              <a:t>8 week mortality of &gt;50% if 2 or more present</a:t>
            </a:r>
          </a:p>
        </p:txBody>
      </p:sp>
    </p:spTree>
    <p:extLst>
      <p:ext uri="{BB962C8B-B14F-4D97-AF65-F5344CB8AC3E}">
        <p14:creationId xmlns:p14="http://schemas.microsoft.com/office/powerpoint/2010/main" val="124954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86BC507-8606-9249-A870-CE74585F05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4713" y="714375"/>
            <a:ext cx="7525297" cy="321379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842066"/>
          </a:xfrm>
        </p:spPr>
        <p:txBody>
          <a:bodyPr>
            <a:normAutofit/>
          </a:bodyPr>
          <a:lstStyle/>
          <a:p>
            <a:r>
              <a:rPr lang="en-US" sz="3600" dirty="0"/>
              <a:t>Age &gt;65: to induce or not to induce?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068" y="4009451"/>
            <a:ext cx="10954192" cy="242623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>
            <a:off x="3781545" y="4899947"/>
            <a:ext cx="458960" cy="1484429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457189" indent="-457189" defTabSz="121917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z="3733">
              <a:solidFill>
                <a:srgbClr val="FFFF00"/>
              </a:solidFill>
              <a:latin typeface="Arial" pitchFamily="85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8428951" y="4952117"/>
            <a:ext cx="399503" cy="143229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457189" indent="-457189" defTabSz="121917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z="3733">
              <a:solidFill>
                <a:srgbClr val="FFFF00"/>
              </a:solidFill>
              <a:latin typeface="Arial" pitchFamily="85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85970" y="6550223"/>
            <a:ext cx="3779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lang="en-US" sz="1400" dirty="0" err="1">
                <a:solidFill>
                  <a:prstClr val="black"/>
                </a:solidFill>
                <a:latin typeface="Calibri"/>
              </a:rPr>
              <a:t>Dombret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H, et al. </a:t>
            </a:r>
            <a:r>
              <a:rPr lang="en-US" sz="1400" i="1" dirty="0">
                <a:solidFill>
                  <a:prstClr val="black"/>
                </a:solidFill>
                <a:latin typeface="Calibri"/>
              </a:rPr>
              <a:t>Blood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. 2015 Jul 16;126(3):291-9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828454" y="1375145"/>
            <a:ext cx="3063467" cy="14052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sz="2133" dirty="0">
                <a:solidFill>
                  <a:prstClr val="black"/>
                </a:solidFill>
                <a:latin typeface="Calibri"/>
              </a:rPr>
              <a:t>CR/</a:t>
            </a:r>
            <a:r>
              <a:rPr lang="en-US" sz="2133" dirty="0" err="1">
                <a:solidFill>
                  <a:prstClr val="black"/>
                </a:solidFill>
                <a:latin typeface="Calibri"/>
              </a:rPr>
              <a:t>CRi</a:t>
            </a:r>
            <a:r>
              <a:rPr lang="en-US" sz="2133" dirty="0">
                <a:solidFill>
                  <a:prstClr val="black"/>
                </a:solidFill>
                <a:latin typeface="Calibri"/>
              </a:rPr>
              <a:t> rates:</a:t>
            </a:r>
          </a:p>
          <a:p>
            <a:pPr defTabSz="609585"/>
            <a:r>
              <a:rPr lang="en-US" sz="2133" dirty="0">
                <a:solidFill>
                  <a:prstClr val="black"/>
                </a:solidFill>
                <a:latin typeface="Calibri"/>
              </a:rPr>
              <a:t>Azacitidine: 28%</a:t>
            </a:r>
          </a:p>
          <a:p>
            <a:pPr defTabSz="609585"/>
            <a:r>
              <a:rPr lang="en-US" sz="2133" dirty="0">
                <a:solidFill>
                  <a:prstClr val="black"/>
                </a:solidFill>
                <a:latin typeface="Calibri"/>
              </a:rPr>
              <a:t>LDAC: 26%</a:t>
            </a:r>
          </a:p>
          <a:p>
            <a:pPr defTabSz="609585"/>
            <a:r>
              <a:rPr lang="en-US" sz="2133" dirty="0">
                <a:solidFill>
                  <a:prstClr val="black"/>
                </a:solidFill>
                <a:latin typeface="Calibri"/>
              </a:rPr>
              <a:t>Intensive chemo (IC): 48%</a:t>
            </a:r>
          </a:p>
        </p:txBody>
      </p:sp>
    </p:spTree>
    <p:extLst>
      <p:ext uri="{BB962C8B-B14F-4D97-AF65-F5344CB8AC3E}">
        <p14:creationId xmlns:p14="http://schemas.microsoft.com/office/powerpoint/2010/main" val="78255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row: Pentagon 31">
            <a:extLst>
              <a:ext uri="{FF2B5EF4-FFF2-40B4-BE49-F238E27FC236}">
                <a16:creationId xmlns:a16="http://schemas.microsoft.com/office/drawing/2014/main" id="{82764C4B-9296-A444-9A05-49ED5613A8FD}"/>
              </a:ext>
            </a:extLst>
          </p:cNvPr>
          <p:cNvSpPr/>
          <p:nvPr/>
        </p:nvSpPr>
        <p:spPr>
          <a:xfrm>
            <a:off x="4810349" y="2778484"/>
            <a:ext cx="2283171" cy="407773"/>
          </a:xfrm>
          <a:prstGeom prst="homePlat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" name="Arrow: Pentagon 32">
            <a:extLst>
              <a:ext uri="{FF2B5EF4-FFF2-40B4-BE49-F238E27FC236}">
                <a16:creationId xmlns:a16="http://schemas.microsoft.com/office/drawing/2014/main" id="{8C5539CA-4BC3-EF45-9E5E-C2ED4E6A3C0F}"/>
              </a:ext>
            </a:extLst>
          </p:cNvPr>
          <p:cNvSpPr/>
          <p:nvPr/>
        </p:nvSpPr>
        <p:spPr>
          <a:xfrm>
            <a:off x="2490055" y="2792572"/>
            <a:ext cx="2283168" cy="407773"/>
          </a:xfrm>
          <a:prstGeom prst="homePlat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7C82464-492C-464D-AFEA-B7F5A184038F}"/>
              </a:ext>
            </a:extLst>
          </p:cNvPr>
          <p:cNvSpPr txBox="1">
            <a:spLocks/>
          </p:cNvSpPr>
          <p:nvPr/>
        </p:nvSpPr>
        <p:spPr>
          <a:xfrm>
            <a:off x="673505" y="0"/>
            <a:ext cx="10515600" cy="82348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2017: a turning point in AML history</a:t>
            </a:r>
            <a:endParaRPr lang="en-US" sz="48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29961C-66AA-DA4D-9253-12E7EF8D3855}"/>
              </a:ext>
            </a:extLst>
          </p:cNvPr>
          <p:cNvSpPr txBox="1"/>
          <p:nvPr/>
        </p:nvSpPr>
        <p:spPr>
          <a:xfrm>
            <a:off x="6618961" y="3738538"/>
            <a:ext cx="2879480" cy="1323439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defTabSz="609585"/>
            <a:r>
              <a:rPr lang="en-US" sz="1600" b="1" u="sng" dirty="0">
                <a:solidFill>
                  <a:prstClr val="black"/>
                </a:solidFill>
                <a:latin typeface="Calibri"/>
              </a:rPr>
              <a:t>September 1, 2017</a:t>
            </a:r>
          </a:p>
          <a:p>
            <a:pPr defTabSz="609585"/>
            <a:r>
              <a:rPr lang="en-US" sz="1600" b="1" dirty="0" err="1">
                <a:solidFill>
                  <a:prstClr val="black"/>
                </a:solidFill>
                <a:latin typeface="Calibri"/>
              </a:rPr>
              <a:t>gemtuzumab</a:t>
            </a:r>
            <a:r>
              <a:rPr lang="en-US" sz="16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600" b="1" dirty="0" err="1">
                <a:solidFill>
                  <a:prstClr val="black"/>
                </a:solidFill>
                <a:latin typeface="Calibri"/>
              </a:rPr>
              <a:t>ozogamicin</a:t>
            </a:r>
            <a:r>
              <a:rPr lang="en-US" sz="16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re-approved for new dx CD33+ AML in adults and </a:t>
            </a:r>
            <a:r>
              <a:rPr lang="en-US" sz="1600" dirty="0" err="1">
                <a:solidFill>
                  <a:prstClr val="black"/>
                </a:solidFill>
                <a:latin typeface="Calibri"/>
              </a:rPr>
              <a:t>rel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/ref CD33+ AML in adults and children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E93AED-9439-5148-AAD0-1269F042830C}"/>
              </a:ext>
            </a:extLst>
          </p:cNvPr>
          <p:cNvSpPr txBox="1"/>
          <p:nvPr/>
        </p:nvSpPr>
        <p:spPr>
          <a:xfrm>
            <a:off x="9124576" y="846829"/>
            <a:ext cx="2426503" cy="124162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609585"/>
            <a:r>
              <a:rPr lang="en-US" sz="1867" b="1" u="sng" dirty="0">
                <a:solidFill>
                  <a:prstClr val="black"/>
                </a:solidFill>
                <a:latin typeface="Calibri"/>
              </a:rPr>
              <a:t>Oct 15, 2010</a:t>
            </a:r>
          </a:p>
          <a:p>
            <a:pPr defTabSz="609585"/>
            <a:r>
              <a:rPr lang="en-US" sz="1867" b="1" dirty="0" err="1">
                <a:solidFill>
                  <a:prstClr val="black"/>
                </a:solidFill>
                <a:latin typeface="Calibri"/>
              </a:rPr>
              <a:t>Gemtuzumab</a:t>
            </a:r>
            <a:r>
              <a:rPr lang="en-US" sz="1867" dirty="0">
                <a:solidFill>
                  <a:prstClr val="black"/>
                </a:solidFill>
                <a:latin typeface="Calibri"/>
              </a:rPr>
              <a:t> withdrawn from market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7744C3-D8DE-084A-8C76-0CEFC21D548E}"/>
              </a:ext>
            </a:extLst>
          </p:cNvPr>
          <p:cNvSpPr txBox="1"/>
          <p:nvPr/>
        </p:nvSpPr>
        <p:spPr>
          <a:xfrm>
            <a:off x="3001358" y="1174651"/>
            <a:ext cx="2362313" cy="9543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609585"/>
            <a:r>
              <a:rPr lang="en-US" sz="1867" b="1" u="sng" dirty="0">
                <a:solidFill>
                  <a:prstClr val="black"/>
                </a:solidFill>
                <a:latin typeface="Calibri"/>
              </a:rPr>
              <a:t>Sep 27, 1990</a:t>
            </a:r>
          </a:p>
          <a:p>
            <a:pPr defTabSz="609585"/>
            <a:r>
              <a:rPr lang="en-US" sz="1867" b="1" dirty="0">
                <a:solidFill>
                  <a:prstClr val="black"/>
                </a:solidFill>
                <a:latin typeface="Calibri"/>
              </a:rPr>
              <a:t>Idarubicin</a:t>
            </a:r>
            <a:r>
              <a:rPr lang="en-US" sz="1867" dirty="0">
                <a:solidFill>
                  <a:prstClr val="black"/>
                </a:solidFill>
                <a:latin typeface="Calibri"/>
              </a:rPr>
              <a:t> approved for AML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90D791-EEA8-0C4D-B5CE-17B9023702AB}"/>
              </a:ext>
            </a:extLst>
          </p:cNvPr>
          <p:cNvSpPr txBox="1"/>
          <p:nvPr/>
        </p:nvSpPr>
        <p:spPr>
          <a:xfrm>
            <a:off x="2068492" y="3743778"/>
            <a:ext cx="1837990" cy="107721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defTabSz="609585"/>
            <a:r>
              <a:rPr lang="en-US" sz="1600" b="1" u="sng" dirty="0">
                <a:solidFill>
                  <a:prstClr val="black"/>
                </a:solidFill>
                <a:latin typeface="Calibri"/>
              </a:rPr>
              <a:t>August 1, 2017</a:t>
            </a:r>
          </a:p>
          <a:p>
            <a:pPr defTabSz="609585"/>
            <a:r>
              <a:rPr lang="en-US" sz="1600" b="1" dirty="0" err="1">
                <a:solidFill>
                  <a:prstClr val="black"/>
                </a:solidFill>
                <a:latin typeface="Calibri"/>
              </a:rPr>
              <a:t>enasidenib</a:t>
            </a:r>
            <a:r>
              <a:rPr lang="en-US" sz="16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approved for </a:t>
            </a:r>
            <a:r>
              <a:rPr lang="en-US" sz="1600" dirty="0" err="1">
                <a:solidFill>
                  <a:prstClr val="black"/>
                </a:solidFill>
                <a:latin typeface="Calibri"/>
              </a:rPr>
              <a:t>rel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/ref IDH2-mut AML</a:t>
            </a:r>
          </a:p>
        </p:txBody>
      </p:sp>
      <p:sp>
        <p:nvSpPr>
          <p:cNvPr id="11" name="Arrow: Pentagon 21">
            <a:extLst>
              <a:ext uri="{FF2B5EF4-FFF2-40B4-BE49-F238E27FC236}">
                <a16:creationId xmlns:a16="http://schemas.microsoft.com/office/drawing/2014/main" id="{A04B4D36-5A93-9246-86AF-8FBC5181C5DE}"/>
              </a:ext>
            </a:extLst>
          </p:cNvPr>
          <p:cNvSpPr/>
          <p:nvPr/>
        </p:nvSpPr>
        <p:spPr>
          <a:xfrm>
            <a:off x="9450941" y="2765504"/>
            <a:ext cx="1362640" cy="407773"/>
          </a:xfrm>
          <a:prstGeom prst="homePlat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7F570C-B921-A246-976A-45ACC65B19A6}"/>
              </a:ext>
            </a:extLst>
          </p:cNvPr>
          <p:cNvSpPr txBox="1"/>
          <p:nvPr/>
        </p:nvSpPr>
        <p:spPr>
          <a:xfrm>
            <a:off x="2507903" y="2816328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sz="2400" dirty="0">
                <a:solidFill>
                  <a:prstClr val="white"/>
                </a:solidFill>
                <a:latin typeface="Calibri"/>
              </a:rPr>
              <a:t>1980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1F6494A-7FF5-1D42-9D89-BBAFF53DDB94}"/>
              </a:ext>
            </a:extLst>
          </p:cNvPr>
          <p:cNvSpPr txBox="1"/>
          <p:nvPr/>
        </p:nvSpPr>
        <p:spPr>
          <a:xfrm>
            <a:off x="4800712" y="2816328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sz="2400" dirty="0">
                <a:solidFill>
                  <a:prstClr val="white"/>
                </a:solidFill>
                <a:latin typeface="Calibri"/>
              </a:rPr>
              <a:t>1990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049295-2696-FA42-9DF8-99C114B86B74}"/>
              </a:ext>
            </a:extLst>
          </p:cNvPr>
          <p:cNvSpPr txBox="1"/>
          <p:nvPr/>
        </p:nvSpPr>
        <p:spPr>
          <a:xfrm>
            <a:off x="9468787" y="2795726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sz="2400" dirty="0">
                <a:solidFill>
                  <a:prstClr val="white"/>
                </a:solidFill>
                <a:latin typeface="Calibri"/>
              </a:rPr>
              <a:t>2010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D7C560-D32A-D446-BBFB-D4E33B2AEB08}"/>
              </a:ext>
            </a:extLst>
          </p:cNvPr>
          <p:cNvSpPr/>
          <p:nvPr/>
        </p:nvSpPr>
        <p:spPr>
          <a:xfrm>
            <a:off x="100667" y="942674"/>
            <a:ext cx="2465620" cy="124162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defTabSz="609585"/>
            <a:r>
              <a:rPr lang="en-US" sz="1867" b="1" u="sng" dirty="0">
                <a:solidFill>
                  <a:prstClr val="black"/>
                </a:solidFill>
                <a:latin typeface="Calibri"/>
              </a:rPr>
              <a:t>1973</a:t>
            </a:r>
          </a:p>
          <a:p>
            <a:pPr defTabSz="609585"/>
            <a:r>
              <a:rPr lang="en-US" sz="1867" dirty="0">
                <a:solidFill>
                  <a:prstClr val="black"/>
                </a:solidFill>
                <a:latin typeface="Calibri"/>
              </a:rPr>
              <a:t>7+3 initially reported to produce high CR rates in AML</a:t>
            </a:r>
          </a:p>
        </p:txBody>
      </p:sp>
      <p:sp>
        <p:nvSpPr>
          <p:cNvPr id="16" name="Arrow: Pentagon 30">
            <a:extLst>
              <a:ext uri="{FF2B5EF4-FFF2-40B4-BE49-F238E27FC236}">
                <a16:creationId xmlns:a16="http://schemas.microsoft.com/office/drawing/2014/main" id="{1B9D0130-36D5-A342-AC90-4924D73A1450}"/>
              </a:ext>
            </a:extLst>
          </p:cNvPr>
          <p:cNvSpPr/>
          <p:nvPr/>
        </p:nvSpPr>
        <p:spPr>
          <a:xfrm>
            <a:off x="7130643" y="2771992"/>
            <a:ext cx="2283171" cy="407773"/>
          </a:xfrm>
          <a:prstGeom prst="homePlat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Arrow: Pentagon 33">
            <a:extLst>
              <a:ext uri="{FF2B5EF4-FFF2-40B4-BE49-F238E27FC236}">
                <a16:creationId xmlns:a16="http://schemas.microsoft.com/office/drawing/2014/main" id="{ECC88F0C-A766-9F47-BE4C-925FC0928C61}"/>
              </a:ext>
            </a:extLst>
          </p:cNvPr>
          <p:cNvSpPr/>
          <p:nvPr/>
        </p:nvSpPr>
        <p:spPr>
          <a:xfrm>
            <a:off x="169758" y="2789708"/>
            <a:ext cx="2292392" cy="407773"/>
          </a:xfrm>
          <a:prstGeom prst="homePlat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120F04-3D02-EF49-AFE0-5B3CC8C35A30}"/>
              </a:ext>
            </a:extLst>
          </p:cNvPr>
          <p:cNvSpPr txBox="1"/>
          <p:nvPr/>
        </p:nvSpPr>
        <p:spPr>
          <a:xfrm>
            <a:off x="73211" y="3753570"/>
            <a:ext cx="2125119" cy="1323439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defTabSz="609585"/>
            <a:r>
              <a:rPr lang="en-US" sz="1600" b="1" u="sng" dirty="0">
                <a:solidFill>
                  <a:prstClr val="black"/>
                </a:solidFill>
                <a:latin typeface="Calibri"/>
              </a:rPr>
              <a:t>April 28, 2017</a:t>
            </a:r>
          </a:p>
          <a:p>
            <a:pPr defTabSz="609585"/>
            <a:r>
              <a:rPr lang="en-US" sz="1600" b="1" dirty="0" err="1">
                <a:solidFill>
                  <a:prstClr val="black"/>
                </a:solidFill>
                <a:latin typeface="Calibri"/>
              </a:rPr>
              <a:t>midostaurin</a:t>
            </a:r>
            <a:r>
              <a:rPr lang="en-US" sz="16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approved for new dx</a:t>
            </a:r>
          </a:p>
          <a:p>
            <a:pPr defTabSz="609585"/>
            <a:r>
              <a:rPr lang="en-US" sz="1600" dirty="0">
                <a:solidFill>
                  <a:prstClr val="black"/>
                </a:solidFill>
                <a:latin typeface="Calibri"/>
              </a:rPr>
              <a:t>FLT3-mut+ AML</a:t>
            </a:r>
          </a:p>
          <a:p>
            <a:pPr defTabSz="609585"/>
            <a:r>
              <a:rPr lang="en-US" sz="1600" dirty="0">
                <a:solidFill>
                  <a:prstClr val="black"/>
                </a:solidFill>
                <a:latin typeface="Calibri"/>
              </a:rPr>
              <a:t>(with chemotherapy)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F4B848C-D4CC-494C-8CEC-A2E3CD42D002}"/>
              </a:ext>
            </a:extLst>
          </p:cNvPr>
          <p:cNvSpPr txBox="1"/>
          <p:nvPr/>
        </p:nvSpPr>
        <p:spPr>
          <a:xfrm>
            <a:off x="3956367" y="3743780"/>
            <a:ext cx="2699176" cy="107721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defTabSz="609585"/>
            <a:r>
              <a:rPr lang="en-US" sz="1600" b="1" u="sng" dirty="0">
                <a:solidFill>
                  <a:prstClr val="black"/>
                </a:solidFill>
                <a:latin typeface="Calibri"/>
              </a:rPr>
              <a:t>August 3, 2017</a:t>
            </a:r>
          </a:p>
          <a:p>
            <a:pPr defTabSz="609585"/>
            <a:r>
              <a:rPr lang="en-US" sz="1600" b="1" dirty="0">
                <a:solidFill>
                  <a:prstClr val="black"/>
                </a:solidFill>
                <a:latin typeface="Calibri"/>
              </a:rPr>
              <a:t>CPX-351 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approved for new dx therapy-related AML or AML with MDS-related changes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6F64262-1331-8F44-A19E-AAB33D259DBC}"/>
              </a:ext>
            </a:extLst>
          </p:cNvPr>
          <p:cNvSpPr txBox="1"/>
          <p:nvPr/>
        </p:nvSpPr>
        <p:spPr>
          <a:xfrm>
            <a:off x="3847106" y="3158241"/>
            <a:ext cx="517333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609585"/>
            <a:r>
              <a:rPr lang="en-US" sz="3200" b="1" u="sng" dirty="0">
                <a:solidFill>
                  <a:prstClr val="black"/>
                </a:solidFill>
                <a:latin typeface="Calibri"/>
              </a:rPr>
              <a:t>2017-2021 FDA Approvals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89B3461-87E2-5047-86AD-1B716BB96D65}"/>
              </a:ext>
            </a:extLst>
          </p:cNvPr>
          <p:cNvSpPr txBox="1"/>
          <p:nvPr/>
        </p:nvSpPr>
        <p:spPr>
          <a:xfrm>
            <a:off x="5809904" y="727069"/>
            <a:ext cx="3010847" cy="152894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609585"/>
            <a:r>
              <a:rPr lang="en-US" sz="1867" b="1" u="sng" dirty="0">
                <a:solidFill>
                  <a:prstClr val="black"/>
                </a:solidFill>
                <a:latin typeface="Calibri"/>
              </a:rPr>
              <a:t>May 17, 2000</a:t>
            </a:r>
          </a:p>
          <a:p>
            <a:pPr defTabSz="609585"/>
            <a:r>
              <a:rPr lang="en-US" sz="1867" b="1" dirty="0" err="1">
                <a:solidFill>
                  <a:prstClr val="black"/>
                </a:solidFill>
                <a:latin typeface="Calibri"/>
              </a:rPr>
              <a:t>Gemtuzumab</a:t>
            </a:r>
            <a:r>
              <a:rPr lang="en-US" sz="1867" dirty="0">
                <a:solidFill>
                  <a:prstClr val="black"/>
                </a:solidFill>
                <a:latin typeface="Calibri"/>
              </a:rPr>
              <a:t>  </a:t>
            </a:r>
            <a:r>
              <a:rPr lang="en-US" sz="1867" b="1" dirty="0" err="1">
                <a:solidFill>
                  <a:prstClr val="black"/>
                </a:solidFill>
                <a:latin typeface="Calibri"/>
              </a:rPr>
              <a:t>ozogamicin</a:t>
            </a:r>
            <a:r>
              <a:rPr lang="en-US" sz="1867" dirty="0">
                <a:solidFill>
                  <a:prstClr val="black"/>
                </a:solidFill>
                <a:latin typeface="Calibri"/>
              </a:rPr>
              <a:t> receives accelerated approval in CD33 AML for older adults in 1</a:t>
            </a:r>
            <a:r>
              <a:rPr lang="en-US" sz="1867" baseline="30000" dirty="0">
                <a:solidFill>
                  <a:prstClr val="black"/>
                </a:solidFill>
                <a:latin typeface="Calibri"/>
              </a:rPr>
              <a:t>st</a:t>
            </a:r>
            <a:r>
              <a:rPr lang="en-US" sz="1867" dirty="0">
                <a:solidFill>
                  <a:prstClr val="black"/>
                </a:solidFill>
                <a:latin typeface="Calibri"/>
              </a:rPr>
              <a:t> relapse 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E00B3FF-AB1F-1249-B851-A6ADCD94FA85}"/>
              </a:ext>
            </a:extLst>
          </p:cNvPr>
          <p:cNvCxnSpPr>
            <a:endCxn id="8" idx="2"/>
          </p:cNvCxnSpPr>
          <p:nvPr/>
        </p:nvCxnSpPr>
        <p:spPr>
          <a:xfrm flipV="1">
            <a:off x="9468792" y="2088451"/>
            <a:ext cx="869036" cy="65579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5602440-503B-8249-AF13-CD1F70DDE22B}"/>
              </a:ext>
            </a:extLst>
          </p:cNvPr>
          <p:cNvSpPr txBox="1"/>
          <p:nvPr/>
        </p:nvSpPr>
        <p:spPr>
          <a:xfrm>
            <a:off x="7158132" y="2824692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sz="2400" dirty="0">
                <a:solidFill>
                  <a:prstClr val="white"/>
                </a:solidFill>
                <a:latin typeface="Calibri"/>
              </a:rPr>
              <a:t>2000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96629CE-3F57-7244-8982-E7EBAF620669}"/>
              </a:ext>
            </a:extLst>
          </p:cNvPr>
          <p:cNvCxnSpPr>
            <a:cxnSpLocks/>
            <a:stCxn id="9" idx="2"/>
          </p:cNvCxnSpPr>
          <p:nvPr/>
        </p:nvCxnSpPr>
        <p:spPr>
          <a:xfrm>
            <a:off x="4182515" y="2128951"/>
            <a:ext cx="908818" cy="6152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F6D0DB7-9434-7C40-9169-B522B45B4976}"/>
              </a:ext>
            </a:extLst>
          </p:cNvPr>
          <p:cNvCxnSpPr>
            <a:stCxn id="15" idx="2"/>
          </p:cNvCxnSpPr>
          <p:nvPr/>
        </p:nvCxnSpPr>
        <p:spPr>
          <a:xfrm flipH="1">
            <a:off x="638521" y="2184296"/>
            <a:ext cx="694956" cy="57290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2076D68-62DD-9943-8179-F6B29A503539}"/>
              </a:ext>
            </a:extLst>
          </p:cNvPr>
          <p:cNvCxnSpPr>
            <a:cxnSpLocks/>
            <a:stCxn id="21" idx="2"/>
          </p:cNvCxnSpPr>
          <p:nvPr/>
        </p:nvCxnSpPr>
        <p:spPr>
          <a:xfrm>
            <a:off x="7315328" y="2256014"/>
            <a:ext cx="0" cy="4882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C119B6C7-7C66-8C42-B1BA-E728856183AD}"/>
              </a:ext>
            </a:extLst>
          </p:cNvPr>
          <p:cNvSpPr txBox="1"/>
          <p:nvPr/>
        </p:nvSpPr>
        <p:spPr>
          <a:xfrm>
            <a:off x="187608" y="2828150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sz="2400" dirty="0">
                <a:solidFill>
                  <a:prstClr val="white"/>
                </a:solidFill>
                <a:latin typeface="Calibri"/>
              </a:rPr>
              <a:t>1970</a:t>
            </a:r>
          </a:p>
        </p:txBody>
      </p:sp>
      <p:sp>
        <p:nvSpPr>
          <p:cNvPr id="28" name="Rectangle: Rounded Corners 67">
            <a:extLst>
              <a:ext uri="{FF2B5EF4-FFF2-40B4-BE49-F238E27FC236}">
                <a16:creationId xmlns:a16="http://schemas.microsoft.com/office/drawing/2014/main" id="{95B6994B-7564-F144-9FA7-FE119BCEFAAE}"/>
              </a:ext>
            </a:extLst>
          </p:cNvPr>
          <p:cNvSpPr/>
          <p:nvPr/>
        </p:nvSpPr>
        <p:spPr>
          <a:xfrm>
            <a:off x="10859340" y="2757196"/>
            <a:ext cx="1162902" cy="436829"/>
          </a:xfrm>
          <a:prstGeom prst="roundRect">
            <a:avLst/>
          </a:prstGeom>
          <a:solidFill>
            <a:srgbClr val="CD113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en-US" sz="2400" b="1" dirty="0">
                <a:solidFill>
                  <a:prstClr val="white"/>
                </a:solidFill>
                <a:latin typeface="Calibri"/>
              </a:rPr>
              <a:t>2017</a:t>
            </a:r>
            <a:r>
              <a:rPr lang="en-US" sz="2400" b="1" dirty="0">
                <a:solidFill>
                  <a:prstClr val="white"/>
                </a:solidFill>
                <a:latin typeface="Calibri"/>
                <a:sym typeface="Wingdings" pitchFamily="2" charset="2"/>
              </a:rPr>
              <a:t></a:t>
            </a:r>
            <a:endParaRPr lang="en-US" sz="2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3A78CB0-5119-5B4E-8198-01AFCCA06EFF}"/>
              </a:ext>
            </a:extLst>
          </p:cNvPr>
          <p:cNvSpPr txBox="1"/>
          <p:nvPr/>
        </p:nvSpPr>
        <p:spPr>
          <a:xfrm>
            <a:off x="9747543" y="3738538"/>
            <a:ext cx="2335621" cy="15696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defTabSz="609585"/>
            <a:r>
              <a:rPr lang="en-US" sz="1600" b="1" u="sng" dirty="0">
                <a:solidFill>
                  <a:prstClr val="black"/>
                </a:solidFill>
                <a:latin typeface="Calibri"/>
              </a:rPr>
              <a:t>July 20, 2018</a:t>
            </a:r>
          </a:p>
          <a:p>
            <a:pPr defTabSz="609585"/>
            <a:r>
              <a:rPr lang="en-US" sz="1600" b="1" dirty="0" err="1">
                <a:solidFill>
                  <a:prstClr val="black"/>
                </a:solidFill>
                <a:latin typeface="Calibri"/>
              </a:rPr>
              <a:t>ivosidenib</a:t>
            </a:r>
            <a:r>
              <a:rPr lang="en-US" sz="16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approved for </a:t>
            </a:r>
            <a:r>
              <a:rPr lang="en-US" sz="1600" dirty="0" err="1">
                <a:solidFill>
                  <a:prstClr val="black"/>
                </a:solidFill>
                <a:latin typeface="Calibri"/>
              </a:rPr>
              <a:t>rel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/ref IDH1-mut AML, </a:t>
            </a:r>
          </a:p>
          <a:p>
            <a:pPr defTabSz="609585"/>
            <a:r>
              <a:rPr lang="en-US" sz="1600" dirty="0">
                <a:solidFill>
                  <a:prstClr val="black"/>
                </a:solidFill>
              </a:rPr>
              <a:t>On May 2, 2019 approved for unfit newly diagnosed IDH1-mut AML</a:t>
            </a:r>
            <a:endParaRPr lang="en-US" sz="16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1B9DD98-BC49-3A4E-8A93-326E7CE6D699}"/>
              </a:ext>
            </a:extLst>
          </p:cNvPr>
          <p:cNvSpPr txBox="1"/>
          <p:nvPr/>
        </p:nvSpPr>
        <p:spPr>
          <a:xfrm>
            <a:off x="46170" y="5318126"/>
            <a:ext cx="3041148" cy="1323439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defTabSz="609585"/>
            <a:r>
              <a:rPr lang="en-US" sz="1600" b="1" u="sng" dirty="0">
                <a:solidFill>
                  <a:prstClr val="black"/>
                </a:solidFill>
                <a:latin typeface="Calibri"/>
              </a:rPr>
              <a:t>Nov 21, 2018</a:t>
            </a:r>
          </a:p>
          <a:p>
            <a:pPr defTabSz="609585"/>
            <a:r>
              <a:rPr lang="en-US" sz="1600" b="1" dirty="0" err="1">
                <a:solidFill>
                  <a:prstClr val="black"/>
                </a:solidFill>
                <a:latin typeface="Calibri"/>
              </a:rPr>
              <a:t>venetoclax</a:t>
            </a:r>
            <a:r>
              <a:rPr lang="en-US" sz="16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approved for newly diagnosed patients unsuitable for intensive induction (with HMA or LDAC)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A115E89-DDD2-1B42-954C-8BC101263860}"/>
              </a:ext>
            </a:extLst>
          </p:cNvPr>
          <p:cNvSpPr txBox="1"/>
          <p:nvPr/>
        </p:nvSpPr>
        <p:spPr>
          <a:xfrm>
            <a:off x="3238589" y="5296858"/>
            <a:ext cx="3041148" cy="107721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defTabSz="609585"/>
            <a:r>
              <a:rPr lang="en-US" sz="1600" b="1" u="sng" dirty="0">
                <a:solidFill>
                  <a:prstClr val="black"/>
                </a:solidFill>
                <a:latin typeface="Calibri"/>
              </a:rPr>
              <a:t>Nov 21, 2018</a:t>
            </a:r>
          </a:p>
          <a:p>
            <a:pPr defTabSz="609585"/>
            <a:r>
              <a:rPr lang="en-US" sz="1600" b="1" dirty="0" err="1">
                <a:solidFill>
                  <a:prstClr val="black"/>
                </a:solidFill>
                <a:latin typeface="Calibri"/>
              </a:rPr>
              <a:t>glasdegib</a:t>
            </a:r>
            <a:r>
              <a:rPr lang="en-US" sz="16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approved for newly diagnosed patients unsuitable for intensive induction (with LDAC)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8709E61-7072-3B4D-AA62-F8580DD00174}"/>
              </a:ext>
            </a:extLst>
          </p:cNvPr>
          <p:cNvSpPr txBox="1"/>
          <p:nvPr/>
        </p:nvSpPr>
        <p:spPr>
          <a:xfrm>
            <a:off x="6693236" y="5296858"/>
            <a:ext cx="2374705" cy="107721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defTabSz="609585"/>
            <a:r>
              <a:rPr lang="en-US" sz="1600" b="1" u="sng" dirty="0">
                <a:solidFill>
                  <a:prstClr val="black"/>
                </a:solidFill>
                <a:latin typeface="Calibri"/>
              </a:rPr>
              <a:t>Nov 28, 2018</a:t>
            </a:r>
          </a:p>
          <a:p>
            <a:pPr defTabSz="609585"/>
            <a:r>
              <a:rPr lang="en-US" sz="1600" b="1" dirty="0" err="1">
                <a:solidFill>
                  <a:prstClr val="black"/>
                </a:solidFill>
                <a:latin typeface="Calibri"/>
              </a:rPr>
              <a:t>gilteritinib</a:t>
            </a:r>
            <a:r>
              <a:rPr lang="en-US" sz="16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approved for relapsed/refractory FLT3 mutated patients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1E2ED9B-935C-FB44-A738-9CAF56D8FA8F}"/>
              </a:ext>
            </a:extLst>
          </p:cNvPr>
          <p:cNvSpPr txBox="1"/>
          <p:nvPr/>
        </p:nvSpPr>
        <p:spPr>
          <a:xfrm>
            <a:off x="9042615" y="5302447"/>
            <a:ext cx="3056891" cy="15696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defTabSz="609585"/>
            <a:r>
              <a:rPr lang="en-US" sz="1600" b="1" u="sng" dirty="0">
                <a:solidFill>
                  <a:prstClr val="black"/>
                </a:solidFill>
                <a:latin typeface="Calibri"/>
              </a:rPr>
              <a:t>Sep 1, 2020</a:t>
            </a:r>
          </a:p>
          <a:p>
            <a:pPr defTabSz="609585"/>
            <a:r>
              <a:rPr lang="en-US" sz="1600" b="1" dirty="0">
                <a:solidFill>
                  <a:prstClr val="black"/>
                </a:solidFill>
                <a:latin typeface="Calibri"/>
              </a:rPr>
              <a:t>Oral </a:t>
            </a:r>
            <a:r>
              <a:rPr lang="en-US" sz="1600" b="1" dirty="0" err="1">
                <a:solidFill>
                  <a:prstClr val="black"/>
                </a:solidFill>
                <a:latin typeface="Calibri"/>
              </a:rPr>
              <a:t>azacitidine</a:t>
            </a:r>
            <a:r>
              <a:rPr lang="en-US" sz="16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approved as continuation therapy for intensively treated AML patient in CR1, unable to receive further therapy or HSCT</a:t>
            </a:r>
          </a:p>
        </p:txBody>
      </p:sp>
    </p:spTree>
    <p:extLst>
      <p:ext uri="{BB962C8B-B14F-4D97-AF65-F5344CB8AC3E}">
        <p14:creationId xmlns:p14="http://schemas.microsoft.com/office/powerpoint/2010/main" val="328636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row: Pentagon 31">
            <a:extLst>
              <a:ext uri="{FF2B5EF4-FFF2-40B4-BE49-F238E27FC236}">
                <a16:creationId xmlns:a16="http://schemas.microsoft.com/office/drawing/2014/main" id="{82764C4B-9296-A444-9A05-49ED5613A8FD}"/>
              </a:ext>
            </a:extLst>
          </p:cNvPr>
          <p:cNvSpPr/>
          <p:nvPr/>
        </p:nvSpPr>
        <p:spPr>
          <a:xfrm>
            <a:off x="4810349" y="2778484"/>
            <a:ext cx="2283171" cy="407773"/>
          </a:xfrm>
          <a:prstGeom prst="homePlat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" name="Arrow: Pentagon 32">
            <a:extLst>
              <a:ext uri="{FF2B5EF4-FFF2-40B4-BE49-F238E27FC236}">
                <a16:creationId xmlns:a16="http://schemas.microsoft.com/office/drawing/2014/main" id="{8C5539CA-4BC3-EF45-9E5E-C2ED4E6A3C0F}"/>
              </a:ext>
            </a:extLst>
          </p:cNvPr>
          <p:cNvSpPr/>
          <p:nvPr/>
        </p:nvSpPr>
        <p:spPr>
          <a:xfrm>
            <a:off x="2490055" y="2792572"/>
            <a:ext cx="2283168" cy="407773"/>
          </a:xfrm>
          <a:prstGeom prst="homePlat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7C82464-492C-464D-AFEA-B7F5A184038F}"/>
              </a:ext>
            </a:extLst>
          </p:cNvPr>
          <p:cNvSpPr txBox="1">
            <a:spLocks/>
          </p:cNvSpPr>
          <p:nvPr/>
        </p:nvSpPr>
        <p:spPr>
          <a:xfrm>
            <a:off x="673505" y="0"/>
            <a:ext cx="10515600" cy="82348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2017: a turning point in AML history</a:t>
            </a:r>
            <a:endParaRPr lang="en-US" sz="48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29961C-66AA-DA4D-9253-12E7EF8D3855}"/>
              </a:ext>
            </a:extLst>
          </p:cNvPr>
          <p:cNvSpPr txBox="1"/>
          <p:nvPr/>
        </p:nvSpPr>
        <p:spPr>
          <a:xfrm>
            <a:off x="6618961" y="3738538"/>
            <a:ext cx="2879480" cy="1323439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defTabSz="609585"/>
            <a:r>
              <a:rPr lang="en-US" sz="1600" b="1" u="sng" dirty="0">
                <a:solidFill>
                  <a:prstClr val="black"/>
                </a:solidFill>
                <a:latin typeface="Calibri"/>
              </a:rPr>
              <a:t>September 1, 2017</a:t>
            </a:r>
          </a:p>
          <a:p>
            <a:pPr defTabSz="609585"/>
            <a:r>
              <a:rPr lang="en-US" sz="1600" b="1" dirty="0" err="1">
                <a:solidFill>
                  <a:prstClr val="black"/>
                </a:solidFill>
                <a:latin typeface="Calibri"/>
              </a:rPr>
              <a:t>gemtuzumab</a:t>
            </a:r>
            <a:r>
              <a:rPr lang="en-US" sz="16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600" b="1" dirty="0" err="1">
                <a:solidFill>
                  <a:prstClr val="black"/>
                </a:solidFill>
                <a:latin typeface="Calibri"/>
              </a:rPr>
              <a:t>ozogamicin</a:t>
            </a:r>
            <a:r>
              <a:rPr lang="en-US" sz="16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re-approved for </a:t>
            </a:r>
            <a:r>
              <a:rPr lang="en-US" sz="1600" dirty="0">
                <a:solidFill>
                  <a:srgbClr val="FF0000"/>
                </a:solidFill>
                <a:latin typeface="Calibri"/>
              </a:rPr>
              <a:t>new dx CD33+ AML in adults 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and </a:t>
            </a:r>
            <a:r>
              <a:rPr lang="en-US" sz="1600" dirty="0" err="1">
                <a:solidFill>
                  <a:prstClr val="black"/>
                </a:solidFill>
                <a:latin typeface="Calibri"/>
              </a:rPr>
              <a:t>rel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/ref CD33+ AML in adults and children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E93AED-9439-5148-AAD0-1269F042830C}"/>
              </a:ext>
            </a:extLst>
          </p:cNvPr>
          <p:cNvSpPr txBox="1"/>
          <p:nvPr/>
        </p:nvSpPr>
        <p:spPr>
          <a:xfrm>
            <a:off x="9124576" y="846829"/>
            <a:ext cx="2426503" cy="124162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609585"/>
            <a:r>
              <a:rPr lang="en-US" sz="1867" b="1" u="sng" dirty="0">
                <a:solidFill>
                  <a:prstClr val="black"/>
                </a:solidFill>
                <a:latin typeface="Calibri"/>
              </a:rPr>
              <a:t>Oct 15, 2010</a:t>
            </a:r>
          </a:p>
          <a:p>
            <a:pPr defTabSz="609585"/>
            <a:r>
              <a:rPr lang="en-US" sz="1867" b="1" dirty="0" err="1">
                <a:solidFill>
                  <a:prstClr val="black"/>
                </a:solidFill>
                <a:latin typeface="Calibri"/>
              </a:rPr>
              <a:t>Gemtuzumab</a:t>
            </a:r>
            <a:r>
              <a:rPr lang="en-US" sz="1867" dirty="0">
                <a:solidFill>
                  <a:prstClr val="black"/>
                </a:solidFill>
                <a:latin typeface="Calibri"/>
              </a:rPr>
              <a:t> withdrawn from market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7744C3-D8DE-084A-8C76-0CEFC21D548E}"/>
              </a:ext>
            </a:extLst>
          </p:cNvPr>
          <p:cNvSpPr txBox="1"/>
          <p:nvPr/>
        </p:nvSpPr>
        <p:spPr>
          <a:xfrm>
            <a:off x="3001358" y="1174651"/>
            <a:ext cx="2362313" cy="9543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609585"/>
            <a:r>
              <a:rPr lang="en-US" sz="1867" b="1" u="sng" dirty="0">
                <a:solidFill>
                  <a:prstClr val="black"/>
                </a:solidFill>
                <a:latin typeface="Calibri"/>
              </a:rPr>
              <a:t>Sep 27, 1990</a:t>
            </a:r>
          </a:p>
          <a:p>
            <a:pPr defTabSz="609585"/>
            <a:r>
              <a:rPr lang="en-US" sz="1867" b="1" dirty="0">
                <a:solidFill>
                  <a:prstClr val="black"/>
                </a:solidFill>
                <a:latin typeface="Calibri"/>
              </a:rPr>
              <a:t>Idarubicin</a:t>
            </a:r>
            <a:r>
              <a:rPr lang="en-US" sz="1867" dirty="0">
                <a:solidFill>
                  <a:prstClr val="black"/>
                </a:solidFill>
                <a:latin typeface="Calibri"/>
              </a:rPr>
              <a:t> approved for AML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90D791-EEA8-0C4D-B5CE-17B9023702AB}"/>
              </a:ext>
            </a:extLst>
          </p:cNvPr>
          <p:cNvSpPr txBox="1"/>
          <p:nvPr/>
        </p:nvSpPr>
        <p:spPr>
          <a:xfrm>
            <a:off x="2068492" y="3743778"/>
            <a:ext cx="1837990" cy="107721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defTabSz="609585"/>
            <a:r>
              <a:rPr lang="en-US" sz="1600" b="1" u="sng" dirty="0">
                <a:solidFill>
                  <a:prstClr val="black"/>
                </a:solidFill>
                <a:latin typeface="Calibri"/>
              </a:rPr>
              <a:t>August 1, 2017</a:t>
            </a:r>
          </a:p>
          <a:p>
            <a:pPr defTabSz="609585"/>
            <a:r>
              <a:rPr lang="en-US" sz="1600" b="1" dirty="0" err="1">
                <a:solidFill>
                  <a:prstClr val="black"/>
                </a:solidFill>
                <a:latin typeface="Calibri"/>
              </a:rPr>
              <a:t>enasidenib</a:t>
            </a:r>
            <a:r>
              <a:rPr lang="en-US" sz="16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approved for </a:t>
            </a:r>
            <a:r>
              <a:rPr lang="en-US" sz="1600" dirty="0" err="1">
                <a:solidFill>
                  <a:prstClr val="black"/>
                </a:solidFill>
                <a:latin typeface="Calibri"/>
              </a:rPr>
              <a:t>rel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/ref IDH2-mut AML</a:t>
            </a:r>
          </a:p>
        </p:txBody>
      </p:sp>
      <p:sp>
        <p:nvSpPr>
          <p:cNvPr id="11" name="Arrow: Pentagon 21">
            <a:extLst>
              <a:ext uri="{FF2B5EF4-FFF2-40B4-BE49-F238E27FC236}">
                <a16:creationId xmlns:a16="http://schemas.microsoft.com/office/drawing/2014/main" id="{A04B4D36-5A93-9246-86AF-8FBC5181C5DE}"/>
              </a:ext>
            </a:extLst>
          </p:cNvPr>
          <p:cNvSpPr/>
          <p:nvPr/>
        </p:nvSpPr>
        <p:spPr>
          <a:xfrm>
            <a:off x="9450941" y="2765504"/>
            <a:ext cx="1362640" cy="407773"/>
          </a:xfrm>
          <a:prstGeom prst="homePlat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7F570C-B921-A246-976A-45ACC65B19A6}"/>
              </a:ext>
            </a:extLst>
          </p:cNvPr>
          <p:cNvSpPr txBox="1"/>
          <p:nvPr/>
        </p:nvSpPr>
        <p:spPr>
          <a:xfrm>
            <a:off x="2507903" y="2816328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sz="2400" dirty="0">
                <a:solidFill>
                  <a:prstClr val="white"/>
                </a:solidFill>
                <a:latin typeface="Calibri"/>
              </a:rPr>
              <a:t>1980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1F6494A-7FF5-1D42-9D89-BBAFF53DDB94}"/>
              </a:ext>
            </a:extLst>
          </p:cNvPr>
          <p:cNvSpPr txBox="1"/>
          <p:nvPr/>
        </p:nvSpPr>
        <p:spPr>
          <a:xfrm>
            <a:off x="4800712" y="2816328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sz="2400" dirty="0">
                <a:solidFill>
                  <a:prstClr val="white"/>
                </a:solidFill>
                <a:latin typeface="Calibri"/>
              </a:rPr>
              <a:t>1990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049295-2696-FA42-9DF8-99C114B86B74}"/>
              </a:ext>
            </a:extLst>
          </p:cNvPr>
          <p:cNvSpPr txBox="1"/>
          <p:nvPr/>
        </p:nvSpPr>
        <p:spPr>
          <a:xfrm>
            <a:off x="9468787" y="2795726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sz="2400" dirty="0">
                <a:solidFill>
                  <a:prstClr val="white"/>
                </a:solidFill>
                <a:latin typeface="Calibri"/>
              </a:rPr>
              <a:t>2010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D7C560-D32A-D446-BBFB-D4E33B2AEB08}"/>
              </a:ext>
            </a:extLst>
          </p:cNvPr>
          <p:cNvSpPr/>
          <p:nvPr/>
        </p:nvSpPr>
        <p:spPr>
          <a:xfrm>
            <a:off x="100667" y="942674"/>
            <a:ext cx="2465620" cy="124162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defTabSz="609585"/>
            <a:r>
              <a:rPr lang="en-US" sz="1867" b="1" u="sng" dirty="0">
                <a:solidFill>
                  <a:prstClr val="black"/>
                </a:solidFill>
                <a:latin typeface="Calibri"/>
              </a:rPr>
              <a:t>1973</a:t>
            </a:r>
          </a:p>
          <a:p>
            <a:pPr defTabSz="609585"/>
            <a:r>
              <a:rPr lang="en-US" sz="1867" dirty="0">
                <a:solidFill>
                  <a:prstClr val="black"/>
                </a:solidFill>
                <a:latin typeface="Calibri"/>
              </a:rPr>
              <a:t>7+3 initially reported to produce high CR rates in AML</a:t>
            </a:r>
          </a:p>
        </p:txBody>
      </p:sp>
      <p:sp>
        <p:nvSpPr>
          <p:cNvPr id="16" name="Arrow: Pentagon 30">
            <a:extLst>
              <a:ext uri="{FF2B5EF4-FFF2-40B4-BE49-F238E27FC236}">
                <a16:creationId xmlns:a16="http://schemas.microsoft.com/office/drawing/2014/main" id="{1B9D0130-36D5-A342-AC90-4924D73A1450}"/>
              </a:ext>
            </a:extLst>
          </p:cNvPr>
          <p:cNvSpPr/>
          <p:nvPr/>
        </p:nvSpPr>
        <p:spPr>
          <a:xfrm>
            <a:off x="7130643" y="2771992"/>
            <a:ext cx="2283171" cy="407773"/>
          </a:xfrm>
          <a:prstGeom prst="homePlat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Arrow: Pentagon 33">
            <a:extLst>
              <a:ext uri="{FF2B5EF4-FFF2-40B4-BE49-F238E27FC236}">
                <a16:creationId xmlns:a16="http://schemas.microsoft.com/office/drawing/2014/main" id="{ECC88F0C-A766-9F47-BE4C-925FC0928C61}"/>
              </a:ext>
            </a:extLst>
          </p:cNvPr>
          <p:cNvSpPr/>
          <p:nvPr/>
        </p:nvSpPr>
        <p:spPr>
          <a:xfrm>
            <a:off x="169758" y="2789708"/>
            <a:ext cx="2292392" cy="407773"/>
          </a:xfrm>
          <a:prstGeom prst="homePlat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120F04-3D02-EF49-AFE0-5B3CC8C35A30}"/>
              </a:ext>
            </a:extLst>
          </p:cNvPr>
          <p:cNvSpPr txBox="1"/>
          <p:nvPr/>
        </p:nvSpPr>
        <p:spPr>
          <a:xfrm>
            <a:off x="73211" y="3753570"/>
            <a:ext cx="2125119" cy="1323439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defTabSz="609585"/>
            <a:r>
              <a:rPr lang="en-US" sz="1600" b="1" u="sng" dirty="0">
                <a:solidFill>
                  <a:prstClr val="black"/>
                </a:solidFill>
                <a:latin typeface="Calibri"/>
              </a:rPr>
              <a:t>April 28, 2017</a:t>
            </a:r>
          </a:p>
          <a:p>
            <a:pPr defTabSz="609585"/>
            <a:r>
              <a:rPr lang="en-US" sz="1600" b="1" dirty="0" err="1">
                <a:solidFill>
                  <a:prstClr val="black"/>
                </a:solidFill>
                <a:latin typeface="Calibri"/>
              </a:rPr>
              <a:t>midostaurin</a:t>
            </a:r>
            <a:r>
              <a:rPr lang="en-US" sz="16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approved for new dx</a:t>
            </a:r>
          </a:p>
          <a:p>
            <a:pPr defTabSz="609585"/>
            <a:r>
              <a:rPr lang="en-US" sz="1600" dirty="0">
                <a:solidFill>
                  <a:prstClr val="black"/>
                </a:solidFill>
                <a:latin typeface="Calibri"/>
              </a:rPr>
              <a:t>FLT3-mut+ AML</a:t>
            </a:r>
          </a:p>
          <a:p>
            <a:pPr defTabSz="609585"/>
            <a:r>
              <a:rPr lang="en-US" sz="1600" dirty="0">
                <a:solidFill>
                  <a:prstClr val="black"/>
                </a:solidFill>
                <a:latin typeface="Calibri"/>
              </a:rPr>
              <a:t>(with chemotherapy)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F4B848C-D4CC-494C-8CEC-A2E3CD42D002}"/>
              </a:ext>
            </a:extLst>
          </p:cNvPr>
          <p:cNvSpPr txBox="1"/>
          <p:nvPr/>
        </p:nvSpPr>
        <p:spPr>
          <a:xfrm>
            <a:off x="3956367" y="3743780"/>
            <a:ext cx="2699176" cy="107721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defTabSz="609585"/>
            <a:r>
              <a:rPr lang="en-US" sz="1600" b="1" u="sng" dirty="0">
                <a:solidFill>
                  <a:prstClr val="black"/>
                </a:solidFill>
                <a:latin typeface="Calibri"/>
              </a:rPr>
              <a:t>August 3, 2017</a:t>
            </a:r>
          </a:p>
          <a:p>
            <a:pPr defTabSz="609585"/>
            <a:r>
              <a:rPr lang="en-US" sz="1600" b="1" dirty="0">
                <a:solidFill>
                  <a:prstClr val="black"/>
                </a:solidFill>
                <a:latin typeface="Calibri"/>
              </a:rPr>
              <a:t>CPX-351 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approved for new dx therapy-related AML or AML with MDS-related changes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6F64262-1331-8F44-A19E-AAB33D259DBC}"/>
              </a:ext>
            </a:extLst>
          </p:cNvPr>
          <p:cNvSpPr txBox="1"/>
          <p:nvPr/>
        </p:nvSpPr>
        <p:spPr>
          <a:xfrm>
            <a:off x="3847106" y="3158241"/>
            <a:ext cx="517333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609585"/>
            <a:r>
              <a:rPr lang="en-US" sz="3200" b="1" u="sng" dirty="0">
                <a:solidFill>
                  <a:prstClr val="black"/>
                </a:solidFill>
                <a:latin typeface="Calibri"/>
              </a:rPr>
              <a:t>2017-2021 FDA Approvals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89B3461-87E2-5047-86AD-1B716BB96D65}"/>
              </a:ext>
            </a:extLst>
          </p:cNvPr>
          <p:cNvSpPr txBox="1"/>
          <p:nvPr/>
        </p:nvSpPr>
        <p:spPr>
          <a:xfrm>
            <a:off x="5809904" y="727069"/>
            <a:ext cx="3010847" cy="152894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609585"/>
            <a:r>
              <a:rPr lang="en-US" sz="1867" b="1" u="sng" dirty="0">
                <a:solidFill>
                  <a:prstClr val="black"/>
                </a:solidFill>
                <a:latin typeface="Calibri"/>
              </a:rPr>
              <a:t>May 17, 2000</a:t>
            </a:r>
          </a:p>
          <a:p>
            <a:pPr defTabSz="609585"/>
            <a:r>
              <a:rPr lang="en-US" sz="1867" b="1" dirty="0" err="1">
                <a:solidFill>
                  <a:prstClr val="black"/>
                </a:solidFill>
                <a:latin typeface="Calibri"/>
              </a:rPr>
              <a:t>Gemtuzumab</a:t>
            </a:r>
            <a:r>
              <a:rPr lang="en-US" sz="1867" dirty="0">
                <a:solidFill>
                  <a:prstClr val="black"/>
                </a:solidFill>
                <a:latin typeface="Calibri"/>
              </a:rPr>
              <a:t>  </a:t>
            </a:r>
            <a:r>
              <a:rPr lang="en-US" sz="1867" b="1" dirty="0" err="1">
                <a:solidFill>
                  <a:prstClr val="black"/>
                </a:solidFill>
                <a:latin typeface="Calibri"/>
              </a:rPr>
              <a:t>ozogamicin</a:t>
            </a:r>
            <a:r>
              <a:rPr lang="en-US" sz="1867" dirty="0">
                <a:solidFill>
                  <a:prstClr val="black"/>
                </a:solidFill>
                <a:latin typeface="Calibri"/>
              </a:rPr>
              <a:t> receives accelerated approval in CD33 AML for older adults in 1</a:t>
            </a:r>
            <a:r>
              <a:rPr lang="en-US" sz="1867" baseline="30000" dirty="0">
                <a:solidFill>
                  <a:prstClr val="black"/>
                </a:solidFill>
                <a:latin typeface="Calibri"/>
              </a:rPr>
              <a:t>st</a:t>
            </a:r>
            <a:r>
              <a:rPr lang="en-US" sz="1867" dirty="0">
                <a:solidFill>
                  <a:prstClr val="black"/>
                </a:solidFill>
                <a:latin typeface="Calibri"/>
              </a:rPr>
              <a:t> relapse 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E00B3FF-AB1F-1249-B851-A6ADCD94FA85}"/>
              </a:ext>
            </a:extLst>
          </p:cNvPr>
          <p:cNvCxnSpPr>
            <a:endCxn id="8" idx="2"/>
          </p:cNvCxnSpPr>
          <p:nvPr/>
        </p:nvCxnSpPr>
        <p:spPr>
          <a:xfrm flipV="1">
            <a:off x="9468792" y="2088451"/>
            <a:ext cx="869036" cy="65579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5602440-503B-8249-AF13-CD1F70DDE22B}"/>
              </a:ext>
            </a:extLst>
          </p:cNvPr>
          <p:cNvSpPr txBox="1"/>
          <p:nvPr/>
        </p:nvSpPr>
        <p:spPr>
          <a:xfrm>
            <a:off x="7158132" y="2824692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sz="2400" dirty="0">
                <a:solidFill>
                  <a:prstClr val="white"/>
                </a:solidFill>
                <a:latin typeface="Calibri"/>
              </a:rPr>
              <a:t>2000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96629CE-3F57-7244-8982-E7EBAF620669}"/>
              </a:ext>
            </a:extLst>
          </p:cNvPr>
          <p:cNvCxnSpPr>
            <a:cxnSpLocks/>
            <a:stCxn id="9" idx="2"/>
          </p:cNvCxnSpPr>
          <p:nvPr/>
        </p:nvCxnSpPr>
        <p:spPr>
          <a:xfrm>
            <a:off x="4182515" y="2128951"/>
            <a:ext cx="908818" cy="6152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F6D0DB7-9434-7C40-9169-B522B45B4976}"/>
              </a:ext>
            </a:extLst>
          </p:cNvPr>
          <p:cNvCxnSpPr>
            <a:stCxn id="15" idx="2"/>
          </p:cNvCxnSpPr>
          <p:nvPr/>
        </p:nvCxnSpPr>
        <p:spPr>
          <a:xfrm flipH="1">
            <a:off x="638521" y="2184296"/>
            <a:ext cx="694956" cy="57290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2076D68-62DD-9943-8179-F6B29A503539}"/>
              </a:ext>
            </a:extLst>
          </p:cNvPr>
          <p:cNvCxnSpPr>
            <a:cxnSpLocks/>
            <a:stCxn id="21" idx="2"/>
          </p:cNvCxnSpPr>
          <p:nvPr/>
        </p:nvCxnSpPr>
        <p:spPr>
          <a:xfrm>
            <a:off x="7315328" y="2256014"/>
            <a:ext cx="0" cy="4882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C119B6C7-7C66-8C42-B1BA-E728856183AD}"/>
              </a:ext>
            </a:extLst>
          </p:cNvPr>
          <p:cNvSpPr txBox="1"/>
          <p:nvPr/>
        </p:nvSpPr>
        <p:spPr>
          <a:xfrm>
            <a:off x="187608" y="2828150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sz="2400" dirty="0">
                <a:solidFill>
                  <a:prstClr val="white"/>
                </a:solidFill>
                <a:latin typeface="Calibri"/>
              </a:rPr>
              <a:t>1970</a:t>
            </a:r>
          </a:p>
        </p:txBody>
      </p:sp>
      <p:sp>
        <p:nvSpPr>
          <p:cNvPr id="28" name="Rectangle: Rounded Corners 67">
            <a:extLst>
              <a:ext uri="{FF2B5EF4-FFF2-40B4-BE49-F238E27FC236}">
                <a16:creationId xmlns:a16="http://schemas.microsoft.com/office/drawing/2014/main" id="{95B6994B-7564-F144-9FA7-FE119BCEFAAE}"/>
              </a:ext>
            </a:extLst>
          </p:cNvPr>
          <p:cNvSpPr/>
          <p:nvPr/>
        </p:nvSpPr>
        <p:spPr>
          <a:xfrm>
            <a:off x="10859340" y="2757196"/>
            <a:ext cx="1162902" cy="436829"/>
          </a:xfrm>
          <a:prstGeom prst="roundRect">
            <a:avLst/>
          </a:prstGeom>
          <a:solidFill>
            <a:srgbClr val="CD113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en-US" sz="2400" b="1" dirty="0">
                <a:solidFill>
                  <a:prstClr val="white"/>
                </a:solidFill>
                <a:latin typeface="Calibri"/>
              </a:rPr>
              <a:t>2017</a:t>
            </a:r>
            <a:r>
              <a:rPr lang="en-US" sz="2400" b="1" dirty="0">
                <a:solidFill>
                  <a:prstClr val="white"/>
                </a:solidFill>
                <a:latin typeface="Calibri"/>
                <a:sym typeface="Wingdings" pitchFamily="2" charset="2"/>
              </a:rPr>
              <a:t></a:t>
            </a:r>
            <a:endParaRPr lang="en-US" sz="2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3A78CB0-5119-5B4E-8198-01AFCCA06EFF}"/>
              </a:ext>
            </a:extLst>
          </p:cNvPr>
          <p:cNvSpPr txBox="1"/>
          <p:nvPr/>
        </p:nvSpPr>
        <p:spPr>
          <a:xfrm>
            <a:off x="9747543" y="3738538"/>
            <a:ext cx="2335621" cy="15696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defTabSz="609585"/>
            <a:r>
              <a:rPr lang="en-US" sz="1600" b="1" u="sng" dirty="0">
                <a:solidFill>
                  <a:prstClr val="black"/>
                </a:solidFill>
                <a:latin typeface="Calibri"/>
              </a:rPr>
              <a:t>July 20, 2018</a:t>
            </a:r>
          </a:p>
          <a:p>
            <a:pPr defTabSz="609585"/>
            <a:r>
              <a:rPr lang="en-US" sz="1600" b="1" dirty="0" err="1">
                <a:solidFill>
                  <a:prstClr val="black"/>
                </a:solidFill>
                <a:latin typeface="Calibri"/>
              </a:rPr>
              <a:t>ivosidenib</a:t>
            </a:r>
            <a:r>
              <a:rPr lang="en-US" sz="16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approved for </a:t>
            </a:r>
            <a:r>
              <a:rPr lang="en-US" sz="1600" dirty="0" err="1">
                <a:solidFill>
                  <a:prstClr val="black"/>
                </a:solidFill>
                <a:latin typeface="Calibri"/>
              </a:rPr>
              <a:t>rel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/ref IDH1-mut AML, </a:t>
            </a:r>
          </a:p>
          <a:p>
            <a:pPr defTabSz="609585"/>
            <a:r>
              <a:rPr lang="en-US" sz="1600" dirty="0">
                <a:solidFill>
                  <a:srgbClr val="FF0000"/>
                </a:solidFill>
              </a:rPr>
              <a:t>On May 2, 2019 approved for unfit newly diagnosed IDH1-mut AML</a:t>
            </a:r>
            <a:endParaRPr lang="en-US" sz="1600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1B9DD98-BC49-3A4E-8A93-326E7CE6D699}"/>
              </a:ext>
            </a:extLst>
          </p:cNvPr>
          <p:cNvSpPr txBox="1"/>
          <p:nvPr/>
        </p:nvSpPr>
        <p:spPr>
          <a:xfrm>
            <a:off x="46170" y="5318126"/>
            <a:ext cx="3041148" cy="1323439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defTabSz="609585"/>
            <a:r>
              <a:rPr lang="en-US" sz="1600" b="1" u="sng" dirty="0">
                <a:solidFill>
                  <a:srgbClr val="FF0000"/>
                </a:solidFill>
                <a:latin typeface="Calibri"/>
              </a:rPr>
              <a:t>Nov 21, 2018</a:t>
            </a:r>
          </a:p>
          <a:p>
            <a:pPr defTabSz="609585"/>
            <a:r>
              <a:rPr lang="en-US" sz="1600" b="1" dirty="0" err="1">
                <a:solidFill>
                  <a:srgbClr val="FF0000"/>
                </a:solidFill>
                <a:latin typeface="Calibri"/>
              </a:rPr>
              <a:t>venetoclax</a:t>
            </a:r>
            <a:r>
              <a:rPr lang="en-US" sz="1600" b="1" dirty="0">
                <a:solidFill>
                  <a:srgbClr val="FF0000"/>
                </a:solidFill>
                <a:latin typeface="Calibri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alibri"/>
              </a:rPr>
              <a:t>approved for newly diagnosed patients unsuitable for intensive induction (with HMA or LDAC)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A115E89-DDD2-1B42-954C-8BC101263860}"/>
              </a:ext>
            </a:extLst>
          </p:cNvPr>
          <p:cNvSpPr txBox="1"/>
          <p:nvPr/>
        </p:nvSpPr>
        <p:spPr>
          <a:xfrm>
            <a:off x="3238589" y="5296858"/>
            <a:ext cx="3041148" cy="107721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defTabSz="609585"/>
            <a:r>
              <a:rPr lang="en-US" sz="1600" b="1" u="sng" dirty="0">
                <a:solidFill>
                  <a:prstClr val="black"/>
                </a:solidFill>
                <a:latin typeface="Calibri"/>
              </a:rPr>
              <a:t>Nov 21, 2018</a:t>
            </a:r>
          </a:p>
          <a:p>
            <a:pPr defTabSz="609585"/>
            <a:r>
              <a:rPr lang="en-US" sz="1600" b="1" dirty="0" err="1">
                <a:solidFill>
                  <a:srgbClr val="FF0000"/>
                </a:solidFill>
                <a:latin typeface="Calibri"/>
              </a:rPr>
              <a:t>glasdegib</a:t>
            </a:r>
            <a:r>
              <a:rPr lang="en-US" sz="1600" b="1" dirty="0">
                <a:solidFill>
                  <a:srgbClr val="FF0000"/>
                </a:solidFill>
                <a:latin typeface="Calibri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alibri"/>
              </a:rPr>
              <a:t>approved for newly diagnosed patients unsuitable for intensive induction (with LDAC)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8709E61-7072-3B4D-AA62-F8580DD00174}"/>
              </a:ext>
            </a:extLst>
          </p:cNvPr>
          <p:cNvSpPr txBox="1"/>
          <p:nvPr/>
        </p:nvSpPr>
        <p:spPr>
          <a:xfrm>
            <a:off x="6693236" y="5296858"/>
            <a:ext cx="2374705" cy="107721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defTabSz="609585"/>
            <a:r>
              <a:rPr lang="en-US" sz="1600" b="1" u="sng" dirty="0">
                <a:solidFill>
                  <a:prstClr val="black"/>
                </a:solidFill>
                <a:latin typeface="Calibri"/>
              </a:rPr>
              <a:t>Nov 28, 2018</a:t>
            </a:r>
          </a:p>
          <a:p>
            <a:pPr defTabSz="609585"/>
            <a:r>
              <a:rPr lang="en-US" sz="1600" b="1" dirty="0" err="1">
                <a:solidFill>
                  <a:prstClr val="black"/>
                </a:solidFill>
                <a:latin typeface="Calibri"/>
              </a:rPr>
              <a:t>gilteritinib</a:t>
            </a:r>
            <a:r>
              <a:rPr lang="en-US" sz="16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approved for relapsed/refractory FLT3 mutated patients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1E2ED9B-935C-FB44-A738-9CAF56D8FA8F}"/>
              </a:ext>
            </a:extLst>
          </p:cNvPr>
          <p:cNvSpPr txBox="1"/>
          <p:nvPr/>
        </p:nvSpPr>
        <p:spPr>
          <a:xfrm>
            <a:off x="9042615" y="5302447"/>
            <a:ext cx="3056891" cy="15696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defTabSz="609585"/>
            <a:r>
              <a:rPr lang="en-US" sz="1600" b="1" u="sng" dirty="0">
                <a:solidFill>
                  <a:prstClr val="black"/>
                </a:solidFill>
                <a:latin typeface="Calibri"/>
              </a:rPr>
              <a:t>Sep 1, 2020</a:t>
            </a:r>
          </a:p>
          <a:p>
            <a:pPr defTabSz="609585"/>
            <a:r>
              <a:rPr lang="en-US" sz="1600" b="1" dirty="0">
                <a:solidFill>
                  <a:prstClr val="black"/>
                </a:solidFill>
                <a:latin typeface="Calibri"/>
              </a:rPr>
              <a:t>Oral </a:t>
            </a:r>
            <a:r>
              <a:rPr lang="en-US" sz="1600" b="1" dirty="0" err="1">
                <a:solidFill>
                  <a:prstClr val="black"/>
                </a:solidFill>
                <a:latin typeface="Calibri"/>
              </a:rPr>
              <a:t>azacitidine</a:t>
            </a:r>
            <a:r>
              <a:rPr lang="en-US" sz="16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approved as continuation therapy for intensively treated AML patient in CR1, unable to receive further therapy or HSCT</a:t>
            </a:r>
          </a:p>
        </p:txBody>
      </p:sp>
    </p:spTree>
    <p:extLst>
      <p:ext uri="{BB962C8B-B14F-4D97-AF65-F5344CB8AC3E}">
        <p14:creationId xmlns:p14="http://schemas.microsoft.com/office/powerpoint/2010/main" val="304664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B7D0D196-7A3F-42B3-9B4B-9903AFB77BF2}"/>
</file>

<file path=customXml/itemProps2.xml><?xml version="1.0" encoding="utf-8"?>
<ds:datastoreItem xmlns:ds="http://schemas.openxmlformats.org/officeDocument/2006/customXml" ds:itemID="{A12522E6-D2DB-460F-8E08-2DDE20FD56B0}"/>
</file>

<file path=customXml/itemProps3.xml><?xml version="1.0" encoding="utf-8"?>
<ds:datastoreItem xmlns:ds="http://schemas.openxmlformats.org/officeDocument/2006/customXml" ds:itemID="{70ED3AAA-3DD7-46D0-ADB0-F42335ACD9D7}"/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2720</Words>
  <Application>Microsoft Macintosh PowerPoint</Application>
  <PresentationFormat>Widescreen</PresentationFormat>
  <Paragraphs>411</Paragraphs>
  <Slides>25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Arial</vt:lpstr>
      <vt:lpstr>Calibri</vt:lpstr>
      <vt:lpstr>Calibri Light</vt:lpstr>
      <vt:lpstr>Symbol</vt:lpstr>
      <vt:lpstr>Times New Roman</vt:lpstr>
      <vt:lpstr>Wingdings</vt:lpstr>
      <vt:lpstr>Office Theme</vt:lpstr>
      <vt:lpstr>1_Office Theme</vt:lpstr>
      <vt:lpstr>Default Design</vt:lpstr>
      <vt:lpstr>Front-Line Treatment for Patients with Newly Diagnosed Acute Myeloid Leukemia (AML) Ineligible for Intensive Induction Therapy </vt:lpstr>
      <vt:lpstr>HMA/venetoclax  Transplant versus intensive chemotherapy</vt:lpstr>
      <vt:lpstr>PowerPoint Presentation</vt:lpstr>
      <vt:lpstr>PowerPoint Presentation</vt:lpstr>
      <vt:lpstr>PowerPoint Presentation</vt:lpstr>
      <vt:lpstr>Intensive treatment of older patients: inferior survival, high early mortality</vt:lpstr>
      <vt:lpstr>Age &gt;65: to induce or not to induce?</vt:lpstr>
      <vt:lpstr>PowerPoint Presentation</vt:lpstr>
      <vt:lpstr>PowerPoint Presentation</vt:lpstr>
      <vt:lpstr>BCL2 in AML</vt:lpstr>
      <vt:lpstr>Venetoclax doublets in unfit, newly diagnosed AML</vt:lpstr>
      <vt:lpstr>Venetoclax + HMA phase 1b</vt:lpstr>
      <vt:lpstr>Venetoclax + LDAC</vt:lpstr>
      <vt:lpstr>Venetoclax doublets: toxicity management</vt:lpstr>
      <vt:lpstr>VIALE-A Study Design</vt:lpstr>
      <vt:lpstr>VIALE-A Response Rates</vt:lpstr>
      <vt:lpstr>VIALE-A Overall Suvival (primary endpoint)</vt:lpstr>
      <vt:lpstr>Ven/AZA Response and survival in mIDH1/2 </vt:lpstr>
      <vt:lpstr>VIALE-C: Phase 3 LDAC + VEN/Placebo</vt:lpstr>
      <vt:lpstr>Ongoing questions:</vt:lpstr>
      <vt:lpstr>Age &gt;65: to induce or not to induce?</vt:lpstr>
      <vt:lpstr>Transplant after frontline venetoclax + azacitidine</vt:lpstr>
      <vt:lpstr>How long is optimal therapy with ven/HMA?</vt:lpstr>
      <vt:lpstr>Survival after progression to venetoclax doublets</vt:lpstr>
      <vt:lpstr>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Front-Line Treatment for Patients with Newly Diagnosed Acute Myeloid Leukemia (AML) Ineligible for Intensive Induction Therapy </dc:title>
  <dc:creator>Perl, Alexander</dc:creator>
  <cp:lastModifiedBy>Fernando Rendina</cp:lastModifiedBy>
  <cp:revision>15</cp:revision>
  <dcterms:created xsi:type="dcterms:W3CDTF">2021-12-03T21:58:46Z</dcterms:created>
  <dcterms:modified xsi:type="dcterms:W3CDTF">2021-12-28T15:27:37Z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