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2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notesSlides/notesSlide4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4.xml" ContentType="application/vnd.openxmlformats-officedocument.theme+xml"/>
  <Override PartName="/ppt/theme/theme1.xml" ContentType="application/vnd.openxmlformats-officedocument.theme+xml"/>
  <Override PartName="/ppt/theme/theme5.xml" ContentType="application/vnd.openxmlformats-officedocument.theme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theme/theme3.xml" ContentType="application/vnd.openxmlformats-officedocument.theme+xml"/>
  <Override PartName="/ppt/theme/theme7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tags/tag2.xml" ContentType="application/vnd.openxmlformats-officedocument.presentationml.tags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1"/>
    <p:sldMasterId id="2147483662" r:id="rId2"/>
    <p:sldMasterId id="2147483813" r:id="rId3"/>
    <p:sldMasterId id="2147483683" r:id="rId4"/>
    <p:sldMasterId id="2147483801" r:id="rId5"/>
    <p:sldMasterId id="2147487130" r:id="rId6"/>
  </p:sldMasterIdLst>
  <p:notesMasterIdLst>
    <p:notesMasterId r:id="rId37"/>
  </p:notesMasterIdLst>
  <p:sldIdLst>
    <p:sldId id="256" r:id="rId7"/>
    <p:sldId id="2146846963" r:id="rId8"/>
    <p:sldId id="266" r:id="rId9"/>
    <p:sldId id="2146846964" r:id="rId10"/>
    <p:sldId id="281" r:id="rId11"/>
    <p:sldId id="265" r:id="rId12"/>
    <p:sldId id="275" r:id="rId13"/>
    <p:sldId id="274" r:id="rId14"/>
    <p:sldId id="277" r:id="rId15"/>
    <p:sldId id="276" r:id="rId16"/>
    <p:sldId id="279" r:id="rId17"/>
    <p:sldId id="257" r:id="rId18"/>
    <p:sldId id="258" r:id="rId19"/>
    <p:sldId id="259" r:id="rId20"/>
    <p:sldId id="261" r:id="rId21"/>
    <p:sldId id="262" r:id="rId22"/>
    <p:sldId id="263" r:id="rId23"/>
    <p:sldId id="280" r:id="rId24"/>
    <p:sldId id="288" r:id="rId25"/>
    <p:sldId id="289" r:id="rId26"/>
    <p:sldId id="283" r:id="rId27"/>
    <p:sldId id="284" r:id="rId28"/>
    <p:sldId id="286" r:id="rId29"/>
    <p:sldId id="260" r:id="rId30"/>
    <p:sldId id="272" r:id="rId31"/>
    <p:sldId id="271" r:id="rId32"/>
    <p:sldId id="290" r:id="rId33"/>
    <p:sldId id="268" r:id="rId34"/>
    <p:sldId id="267" r:id="rId35"/>
    <p:sldId id="291" r:id="rId36"/>
  </p:sldIdLst>
  <p:sldSz cx="12192000" cy="6858000"/>
  <p:notesSz cx="6858000" cy="9144000"/>
  <p:custDataLst>
    <p:tags r:id="rId38"/>
  </p:custDataLst>
  <p:defaultTextStyle>
    <a:defPPr>
      <a:defRPr lang="en-US"/>
    </a:defPPr>
    <a:lvl1pPr marL="0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8" name="Fagerlie, Sara" initials="FS" lastIdx="14" clrIdx="2">
    <p:extLst>
      <p:ext uri="{19B8F6BF-5375-455C-9EA6-DF929625EA0E}">
        <p15:presenceInfo xmlns:p15="http://schemas.microsoft.com/office/powerpoint/2012/main" userId="S-1-5-21-762517215-2652837481-3023104750-76628" providerId="AD"/>
      </p:ext>
    </p:extLst>
  </p:cmAuthor>
  <p:cmAuthor id="7" name="Sara R. Fagerlie PhD" initials="SRF" lastIdx="37" clrIdx="4"/>
  <p:cmAuthor id="8" name="Frassetto, Donna" initials="FD" lastIdx="52" clrIdx="6"/>
  <p:cmAuthor id="2" name="WebMD" initials="W" lastIdx="57" clrIdx="0"/>
  <p:cmAuthor id="10" name="Sara R. Fagerlie, PhD, CHCP" initials="SRF" lastIdx="23" clrIdx="1"/>
  <p:cmAuthor id="11" name="Dr. Peter Geidel" initials="DPG" lastIdx="46" clrIdx="5"/>
  <p:cmAuthor id="6" name="Eckstein, Zachary" initials="EZ" lastIdx="4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00CC00"/>
    <a:srgbClr val="88ABD5"/>
    <a:srgbClr val="2C76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9" autoAdjust="0"/>
    <p:restoredTop sz="93491" autoAdjust="0"/>
  </p:normalViewPr>
  <p:slideViewPr>
    <p:cSldViewPr snapToGrid="0" snapToObjects="1">
      <p:cViewPr varScale="1">
        <p:scale>
          <a:sx n="167" d="100"/>
          <a:sy n="167" d="100"/>
        </p:scale>
        <p:origin x="456" y="1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commentAuthors" Target="commentAuthors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heme" Target="theme/theme1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45" Type="http://schemas.openxmlformats.org/officeDocument/2006/relationships/customXml" Target="../customXml/item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customXml" Target="../customXml/item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ableStyles" Target="tableStyle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ags" Target="tags/tag1.xml"/><Relationship Id="rId46" Type="http://schemas.openxmlformats.org/officeDocument/2006/relationships/customXml" Target="../customXml/item3.xml"/><Relationship Id="rId20" Type="http://schemas.openxmlformats.org/officeDocument/2006/relationships/slide" Target="slides/slide14.xml"/><Relationship Id="rId4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45954922142614"/>
          <c:y val="1.7121184970399547E-2"/>
          <c:w val="0.55653213910778598"/>
          <c:h val="0.824322476358115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CR</c:v>
                </c:pt>
              </c:strCache>
            </c:strRef>
          </c:tx>
          <c:spPr>
            <a:solidFill>
              <a:srgbClr val="62BB46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D906F2FC-40AE-4FAA-A352-BCA4A1C16250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B758-487D-B838-D436D469BF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ORR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39.700000000000003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58-487D-B838-D436D469BFC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mCR</c:v>
                </c:pt>
              </c:strCache>
            </c:strRef>
          </c:tx>
          <c:spPr>
            <a:solidFill>
              <a:srgbClr val="002C77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16C04232-F7FA-4992-AD74-8DA812A5EA64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B758-487D-B838-D436D469BF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ORR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39.700000000000003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758-487D-B838-D436D469BFC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FC9820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ORR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758-487D-B838-D436D469BFC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SD</c:v>
                </c:pt>
              </c:strCache>
            </c:strRef>
          </c:tx>
          <c:spPr>
            <a:solidFill>
              <a:srgbClr val="6F2A8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3564E849-59BA-465B-BC82-20AB4F298FD6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B758-487D-B838-D436D469BF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ORR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14.1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758-487D-B838-D436D469BFC5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PD</c:v>
                </c:pt>
              </c:strCache>
            </c:strRef>
          </c:tx>
          <c:spPr>
            <a:solidFill>
              <a:srgbClr val="0682BA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907287820925796"/>
                  <c:y val="-4.6874431767801273E-3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800" b="1" i="0" u="none" strike="noStrik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01C1E1F9-F475-49B8-8C78-541AB41F5E91}" type="VALUE">
                      <a:rPr lang="en-US" smtClean="0">
                        <a:solidFill>
                          <a:schemeClr val="tx1"/>
                        </a:solidFill>
                      </a:rPr>
                      <a:pPr>
                        <a:defRPr sz="1800" b="1"/>
                      </a:pPr>
                      <a:t>[VALUE]</a:t>
                    </a:fld>
                    <a:r>
                      <a:rPr lang="en-US" dirty="0">
                        <a:solidFill>
                          <a:schemeClr val="tx1"/>
                        </a:solidFill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B758-487D-B838-D436D469BF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ORR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758-487D-B838-D436D469BFC5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NE</c:v>
                </c:pt>
              </c:strCache>
            </c:strRef>
          </c:tx>
          <c:spPr>
            <a:solidFill>
              <a:srgbClr val="CBCDD6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CBD8D62E-189A-4555-9CAF-DAE4812E5AA9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B758-487D-B838-D436D469BF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ORR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5.0999999999999996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758-487D-B838-D436D469BF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47616304"/>
        <c:axId val="665628976"/>
      </c:barChart>
      <c:catAx>
        <c:axId val="647616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665628976"/>
        <c:crosses val="autoZero"/>
        <c:auto val="1"/>
        <c:lblAlgn val="ctr"/>
        <c:lblOffset val="100"/>
        <c:noMultiLvlLbl val="0"/>
      </c:catAx>
      <c:valAx>
        <c:axId val="665628976"/>
        <c:scaling>
          <c:orientation val="minMax"/>
          <c:max val="1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GB" dirty="0"/>
                  <a:t>Patients, N=78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647616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4135101453933125"/>
          <c:y val="0.45281435302304068"/>
          <c:w val="0.1574247416083405"/>
          <c:h val="0.399641830730694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3B2D23-A791-4806-B121-C46031C7211B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98E039-33ED-4805-825D-1DB45873F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47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8E039-33ED-4805-825D-1DB45873F0D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876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8E039-33ED-4805-825D-1DB45873F0D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003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8E039-33ED-4805-825D-1DB45873F0D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388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8E039-33ED-4805-825D-1DB45873F0D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862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tags" Target="../tags/tag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_matrix_16-9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" y="0"/>
            <a:ext cx="1218117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7824" y="2353055"/>
            <a:ext cx="7754112" cy="1962912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New picture"/>
          <p:cNvPicPr/>
          <p:nvPr/>
        </p:nvPicPr>
        <p:blipFill dpi="0">
          <a:blip r:embed="rId3"/>
          <a:stretch/>
        </p:blipFill>
        <p:spPr>
          <a:xfrm>
            <a:off x="999067" y="5571067"/>
            <a:ext cx="7315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38389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2F9F-7A0E-194A-BE01-1D02E367C64F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E63B1-7AC8-E144-A6E7-AC58FCFF4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64524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2F9F-7A0E-194A-BE01-1D02E367C64F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E63B1-7AC8-E144-A6E7-AC58FCFF4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54655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4"/>
            <a:ext cx="10265664" cy="365125"/>
          </a:xfrm>
        </p:spPr>
        <p:txBody>
          <a:bodyPr lIns="45720" tIns="45720" bIns="45720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rgbClr val="09345A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1338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0" y="152431"/>
            <a:ext cx="12192000" cy="6145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555736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07264"/>
            <a:ext cx="11785600" cy="792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0800" y="6535428"/>
            <a:ext cx="609600" cy="305440"/>
          </a:xfrm>
          <a:prstGeom prst="rect">
            <a:avLst/>
          </a:prstGeom>
        </p:spPr>
        <p:txBody>
          <a:bodyPr anchor="ctr"/>
          <a:lstStyle>
            <a:lvl1pPr algn="r">
              <a:defRPr sz="1067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74EEA10D-E951-474C-8CD0-91078E47E9C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98623" y="6569736"/>
            <a:ext cx="10668000" cy="228600"/>
          </a:xfrm>
          <a:prstGeom prst="rect">
            <a:avLst/>
          </a:prstGeom>
        </p:spPr>
        <p:txBody>
          <a:bodyPr anchor="ctr"/>
          <a:lstStyle>
            <a:lvl1pPr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r"/>
            <a:r>
              <a:rPr lang="en-US" dirty="0"/>
              <a:t>Title  |  Conference YYYY</a:t>
            </a:r>
          </a:p>
        </p:txBody>
      </p:sp>
    </p:spTree>
    <p:extLst>
      <p:ext uri="{BB962C8B-B14F-4D97-AF65-F5344CB8AC3E}">
        <p14:creationId xmlns:p14="http://schemas.microsoft.com/office/powerpoint/2010/main" val="15073391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en Oral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07264"/>
            <a:ext cx="11785600" cy="792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0800" y="6535428"/>
            <a:ext cx="609600" cy="305440"/>
          </a:xfrm>
          <a:prstGeom prst="rect">
            <a:avLst/>
          </a:prstGeom>
        </p:spPr>
        <p:txBody>
          <a:bodyPr anchor="ctr"/>
          <a:lstStyle>
            <a:lvl1pPr algn="r">
              <a:defRPr sz="1067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74EEA10D-E951-474C-8CD0-91078E47E9C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98623" y="6569736"/>
            <a:ext cx="10668000" cy="228600"/>
          </a:xfrm>
          <a:prstGeom prst="rect">
            <a:avLst/>
          </a:prstGeom>
        </p:spPr>
        <p:txBody>
          <a:bodyPr anchor="ctr"/>
          <a:lstStyle>
            <a:lvl1pPr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r"/>
            <a:r>
              <a:rPr lang="en-US" dirty="0"/>
              <a:t>Title  |  Conference YYYY</a:t>
            </a:r>
          </a:p>
        </p:txBody>
      </p:sp>
    </p:spTree>
    <p:extLst>
      <p:ext uri="{BB962C8B-B14F-4D97-AF65-F5344CB8AC3E}">
        <p14:creationId xmlns:p14="http://schemas.microsoft.com/office/powerpoint/2010/main" val="42250607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363727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2F9F-7A0E-194A-BE01-1D02E367C64F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E63B1-7AC8-E144-A6E7-AC58FCFF4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81445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2F9F-7A0E-194A-BE01-1D02E367C64F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E63B1-7AC8-E144-A6E7-AC58FCFF4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91714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534" y="2347914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7184" y="4283076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1116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2F9F-7A0E-194A-BE01-1D02E367C64F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E63B1-7AC8-E144-A6E7-AC58FCFF4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917144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6657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7" y="4857754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567" y="3203576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03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7" y="2101852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7" y="2101852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8852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3" y="303217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0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0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0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0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70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666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77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89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4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7084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1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89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773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3813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7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7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1575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2F9F-7A0E-194A-BE01-1D02E367C64F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E63B1-7AC8-E144-A6E7-AC58FCFF4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61411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7" y="627066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7" y="2101852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7" y="2101852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6218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5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5" y="1416051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93555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624504199"/>
      </p:ext>
    </p:extLst>
  </p:cSld>
  <p:clrMapOvr>
    <a:masterClrMapping/>
  </p:clrMapOvr>
  <p:transition spd="slow"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1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37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0" y="5905501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428207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87826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0152876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2F9F-7A0E-194A-BE01-1D02E367C64F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E63B1-7AC8-E144-A6E7-AC58FCFF4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42374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2F9F-7A0E-194A-BE01-1D02E367C64F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E63B1-7AC8-E144-A6E7-AC58FCFF4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30493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2F9F-7A0E-194A-BE01-1D02E367C64F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E63B1-7AC8-E144-A6E7-AC58FCFF4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6407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2F9F-7A0E-194A-BE01-1D02E367C64F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E63B1-7AC8-E144-A6E7-AC58FCFF4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81445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2F9F-7A0E-194A-BE01-1D02E367C64F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E63B1-7AC8-E144-A6E7-AC58FCFF4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74552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2F9F-7A0E-194A-BE01-1D02E367C64F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E63B1-7AC8-E144-A6E7-AC58FCFF4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77897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theme" Target="../theme/theme6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726559"/>
            <a:ext cx="10972800" cy="69107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E2F9F-7A0E-194A-BE01-1D02E367C64F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7" name="Picture 6" descr="interior_matrix_16x9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" y="0"/>
            <a:ext cx="12181172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E63B1-7AC8-E144-A6E7-AC58FCFF4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892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127" r:id="rId1"/>
    <p:sldLayoutId id="2147487129" r:id="rId2"/>
    <p:sldLayoutId id="2147483651" r:id="rId3"/>
    <p:sldLayoutId id="2147484725" r:id="rId4"/>
    <p:sldLayoutId id="2147483653" r:id="rId5"/>
    <p:sldLayoutId id="2147483672" r:id="rId6"/>
    <p:sldLayoutId id="2147483671" r:id="rId7"/>
    <p:sldLayoutId id="2147483656" r:id="rId8"/>
    <p:sldLayoutId id="2147483657" r:id="rId9"/>
    <p:sldLayoutId id="2147483658" r:id="rId10"/>
    <p:sldLayoutId id="2147484726" r:id="rId11"/>
    <p:sldLayoutId id="2147484727" r:id="rId12"/>
    <p:sldLayoutId id="2147487128" r:id="rId13"/>
  </p:sldLayoutIdLst>
  <p:transition/>
  <p:txStyles>
    <p:titleStyle>
      <a:lvl1pPr algn="l" defTabSz="609585" rtl="0" eaLnBrk="1" latinLnBrk="0" hangingPunct="1">
        <a:spcBef>
          <a:spcPct val="0"/>
        </a:spcBef>
        <a:buNone/>
        <a:defRPr sz="5333" b="0" i="0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b="0" i="0" kern="1200">
          <a:solidFill>
            <a:schemeClr val="tx1"/>
          </a:solidFill>
          <a:latin typeface="Arial"/>
          <a:ea typeface="+mn-ea"/>
          <a:cs typeface="Arial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Arial"/>
          <a:ea typeface="+mn-ea"/>
          <a:cs typeface="Arial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b="0" i="0" kern="1200">
          <a:solidFill>
            <a:schemeClr val="tx1"/>
          </a:solidFill>
          <a:latin typeface="Arial"/>
          <a:ea typeface="+mn-ea"/>
          <a:cs typeface="Arial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b="0" i="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4528" y="384048"/>
            <a:ext cx="11362944" cy="8686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3194" y="1611236"/>
            <a:ext cx="11365613" cy="43513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63354327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228594" indent="-228594" algn="l" defTabSz="914377" rtl="0" eaLnBrk="1" latinLnBrk="0" hangingPunct="1">
        <a:lnSpc>
          <a:spcPct val="90000"/>
        </a:lnSpc>
        <a:spcBef>
          <a:spcPts val="500"/>
        </a:spcBef>
        <a:buClr>
          <a:srgbClr val="067A80"/>
        </a:buClr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803255" indent="-339717" algn="l" defTabSz="914377" rtl="0" eaLnBrk="1" latinLnBrk="0" hangingPunct="1">
        <a:lnSpc>
          <a:spcPct val="90000"/>
        </a:lnSpc>
        <a:spcBef>
          <a:spcPts val="500"/>
        </a:spcBef>
        <a:buClr>
          <a:srgbClr val="067A80"/>
        </a:buClr>
        <a:buFont typeface="Calibri" panose="020F0502020204030204" pitchFamily="34" charset="0"/>
        <a:buChar char="–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260443" indent="-234945" algn="l" defTabSz="914377" rtl="0" eaLnBrk="1" latinLnBrk="0" hangingPunct="1">
        <a:lnSpc>
          <a:spcPct val="90000"/>
        </a:lnSpc>
        <a:spcBef>
          <a:spcPts val="500"/>
        </a:spcBef>
        <a:buClr>
          <a:srgbClr val="067A80"/>
        </a:buClr>
        <a:buFont typeface="Wingdings" panose="05000000000000000000" pitchFamily="2" charset="2"/>
        <a:buChar char="§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Clr>
          <a:srgbClr val="8E1400"/>
        </a:buClr>
        <a:buFont typeface="Calibri" panose="020F0502020204030204" pitchFamily="34" charset="0"/>
        <a:buChar char="»"/>
        <a:defRPr sz="18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2880" userDrawn="1">
          <p15:clr>
            <a:srgbClr val="F26B43"/>
          </p15:clr>
        </p15:guide>
        <p15:guide id="6" pos="3840" userDrawn="1">
          <p15:clr>
            <a:srgbClr val="F26B43"/>
          </p15:clr>
        </p15:guide>
        <p15:guide id="7" pos="384" userDrawn="1">
          <p15:clr>
            <a:srgbClr val="F26B43"/>
          </p15:clr>
        </p15:guide>
        <p15:guide id="8" orient="horz" pos="150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152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3200" y="166521"/>
            <a:ext cx="11785600" cy="792163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95401"/>
            <a:ext cx="10972800" cy="483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0800" y="6535428"/>
            <a:ext cx="609600" cy="305440"/>
          </a:xfrm>
          <a:prstGeom prst="rect">
            <a:avLst/>
          </a:prstGeom>
        </p:spPr>
        <p:txBody>
          <a:bodyPr anchor="ctr"/>
          <a:lstStyle>
            <a:lvl1pPr algn="r">
              <a:defRPr sz="1067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74EEA10D-E951-474C-8CD0-91078E47E9C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1152525"/>
            <a:ext cx="12192000" cy="0"/>
          </a:xfrm>
          <a:prstGeom prst="line">
            <a:avLst/>
          </a:prstGeom>
          <a:ln w="28575">
            <a:solidFill>
              <a:srgbClr val="84B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98623" y="6569736"/>
            <a:ext cx="10668000" cy="228600"/>
          </a:xfrm>
          <a:prstGeom prst="rect">
            <a:avLst/>
          </a:prstGeom>
        </p:spPr>
        <p:txBody>
          <a:bodyPr anchor="ctr"/>
          <a:lstStyle>
            <a:lvl1pPr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r"/>
            <a:r>
              <a:rPr lang="en-US" dirty="0"/>
              <a:t>Title  |  Conference YYYY</a:t>
            </a:r>
          </a:p>
        </p:txBody>
      </p:sp>
    </p:spTree>
    <p:extLst>
      <p:ext uri="{BB962C8B-B14F-4D97-AF65-F5344CB8AC3E}">
        <p14:creationId xmlns:p14="http://schemas.microsoft.com/office/powerpoint/2010/main" val="2560655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lang="en-US" sz="3733" kern="1200" dirty="0">
          <a:solidFill>
            <a:schemeClr val="bg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</p:titleStyle>
    <p:bodyStyle>
      <a:lvl1pPr marL="306910" indent="-306910" algn="l" defTabSz="1219170" rtl="0" eaLnBrk="1" latinLnBrk="0" hangingPunct="1">
        <a:spcBef>
          <a:spcPts val="1333"/>
        </a:spcBef>
        <a:buClr>
          <a:schemeClr val="accent3"/>
        </a:buClr>
        <a:buFont typeface="Wingdings" panose="05000000000000000000" pitchFamily="2" charset="2"/>
        <a:buChar char="§"/>
        <a:defRPr sz="2933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783" indent="-302676" algn="l" defTabSz="1219170" rtl="0" eaLnBrk="1" latinLnBrk="0" hangingPunct="1">
        <a:spcBef>
          <a:spcPts val="1333"/>
        </a:spcBef>
        <a:buClr>
          <a:schemeClr val="accent3"/>
        </a:buClr>
        <a:buFont typeface="Arial" panose="020B0604020202020204" pitchFamily="34" charset="0"/>
        <a:buChar char="–"/>
        <a:defRPr sz="2933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062540" indent="-304792" algn="l" defTabSz="1752556" rtl="0" eaLnBrk="1" latinLnBrk="0" hangingPunct="1">
        <a:spcBef>
          <a:spcPts val="1333"/>
        </a:spcBef>
        <a:buClr>
          <a:schemeClr val="accent3"/>
        </a:buClr>
        <a:buFont typeface="Arial" panose="020B0604020202020204" pitchFamily="34" charset="0"/>
        <a:buChar char="•"/>
        <a:defRPr sz="2933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528195" indent="-304792" algn="l" defTabSz="1219170" rtl="0" eaLnBrk="1" latinLnBrk="0" hangingPunct="1">
        <a:spcBef>
          <a:spcPts val="1333"/>
        </a:spcBef>
        <a:buClr>
          <a:schemeClr val="accent3"/>
        </a:buClr>
        <a:buFont typeface="Arial" panose="020B0604020202020204" pitchFamily="34" charset="0"/>
        <a:buChar char="–"/>
        <a:defRPr sz="2933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902836" indent="-304792" algn="l" defTabSz="1219170" rtl="0" eaLnBrk="1" latinLnBrk="0" hangingPunct="1">
        <a:spcBef>
          <a:spcPts val="1333"/>
        </a:spcBef>
        <a:buClr>
          <a:schemeClr val="accent3"/>
        </a:buClr>
        <a:buFont typeface="Arial" panose="020B0604020202020204" pitchFamily="34" charset="0"/>
        <a:buChar char="»"/>
        <a:defRPr sz="2933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BD403FE-4E00-4011-9B82-77E0FB1CE13A}"/>
              </a:ext>
            </a:extLst>
          </p:cNvPr>
          <p:cNvSpPr/>
          <p:nvPr userDrawn="1"/>
        </p:nvSpPr>
        <p:spPr>
          <a:xfrm>
            <a:off x="0" y="5421517"/>
            <a:ext cx="12192000" cy="158888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C98AB1-E4F0-419D-A861-0896A63591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0" b="6878"/>
          <a:stretch/>
        </p:blipFill>
        <p:spPr>
          <a:xfrm>
            <a:off x="11192681" y="5596777"/>
            <a:ext cx="846920" cy="103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873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ctr" defTabSz="1219170" rtl="0" eaLnBrk="1" latinLnBrk="0" hangingPunct="1">
        <a:spcBef>
          <a:spcPct val="0"/>
        </a:spcBef>
        <a:buNone/>
        <a:defRPr sz="5333" b="1" kern="1200">
          <a:solidFill>
            <a:schemeClr val="accent2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ts val="2000"/>
        </a:spcBef>
        <a:buClr>
          <a:srgbClr val="4C721D"/>
        </a:buClr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ts val="2000"/>
        </a:spcBef>
        <a:buClr>
          <a:srgbClr val="4C721D"/>
        </a:buClr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ts val="2000"/>
        </a:spcBef>
        <a:buClr>
          <a:srgbClr val="4C721D"/>
        </a:buClr>
        <a:buFont typeface="Wingdings" panose="05000000000000000000" pitchFamily="2" charset="2"/>
        <a:buChar char="§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ts val="2000"/>
        </a:spcBef>
        <a:buClr>
          <a:srgbClr val="4C721D"/>
        </a:buClr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ts val="2000"/>
        </a:spcBef>
        <a:buClr>
          <a:srgbClr val="4C721D"/>
        </a:buClr>
        <a:buFont typeface="Courier New" panose="02070309020205020404" pitchFamily="49" charset="0"/>
        <a:buChar char="o"/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726559"/>
            <a:ext cx="10972800" cy="69107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E2F9F-7A0E-194A-BE01-1D02E367C64F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7" name="Picture 6" descr="interior_matrix_16x9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" y="0"/>
            <a:ext cx="12181172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E63B1-7AC8-E144-A6E7-AC58FCFF4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892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807" r:id="rId2"/>
  </p:sldLayoutIdLst>
  <p:transition/>
  <p:txStyles>
    <p:titleStyle>
      <a:lvl1pPr algn="l" defTabSz="609585" rtl="0" eaLnBrk="1" latinLnBrk="0" hangingPunct="1">
        <a:spcBef>
          <a:spcPct val="0"/>
        </a:spcBef>
        <a:buNone/>
        <a:defRPr sz="5333" b="0" i="0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b="0" i="0" kern="1200">
          <a:solidFill>
            <a:schemeClr val="tx1"/>
          </a:solidFill>
          <a:latin typeface="Arial"/>
          <a:ea typeface="+mn-ea"/>
          <a:cs typeface="Arial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Arial"/>
          <a:ea typeface="+mn-ea"/>
          <a:cs typeface="Arial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b="0" i="0" kern="1200">
          <a:solidFill>
            <a:schemeClr val="tx1"/>
          </a:solidFill>
          <a:latin typeface="Arial"/>
          <a:ea typeface="+mn-ea"/>
          <a:cs typeface="Arial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b="0" i="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5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5" y="1416051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AB366F00-D68A-ED43-AEFA-68B7121E0CD6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992" y="6156880"/>
            <a:ext cx="6502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791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131" r:id="rId1"/>
    <p:sldLayoutId id="2147487132" r:id="rId2"/>
    <p:sldLayoutId id="2147487133" r:id="rId3"/>
    <p:sldLayoutId id="2147487134" r:id="rId4"/>
    <p:sldLayoutId id="2147487135" r:id="rId5"/>
    <p:sldLayoutId id="2147487136" r:id="rId6"/>
    <p:sldLayoutId id="2147487137" r:id="rId7"/>
    <p:sldLayoutId id="2147487138" r:id="rId8"/>
    <p:sldLayoutId id="2147487139" r:id="rId9"/>
    <p:sldLayoutId id="2147487140" r:id="rId10"/>
    <p:sldLayoutId id="2147487141" r:id="rId11"/>
    <p:sldLayoutId id="2147487142" r:id="rId12"/>
    <p:sldLayoutId id="2147487143" r:id="rId13"/>
    <p:sldLayoutId id="2147487144" r:id="rId14"/>
    <p:sldLayoutId id="2147487145" r:id="rId15"/>
    <p:sldLayoutId id="2147487146" r:id="rId16"/>
    <p:sldLayoutId id="2147487147" r:id="rId17"/>
    <p:sldLayoutId id="2147487148" r:id="rId18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9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/>
          <p:cNvSpPr>
            <a:spLocks noGrp="1"/>
          </p:cNvSpPr>
          <p:nvPr>
            <p:ph type="ctrTitle"/>
          </p:nvPr>
        </p:nvSpPr>
        <p:spPr>
          <a:xfrm>
            <a:off x="0" y="1457133"/>
            <a:ext cx="12191999" cy="2085472"/>
          </a:xfrm>
        </p:spPr>
        <p:txBody>
          <a:bodyPr>
            <a:normAutofit/>
          </a:bodyPr>
          <a:lstStyle/>
          <a:p>
            <a:pPr algn="ctr"/>
            <a:r>
              <a:rPr lang="en-US" sz="4200" b="1" dirty="0">
                <a:solidFill>
                  <a:schemeClr val="bg1"/>
                </a:solidFill>
              </a:rPr>
              <a:t>Myelodysplastic Syndromes:</a:t>
            </a:r>
            <a:br>
              <a:rPr lang="en-US" sz="4200" b="1" dirty="0">
                <a:solidFill>
                  <a:schemeClr val="bg1"/>
                </a:solidFill>
              </a:rPr>
            </a:br>
            <a:r>
              <a:rPr lang="en-US" sz="4200" b="1" dirty="0">
                <a:solidFill>
                  <a:schemeClr val="bg1"/>
                </a:solidFill>
              </a:rPr>
              <a:t>Current and Future Management Approaches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176845"/>
            <a:ext cx="12192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Harry P. Erba, MD PhD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</a:rPr>
              <a:t>Professor, Medicine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</a:rPr>
              <a:t>Director, Leukemia Program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</a:rPr>
              <a:t>Division of Hematologic Malignancies and Cellular Therapy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</a:rPr>
              <a:t>Duke University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</a:rPr>
              <a:t>Durham, NC</a:t>
            </a:r>
          </a:p>
        </p:txBody>
      </p:sp>
    </p:spTree>
    <p:extLst>
      <p:ext uri="{BB962C8B-B14F-4D97-AF65-F5344CB8AC3E}">
        <p14:creationId xmlns:p14="http://schemas.microsoft.com/office/powerpoint/2010/main" val="403349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099EB54-EAE6-4261-BD39-19EF4D861A06}"/>
              </a:ext>
            </a:extLst>
          </p:cNvPr>
          <p:cNvSpPr txBox="1"/>
          <p:nvPr/>
        </p:nvSpPr>
        <p:spPr>
          <a:xfrm>
            <a:off x="308033" y="6326236"/>
            <a:ext cx="506330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 err="1"/>
              <a:t>Haferlach</a:t>
            </a:r>
            <a:r>
              <a:rPr lang="en-US" sz="1867" b="1" dirty="0"/>
              <a:t> T, et al.  </a:t>
            </a:r>
            <a:r>
              <a:rPr lang="en-US" sz="1867" b="1" i="1" dirty="0"/>
              <a:t>Leukemia</a:t>
            </a:r>
            <a:r>
              <a:rPr lang="en-US" sz="1867" b="1" dirty="0"/>
              <a:t> 2014; 28(2): 241-247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7764627-0CC4-459D-9E6B-07F58728E851}"/>
              </a:ext>
            </a:extLst>
          </p:cNvPr>
          <p:cNvGrpSpPr/>
          <p:nvPr/>
        </p:nvGrpSpPr>
        <p:grpSpPr>
          <a:xfrm>
            <a:off x="308033" y="1381264"/>
            <a:ext cx="11581987" cy="4878498"/>
            <a:chOff x="376225" y="1035948"/>
            <a:chExt cx="8686490" cy="365887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5C5464AE-D5DF-4336-BBD7-B9474C3734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0" t="-10176" r="5986" b="4175"/>
            <a:stretch/>
          </p:blipFill>
          <p:spPr bwMode="auto">
            <a:xfrm>
              <a:off x="1170432" y="1035948"/>
              <a:ext cx="3330927" cy="36142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D792A0E-7D1E-4F9D-A1B1-41620A2247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9442" y="1340254"/>
              <a:ext cx="3786023" cy="335456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0BCE776-C1FB-47AB-A2EA-D1DEEE2561DE}"/>
                </a:ext>
              </a:extLst>
            </p:cNvPr>
            <p:cNvSpPr txBox="1"/>
            <p:nvPr/>
          </p:nvSpPr>
          <p:spPr>
            <a:xfrm>
              <a:off x="376225" y="2269729"/>
              <a:ext cx="794207" cy="1146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867" b="1" u="sng" dirty="0"/>
                <a:t>Model</a:t>
              </a:r>
            </a:p>
            <a:p>
              <a:pPr algn="ctr"/>
              <a:r>
                <a:rPr lang="en-US" sz="1867" b="1" dirty="0"/>
                <a:t>Age</a:t>
              </a:r>
            </a:p>
            <a:p>
              <a:pPr algn="ctr"/>
              <a:r>
                <a:rPr lang="en-US" sz="1867" b="1" dirty="0"/>
                <a:t>Gender</a:t>
              </a:r>
            </a:p>
            <a:p>
              <a:pPr algn="ctr"/>
              <a:r>
                <a:rPr lang="en-US" sz="1867" b="1" dirty="0"/>
                <a:t>IPSS-R</a:t>
              </a:r>
            </a:p>
            <a:p>
              <a:pPr algn="ctr"/>
              <a:r>
                <a:rPr lang="en-US" sz="1867" b="1" dirty="0"/>
                <a:t>14 genes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D308A1C-C415-4A77-896C-F48D87AEED54}"/>
                </a:ext>
              </a:extLst>
            </p:cNvPr>
            <p:cNvSpPr txBox="1"/>
            <p:nvPr/>
          </p:nvSpPr>
          <p:spPr>
            <a:xfrm>
              <a:off x="7784480" y="1205247"/>
              <a:ext cx="1278235" cy="33016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867" b="1" u="sng" dirty="0"/>
                <a:t>14 Gene Model</a:t>
              </a:r>
            </a:p>
            <a:p>
              <a:pPr algn="ctr"/>
              <a:r>
                <a:rPr lang="en-US" sz="1867" b="1" dirty="0"/>
                <a:t>ASXL1</a:t>
              </a:r>
            </a:p>
            <a:p>
              <a:pPr algn="ctr"/>
              <a:r>
                <a:rPr lang="en-US" sz="1867" b="1" dirty="0"/>
                <a:t>CBL</a:t>
              </a:r>
            </a:p>
            <a:p>
              <a:pPr algn="ctr"/>
              <a:r>
                <a:rPr lang="en-US" sz="1867" b="1" dirty="0"/>
                <a:t>ETV6</a:t>
              </a:r>
            </a:p>
            <a:p>
              <a:pPr algn="ctr"/>
              <a:r>
                <a:rPr lang="en-US" sz="1867" b="1" dirty="0"/>
                <a:t>EZH2</a:t>
              </a:r>
            </a:p>
            <a:p>
              <a:pPr algn="ctr"/>
              <a:r>
                <a:rPr lang="en-US" sz="1867" b="1" dirty="0"/>
                <a:t>KRAS</a:t>
              </a:r>
            </a:p>
            <a:p>
              <a:pPr algn="ctr"/>
              <a:r>
                <a:rPr lang="en-US" sz="1867" b="1" dirty="0"/>
                <a:t>LAMB4</a:t>
              </a:r>
            </a:p>
            <a:p>
              <a:pPr algn="ctr"/>
              <a:r>
                <a:rPr lang="en-US" sz="1867" b="1" dirty="0"/>
                <a:t>NCOR2</a:t>
              </a:r>
            </a:p>
            <a:p>
              <a:pPr algn="ctr"/>
              <a:r>
                <a:rPr lang="en-US" sz="1867" b="1" dirty="0"/>
                <a:t>NF1</a:t>
              </a:r>
            </a:p>
            <a:p>
              <a:pPr algn="ctr"/>
              <a:r>
                <a:rPr lang="en-US" sz="1867" b="1" dirty="0"/>
                <a:t>NPM1</a:t>
              </a:r>
            </a:p>
            <a:p>
              <a:pPr algn="ctr"/>
              <a:r>
                <a:rPr lang="en-US" sz="1867" b="1" dirty="0"/>
                <a:t>NRAS</a:t>
              </a:r>
            </a:p>
            <a:p>
              <a:pPr algn="ctr"/>
              <a:r>
                <a:rPr lang="en-US" sz="1867" b="1" dirty="0"/>
                <a:t>PRPF8</a:t>
              </a:r>
            </a:p>
            <a:p>
              <a:pPr algn="ctr"/>
              <a:r>
                <a:rPr lang="en-US" sz="1867" b="1" dirty="0"/>
                <a:t>RUNX1</a:t>
              </a:r>
            </a:p>
            <a:p>
              <a:pPr algn="ctr"/>
              <a:r>
                <a:rPr lang="en-US" sz="1867" b="1" dirty="0"/>
                <a:t>TET2</a:t>
              </a:r>
            </a:p>
            <a:p>
              <a:pPr algn="ctr"/>
              <a:r>
                <a:rPr lang="en-US" sz="1867" b="1" dirty="0"/>
                <a:t>TP53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1F42185-317D-4D00-9E0A-5976061DE2BA}"/>
                </a:ext>
              </a:extLst>
            </p:cNvPr>
            <p:cNvSpPr/>
            <p:nvPr/>
          </p:nvSpPr>
          <p:spPr>
            <a:xfrm>
              <a:off x="1170432" y="1365964"/>
              <a:ext cx="325731" cy="3292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36C0F9F-BEFC-4D53-80BB-B96A1511F390}"/>
                </a:ext>
              </a:extLst>
            </p:cNvPr>
            <p:cNvSpPr/>
            <p:nvPr/>
          </p:nvSpPr>
          <p:spPr>
            <a:xfrm>
              <a:off x="4422307" y="1424743"/>
              <a:ext cx="325731" cy="3292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5DA8217-4FB8-4ADF-A255-8290DF8543E5}"/>
              </a:ext>
            </a:extLst>
          </p:cNvPr>
          <p:cNvSpPr txBox="1"/>
          <p:nvPr/>
        </p:nvSpPr>
        <p:spPr>
          <a:xfrm>
            <a:off x="0" y="79648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MDS Prognosis:  Clinical + Mutational vs Mutational Model Alone</a:t>
            </a:r>
          </a:p>
        </p:txBody>
      </p:sp>
    </p:spTree>
    <p:extLst>
      <p:ext uri="{BB962C8B-B14F-4D97-AF65-F5344CB8AC3E}">
        <p14:creationId xmlns:p14="http://schemas.microsoft.com/office/powerpoint/2010/main" val="319358036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DS Lower-risk Slides.png">
            <a:extLst>
              <a:ext uri="{FF2B5EF4-FFF2-40B4-BE49-F238E27FC236}">
                <a16:creationId xmlns:a16="http://schemas.microsoft.com/office/drawing/2014/main" id="{68393E1C-34A4-4803-BA8C-0C3C1AFB3B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3" t="5738" r="3959" b="11228"/>
          <a:stretch/>
        </p:blipFill>
        <p:spPr>
          <a:xfrm>
            <a:off x="1998898" y="802801"/>
            <a:ext cx="8194204" cy="570187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6374F3B-91A6-45EA-8ABF-25834EC4D7E0}"/>
              </a:ext>
            </a:extLst>
          </p:cNvPr>
          <p:cNvSpPr txBox="1"/>
          <p:nvPr/>
        </p:nvSpPr>
        <p:spPr>
          <a:xfrm>
            <a:off x="198379" y="6409081"/>
            <a:ext cx="565853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/>
              <a:t>Sekeres MA and Gerds AT.  ASH Educational Book 2014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9B45AB-DDF6-41A4-8955-685C162E4098}"/>
              </a:ext>
            </a:extLst>
          </p:cNvPr>
          <p:cNvSpPr txBox="1"/>
          <p:nvPr/>
        </p:nvSpPr>
        <p:spPr>
          <a:xfrm>
            <a:off x="1116690" y="5577971"/>
            <a:ext cx="1671355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/>
              <a:t>Start </a:t>
            </a:r>
            <a:r>
              <a:rPr lang="en-US" sz="1600" dirty="0" err="1"/>
              <a:t>luspatercept</a:t>
            </a:r>
            <a:endParaRPr lang="en-US" sz="1600" dirty="0"/>
          </a:p>
          <a:p>
            <a:r>
              <a:rPr lang="en-US" sz="1600" dirty="0"/>
              <a:t>If MDS with RS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6BC2C8F-E016-4107-B4CC-B9DC44DF7CDF}"/>
              </a:ext>
            </a:extLst>
          </p:cNvPr>
          <p:cNvCxnSpPr/>
          <p:nvPr/>
        </p:nvCxnSpPr>
        <p:spPr>
          <a:xfrm flipH="1">
            <a:off x="1998897" y="5326805"/>
            <a:ext cx="307151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12E2557-4B0A-4C6C-95E4-302A12BA2B9F}"/>
              </a:ext>
            </a:extLst>
          </p:cNvPr>
          <p:cNvCxnSpPr>
            <a:endCxn id="4" idx="0"/>
          </p:cNvCxnSpPr>
          <p:nvPr/>
        </p:nvCxnSpPr>
        <p:spPr>
          <a:xfrm flipH="1">
            <a:off x="1952368" y="5326806"/>
            <a:ext cx="46529" cy="25116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E38F063-6A78-4738-A305-31F9B05D6E2D}"/>
              </a:ext>
            </a:extLst>
          </p:cNvPr>
          <p:cNvSpPr txBox="1"/>
          <p:nvPr/>
        </p:nvSpPr>
        <p:spPr>
          <a:xfrm>
            <a:off x="4259351" y="5870534"/>
            <a:ext cx="2119211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33" dirty="0"/>
              <a:t>or HMA</a:t>
            </a:r>
          </a:p>
        </p:txBody>
      </p:sp>
    </p:spTree>
    <p:extLst>
      <p:ext uri="{BB962C8B-B14F-4D97-AF65-F5344CB8AC3E}">
        <p14:creationId xmlns:p14="http://schemas.microsoft.com/office/powerpoint/2010/main" val="357417786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5A1964D-861E-4F6A-86EE-0DDAA2AA8C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77"/>
          <a:stretch/>
        </p:blipFill>
        <p:spPr bwMode="auto">
          <a:xfrm>
            <a:off x="1590507" y="1939553"/>
            <a:ext cx="8551475" cy="431429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730790C-C1C9-40E3-A589-19F2802915CD}"/>
              </a:ext>
            </a:extLst>
          </p:cNvPr>
          <p:cNvSpPr txBox="1"/>
          <p:nvPr/>
        </p:nvSpPr>
        <p:spPr>
          <a:xfrm>
            <a:off x="355916" y="6365557"/>
            <a:ext cx="495462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 err="1"/>
              <a:t>Fenaux</a:t>
            </a:r>
            <a:r>
              <a:rPr lang="en-US" sz="1867" b="1" dirty="0"/>
              <a:t> P, et al. </a:t>
            </a:r>
            <a:r>
              <a:rPr lang="en-US" sz="1867" b="1" i="1" dirty="0"/>
              <a:t>N </a:t>
            </a:r>
            <a:r>
              <a:rPr lang="en-US" sz="1867" b="1" i="1" dirty="0" err="1"/>
              <a:t>Engl</a:t>
            </a:r>
            <a:r>
              <a:rPr lang="en-US" sz="1867" b="1" i="1" dirty="0"/>
              <a:t> J Med </a:t>
            </a:r>
            <a:r>
              <a:rPr lang="en-US" sz="1867" b="1" dirty="0"/>
              <a:t>2020; 382140-151.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05390C-FE3B-4B18-9C59-A11C738B179C}"/>
              </a:ext>
            </a:extLst>
          </p:cNvPr>
          <p:cNvSpPr txBox="1"/>
          <p:nvPr/>
        </p:nvSpPr>
        <p:spPr>
          <a:xfrm>
            <a:off x="0" y="750622"/>
            <a:ext cx="122845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/>
              <a:t>Luspatercept</a:t>
            </a:r>
            <a:r>
              <a:rPr lang="en-US" sz="3200" b="1" dirty="0"/>
              <a:t> vs Placebo in Lower Risk MDS-RS Patients </a:t>
            </a:r>
          </a:p>
          <a:p>
            <a:pPr algn="ctr"/>
            <a:r>
              <a:rPr lang="en-US" sz="3200" b="1" dirty="0"/>
              <a:t>Receiving RBC Transfusion: RBC Transfusion Independence</a:t>
            </a:r>
          </a:p>
        </p:txBody>
      </p:sp>
    </p:spTree>
    <p:extLst>
      <p:ext uri="{BB962C8B-B14F-4D97-AF65-F5344CB8AC3E}">
        <p14:creationId xmlns:p14="http://schemas.microsoft.com/office/powerpoint/2010/main" val="56150993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6997E22-3037-4C30-93EF-5C17D7CC26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45" t="-1998" r="1934" b="30785"/>
          <a:stretch/>
        </p:blipFill>
        <p:spPr bwMode="auto">
          <a:xfrm>
            <a:off x="1717101" y="1792115"/>
            <a:ext cx="8998939" cy="453153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EB1E996-3338-436D-8AA3-4C76F8BEEB7F}"/>
              </a:ext>
            </a:extLst>
          </p:cNvPr>
          <p:cNvSpPr txBox="1"/>
          <p:nvPr/>
        </p:nvSpPr>
        <p:spPr>
          <a:xfrm>
            <a:off x="355916" y="6365557"/>
            <a:ext cx="495462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 err="1"/>
              <a:t>Fenaux</a:t>
            </a:r>
            <a:r>
              <a:rPr lang="en-US" sz="1867" b="1" dirty="0"/>
              <a:t> P, et al. </a:t>
            </a:r>
            <a:r>
              <a:rPr lang="en-US" sz="1867" b="1" i="1" dirty="0"/>
              <a:t>N </a:t>
            </a:r>
            <a:r>
              <a:rPr lang="en-US" sz="1867" b="1" i="1" dirty="0" err="1"/>
              <a:t>Engl</a:t>
            </a:r>
            <a:r>
              <a:rPr lang="en-US" sz="1867" b="1" i="1" dirty="0"/>
              <a:t> J Med </a:t>
            </a:r>
            <a:r>
              <a:rPr lang="en-US" sz="1867" b="1" dirty="0"/>
              <a:t>2020; 382140-151.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A2A926-9D0E-4D65-9AE9-B0BA3E3EA241}"/>
              </a:ext>
            </a:extLst>
          </p:cNvPr>
          <p:cNvSpPr txBox="1"/>
          <p:nvPr/>
        </p:nvSpPr>
        <p:spPr>
          <a:xfrm>
            <a:off x="0" y="831557"/>
            <a:ext cx="122845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/>
              <a:t>Luspatercept</a:t>
            </a:r>
            <a:r>
              <a:rPr lang="en-US" sz="3200" b="1" dirty="0"/>
              <a:t> vs Placebo in Lower Risk MDS-RS Patients </a:t>
            </a:r>
          </a:p>
          <a:p>
            <a:pPr algn="ctr"/>
            <a:r>
              <a:rPr lang="en-US" sz="3200" b="1" dirty="0"/>
              <a:t>Receiving RBC Transfusion:  Erythroid Response</a:t>
            </a:r>
          </a:p>
        </p:txBody>
      </p:sp>
    </p:spTree>
    <p:extLst>
      <p:ext uri="{BB962C8B-B14F-4D97-AF65-F5344CB8AC3E}">
        <p14:creationId xmlns:p14="http://schemas.microsoft.com/office/powerpoint/2010/main" val="196822559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D5BA133-EC5E-4B00-B635-B57D87FFA6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4" r="636" b="9756"/>
          <a:stretch/>
        </p:blipFill>
        <p:spPr bwMode="auto">
          <a:xfrm>
            <a:off x="3228857" y="1894510"/>
            <a:ext cx="5472593" cy="451609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8EDB0CB-4D58-4A3B-955C-31C6451025F9}"/>
              </a:ext>
            </a:extLst>
          </p:cNvPr>
          <p:cNvSpPr txBox="1"/>
          <p:nvPr/>
        </p:nvSpPr>
        <p:spPr>
          <a:xfrm>
            <a:off x="355916" y="6365557"/>
            <a:ext cx="495462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 err="1"/>
              <a:t>Fenaux</a:t>
            </a:r>
            <a:r>
              <a:rPr lang="en-US" sz="1867" b="1" dirty="0"/>
              <a:t> P, et al. </a:t>
            </a:r>
            <a:r>
              <a:rPr lang="en-US" sz="1867" b="1" i="1" dirty="0"/>
              <a:t>N </a:t>
            </a:r>
            <a:r>
              <a:rPr lang="en-US" sz="1867" b="1" i="1" dirty="0" err="1"/>
              <a:t>Engl</a:t>
            </a:r>
            <a:r>
              <a:rPr lang="en-US" sz="1867" b="1" i="1" dirty="0"/>
              <a:t> J Med </a:t>
            </a:r>
            <a:r>
              <a:rPr lang="en-US" sz="1867" b="1" dirty="0"/>
              <a:t>2020; 382140-151.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CB7975-C4FE-4BAF-BF7B-0510AA0D2518}"/>
              </a:ext>
            </a:extLst>
          </p:cNvPr>
          <p:cNvSpPr txBox="1"/>
          <p:nvPr/>
        </p:nvSpPr>
        <p:spPr>
          <a:xfrm>
            <a:off x="0" y="831557"/>
            <a:ext cx="122845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/>
              <a:t>Luspatercept</a:t>
            </a:r>
            <a:r>
              <a:rPr lang="en-US" sz="3200" b="1" dirty="0"/>
              <a:t> vs Placebo in Lower Risk MDS-RS Patients </a:t>
            </a:r>
          </a:p>
          <a:p>
            <a:pPr algn="ctr"/>
            <a:r>
              <a:rPr lang="en-US" sz="3200" b="1" dirty="0"/>
              <a:t>Receiving RBC Transfusion:  Adverse Events</a:t>
            </a:r>
          </a:p>
        </p:txBody>
      </p:sp>
    </p:spTree>
    <p:extLst>
      <p:ext uri="{BB962C8B-B14F-4D97-AF65-F5344CB8AC3E}">
        <p14:creationId xmlns:p14="http://schemas.microsoft.com/office/powerpoint/2010/main" val="120260708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67BDB3C-B5D1-4B02-8730-4AF86CAD27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" t="4589" r="-566" b="2293"/>
          <a:stretch/>
        </p:blipFill>
        <p:spPr bwMode="auto">
          <a:xfrm>
            <a:off x="1246691" y="1459797"/>
            <a:ext cx="9698619" cy="455400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60A6D85-8C3B-40BB-9DA6-EF49481A4D6F}"/>
              </a:ext>
            </a:extLst>
          </p:cNvPr>
          <p:cNvSpPr txBox="1"/>
          <p:nvPr/>
        </p:nvSpPr>
        <p:spPr>
          <a:xfrm>
            <a:off x="272617" y="6421853"/>
            <a:ext cx="535274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/>
              <a:t>Garcia-</a:t>
            </a:r>
            <a:r>
              <a:rPr lang="en-US" sz="1867" b="1" dirty="0" err="1"/>
              <a:t>Manero</a:t>
            </a:r>
            <a:r>
              <a:rPr lang="en-US" sz="1867" b="1" dirty="0"/>
              <a:t> G, et al. </a:t>
            </a:r>
            <a:r>
              <a:rPr lang="en-US" sz="1867" b="1" i="1" dirty="0"/>
              <a:t>Blood</a:t>
            </a:r>
            <a:r>
              <a:rPr lang="en-US" sz="1867" b="1" dirty="0"/>
              <a:t> 2020; 136(6): 674-683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43BE11-CFF7-4CC5-8053-7069A6D53665}"/>
              </a:ext>
            </a:extLst>
          </p:cNvPr>
          <p:cNvSpPr txBox="1"/>
          <p:nvPr/>
        </p:nvSpPr>
        <p:spPr>
          <a:xfrm>
            <a:off x="-82395" y="844244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Oral </a:t>
            </a:r>
            <a:r>
              <a:rPr lang="en-US" sz="3200" b="1" dirty="0" err="1"/>
              <a:t>Cedazuridine</a:t>
            </a:r>
            <a:r>
              <a:rPr lang="en-US" sz="3200" b="1" dirty="0"/>
              <a:t>/Decitabine vs IV Decitabine: Decitabine AUC</a:t>
            </a:r>
          </a:p>
        </p:txBody>
      </p:sp>
    </p:spTree>
    <p:extLst>
      <p:ext uri="{BB962C8B-B14F-4D97-AF65-F5344CB8AC3E}">
        <p14:creationId xmlns:p14="http://schemas.microsoft.com/office/powerpoint/2010/main" val="256927927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0E59C57-A00D-4431-8E04-4C37D0D13C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6" b="14621"/>
          <a:stretch/>
        </p:blipFill>
        <p:spPr bwMode="auto">
          <a:xfrm>
            <a:off x="272616" y="1200333"/>
            <a:ext cx="6195195" cy="522152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15447B8-8DC8-420C-A205-74205B6E7E0E}"/>
              </a:ext>
            </a:extLst>
          </p:cNvPr>
          <p:cNvSpPr txBox="1"/>
          <p:nvPr/>
        </p:nvSpPr>
        <p:spPr>
          <a:xfrm>
            <a:off x="272617" y="6421853"/>
            <a:ext cx="535274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/>
              <a:t>Garcia-</a:t>
            </a:r>
            <a:r>
              <a:rPr lang="en-US" sz="1867" b="1" dirty="0" err="1"/>
              <a:t>Manero</a:t>
            </a:r>
            <a:r>
              <a:rPr lang="en-US" sz="1867" b="1" dirty="0"/>
              <a:t> G, et al. </a:t>
            </a:r>
            <a:r>
              <a:rPr lang="en-US" sz="1867" b="1" i="1" dirty="0"/>
              <a:t>Blood</a:t>
            </a:r>
            <a:r>
              <a:rPr lang="en-US" sz="1867" b="1" dirty="0"/>
              <a:t> 2020; 136(6): 674-683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4C6698-7D43-4F2F-93DA-4E2E4B5A7BE2}"/>
              </a:ext>
            </a:extLst>
          </p:cNvPr>
          <p:cNvSpPr txBox="1"/>
          <p:nvPr/>
        </p:nvSpPr>
        <p:spPr>
          <a:xfrm>
            <a:off x="-129109" y="716582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Phase 2 of Oral </a:t>
            </a:r>
            <a:r>
              <a:rPr lang="en-US" sz="3200" b="1" dirty="0" err="1"/>
              <a:t>Cedazuridine</a:t>
            </a:r>
            <a:r>
              <a:rPr lang="en-US" sz="3200" b="1" dirty="0"/>
              <a:t>/decitabine: Response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9388A6-DF19-4F3A-A687-CD4198AC70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915" b="15266"/>
          <a:stretch/>
        </p:blipFill>
        <p:spPr bwMode="auto">
          <a:xfrm>
            <a:off x="6685157" y="1677150"/>
            <a:ext cx="5431499" cy="41624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65356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E312A6F-65B9-4CF3-8832-142787BF2E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5" r="438" b="8053"/>
          <a:stretch/>
        </p:blipFill>
        <p:spPr bwMode="auto">
          <a:xfrm>
            <a:off x="1783171" y="1302800"/>
            <a:ext cx="8224943" cy="506655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B9EDDE1-BFFC-4867-8B24-4211A0DC82BA}"/>
              </a:ext>
            </a:extLst>
          </p:cNvPr>
          <p:cNvSpPr txBox="1"/>
          <p:nvPr/>
        </p:nvSpPr>
        <p:spPr>
          <a:xfrm>
            <a:off x="0" y="718025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Oral </a:t>
            </a:r>
            <a:r>
              <a:rPr lang="en-US" sz="3200" b="1" dirty="0" err="1"/>
              <a:t>Cedazuridine</a:t>
            </a:r>
            <a:r>
              <a:rPr lang="en-US" sz="3200" b="1" dirty="0"/>
              <a:t>/Decitabine vs IV Decitabine: Similar Rates of TEAE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DEEFFB-B626-4E94-B180-838D0AB6A877}"/>
              </a:ext>
            </a:extLst>
          </p:cNvPr>
          <p:cNvSpPr txBox="1"/>
          <p:nvPr/>
        </p:nvSpPr>
        <p:spPr>
          <a:xfrm>
            <a:off x="272617" y="6421853"/>
            <a:ext cx="535274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/>
              <a:t>Garcia-</a:t>
            </a:r>
            <a:r>
              <a:rPr lang="en-US" sz="1867" b="1" dirty="0" err="1"/>
              <a:t>Manero</a:t>
            </a:r>
            <a:r>
              <a:rPr lang="en-US" sz="1867" b="1" dirty="0"/>
              <a:t> G, et al. </a:t>
            </a:r>
            <a:r>
              <a:rPr lang="en-US" sz="1867" b="1" i="1" dirty="0"/>
              <a:t>Blood</a:t>
            </a:r>
            <a:r>
              <a:rPr lang="en-US" sz="1867" b="1" dirty="0"/>
              <a:t> 2020; 136(6): 674-683</a:t>
            </a:r>
          </a:p>
        </p:txBody>
      </p:sp>
    </p:spTree>
    <p:extLst>
      <p:ext uri="{BB962C8B-B14F-4D97-AF65-F5344CB8AC3E}">
        <p14:creationId xmlns:p14="http://schemas.microsoft.com/office/powerpoint/2010/main" val="410164175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 45_Page_1.png">
            <a:extLst>
              <a:ext uri="{FF2B5EF4-FFF2-40B4-BE49-F238E27FC236}">
                <a16:creationId xmlns:a16="http://schemas.microsoft.com/office/drawing/2014/main" id="{4C25E8E8-6D5A-46C9-87E1-6F8B69FBD7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210" y="778448"/>
            <a:ext cx="8398471" cy="56368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9C54275-06BE-4680-B764-619CF67D830D}"/>
              </a:ext>
            </a:extLst>
          </p:cNvPr>
          <p:cNvSpPr txBox="1"/>
          <p:nvPr/>
        </p:nvSpPr>
        <p:spPr>
          <a:xfrm>
            <a:off x="198379" y="6409081"/>
            <a:ext cx="565853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/>
              <a:t>Sekeres MA and Gerds AT.  ASH Educational Book 2014 </a:t>
            </a:r>
          </a:p>
        </p:txBody>
      </p:sp>
    </p:spTree>
    <p:extLst>
      <p:ext uri="{BB962C8B-B14F-4D97-AF65-F5344CB8AC3E}">
        <p14:creationId xmlns:p14="http://schemas.microsoft.com/office/powerpoint/2010/main" val="387785866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81A9852-5E9D-4D94-9107-7231CB1DFD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07" t="7469" r="868" b="12716"/>
          <a:stretch/>
        </p:blipFill>
        <p:spPr>
          <a:xfrm>
            <a:off x="167640" y="875690"/>
            <a:ext cx="11963400" cy="54737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B67005F-6BB0-4831-A11E-D9D6E34CF918}"/>
              </a:ext>
            </a:extLst>
          </p:cNvPr>
          <p:cNvSpPr txBox="1"/>
          <p:nvPr/>
        </p:nvSpPr>
        <p:spPr>
          <a:xfrm>
            <a:off x="329656" y="6349391"/>
            <a:ext cx="300319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/>
              <a:t>Sallman DA, et al.  ASH 2019</a:t>
            </a:r>
          </a:p>
        </p:txBody>
      </p:sp>
    </p:spTree>
    <p:extLst>
      <p:ext uri="{BB962C8B-B14F-4D97-AF65-F5344CB8AC3E}">
        <p14:creationId xmlns:p14="http://schemas.microsoft.com/office/powerpoint/2010/main" val="301170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303D7C5-45B6-8443-8262-1305D8A873B4}"/>
              </a:ext>
            </a:extLst>
          </p:cNvPr>
          <p:cNvSpPr txBox="1"/>
          <p:nvPr/>
        </p:nvSpPr>
        <p:spPr>
          <a:xfrm>
            <a:off x="594030" y="1599479"/>
            <a:ext cx="2548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Dr Priya Rudolph</a:t>
            </a: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Athens, Georgia</a:t>
            </a:r>
          </a:p>
        </p:txBody>
      </p:sp>
      <p:pic>
        <p:nvPicPr>
          <p:cNvPr id="4" name="Picture 3" descr="A person wearing headphones&#10;&#10;Description automatically generated with medium confidence">
            <a:extLst>
              <a:ext uri="{FF2B5EF4-FFF2-40B4-BE49-F238E27FC236}">
                <a16:creationId xmlns:a16="http://schemas.microsoft.com/office/drawing/2014/main" id="{EF6E1E48-8A1A-D641-A5C1-B0027AFCCF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30" y="210702"/>
            <a:ext cx="2468880" cy="1388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E9C65B-4A7C-7349-B58A-09B543472006}"/>
              </a:ext>
            </a:extLst>
          </p:cNvPr>
          <p:cNvSpPr txBox="1"/>
          <p:nvPr/>
        </p:nvSpPr>
        <p:spPr>
          <a:xfrm>
            <a:off x="3169501" y="397242"/>
            <a:ext cx="82153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A 72-year-old woman with very high-risk MDS and a TP53 mutation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9C66B2-250F-0F4E-A61D-A44015811828}"/>
              </a:ext>
            </a:extLst>
          </p:cNvPr>
          <p:cNvSpPr txBox="1"/>
          <p:nvPr/>
        </p:nvSpPr>
        <p:spPr>
          <a:xfrm>
            <a:off x="594031" y="3780259"/>
            <a:ext cx="2468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Dr Anna Halpern</a:t>
            </a: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Seattle, Washington</a:t>
            </a:r>
          </a:p>
        </p:txBody>
      </p:sp>
      <p:pic>
        <p:nvPicPr>
          <p:cNvPr id="7" name="Picture 6" descr="A person wearing headphones&#10;&#10;Description automatically generated with medium confidence">
            <a:extLst>
              <a:ext uri="{FF2B5EF4-FFF2-40B4-BE49-F238E27FC236}">
                <a16:creationId xmlns:a16="http://schemas.microsoft.com/office/drawing/2014/main" id="{12D88242-B544-424B-9765-1148777CA1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30" y="2380910"/>
            <a:ext cx="2468880" cy="1388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B24EA6A-3BDA-A546-A768-73BB24C1D9FC}"/>
              </a:ext>
            </a:extLst>
          </p:cNvPr>
          <p:cNvSpPr txBox="1"/>
          <p:nvPr/>
        </p:nvSpPr>
        <p:spPr>
          <a:xfrm>
            <a:off x="3169501" y="2798283"/>
            <a:ext cx="84711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Use and dosing of HMAs and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venetoclax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 for MDS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A5AF365-2926-9C42-B08B-23EB61B32139}"/>
              </a:ext>
            </a:extLst>
          </p:cNvPr>
          <p:cNvSpPr txBox="1">
            <a:spLocks/>
          </p:cNvSpPr>
          <p:nvPr/>
        </p:nvSpPr>
        <p:spPr>
          <a:xfrm>
            <a:off x="3169501" y="4662396"/>
            <a:ext cx="8371478" cy="1388745"/>
          </a:xfrm>
          <a:prstGeom prst="rect">
            <a:avLst/>
          </a:prstGeom>
        </p:spPr>
        <p:txBody>
          <a:bodyPr/>
          <a:lstStyle>
            <a:lvl1pPr algn="ctr" defTabSz="412750" rtl="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defRPr sz="3000" b="1">
                <a:solidFill>
                  <a:srgbClr val="3333FF"/>
                </a:solidFill>
                <a:latin typeface="Calibri"/>
                <a:ea typeface="MS PGothic" pitchFamily="34" charset="-128"/>
                <a:cs typeface="Calibri"/>
              </a:defRPr>
            </a:lvl1pPr>
            <a:lvl2pPr algn="ctr" defTabSz="412750" rtl="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defRPr sz="3600" b="1">
                <a:solidFill>
                  <a:srgbClr val="3333FF"/>
                </a:solidFill>
                <a:latin typeface="Calibri" charset="0"/>
                <a:ea typeface="MS PGothic" pitchFamily="34" charset="-128"/>
                <a:cs typeface="MS PGothic" charset="0"/>
              </a:defRPr>
            </a:lvl2pPr>
            <a:lvl3pPr algn="ctr" defTabSz="412750" rtl="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defRPr sz="3600" b="1">
                <a:solidFill>
                  <a:srgbClr val="3333FF"/>
                </a:solidFill>
                <a:latin typeface="Calibri" charset="0"/>
                <a:ea typeface="MS PGothic" pitchFamily="34" charset="-128"/>
                <a:cs typeface="MS PGothic" charset="0"/>
              </a:defRPr>
            </a:lvl3pPr>
            <a:lvl4pPr algn="ctr" defTabSz="412750" rtl="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defRPr sz="3600" b="1">
                <a:solidFill>
                  <a:srgbClr val="3333FF"/>
                </a:solidFill>
                <a:latin typeface="Calibri" charset="0"/>
                <a:ea typeface="MS PGothic" pitchFamily="34" charset="-128"/>
                <a:cs typeface="MS PGothic" charset="0"/>
              </a:defRPr>
            </a:lvl4pPr>
            <a:lvl5pPr algn="ctr" defTabSz="412750" rtl="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defRPr sz="3600" b="1">
                <a:solidFill>
                  <a:srgbClr val="3333FF"/>
                </a:solidFill>
                <a:latin typeface="Calibri" charset="0"/>
                <a:ea typeface="MS PGothic" pitchFamily="34" charset="-128"/>
                <a:cs typeface="MS PGothic" charset="0"/>
              </a:defRPr>
            </a:lvl5pPr>
            <a:lvl6pPr marL="1536221" indent="-215834" algn="ctr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 sz="2800" b="1">
                <a:solidFill>
                  <a:srgbClr val="000000"/>
                </a:solidFill>
                <a:latin typeface="Times New Roman" pitchFamily="18" charset="0"/>
              </a:defRPr>
            </a:lvl6pPr>
            <a:lvl7pPr marL="1993281" indent="-215834" algn="ctr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 sz="2800" b="1">
                <a:solidFill>
                  <a:srgbClr val="000000"/>
                </a:solidFill>
                <a:latin typeface="Times New Roman" pitchFamily="18" charset="0"/>
              </a:defRPr>
            </a:lvl7pPr>
            <a:lvl8pPr marL="2450337" indent="-215834" algn="ctr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 sz="2800" b="1">
                <a:solidFill>
                  <a:srgbClr val="000000"/>
                </a:solidFill>
                <a:latin typeface="Times New Roman" pitchFamily="18" charset="0"/>
              </a:defRPr>
            </a:lvl8pPr>
            <a:lvl9pPr marL="2907397" indent="-215834" algn="ctr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 sz="2800" b="1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412750" rtl="0" eaLnBrk="0" fontAlgn="base" latinLnBrk="0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Low-dose cytarabine/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venetoclax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 for MDS; importance of cytoreduction for patients undergoing allogeneic stem cell transplant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EA5A02-01AF-7540-B3C0-11E9AB132666}"/>
              </a:ext>
            </a:extLst>
          </p:cNvPr>
          <p:cNvSpPr txBox="1"/>
          <p:nvPr/>
        </p:nvSpPr>
        <p:spPr>
          <a:xfrm>
            <a:off x="594031" y="5963186"/>
            <a:ext cx="2468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Dr Prashant Sharma</a:t>
            </a: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Salt Lake City, Utah</a:t>
            </a:r>
          </a:p>
        </p:txBody>
      </p:sp>
      <p:pic>
        <p:nvPicPr>
          <p:cNvPr id="11" name="Picture 10" descr="A person wearing headphones&#10;&#10;Description automatically generated with medium confidence">
            <a:extLst>
              <a:ext uri="{FF2B5EF4-FFF2-40B4-BE49-F238E27FC236}">
                <a16:creationId xmlns:a16="http://schemas.microsoft.com/office/drawing/2014/main" id="{CA47EF3D-C574-F147-9899-9022616AAF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30" y="4605073"/>
            <a:ext cx="2468880" cy="1388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7282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6">
            <a:extLst>
              <a:ext uri="{FF2B5EF4-FFF2-40B4-BE49-F238E27FC236}">
                <a16:creationId xmlns:a16="http://schemas.microsoft.com/office/drawing/2014/main" id="{6B1AA35C-E99A-48DB-AC38-99C8F66A58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13" r="2064" b="-2044"/>
          <a:stretch/>
        </p:blipFill>
        <p:spPr>
          <a:xfrm>
            <a:off x="1193271" y="833226"/>
            <a:ext cx="9805457" cy="543082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745B39-0DCB-4625-AE82-E3BF0BCE0B1A}"/>
              </a:ext>
            </a:extLst>
          </p:cNvPr>
          <p:cNvSpPr txBox="1"/>
          <p:nvPr/>
        </p:nvSpPr>
        <p:spPr>
          <a:xfrm>
            <a:off x="329656" y="6349391"/>
            <a:ext cx="300319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/>
              <a:t>Sallman DA, et al.  ASH 2019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10C2AF-BD0E-CD4D-98D8-CF64325C5659}"/>
              </a:ext>
            </a:extLst>
          </p:cNvPr>
          <p:cNvSpPr txBox="1"/>
          <p:nvPr/>
        </p:nvSpPr>
        <p:spPr>
          <a:xfrm>
            <a:off x="1670685" y="5959237"/>
            <a:ext cx="9109610" cy="304810"/>
          </a:xfrm>
          <a:prstGeom prst="rect">
            <a:avLst/>
          </a:prstGeom>
          <a:solidFill>
            <a:srgbClr val="F2F2F2"/>
          </a:solidFill>
        </p:spPr>
        <p:txBody>
          <a:bodyPr wrap="none" lIns="0" tIns="0" rIns="0" bIns="0" rtlCol="0">
            <a:noAutofit/>
          </a:bodyPr>
          <a:lstStyle/>
          <a:p>
            <a:r>
              <a:rPr lang="en-US" sz="1800" dirty="0" err="1"/>
              <a:t>Magrolimab</a:t>
            </a:r>
            <a:r>
              <a:rPr lang="en-US" sz="1800" dirty="0"/>
              <a:t> + AZA efficacy compares favorably to AZA monotherapy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315A0D-35B8-9D4F-9BAE-8545E68E620A}"/>
              </a:ext>
            </a:extLst>
          </p:cNvPr>
          <p:cNvSpPr/>
          <p:nvPr/>
        </p:nvSpPr>
        <p:spPr>
          <a:xfrm>
            <a:off x="-866274" y="-882316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4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4ED17E9-F51F-4189-BD62-9D6696F631B2}"/>
              </a:ext>
            </a:extLst>
          </p:cNvPr>
          <p:cNvGrpSpPr/>
          <p:nvPr/>
        </p:nvGrpSpPr>
        <p:grpSpPr>
          <a:xfrm>
            <a:off x="157253" y="1982642"/>
            <a:ext cx="4779312" cy="4538361"/>
            <a:chOff x="2173074" y="902963"/>
            <a:chExt cx="4891315" cy="5418667"/>
          </a:xfrm>
        </p:grpSpPr>
        <p:graphicFrame>
          <p:nvGraphicFramePr>
            <p:cNvPr id="4" name="Chart 3">
              <a:extLst>
                <a:ext uri="{FF2B5EF4-FFF2-40B4-BE49-F238E27FC236}">
                  <a16:creationId xmlns:a16="http://schemas.microsoft.com/office/drawing/2014/main" id="{65F6425D-8FB9-4322-9293-C2D8EBCB232C}"/>
                </a:ext>
              </a:extLst>
            </p:cNvPr>
            <p:cNvGraphicFramePr/>
            <p:nvPr/>
          </p:nvGraphicFramePr>
          <p:xfrm>
            <a:off x="2173074" y="902963"/>
            <a:ext cx="4891315" cy="54186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47541B3-98DA-4067-BEFD-16DEAB3331BA}"/>
                </a:ext>
              </a:extLst>
            </p:cNvPr>
            <p:cNvSpPr txBox="1"/>
            <p:nvPr/>
          </p:nvSpPr>
          <p:spPr>
            <a:xfrm>
              <a:off x="5347163" y="3269227"/>
              <a:ext cx="953085" cy="845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/>
                <a:t>ORR</a:t>
              </a:r>
              <a:br>
                <a:rPr lang="en-US" sz="2000" b="1" dirty="0"/>
              </a:br>
              <a:r>
                <a:rPr lang="en-US" sz="2000" b="1" dirty="0"/>
                <a:t>79%</a:t>
              </a:r>
            </a:p>
          </p:txBody>
        </p:sp>
        <p:sp>
          <p:nvSpPr>
            <p:cNvPr id="6" name="Right Bracket 5">
              <a:extLst>
                <a:ext uri="{FF2B5EF4-FFF2-40B4-BE49-F238E27FC236}">
                  <a16:creationId xmlns:a16="http://schemas.microsoft.com/office/drawing/2014/main" id="{48E4655F-0F80-4D67-98D6-352204FC9441}"/>
                </a:ext>
              </a:extLst>
            </p:cNvPr>
            <p:cNvSpPr/>
            <p:nvPr/>
          </p:nvSpPr>
          <p:spPr>
            <a:xfrm>
              <a:off x="5300748" y="2020278"/>
              <a:ext cx="46415" cy="3456517"/>
            </a:xfrm>
            <a:prstGeom prst="rightBracke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11D7F7A0-067A-4506-BB73-4856AC99E794}"/>
              </a:ext>
            </a:extLst>
          </p:cNvPr>
          <p:cNvSpPr/>
          <p:nvPr/>
        </p:nvSpPr>
        <p:spPr>
          <a:xfrm>
            <a:off x="5572184" y="1982642"/>
            <a:ext cx="5908616" cy="2658361"/>
          </a:xfrm>
          <a:prstGeom prst="rect">
            <a:avLst/>
          </a:prstGeom>
          <a:ln>
            <a:solidFill>
              <a:srgbClr val="23498A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6219" indent="-285737" fontAlgn="b">
              <a:spcAft>
                <a:spcPts val="600"/>
              </a:spcAft>
              <a:buClr>
                <a:srgbClr val="002C77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cs typeface="Arial" panose="020B0604020202020204" pitchFamily="34" charset="0"/>
              </a:rPr>
              <a:t>Median DoR: 12.9 months (min–max, 12.1–16.8)</a:t>
            </a:r>
          </a:p>
          <a:p>
            <a:pPr marL="376219" indent="-285737" fontAlgn="b">
              <a:spcAft>
                <a:spcPts val="600"/>
              </a:spcAft>
              <a:buClr>
                <a:srgbClr val="002C77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cs typeface="Arial" panose="020B0604020202020204" pitchFamily="34" charset="0"/>
              </a:rPr>
              <a:t>Median DoR after CR: 13.8 months (min–max, 6.5–20.9)</a:t>
            </a:r>
          </a:p>
          <a:p>
            <a:pPr marL="376219" indent="-285737" fontAlgn="b">
              <a:spcAft>
                <a:spcPts val="600"/>
              </a:spcAft>
              <a:buClr>
                <a:srgbClr val="002C77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cs typeface="Arial" panose="020B0604020202020204" pitchFamily="34" charset="0"/>
              </a:rPr>
              <a:t>Median time to CR: 2.6 months (min–max, 1.2–19.6)</a:t>
            </a:r>
          </a:p>
          <a:p>
            <a:pPr marL="376219" indent="-285737" fontAlgn="b">
              <a:spcAft>
                <a:spcPts val="600"/>
              </a:spcAft>
              <a:buClr>
                <a:srgbClr val="002C77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cs typeface="Arial" panose="020B0604020202020204" pitchFamily="34" charset="0"/>
              </a:rPr>
              <a:t>For patients receiving Ven 400 mg (RP2D; n=51)</a:t>
            </a:r>
            <a:r>
              <a:rPr lang="en-US" sz="1600" baseline="30000" dirty="0">
                <a:cs typeface="Arial" panose="020B0604020202020204" pitchFamily="34" charset="0"/>
              </a:rPr>
              <a:t>b</a:t>
            </a:r>
          </a:p>
          <a:p>
            <a:pPr marL="985774" lvl="1" indent="-285737" fontAlgn="b">
              <a:spcAft>
                <a:spcPts val="600"/>
              </a:spcAft>
              <a:buClr>
                <a:srgbClr val="002C77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cs typeface="Arial" panose="020B0604020202020204" pitchFamily="34" charset="0"/>
              </a:rPr>
              <a:t>84% of patients achieved ORR</a:t>
            </a:r>
            <a:r>
              <a:rPr lang="en-US" sz="1600" baseline="30000" dirty="0">
                <a:cs typeface="Arial" panose="020B0604020202020204" pitchFamily="34" charset="0"/>
              </a:rPr>
              <a:t>a</a:t>
            </a:r>
            <a:endParaRPr lang="en-US" sz="1600" dirty="0">
              <a:cs typeface="Arial" panose="020B0604020202020204" pitchFamily="34" charset="0"/>
            </a:endParaRPr>
          </a:p>
          <a:p>
            <a:pPr marL="1362007" lvl="2" indent="-285737" fontAlgn="b">
              <a:spcAft>
                <a:spcPts val="600"/>
              </a:spcAft>
              <a:buClr>
                <a:srgbClr val="002C77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cs typeface="Arial" panose="020B0604020202020204" pitchFamily="34" charset="0"/>
              </a:rPr>
              <a:t>47% achieved ORR by Cycle 2;</a:t>
            </a:r>
            <a:br>
              <a:rPr lang="en-US" sz="1600" dirty="0">
                <a:cs typeface="Arial" panose="020B0604020202020204" pitchFamily="34" charset="0"/>
              </a:rPr>
            </a:br>
            <a:r>
              <a:rPr lang="en-US" sz="1600" dirty="0">
                <a:cs typeface="Arial" panose="020B0604020202020204" pitchFamily="34" charset="0"/>
              </a:rPr>
              <a:t>78% achieved ORR by Cycle 3</a:t>
            </a:r>
          </a:p>
          <a:p>
            <a:pPr marL="1003250" lvl="1" indent="-285737" fontAlgn="b">
              <a:spcAft>
                <a:spcPts val="600"/>
              </a:spcAft>
              <a:buClr>
                <a:srgbClr val="002C77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cs typeface="Arial" panose="020B0604020202020204" pitchFamily="34" charset="0"/>
              </a:rPr>
              <a:t>35% of patients achieved CR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3A52445-C64D-412B-BB23-4F4B25C755A3}"/>
              </a:ext>
            </a:extLst>
          </p:cNvPr>
          <p:cNvGraphicFramePr>
            <a:graphicFrameLocks noGrp="1"/>
          </p:cNvGraphicFramePr>
          <p:nvPr/>
        </p:nvGraphicFramePr>
        <p:xfrm>
          <a:off x="5572185" y="4672373"/>
          <a:ext cx="5908616" cy="969985"/>
        </p:xfrm>
        <a:graphic>
          <a:graphicData uri="http://schemas.openxmlformats.org/drawingml/2006/table">
            <a:tbl>
              <a:tblPr/>
              <a:tblGrid>
                <a:gridCol w="4379035">
                  <a:extLst>
                    <a:ext uri="{9D8B030D-6E8A-4147-A177-3AD203B41FA5}">
                      <a16:colId xmlns:a16="http://schemas.microsoft.com/office/drawing/2014/main" val="1061512851"/>
                    </a:ext>
                  </a:extLst>
                </a:gridCol>
                <a:gridCol w="1529581">
                  <a:extLst>
                    <a:ext uri="{9D8B030D-6E8A-4147-A177-3AD203B41FA5}">
                      <a16:colId xmlns:a16="http://schemas.microsoft.com/office/drawing/2014/main" val="1952159404"/>
                    </a:ext>
                  </a:extLst>
                </a:gridCol>
              </a:tblGrid>
              <a:tr h="246085">
                <a:tc>
                  <a:txBody>
                    <a:bodyPr/>
                    <a:lstStyle/>
                    <a:p>
                      <a:pPr marL="91440" algn="l" fontAlgn="b">
                        <a:spcAft>
                          <a:spcPts val="600"/>
                        </a:spcAft>
                      </a:pPr>
                      <a:r>
                        <a:rPr lang="en-US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Transfusion independence rate</a:t>
                      </a:r>
                    </a:p>
                  </a:txBody>
                  <a:tcPr marL="12700" marR="12700" marT="12700" marB="0"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n (% of N=78)</a:t>
                      </a:r>
                      <a:endParaRPr lang="en-US" sz="1500" b="0" dirty="0">
                        <a:solidFill>
                          <a:schemeClr val="bg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172293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179388" indent="-90488" algn="l" fontAlgn="b">
                        <a:spcAft>
                          <a:spcPts val="600"/>
                        </a:spcAft>
                      </a:pPr>
                      <a:r>
                        <a:rPr lang="en-US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RBC and platelet</a:t>
                      </a:r>
                    </a:p>
                  </a:txBody>
                  <a:tcPr marL="12700" marR="12700" marT="12700" marB="0"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>
                          <a:latin typeface="+mn-lt"/>
                          <a:cs typeface="Calibri" panose="020F0502020204030204" pitchFamily="34" charset="0"/>
                        </a:rPr>
                        <a:t>51 (65)</a:t>
                      </a: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2717922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179388" indent="-90488" algn="l" fontAlgn="b">
                        <a:spcAft>
                          <a:spcPts val="600"/>
                        </a:spcAft>
                      </a:pPr>
                      <a:r>
                        <a:rPr lang="en-US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RBC</a:t>
                      </a:r>
                    </a:p>
                  </a:txBody>
                  <a:tcPr marL="12700" marR="12700" marT="12700" marB="0"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7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>
                          <a:latin typeface="+mn-lt"/>
                          <a:cs typeface="Calibri" panose="020F0502020204030204" pitchFamily="34" charset="0"/>
                        </a:rPr>
                        <a:t>52 (67)</a:t>
                      </a: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7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184885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179388" indent="-90488" algn="l" fontAlgn="b">
                        <a:spcAft>
                          <a:spcPts val="600"/>
                        </a:spcAft>
                      </a:pPr>
                      <a:r>
                        <a:rPr lang="en-US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Platelet</a:t>
                      </a:r>
                    </a:p>
                  </a:txBody>
                  <a:tcPr marL="12700" marR="12700" marT="12700" marB="0"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>
                          <a:latin typeface="+mn-lt"/>
                          <a:cs typeface="Calibri" panose="020F0502020204030204" pitchFamily="34" charset="0"/>
                        </a:rPr>
                        <a:t>60 (77)</a:t>
                      </a: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4086548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A932224A-9CA1-418B-AEBC-DBC7438278DD}"/>
              </a:ext>
            </a:extLst>
          </p:cNvPr>
          <p:cNvSpPr/>
          <p:nvPr/>
        </p:nvSpPr>
        <p:spPr>
          <a:xfrm>
            <a:off x="5572187" y="5735814"/>
            <a:ext cx="5827736" cy="693695"/>
          </a:xfrm>
          <a:prstGeom prst="rect">
            <a:avLst/>
          </a:prstGeom>
          <a:ln>
            <a:solidFill>
              <a:srgbClr val="23498A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6219" indent="-285737" fontAlgn="b">
              <a:spcAft>
                <a:spcPts val="600"/>
              </a:spcAft>
              <a:buClr>
                <a:srgbClr val="002C77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cs typeface="Arial" panose="020B0604020202020204" pitchFamily="34" charset="0"/>
              </a:rPr>
              <a:t>A total of 16 patients (21%) went on to receive poststudy HSCT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AC8589-1450-4A46-A102-DACA743FB63D}"/>
              </a:ext>
            </a:extLst>
          </p:cNvPr>
          <p:cNvSpPr txBox="1"/>
          <p:nvPr/>
        </p:nvSpPr>
        <p:spPr>
          <a:xfrm>
            <a:off x="449361" y="6397069"/>
            <a:ext cx="432801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67" b="1" dirty="0"/>
              <a:t>Garcia JS et al. ASH 2020; abstract 656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E956C30-01C2-4A77-B83A-D3565A541CD5}"/>
              </a:ext>
            </a:extLst>
          </p:cNvPr>
          <p:cNvSpPr txBox="1">
            <a:spLocks/>
          </p:cNvSpPr>
          <p:nvPr/>
        </p:nvSpPr>
        <p:spPr>
          <a:xfrm>
            <a:off x="121889" y="859577"/>
            <a:ext cx="11785600" cy="792163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marL="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rgbClr val="000000"/>
                </a:solidFill>
              </a:rPr>
              <a:t>Phase </a:t>
            </a:r>
            <a:r>
              <a:rPr lang="en-US" sz="3200" b="1" dirty="0" err="1">
                <a:solidFill>
                  <a:srgbClr val="000000"/>
                </a:solidFill>
              </a:rPr>
              <a:t>Ib</a:t>
            </a:r>
            <a:r>
              <a:rPr lang="en-US" sz="3200" b="1" dirty="0">
                <a:solidFill>
                  <a:srgbClr val="000000"/>
                </a:solidFill>
              </a:rPr>
              <a:t>/II Study of </a:t>
            </a:r>
            <a:r>
              <a:rPr lang="en-US" sz="3200" b="1" dirty="0" err="1">
                <a:solidFill>
                  <a:srgbClr val="000000"/>
                </a:solidFill>
              </a:rPr>
              <a:t>Azacitidine</a:t>
            </a:r>
            <a:r>
              <a:rPr lang="en-US" sz="3200" b="1" dirty="0">
                <a:solidFill>
                  <a:srgbClr val="000000"/>
                </a:solidFill>
              </a:rPr>
              <a:t> and </a:t>
            </a:r>
            <a:r>
              <a:rPr lang="en-US" sz="3200" b="1" dirty="0" err="1">
                <a:solidFill>
                  <a:srgbClr val="000000"/>
                </a:solidFill>
              </a:rPr>
              <a:t>Venetoclax</a:t>
            </a:r>
            <a:r>
              <a:rPr lang="en-US" sz="3200" b="1" dirty="0">
                <a:solidFill>
                  <a:srgbClr val="000000"/>
                </a:solidFill>
              </a:rPr>
              <a:t> for Higher Risk MDS:  Response</a:t>
            </a:r>
          </a:p>
        </p:txBody>
      </p:sp>
    </p:spTree>
    <p:extLst>
      <p:ext uri="{BB962C8B-B14F-4D97-AF65-F5344CB8AC3E}">
        <p14:creationId xmlns:p14="http://schemas.microsoft.com/office/powerpoint/2010/main" val="364213468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EF9A3-3C0A-4272-843C-A3A4DE5DA2F0}"/>
              </a:ext>
            </a:extLst>
          </p:cNvPr>
          <p:cNvSpPr txBox="1">
            <a:spLocks/>
          </p:cNvSpPr>
          <p:nvPr/>
        </p:nvSpPr>
        <p:spPr>
          <a:xfrm>
            <a:off x="165845" y="876493"/>
            <a:ext cx="11785600" cy="792163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marL="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rgbClr val="000000"/>
                </a:solidFill>
              </a:rPr>
              <a:t>Phase </a:t>
            </a:r>
            <a:r>
              <a:rPr lang="en-US" sz="3200" b="1" dirty="0" err="1">
                <a:solidFill>
                  <a:srgbClr val="000000"/>
                </a:solidFill>
              </a:rPr>
              <a:t>Ib</a:t>
            </a:r>
            <a:r>
              <a:rPr lang="en-US" sz="3200" b="1" dirty="0">
                <a:solidFill>
                  <a:srgbClr val="000000"/>
                </a:solidFill>
              </a:rPr>
              <a:t>/II Study of </a:t>
            </a:r>
            <a:r>
              <a:rPr lang="en-US" sz="3200" b="1" dirty="0" err="1">
                <a:solidFill>
                  <a:srgbClr val="000000"/>
                </a:solidFill>
              </a:rPr>
              <a:t>Azacitidine</a:t>
            </a:r>
            <a:r>
              <a:rPr lang="en-US" sz="3200" b="1" dirty="0">
                <a:solidFill>
                  <a:srgbClr val="000000"/>
                </a:solidFill>
              </a:rPr>
              <a:t> and </a:t>
            </a:r>
            <a:r>
              <a:rPr lang="en-US" sz="3200" b="1" dirty="0" err="1">
                <a:solidFill>
                  <a:srgbClr val="000000"/>
                </a:solidFill>
              </a:rPr>
              <a:t>Venetoclax</a:t>
            </a:r>
            <a:r>
              <a:rPr lang="en-US" sz="3200" b="1" dirty="0">
                <a:solidFill>
                  <a:srgbClr val="000000"/>
                </a:solidFill>
              </a:rPr>
              <a:t> for Higher Risk MDS:  Overall Survival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E69EE5B-A6BF-4BD8-8DFA-F56798E12A99}"/>
              </a:ext>
            </a:extLst>
          </p:cNvPr>
          <p:cNvSpPr/>
          <p:nvPr/>
        </p:nvSpPr>
        <p:spPr>
          <a:xfrm>
            <a:off x="4221786" y="2128401"/>
            <a:ext cx="5147421" cy="340519"/>
          </a:xfrm>
          <a:prstGeom prst="roundRect">
            <a:avLst/>
          </a:prstGeom>
          <a:ln>
            <a:solidFill>
              <a:srgbClr val="002C77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marL="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54" indent="-182554">
              <a:buFont typeface="Arial" panose="020B0604020202020204" pitchFamily="34" charset="0"/>
              <a:buChar char="•"/>
            </a:pPr>
            <a:r>
              <a:rPr lang="en-GB" sz="1400" dirty="0"/>
              <a:t>Median time on the study: 16.4 months (95% CI, 15.2‒18.7)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B2588CA-EFCC-4A8A-985C-268C29A8586F}"/>
              </a:ext>
            </a:extLst>
          </p:cNvPr>
          <p:cNvGraphicFramePr>
            <a:graphicFrameLocks noGrp="1"/>
          </p:cNvGraphicFramePr>
          <p:nvPr/>
        </p:nvGraphicFramePr>
        <p:xfrm>
          <a:off x="5016631" y="4522631"/>
          <a:ext cx="6619280" cy="10190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066616">
                  <a:extLst>
                    <a:ext uri="{9D8B030D-6E8A-4147-A177-3AD203B41FA5}">
                      <a16:colId xmlns:a16="http://schemas.microsoft.com/office/drawing/2014/main" val="94099344"/>
                    </a:ext>
                  </a:extLst>
                </a:gridCol>
                <a:gridCol w="1552664">
                  <a:extLst>
                    <a:ext uri="{9D8B030D-6E8A-4147-A177-3AD203B41FA5}">
                      <a16:colId xmlns:a16="http://schemas.microsoft.com/office/drawing/2014/main" val="2968306148"/>
                    </a:ext>
                  </a:extLst>
                </a:gridCol>
              </a:tblGrid>
              <a:tr h="320040">
                <a:tc gridSpan="2"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GB" sz="15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OS, median (95% CI), months</a:t>
                      </a:r>
                    </a:p>
                  </a:txBody>
                  <a:tcPr marL="45720" marR="4572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800" dirty="0"/>
                    </a:p>
                  </a:txBody>
                  <a:tcPr marL="45720" marR="45720" anchor="ctr">
                    <a:lnL w="12700" cmpd="sng"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6132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452438" lvl="1" indent="-179388" algn="l"/>
                      <a:r>
                        <a:rPr lang="en-GB" sz="1500" dirty="0">
                          <a:solidFill>
                            <a:schemeClr val="accent4"/>
                          </a:solidFill>
                        </a:rPr>
                        <a:t>All Ven + Aza patients </a:t>
                      </a: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accent4"/>
                          </a:solidFill>
                        </a:rPr>
                        <a:t>27.5 (18.2, NR)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689353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pPr marL="452438" marR="0" lvl="0" indent="-179388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accent3"/>
                          </a:solidFill>
                        </a:rPr>
                        <a:t>All Ven + Aza patients receiving Ven 400 mg (RP2D</a:t>
                      </a:r>
                      <a:r>
                        <a:rPr lang="en-GB" sz="1500" baseline="30000" dirty="0">
                          <a:solidFill>
                            <a:schemeClr val="accent3"/>
                          </a:solidFill>
                        </a:rPr>
                        <a:t> </a:t>
                      </a:r>
                      <a:r>
                        <a:rPr lang="en-GB" sz="1500" baseline="0" dirty="0">
                          <a:solidFill>
                            <a:schemeClr val="accent3"/>
                          </a:solidFill>
                        </a:rPr>
                        <a:t>n=51)</a:t>
                      </a:r>
                      <a:endParaRPr lang="en-GB" sz="1500" baseline="30000" dirty="0">
                        <a:solidFill>
                          <a:schemeClr val="accent3"/>
                        </a:solidFill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accent3"/>
                          </a:solidFill>
                        </a:rPr>
                        <a:t>NR (17.7, NR)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9138554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AFF08FE-531A-4DDD-8B76-BF49732E48B1}"/>
              </a:ext>
            </a:extLst>
          </p:cNvPr>
          <p:cNvCxnSpPr>
            <a:cxnSpLocks/>
          </p:cNvCxnSpPr>
          <p:nvPr/>
        </p:nvCxnSpPr>
        <p:spPr>
          <a:xfrm>
            <a:off x="5085667" y="4986499"/>
            <a:ext cx="20866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77CB1E-D9C4-46E5-9DA5-865EAE72A7C2}"/>
              </a:ext>
            </a:extLst>
          </p:cNvPr>
          <p:cNvCxnSpPr>
            <a:cxnSpLocks/>
          </p:cNvCxnSpPr>
          <p:nvPr/>
        </p:nvCxnSpPr>
        <p:spPr>
          <a:xfrm>
            <a:off x="5085667" y="5237413"/>
            <a:ext cx="208663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50E77237-ACB9-4346-8DD3-BB5FFAB8EBA9}"/>
              </a:ext>
            </a:extLst>
          </p:cNvPr>
          <p:cNvGrpSpPr/>
          <p:nvPr/>
        </p:nvGrpSpPr>
        <p:grpSpPr>
          <a:xfrm>
            <a:off x="186607" y="2067624"/>
            <a:ext cx="11449305" cy="4942564"/>
            <a:chOff x="93306" y="1582632"/>
            <a:chExt cx="11449304" cy="494256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35906F7-665A-4E6C-B658-9E5EC517D5A6}"/>
                </a:ext>
              </a:extLst>
            </p:cNvPr>
            <p:cNvSpPr txBox="1"/>
            <p:nvPr/>
          </p:nvSpPr>
          <p:spPr>
            <a:xfrm>
              <a:off x="10933158" y="3915737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1AEACB4-B589-4B0F-9102-8902F8E8B655}"/>
                </a:ext>
              </a:extLst>
            </p:cNvPr>
            <p:cNvSpPr txBox="1"/>
            <p:nvPr/>
          </p:nvSpPr>
          <p:spPr>
            <a:xfrm>
              <a:off x="7330489" y="2965111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AD706C0-D410-4A42-95AF-63ADD840E1A6}"/>
                </a:ext>
              </a:extLst>
            </p:cNvPr>
            <p:cNvSpPr txBox="1"/>
            <p:nvPr/>
          </p:nvSpPr>
          <p:spPr>
            <a:xfrm>
              <a:off x="7407159" y="2966346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8805C1F-1321-4158-8959-681A83BC9F37}"/>
                </a:ext>
              </a:extLst>
            </p:cNvPr>
            <p:cNvSpPr txBox="1"/>
            <p:nvPr/>
          </p:nvSpPr>
          <p:spPr>
            <a:xfrm>
              <a:off x="7687303" y="2966346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1A46B22-1E73-42C0-B968-F400445495C3}"/>
                </a:ext>
              </a:extLst>
            </p:cNvPr>
            <p:cNvSpPr txBox="1"/>
            <p:nvPr/>
          </p:nvSpPr>
          <p:spPr>
            <a:xfrm>
              <a:off x="7804338" y="2966346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53E0DCB-6FC3-41E3-9E8E-41558AAABC98}"/>
                </a:ext>
              </a:extLst>
            </p:cNvPr>
            <p:cNvSpPr txBox="1"/>
            <p:nvPr/>
          </p:nvSpPr>
          <p:spPr>
            <a:xfrm>
              <a:off x="6094336" y="2616957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A2FB672-002D-4F01-B3B5-14760B524AC9}"/>
                </a:ext>
              </a:extLst>
            </p:cNvPr>
            <p:cNvSpPr txBox="1"/>
            <p:nvPr/>
          </p:nvSpPr>
          <p:spPr>
            <a:xfrm>
              <a:off x="6106078" y="2622699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11C5314-C794-48B5-A988-D8DCE5B5DCD0}"/>
                </a:ext>
              </a:extLst>
            </p:cNvPr>
            <p:cNvSpPr txBox="1"/>
            <p:nvPr/>
          </p:nvSpPr>
          <p:spPr>
            <a:xfrm>
              <a:off x="5966008" y="2627984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133BDE4-9885-4654-AB5B-3F3BCCB565D1}"/>
                </a:ext>
              </a:extLst>
            </p:cNvPr>
            <p:cNvSpPr txBox="1"/>
            <p:nvPr/>
          </p:nvSpPr>
          <p:spPr>
            <a:xfrm>
              <a:off x="5812512" y="2614782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296FD1E-36BB-402C-B857-49CDAAD398A7}"/>
                </a:ext>
              </a:extLst>
            </p:cNvPr>
            <p:cNvSpPr txBox="1"/>
            <p:nvPr/>
          </p:nvSpPr>
          <p:spPr>
            <a:xfrm>
              <a:off x="5830543" y="2620032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3CBFD1D-5FEF-402D-82F3-5B182F8804F3}"/>
                </a:ext>
              </a:extLst>
            </p:cNvPr>
            <p:cNvSpPr txBox="1"/>
            <p:nvPr/>
          </p:nvSpPr>
          <p:spPr>
            <a:xfrm>
              <a:off x="5760872" y="2535976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AB9F8DB-6790-4D5C-B247-24C46E4D5150}"/>
                </a:ext>
              </a:extLst>
            </p:cNvPr>
            <p:cNvSpPr txBox="1"/>
            <p:nvPr/>
          </p:nvSpPr>
          <p:spPr>
            <a:xfrm>
              <a:off x="5628731" y="2537657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CCB098C-4283-4E49-9383-7003F3579D97}"/>
                </a:ext>
              </a:extLst>
            </p:cNvPr>
            <p:cNvSpPr txBox="1"/>
            <p:nvPr/>
          </p:nvSpPr>
          <p:spPr>
            <a:xfrm>
              <a:off x="5544488" y="2539389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C4B89F8-C54D-45AC-BA5D-086F80C8747B}"/>
                </a:ext>
              </a:extLst>
            </p:cNvPr>
            <p:cNvSpPr txBox="1"/>
            <p:nvPr/>
          </p:nvSpPr>
          <p:spPr>
            <a:xfrm>
              <a:off x="5695470" y="2535977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BF21C1A-76CA-4653-A8AE-604914F062D5}"/>
                </a:ext>
              </a:extLst>
            </p:cNvPr>
            <p:cNvSpPr txBox="1"/>
            <p:nvPr/>
          </p:nvSpPr>
          <p:spPr>
            <a:xfrm>
              <a:off x="5847664" y="2625160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F3C6048-AEB3-4078-AE05-AF628133F785}"/>
                </a:ext>
              </a:extLst>
            </p:cNvPr>
            <p:cNvSpPr txBox="1"/>
            <p:nvPr/>
          </p:nvSpPr>
          <p:spPr>
            <a:xfrm>
              <a:off x="6040676" y="2624868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85DD3F5-5E14-4FBF-9CBE-CBDECDE46B67}"/>
                </a:ext>
              </a:extLst>
            </p:cNvPr>
            <p:cNvSpPr txBox="1"/>
            <p:nvPr/>
          </p:nvSpPr>
          <p:spPr>
            <a:xfrm>
              <a:off x="6164276" y="2708842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80757F1-50CA-432B-836F-912F6D93FDF4}"/>
                </a:ext>
              </a:extLst>
            </p:cNvPr>
            <p:cNvSpPr txBox="1"/>
            <p:nvPr/>
          </p:nvSpPr>
          <p:spPr>
            <a:xfrm>
              <a:off x="6379500" y="2817132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735E2B6-811A-4A8F-A508-3CADB625BDC5}"/>
                </a:ext>
              </a:extLst>
            </p:cNvPr>
            <p:cNvSpPr txBox="1"/>
            <p:nvPr/>
          </p:nvSpPr>
          <p:spPr>
            <a:xfrm>
              <a:off x="6466802" y="2817132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82C0BC9-E6F4-4484-B88C-B452FA7D55B2}"/>
                </a:ext>
              </a:extLst>
            </p:cNvPr>
            <p:cNvSpPr txBox="1"/>
            <p:nvPr/>
          </p:nvSpPr>
          <p:spPr>
            <a:xfrm>
              <a:off x="6541993" y="2817132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292B63A-6ABB-4FC6-9171-62291F265F75}"/>
                </a:ext>
              </a:extLst>
            </p:cNvPr>
            <p:cNvSpPr txBox="1"/>
            <p:nvPr/>
          </p:nvSpPr>
          <p:spPr>
            <a:xfrm>
              <a:off x="6937251" y="2817036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DFA173B-1784-4FE2-B92B-76B926A2F124}"/>
                </a:ext>
              </a:extLst>
            </p:cNvPr>
            <p:cNvSpPr txBox="1"/>
            <p:nvPr/>
          </p:nvSpPr>
          <p:spPr>
            <a:xfrm>
              <a:off x="6993038" y="2965248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B9F78C0-942A-4099-B4CF-7FFC0E7EB18C}"/>
                </a:ext>
              </a:extLst>
            </p:cNvPr>
            <p:cNvSpPr txBox="1"/>
            <p:nvPr/>
          </p:nvSpPr>
          <p:spPr>
            <a:xfrm>
              <a:off x="7176788" y="2964890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1632239-B55C-4550-9F2C-080ABBB8006C}"/>
                </a:ext>
              </a:extLst>
            </p:cNvPr>
            <p:cNvSpPr txBox="1"/>
            <p:nvPr/>
          </p:nvSpPr>
          <p:spPr>
            <a:xfrm>
              <a:off x="7339274" y="2964890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64CFCED-B912-4D50-A416-21F5A28911F8}"/>
                </a:ext>
              </a:extLst>
            </p:cNvPr>
            <p:cNvSpPr txBox="1"/>
            <p:nvPr/>
          </p:nvSpPr>
          <p:spPr>
            <a:xfrm>
              <a:off x="7441504" y="2966346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8690FD3-8B00-4AB4-BAAF-9E57667C1FCD}"/>
                </a:ext>
              </a:extLst>
            </p:cNvPr>
            <p:cNvSpPr txBox="1"/>
            <p:nvPr/>
          </p:nvSpPr>
          <p:spPr>
            <a:xfrm>
              <a:off x="7564791" y="2966346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4C37337-BBC2-42A8-ABC5-FD1F92ECFE72}"/>
                </a:ext>
              </a:extLst>
            </p:cNvPr>
            <p:cNvSpPr txBox="1"/>
            <p:nvPr/>
          </p:nvSpPr>
          <p:spPr>
            <a:xfrm>
              <a:off x="7733631" y="2966346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26629FD-CB21-44A7-AC91-3C4CAEA759F6}"/>
                </a:ext>
              </a:extLst>
            </p:cNvPr>
            <p:cNvSpPr txBox="1"/>
            <p:nvPr/>
          </p:nvSpPr>
          <p:spPr>
            <a:xfrm>
              <a:off x="7870355" y="2966346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CAB44C5-F59A-4468-8141-03384FE93DE7}"/>
                </a:ext>
              </a:extLst>
            </p:cNvPr>
            <p:cNvSpPr txBox="1"/>
            <p:nvPr/>
          </p:nvSpPr>
          <p:spPr>
            <a:xfrm>
              <a:off x="8074176" y="2966346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DE45D3B-2999-4A2E-A7EA-0A35543A07EC}"/>
                </a:ext>
              </a:extLst>
            </p:cNvPr>
            <p:cNvSpPr txBox="1"/>
            <p:nvPr/>
          </p:nvSpPr>
          <p:spPr>
            <a:xfrm>
              <a:off x="4157471" y="2353570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EC6C8C6-5983-4D6E-A03F-95549643896E}"/>
                </a:ext>
              </a:extLst>
            </p:cNvPr>
            <p:cNvSpPr txBox="1"/>
            <p:nvPr/>
          </p:nvSpPr>
          <p:spPr>
            <a:xfrm>
              <a:off x="4059208" y="2297186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82EC6A6-0B87-4985-8EA0-EEB834638160}"/>
                </a:ext>
              </a:extLst>
            </p:cNvPr>
            <p:cNvSpPr txBox="1"/>
            <p:nvPr/>
          </p:nvSpPr>
          <p:spPr>
            <a:xfrm>
              <a:off x="3777664" y="2239191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39194EF4-E7EE-412E-9E14-C201D53882A9}"/>
                </a:ext>
              </a:extLst>
            </p:cNvPr>
            <p:cNvSpPr txBox="1"/>
            <p:nvPr/>
          </p:nvSpPr>
          <p:spPr>
            <a:xfrm>
              <a:off x="3596771" y="2188812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9A9E7A8-6499-4B9A-9CCB-3BC8B9B0E1C1}"/>
                </a:ext>
              </a:extLst>
            </p:cNvPr>
            <p:cNvSpPr txBox="1"/>
            <p:nvPr/>
          </p:nvSpPr>
          <p:spPr>
            <a:xfrm>
              <a:off x="3684751" y="2239608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C24C215-D54E-48AC-B915-893106759C64}"/>
                </a:ext>
              </a:extLst>
            </p:cNvPr>
            <p:cNvSpPr txBox="1"/>
            <p:nvPr/>
          </p:nvSpPr>
          <p:spPr>
            <a:xfrm>
              <a:off x="3707015" y="2238857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CB01BF8-8FFB-4904-8708-93A785F14790}"/>
                </a:ext>
              </a:extLst>
            </p:cNvPr>
            <p:cNvSpPr txBox="1"/>
            <p:nvPr/>
          </p:nvSpPr>
          <p:spPr>
            <a:xfrm>
              <a:off x="3822182" y="2239025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94F36B5D-2ADC-4F3A-87F8-DF54B161EF9D}"/>
                </a:ext>
              </a:extLst>
            </p:cNvPr>
            <p:cNvSpPr txBox="1"/>
            <p:nvPr/>
          </p:nvSpPr>
          <p:spPr>
            <a:xfrm>
              <a:off x="3873353" y="2239111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DEF8624-4BB2-4973-B1C9-404CCA69A989}"/>
                </a:ext>
              </a:extLst>
            </p:cNvPr>
            <p:cNvSpPr txBox="1"/>
            <p:nvPr/>
          </p:nvSpPr>
          <p:spPr>
            <a:xfrm>
              <a:off x="3962608" y="2297186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727D4F3-7817-4C23-98B7-A42DE2F9F4D1}"/>
                </a:ext>
              </a:extLst>
            </p:cNvPr>
            <p:cNvSpPr txBox="1"/>
            <p:nvPr/>
          </p:nvSpPr>
          <p:spPr>
            <a:xfrm>
              <a:off x="4069644" y="2297518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F86E523-1761-4746-B138-502881C9E7AF}"/>
                </a:ext>
              </a:extLst>
            </p:cNvPr>
            <p:cNvSpPr txBox="1"/>
            <p:nvPr/>
          </p:nvSpPr>
          <p:spPr>
            <a:xfrm>
              <a:off x="4197741" y="2352086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8719BE30-B39E-4C0F-8543-6741A92CE97B}"/>
                </a:ext>
              </a:extLst>
            </p:cNvPr>
            <p:cNvSpPr txBox="1"/>
            <p:nvPr/>
          </p:nvSpPr>
          <p:spPr>
            <a:xfrm>
              <a:off x="4234398" y="2412248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235F04C-B3AB-4C62-AA20-9596EA29CA7F}"/>
                </a:ext>
              </a:extLst>
            </p:cNvPr>
            <p:cNvSpPr txBox="1"/>
            <p:nvPr/>
          </p:nvSpPr>
          <p:spPr>
            <a:xfrm>
              <a:off x="4319533" y="2412247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4DE50AE-462B-48F1-9FD5-A905D161D39F}"/>
                </a:ext>
              </a:extLst>
            </p:cNvPr>
            <p:cNvSpPr txBox="1"/>
            <p:nvPr/>
          </p:nvSpPr>
          <p:spPr>
            <a:xfrm>
              <a:off x="3295127" y="2139488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29072C7-CDCF-46EF-9BD3-B2648EFBB6BF}"/>
                </a:ext>
              </a:extLst>
            </p:cNvPr>
            <p:cNvSpPr txBox="1"/>
            <p:nvPr/>
          </p:nvSpPr>
          <p:spPr>
            <a:xfrm>
              <a:off x="3372979" y="2137756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759CACD0-DCCE-4BF2-A525-F27762AD9345}"/>
                </a:ext>
              </a:extLst>
            </p:cNvPr>
            <p:cNvSpPr txBox="1"/>
            <p:nvPr/>
          </p:nvSpPr>
          <p:spPr>
            <a:xfrm>
              <a:off x="3428009" y="2137669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7212C63-F297-47D2-9601-2993593E4BA6}"/>
                </a:ext>
              </a:extLst>
            </p:cNvPr>
            <p:cNvSpPr txBox="1"/>
            <p:nvPr/>
          </p:nvSpPr>
          <p:spPr>
            <a:xfrm>
              <a:off x="2647532" y="2006571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2CF5987B-C8A5-4360-ADC0-9DD401050395}"/>
                </a:ext>
              </a:extLst>
            </p:cNvPr>
            <p:cNvSpPr txBox="1"/>
            <p:nvPr/>
          </p:nvSpPr>
          <p:spPr>
            <a:xfrm>
              <a:off x="2511694" y="1999094"/>
              <a:ext cx="60532" cy="60675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D87627C-DB98-4641-8961-6056CCC03821}"/>
                </a:ext>
              </a:extLst>
            </p:cNvPr>
            <p:cNvSpPr txBox="1"/>
            <p:nvPr/>
          </p:nvSpPr>
          <p:spPr>
            <a:xfrm>
              <a:off x="2898424" y="2105776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2630D9DE-0C32-4383-879E-722005022792}"/>
                </a:ext>
              </a:extLst>
            </p:cNvPr>
            <p:cNvSpPr txBox="1"/>
            <p:nvPr/>
          </p:nvSpPr>
          <p:spPr>
            <a:xfrm>
              <a:off x="2421209" y="1999095"/>
              <a:ext cx="60532" cy="60675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71DD4DF6-8639-4996-91D8-01B4B10C34AC}"/>
                </a:ext>
              </a:extLst>
            </p:cNvPr>
            <p:cNvSpPr/>
            <p:nvPr/>
          </p:nvSpPr>
          <p:spPr>
            <a:xfrm>
              <a:off x="1918643" y="1668656"/>
              <a:ext cx="60532" cy="60675"/>
            </a:xfrm>
            <a:custGeom>
              <a:avLst/>
              <a:gdLst>
                <a:gd name="connsiteX0" fmla="*/ 59851 w 59851"/>
                <a:gd name="connsiteY0" fmla="*/ 29926 h 59851"/>
                <a:gd name="connsiteX1" fmla="*/ 29926 w 59851"/>
                <a:gd name="connsiteY1" fmla="*/ 59851 h 59851"/>
                <a:gd name="connsiteX2" fmla="*/ 0 w 59851"/>
                <a:gd name="connsiteY2" fmla="*/ 29926 h 59851"/>
                <a:gd name="connsiteX3" fmla="*/ 29926 w 59851"/>
                <a:gd name="connsiteY3" fmla="*/ 0 h 59851"/>
                <a:gd name="connsiteX4" fmla="*/ 59851 w 59851"/>
                <a:gd name="connsiteY4" fmla="*/ 29926 h 5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51" h="59851">
                  <a:moveTo>
                    <a:pt x="59851" y="29926"/>
                  </a:moveTo>
                  <a:cubicBezTo>
                    <a:pt x="59851" y="46453"/>
                    <a:pt x="46453" y="59851"/>
                    <a:pt x="29926" y="59851"/>
                  </a:cubicBezTo>
                  <a:cubicBezTo>
                    <a:pt x="13398" y="59851"/>
                    <a:pt x="0" y="46453"/>
                    <a:pt x="0" y="29926"/>
                  </a:cubicBezTo>
                  <a:cubicBezTo>
                    <a:pt x="0" y="13398"/>
                    <a:pt x="13398" y="0"/>
                    <a:pt x="29926" y="0"/>
                  </a:cubicBezTo>
                  <a:cubicBezTo>
                    <a:pt x="46453" y="0"/>
                    <a:pt x="59851" y="13398"/>
                    <a:pt x="59851" y="29926"/>
                  </a:cubicBezTo>
                  <a:close/>
                </a:path>
              </a:pathLst>
            </a:custGeom>
            <a:noFill/>
            <a:ln w="1266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dirty="0"/>
                <a:t>+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A679735-0953-4E4E-8708-795B2B3AAE9A}"/>
                </a:ext>
              </a:extLst>
            </p:cNvPr>
            <p:cNvSpPr txBox="1"/>
            <p:nvPr/>
          </p:nvSpPr>
          <p:spPr>
            <a:xfrm>
              <a:off x="7331426" y="3095896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A46071F-F2D8-4C73-BC1B-0EBE6166664C}"/>
                </a:ext>
              </a:extLst>
            </p:cNvPr>
            <p:cNvSpPr txBox="1"/>
            <p:nvPr/>
          </p:nvSpPr>
          <p:spPr>
            <a:xfrm>
              <a:off x="6995249" y="3094857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9947FFB-F318-4106-9C82-19AB6C89BABA}"/>
                </a:ext>
              </a:extLst>
            </p:cNvPr>
            <p:cNvSpPr txBox="1"/>
            <p:nvPr/>
          </p:nvSpPr>
          <p:spPr>
            <a:xfrm>
              <a:off x="6924112" y="3095896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FF781AE0-1EFD-448C-AFCA-976C0EAD232D}"/>
                </a:ext>
              </a:extLst>
            </p:cNvPr>
            <p:cNvSpPr txBox="1"/>
            <p:nvPr/>
          </p:nvSpPr>
          <p:spPr>
            <a:xfrm>
              <a:off x="6535479" y="3095940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AE88CBAA-BF17-4A86-8DCD-0395257144EF}"/>
                </a:ext>
              </a:extLst>
            </p:cNvPr>
            <p:cNvSpPr txBox="1"/>
            <p:nvPr/>
          </p:nvSpPr>
          <p:spPr>
            <a:xfrm>
              <a:off x="6447990" y="3093254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C6AC4BCD-1EDF-4C01-BC19-14D8C7B8D1B3}"/>
                </a:ext>
              </a:extLst>
            </p:cNvPr>
            <p:cNvSpPr txBox="1"/>
            <p:nvPr/>
          </p:nvSpPr>
          <p:spPr>
            <a:xfrm>
              <a:off x="6374307" y="3093477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0914F66-26F5-4020-A5A8-74DBAE2B8D15}"/>
                </a:ext>
              </a:extLst>
            </p:cNvPr>
            <p:cNvSpPr txBox="1"/>
            <p:nvPr/>
          </p:nvSpPr>
          <p:spPr>
            <a:xfrm>
              <a:off x="6150012" y="2787958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99549A40-12CC-4939-9EB6-67EC5688F5AF}"/>
                </a:ext>
              </a:extLst>
            </p:cNvPr>
            <p:cNvSpPr txBox="1"/>
            <p:nvPr/>
          </p:nvSpPr>
          <p:spPr>
            <a:xfrm>
              <a:off x="6102503" y="2529338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D784A577-9BFC-4F99-A0C4-FE142B68BC2A}"/>
                </a:ext>
              </a:extLst>
            </p:cNvPr>
            <p:cNvSpPr txBox="1"/>
            <p:nvPr/>
          </p:nvSpPr>
          <p:spPr>
            <a:xfrm>
              <a:off x="6081144" y="2528392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1209A367-A9BE-4BEA-8F0C-27337FAC11C3}"/>
                </a:ext>
              </a:extLst>
            </p:cNvPr>
            <p:cNvSpPr txBox="1"/>
            <p:nvPr/>
          </p:nvSpPr>
          <p:spPr>
            <a:xfrm>
              <a:off x="6029018" y="2526011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E4B260A8-9B83-4A17-9F7D-341D31CAA26B}"/>
                </a:ext>
              </a:extLst>
            </p:cNvPr>
            <p:cNvSpPr txBox="1"/>
            <p:nvPr/>
          </p:nvSpPr>
          <p:spPr>
            <a:xfrm>
              <a:off x="5954158" y="2526010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3A069A9B-5DE2-4D28-8619-EF0AEFB4B457}"/>
                </a:ext>
              </a:extLst>
            </p:cNvPr>
            <p:cNvSpPr txBox="1"/>
            <p:nvPr/>
          </p:nvSpPr>
          <p:spPr>
            <a:xfrm>
              <a:off x="5849593" y="2528392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0614103A-22CE-43A0-AA79-3090423AE16D}"/>
                </a:ext>
              </a:extLst>
            </p:cNvPr>
            <p:cNvSpPr txBox="1"/>
            <p:nvPr/>
          </p:nvSpPr>
          <p:spPr>
            <a:xfrm>
              <a:off x="5824824" y="2528392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9BB0E54-5A92-4D00-B052-983D0EFD52A0}"/>
                </a:ext>
              </a:extLst>
            </p:cNvPr>
            <p:cNvSpPr txBox="1"/>
            <p:nvPr/>
          </p:nvSpPr>
          <p:spPr>
            <a:xfrm>
              <a:off x="5801870" y="2528392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1FC79261-234F-45C6-B85F-D45C54726F52}"/>
                </a:ext>
              </a:extLst>
            </p:cNvPr>
            <p:cNvSpPr txBox="1"/>
            <p:nvPr/>
          </p:nvSpPr>
          <p:spPr>
            <a:xfrm>
              <a:off x="5751082" y="2528392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88463ABB-BEFD-4622-B110-7558B8C7DDDB}"/>
                </a:ext>
              </a:extLst>
            </p:cNvPr>
            <p:cNvSpPr txBox="1"/>
            <p:nvPr/>
          </p:nvSpPr>
          <p:spPr>
            <a:xfrm>
              <a:off x="5690493" y="2528392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C4C1D674-4092-4865-A0C7-200C5BA639FF}"/>
                </a:ext>
              </a:extLst>
            </p:cNvPr>
            <p:cNvSpPr txBox="1"/>
            <p:nvPr/>
          </p:nvSpPr>
          <p:spPr>
            <a:xfrm>
              <a:off x="5618376" y="2526602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46FDA34F-D7E2-4240-BBAB-7CF581B3E319}"/>
                </a:ext>
              </a:extLst>
            </p:cNvPr>
            <p:cNvSpPr txBox="1"/>
            <p:nvPr/>
          </p:nvSpPr>
          <p:spPr>
            <a:xfrm>
              <a:off x="5537455" y="2528392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3EBC3348-8CD2-4AD9-8800-3D0BF82EAE0A}"/>
                </a:ext>
              </a:extLst>
            </p:cNvPr>
            <p:cNvSpPr txBox="1"/>
            <p:nvPr/>
          </p:nvSpPr>
          <p:spPr>
            <a:xfrm>
              <a:off x="4298485" y="2307693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AA1D9BE2-4AFA-4C8E-A1E6-704515528105}"/>
                </a:ext>
              </a:extLst>
            </p:cNvPr>
            <p:cNvSpPr txBox="1"/>
            <p:nvPr/>
          </p:nvSpPr>
          <p:spPr>
            <a:xfrm>
              <a:off x="4222086" y="2308755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93D4E868-1B94-42FE-99F5-5664A79265F4}"/>
                </a:ext>
              </a:extLst>
            </p:cNvPr>
            <p:cNvSpPr txBox="1"/>
            <p:nvPr/>
          </p:nvSpPr>
          <p:spPr>
            <a:xfrm>
              <a:off x="4177032" y="2210823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C660DE72-BA2D-43C9-BC15-412CECDA3716}"/>
                </a:ext>
              </a:extLst>
            </p:cNvPr>
            <p:cNvSpPr txBox="1"/>
            <p:nvPr/>
          </p:nvSpPr>
          <p:spPr>
            <a:xfrm>
              <a:off x="4143779" y="2211415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0469EB9D-D8F3-4A14-B540-92E50E72BE9D}"/>
                </a:ext>
              </a:extLst>
            </p:cNvPr>
            <p:cNvSpPr txBox="1"/>
            <p:nvPr/>
          </p:nvSpPr>
          <p:spPr>
            <a:xfrm>
              <a:off x="4051826" y="2210822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AAB9F708-983B-4902-B83D-4FD8ABACE88E}"/>
                </a:ext>
              </a:extLst>
            </p:cNvPr>
            <p:cNvSpPr txBox="1"/>
            <p:nvPr/>
          </p:nvSpPr>
          <p:spPr>
            <a:xfrm>
              <a:off x="4024694" y="2210821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2606771A-CF13-4288-AFEC-7A7ECAF8CB18}"/>
                </a:ext>
              </a:extLst>
            </p:cNvPr>
            <p:cNvSpPr txBox="1"/>
            <p:nvPr/>
          </p:nvSpPr>
          <p:spPr>
            <a:xfrm>
              <a:off x="3935182" y="2210820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0762D554-5AAF-4A14-A892-B1758EDB0162}"/>
                </a:ext>
              </a:extLst>
            </p:cNvPr>
            <p:cNvSpPr txBox="1"/>
            <p:nvPr/>
          </p:nvSpPr>
          <p:spPr>
            <a:xfrm>
              <a:off x="3857917" y="2210819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91666A3E-6958-477D-9357-ABD76E880A64}"/>
                </a:ext>
              </a:extLst>
            </p:cNvPr>
            <p:cNvSpPr txBox="1"/>
            <p:nvPr/>
          </p:nvSpPr>
          <p:spPr>
            <a:xfrm>
              <a:off x="3763040" y="2210818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549F6D83-48D5-42F0-91DA-299F73515A12}"/>
                </a:ext>
              </a:extLst>
            </p:cNvPr>
            <p:cNvSpPr txBox="1"/>
            <p:nvPr/>
          </p:nvSpPr>
          <p:spPr>
            <a:xfrm>
              <a:off x="3696013" y="2210817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5FC8C471-75AA-4794-BF9F-1F022CECB151}"/>
                </a:ext>
              </a:extLst>
            </p:cNvPr>
            <p:cNvSpPr txBox="1"/>
            <p:nvPr/>
          </p:nvSpPr>
          <p:spPr>
            <a:xfrm>
              <a:off x="3666655" y="2211718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818C0A4F-6CAA-4C49-AD26-989A6D3E55F4}"/>
                </a:ext>
              </a:extLst>
            </p:cNvPr>
            <p:cNvSpPr txBox="1"/>
            <p:nvPr/>
          </p:nvSpPr>
          <p:spPr>
            <a:xfrm>
              <a:off x="3587205" y="2139998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F232C5C-80D0-4A95-AEA9-61CA1A0168EA}"/>
                </a:ext>
              </a:extLst>
            </p:cNvPr>
            <p:cNvSpPr txBox="1"/>
            <p:nvPr/>
          </p:nvSpPr>
          <p:spPr>
            <a:xfrm>
              <a:off x="3399432" y="2066382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1F406225-0D3C-4B41-A64F-C02F8E534F3E}"/>
                </a:ext>
              </a:extLst>
            </p:cNvPr>
            <p:cNvSpPr txBox="1"/>
            <p:nvPr/>
          </p:nvSpPr>
          <p:spPr>
            <a:xfrm>
              <a:off x="3360636" y="2063531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73309D7B-8480-4661-B38E-4828382A228B}"/>
                </a:ext>
              </a:extLst>
            </p:cNvPr>
            <p:cNvSpPr txBox="1"/>
            <p:nvPr/>
          </p:nvSpPr>
          <p:spPr>
            <a:xfrm>
              <a:off x="3344291" y="2063530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FF1A9D60-954A-47D3-8ED2-3202B45110A5}"/>
                </a:ext>
              </a:extLst>
            </p:cNvPr>
            <p:cNvSpPr txBox="1"/>
            <p:nvPr/>
          </p:nvSpPr>
          <p:spPr>
            <a:xfrm>
              <a:off x="3273330" y="2066382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290E07B1-CA21-4BFF-B6F0-AC91D73F8BF2}"/>
                </a:ext>
              </a:extLst>
            </p:cNvPr>
            <p:cNvSpPr txBox="1"/>
            <p:nvPr/>
          </p:nvSpPr>
          <p:spPr>
            <a:xfrm>
              <a:off x="2884456" y="1996721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FC2F86E-6164-41BA-9E14-B6AD503F0703}"/>
                </a:ext>
              </a:extLst>
            </p:cNvPr>
            <p:cNvSpPr txBox="1"/>
            <p:nvPr/>
          </p:nvSpPr>
          <p:spPr>
            <a:xfrm>
              <a:off x="1888970" y="1672602"/>
              <a:ext cx="117680" cy="4571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/>
                <a:t>+</a:t>
              </a: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5BC17126-DAF5-435B-97AB-544EF590CA5B}"/>
                </a:ext>
              </a:extLst>
            </p:cNvPr>
            <p:cNvSpPr/>
            <p:nvPr/>
          </p:nvSpPr>
          <p:spPr>
            <a:xfrm>
              <a:off x="1925205" y="1700371"/>
              <a:ext cx="9061565" cy="2240992"/>
            </a:xfrm>
            <a:custGeom>
              <a:avLst/>
              <a:gdLst>
                <a:gd name="connsiteX0" fmla="*/ 0 w 8985958"/>
                <a:gd name="connsiteY0" fmla="*/ 0 h 2210572"/>
                <a:gd name="connsiteX1" fmla="*/ 230783 w 8985958"/>
                <a:gd name="connsiteY1" fmla="*/ 0 h 2210572"/>
                <a:gd name="connsiteX2" fmla="*/ 230783 w 8985958"/>
                <a:gd name="connsiteY2" fmla="*/ 42226 h 2210572"/>
                <a:gd name="connsiteX3" fmla="*/ 245619 w 8985958"/>
                <a:gd name="connsiteY3" fmla="*/ 42226 h 2210572"/>
                <a:gd name="connsiteX4" fmla="*/ 245619 w 8985958"/>
                <a:gd name="connsiteY4" fmla="*/ 76970 h 2210572"/>
                <a:gd name="connsiteX5" fmla="*/ 382060 w 8985958"/>
                <a:gd name="connsiteY5" fmla="*/ 76970 h 2210572"/>
                <a:gd name="connsiteX6" fmla="*/ 382060 w 8985958"/>
                <a:gd name="connsiteY6" fmla="*/ 121605 h 2210572"/>
                <a:gd name="connsiteX7" fmla="*/ 416804 w 8985958"/>
                <a:gd name="connsiteY7" fmla="*/ 121605 h 2210572"/>
                <a:gd name="connsiteX8" fmla="*/ 416804 w 8985958"/>
                <a:gd name="connsiteY8" fmla="*/ 161295 h 2210572"/>
                <a:gd name="connsiteX9" fmla="*/ 429231 w 8985958"/>
                <a:gd name="connsiteY9" fmla="*/ 161295 h 2210572"/>
                <a:gd name="connsiteX10" fmla="*/ 429231 w 8985958"/>
                <a:gd name="connsiteY10" fmla="*/ 205930 h 2210572"/>
                <a:gd name="connsiteX11" fmla="*/ 441658 w 8985958"/>
                <a:gd name="connsiteY11" fmla="*/ 205930 h 2210572"/>
                <a:gd name="connsiteX12" fmla="*/ 441658 w 8985958"/>
                <a:gd name="connsiteY12" fmla="*/ 245619 h 2210572"/>
                <a:gd name="connsiteX13" fmla="*/ 483757 w 8985958"/>
                <a:gd name="connsiteY13" fmla="*/ 245619 h 2210572"/>
                <a:gd name="connsiteX14" fmla="*/ 483757 w 8985958"/>
                <a:gd name="connsiteY14" fmla="*/ 292790 h 2210572"/>
                <a:gd name="connsiteX15" fmla="*/ 508610 w 8985958"/>
                <a:gd name="connsiteY15" fmla="*/ 292790 h 2210572"/>
                <a:gd name="connsiteX16" fmla="*/ 508610 w 8985958"/>
                <a:gd name="connsiteY16" fmla="*/ 327535 h 2210572"/>
                <a:gd name="connsiteX17" fmla="*/ 813701 w 8985958"/>
                <a:gd name="connsiteY17" fmla="*/ 327535 h 2210572"/>
                <a:gd name="connsiteX18" fmla="*/ 813701 w 8985958"/>
                <a:gd name="connsiteY18" fmla="*/ 377115 h 2210572"/>
                <a:gd name="connsiteX19" fmla="*/ 910452 w 8985958"/>
                <a:gd name="connsiteY19" fmla="*/ 377115 h 2210572"/>
                <a:gd name="connsiteX20" fmla="*/ 910452 w 8985958"/>
                <a:gd name="connsiteY20" fmla="*/ 421877 h 2210572"/>
                <a:gd name="connsiteX21" fmla="*/ 1374428 w 8985958"/>
                <a:gd name="connsiteY21" fmla="*/ 421877 h 2210572"/>
                <a:gd name="connsiteX22" fmla="*/ 1374428 w 8985958"/>
                <a:gd name="connsiteY22" fmla="*/ 456494 h 2210572"/>
                <a:gd name="connsiteX23" fmla="*/ 1615101 w 8985958"/>
                <a:gd name="connsiteY23" fmla="*/ 456494 h 2210572"/>
                <a:gd name="connsiteX24" fmla="*/ 1615101 w 8985958"/>
                <a:gd name="connsiteY24" fmla="*/ 503665 h 2210572"/>
                <a:gd name="connsiteX25" fmla="*/ 1793768 w 8985958"/>
                <a:gd name="connsiteY25" fmla="*/ 503665 h 2210572"/>
                <a:gd name="connsiteX26" fmla="*/ 1793768 w 8985958"/>
                <a:gd name="connsiteY26" fmla="*/ 560727 h 2210572"/>
                <a:gd name="connsiteX27" fmla="*/ 2004643 w 8985958"/>
                <a:gd name="connsiteY27" fmla="*/ 560727 h 2210572"/>
                <a:gd name="connsiteX28" fmla="*/ 2004643 w 8985958"/>
                <a:gd name="connsiteY28" fmla="*/ 610307 h 2210572"/>
                <a:gd name="connsiteX29" fmla="*/ 2217927 w 8985958"/>
                <a:gd name="connsiteY29" fmla="*/ 610307 h 2210572"/>
                <a:gd name="connsiteX30" fmla="*/ 2217927 w 8985958"/>
                <a:gd name="connsiteY30" fmla="*/ 669905 h 2210572"/>
                <a:gd name="connsiteX31" fmla="*/ 2322160 w 8985958"/>
                <a:gd name="connsiteY31" fmla="*/ 669905 h 2210572"/>
                <a:gd name="connsiteX32" fmla="*/ 2322160 w 8985958"/>
                <a:gd name="connsiteY32" fmla="*/ 729503 h 2210572"/>
                <a:gd name="connsiteX33" fmla="*/ 2972157 w 8985958"/>
                <a:gd name="connsiteY33" fmla="*/ 729503 h 2210572"/>
                <a:gd name="connsiteX34" fmla="*/ 2972157 w 8985958"/>
                <a:gd name="connsiteY34" fmla="*/ 791510 h 2210572"/>
                <a:gd name="connsiteX35" fmla="*/ 3463395 w 8985958"/>
                <a:gd name="connsiteY35" fmla="*/ 791510 h 2210572"/>
                <a:gd name="connsiteX36" fmla="*/ 3463395 w 8985958"/>
                <a:gd name="connsiteY36" fmla="*/ 853517 h 2210572"/>
                <a:gd name="connsiteX37" fmla="*/ 3865364 w 8985958"/>
                <a:gd name="connsiteY37" fmla="*/ 853517 h 2210572"/>
                <a:gd name="connsiteX38" fmla="*/ 3865364 w 8985958"/>
                <a:gd name="connsiteY38" fmla="*/ 935432 h 2210572"/>
                <a:gd name="connsiteX39" fmla="*/ 4217625 w 8985958"/>
                <a:gd name="connsiteY39" fmla="*/ 935432 h 2210572"/>
                <a:gd name="connsiteX40" fmla="*/ 4217625 w 8985958"/>
                <a:gd name="connsiteY40" fmla="*/ 1022166 h 2210572"/>
                <a:gd name="connsiteX41" fmla="*/ 4334158 w 8985958"/>
                <a:gd name="connsiteY41" fmla="*/ 1022166 h 2210572"/>
                <a:gd name="connsiteX42" fmla="*/ 4334158 w 8985958"/>
                <a:gd name="connsiteY42" fmla="*/ 1128935 h 2210572"/>
                <a:gd name="connsiteX43" fmla="*/ 5068606 w 8985958"/>
                <a:gd name="connsiteY43" fmla="*/ 1128935 h 2210572"/>
                <a:gd name="connsiteX44" fmla="*/ 5068606 w 8985958"/>
                <a:gd name="connsiteY44" fmla="*/ 1270322 h 2210572"/>
                <a:gd name="connsiteX45" fmla="*/ 6589365 w 8985958"/>
                <a:gd name="connsiteY45" fmla="*/ 1270322 h 2210572"/>
                <a:gd name="connsiteX46" fmla="*/ 6589365 w 8985958"/>
                <a:gd name="connsiteY46" fmla="*/ 2210573 h 2210572"/>
                <a:gd name="connsiteX47" fmla="*/ 8985959 w 8985958"/>
                <a:gd name="connsiteY47" fmla="*/ 2210573 h 2210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985958" h="2210572">
                  <a:moveTo>
                    <a:pt x="0" y="0"/>
                  </a:moveTo>
                  <a:lnTo>
                    <a:pt x="230783" y="0"/>
                  </a:lnTo>
                  <a:lnTo>
                    <a:pt x="230783" y="42226"/>
                  </a:lnTo>
                  <a:lnTo>
                    <a:pt x="245619" y="42226"/>
                  </a:lnTo>
                  <a:lnTo>
                    <a:pt x="245619" y="76970"/>
                  </a:lnTo>
                  <a:lnTo>
                    <a:pt x="382060" y="76970"/>
                  </a:lnTo>
                  <a:lnTo>
                    <a:pt x="382060" y="121605"/>
                  </a:lnTo>
                  <a:lnTo>
                    <a:pt x="416804" y="121605"/>
                  </a:lnTo>
                  <a:lnTo>
                    <a:pt x="416804" y="161295"/>
                  </a:lnTo>
                  <a:lnTo>
                    <a:pt x="429231" y="161295"/>
                  </a:lnTo>
                  <a:lnTo>
                    <a:pt x="429231" y="205930"/>
                  </a:lnTo>
                  <a:lnTo>
                    <a:pt x="441658" y="205930"/>
                  </a:lnTo>
                  <a:lnTo>
                    <a:pt x="441658" y="245619"/>
                  </a:lnTo>
                  <a:lnTo>
                    <a:pt x="483757" y="245619"/>
                  </a:lnTo>
                  <a:lnTo>
                    <a:pt x="483757" y="292790"/>
                  </a:lnTo>
                  <a:lnTo>
                    <a:pt x="508610" y="292790"/>
                  </a:lnTo>
                  <a:lnTo>
                    <a:pt x="508610" y="327535"/>
                  </a:lnTo>
                  <a:lnTo>
                    <a:pt x="813701" y="327535"/>
                  </a:lnTo>
                  <a:lnTo>
                    <a:pt x="813701" y="377115"/>
                  </a:lnTo>
                  <a:lnTo>
                    <a:pt x="910452" y="377115"/>
                  </a:lnTo>
                  <a:lnTo>
                    <a:pt x="910452" y="421877"/>
                  </a:lnTo>
                  <a:lnTo>
                    <a:pt x="1374428" y="421877"/>
                  </a:lnTo>
                  <a:lnTo>
                    <a:pt x="1374428" y="456494"/>
                  </a:lnTo>
                  <a:lnTo>
                    <a:pt x="1615101" y="456494"/>
                  </a:lnTo>
                  <a:lnTo>
                    <a:pt x="1615101" y="503665"/>
                  </a:lnTo>
                  <a:lnTo>
                    <a:pt x="1793768" y="503665"/>
                  </a:lnTo>
                  <a:lnTo>
                    <a:pt x="1793768" y="560727"/>
                  </a:lnTo>
                  <a:lnTo>
                    <a:pt x="2004643" y="560727"/>
                  </a:lnTo>
                  <a:lnTo>
                    <a:pt x="2004643" y="610307"/>
                  </a:lnTo>
                  <a:lnTo>
                    <a:pt x="2217927" y="610307"/>
                  </a:lnTo>
                  <a:lnTo>
                    <a:pt x="2217927" y="669905"/>
                  </a:lnTo>
                  <a:lnTo>
                    <a:pt x="2322160" y="669905"/>
                  </a:lnTo>
                  <a:lnTo>
                    <a:pt x="2322160" y="729503"/>
                  </a:lnTo>
                  <a:lnTo>
                    <a:pt x="2972157" y="729503"/>
                  </a:lnTo>
                  <a:lnTo>
                    <a:pt x="2972157" y="791510"/>
                  </a:lnTo>
                  <a:lnTo>
                    <a:pt x="3463395" y="791510"/>
                  </a:lnTo>
                  <a:lnTo>
                    <a:pt x="3463395" y="853517"/>
                  </a:lnTo>
                  <a:lnTo>
                    <a:pt x="3865364" y="853517"/>
                  </a:lnTo>
                  <a:lnTo>
                    <a:pt x="3865364" y="935432"/>
                  </a:lnTo>
                  <a:lnTo>
                    <a:pt x="4217625" y="935432"/>
                  </a:lnTo>
                  <a:lnTo>
                    <a:pt x="4217625" y="1022166"/>
                  </a:lnTo>
                  <a:lnTo>
                    <a:pt x="4334158" y="1022166"/>
                  </a:lnTo>
                  <a:lnTo>
                    <a:pt x="4334158" y="1128935"/>
                  </a:lnTo>
                  <a:lnTo>
                    <a:pt x="5068606" y="1128935"/>
                  </a:lnTo>
                  <a:lnTo>
                    <a:pt x="5068606" y="1270322"/>
                  </a:lnTo>
                  <a:lnTo>
                    <a:pt x="6589365" y="1270322"/>
                  </a:lnTo>
                  <a:lnTo>
                    <a:pt x="6589365" y="2210573"/>
                  </a:lnTo>
                  <a:lnTo>
                    <a:pt x="8985959" y="2210573"/>
                  </a:lnTo>
                </a:path>
              </a:pathLst>
            </a:custGeom>
            <a:noFill/>
            <a:ln w="3175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000" dirty="0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39AD18F2-2445-4D8E-BCFD-FD2854D6F6CC}"/>
                </a:ext>
              </a:extLst>
            </p:cNvPr>
            <p:cNvSpPr/>
            <p:nvPr/>
          </p:nvSpPr>
          <p:spPr>
            <a:xfrm>
              <a:off x="1931765" y="1699647"/>
              <a:ext cx="5458500" cy="1420930"/>
            </a:xfrm>
            <a:custGeom>
              <a:avLst/>
              <a:gdLst>
                <a:gd name="connsiteX0" fmla="*/ 0 w 5397078"/>
                <a:gd name="connsiteY0" fmla="*/ 0 h 1401643"/>
                <a:gd name="connsiteX1" fmla="*/ 211890 w 5397078"/>
                <a:gd name="connsiteY1" fmla="*/ 0 h 1401643"/>
                <a:gd name="connsiteX2" fmla="*/ 211890 w 5397078"/>
                <a:gd name="connsiteY2" fmla="*/ 65342 h 1401643"/>
                <a:gd name="connsiteX3" fmla="*/ 222969 w 5397078"/>
                <a:gd name="connsiteY3" fmla="*/ 65342 h 1401643"/>
                <a:gd name="connsiteX4" fmla="*/ 222969 w 5397078"/>
                <a:gd name="connsiteY4" fmla="*/ 128166 h 1401643"/>
                <a:gd name="connsiteX5" fmla="*/ 400362 w 5397078"/>
                <a:gd name="connsiteY5" fmla="*/ 128166 h 1401643"/>
                <a:gd name="connsiteX6" fmla="*/ 400362 w 5397078"/>
                <a:gd name="connsiteY6" fmla="*/ 190990 h 1401643"/>
                <a:gd name="connsiteX7" fmla="*/ 413833 w 5397078"/>
                <a:gd name="connsiteY7" fmla="*/ 190990 h 1401643"/>
                <a:gd name="connsiteX8" fmla="*/ 413833 w 5397078"/>
                <a:gd name="connsiteY8" fmla="*/ 257465 h 1401643"/>
                <a:gd name="connsiteX9" fmla="*/ 479175 w 5397078"/>
                <a:gd name="connsiteY9" fmla="*/ 257465 h 1401643"/>
                <a:gd name="connsiteX10" fmla="*/ 479175 w 5397078"/>
                <a:gd name="connsiteY10" fmla="*/ 322681 h 1401643"/>
                <a:gd name="connsiteX11" fmla="*/ 1353676 w 5397078"/>
                <a:gd name="connsiteY11" fmla="*/ 322681 h 1401643"/>
                <a:gd name="connsiteX12" fmla="*/ 1353676 w 5397078"/>
                <a:gd name="connsiteY12" fmla="*/ 384372 h 1401643"/>
                <a:gd name="connsiteX13" fmla="*/ 1592508 w 5397078"/>
                <a:gd name="connsiteY13" fmla="*/ 384372 h 1401643"/>
                <a:gd name="connsiteX14" fmla="*/ 1592508 w 5397078"/>
                <a:gd name="connsiteY14" fmla="*/ 455758 h 1401643"/>
                <a:gd name="connsiteX15" fmla="*/ 1766250 w 5397078"/>
                <a:gd name="connsiteY15" fmla="*/ 455758 h 1401643"/>
                <a:gd name="connsiteX16" fmla="*/ 1766250 w 5397078"/>
                <a:gd name="connsiteY16" fmla="*/ 532179 h 1401643"/>
                <a:gd name="connsiteX17" fmla="*/ 2301954 w 5397078"/>
                <a:gd name="connsiteY17" fmla="*/ 532179 h 1401643"/>
                <a:gd name="connsiteX18" fmla="*/ 2301954 w 5397078"/>
                <a:gd name="connsiteY18" fmla="*/ 623205 h 1401643"/>
                <a:gd name="connsiteX19" fmla="*/ 2952228 w 5397078"/>
                <a:gd name="connsiteY19" fmla="*/ 623205 h 1401643"/>
                <a:gd name="connsiteX20" fmla="*/ 2952228 w 5397078"/>
                <a:gd name="connsiteY20" fmla="*/ 736515 h 1401643"/>
                <a:gd name="connsiteX21" fmla="*/ 3437572 w 5397078"/>
                <a:gd name="connsiteY21" fmla="*/ 736515 h 1401643"/>
                <a:gd name="connsiteX22" fmla="*/ 3437572 w 5397078"/>
                <a:gd name="connsiteY22" fmla="*/ 841263 h 1401643"/>
                <a:gd name="connsiteX23" fmla="*/ 4204806 w 5397078"/>
                <a:gd name="connsiteY23" fmla="*/ 841263 h 1401643"/>
                <a:gd name="connsiteX24" fmla="*/ 4204806 w 5397078"/>
                <a:gd name="connsiteY24" fmla="*/ 1101121 h 1401643"/>
                <a:gd name="connsiteX25" fmla="*/ 4323026 w 5397078"/>
                <a:gd name="connsiteY25" fmla="*/ 1101121 h 1401643"/>
                <a:gd name="connsiteX26" fmla="*/ 4323026 w 5397078"/>
                <a:gd name="connsiteY26" fmla="*/ 1401644 h 1401643"/>
                <a:gd name="connsiteX27" fmla="*/ 5397079 w 5397078"/>
                <a:gd name="connsiteY27" fmla="*/ 1401644 h 1401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397078" h="1401643">
                  <a:moveTo>
                    <a:pt x="0" y="0"/>
                  </a:moveTo>
                  <a:lnTo>
                    <a:pt x="211890" y="0"/>
                  </a:lnTo>
                  <a:lnTo>
                    <a:pt x="211890" y="65342"/>
                  </a:lnTo>
                  <a:lnTo>
                    <a:pt x="222969" y="65342"/>
                  </a:lnTo>
                  <a:lnTo>
                    <a:pt x="222969" y="128166"/>
                  </a:lnTo>
                  <a:lnTo>
                    <a:pt x="400362" y="128166"/>
                  </a:lnTo>
                  <a:lnTo>
                    <a:pt x="400362" y="190990"/>
                  </a:lnTo>
                  <a:lnTo>
                    <a:pt x="413833" y="190990"/>
                  </a:lnTo>
                  <a:lnTo>
                    <a:pt x="413833" y="257465"/>
                  </a:lnTo>
                  <a:lnTo>
                    <a:pt x="479175" y="257465"/>
                  </a:lnTo>
                  <a:lnTo>
                    <a:pt x="479175" y="322681"/>
                  </a:lnTo>
                  <a:lnTo>
                    <a:pt x="1353676" y="322681"/>
                  </a:lnTo>
                  <a:lnTo>
                    <a:pt x="1353676" y="384372"/>
                  </a:lnTo>
                  <a:lnTo>
                    <a:pt x="1592508" y="384372"/>
                  </a:lnTo>
                  <a:lnTo>
                    <a:pt x="1592508" y="455758"/>
                  </a:lnTo>
                  <a:lnTo>
                    <a:pt x="1766250" y="455758"/>
                  </a:lnTo>
                  <a:lnTo>
                    <a:pt x="1766250" y="532179"/>
                  </a:lnTo>
                  <a:lnTo>
                    <a:pt x="2301954" y="532179"/>
                  </a:lnTo>
                  <a:lnTo>
                    <a:pt x="2301954" y="623205"/>
                  </a:lnTo>
                  <a:lnTo>
                    <a:pt x="2952228" y="623205"/>
                  </a:lnTo>
                  <a:lnTo>
                    <a:pt x="2952228" y="736515"/>
                  </a:lnTo>
                  <a:lnTo>
                    <a:pt x="3437572" y="736515"/>
                  </a:lnTo>
                  <a:lnTo>
                    <a:pt x="3437572" y="841263"/>
                  </a:lnTo>
                  <a:lnTo>
                    <a:pt x="4204806" y="841263"/>
                  </a:lnTo>
                  <a:lnTo>
                    <a:pt x="4204806" y="1101121"/>
                  </a:lnTo>
                  <a:lnTo>
                    <a:pt x="4323026" y="1101121"/>
                  </a:lnTo>
                  <a:lnTo>
                    <a:pt x="4323026" y="1401644"/>
                  </a:lnTo>
                  <a:lnTo>
                    <a:pt x="5397079" y="1401644"/>
                  </a:lnTo>
                </a:path>
              </a:pathLst>
            </a:custGeom>
            <a:noFill/>
            <a:ln w="317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1629F29C-027D-413D-B6F1-E4AE61616CDF}"/>
                </a:ext>
              </a:extLst>
            </p:cNvPr>
            <p:cNvSpPr/>
            <p:nvPr/>
          </p:nvSpPr>
          <p:spPr>
            <a:xfrm>
              <a:off x="582039" y="4752071"/>
              <a:ext cx="1418211" cy="3608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3200" dirty="0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F1BE39B2-B7AE-42F0-9CB1-C1EF38FDB534}"/>
                </a:ext>
              </a:extLst>
            </p:cNvPr>
            <p:cNvSpPr txBox="1"/>
            <p:nvPr/>
          </p:nvSpPr>
          <p:spPr>
            <a:xfrm>
              <a:off x="1547732" y="5274524"/>
              <a:ext cx="743793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10"/>
              <a:r>
                <a:rPr lang="en-GB" sz="1200" b="1" dirty="0">
                  <a:solidFill>
                    <a:prstClr val="black"/>
                  </a:solidFill>
                  <a:latin typeface="Arial"/>
                </a:rPr>
                <a:t>No. at risk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599DEDB7-0958-4E95-BD3F-CC160B63CDB1}"/>
                </a:ext>
              </a:extLst>
            </p:cNvPr>
            <p:cNvSpPr txBox="1"/>
            <p:nvPr/>
          </p:nvSpPr>
          <p:spPr>
            <a:xfrm>
              <a:off x="93306" y="5560179"/>
              <a:ext cx="1589623" cy="8156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19110">
                <a:spcAft>
                  <a:spcPts val="600"/>
                </a:spcAft>
              </a:pPr>
              <a:r>
                <a:rPr lang="en-GB" sz="1200" b="1" dirty="0">
                  <a:solidFill>
                    <a:schemeClr val="accent4"/>
                  </a:solidFill>
                </a:rPr>
                <a:t>All Ven + Aza patients</a:t>
              </a:r>
            </a:p>
            <a:p>
              <a:pPr algn="r" defTabSz="1219110">
                <a:spcAft>
                  <a:spcPts val="600"/>
                </a:spcAft>
              </a:pPr>
              <a:r>
                <a:rPr lang="en-GB" sz="1200" b="1" dirty="0">
                  <a:solidFill>
                    <a:schemeClr val="accent3"/>
                  </a:solidFill>
                </a:rPr>
                <a:t>All Ven + Aza patients</a:t>
              </a:r>
              <a:br>
                <a:rPr lang="en-GB" sz="1200" b="1" dirty="0">
                  <a:solidFill>
                    <a:schemeClr val="accent3"/>
                  </a:solidFill>
                </a:rPr>
              </a:br>
              <a:r>
                <a:rPr lang="en-GB" sz="1200" b="1" dirty="0">
                  <a:solidFill>
                    <a:schemeClr val="accent3"/>
                  </a:solidFill>
                </a:rPr>
                <a:t>receiving Ven 400 mg (RP2D)</a:t>
              </a:r>
              <a:endParaRPr lang="en-GB" sz="1200" b="1" baseline="30000" dirty="0">
                <a:solidFill>
                  <a:schemeClr val="accent3"/>
                </a:solidFill>
              </a:endParaRPr>
            </a:p>
          </p:txBody>
        </p: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A50638FB-8F57-4F71-AF07-280643CBBBFF}"/>
                </a:ext>
              </a:extLst>
            </p:cNvPr>
            <p:cNvGrpSpPr/>
            <p:nvPr/>
          </p:nvGrpSpPr>
          <p:grpSpPr>
            <a:xfrm>
              <a:off x="1816350" y="5543000"/>
              <a:ext cx="9641942" cy="982196"/>
              <a:chOff x="1687304" y="5458131"/>
              <a:chExt cx="9641942" cy="982196"/>
            </a:xfrm>
          </p:grpSpPr>
          <p:sp>
            <p:nvSpPr>
              <p:cNvPr id="154" name="TextBox 153">
                <a:extLst>
                  <a:ext uri="{FF2B5EF4-FFF2-40B4-BE49-F238E27FC236}">
                    <a16:creationId xmlns:a16="http://schemas.microsoft.com/office/drawing/2014/main" id="{5A746CBF-0944-4A38-9A40-C56568D58483}"/>
                  </a:ext>
                </a:extLst>
              </p:cNvPr>
              <p:cNvSpPr txBox="1"/>
              <p:nvPr/>
            </p:nvSpPr>
            <p:spPr>
              <a:xfrm>
                <a:off x="1687304" y="5470831"/>
                <a:ext cx="230832" cy="44627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8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2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4"/>
                    </a:solidFill>
                    <a:latin typeface="Arial"/>
                  </a:rPr>
                  <a:t>78	</a:t>
                </a:r>
              </a:p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3"/>
                    </a:solidFill>
                    <a:latin typeface="Arial"/>
                  </a:rPr>
                  <a:t>51</a:t>
                </a:r>
              </a:p>
            </p:txBody>
          </p:sp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70EF0063-85B9-452F-8C03-267BF39CC28E}"/>
                  </a:ext>
                </a:extLst>
              </p:cNvPr>
              <p:cNvSpPr txBox="1"/>
              <p:nvPr/>
            </p:nvSpPr>
            <p:spPr>
              <a:xfrm>
                <a:off x="2427893" y="5465427"/>
                <a:ext cx="169918" cy="44627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8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2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4"/>
                    </a:solidFill>
                    <a:latin typeface="Arial"/>
                  </a:rPr>
                  <a:t>66</a:t>
                </a:r>
              </a:p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3"/>
                    </a:solidFill>
                    <a:latin typeface="Arial"/>
                  </a:rPr>
                  <a:t>45</a:t>
                </a:r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13EB70A1-4DE2-47A5-832E-CCC054CD9957}"/>
                  </a:ext>
                </a:extLst>
              </p:cNvPr>
              <p:cNvSpPr txBox="1"/>
              <p:nvPr/>
            </p:nvSpPr>
            <p:spPr>
              <a:xfrm>
                <a:off x="3161489" y="5470831"/>
                <a:ext cx="169918" cy="44627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8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2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4"/>
                    </a:solidFill>
                    <a:latin typeface="Arial"/>
                  </a:rPr>
                  <a:t>59</a:t>
                </a:r>
              </a:p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3"/>
                    </a:solidFill>
                    <a:latin typeface="Arial"/>
                  </a:rPr>
                  <a:t>42</a:t>
                </a:r>
              </a:p>
            </p:txBody>
          </p:sp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6BD03831-9085-4CAF-8AA1-397AF8DE8B84}"/>
                  </a:ext>
                </a:extLst>
              </p:cNvPr>
              <p:cNvSpPr txBox="1"/>
              <p:nvPr/>
            </p:nvSpPr>
            <p:spPr>
              <a:xfrm>
                <a:off x="3891405" y="5470831"/>
                <a:ext cx="169918" cy="7078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8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2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4"/>
                    </a:solidFill>
                    <a:latin typeface="Arial"/>
                  </a:rPr>
                  <a:t>46</a:t>
                </a:r>
              </a:p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3"/>
                    </a:solidFill>
                    <a:latin typeface="Arial"/>
                  </a:rPr>
                  <a:t>31</a:t>
                </a:r>
              </a:p>
              <a:p>
                <a:pPr algn="ctr" defTabSz="1219110">
                  <a:spcAft>
                    <a:spcPts val="600"/>
                  </a:spcAft>
                </a:pPr>
                <a:endParaRPr lang="en-GB" sz="1200" b="1" dirty="0">
                  <a:solidFill>
                    <a:srgbClr val="0682BA"/>
                  </a:solidFill>
                  <a:latin typeface="Arial"/>
                </a:endParaRPr>
              </a:p>
            </p:txBody>
          </p:sp>
          <p:sp>
            <p:nvSpPr>
              <p:cNvPr id="158" name="TextBox 157">
                <a:extLst>
                  <a:ext uri="{FF2B5EF4-FFF2-40B4-BE49-F238E27FC236}">
                    <a16:creationId xmlns:a16="http://schemas.microsoft.com/office/drawing/2014/main" id="{9EC7992C-6B39-4A9D-8863-500274E0EA04}"/>
                  </a:ext>
                </a:extLst>
              </p:cNvPr>
              <p:cNvSpPr txBox="1"/>
              <p:nvPr/>
            </p:nvSpPr>
            <p:spPr>
              <a:xfrm>
                <a:off x="4626449" y="5470831"/>
                <a:ext cx="169918" cy="7078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8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2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4"/>
                    </a:solidFill>
                    <a:latin typeface="Arial"/>
                  </a:rPr>
                  <a:t>38</a:t>
                </a:r>
              </a:p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3"/>
                    </a:solidFill>
                    <a:latin typeface="Arial"/>
                  </a:rPr>
                  <a:t>24</a:t>
                </a:r>
              </a:p>
              <a:p>
                <a:pPr algn="ctr" defTabSz="1219110">
                  <a:spcAft>
                    <a:spcPts val="600"/>
                  </a:spcAft>
                </a:pPr>
                <a:endParaRPr lang="en-GB" sz="1200" b="1" dirty="0">
                  <a:solidFill>
                    <a:srgbClr val="0682BA"/>
                  </a:solidFill>
                  <a:latin typeface="Arial"/>
                </a:endParaRPr>
              </a:p>
            </p:txBody>
          </p:sp>
          <p:sp>
            <p:nvSpPr>
              <p:cNvPr id="159" name="TextBox 158">
                <a:extLst>
                  <a:ext uri="{FF2B5EF4-FFF2-40B4-BE49-F238E27FC236}">
                    <a16:creationId xmlns:a16="http://schemas.microsoft.com/office/drawing/2014/main" id="{B3AD8B79-9925-4E64-BFB7-24784FC3D4E4}"/>
                  </a:ext>
                </a:extLst>
              </p:cNvPr>
              <p:cNvSpPr txBox="1"/>
              <p:nvPr/>
            </p:nvSpPr>
            <p:spPr>
              <a:xfrm>
                <a:off x="5357848" y="5470831"/>
                <a:ext cx="169918" cy="7078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8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2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4"/>
                    </a:solidFill>
                    <a:latin typeface="Arial"/>
                  </a:rPr>
                  <a:t>36</a:t>
                </a:r>
              </a:p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3"/>
                    </a:solidFill>
                    <a:latin typeface="Arial"/>
                  </a:rPr>
                  <a:t>22</a:t>
                </a:r>
              </a:p>
              <a:p>
                <a:pPr algn="ctr" defTabSz="1219110">
                  <a:spcAft>
                    <a:spcPts val="600"/>
                  </a:spcAft>
                </a:pPr>
                <a:endParaRPr lang="en-GB" sz="1200" b="1" dirty="0">
                  <a:solidFill>
                    <a:srgbClr val="0682BA"/>
                  </a:solidFill>
                  <a:latin typeface="Arial"/>
                </a:endParaRPr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E9E6DBBE-075C-46E4-9F78-1FC80D70313F}"/>
                  </a:ext>
                </a:extLst>
              </p:cNvPr>
              <p:cNvSpPr txBox="1"/>
              <p:nvPr/>
            </p:nvSpPr>
            <p:spPr>
              <a:xfrm>
                <a:off x="6091764" y="5470831"/>
                <a:ext cx="169918" cy="7078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8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2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4"/>
                    </a:solidFill>
                    <a:latin typeface="Arial"/>
                  </a:rPr>
                  <a:t>20</a:t>
                </a:r>
              </a:p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3"/>
                    </a:solidFill>
                    <a:latin typeface="Arial"/>
                  </a:rPr>
                  <a:t>7</a:t>
                </a:r>
              </a:p>
              <a:p>
                <a:pPr algn="ctr" defTabSz="1219110">
                  <a:spcAft>
                    <a:spcPts val="600"/>
                  </a:spcAft>
                </a:pPr>
                <a:endParaRPr lang="en-GB" sz="1200" b="1" dirty="0">
                  <a:solidFill>
                    <a:srgbClr val="0682BA"/>
                  </a:solidFill>
                  <a:latin typeface="Arial"/>
                </a:endParaRPr>
              </a:p>
            </p:txBody>
          </p:sp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F8C0B5AC-6AA0-4963-B313-C47516008212}"/>
                  </a:ext>
                </a:extLst>
              </p:cNvPr>
              <p:cNvSpPr txBox="1"/>
              <p:nvPr/>
            </p:nvSpPr>
            <p:spPr>
              <a:xfrm>
                <a:off x="6806499" y="5470831"/>
                <a:ext cx="169918" cy="9694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8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2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4"/>
                    </a:solidFill>
                    <a:latin typeface="Arial"/>
                  </a:rPr>
                  <a:t>15</a:t>
                </a:r>
              </a:p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3"/>
                    </a:solidFill>
                    <a:latin typeface="Arial"/>
                  </a:rPr>
                  <a:t>2</a:t>
                </a:r>
              </a:p>
              <a:p>
                <a:pPr algn="ctr" defTabSz="1219110">
                  <a:spcAft>
                    <a:spcPts val="600"/>
                  </a:spcAft>
                </a:pPr>
                <a:endParaRPr lang="en-GB" sz="1200" b="1" dirty="0">
                  <a:solidFill>
                    <a:srgbClr val="F07F09"/>
                  </a:solidFill>
                  <a:latin typeface="Arial"/>
                </a:endParaRPr>
              </a:p>
              <a:p>
                <a:pPr algn="ctr" defTabSz="1219110">
                  <a:spcAft>
                    <a:spcPts val="600"/>
                  </a:spcAft>
                </a:pPr>
                <a:endParaRPr lang="en-GB" sz="1200" b="1" dirty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D2C782F9-4F2B-4797-86F7-1347D14929DB}"/>
                  </a:ext>
                </a:extLst>
              </p:cNvPr>
              <p:cNvSpPr txBox="1"/>
              <p:nvPr/>
            </p:nvSpPr>
            <p:spPr>
              <a:xfrm>
                <a:off x="7582588" y="5470831"/>
                <a:ext cx="84959" cy="44627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8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2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4"/>
                    </a:solidFill>
                    <a:latin typeface="Arial"/>
                  </a:rPr>
                  <a:t>7</a:t>
                </a:r>
              </a:p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3"/>
                    </a:solidFill>
                    <a:latin typeface="Arial"/>
                  </a:rPr>
                  <a:t>0</a:t>
                </a:r>
              </a:p>
            </p:txBody>
          </p:sp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121035FA-D993-42A5-84D9-C4E9EDD1B050}"/>
                  </a:ext>
                </a:extLst>
              </p:cNvPr>
              <p:cNvSpPr txBox="1"/>
              <p:nvPr/>
            </p:nvSpPr>
            <p:spPr>
              <a:xfrm>
                <a:off x="8291706" y="5458131"/>
                <a:ext cx="84959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8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2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4"/>
                    </a:solidFill>
                    <a:latin typeface="Arial"/>
                  </a:rPr>
                  <a:t>2</a:t>
                </a:r>
              </a:p>
            </p:txBody>
          </p:sp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2000E79C-44C0-40E6-BD22-B7ABA1F5CD0E}"/>
                  </a:ext>
                </a:extLst>
              </p:cNvPr>
              <p:cNvSpPr txBox="1"/>
              <p:nvPr/>
            </p:nvSpPr>
            <p:spPr>
              <a:xfrm>
                <a:off x="9052419" y="5458131"/>
                <a:ext cx="84959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8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2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4"/>
                    </a:solidFill>
                    <a:latin typeface="Arial"/>
                  </a:rPr>
                  <a:t>1</a:t>
                </a:r>
              </a:p>
            </p:txBody>
          </p:sp>
          <p:sp>
            <p:nvSpPr>
              <p:cNvPr id="165" name="TextBox 164">
                <a:extLst>
                  <a:ext uri="{FF2B5EF4-FFF2-40B4-BE49-F238E27FC236}">
                    <a16:creationId xmlns:a16="http://schemas.microsoft.com/office/drawing/2014/main" id="{E6A4BE78-0166-46A3-AA2C-61B2AD776775}"/>
                  </a:ext>
                </a:extLst>
              </p:cNvPr>
              <p:cNvSpPr txBox="1"/>
              <p:nvPr/>
            </p:nvSpPr>
            <p:spPr>
              <a:xfrm>
                <a:off x="9788181" y="5458131"/>
                <a:ext cx="78548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8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2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4"/>
                    </a:solidFill>
                  </a:rPr>
                  <a:t>1</a:t>
                </a:r>
                <a:endParaRPr lang="en-GB" sz="1200" b="1" dirty="0">
                  <a:solidFill>
                    <a:schemeClr val="accent4"/>
                  </a:solidFill>
                  <a:latin typeface="Arial"/>
                </a:endParaRPr>
              </a:p>
            </p:txBody>
          </p:sp>
          <p:sp>
            <p:nvSpPr>
              <p:cNvPr id="166" name="TextBox 165">
                <a:extLst>
                  <a:ext uri="{FF2B5EF4-FFF2-40B4-BE49-F238E27FC236}">
                    <a16:creationId xmlns:a16="http://schemas.microsoft.com/office/drawing/2014/main" id="{3C8F81A8-40ED-4E25-B936-823D42F83A2A}"/>
                  </a:ext>
                </a:extLst>
              </p:cNvPr>
              <p:cNvSpPr txBox="1"/>
              <p:nvPr/>
            </p:nvSpPr>
            <p:spPr>
              <a:xfrm>
                <a:off x="10519442" y="5458131"/>
                <a:ext cx="78548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8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2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4"/>
                    </a:solidFill>
                  </a:rPr>
                  <a:t>1</a:t>
                </a:r>
                <a:endParaRPr lang="en-GB" sz="1200" b="1" dirty="0">
                  <a:solidFill>
                    <a:schemeClr val="accent4"/>
                  </a:solidFill>
                  <a:latin typeface="Arial"/>
                </a:endParaRPr>
              </a:p>
            </p:txBody>
          </p:sp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858554CC-7927-43D7-A966-B3FC841EE4B8}"/>
                  </a:ext>
                </a:extLst>
              </p:cNvPr>
              <p:cNvSpPr txBox="1"/>
              <p:nvPr/>
            </p:nvSpPr>
            <p:spPr>
              <a:xfrm>
                <a:off x="11250698" y="5458131"/>
                <a:ext cx="78548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8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2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10"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accent4"/>
                    </a:solidFill>
                  </a:rPr>
                  <a:t>0</a:t>
                </a:r>
                <a:endParaRPr lang="en-GB" sz="1200" b="1" dirty="0">
                  <a:solidFill>
                    <a:schemeClr val="accent4"/>
                  </a:solidFill>
                  <a:latin typeface="Arial"/>
                </a:endParaRP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47AF4831-5728-4FAE-9825-052A996DAB34}"/>
                </a:ext>
              </a:extLst>
            </p:cNvPr>
            <p:cNvGrpSpPr/>
            <p:nvPr/>
          </p:nvGrpSpPr>
          <p:grpSpPr>
            <a:xfrm>
              <a:off x="1440184" y="1582632"/>
              <a:ext cx="10102426" cy="3899919"/>
              <a:chOff x="1381043" y="1319675"/>
              <a:chExt cx="10006549" cy="3846979"/>
            </a:xfrm>
          </p:grpSpPr>
          <p:grpSp>
            <p:nvGrpSpPr>
              <p:cNvPr id="107" name="Group 106">
                <a:extLst>
                  <a:ext uri="{FF2B5EF4-FFF2-40B4-BE49-F238E27FC236}">
                    <a16:creationId xmlns:a16="http://schemas.microsoft.com/office/drawing/2014/main" id="{A924DDAA-61F6-4B8C-9621-B5BF3A5BB584}"/>
                  </a:ext>
                </a:extLst>
              </p:cNvPr>
              <p:cNvGrpSpPr/>
              <p:nvPr/>
            </p:nvGrpSpPr>
            <p:grpSpPr>
              <a:xfrm>
                <a:off x="1727769" y="1441482"/>
                <a:ext cx="39592" cy="3204238"/>
                <a:chOff x="1110536" y="1331609"/>
                <a:chExt cx="28800" cy="2155374"/>
              </a:xfrm>
            </p:grpSpPr>
            <p:cxnSp>
              <p:nvCxnSpPr>
                <p:cNvPr id="148" name="Straight Connector 147">
                  <a:extLst>
                    <a:ext uri="{FF2B5EF4-FFF2-40B4-BE49-F238E27FC236}">
                      <a16:creationId xmlns:a16="http://schemas.microsoft.com/office/drawing/2014/main" id="{BDD6E145-B102-412A-80E0-F5C66D1ACF8C}"/>
                    </a:ext>
                  </a:extLst>
                </p:cNvPr>
                <p:cNvCxnSpPr/>
                <p:nvPr/>
              </p:nvCxnSpPr>
              <p:spPr>
                <a:xfrm>
                  <a:off x="1110536" y="1331609"/>
                  <a:ext cx="28800" cy="0"/>
                </a:xfrm>
                <a:prstGeom prst="line">
                  <a:avLst/>
                </a:prstGeom>
                <a:ln w="15875" cap="sq">
                  <a:solidFill>
                    <a:schemeClr val="tx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Straight Connector 148">
                  <a:extLst>
                    <a:ext uri="{FF2B5EF4-FFF2-40B4-BE49-F238E27FC236}">
                      <a16:creationId xmlns:a16="http://schemas.microsoft.com/office/drawing/2014/main" id="{B36839B2-4A27-493A-9315-AD43413D6280}"/>
                    </a:ext>
                  </a:extLst>
                </p:cNvPr>
                <p:cNvCxnSpPr/>
                <p:nvPr/>
              </p:nvCxnSpPr>
              <p:spPr>
                <a:xfrm>
                  <a:off x="1110536" y="1762684"/>
                  <a:ext cx="28800" cy="0"/>
                </a:xfrm>
                <a:prstGeom prst="line">
                  <a:avLst/>
                </a:prstGeom>
                <a:ln w="15875" cap="sq">
                  <a:solidFill>
                    <a:schemeClr val="tx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Straight Connector 149">
                  <a:extLst>
                    <a:ext uri="{FF2B5EF4-FFF2-40B4-BE49-F238E27FC236}">
                      <a16:creationId xmlns:a16="http://schemas.microsoft.com/office/drawing/2014/main" id="{23542C9E-FFC6-4654-BB75-BC12847A8407}"/>
                    </a:ext>
                  </a:extLst>
                </p:cNvPr>
                <p:cNvCxnSpPr/>
                <p:nvPr/>
              </p:nvCxnSpPr>
              <p:spPr>
                <a:xfrm>
                  <a:off x="1110536" y="2193759"/>
                  <a:ext cx="28800" cy="0"/>
                </a:xfrm>
                <a:prstGeom prst="line">
                  <a:avLst/>
                </a:prstGeom>
                <a:ln w="15875" cap="sq">
                  <a:solidFill>
                    <a:schemeClr val="tx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Straight Connector 150">
                  <a:extLst>
                    <a:ext uri="{FF2B5EF4-FFF2-40B4-BE49-F238E27FC236}">
                      <a16:creationId xmlns:a16="http://schemas.microsoft.com/office/drawing/2014/main" id="{B2E82ABA-C143-4864-9269-7DA9DF4B2CEC}"/>
                    </a:ext>
                  </a:extLst>
                </p:cNvPr>
                <p:cNvCxnSpPr/>
                <p:nvPr/>
              </p:nvCxnSpPr>
              <p:spPr>
                <a:xfrm>
                  <a:off x="1110536" y="2624834"/>
                  <a:ext cx="28800" cy="0"/>
                </a:xfrm>
                <a:prstGeom prst="line">
                  <a:avLst/>
                </a:prstGeom>
                <a:ln w="15875" cap="sq">
                  <a:solidFill>
                    <a:schemeClr val="tx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Straight Connector 151">
                  <a:extLst>
                    <a:ext uri="{FF2B5EF4-FFF2-40B4-BE49-F238E27FC236}">
                      <a16:creationId xmlns:a16="http://schemas.microsoft.com/office/drawing/2014/main" id="{15DEB6AC-6461-437E-B888-1073EE43E286}"/>
                    </a:ext>
                  </a:extLst>
                </p:cNvPr>
                <p:cNvCxnSpPr/>
                <p:nvPr/>
              </p:nvCxnSpPr>
              <p:spPr>
                <a:xfrm>
                  <a:off x="1110536" y="3055909"/>
                  <a:ext cx="28800" cy="0"/>
                </a:xfrm>
                <a:prstGeom prst="line">
                  <a:avLst/>
                </a:prstGeom>
                <a:ln w="15875" cap="sq">
                  <a:solidFill>
                    <a:schemeClr val="tx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Straight Connector 152">
                  <a:extLst>
                    <a:ext uri="{FF2B5EF4-FFF2-40B4-BE49-F238E27FC236}">
                      <a16:creationId xmlns:a16="http://schemas.microsoft.com/office/drawing/2014/main" id="{B074BB24-27D3-4E68-A7D7-70303ACB072B}"/>
                    </a:ext>
                  </a:extLst>
                </p:cNvPr>
                <p:cNvCxnSpPr/>
                <p:nvPr/>
              </p:nvCxnSpPr>
              <p:spPr>
                <a:xfrm>
                  <a:off x="1110536" y="3486983"/>
                  <a:ext cx="28800" cy="0"/>
                </a:xfrm>
                <a:prstGeom prst="line">
                  <a:avLst/>
                </a:prstGeom>
                <a:ln w="15875" cap="sq">
                  <a:solidFill>
                    <a:schemeClr val="tx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05C4D080-58A2-45A8-B90C-540AA9EB8098}"/>
                  </a:ext>
                </a:extLst>
              </p:cNvPr>
              <p:cNvGrpSpPr/>
              <p:nvPr/>
            </p:nvGrpSpPr>
            <p:grpSpPr>
              <a:xfrm>
                <a:off x="1381043" y="1319675"/>
                <a:ext cx="246107" cy="3412711"/>
                <a:chOff x="1703523" y="1405305"/>
                <a:chExt cx="179026" cy="2295606"/>
              </a:xfrm>
            </p:grpSpPr>
            <p:sp>
              <p:nvSpPr>
                <p:cNvPr id="142" name="TextBox 141">
                  <a:extLst>
                    <a:ext uri="{FF2B5EF4-FFF2-40B4-BE49-F238E27FC236}">
                      <a16:creationId xmlns:a16="http://schemas.microsoft.com/office/drawing/2014/main" id="{E8D20083-DAA7-4837-AE90-538D457995B6}"/>
                    </a:ext>
                  </a:extLst>
                </p:cNvPr>
                <p:cNvSpPr txBox="1"/>
                <p:nvPr/>
              </p:nvSpPr>
              <p:spPr>
                <a:xfrm>
                  <a:off x="1703523" y="3557957"/>
                  <a:ext cx="179026" cy="14295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8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2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 defTabSz="1219110"/>
                  <a:r>
                    <a:rPr lang="en-GB" sz="1400" b="1" dirty="0">
                      <a:solidFill>
                        <a:prstClr val="black"/>
                      </a:solidFill>
                      <a:latin typeface="Arial"/>
                    </a:rPr>
                    <a:t>0.0</a:t>
                  </a:r>
                </a:p>
              </p:txBody>
            </p:sp>
            <p:sp>
              <p:nvSpPr>
                <p:cNvPr id="143" name="TextBox 142">
                  <a:extLst>
                    <a:ext uri="{FF2B5EF4-FFF2-40B4-BE49-F238E27FC236}">
                      <a16:creationId xmlns:a16="http://schemas.microsoft.com/office/drawing/2014/main" id="{B223A7DE-EB7D-4B64-B8CF-52C596D885C2}"/>
                    </a:ext>
                  </a:extLst>
                </p:cNvPr>
                <p:cNvSpPr txBox="1"/>
                <p:nvPr/>
              </p:nvSpPr>
              <p:spPr>
                <a:xfrm>
                  <a:off x="1703523" y="3127425"/>
                  <a:ext cx="179026" cy="14295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8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2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 defTabSz="1219110"/>
                  <a:r>
                    <a:rPr lang="en-GB" sz="1400" b="1" dirty="0">
                      <a:solidFill>
                        <a:prstClr val="black"/>
                      </a:solidFill>
                      <a:latin typeface="Arial"/>
                    </a:rPr>
                    <a:t>0.2</a:t>
                  </a:r>
                </a:p>
              </p:txBody>
            </p:sp>
            <p:sp>
              <p:nvSpPr>
                <p:cNvPr id="144" name="TextBox 143">
                  <a:extLst>
                    <a:ext uri="{FF2B5EF4-FFF2-40B4-BE49-F238E27FC236}">
                      <a16:creationId xmlns:a16="http://schemas.microsoft.com/office/drawing/2014/main" id="{00D9CDC0-F1EA-4E7A-A9F3-478DB63EDFD8}"/>
                    </a:ext>
                  </a:extLst>
                </p:cNvPr>
                <p:cNvSpPr txBox="1"/>
                <p:nvPr/>
              </p:nvSpPr>
              <p:spPr>
                <a:xfrm>
                  <a:off x="1703523" y="2696895"/>
                  <a:ext cx="179026" cy="14295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8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2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 defTabSz="1219110"/>
                  <a:r>
                    <a:rPr lang="en-GB" sz="1400" b="1" dirty="0">
                      <a:solidFill>
                        <a:prstClr val="black"/>
                      </a:solidFill>
                      <a:latin typeface="Arial"/>
                    </a:rPr>
                    <a:t>0.4</a:t>
                  </a:r>
                </a:p>
              </p:txBody>
            </p:sp>
            <p:sp>
              <p:nvSpPr>
                <p:cNvPr id="145" name="TextBox 144">
                  <a:extLst>
                    <a:ext uri="{FF2B5EF4-FFF2-40B4-BE49-F238E27FC236}">
                      <a16:creationId xmlns:a16="http://schemas.microsoft.com/office/drawing/2014/main" id="{639246FA-A0CF-406B-9C76-571BB12A3406}"/>
                    </a:ext>
                  </a:extLst>
                </p:cNvPr>
                <p:cNvSpPr txBox="1"/>
                <p:nvPr/>
              </p:nvSpPr>
              <p:spPr>
                <a:xfrm>
                  <a:off x="1703523" y="2266365"/>
                  <a:ext cx="179026" cy="14295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8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2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 defTabSz="1219110"/>
                  <a:r>
                    <a:rPr lang="en-GB" sz="1400" b="1" dirty="0">
                      <a:solidFill>
                        <a:prstClr val="black"/>
                      </a:solidFill>
                      <a:latin typeface="Arial"/>
                    </a:rPr>
                    <a:t>0.6</a:t>
                  </a:r>
                </a:p>
              </p:txBody>
            </p:sp>
            <p:sp>
              <p:nvSpPr>
                <p:cNvPr id="146" name="TextBox 145">
                  <a:extLst>
                    <a:ext uri="{FF2B5EF4-FFF2-40B4-BE49-F238E27FC236}">
                      <a16:creationId xmlns:a16="http://schemas.microsoft.com/office/drawing/2014/main" id="{1345B5ED-6F4C-4E26-99F3-51934B526A19}"/>
                    </a:ext>
                  </a:extLst>
                </p:cNvPr>
                <p:cNvSpPr txBox="1"/>
                <p:nvPr/>
              </p:nvSpPr>
              <p:spPr>
                <a:xfrm>
                  <a:off x="1703523" y="1835835"/>
                  <a:ext cx="179026" cy="14295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8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2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 defTabSz="1219110"/>
                  <a:r>
                    <a:rPr lang="en-GB" sz="1400" b="1" dirty="0">
                      <a:solidFill>
                        <a:prstClr val="black"/>
                      </a:solidFill>
                      <a:latin typeface="Arial"/>
                    </a:rPr>
                    <a:t>0.8</a:t>
                  </a:r>
                </a:p>
              </p:txBody>
            </p:sp>
            <p:sp>
              <p:nvSpPr>
                <p:cNvPr id="147" name="TextBox 146">
                  <a:extLst>
                    <a:ext uri="{FF2B5EF4-FFF2-40B4-BE49-F238E27FC236}">
                      <a16:creationId xmlns:a16="http://schemas.microsoft.com/office/drawing/2014/main" id="{1D35C4CA-9041-4789-AC76-4410A3C5E315}"/>
                    </a:ext>
                  </a:extLst>
                </p:cNvPr>
                <p:cNvSpPr txBox="1"/>
                <p:nvPr/>
              </p:nvSpPr>
              <p:spPr>
                <a:xfrm>
                  <a:off x="1703523" y="1405305"/>
                  <a:ext cx="179026" cy="14295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8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2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 defTabSz="1219110"/>
                  <a:r>
                    <a:rPr lang="en-GB" sz="1400" b="1" dirty="0">
                      <a:solidFill>
                        <a:prstClr val="black"/>
                      </a:solidFill>
                      <a:latin typeface="Arial"/>
                    </a:rPr>
                    <a:t>1.0</a:t>
                  </a:r>
                </a:p>
              </p:txBody>
            </p:sp>
          </p:grp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D5132EF4-83BE-4D41-A11A-AAAECE4BEB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76704" y="3031071"/>
                <a:ext cx="9565070" cy="0"/>
              </a:xfrm>
              <a:prstGeom prst="line">
                <a:avLst/>
              </a:prstGeom>
              <a:ln w="15875">
                <a:solidFill>
                  <a:srgbClr val="CBCDD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C96214F6-92E3-4091-90D3-6FA0A56F168C}"/>
                  </a:ext>
                </a:extLst>
              </p:cNvPr>
              <p:cNvSpPr/>
              <p:nvPr/>
            </p:nvSpPr>
            <p:spPr>
              <a:xfrm>
                <a:off x="1776703" y="1441480"/>
                <a:ext cx="9610889" cy="3204198"/>
              </a:xfrm>
              <a:custGeom>
                <a:avLst/>
                <a:gdLst>
                  <a:gd name="connsiteX0" fmla="*/ 0 w 2595185"/>
                  <a:gd name="connsiteY0" fmla="*/ 0 h 1519614"/>
                  <a:gd name="connsiteX1" fmla="*/ 0 w 2595185"/>
                  <a:gd name="connsiteY1" fmla="*/ 1519614 h 1519614"/>
                  <a:gd name="connsiteX2" fmla="*/ 2595185 w 2595185"/>
                  <a:gd name="connsiteY2" fmla="*/ 1519614 h 1519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95185" h="1519614">
                    <a:moveTo>
                      <a:pt x="0" y="0"/>
                    </a:moveTo>
                    <a:lnTo>
                      <a:pt x="0" y="1519614"/>
                    </a:lnTo>
                    <a:lnTo>
                      <a:pt x="2595185" y="1519614"/>
                    </a:lnTo>
                  </a:path>
                </a:pathLst>
              </a:custGeom>
              <a:noFill/>
              <a:ln w="15875" cap="sq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8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2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10"/>
                <a:endParaRPr lang="en-GB" sz="2400" dirty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68001816-4DDF-4C9F-9369-CC7B78BD2F01}"/>
                  </a:ext>
                </a:extLst>
              </p:cNvPr>
              <p:cNvSpPr txBox="1"/>
              <p:nvPr/>
            </p:nvSpPr>
            <p:spPr>
              <a:xfrm>
                <a:off x="6225159" y="4954135"/>
                <a:ext cx="628764" cy="21251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8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2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10"/>
                <a:r>
                  <a:rPr lang="en-GB" sz="1400" b="1" dirty="0">
                    <a:solidFill>
                      <a:prstClr val="black"/>
                    </a:solidFill>
                    <a:latin typeface="Arial"/>
                  </a:rPr>
                  <a:t>Months</a:t>
                </a:r>
              </a:p>
            </p:txBody>
          </p:sp>
          <p:grpSp>
            <p:nvGrpSpPr>
              <p:cNvPr id="112" name="Group 111">
                <a:extLst>
                  <a:ext uri="{FF2B5EF4-FFF2-40B4-BE49-F238E27FC236}">
                    <a16:creationId xmlns:a16="http://schemas.microsoft.com/office/drawing/2014/main" id="{A78E44E4-2CBC-4682-B3B8-A1745494305E}"/>
                  </a:ext>
                </a:extLst>
              </p:cNvPr>
              <p:cNvGrpSpPr/>
              <p:nvPr/>
            </p:nvGrpSpPr>
            <p:grpSpPr>
              <a:xfrm>
                <a:off x="1847724" y="4647385"/>
                <a:ext cx="9417451" cy="42815"/>
                <a:chOff x="1788528" y="4616042"/>
                <a:chExt cx="9417451" cy="42815"/>
              </a:xfrm>
            </p:grpSpPr>
            <p:cxnSp>
              <p:nvCxnSpPr>
                <p:cNvPr id="128" name="Straight Connector 127">
                  <a:extLst>
                    <a:ext uri="{FF2B5EF4-FFF2-40B4-BE49-F238E27FC236}">
                      <a16:creationId xmlns:a16="http://schemas.microsoft.com/office/drawing/2014/main" id="{BC8DF9D1-CA46-457B-B0F3-543584AD2D2C}"/>
                    </a:ext>
                  </a:extLst>
                </p:cNvPr>
                <p:cNvCxnSpPr/>
                <p:nvPr/>
              </p:nvCxnSpPr>
              <p:spPr>
                <a:xfrm rot="16200000">
                  <a:off x="1767120" y="4637450"/>
                  <a:ext cx="42815" cy="0"/>
                </a:xfrm>
                <a:prstGeom prst="line">
                  <a:avLst/>
                </a:prstGeom>
                <a:ln w="15875" cap="sq">
                  <a:solidFill>
                    <a:schemeClr val="tx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Straight Connector 128">
                  <a:extLst>
                    <a:ext uri="{FF2B5EF4-FFF2-40B4-BE49-F238E27FC236}">
                      <a16:creationId xmlns:a16="http://schemas.microsoft.com/office/drawing/2014/main" id="{AFA103AC-E45C-4B4D-900C-82F5F22E5B63}"/>
                    </a:ext>
                  </a:extLst>
                </p:cNvPr>
                <p:cNvCxnSpPr/>
                <p:nvPr/>
              </p:nvCxnSpPr>
              <p:spPr>
                <a:xfrm rot="16200000">
                  <a:off x="2491442" y="4637450"/>
                  <a:ext cx="42815" cy="0"/>
                </a:xfrm>
                <a:prstGeom prst="line">
                  <a:avLst/>
                </a:prstGeom>
                <a:ln w="15875" cap="sq">
                  <a:solidFill>
                    <a:schemeClr val="tx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Straight Connector 129">
                  <a:extLst>
                    <a:ext uri="{FF2B5EF4-FFF2-40B4-BE49-F238E27FC236}">
                      <a16:creationId xmlns:a16="http://schemas.microsoft.com/office/drawing/2014/main" id="{FBF9B1B3-EF40-4B04-A7CE-316D72DD697B}"/>
                    </a:ext>
                  </a:extLst>
                </p:cNvPr>
                <p:cNvCxnSpPr/>
                <p:nvPr/>
              </p:nvCxnSpPr>
              <p:spPr>
                <a:xfrm rot="16200000">
                  <a:off x="3215763" y="4637450"/>
                  <a:ext cx="42815" cy="0"/>
                </a:xfrm>
                <a:prstGeom prst="line">
                  <a:avLst/>
                </a:prstGeom>
                <a:ln w="15875" cap="sq">
                  <a:solidFill>
                    <a:schemeClr val="tx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Straight Connector 130">
                  <a:extLst>
                    <a:ext uri="{FF2B5EF4-FFF2-40B4-BE49-F238E27FC236}">
                      <a16:creationId xmlns:a16="http://schemas.microsoft.com/office/drawing/2014/main" id="{1573431C-7F2A-4C31-B53E-42B999139728}"/>
                    </a:ext>
                  </a:extLst>
                </p:cNvPr>
                <p:cNvCxnSpPr/>
                <p:nvPr/>
              </p:nvCxnSpPr>
              <p:spPr>
                <a:xfrm rot="16200000">
                  <a:off x="3940084" y="4637450"/>
                  <a:ext cx="42815" cy="0"/>
                </a:xfrm>
                <a:prstGeom prst="line">
                  <a:avLst/>
                </a:prstGeom>
                <a:ln w="15875" cap="sq">
                  <a:solidFill>
                    <a:schemeClr val="tx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Straight Connector 131">
                  <a:extLst>
                    <a:ext uri="{FF2B5EF4-FFF2-40B4-BE49-F238E27FC236}">
                      <a16:creationId xmlns:a16="http://schemas.microsoft.com/office/drawing/2014/main" id="{0BC91B88-35A1-4880-95D4-4609125C89DF}"/>
                    </a:ext>
                  </a:extLst>
                </p:cNvPr>
                <p:cNvCxnSpPr/>
                <p:nvPr/>
              </p:nvCxnSpPr>
              <p:spPr>
                <a:xfrm rot="16200000">
                  <a:off x="4664406" y="4637450"/>
                  <a:ext cx="42815" cy="0"/>
                </a:xfrm>
                <a:prstGeom prst="line">
                  <a:avLst/>
                </a:prstGeom>
                <a:ln w="15875" cap="sq">
                  <a:solidFill>
                    <a:schemeClr val="tx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Straight Connector 132">
                  <a:extLst>
                    <a:ext uri="{FF2B5EF4-FFF2-40B4-BE49-F238E27FC236}">
                      <a16:creationId xmlns:a16="http://schemas.microsoft.com/office/drawing/2014/main" id="{4908A540-8EE5-4D31-A6A5-8004EE610AD0}"/>
                    </a:ext>
                  </a:extLst>
                </p:cNvPr>
                <p:cNvCxnSpPr/>
                <p:nvPr/>
              </p:nvCxnSpPr>
              <p:spPr>
                <a:xfrm rot="16200000">
                  <a:off x="5388727" y="4637450"/>
                  <a:ext cx="42815" cy="0"/>
                </a:xfrm>
                <a:prstGeom prst="line">
                  <a:avLst/>
                </a:prstGeom>
                <a:ln w="15875" cap="sq">
                  <a:solidFill>
                    <a:schemeClr val="tx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Straight Connector 133">
                  <a:extLst>
                    <a:ext uri="{FF2B5EF4-FFF2-40B4-BE49-F238E27FC236}">
                      <a16:creationId xmlns:a16="http://schemas.microsoft.com/office/drawing/2014/main" id="{01BEB08D-9AE3-4EB3-8BFE-AD228E2701A4}"/>
                    </a:ext>
                  </a:extLst>
                </p:cNvPr>
                <p:cNvCxnSpPr/>
                <p:nvPr/>
              </p:nvCxnSpPr>
              <p:spPr>
                <a:xfrm rot="16200000">
                  <a:off x="6113048" y="4637450"/>
                  <a:ext cx="42815" cy="0"/>
                </a:xfrm>
                <a:prstGeom prst="line">
                  <a:avLst/>
                </a:prstGeom>
                <a:ln w="15875" cap="sq">
                  <a:solidFill>
                    <a:schemeClr val="tx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Straight Connector 134">
                  <a:extLst>
                    <a:ext uri="{FF2B5EF4-FFF2-40B4-BE49-F238E27FC236}">
                      <a16:creationId xmlns:a16="http://schemas.microsoft.com/office/drawing/2014/main" id="{81C66E4F-21C1-482B-A3E4-EA6FC790E575}"/>
                    </a:ext>
                  </a:extLst>
                </p:cNvPr>
                <p:cNvCxnSpPr/>
                <p:nvPr/>
              </p:nvCxnSpPr>
              <p:spPr>
                <a:xfrm rot="16200000">
                  <a:off x="6837370" y="4637450"/>
                  <a:ext cx="42815" cy="0"/>
                </a:xfrm>
                <a:prstGeom prst="line">
                  <a:avLst/>
                </a:prstGeom>
                <a:ln w="15875" cap="sq">
                  <a:solidFill>
                    <a:schemeClr val="tx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Straight Connector 135">
                  <a:extLst>
                    <a:ext uri="{FF2B5EF4-FFF2-40B4-BE49-F238E27FC236}">
                      <a16:creationId xmlns:a16="http://schemas.microsoft.com/office/drawing/2014/main" id="{CA049071-A05E-4F04-9585-C5BA7A3E5FAA}"/>
                    </a:ext>
                  </a:extLst>
                </p:cNvPr>
                <p:cNvCxnSpPr/>
                <p:nvPr/>
              </p:nvCxnSpPr>
              <p:spPr>
                <a:xfrm rot="16200000">
                  <a:off x="8286012" y="4637450"/>
                  <a:ext cx="42815" cy="0"/>
                </a:xfrm>
                <a:prstGeom prst="line">
                  <a:avLst/>
                </a:prstGeom>
                <a:ln w="15875" cap="sq">
                  <a:solidFill>
                    <a:schemeClr val="tx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Straight Connector 136">
                  <a:extLst>
                    <a:ext uri="{FF2B5EF4-FFF2-40B4-BE49-F238E27FC236}">
                      <a16:creationId xmlns:a16="http://schemas.microsoft.com/office/drawing/2014/main" id="{486CCBF7-BA34-4F1B-8453-0A313139B609}"/>
                    </a:ext>
                  </a:extLst>
                </p:cNvPr>
                <p:cNvCxnSpPr/>
                <p:nvPr/>
              </p:nvCxnSpPr>
              <p:spPr>
                <a:xfrm rot="16200000">
                  <a:off x="7561691" y="4637450"/>
                  <a:ext cx="42815" cy="0"/>
                </a:xfrm>
                <a:prstGeom prst="line">
                  <a:avLst/>
                </a:prstGeom>
                <a:ln w="15875" cap="sq">
                  <a:solidFill>
                    <a:schemeClr val="tx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Straight Connector 137">
                  <a:extLst>
                    <a:ext uri="{FF2B5EF4-FFF2-40B4-BE49-F238E27FC236}">
                      <a16:creationId xmlns:a16="http://schemas.microsoft.com/office/drawing/2014/main" id="{16A7E457-2CE4-4DF5-B613-8AFD07987DBF}"/>
                    </a:ext>
                  </a:extLst>
                </p:cNvPr>
                <p:cNvCxnSpPr/>
                <p:nvPr/>
              </p:nvCxnSpPr>
              <p:spPr>
                <a:xfrm rot="16200000">
                  <a:off x="9010330" y="4637450"/>
                  <a:ext cx="42815" cy="0"/>
                </a:xfrm>
                <a:prstGeom prst="line">
                  <a:avLst/>
                </a:prstGeom>
                <a:ln w="15875" cap="sq">
                  <a:solidFill>
                    <a:schemeClr val="tx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Straight Connector 138">
                  <a:extLst>
                    <a:ext uri="{FF2B5EF4-FFF2-40B4-BE49-F238E27FC236}">
                      <a16:creationId xmlns:a16="http://schemas.microsoft.com/office/drawing/2014/main" id="{A6570EE2-B266-4A9E-B955-B537207E7D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10460253" y="4637450"/>
                  <a:ext cx="42815" cy="0"/>
                </a:xfrm>
                <a:prstGeom prst="line">
                  <a:avLst/>
                </a:prstGeom>
                <a:ln w="15875" cap="sq">
                  <a:solidFill>
                    <a:schemeClr val="tx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Straight Connector 139">
                  <a:extLst>
                    <a:ext uri="{FF2B5EF4-FFF2-40B4-BE49-F238E27FC236}">
                      <a16:creationId xmlns:a16="http://schemas.microsoft.com/office/drawing/2014/main" id="{076FBB88-4761-4A5F-BBC1-2AACB1BD3C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9735932" y="4637450"/>
                  <a:ext cx="42815" cy="0"/>
                </a:xfrm>
                <a:prstGeom prst="line">
                  <a:avLst/>
                </a:prstGeom>
                <a:ln w="15875" cap="sq">
                  <a:solidFill>
                    <a:schemeClr val="tx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Straight Connector 140">
                  <a:extLst>
                    <a:ext uri="{FF2B5EF4-FFF2-40B4-BE49-F238E27FC236}">
                      <a16:creationId xmlns:a16="http://schemas.microsoft.com/office/drawing/2014/main" id="{8DE77B33-F937-4FE3-A071-F5C389B065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11184571" y="4637450"/>
                  <a:ext cx="42815" cy="0"/>
                </a:xfrm>
                <a:prstGeom prst="line">
                  <a:avLst/>
                </a:prstGeom>
                <a:ln w="15875" cap="sq">
                  <a:solidFill>
                    <a:schemeClr val="tx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09A6AB04-BB26-4E9B-B441-B8191AE39CD6}"/>
                  </a:ext>
                </a:extLst>
              </p:cNvPr>
              <p:cNvGrpSpPr/>
              <p:nvPr/>
            </p:nvGrpSpPr>
            <p:grpSpPr>
              <a:xfrm>
                <a:off x="1798505" y="4744410"/>
                <a:ext cx="9565114" cy="214328"/>
                <a:chOff x="1739309" y="4713067"/>
                <a:chExt cx="9565114" cy="214328"/>
              </a:xfrm>
            </p:grpSpPr>
            <p:sp>
              <p:nvSpPr>
                <p:cNvPr id="114" name="TextBox 113">
                  <a:extLst>
                    <a:ext uri="{FF2B5EF4-FFF2-40B4-BE49-F238E27FC236}">
                      <a16:creationId xmlns:a16="http://schemas.microsoft.com/office/drawing/2014/main" id="{9BB4E5C6-F510-4500-B257-0CBE3F1E4CC1}"/>
                    </a:ext>
                  </a:extLst>
                </p:cNvPr>
                <p:cNvSpPr txBox="1"/>
                <p:nvPr/>
              </p:nvSpPr>
              <p:spPr>
                <a:xfrm>
                  <a:off x="1739309" y="4714875"/>
                  <a:ext cx="98443" cy="21252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8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2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10"/>
                  <a:r>
                    <a:rPr lang="en-GB" sz="1400" b="1" dirty="0">
                      <a:solidFill>
                        <a:prstClr val="black"/>
                      </a:solidFill>
                      <a:latin typeface="Arial"/>
                    </a:rPr>
                    <a:t>0</a:t>
                  </a:r>
                </a:p>
              </p:txBody>
            </p:sp>
            <p:sp>
              <p:nvSpPr>
                <p:cNvPr id="115" name="TextBox 114">
                  <a:extLst>
                    <a:ext uri="{FF2B5EF4-FFF2-40B4-BE49-F238E27FC236}">
                      <a16:creationId xmlns:a16="http://schemas.microsoft.com/office/drawing/2014/main" id="{474715EE-AA10-4F34-B621-E8BF46F5977E}"/>
                    </a:ext>
                  </a:extLst>
                </p:cNvPr>
                <p:cNvSpPr txBox="1"/>
                <p:nvPr/>
              </p:nvSpPr>
              <p:spPr>
                <a:xfrm>
                  <a:off x="2463630" y="4714875"/>
                  <a:ext cx="98443" cy="21252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8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2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10"/>
                  <a:r>
                    <a:rPr lang="en-GB" sz="1400" b="1" dirty="0">
                      <a:solidFill>
                        <a:prstClr val="black"/>
                      </a:solidFill>
                      <a:latin typeface="Arial"/>
                    </a:rPr>
                    <a:t>3</a:t>
                  </a:r>
                </a:p>
              </p:txBody>
            </p:sp>
            <p:sp>
              <p:nvSpPr>
                <p:cNvPr id="116" name="TextBox 115">
                  <a:extLst>
                    <a:ext uri="{FF2B5EF4-FFF2-40B4-BE49-F238E27FC236}">
                      <a16:creationId xmlns:a16="http://schemas.microsoft.com/office/drawing/2014/main" id="{393050B9-6E29-4391-B044-2827171471E0}"/>
                    </a:ext>
                  </a:extLst>
                </p:cNvPr>
                <p:cNvSpPr txBox="1"/>
                <p:nvPr/>
              </p:nvSpPr>
              <p:spPr>
                <a:xfrm>
                  <a:off x="3187949" y="4714875"/>
                  <a:ext cx="98443" cy="21252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8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2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10"/>
                  <a:r>
                    <a:rPr lang="en-GB" sz="1400" b="1" dirty="0">
                      <a:solidFill>
                        <a:prstClr val="black"/>
                      </a:solidFill>
                      <a:latin typeface="Arial"/>
                    </a:rPr>
                    <a:t>6</a:t>
                  </a:r>
                </a:p>
              </p:txBody>
            </p:sp>
            <p:sp>
              <p:nvSpPr>
                <p:cNvPr id="117" name="TextBox 116">
                  <a:extLst>
                    <a:ext uri="{FF2B5EF4-FFF2-40B4-BE49-F238E27FC236}">
                      <a16:creationId xmlns:a16="http://schemas.microsoft.com/office/drawing/2014/main" id="{8171411F-20F6-4E94-AD65-8E67D17D3ED3}"/>
                    </a:ext>
                  </a:extLst>
                </p:cNvPr>
                <p:cNvSpPr txBox="1"/>
                <p:nvPr/>
              </p:nvSpPr>
              <p:spPr>
                <a:xfrm>
                  <a:off x="3912273" y="4714875"/>
                  <a:ext cx="98443" cy="21252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8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2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10"/>
                  <a:r>
                    <a:rPr lang="en-GB" sz="1400" b="1" dirty="0">
                      <a:solidFill>
                        <a:prstClr val="black"/>
                      </a:solidFill>
                      <a:latin typeface="Arial"/>
                    </a:rPr>
                    <a:t>9</a:t>
                  </a:r>
                </a:p>
              </p:txBody>
            </p:sp>
            <p:sp>
              <p:nvSpPr>
                <p:cNvPr id="118" name="TextBox 117">
                  <a:extLst>
                    <a:ext uri="{FF2B5EF4-FFF2-40B4-BE49-F238E27FC236}">
                      <a16:creationId xmlns:a16="http://schemas.microsoft.com/office/drawing/2014/main" id="{43977A1B-E265-49CB-B206-1C5FF9506945}"/>
                    </a:ext>
                  </a:extLst>
                </p:cNvPr>
                <p:cNvSpPr txBox="1"/>
                <p:nvPr/>
              </p:nvSpPr>
              <p:spPr>
                <a:xfrm>
                  <a:off x="4587369" y="4714875"/>
                  <a:ext cx="196886" cy="21252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8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2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10"/>
                  <a:r>
                    <a:rPr lang="en-GB" sz="1400" b="1" dirty="0">
                      <a:solidFill>
                        <a:prstClr val="black"/>
                      </a:solidFill>
                      <a:latin typeface="Arial"/>
                    </a:rPr>
                    <a:t>12</a:t>
                  </a:r>
                </a:p>
              </p:txBody>
            </p:sp>
            <p:sp>
              <p:nvSpPr>
                <p:cNvPr id="119" name="TextBox 118">
                  <a:extLst>
                    <a:ext uri="{FF2B5EF4-FFF2-40B4-BE49-F238E27FC236}">
                      <a16:creationId xmlns:a16="http://schemas.microsoft.com/office/drawing/2014/main" id="{646ED04A-9060-4EEB-A91F-30454019357B}"/>
                    </a:ext>
                  </a:extLst>
                </p:cNvPr>
                <p:cNvSpPr txBox="1"/>
                <p:nvPr/>
              </p:nvSpPr>
              <p:spPr>
                <a:xfrm>
                  <a:off x="5311693" y="4714875"/>
                  <a:ext cx="196886" cy="21252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8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2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10"/>
                  <a:r>
                    <a:rPr lang="en-GB" sz="1400" b="1" dirty="0">
                      <a:solidFill>
                        <a:prstClr val="black"/>
                      </a:solidFill>
                      <a:latin typeface="Arial"/>
                    </a:rPr>
                    <a:t>15</a:t>
                  </a:r>
                </a:p>
              </p:txBody>
            </p:sp>
            <p:sp>
              <p:nvSpPr>
                <p:cNvPr id="120" name="TextBox 119">
                  <a:extLst>
                    <a:ext uri="{FF2B5EF4-FFF2-40B4-BE49-F238E27FC236}">
                      <a16:creationId xmlns:a16="http://schemas.microsoft.com/office/drawing/2014/main" id="{182C854E-25A2-4684-B8F9-7D77492E326E}"/>
                    </a:ext>
                  </a:extLst>
                </p:cNvPr>
                <p:cNvSpPr txBox="1"/>
                <p:nvPr/>
              </p:nvSpPr>
              <p:spPr>
                <a:xfrm>
                  <a:off x="6036013" y="4714875"/>
                  <a:ext cx="196886" cy="21252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8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2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10"/>
                  <a:r>
                    <a:rPr lang="en-GB" sz="1400" b="1" dirty="0">
                      <a:solidFill>
                        <a:prstClr val="black"/>
                      </a:solidFill>
                      <a:latin typeface="Arial"/>
                    </a:rPr>
                    <a:t>18</a:t>
                  </a:r>
                </a:p>
              </p:txBody>
            </p:sp>
            <p:sp>
              <p:nvSpPr>
                <p:cNvPr id="121" name="TextBox 120">
                  <a:extLst>
                    <a:ext uri="{FF2B5EF4-FFF2-40B4-BE49-F238E27FC236}">
                      <a16:creationId xmlns:a16="http://schemas.microsoft.com/office/drawing/2014/main" id="{4B72ED8F-2C71-4168-949D-DB46F54F5E65}"/>
                    </a:ext>
                  </a:extLst>
                </p:cNvPr>
                <p:cNvSpPr txBox="1"/>
                <p:nvPr/>
              </p:nvSpPr>
              <p:spPr>
                <a:xfrm>
                  <a:off x="6760335" y="4714875"/>
                  <a:ext cx="196886" cy="21252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8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2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10"/>
                  <a:r>
                    <a:rPr lang="en-GB" sz="1400" b="1" dirty="0">
                      <a:solidFill>
                        <a:prstClr val="black"/>
                      </a:solidFill>
                      <a:latin typeface="Arial"/>
                    </a:rPr>
                    <a:t>21</a:t>
                  </a:r>
                </a:p>
              </p:txBody>
            </p:sp>
            <p:sp>
              <p:nvSpPr>
                <p:cNvPr id="122" name="TextBox 121">
                  <a:extLst>
                    <a:ext uri="{FF2B5EF4-FFF2-40B4-BE49-F238E27FC236}">
                      <a16:creationId xmlns:a16="http://schemas.microsoft.com/office/drawing/2014/main" id="{CC805D69-5AE7-4238-8F89-206786F9501A}"/>
                    </a:ext>
                  </a:extLst>
                </p:cNvPr>
                <p:cNvSpPr txBox="1"/>
                <p:nvPr/>
              </p:nvSpPr>
              <p:spPr>
                <a:xfrm>
                  <a:off x="7484655" y="4714875"/>
                  <a:ext cx="196886" cy="21252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8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2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10"/>
                  <a:r>
                    <a:rPr lang="en-GB" sz="1400" b="1" dirty="0">
                      <a:solidFill>
                        <a:prstClr val="black"/>
                      </a:solidFill>
                      <a:latin typeface="Arial"/>
                    </a:rPr>
                    <a:t>24</a:t>
                  </a:r>
                </a:p>
              </p:txBody>
            </p:sp>
            <p:sp>
              <p:nvSpPr>
                <p:cNvPr id="123" name="TextBox 122">
                  <a:extLst>
                    <a:ext uri="{FF2B5EF4-FFF2-40B4-BE49-F238E27FC236}">
                      <a16:creationId xmlns:a16="http://schemas.microsoft.com/office/drawing/2014/main" id="{940AED1B-410D-44FA-9302-51F87C54CB1E}"/>
                    </a:ext>
                  </a:extLst>
                </p:cNvPr>
                <p:cNvSpPr txBox="1"/>
                <p:nvPr/>
              </p:nvSpPr>
              <p:spPr>
                <a:xfrm>
                  <a:off x="8208974" y="4714875"/>
                  <a:ext cx="196886" cy="21252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8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2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10"/>
                  <a:r>
                    <a:rPr lang="en-GB" sz="1400" b="1" dirty="0">
                      <a:solidFill>
                        <a:prstClr val="black"/>
                      </a:solidFill>
                      <a:latin typeface="Arial"/>
                    </a:rPr>
                    <a:t>27</a:t>
                  </a:r>
                </a:p>
              </p:txBody>
            </p:sp>
            <p:sp>
              <p:nvSpPr>
                <p:cNvPr id="124" name="TextBox 123">
                  <a:extLst>
                    <a:ext uri="{FF2B5EF4-FFF2-40B4-BE49-F238E27FC236}">
                      <a16:creationId xmlns:a16="http://schemas.microsoft.com/office/drawing/2014/main" id="{75962689-9B16-44FE-B75C-F9141A7DAA77}"/>
                    </a:ext>
                  </a:extLst>
                </p:cNvPr>
                <p:cNvSpPr txBox="1"/>
                <p:nvPr/>
              </p:nvSpPr>
              <p:spPr>
                <a:xfrm>
                  <a:off x="8933293" y="4714875"/>
                  <a:ext cx="196886" cy="21252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8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2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10"/>
                  <a:r>
                    <a:rPr lang="en-GB" sz="1400" b="1" dirty="0">
                      <a:solidFill>
                        <a:prstClr val="black"/>
                      </a:solidFill>
                      <a:latin typeface="Arial"/>
                    </a:rPr>
                    <a:t>30</a:t>
                  </a:r>
                </a:p>
              </p:txBody>
            </p:sp>
            <p:sp>
              <p:nvSpPr>
                <p:cNvPr id="125" name="TextBox 124">
                  <a:extLst>
                    <a:ext uri="{FF2B5EF4-FFF2-40B4-BE49-F238E27FC236}">
                      <a16:creationId xmlns:a16="http://schemas.microsoft.com/office/drawing/2014/main" id="{89AE4657-F05A-4E36-B655-8A737A669867}"/>
                    </a:ext>
                  </a:extLst>
                </p:cNvPr>
                <p:cNvSpPr txBox="1"/>
                <p:nvPr/>
              </p:nvSpPr>
              <p:spPr>
                <a:xfrm>
                  <a:off x="9658896" y="4713067"/>
                  <a:ext cx="196886" cy="21252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8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2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10"/>
                  <a:r>
                    <a:rPr lang="en-GB" sz="1400" b="1" dirty="0">
                      <a:solidFill>
                        <a:prstClr val="black"/>
                      </a:solidFill>
                      <a:latin typeface="Arial"/>
                    </a:rPr>
                    <a:t>33</a:t>
                  </a:r>
                </a:p>
              </p:txBody>
            </p:sp>
            <p:sp>
              <p:nvSpPr>
                <p:cNvPr id="126" name="TextBox 125">
                  <a:extLst>
                    <a:ext uri="{FF2B5EF4-FFF2-40B4-BE49-F238E27FC236}">
                      <a16:creationId xmlns:a16="http://schemas.microsoft.com/office/drawing/2014/main" id="{C0CE8466-0F1F-4675-A7D0-5028D2676EB0}"/>
                    </a:ext>
                  </a:extLst>
                </p:cNvPr>
                <p:cNvSpPr txBox="1"/>
                <p:nvPr/>
              </p:nvSpPr>
              <p:spPr>
                <a:xfrm>
                  <a:off x="10383218" y="4713067"/>
                  <a:ext cx="196886" cy="21252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8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2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10"/>
                  <a:r>
                    <a:rPr lang="en-GB" sz="1400" b="1" dirty="0">
                      <a:solidFill>
                        <a:prstClr val="black"/>
                      </a:solidFill>
                      <a:latin typeface="Arial"/>
                    </a:rPr>
                    <a:t>36</a:t>
                  </a:r>
                </a:p>
              </p:txBody>
            </p:sp>
            <p:sp>
              <p:nvSpPr>
                <p:cNvPr id="127" name="TextBox 126">
                  <a:extLst>
                    <a:ext uri="{FF2B5EF4-FFF2-40B4-BE49-F238E27FC236}">
                      <a16:creationId xmlns:a16="http://schemas.microsoft.com/office/drawing/2014/main" id="{885E0115-0EEF-462C-A9D6-31DF3FEF715F}"/>
                    </a:ext>
                  </a:extLst>
                </p:cNvPr>
                <p:cNvSpPr txBox="1"/>
                <p:nvPr/>
              </p:nvSpPr>
              <p:spPr>
                <a:xfrm>
                  <a:off x="11107537" y="4713067"/>
                  <a:ext cx="196886" cy="21252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8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2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10"/>
                  <a:r>
                    <a:rPr lang="en-GB" sz="1400" b="1" dirty="0">
                      <a:solidFill>
                        <a:prstClr val="black"/>
                      </a:solidFill>
                      <a:latin typeface="Arial"/>
                    </a:rPr>
                    <a:t>39</a:t>
                  </a:r>
                </a:p>
              </p:txBody>
            </p:sp>
          </p:grpSp>
        </p:grp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10042DC4-6B52-435C-9DE6-10E85BA48E7A}"/>
                </a:ext>
              </a:extLst>
            </p:cNvPr>
            <p:cNvSpPr txBox="1"/>
            <p:nvPr/>
          </p:nvSpPr>
          <p:spPr>
            <a:xfrm rot="16200000">
              <a:off x="-480042" y="3242280"/>
              <a:ext cx="324832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8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2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10"/>
              <a:r>
                <a:rPr lang="en-GB" sz="1400" b="1" dirty="0">
                  <a:solidFill>
                    <a:prstClr val="black"/>
                  </a:solidFill>
                  <a:latin typeface="Arial"/>
                </a:rPr>
                <a:t>Probability of survival</a:t>
              </a:r>
            </a:p>
          </p:txBody>
        </p: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3F6C5162-0C5E-4F1D-9874-E8AAFE2F0235}"/>
                </a:ext>
              </a:extLst>
            </p:cNvPr>
            <p:cNvGrpSpPr/>
            <p:nvPr/>
          </p:nvGrpSpPr>
          <p:grpSpPr>
            <a:xfrm>
              <a:off x="1908304" y="4704796"/>
              <a:ext cx="1006675" cy="215444"/>
              <a:chOff x="1986101" y="4524432"/>
              <a:chExt cx="1006675" cy="215444"/>
            </a:xfrm>
          </p:grpSpPr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5A9B2998-A399-4739-B295-1E5DE3E23717}"/>
                  </a:ext>
                </a:extLst>
              </p:cNvPr>
              <p:cNvSpPr txBox="1"/>
              <p:nvPr/>
            </p:nvSpPr>
            <p:spPr>
              <a:xfrm>
                <a:off x="1986101" y="4614212"/>
                <a:ext cx="117680" cy="4571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marL="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8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2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sz="1000" dirty="0"/>
                  <a:t>+</a:t>
                </a: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A4BEC0F9-AB02-4328-A97C-6D13E7043B56}"/>
                  </a:ext>
                </a:extLst>
              </p:cNvPr>
              <p:cNvSpPr txBox="1"/>
              <p:nvPr/>
            </p:nvSpPr>
            <p:spPr>
              <a:xfrm>
                <a:off x="1986102" y="4524432"/>
                <a:ext cx="100667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8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2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10"/>
                <a:r>
                  <a:rPr lang="en-GB" sz="1333" dirty="0">
                    <a:solidFill>
                      <a:prstClr val="black"/>
                    </a:solidFill>
                    <a:latin typeface="Arial"/>
                  </a:rPr>
                  <a:t>   </a:t>
                </a:r>
                <a:r>
                  <a:rPr lang="en-GB" sz="1400" dirty="0">
                    <a:solidFill>
                      <a:prstClr val="black"/>
                    </a:solidFill>
                    <a:latin typeface="Arial"/>
                  </a:rPr>
                  <a:t>Censored</a:t>
                </a:r>
                <a:endParaRPr lang="en-GB" sz="1333" dirty="0">
                  <a:solidFill>
                    <a:prstClr val="black"/>
                  </a:solidFill>
                  <a:latin typeface="Arial"/>
                </a:endParaRPr>
              </a:p>
            </p:txBody>
          </p:sp>
        </p:grpSp>
      </p:grpSp>
      <p:graphicFrame>
        <p:nvGraphicFramePr>
          <p:cNvPr id="168" name="Table 10">
            <a:extLst>
              <a:ext uri="{FF2B5EF4-FFF2-40B4-BE49-F238E27FC236}">
                <a16:creationId xmlns:a16="http://schemas.microsoft.com/office/drawing/2014/main" id="{D2F5090C-28F9-425D-98A1-9238008B8F0B}"/>
              </a:ext>
            </a:extLst>
          </p:cNvPr>
          <p:cNvGraphicFramePr>
            <a:graphicFrameLocks noGrp="1"/>
          </p:cNvGraphicFramePr>
          <p:nvPr/>
        </p:nvGraphicFramePr>
        <p:xfrm>
          <a:off x="8890899" y="2769568"/>
          <a:ext cx="2772940" cy="1178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7677">
                  <a:extLst>
                    <a:ext uri="{9D8B030D-6E8A-4147-A177-3AD203B41FA5}">
                      <a16:colId xmlns:a16="http://schemas.microsoft.com/office/drawing/2014/main" val="2233604378"/>
                    </a:ext>
                  </a:extLst>
                </a:gridCol>
                <a:gridCol w="1735263">
                  <a:extLst>
                    <a:ext uri="{9D8B030D-6E8A-4147-A177-3AD203B41FA5}">
                      <a16:colId xmlns:a16="http://schemas.microsoft.com/office/drawing/2014/main" val="1231787577"/>
                    </a:ext>
                  </a:extLst>
                </a:gridCol>
              </a:tblGrid>
              <a:tr h="538480">
                <a:tc gridSpan="2">
                  <a:txBody>
                    <a:bodyPr/>
                    <a:lstStyle/>
                    <a:p>
                      <a:r>
                        <a:rPr lang="en-US" sz="1500" b="1" u="none" dirty="0">
                          <a:solidFill>
                            <a:schemeClr val="bg1"/>
                          </a:solidFill>
                          <a:latin typeface="+mn-lt"/>
                          <a:cs typeface="Calibri" panose="020F0502020204030204" pitchFamily="34" charset="0"/>
                        </a:rPr>
                        <a:t>Survival estimates, % (95% CI)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10479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+mn-lt"/>
                          <a:cs typeface="Calibri" panose="020F0502020204030204" pitchFamily="34" charset="0"/>
                        </a:rPr>
                        <a:t>12-mo</a:t>
                      </a:r>
                      <a:endParaRPr lang="en-US" sz="1500" b="0" dirty="0"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+mn-lt"/>
                          <a:cs typeface="Calibri" panose="020F0502020204030204" pitchFamily="34" charset="0"/>
                        </a:rPr>
                        <a:t>76.8 (64.7, 85.3)</a:t>
                      </a:r>
                      <a:endParaRPr lang="en-US" sz="1500" b="0" dirty="0"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15021856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+mn-lt"/>
                          <a:cs typeface="Calibri" panose="020F0502020204030204" pitchFamily="34" charset="0"/>
                        </a:rPr>
                        <a:t>24-mo</a:t>
                      </a:r>
                      <a:endParaRPr lang="en-US" sz="1500" b="0" dirty="0"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+mn-lt"/>
                          <a:cs typeface="Calibri" panose="020F0502020204030204" pitchFamily="34" charset="0"/>
                        </a:rPr>
                        <a:t>59.6 (43.0</a:t>
                      </a:r>
                      <a:r>
                        <a:rPr lang="en-US" sz="1500" dirty="0">
                          <a:latin typeface="+mn-lt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500" dirty="0">
                          <a:latin typeface="+mn-lt"/>
                          <a:cs typeface="Calibri" panose="020F0502020204030204" pitchFamily="34" charset="0"/>
                        </a:rPr>
                        <a:t>72.8)</a:t>
                      </a:r>
                      <a:endParaRPr lang="en-US" sz="1500" b="0" dirty="0"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4124355"/>
                  </a:ext>
                </a:extLst>
              </a:tr>
            </a:tbl>
          </a:graphicData>
        </a:graphic>
      </p:graphicFrame>
      <p:sp>
        <p:nvSpPr>
          <p:cNvPr id="169" name="TextBox 168">
            <a:extLst>
              <a:ext uri="{FF2B5EF4-FFF2-40B4-BE49-F238E27FC236}">
                <a16:creationId xmlns:a16="http://schemas.microsoft.com/office/drawing/2014/main" id="{5450DCAC-9DC9-4EF5-AB9C-53ADF3A04493}"/>
              </a:ext>
            </a:extLst>
          </p:cNvPr>
          <p:cNvSpPr txBox="1"/>
          <p:nvPr/>
        </p:nvSpPr>
        <p:spPr>
          <a:xfrm>
            <a:off x="7618141" y="6465690"/>
            <a:ext cx="4333305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67" b="1" dirty="0"/>
              <a:t>Garcia JS et al. ASH 2020; abstract 656</a:t>
            </a:r>
          </a:p>
        </p:txBody>
      </p:sp>
    </p:spTree>
    <p:extLst>
      <p:ext uri="{BB962C8B-B14F-4D97-AF65-F5344CB8AC3E}">
        <p14:creationId xmlns:p14="http://schemas.microsoft.com/office/powerpoint/2010/main" val="888234565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B5BA68E-55BE-4950-8544-1FCCA984EE2A}"/>
              </a:ext>
            </a:extLst>
          </p:cNvPr>
          <p:cNvSpPr txBox="1">
            <a:spLocks/>
          </p:cNvSpPr>
          <p:nvPr/>
        </p:nvSpPr>
        <p:spPr>
          <a:xfrm>
            <a:off x="6374109" y="3618909"/>
            <a:ext cx="5440955" cy="2454827"/>
          </a:xfrm>
          <a:prstGeom prst="roundRect">
            <a:avLst>
              <a:gd name="adj" fmla="val 702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>
            <a:defPPr>
              <a:defRPr lang="en-US"/>
            </a:defPPr>
            <a:lvl1pPr marL="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</a:pPr>
            <a:r>
              <a:rPr lang="en-US" sz="1400" dirty="0"/>
              <a:t>Overall, 74 patients (95%) required a cycle delay; median time to delay 15.0 days (range 3</a:t>
            </a:r>
            <a:r>
              <a:rPr lang="en-US" sz="1400" dirty="0">
                <a:cs typeface="Arial" panose="020B0604020202020204" pitchFamily="34" charset="0"/>
              </a:rPr>
              <a:t>–99)</a:t>
            </a:r>
            <a:r>
              <a:rPr lang="en-US" sz="1400" dirty="0"/>
              <a:t> </a:t>
            </a:r>
          </a:p>
          <a:p>
            <a:pPr>
              <a:spcBef>
                <a:spcPts val="300"/>
              </a:spcBef>
            </a:pPr>
            <a:r>
              <a:rPr lang="en-US" sz="1400" dirty="0"/>
              <a:t>43 patients (55%) had ≥2 Ven dose interruptions</a:t>
            </a:r>
          </a:p>
          <a:p>
            <a:pPr lvl="1">
              <a:spcBef>
                <a:spcPts val="300"/>
              </a:spcBef>
            </a:pPr>
            <a:r>
              <a:rPr lang="en-US" sz="1400" dirty="0"/>
              <a:t>AEs 59 (80%); hematologic toxicity 27 (37%); logistics/scheduling 19 (26%), other 41 (55%)</a:t>
            </a:r>
          </a:p>
          <a:p>
            <a:pPr>
              <a:spcBef>
                <a:spcPts val="300"/>
              </a:spcBef>
            </a:pPr>
            <a:r>
              <a:rPr lang="en-US" sz="1400" dirty="0"/>
              <a:t>A total of 35% of patients required ≥1 Ven dose </a:t>
            </a:r>
            <a:r>
              <a:rPr lang="en-US" sz="1400" dirty="0" err="1"/>
              <a:t>reduction</a:t>
            </a:r>
            <a:r>
              <a:rPr lang="en-US" sz="1400" baseline="30000" dirty="0" err="1"/>
              <a:t>e</a:t>
            </a:r>
            <a:endParaRPr lang="en-US" sz="1400" dirty="0"/>
          </a:p>
          <a:p>
            <a:pPr lvl="1">
              <a:spcBef>
                <a:spcPts val="300"/>
              </a:spcBef>
            </a:pPr>
            <a:r>
              <a:rPr lang="en-US" sz="1400" dirty="0"/>
              <a:t>AEs 6 (21%); starting CYP3A inhibitor 20 (71%); </a:t>
            </a:r>
            <a:br>
              <a:rPr lang="en-US" sz="1400" dirty="0"/>
            </a:br>
            <a:r>
              <a:rPr lang="en-US" sz="1400" dirty="0"/>
              <a:t>other 7 (25%)</a:t>
            </a:r>
          </a:p>
          <a:p>
            <a:pPr>
              <a:spcBef>
                <a:spcPts val="300"/>
              </a:spcBef>
            </a:pPr>
            <a:r>
              <a:rPr lang="en-US" sz="1400" dirty="0"/>
              <a:t>A total of 33% of patients required ≥1 Aza dose </a:t>
            </a:r>
            <a:r>
              <a:rPr lang="en-US" sz="1400" dirty="0" err="1"/>
              <a:t>reduction</a:t>
            </a:r>
            <a:r>
              <a:rPr lang="en-US" sz="1400" baseline="30000" dirty="0" err="1"/>
              <a:t>e</a:t>
            </a:r>
            <a:endParaRPr lang="en-US" sz="1400" baseline="30000" dirty="0"/>
          </a:p>
          <a:p>
            <a:pPr>
              <a:spcBef>
                <a:spcPts val="300"/>
              </a:spcBef>
            </a:pPr>
            <a:r>
              <a:rPr lang="en-US" sz="1400" dirty="0"/>
              <a:t>30-day mortality after first dose was 1%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7A4F678-80DA-4561-BEE9-F4D4981D101E}"/>
              </a:ext>
            </a:extLst>
          </p:cNvPr>
          <p:cNvGraphicFramePr>
            <a:graphicFrameLocks noGrp="1"/>
          </p:cNvGraphicFramePr>
          <p:nvPr/>
        </p:nvGraphicFramePr>
        <p:xfrm>
          <a:off x="454971" y="1733567"/>
          <a:ext cx="5454388" cy="3078480"/>
        </p:xfrm>
        <a:graphic>
          <a:graphicData uri="http://schemas.openxmlformats.org/drawingml/2006/table">
            <a:tbl>
              <a:tblPr firstRow="1" bandRow="1"/>
              <a:tblGrid>
                <a:gridCol w="2781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28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654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 Any AEs, n (%)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78 (100)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indent="91440"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Neutropenia</a:t>
                      </a:r>
                      <a:r>
                        <a:rPr lang="en-US" sz="16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65 (83)</a:t>
                      </a: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947991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marL="233363" indent="0" algn="l" fontAlgn="b"/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Febrile neutropenia</a:t>
                      </a:r>
                    </a:p>
                  </a:txBody>
                  <a:tcPr marL="12700" marR="12700" marT="12700" marB="0" anchor="b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 (49)</a:t>
                      </a: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0930117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indent="91440"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Nausea</a:t>
                      </a:r>
                    </a:p>
                  </a:txBody>
                  <a:tcPr marL="12700" marR="12700" marT="12700" marB="0" anchor="b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7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43 (55)</a:t>
                      </a: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7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9752504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indent="91440" algn="l" fontAlgn="b"/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Constipation</a:t>
                      </a:r>
                    </a:p>
                  </a:txBody>
                  <a:tcPr marL="12700" marR="12700" marT="12700" marB="0" anchor="b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42 (54)</a:t>
                      </a: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1291255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indent="91440"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Diarrhea</a:t>
                      </a:r>
                      <a:endParaRPr lang="en-US" sz="1600" b="0" i="0" u="none" strike="noStrike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7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 (49)</a:t>
                      </a: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7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9002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indent="91440" algn="l" fontAlgn="b"/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Thrombocytopenia</a:t>
                      </a:r>
                      <a:r>
                        <a:rPr lang="en-US" sz="16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 (49)</a:t>
                      </a: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2366230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indent="91440"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Vomiting</a:t>
                      </a:r>
                    </a:p>
                  </a:txBody>
                  <a:tcPr marL="12700" marR="12700" marT="12700" marB="0" anchor="b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7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 (41)</a:t>
                      </a: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7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536457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indent="91440"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Leukopenia</a:t>
                      </a:r>
                      <a:r>
                        <a:rPr lang="en-US" sz="16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 (38)</a:t>
                      </a: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1552249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indent="91440" algn="l" fontAlgn="b"/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Anemia</a:t>
                      </a:r>
                      <a:r>
                        <a:rPr lang="en-US" sz="16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  <a:endParaRPr lang="en-US" sz="1600" b="0" i="0" u="none" strike="noStrike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7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 (29)</a:t>
                      </a: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7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383210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indent="91440"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Fatigue</a:t>
                      </a:r>
                    </a:p>
                  </a:txBody>
                  <a:tcPr marL="12700" marR="12700" marT="12700" marB="0" anchor="b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 (26)</a:t>
                      </a: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5041908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indent="91440"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Hypokalemia</a:t>
                      </a:r>
                    </a:p>
                  </a:txBody>
                  <a:tcPr marL="12700" marR="12700" marT="12700" marB="0" anchor="b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7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 (21)</a:t>
                      </a: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7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703299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A15F1A6-2A20-4F85-B237-751AE20596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428709"/>
              </p:ext>
            </p:extLst>
          </p:nvPr>
        </p:nvGraphicFramePr>
        <p:xfrm>
          <a:off x="6374111" y="2266511"/>
          <a:ext cx="5457600" cy="1282700"/>
        </p:xfrm>
        <a:graphic>
          <a:graphicData uri="http://schemas.openxmlformats.org/drawingml/2006/table">
            <a:tbl>
              <a:tblPr/>
              <a:tblGrid>
                <a:gridCol w="278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654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  Any SAEs, n (%)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57 (73)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indent="91440"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Neutropenia</a:t>
                      </a:r>
                      <a:r>
                        <a:rPr lang="en-US" sz="16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 (49)</a:t>
                      </a:r>
                    </a:p>
                  </a:txBody>
                  <a:tcPr marL="12700" marR="12700" marT="127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marL="233363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Febrile neutropenia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 (45)</a:t>
                      </a:r>
                    </a:p>
                  </a:txBody>
                  <a:tcPr marL="12700" marR="12700" marT="127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4382857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indent="91440"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Pneumonia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(6)</a:t>
                      </a:r>
                    </a:p>
                  </a:txBody>
                  <a:tcPr marL="12700" marR="12700" marT="127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9414409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indent="91440"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Diverticulitis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 (5)</a:t>
                      </a:r>
                    </a:p>
                  </a:txBody>
                  <a:tcPr marL="12700" marR="12700" marT="127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ADD0C73-5314-4C61-AC27-051884BC7D33}"/>
              </a:ext>
            </a:extLst>
          </p:cNvPr>
          <p:cNvGraphicFramePr>
            <a:graphicFrameLocks noGrp="1"/>
          </p:cNvGraphicFramePr>
          <p:nvPr/>
        </p:nvGraphicFramePr>
        <p:xfrm>
          <a:off x="454971" y="4942635"/>
          <a:ext cx="5454388" cy="1539240"/>
        </p:xfrm>
        <a:graphic>
          <a:graphicData uri="http://schemas.openxmlformats.org/drawingml/2006/table">
            <a:tbl>
              <a:tblPr firstRow="1" bandRow="1"/>
              <a:tblGrid>
                <a:gridCol w="2781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28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654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 Grade</a:t>
                      </a:r>
                      <a:r>
                        <a:rPr lang="en-US" sz="1600" b="1" i="0" u="none" strike="noStrike" baseline="0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 3/4 AEs, 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n (%)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75 (96)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indent="91440"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Neutropenia</a:t>
                      </a:r>
                      <a:r>
                        <a:rPr lang="en-US" sz="16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 (82)</a:t>
                      </a: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947991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marL="233363" indent="0" algn="l" fontAlgn="b"/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Febrile neutropenia</a:t>
                      </a: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 (49)</a:t>
                      </a: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0930117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indent="91440"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Thrombocytopenia</a:t>
                      </a:r>
                      <a:r>
                        <a:rPr lang="en-US" sz="16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7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33 (42)</a:t>
                      </a: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7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9752504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indent="91440"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Leukopenia</a:t>
                      </a:r>
                      <a:r>
                        <a:rPr lang="en-US" sz="16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 (38)</a:t>
                      </a: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1291255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indent="91440"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Anemia</a:t>
                      </a:r>
                      <a:r>
                        <a:rPr lang="en-US" sz="16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7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 (23)</a:t>
                      </a:r>
                    </a:p>
                  </a:txBody>
                  <a:tcPr marL="12700" marR="12700" marT="127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7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9002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B5E2D627-58BF-4022-B3C6-7A6986DBC1A3}"/>
              </a:ext>
            </a:extLst>
          </p:cNvPr>
          <p:cNvSpPr txBox="1">
            <a:spLocks/>
          </p:cNvSpPr>
          <p:nvPr/>
        </p:nvSpPr>
        <p:spPr>
          <a:xfrm>
            <a:off x="157253" y="733813"/>
            <a:ext cx="11785600" cy="792163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marL="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rgbClr val="000000"/>
                </a:solidFill>
              </a:rPr>
              <a:t>Phase </a:t>
            </a:r>
            <a:r>
              <a:rPr lang="en-US" sz="3200" b="1" dirty="0" err="1">
                <a:solidFill>
                  <a:srgbClr val="000000"/>
                </a:solidFill>
              </a:rPr>
              <a:t>Ib</a:t>
            </a:r>
            <a:r>
              <a:rPr lang="en-US" sz="3200" b="1" dirty="0">
                <a:solidFill>
                  <a:srgbClr val="000000"/>
                </a:solidFill>
              </a:rPr>
              <a:t>/II Study of </a:t>
            </a:r>
            <a:r>
              <a:rPr lang="en-US" sz="3200" b="1" dirty="0" err="1">
                <a:solidFill>
                  <a:srgbClr val="000000"/>
                </a:solidFill>
              </a:rPr>
              <a:t>Azacitidine</a:t>
            </a:r>
            <a:r>
              <a:rPr lang="en-US" sz="3200" b="1" dirty="0">
                <a:solidFill>
                  <a:srgbClr val="000000"/>
                </a:solidFill>
              </a:rPr>
              <a:t> and </a:t>
            </a:r>
            <a:r>
              <a:rPr lang="en-US" sz="3200" b="1" dirty="0" err="1">
                <a:solidFill>
                  <a:srgbClr val="000000"/>
                </a:solidFill>
              </a:rPr>
              <a:t>Venetoclax</a:t>
            </a:r>
            <a:r>
              <a:rPr lang="en-US" sz="3200" b="1" dirty="0">
                <a:solidFill>
                  <a:srgbClr val="000000"/>
                </a:solidFill>
              </a:rPr>
              <a:t> for Higher Risk MDS:  Adverse Events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AAEED4-9F65-406D-8758-A20D4F0F9329}"/>
              </a:ext>
            </a:extLst>
          </p:cNvPr>
          <p:cNvSpPr txBox="1"/>
          <p:nvPr/>
        </p:nvSpPr>
        <p:spPr>
          <a:xfrm>
            <a:off x="454971" y="6481877"/>
            <a:ext cx="426485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67" b="1" dirty="0"/>
              <a:t>Garcia JS et al. ASH 2020; abstract 656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45DD27-E550-455A-BB9C-9D0D59FF01D8}"/>
              </a:ext>
            </a:extLst>
          </p:cNvPr>
          <p:cNvSpPr/>
          <p:nvPr/>
        </p:nvSpPr>
        <p:spPr>
          <a:xfrm>
            <a:off x="414604" y="1982149"/>
            <a:ext cx="5494755" cy="55659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48A1D5D-85D2-4E25-BDBD-50CF9841D38B}"/>
              </a:ext>
            </a:extLst>
          </p:cNvPr>
          <p:cNvSpPr/>
          <p:nvPr/>
        </p:nvSpPr>
        <p:spPr>
          <a:xfrm>
            <a:off x="414604" y="3232850"/>
            <a:ext cx="5494755" cy="3211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90237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110CBD0-01A2-41E7-9E13-FA0BC58B9E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4" t="979" r="6401" b="49498"/>
          <a:stretch/>
        </p:blipFill>
        <p:spPr bwMode="auto">
          <a:xfrm>
            <a:off x="2380109" y="1082290"/>
            <a:ext cx="7546907" cy="531729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025D17C-26B2-48E0-AAFC-3CE4B0AE8190}"/>
              </a:ext>
            </a:extLst>
          </p:cNvPr>
          <p:cNvSpPr txBox="1"/>
          <p:nvPr/>
        </p:nvSpPr>
        <p:spPr>
          <a:xfrm>
            <a:off x="408924" y="6399588"/>
            <a:ext cx="495693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/>
              <a:t>Ball BJ, et al.  </a:t>
            </a:r>
            <a:r>
              <a:rPr lang="en-US" sz="1867" b="1" i="1" dirty="0"/>
              <a:t>Blood Adv. </a:t>
            </a:r>
            <a:r>
              <a:rPr lang="en-US" sz="1867" b="1" dirty="0"/>
              <a:t>2020; 4(13): 2866-2870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129A0A-9D68-4857-B775-E06347E0BA70}"/>
              </a:ext>
            </a:extLst>
          </p:cNvPr>
          <p:cNvSpPr txBox="1">
            <a:spLocks/>
          </p:cNvSpPr>
          <p:nvPr/>
        </p:nvSpPr>
        <p:spPr>
          <a:xfrm>
            <a:off x="114820" y="762224"/>
            <a:ext cx="11785600" cy="792163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marL="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rgbClr val="000000"/>
                </a:solidFill>
              </a:rPr>
              <a:t>HMA plus Venetoclax for MDS: Response and Survival</a:t>
            </a:r>
          </a:p>
        </p:txBody>
      </p:sp>
    </p:spTree>
    <p:extLst>
      <p:ext uri="{BB962C8B-B14F-4D97-AF65-F5344CB8AC3E}">
        <p14:creationId xmlns:p14="http://schemas.microsoft.com/office/powerpoint/2010/main" val="4155808348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0B763EE-0F88-4EDF-8909-DE79E8AD20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064" r="677" b="28006"/>
          <a:stretch/>
        </p:blipFill>
        <p:spPr bwMode="auto">
          <a:xfrm>
            <a:off x="1755945" y="1506995"/>
            <a:ext cx="8060447" cy="488154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A4E8F4-4013-48E1-B027-7D13FC327F40}"/>
              </a:ext>
            </a:extLst>
          </p:cNvPr>
          <p:cNvSpPr txBox="1"/>
          <p:nvPr/>
        </p:nvSpPr>
        <p:spPr>
          <a:xfrm>
            <a:off x="272096" y="6404725"/>
            <a:ext cx="535896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/>
              <a:t>Sallman DA, et al.  </a:t>
            </a:r>
            <a:r>
              <a:rPr lang="en-US" sz="1867" b="1" i="1" dirty="0"/>
              <a:t>J Clin Oncol </a:t>
            </a:r>
            <a:r>
              <a:rPr lang="en-US" sz="1867" b="1" dirty="0"/>
              <a:t>2021; 39: 1584-1594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08FAFE-AD2E-4907-8985-8E6BAB961BF9}"/>
              </a:ext>
            </a:extLst>
          </p:cNvPr>
          <p:cNvSpPr txBox="1"/>
          <p:nvPr/>
        </p:nvSpPr>
        <p:spPr>
          <a:xfrm>
            <a:off x="68025" y="868612"/>
            <a:ext cx="1212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/>
              <a:t>Eprenetapopt</a:t>
            </a:r>
            <a:r>
              <a:rPr lang="en-US" sz="3200" b="1" dirty="0"/>
              <a:t> plus Azacitidine for TP53-mutated Myeloid Neoplasm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96DE7F-7C5E-41D4-81BD-D7FD1E503258}"/>
              </a:ext>
            </a:extLst>
          </p:cNvPr>
          <p:cNvSpPr/>
          <p:nvPr/>
        </p:nvSpPr>
        <p:spPr>
          <a:xfrm>
            <a:off x="6096000" y="1484166"/>
            <a:ext cx="1240131" cy="495718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958035882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6405995-1A1B-4998-8025-C58DADB7AE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9" t="20622" r="6383" b="1"/>
          <a:stretch/>
        </p:blipFill>
        <p:spPr bwMode="auto">
          <a:xfrm>
            <a:off x="136073" y="1898584"/>
            <a:ext cx="5729415" cy="2759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448538C-62B6-479B-81D5-0701DDB4BF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2" t="11813" r="11926" b="1"/>
          <a:stretch/>
        </p:blipFill>
        <p:spPr bwMode="auto">
          <a:xfrm>
            <a:off x="5704114" y="1724412"/>
            <a:ext cx="6351815" cy="343082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0798FFB-1C07-4E74-98F0-73A2670DA9DC}"/>
              </a:ext>
            </a:extLst>
          </p:cNvPr>
          <p:cNvSpPr txBox="1"/>
          <p:nvPr/>
        </p:nvSpPr>
        <p:spPr>
          <a:xfrm>
            <a:off x="272096" y="6404725"/>
            <a:ext cx="535896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/>
              <a:t>Sallman DA, et al.  </a:t>
            </a:r>
            <a:r>
              <a:rPr lang="en-US" sz="1867" b="1" i="1" dirty="0"/>
              <a:t>J Clin Oncol </a:t>
            </a:r>
            <a:r>
              <a:rPr lang="en-US" sz="1867" b="1" dirty="0"/>
              <a:t>2021; 39: 1584-1594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257DA8-2C41-401B-8198-727A13041140}"/>
              </a:ext>
            </a:extLst>
          </p:cNvPr>
          <p:cNvSpPr txBox="1"/>
          <p:nvPr/>
        </p:nvSpPr>
        <p:spPr>
          <a:xfrm>
            <a:off x="34013" y="993132"/>
            <a:ext cx="1212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/>
              <a:t>Eprenetapopt</a:t>
            </a:r>
            <a:r>
              <a:rPr lang="en-US" sz="3200" b="1" dirty="0"/>
              <a:t> plus Azacitidine for TP53-mutated Myeloid Neoplasm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0D08A6-2667-4D9E-95FA-810D24D337CC}"/>
              </a:ext>
            </a:extLst>
          </p:cNvPr>
          <p:cNvSpPr txBox="1"/>
          <p:nvPr/>
        </p:nvSpPr>
        <p:spPr>
          <a:xfrm>
            <a:off x="272096" y="5097569"/>
            <a:ext cx="11532691" cy="1405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ITT analysis of 154 patients with TP53-mutated MDS: </a:t>
            </a:r>
          </a:p>
          <a:p>
            <a:pPr algn="ctr"/>
            <a:r>
              <a:rPr lang="en-US" sz="2133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Eprenetapopt</a:t>
            </a:r>
            <a:r>
              <a:rPr lang="en-US" sz="21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with AZA: CR 33.3% </a:t>
            </a:r>
          </a:p>
          <a:p>
            <a:pPr algn="ctr"/>
            <a:r>
              <a:rPr lang="en-US" sz="21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AZA alone: CR 22.4% (P = 0.13) </a:t>
            </a:r>
          </a:p>
          <a:p>
            <a:pPr algn="ctr"/>
            <a:r>
              <a:rPr lang="en-US" sz="2133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28 DEC 2020</a:t>
            </a:r>
          </a:p>
        </p:txBody>
      </p:sp>
    </p:spTree>
    <p:extLst>
      <p:ext uri="{BB962C8B-B14F-4D97-AF65-F5344CB8AC3E}">
        <p14:creationId xmlns:p14="http://schemas.microsoft.com/office/powerpoint/2010/main" val="2956791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47821B-C322-4CE2-AC6A-265942674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69958"/>
            <a:ext cx="10972800" cy="691079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Phase II Study of Enasidenib in </a:t>
            </a:r>
            <a:r>
              <a:rPr lang="en-US" sz="3200" b="1" i="1" dirty="0">
                <a:latin typeface="Calibri" panose="020F0502020204030204" pitchFamily="34" charset="0"/>
                <a:cs typeface="Calibri" panose="020F0502020204030204" pitchFamily="34" charset="0"/>
              </a:rPr>
              <a:t>IDH2-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Mutated, Higher Risk MDS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E12ABF3-73CE-40B3-A646-2A6BFE5640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300207"/>
              </p:ext>
            </p:extLst>
          </p:nvPr>
        </p:nvGraphicFramePr>
        <p:xfrm>
          <a:off x="408143" y="1958088"/>
          <a:ext cx="11375713" cy="350782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3352801">
                  <a:extLst>
                    <a:ext uri="{9D8B030D-6E8A-4147-A177-3AD203B41FA5}">
                      <a16:colId xmlns:a16="http://schemas.microsoft.com/office/drawing/2014/main" val="3734971785"/>
                    </a:ext>
                  </a:extLst>
                </a:gridCol>
                <a:gridCol w="2365512">
                  <a:extLst>
                    <a:ext uri="{9D8B030D-6E8A-4147-A177-3AD203B41FA5}">
                      <a16:colId xmlns:a16="http://schemas.microsoft.com/office/drawing/2014/main" val="2959402496"/>
                    </a:ext>
                  </a:extLst>
                </a:gridCol>
                <a:gridCol w="2828700">
                  <a:extLst>
                    <a:ext uri="{9D8B030D-6E8A-4147-A177-3AD203B41FA5}">
                      <a16:colId xmlns:a16="http://schemas.microsoft.com/office/drawing/2014/main" val="3052880342"/>
                    </a:ext>
                  </a:extLst>
                </a:gridCol>
                <a:gridCol w="2828700">
                  <a:extLst>
                    <a:ext uri="{9D8B030D-6E8A-4147-A177-3AD203B41FA5}">
                      <a16:colId xmlns:a16="http://schemas.microsoft.com/office/drawing/2014/main" val="1948164652"/>
                    </a:ext>
                  </a:extLst>
                </a:gridCol>
              </a:tblGrid>
              <a:tr h="610910">
                <a:tc>
                  <a:txBody>
                    <a:bodyPr/>
                    <a:lstStyle/>
                    <a:p>
                      <a:endParaRPr lang="en-US" sz="2200" b="1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/>
                        <a:t>Response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/>
                        <a:t>Arm A (HMA naïve)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/>
                        <a:t>Arm B (HMA failure)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603068330"/>
                  </a:ext>
                </a:extLst>
              </a:tr>
              <a:tr h="610910">
                <a:tc>
                  <a:txBody>
                    <a:bodyPr/>
                    <a:lstStyle/>
                    <a:p>
                      <a:endParaRPr lang="en-US" sz="22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Evaluable (N = 46)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ENA+AZA (N=25)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ENA (N=21)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444196928"/>
                  </a:ext>
                </a:extLst>
              </a:tr>
              <a:tr h="37146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/>
                        <a:t>Overall Response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/>
                        <a:t>68%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/>
                        <a:t>84%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/>
                        <a:t>43%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543134785"/>
                  </a:ext>
                </a:extLst>
              </a:tr>
              <a:tr h="37146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/>
                        <a:t>Complete Remission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/>
                        <a:t>24%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/>
                        <a:t>24%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/>
                        <a:t>24%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431554599"/>
                  </a:ext>
                </a:extLst>
              </a:tr>
              <a:tr h="37146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/>
                        <a:t>Partial Remission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/>
                        <a:t>7%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/>
                        <a:t>8%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/>
                        <a:t>5%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4226795670"/>
                  </a:ext>
                </a:extLst>
              </a:tr>
              <a:tr h="37146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/>
                        <a:t>Marrow CR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/>
                        <a:t>26%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/>
                        <a:t>44%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/>
                        <a:t>5%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896791287"/>
                  </a:ext>
                </a:extLst>
              </a:tr>
              <a:tr h="37146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/>
                        <a:t>Hematologic Improvement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/>
                        <a:t>9%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/>
                        <a:t>8%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/>
                        <a:t>10%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83784128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B14B536-6CC6-4951-B1EB-4D20DC3CBDDB}"/>
              </a:ext>
            </a:extLst>
          </p:cNvPr>
          <p:cNvSpPr txBox="1"/>
          <p:nvPr/>
        </p:nvSpPr>
        <p:spPr>
          <a:xfrm>
            <a:off x="300877" y="6258212"/>
            <a:ext cx="602087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/>
              <a:t>Venugopal S, et al.  </a:t>
            </a:r>
            <a:r>
              <a:rPr lang="en-US" sz="1867" b="1" i="1" dirty="0"/>
              <a:t>J Clin Oncol </a:t>
            </a:r>
            <a:r>
              <a:rPr lang="en-US" sz="1867" b="1" dirty="0"/>
              <a:t>2021; 39(15): abstract 7010</a:t>
            </a:r>
          </a:p>
        </p:txBody>
      </p:sp>
    </p:spTree>
    <p:extLst>
      <p:ext uri="{BB962C8B-B14F-4D97-AF65-F5344CB8AC3E}">
        <p14:creationId xmlns:p14="http://schemas.microsoft.com/office/powerpoint/2010/main" val="529691615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DA15084-88AD-4810-8009-CB2EB862107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865765" y="1926260"/>
            <a:ext cx="5996579" cy="400229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8E5F960-27E3-4875-B8B4-59AF4F7E05C5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-1" y="1926260"/>
            <a:ext cx="5996580" cy="400229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EECD127-6B3E-452E-A376-5E5A8FB52531}"/>
              </a:ext>
            </a:extLst>
          </p:cNvPr>
          <p:cNvSpPr txBox="1"/>
          <p:nvPr/>
        </p:nvSpPr>
        <p:spPr>
          <a:xfrm>
            <a:off x="0" y="786189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Reduced Intensity Allo HSCT vs Hypomethylating Agent or BSC</a:t>
            </a:r>
          </a:p>
          <a:p>
            <a:pPr algn="ctr"/>
            <a:r>
              <a:rPr lang="en-US" sz="3200" b="1" dirty="0"/>
              <a:t> in Patients Ages 50-75 Years with Advanced MDS:  ITT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FEDC87-B904-4BDC-B455-DDBEDF587B12}"/>
              </a:ext>
            </a:extLst>
          </p:cNvPr>
          <p:cNvSpPr txBox="1"/>
          <p:nvPr/>
        </p:nvSpPr>
        <p:spPr>
          <a:xfrm>
            <a:off x="211243" y="6257829"/>
            <a:ext cx="475732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/>
              <a:t>Nakamura R, et al. (BMT CTN 1102). ASH 2020</a:t>
            </a:r>
          </a:p>
        </p:txBody>
      </p:sp>
    </p:spTree>
    <p:extLst>
      <p:ext uri="{BB962C8B-B14F-4D97-AF65-F5344CB8AC3E}">
        <p14:creationId xmlns:p14="http://schemas.microsoft.com/office/powerpoint/2010/main" val="716215933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01FA960-85AF-4B5E-B0AF-D08EDAEF2038}"/>
              </a:ext>
            </a:extLst>
          </p:cNvPr>
          <p:cNvPicPr/>
          <p:nvPr/>
        </p:nvPicPr>
        <p:blipFill rotWithShape="1">
          <a:blip r:embed="rId3"/>
          <a:srcRect l="4530"/>
          <a:stretch/>
        </p:blipFill>
        <p:spPr>
          <a:xfrm>
            <a:off x="314985" y="2304953"/>
            <a:ext cx="5867400" cy="425478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3D152D-646D-442A-892F-694EECE6D9FA}"/>
              </a:ext>
            </a:extLst>
          </p:cNvPr>
          <p:cNvPicPr/>
          <p:nvPr/>
        </p:nvPicPr>
        <p:blipFill rotWithShape="1">
          <a:blip r:embed="rId4"/>
          <a:srcRect l="3846"/>
          <a:stretch/>
        </p:blipFill>
        <p:spPr>
          <a:xfrm>
            <a:off x="6216563" y="2304953"/>
            <a:ext cx="5909423" cy="42547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6EE7037-5971-4471-BEB1-FEF26650AC01}"/>
              </a:ext>
            </a:extLst>
          </p:cNvPr>
          <p:cNvSpPr txBox="1"/>
          <p:nvPr/>
        </p:nvSpPr>
        <p:spPr>
          <a:xfrm>
            <a:off x="0" y="786189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Reduced Intensity Allo HSCT vs Hypomethylating Agent or BSC</a:t>
            </a:r>
          </a:p>
          <a:p>
            <a:pPr algn="ctr"/>
            <a:r>
              <a:rPr lang="en-US" sz="3200" b="1" dirty="0"/>
              <a:t> in Patients Ages 50-75 Years with Advanced MDS:  As Treated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36B811-B703-47DD-8F6C-9C7D692B1FE0}"/>
              </a:ext>
            </a:extLst>
          </p:cNvPr>
          <p:cNvSpPr txBox="1"/>
          <p:nvPr/>
        </p:nvSpPr>
        <p:spPr>
          <a:xfrm>
            <a:off x="211243" y="6463015"/>
            <a:ext cx="475732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/>
              <a:t>Nakamura R, et al. (BMT CTN 1102). ASH 2020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B5598C-C8D1-4AFD-ABD0-6E038D5E513E}"/>
              </a:ext>
            </a:extLst>
          </p:cNvPr>
          <p:cNvSpPr txBox="1"/>
          <p:nvPr/>
        </p:nvSpPr>
        <p:spPr>
          <a:xfrm>
            <a:off x="4002954" y="1894185"/>
            <a:ext cx="50089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Non-Compliance Rate 26.3%</a:t>
            </a:r>
          </a:p>
        </p:txBody>
      </p:sp>
    </p:spTree>
    <p:extLst>
      <p:ext uri="{BB962C8B-B14F-4D97-AF65-F5344CB8AC3E}">
        <p14:creationId xmlns:p14="http://schemas.microsoft.com/office/powerpoint/2010/main" val="315112615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Double-click to edi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0" name="Double-click to edi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1" name="Screen Shot 2021-12-10 at 8.43.41 PM.png" descr="Screen Shot 2021-12-10 at 8.43.41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58900821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511CE-65CF-4E4E-B454-3F5AD2697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Current and Future MDS Therapy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773C5C-79B0-4017-B38D-E62EE0E8B7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132" y="1860884"/>
            <a:ext cx="11310304" cy="4857797"/>
          </a:xfrm>
        </p:spPr>
        <p:txBody>
          <a:bodyPr>
            <a:normAutofit/>
          </a:bodyPr>
          <a:lstStyle/>
          <a:p>
            <a:pPr marL="412750" indent="-412750">
              <a:spcBef>
                <a:spcPts val="1224"/>
              </a:spcBef>
            </a:pPr>
            <a:r>
              <a:rPr lang="en-US" sz="2600" dirty="0"/>
              <a:t>Goal of therapy is tailored to the patient and to disease risk</a:t>
            </a:r>
          </a:p>
          <a:p>
            <a:pPr marL="412750" indent="-412750">
              <a:spcBef>
                <a:spcPts val="1224"/>
              </a:spcBef>
            </a:pPr>
            <a:r>
              <a:rPr lang="en-US" sz="2600" dirty="0"/>
              <a:t>Therapies for lower risk disease generally aim to improve blood counts and quality of life.</a:t>
            </a:r>
          </a:p>
          <a:p>
            <a:pPr marL="412750" indent="-412750">
              <a:spcBef>
                <a:spcPts val="1224"/>
              </a:spcBef>
            </a:pPr>
            <a:r>
              <a:rPr lang="en-US" sz="2600" dirty="0"/>
              <a:t>Therapies for higher risk disease aim to improve quality of life and life expectancy.</a:t>
            </a:r>
          </a:p>
          <a:p>
            <a:pPr marL="412750" indent="-412750">
              <a:spcBef>
                <a:spcPts val="1224"/>
              </a:spcBef>
            </a:pPr>
            <a:r>
              <a:rPr lang="en-US" sz="2600" dirty="0"/>
              <a:t>Treatment with hematopoietic growth factors and hypomethylating agents alone is frequently disappointing.</a:t>
            </a:r>
          </a:p>
          <a:p>
            <a:pPr marL="412750" indent="-412750">
              <a:spcBef>
                <a:spcPts val="1224"/>
              </a:spcBef>
            </a:pPr>
            <a:r>
              <a:rPr lang="en-US" sz="2600" dirty="0"/>
              <a:t>MDS patients should be encouraged to participate in clinical trials evaluating agents that target the pathogenic drivers and the immune environment.</a:t>
            </a:r>
          </a:p>
        </p:txBody>
      </p:sp>
    </p:spTree>
    <p:extLst>
      <p:ext uri="{BB962C8B-B14F-4D97-AF65-F5344CB8AC3E}">
        <p14:creationId xmlns:p14="http://schemas.microsoft.com/office/powerpoint/2010/main" val="159243341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Double-click to edi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Double-click to edi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5" name="Screen Shot 2021-12-10 at 8.43.51 PM.png" descr="Screen Shot 2021-12-10 at 8.43.51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4484447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3">
            <a:extLst>
              <a:ext uri="{FF2B5EF4-FFF2-40B4-BE49-F238E27FC236}">
                <a16:creationId xmlns:a16="http://schemas.microsoft.com/office/drawing/2014/main" id="{7F4C1B40-E0AF-46EA-8B1B-63601D6BC1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289724"/>
              </p:ext>
            </p:extLst>
          </p:nvPr>
        </p:nvGraphicFramePr>
        <p:xfrm>
          <a:off x="945359" y="1628362"/>
          <a:ext cx="10205352" cy="2219985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6115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73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95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16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54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536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659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02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1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0.5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1.5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Cytogenetics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Very Good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Good 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Intermediate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Poor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Very Poor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BM blast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≤2%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&gt;2-&lt;5%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5-10%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&gt;10%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Hemoglobin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≥10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8-&lt;10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&lt;8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Platelets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≥100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50-&lt;100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&lt;50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ANC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≥0.8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&lt;0.8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marL="121920" marR="121920" marT="60967" marB="60967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" name="Group 69">
            <a:extLst>
              <a:ext uri="{FF2B5EF4-FFF2-40B4-BE49-F238E27FC236}">
                <a16:creationId xmlns:a16="http://schemas.microsoft.com/office/drawing/2014/main" id="{6CE92184-736D-48DD-A092-5FBDC7D123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068717"/>
              </p:ext>
            </p:extLst>
          </p:nvPr>
        </p:nvGraphicFramePr>
        <p:xfrm>
          <a:off x="2562674" y="3988471"/>
          <a:ext cx="7321741" cy="219475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5931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4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642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Risk Group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marL="121920" marR="121920" marT="60976" marB="609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Risk Score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marL="121920" marR="121920" marT="60976" marB="609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Median Survival (</a:t>
                      </a:r>
                      <a:r>
                        <a:rPr kumimoji="0" lang="en-US" sz="1600" b="1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yrs</a:t>
                      </a: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marL="121920" marR="121920" marT="60976" marB="60976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Very Low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marL="121920" marR="121920" marT="60976" marB="609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≤1.5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marL="121920" marR="121920" marT="60976" marB="609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8.8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marL="121920" marR="121920" marT="60976" marB="60976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Low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marL="121920" marR="121920" marT="60976" marB="609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&gt;1.5-3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marL="121920" marR="121920" marT="60976" marB="609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5.3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marL="121920" marR="121920" marT="60976" marB="60976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Intermediate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marL="121920" marR="121920" marT="60976" marB="609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&gt;3-4.5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marL="121920" marR="121920" marT="60976" marB="609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3.0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marL="121920" marR="121920" marT="60976" marB="60976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High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marL="121920" marR="121920" marT="60976" marB="609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&gt;4.5-6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marL="121920" marR="121920" marT="60976" marB="609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1.6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marL="121920" marR="121920" marT="60976" marB="60976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Very High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marL="121920" marR="121920" marT="60976" marB="609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&gt;6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marL="121920" marR="121920" marT="60976" marB="609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0.8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marL="121920" marR="121920" marT="60976" marB="60976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E058A19-4BE6-4AB3-B6AF-14FED4A54D97}"/>
              </a:ext>
            </a:extLst>
          </p:cNvPr>
          <p:cNvSpPr txBox="1"/>
          <p:nvPr/>
        </p:nvSpPr>
        <p:spPr>
          <a:xfrm>
            <a:off x="41861" y="877400"/>
            <a:ext cx="121501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MDS Prognosis: Revised International Prognostic Score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43EB9F-ACCB-4D0D-8437-DC7769CD2881}"/>
              </a:ext>
            </a:extLst>
          </p:cNvPr>
          <p:cNvSpPr txBox="1"/>
          <p:nvPr/>
        </p:nvSpPr>
        <p:spPr>
          <a:xfrm>
            <a:off x="211243" y="6374059"/>
            <a:ext cx="535229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/>
              <a:t>Greenberg PL, et al. </a:t>
            </a:r>
            <a:r>
              <a:rPr lang="en-US" sz="1867" b="1" i="1" dirty="0"/>
              <a:t>Blood</a:t>
            </a:r>
            <a:r>
              <a:rPr lang="en-US" sz="1867" b="1" dirty="0"/>
              <a:t> 2012; 120(12): 2454-2465</a:t>
            </a:r>
          </a:p>
        </p:txBody>
      </p:sp>
    </p:spTree>
    <p:extLst>
      <p:ext uri="{BB962C8B-B14F-4D97-AF65-F5344CB8AC3E}">
        <p14:creationId xmlns:p14="http://schemas.microsoft.com/office/powerpoint/2010/main" val="207995274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E2769EF-0AE8-42BA-98F8-8A8203622B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976" y="1749929"/>
            <a:ext cx="5069123" cy="439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9887EB6-1D61-40FC-96C2-8FC2C205A9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310" y="1851529"/>
            <a:ext cx="5069122" cy="4191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9C9910-7585-431C-ADAF-87D806DA2B53}"/>
              </a:ext>
            </a:extLst>
          </p:cNvPr>
          <p:cNvSpPr txBox="1"/>
          <p:nvPr/>
        </p:nvSpPr>
        <p:spPr>
          <a:xfrm>
            <a:off x="41861" y="877400"/>
            <a:ext cx="121501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MDS Prognosis: Revised International Prognostic Score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74F11B-6B3C-4913-BF95-F7A27DB13F59}"/>
              </a:ext>
            </a:extLst>
          </p:cNvPr>
          <p:cNvSpPr txBox="1"/>
          <p:nvPr/>
        </p:nvSpPr>
        <p:spPr>
          <a:xfrm>
            <a:off x="211243" y="6374059"/>
            <a:ext cx="535229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/>
              <a:t>Greenberg PL, et al. </a:t>
            </a:r>
            <a:r>
              <a:rPr lang="en-US" sz="1867" b="1" i="1" dirty="0"/>
              <a:t>Blood</a:t>
            </a:r>
            <a:r>
              <a:rPr lang="en-US" sz="1867" b="1" dirty="0"/>
              <a:t> 2012; 120(12): 2454-2465</a:t>
            </a:r>
          </a:p>
        </p:txBody>
      </p:sp>
    </p:spTree>
    <p:extLst>
      <p:ext uri="{BB962C8B-B14F-4D97-AF65-F5344CB8AC3E}">
        <p14:creationId xmlns:p14="http://schemas.microsoft.com/office/powerpoint/2010/main" val="180739219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58BF88-9046-4354-B66B-FE42679DC3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" t="54711" r="1533" b="479"/>
          <a:stretch/>
        </p:blipFill>
        <p:spPr bwMode="auto">
          <a:xfrm>
            <a:off x="1642710" y="1633453"/>
            <a:ext cx="8906580" cy="465615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16F96D3-6937-4DFC-A83C-3039CAE2DC87}"/>
              </a:ext>
            </a:extLst>
          </p:cNvPr>
          <p:cNvSpPr txBox="1"/>
          <p:nvPr/>
        </p:nvSpPr>
        <p:spPr>
          <a:xfrm>
            <a:off x="308033" y="6289608"/>
            <a:ext cx="506330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 err="1"/>
              <a:t>Haferlach</a:t>
            </a:r>
            <a:r>
              <a:rPr lang="en-US" sz="1867" b="1" dirty="0"/>
              <a:t> T, et al.  </a:t>
            </a:r>
            <a:r>
              <a:rPr lang="en-US" sz="1867" b="1" i="1" dirty="0"/>
              <a:t>Leukemia</a:t>
            </a:r>
            <a:r>
              <a:rPr lang="en-US" sz="1867" b="1" dirty="0"/>
              <a:t> 2014; 28(2): 241-247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E0BE43-CD69-462C-9270-806D2CDE8CE5}"/>
              </a:ext>
            </a:extLst>
          </p:cNvPr>
          <p:cNvSpPr txBox="1"/>
          <p:nvPr/>
        </p:nvSpPr>
        <p:spPr>
          <a:xfrm>
            <a:off x="0" y="780394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Number of Pathogenic Mutations According to MDS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58407105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4C3201-FD8B-4D01-9620-0212A33B3F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6" b="2229"/>
          <a:stretch/>
        </p:blipFill>
        <p:spPr bwMode="auto">
          <a:xfrm>
            <a:off x="6311859" y="1919951"/>
            <a:ext cx="5864995" cy="445770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711A864-48CA-4988-A032-0F1FD44F1A08}"/>
              </a:ext>
            </a:extLst>
          </p:cNvPr>
          <p:cNvSpPr txBox="1"/>
          <p:nvPr/>
        </p:nvSpPr>
        <p:spPr>
          <a:xfrm>
            <a:off x="224310" y="6155141"/>
            <a:ext cx="5939713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b="1" dirty="0" err="1"/>
              <a:t>Papaemmanuil</a:t>
            </a:r>
            <a:r>
              <a:rPr lang="en-US" sz="1867" b="1" dirty="0"/>
              <a:t> E, et al  </a:t>
            </a:r>
            <a:r>
              <a:rPr lang="en-US" sz="1867" b="1" i="1" dirty="0"/>
              <a:t>Blood</a:t>
            </a:r>
            <a:r>
              <a:rPr lang="en-US" sz="1867" b="1" dirty="0"/>
              <a:t> 2013; 122(22): 3616-3627</a:t>
            </a:r>
          </a:p>
          <a:p>
            <a:r>
              <a:rPr lang="en-US" sz="1867" b="1" dirty="0" err="1"/>
              <a:t>Bejar</a:t>
            </a:r>
            <a:r>
              <a:rPr lang="en-US" sz="1867" b="1" dirty="0"/>
              <a:t> R, et al  </a:t>
            </a:r>
            <a:r>
              <a:rPr lang="en-US" sz="1867" b="1" i="1" dirty="0" err="1"/>
              <a:t>Engl</a:t>
            </a:r>
            <a:r>
              <a:rPr lang="en-US" sz="1867" b="1" i="1" dirty="0"/>
              <a:t> J Med </a:t>
            </a:r>
            <a:r>
              <a:rPr lang="en-US" sz="1867" b="1" dirty="0"/>
              <a:t>2011; 364(26): 2496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2907708-CCD2-4449-8116-75FDFF7C06C4}"/>
              </a:ext>
            </a:extLst>
          </p:cNvPr>
          <p:cNvGrpSpPr/>
          <p:nvPr/>
        </p:nvGrpSpPr>
        <p:grpSpPr>
          <a:xfrm>
            <a:off x="134112" y="1746895"/>
            <a:ext cx="5901386" cy="4287828"/>
            <a:chOff x="134112" y="1746895"/>
            <a:chExt cx="5901386" cy="4287828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6B4A22C3-D8C9-4F39-9D37-C733DAACC9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51" b="1567"/>
            <a:stretch/>
          </p:blipFill>
          <p:spPr bwMode="auto">
            <a:xfrm>
              <a:off x="420323" y="1746895"/>
              <a:ext cx="5615175" cy="428782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AC0C5A-B602-264F-B01C-8BF0D4402F0E}"/>
                </a:ext>
              </a:extLst>
            </p:cNvPr>
            <p:cNvSpPr/>
            <p:nvPr/>
          </p:nvSpPr>
          <p:spPr>
            <a:xfrm>
              <a:off x="134112" y="2133600"/>
              <a:ext cx="609600" cy="512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851C19C-A00B-43D7-B750-2E68FE90966E}"/>
              </a:ext>
            </a:extLst>
          </p:cNvPr>
          <p:cNvSpPr txBox="1"/>
          <p:nvPr/>
        </p:nvSpPr>
        <p:spPr>
          <a:xfrm>
            <a:off x="15146" y="842733"/>
            <a:ext cx="121617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Increasing Number of Pathogenic Mutations are Associated with Inferior Leukemia-free and Overall Survival</a:t>
            </a:r>
          </a:p>
        </p:txBody>
      </p:sp>
    </p:spTree>
    <p:extLst>
      <p:ext uri="{BB962C8B-B14F-4D97-AF65-F5344CB8AC3E}">
        <p14:creationId xmlns:p14="http://schemas.microsoft.com/office/powerpoint/2010/main" val="53036662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5BBF59A-B5AB-4315-8244-5C72B636AB7D}"/>
              </a:ext>
            </a:extLst>
          </p:cNvPr>
          <p:cNvSpPr txBox="1"/>
          <p:nvPr/>
        </p:nvSpPr>
        <p:spPr>
          <a:xfrm>
            <a:off x="224311" y="6273909"/>
            <a:ext cx="486421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 err="1"/>
              <a:t>Bejar</a:t>
            </a:r>
            <a:r>
              <a:rPr lang="en-US" sz="1867" b="1" dirty="0"/>
              <a:t> R, et al  </a:t>
            </a:r>
            <a:r>
              <a:rPr lang="en-US" sz="1867" b="1" i="1" dirty="0"/>
              <a:t>N </a:t>
            </a:r>
            <a:r>
              <a:rPr lang="en-US" sz="1867" b="1" i="1" dirty="0" err="1"/>
              <a:t>Engl</a:t>
            </a:r>
            <a:r>
              <a:rPr lang="en-US" sz="1867" b="1" i="1" dirty="0"/>
              <a:t> J Med </a:t>
            </a:r>
            <a:r>
              <a:rPr lang="en-US" sz="1867" b="1" dirty="0"/>
              <a:t>2011; 364(26): 2496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D48AE0-AEA4-42FE-B9DF-F463A1435294}"/>
              </a:ext>
            </a:extLst>
          </p:cNvPr>
          <p:cNvSpPr txBox="1"/>
          <p:nvPr/>
        </p:nvSpPr>
        <p:spPr>
          <a:xfrm>
            <a:off x="37245" y="852008"/>
            <a:ext cx="121760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Pathogenic Mutations Can Augment Prognosis based on IPSS-R </a:t>
            </a:r>
          </a:p>
          <a:p>
            <a:pPr algn="ctr"/>
            <a:r>
              <a:rPr lang="en-US" sz="3200" b="1" dirty="0"/>
              <a:t>in Non-High Risk MDS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EC10C8B-3F44-BF4C-B26D-899ED3EA6FD6}"/>
              </a:ext>
            </a:extLst>
          </p:cNvPr>
          <p:cNvGrpSpPr/>
          <p:nvPr/>
        </p:nvGrpSpPr>
        <p:grpSpPr>
          <a:xfrm>
            <a:off x="161526" y="2350991"/>
            <a:ext cx="11959765" cy="3598603"/>
            <a:chOff x="161526" y="2350991"/>
            <a:chExt cx="11959765" cy="359860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1174BC0C-F62E-4FDB-B02A-5BFBF69A13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85" t="4938"/>
            <a:stretch/>
          </p:blipFill>
          <p:spPr bwMode="auto">
            <a:xfrm>
              <a:off x="161526" y="2469819"/>
              <a:ext cx="3953359" cy="31053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52D2040-5CD9-47AD-A1B3-7EFA867666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55" r="1462"/>
            <a:stretch/>
          </p:blipFill>
          <p:spPr bwMode="auto">
            <a:xfrm>
              <a:off x="4306451" y="2403316"/>
              <a:ext cx="3610507" cy="31718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86860B6-69DC-4D49-9E74-2B0B24C9BC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5000"/>
            <a:stretch/>
          </p:blipFill>
          <p:spPr bwMode="auto">
            <a:xfrm>
              <a:off x="8063470" y="2350991"/>
              <a:ext cx="4057821" cy="333048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0F0057F-99B4-4645-9950-C8F2B847F770}"/>
                </a:ext>
              </a:extLst>
            </p:cNvPr>
            <p:cNvSpPr/>
            <p:nvPr/>
          </p:nvSpPr>
          <p:spPr>
            <a:xfrm>
              <a:off x="161526" y="5437530"/>
              <a:ext cx="609600" cy="512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241F4A4-3304-AC4B-B105-C124784399CE}"/>
                </a:ext>
              </a:extLst>
            </p:cNvPr>
            <p:cNvSpPr/>
            <p:nvPr/>
          </p:nvSpPr>
          <p:spPr>
            <a:xfrm>
              <a:off x="4014198" y="5437530"/>
              <a:ext cx="609600" cy="512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AA817CB-0638-0B4C-8A8F-AE86A8F8C645}"/>
                </a:ext>
              </a:extLst>
            </p:cNvPr>
            <p:cNvSpPr/>
            <p:nvPr/>
          </p:nvSpPr>
          <p:spPr>
            <a:xfrm>
              <a:off x="7940022" y="5437530"/>
              <a:ext cx="609600" cy="512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7327291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34014"/>
  <p:tag name="AS_OS" val="Microsoft Windows NT 6.3.9600.0"/>
  <p:tag name="AS_RELEASE_DATE" val="2014.07.11"/>
  <p:tag name="AS_TITLE" val="Aspose.Slides for .NET 4.0"/>
  <p:tag name="AS_VERSION" val="14.5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heme/theme1.xml><?xml version="1.0" encoding="utf-8"?>
<a:theme xmlns:a="http://schemas.openxmlformats.org/drawingml/2006/main" name="Matrix_Template_Arial_16x9">
  <a:themeElements>
    <a:clrScheme name="Duke 1">
      <a:dk1>
        <a:sysClr val="windowText" lastClr="000000"/>
      </a:dk1>
      <a:lt1>
        <a:sysClr val="window" lastClr="FFFFFF"/>
      </a:lt1>
      <a:dk2>
        <a:srgbClr val="023873"/>
      </a:dk2>
      <a:lt2>
        <a:srgbClr val="EEECE1"/>
      </a:lt2>
      <a:accent1>
        <a:srgbClr val="3C3C3B"/>
      </a:accent1>
      <a:accent2>
        <a:srgbClr val="BE322E"/>
      </a:accent2>
      <a:accent3>
        <a:srgbClr val="DD6822"/>
      </a:accent3>
      <a:accent4>
        <a:srgbClr val="ECB955"/>
      </a:accent4>
      <a:accent5>
        <a:srgbClr val="458AAA"/>
      </a:accent5>
      <a:accent6>
        <a:srgbClr val="9CA942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medscape tho theme 1">
  <a:themeElements>
    <a:clrScheme name="Medscape Color Palette">
      <a:dk1>
        <a:srgbClr val="141414"/>
      </a:dk1>
      <a:lt1>
        <a:srgbClr val="FFFFFF"/>
      </a:lt1>
      <a:dk2>
        <a:srgbClr val="141414"/>
      </a:dk2>
      <a:lt2>
        <a:srgbClr val="EBEBEB"/>
      </a:lt2>
      <a:accent1>
        <a:srgbClr val="662225"/>
      </a:accent1>
      <a:accent2>
        <a:srgbClr val="67A317"/>
      </a:accent2>
      <a:accent3>
        <a:srgbClr val="003854"/>
      </a:accent3>
      <a:accent4>
        <a:srgbClr val="006FA7"/>
      </a:accent4>
      <a:accent5>
        <a:srgbClr val="8E1400"/>
      </a:accent5>
      <a:accent6>
        <a:srgbClr val="3894A2"/>
      </a:accent6>
      <a:hlink>
        <a:srgbClr val="003854"/>
      </a:hlink>
      <a:folHlink>
        <a:srgbClr val="0A6FA7"/>
      </a:folHlink>
    </a:clrScheme>
    <a:fontScheme name="TH template font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dscape tho theme 1" id="{1E813662-DE0F-4A72-B134-EC30CCEA656D}" vid="{8D7381A8-7119-43A3-BD39-D318770BB7D9}"/>
    </a:ext>
  </a:extLst>
</a:theme>
</file>

<file path=ppt/theme/theme3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002C77"/>
      </a:accent3>
      <a:accent4>
        <a:srgbClr val="62BB46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atrix_Template_Arial_16x9">
  <a:themeElements>
    <a:clrScheme name="Duke 1">
      <a:dk1>
        <a:sysClr val="windowText" lastClr="000000"/>
      </a:dk1>
      <a:lt1>
        <a:sysClr val="window" lastClr="FFFFFF"/>
      </a:lt1>
      <a:dk2>
        <a:srgbClr val="023873"/>
      </a:dk2>
      <a:lt2>
        <a:srgbClr val="EEECE1"/>
      </a:lt2>
      <a:accent1>
        <a:srgbClr val="3C3C3B"/>
      </a:accent1>
      <a:accent2>
        <a:srgbClr val="BE322E"/>
      </a:accent2>
      <a:accent3>
        <a:srgbClr val="DD6822"/>
      </a:accent3>
      <a:accent4>
        <a:srgbClr val="ECB955"/>
      </a:accent4>
      <a:accent5>
        <a:srgbClr val="458AAA"/>
      </a:accent5>
      <a:accent6>
        <a:srgbClr val="9CA942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05B10B05-A152-4E8B-87D6-1218F0039C5F}"/>
</file>

<file path=customXml/itemProps2.xml><?xml version="1.0" encoding="utf-8"?>
<ds:datastoreItem xmlns:ds="http://schemas.openxmlformats.org/officeDocument/2006/customXml" ds:itemID="{13F6E42A-F1D7-4E80-B2B8-9DAB05084AEB}"/>
</file>

<file path=customXml/itemProps3.xml><?xml version="1.0" encoding="utf-8"?>
<ds:datastoreItem xmlns:ds="http://schemas.openxmlformats.org/officeDocument/2006/customXml" ds:itemID="{8CE43974-5076-483E-8933-AA4D5C853F9F}"/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1593</Words>
  <Application>Microsoft Macintosh PowerPoint</Application>
  <PresentationFormat>Widescreen</PresentationFormat>
  <Paragraphs>404</Paragraphs>
  <Slides>30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30</vt:i4>
      </vt:variant>
    </vt:vector>
  </HeadingPairs>
  <TitlesOfParts>
    <vt:vector size="43" baseType="lpstr">
      <vt:lpstr>Arial</vt:lpstr>
      <vt:lpstr>Calibri</vt:lpstr>
      <vt:lpstr>Calibri Light</vt:lpstr>
      <vt:lpstr>Courier New</vt:lpstr>
      <vt:lpstr>Symbol</vt:lpstr>
      <vt:lpstr>Times New Roman</vt:lpstr>
      <vt:lpstr>Wingdings</vt:lpstr>
      <vt:lpstr>Matrix_Template_Arial_16x9</vt:lpstr>
      <vt:lpstr>medscape tho theme 1</vt:lpstr>
      <vt:lpstr>Office Theme</vt:lpstr>
      <vt:lpstr>1_Office Theme</vt:lpstr>
      <vt:lpstr>Matrix_Template_Arial_16x9</vt:lpstr>
      <vt:lpstr>Default Design</vt:lpstr>
      <vt:lpstr>Myelodysplastic Syndromes: Current and Future Management Approaches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Phase II Study of Enasidenib in IDH2-Mutated, Higher Risk MDS</vt:lpstr>
      <vt:lpstr>PowerPoint Presentation</vt:lpstr>
      <vt:lpstr>PowerPoint Presentation</vt:lpstr>
      <vt:lpstr>Current and Future MDS Therapy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Acute Myeloid Leukemia: Initial Evaluation, Risk Stratification, and Treatment Assignment</dc:title>
  <dc:creator>harry erba</dc:creator>
  <cp:lastModifiedBy>Fernando Rendina</cp:lastModifiedBy>
  <cp:revision>27</cp:revision>
  <dcterms:created xsi:type="dcterms:W3CDTF">2020-11-12T20:33:14Z</dcterms:created>
  <dcterms:modified xsi:type="dcterms:W3CDTF">2021-12-28T15:31:44Z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