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drawings/drawing1.xml" ContentType="application/vnd.openxmlformats-officedocument.drawingml.chartshapes+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72.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71.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70.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69.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68.xml" ContentType="application/vnd.openxmlformats-officedocument.presentationml.slideLayout+xml"/>
  <Override PartName="/ppt/slideMasters/slideMaster1.xml" ContentType="application/vnd.openxmlformats-officedocument.presentationml.slideMaster+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Masters/slideMaster2.xml" ContentType="application/vnd.openxmlformats-officedocument.presentationml.slideMaster+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Layouts/slideLayout1.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2.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69.xml" ContentType="application/vnd.openxmlformats-officedocument.presentationml.tags+xml"/>
  <Override PartName="/ppt/tags/tag68.xml" ContentType="application/vnd.openxmlformats-officedocument.presentationml.tags+xml"/>
  <Override PartName="/ppt/tags/tag67.xml" ContentType="application/vnd.openxmlformats-officedocument.presentationml.tags+xml"/>
  <Override PartName="/ppt/tags/tag66.xml" ContentType="application/vnd.openxmlformats-officedocument.presentationml.tags+xml"/>
  <Override PartName="/ppt/tags/tag65.xml" ContentType="application/vnd.openxmlformats-officedocument.presentationml.tags+xml"/>
  <Override PartName="/ppt/tags/tag64.xml" ContentType="application/vnd.openxmlformats-officedocument.presentationml.tags+xml"/>
  <Override PartName="/ppt/tags/tag62.xml" ContentType="application/vnd.openxmlformats-officedocument.presentationml.tags+xml"/>
  <Override PartName="/ppt/tags/tag61.xml" ContentType="application/vnd.openxmlformats-officedocument.presentationml.tags+xml"/>
  <Override PartName="/ppt/tags/tag60.xml" ContentType="application/vnd.openxmlformats-officedocument.presentationml.tags+xml"/>
  <Override PartName="/ppt/tags/tag59.xml" ContentType="application/vnd.openxmlformats-officedocument.presentationml.tags+xml"/>
  <Override PartName="/ppt/tags/tag58.xml" ContentType="application/vnd.openxmlformats-officedocument.presentationml.tags+xml"/>
  <Override PartName="/ppt/tags/tag57.xml" ContentType="application/vnd.openxmlformats-officedocument.presentationml.tags+xml"/>
  <Override PartName="/ppt/tags/tag56.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53.xml" ContentType="application/vnd.openxmlformats-officedocument.presentationml.tags+xml"/>
  <Override PartName="/ppt/tags/tag52.xml" ContentType="application/vnd.openxmlformats-officedocument.presentationml.tags+xml"/>
  <Override PartName="/ppt/tags/tag51.xml" ContentType="application/vnd.openxmlformats-officedocument.presentationml.tags+xml"/>
  <Override PartName="/ppt/tags/tag50.xml" ContentType="application/vnd.openxmlformats-officedocument.presentationml.tags+xml"/>
  <Override PartName="/ppt/tags/tag49.xml" ContentType="application/vnd.openxmlformats-officedocument.presentationml.tags+xml"/>
  <Override PartName="/ppt/tags/tag48.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43.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40.xml" ContentType="application/vnd.openxmlformats-officedocument.presentationml.tags+xml"/>
  <Override PartName="/ppt/tags/tag39.xml" ContentType="application/vnd.openxmlformats-officedocument.presentationml.tags+xml"/>
  <Override PartName="/ppt/tags/tag38.xml" ContentType="application/vnd.openxmlformats-officedocument.presentationml.tags+xml"/>
  <Override PartName="/ppt/tags/tag37.xml" ContentType="application/vnd.openxmlformats-officedocument.presentationml.tags+xml"/>
  <Override PartName="/ppt/tags/tag36.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6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8128" r:id="rId1"/>
    <p:sldMasterId id="2147488208" r:id="rId2"/>
    <p:sldMasterId id="2147488302" r:id="rId3"/>
    <p:sldMasterId id="2147488317" r:id="rId4"/>
    <p:sldMasterId id="2147488401" r:id="rId5"/>
    <p:sldMasterId id="2147488416" r:id="rId6"/>
    <p:sldMasterId id="2147488422" r:id="rId7"/>
    <p:sldMasterId id="2147488440" r:id="rId8"/>
    <p:sldMasterId id="2147488446" r:id="rId9"/>
    <p:sldMasterId id="2147488458" r:id="rId10"/>
    <p:sldMasterId id="2147488468" r:id="rId11"/>
    <p:sldMasterId id="2147488480" r:id="rId12"/>
  </p:sldMasterIdLst>
  <p:notesMasterIdLst>
    <p:notesMasterId r:id="rId117"/>
  </p:notesMasterIdLst>
  <p:handoutMasterIdLst>
    <p:handoutMasterId r:id="rId118"/>
  </p:handoutMasterIdLst>
  <p:sldIdLst>
    <p:sldId id="2135714554" r:id="rId13"/>
    <p:sldId id="2135714701" r:id="rId14"/>
    <p:sldId id="334" r:id="rId15"/>
    <p:sldId id="410" r:id="rId16"/>
    <p:sldId id="2076137027" r:id="rId17"/>
    <p:sldId id="265" r:id="rId18"/>
    <p:sldId id="428" r:id="rId19"/>
    <p:sldId id="392" r:id="rId20"/>
    <p:sldId id="394" r:id="rId21"/>
    <p:sldId id="397" r:id="rId22"/>
    <p:sldId id="403" r:id="rId23"/>
    <p:sldId id="404" r:id="rId24"/>
    <p:sldId id="409" r:id="rId25"/>
    <p:sldId id="285" r:id="rId26"/>
    <p:sldId id="2135714639" r:id="rId27"/>
    <p:sldId id="2135714778" r:id="rId28"/>
    <p:sldId id="2135714779" r:id="rId29"/>
    <p:sldId id="2135714702" r:id="rId30"/>
    <p:sldId id="279" r:id="rId31"/>
    <p:sldId id="2076137014" r:id="rId32"/>
    <p:sldId id="291" r:id="rId33"/>
    <p:sldId id="436" r:id="rId34"/>
    <p:sldId id="2135714780" r:id="rId35"/>
    <p:sldId id="2135714781" r:id="rId36"/>
    <p:sldId id="2135714784" r:id="rId37"/>
    <p:sldId id="2135714787" r:id="rId38"/>
    <p:sldId id="2135714810" r:id="rId39"/>
    <p:sldId id="2135714811" r:id="rId40"/>
    <p:sldId id="2135714815" r:id="rId41"/>
    <p:sldId id="2135714794" r:id="rId42"/>
    <p:sldId id="2135714793" r:id="rId43"/>
    <p:sldId id="2135714818" r:id="rId44"/>
    <p:sldId id="2135714820" r:id="rId45"/>
    <p:sldId id="2135714821" r:id="rId46"/>
    <p:sldId id="2135714822" r:id="rId47"/>
    <p:sldId id="2135714826" r:id="rId48"/>
    <p:sldId id="2135714814" r:id="rId49"/>
    <p:sldId id="2135714817" r:id="rId50"/>
    <p:sldId id="280" r:id="rId51"/>
    <p:sldId id="258" r:id="rId52"/>
    <p:sldId id="270" r:id="rId53"/>
    <p:sldId id="273" r:id="rId54"/>
    <p:sldId id="256" r:id="rId55"/>
    <p:sldId id="2135714708" r:id="rId56"/>
    <p:sldId id="2135714707" r:id="rId57"/>
    <p:sldId id="2135714838" r:id="rId58"/>
    <p:sldId id="454" r:id="rId59"/>
    <p:sldId id="455" r:id="rId60"/>
    <p:sldId id="456" r:id="rId61"/>
    <p:sldId id="458" r:id="rId62"/>
    <p:sldId id="459" r:id="rId63"/>
    <p:sldId id="274" r:id="rId64"/>
    <p:sldId id="275" r:id="rId65"/>
    <p:sldId id="272" r:id="rId66"/>
    <p:sldId id="271" r:id="rId67"/>
    <p:sldId id="278" r:id="rId68"/>
    <p:sldId id="286" r:id="rId69"/>
    <p:sldId id="277" r:id="rId70"/>
    <p:sldId id="2135714703" r:id="rId71"/>
    <p:sldId id="281" r:id="rId72"/>
    <p:sldId id="2135714798" r:id="rId73"/>
    <p:sldId id="295" r:id="rId74"/>
    <p:sldId id="591" r:id="rId75"/>
    <p:sldId id="288" r:id="rId76"/>
    <p:sldId id="290" r:id="rId77"/>
    <p:sldId id="289" r:id="rId78"/>
    <p:sldId id="2076137023" r:id="rId79"/>
    <p:sldId id="2076137025" r:id="rId80"/>
    <p:sldId id="296" r:id="rId81"/>
    <p:sldId id="377" r:id="rId82"/>
    <p:sldId id="327" r:id="rId83"/>
    <p:sldId id="2135714782" r:id="rId84"/>
    <p:sldId id="2135714783" r:id="rId85"/>
    <p:sldId id="2135714785" r:id="rId86"/>
    <p:sldId id="2135714812" r:id="rId87"/>
    <p:sldId id="2135714813" r:id="rId88"/>
    <p:sldId id="2135714802" r:id="rId89"/>
    <p:sldId id="2135714827" r:id="rId90"/>
    <p:sldId id="2135714829" r:id="rId91"/>
    <p:sldId id="2135714830" r:id="rId92"/>
    <p:sldId id="2135714831" r:id="rId93"/>
    <p:sldId id="2135714832" r:id="rId94"/>
    <p:sldId id="2135714833" r:id="rId95"/>
    <p:sldId id="2135714834" r:id="rId96"/>
    <p:sldId id="2135714837" r:id="rId97"/>
    <p:sldId id="283" r:id="rId98"/>
    <p:sldId id="284" r:id="rId99"/>
    <p:sldId id="282" r:id="rId100"/>
    <p:sldId id="2135714704" r:id="rId101"/>
    <p:sldId id="2135714705" r:id="rId102"/>
    <p:sldId id="2135714710" r:id="rId103"/>
    <p:sldId id="2135714711" r:id="rId104"/>
    <p:sldId id="2135714713" r:id="rId105"/>
    <p:sldId id="2135714714" r:id="rId106"/>
    <p:sldId id="2135714840" r:id="rId107"/>
    <p:sldId id="444" r:id="rId108"/>
    <p:sldId id="445" r:id="rId109"/>
    <p:sldId id="446" r:id="rId110"/>
    <p:sldId id="447" r:id="rId111"/>
    <p:sldId id="448" r:id="rId112"/>
    <p:sldId id="450" r:id="rId113"/>
    <p:sldId id="451" r:id="rId114"/>
    <p:sldId id="452" r:id="rId115"/>
    <p:sldId id="453" r:id="rId116"/>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7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3F3"/>
    <a:srgbClr val="FF0013"/>
    <a:srgbClr val="002A4E"/>
    <a:srgbClr val="0049FF"/>
    <a:srgbClr val="FF00FF"/>
    <a:srgbClr val="002B50"/>
    <a:srgbClr val="FF7F00"/>
    <a:srgbClr val="0432FF"/>
    <a:srgbClr val="045090"/>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autoAdjust="0"/>
    <p:restoredTop sz="93994" autoAdjust="0"/>
  </p:normalViewPr>
  <p:slideViewPr>
    <p:cSldViewPr>
      <p:cViewPr varScale="1">
        <p:scale>
          <a:sx n="104" d="100"/>
          <a:sy n="104" d="100"/>
        </p:scale>
        <p:origin x="904" y="192"/>
      </p:cViewPr>
      <p:guideLst>
        <p:guide orient="horz" pos="2160"/>
        <p:guide pos="37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2" d="100"/>
        <a:sy n="162" d="100"/>
      </p:scale>
      <p:origin x="0" y="56960"/>
    </p:cViewPr>
  </p:sorterViewPr>
  <p:notesViewPr>
    <p:cSldViewPr snapToGrid="0" snapToObjects="1">
      <p:cViewPr varScale="1">
        <p:scale>
          <a:sx n="70" d="100"/>
          <a:sy n="70" d="100"/>
        </p:scale>
        <p:origin x="-292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notesMaster" Target="notesMasters/notesMaster1.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customXml" Target="../customXml/item1.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handoutMaster" Target="handoutMasters/handoutMaster1.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customXml" Target="../customXml/item2.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presProps" Target="presProps.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viewProps" Target="viewProps.xml"/><Relationship Id="rId125" Type="http://schemas.openxmlformats.org/officeDocument/2006/relationships/customXml" Target="../customXml/item3.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oleObject" Target="file:////tuh\tuhsdfs\Homedrives\E\eplimack\My%20Documents\Presentations\2020%20Presentations\2020_10_15%20Medscape%20AEs%20to%20ICIs%20ADCs%20and%20erdafitinib\phos%20char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Sheet1!$A$19</c:f>
              <c:strCache>
                <c:ptCount val="1"/>
                <c:pt idx="0">
                  <c:v>Phosphorus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Sheet1!$B$18:$Q$18</c:f>
              <c:numCache>
                <c:formatCode>0</c:formatCode>
                <c:ptCount val="16"/>
                <c:pt idx="0">
                  <c:v>0</c:v>
                </c:pt>
                <c:pt idx="1">
                  <c:v>23</c:v>
                </c:pt>
                <c:pt idx="2">
                  <c:v>28</c:v>
                </c:pt>
                <c:pt idx="3">
                  <c:v>35</c:v>
                </c:pt>
                <c:pt idx="4">
                  <c:v>51</c:v>
                </c:pt>
                <c:pt idx="5">
                  <c:v>58</c:v>
                </c:pt>
                <c:pt idx="6">
                  <c:v>65</c:v>
                </c:pt>
                <c:pt idx="7">
                  <c:v>76</c:v>
                </c:pt>
                <c:pt idx="8">
                  <c:v>83</c:v>
                </c:pt>
                <c:pt idx="9">
                  <c:v>90</c:v>
                </c:pt>
                <c:pt idx="10">
                  <c:v>93</c:v>
                </c:pt>
                <c:pt idx="11">
                  <c:v>104</c:v>
                </c:pt>
                <c:pt idx="12">
                  <c:v>111</c:v>
                </c:pt>
                <c:pt idx="13">
                  <c:v>118</c:v>
                </c:pt>
                <c:pt idx="14">
                  <c:v>121</c:v>
                </c:pt>
                <c:pt idx="15">
                  <c:v>148</c:v>
                </c:pt>
              </c:numCache>
            </c:numRef>
          </c:xVal>
          <c:yVal>
            <c:numRef>
              <c:f>Sheet1!$B$19:$Q$19</c:f>
              <c:numCache>
                <c:formatCode>General</c:formatCode>
                <c:ptCount val="16"/>
                <c:pt idx="0">
                  <c:v>3.7</c:v>
                </c:pt>
                <c:pt idx="1">
                  <c:v>7.9</c:v>
                </c:pt>
                <c:pt idx="2">
                  <c:v>6.3</c:v>
                </c:pt>
                <c:pt idx="3">
                  <c:v>4.5</c:v>
                </c:pt>
                <c:pt idx="4">
                  <c:v>3.2</c:v>
                </c:pt>
                <c:pt idx="5">
                  <c:v>4.4000000000000004</c:v>
                </c:pt>
                <c:pt idx="6">
                  <c:v>3.8</c:v>
                </c:pt>
                <c:pt idx="7">
                  <c:v>5.3</c:v>
                </c:pt>
                <c:pt idx="8">
                  <c:v>5.7</c:v>
                </c:pt>
                <c:pt idx="9">
                  <c:v>6.1</c:v>
                </c:pt>
                <c:pt idx="10">
                  <c:v>5.6</c:v>
                </c:pt>
                <c:pt idx="11">
                  <c:v>6</c:v>
                </c:pt>
                <c:pt idx="12">
                  <c:v>5.8</c:v>
                </c:pt>
                <c:pt idx="13">
                  <c:v>6.2</c:v>
                </c:pt>
                <c:pt idx="14">
                  <c:v>6.1</c:v>
                </c:pt>
                <c:pt idx="15">
                  <c:v>6.4</c:v>
                </c:pt>
              </c:numCache>
            </c:numRef>
          </c:yVal>
          <c:smooth val="1"/>
          <c:extLst>
            <c:ext xmlns:c16="http://schemas.microsoft.com/office/drawing/2014/chart" uri="{C3380CC4-5D6E-409C-BE32-E72D297353CC}">
              <c16:uniqueId val="{00000000-7375-41C7-A035-EBBBF839BC95}"/>
            </c:ext>
          </c:extLst>
        </c:ser>
        <c:dLbls>
          <c:showLegendKey val="0"/>
          <c:showVal val="0"/>
          <c:showCatName val="0"/>
          <c:showSerName val="0"/>
          <c:showPercent val="0"/>
          <c:showBubbleSize val="0"/>
        </c:dLbls>
        <c:axId val="448493928"/>
        <c:axId val="448486712"/>
      </c:scatterChart>
      <c:valAx>
        <c:axId val="4484939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Days since</a:t>
                </a:r>
                <a:r>
                  <a:rPr lang="en-US" baseline="0"/>
                  <a:t> start of Erdafitinib</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486712"/>
        <c:crosses val="autoZero"/>
        <c:crossBetween val="midCat"/>
      </c:valAx>
      <c:valAx>
        <c:axId val="448486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Phos</a:t>
                </a:r>
                <a:r>
                  <a:rPr lang="en-US" baseline="0"/>
                  <a:t> level  (mg/dL)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4939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22D69F-73EF-834D-A0E9-AC776E915C72}" type="doc">
      <dgm:prSet loTypeId="urn:microsoft.com/office/officeart/2005/8/layout/process2" loCatId="" qsTypeId="urn:microsoft.com/office/officeart/2005/8/quickstyle/simple1" qsCatId="simple" csTypeId="urn:microsoft.com/office/officeart/2005/8/colors/accent1_2" csCatId="accent1" phldr="1"/>
      <dgm:spPr/>
    </dgm:pt>
    <dgm:pt modelId="{6F6BC411-FA47-234E-8D42-7124AD8E6EE2}">
      <dgm:prSet phldrT="[Text]"/>
      <dgm:spPr/>
      <dgm:t>
        <a:bodyPr/>
        <a:lstStyle/>
        <a:p>
          <a:r>
            <a:rPr lang="en-US"/>
            <a:t>October 2018</a:t>
          </a:r>
        </a:p>
      </dgm:t>
    </dgm:pt>
    <dgm:pt modelId="{75BFDD4A-3368-AB4B-A355-9F9C37E71C6C}" type="parTrans" cxnId="{B663D9A4-77E9-9D45-A8AC-3103C737AE85}">
      <dgm:prSet/>
      <dgm:spPr/>
      <dgm:t>
        <a:bodyPr/>
        <a:lstStyle/>
        <a:p>
          <a:endParaRPr lang="en-US"/>
        </a:p>
      </dgm:t>
    </dgm:pt>
    <dgm:pt modelId="{C441040A-0EF8-4342-8C67-DD034B5EA083}" type="sibTrans" cxnId="{B663D9A4-77E9-9D45-A8AC-3103C737AE85}">
      <dgm:prSet/>
      <dgm:spPr/>
      <dgm:t>
        <a:bodyPr/>
        <a:lstStyle/>
        <a:p>
          <a:endParaRPr lang="en-US"/>
        </a:p>
      </dgm:t>
    </dgm:pt>
    <dgm:pt modelId="{C6D5FE76-3DB4-904A-985C-9C72DCCE1CC7}">
      <dgm:prSet phldrT="[Text]"/>
      <dgm:spPr/>
      <dgm:t>
        <a:bodyPr/>
        <a:lstStyle/>
        <a:p>
          <a:r>
            <a:rPr lang="en-US"/>
            <a:t>September 2019</a:t>
          </a:r>
        </a:p>
      </dgm:t>
    </dgm:pt>
    <dgm:pt modelId="{81960362-AC88-B343-B911-4901359199A2}" type="parTrans" cxnId="{183F9A32-69A6-7E4B-9C8B-BF3D339952E4}">
      <dgm:prSet/>
      <dgm:spPr/>
      <dgm:t>
        <a:bodyPr/>
        <a:lstStyle/>
        <a:p>
          <a:endParaRPr lang="en-US"/>
        </a:p>
      </dgm:t>
    </dgm:pt>
    <dgm:pt modelId="{E1A5ED0C-62D5-4E46-9F10-848755B2A40C}" type="sibTrans" cxnId="{183F9A32-69A6-7E4B-9C8B-BF3D339952E4}">
      <dgm:prSet/>
      <dgm:spPr/>
      <dgm:t>
        <a:bodyPr/>
        <a:lstStyle/>
        <a:p>
          <a:endParaRPr lang="en-US"/>
        </a:p>
      </dgm:t>
    </dgm:pt>
    <dgm:pt modelId="{CB4E9E7A-01A8-FA40-9F1E-F80EBA28AF48}">
      <dgm:prSet phldrT="[Text]"/>
      <dgm:spPr/>
      <dgm:t>
        <a:bodyPr/>
        <a:lstStyle/>
        <a:p>
          <a:r>
            <a:rPr lang="en-US"/>
            <a:t>December 2019</a:t>
          </a:r>
        </a:p>
      </dgm:t>
    </dgm:pt>
    <dgm:pt modelId="{E00FBBD0-289C-CD42-B685-FF5FB9CA9788}" type="parTrans" cxnId="{33A6D097-93D5-0644-8FDA-58D652EDD0EA}">
      <dgm:prSet/>
      <dgm:spPr/>
      <dgm:t>
        <a:bodyPr/>
        <a:lstStyle/>
        <a:p>
          <a:endParaRPr lang="en-US"/>
        </a:p>
      </dgm:t>
    </dgm:pt>
    <dgm:pt modelId="{1634D576-70B0-7647-8737-DCC50C05AFCC}" type="sibTrans" cxnId="{33A6D097-93D5-0644-8FDA-58D652EDD0EA}">
      <dgm:prSet/>
      <dgm:spPr/>
      <dgm:t>
        <a:bodyPr/>
        <a:lstStyle/>
        <a:p>
          <a:endParaRPr lang="en-US"/>
        </a:p>
      </dgm:t>
    </dgm:pt>
    <dgm:pt modelId="{EF0A882D-C2FF-E742-9F45-58F4FAD52561}">
      <dgm:prSet phldrT="[Text]"/>
      <dgm:spPr/>
      <dgm:t>
        <a:bodyPr/>
        <a:lstStyle/>
        <a:p>
          <a:r>
            <a:rPr lang="en-US"/>
            <a:t>April 2019</a:t>
          </a:r>
        </a:p>
      </dgm:t>
    </dgm:pt>
    <dgm:pt modelId="{CA05E13D-DD03-A24B-BFC8-BFEAD2F5AA3B}" type="parTrans" cxnId="{A4AE6F82-670A-5248-8E05-395CFC4CEEE0}">
      <dgm:prSet/>
      <dgm:spPr/>
      <dgm:t>
        <a:bodyPr/>
        <a:lstStyle/>
        <a:p>
          <a:endParaRPr lang="en-US"/>
        </a:p>
      </dgm:t>
    </dgm:pt>
    <dgm:pt modelId="{E5DB60C3-8FCE-7B4A-B42F-E325F8AEDA1A}" type="sibTrans" cxnId="{A4AE6F82-670A-5248-8E05-395CFC4CEEE0}">
      <dgm:prSet/>
      <dgm:spPr/>
      <dgm:t>
        <a:bodyPr/>
        <a:lstStyle/>
        <a:p>
          <a:endParaRPr lang="en-US"/>
        </a:p>
      </dgm:t>
    </dgm:pt>
    <dgm:pt modelId="{1C32BA47-CF80-6E46-BDA7-72B2C20C718F}">
      <dgm:prSet phldrT="[Text]"/>
      <dgm:spPr/>
      <dgm:t>
        <a:bodyPr/>
        <a:lstStyle/>
        <a:p>
          <a:r>
            <a:rPr lang="en-US"/>
            <a:t>August 2019</a:t>
          </a:r>
        </a:p>
      </dgm:t>
    </dgm:pt>
    <dgm:pt modelId="{54AF4339-79C2-0C4C-8132-666BE0AC71A7}" type="parTrans" cxnId="{029D0EC5-180A-D940-B98B-50D490E52E88}">
      <dgm:prSet/>
      <dgm:spPr/>
      <dgm:t>
        <a:bodyPr/>
        <a:lstStyle/>
        <a:p>
          <a:endParaRPr lang="en-US"/>
        </a:p>
      </dgm:t>
    </dgm:pt>
    <dgm:pt modelId="{D7A85165-3CCF-B04B-9384-BC21326C1C46}" type="sibTrans" cxnId="{029D0EC5-180A-D940-B98B-50D490E52E88}">
      <dgm:prSet/>
      <dgm:spPr/>
      <dgm:t>
        <a:bodyPr/>
        <a:lstStyle/>
        <a:p>
          <a:endParaRPr lang="en-US"/>
        </a:p>
      </dgm:t>
    </dgm:pt>
    <dgm:pt modelId="{01B00FB4-DFC3-F941-ABF6-A3AB8722A323}">
      <dgm:prSet phldrT="[Text]"/>
      <dgm:spPr/>
      <dgm:t>
        <a:bodyPr/>
        <a:lstStyle/>
        <a:p>
          <a:r>
            <a:rPr lang="en-US"/>
            <a:t>April 2020</a:t>
          </a:r>
        </a:p>
      </dgm:t>
    </dgm:pt>
    <dgm:pt modelId="{3F29FDE0-BF64-ED4C-A339-60ED47590041}" type="parTrans" cxnId="{4E662A2F-DEAA-C74B-A7D4-EDAF41B3C75A}">
      <dgm:prSet/>
      <dgm:spPr/>
      <dgm:t>
        <a:bodyPr/>
        <a:lstStyle/>
        <a:p>
          <a:endParaRPr lang="en-US"/>
        </a:p>
      </dgm:t>
    </dgm:pt>
    <dgm:pt modelId="{2865128A-11F2-4544-9438-B6B1A3E11775}" type="sibTrans" cxnId="{4E662A2F-DEAA-C74B-A7D4-EDAF41B3C75A}">
      <dgm:prSet/>
      <dgm:spPr/>
      <dgm:t>
        <a:bodyPr/>
        <a:lstStyle/>
        <a:p>
          <a:endParaRPr lang="en-US"/>
        </a:p>
      </dgm:t>
    </dgm:pt>
    <dgm:pt modelId="{B65EB9E2-B3BB-3D41-9E7F-BBA75A99EAAF}" type="pres">
      <dgm:prSet presAssocID="{3122D69F-73EF-834D-A0E9-AC776E915C72}" presName="linearFlow" presStyleCnt="0">
        <dgm:presLayoutVars>
          <dgm:resizeHandles val="exact"/>
        </dgm:presLayoutVars>
      </dgm:prSet>
      <dgm:spPr/>
    </dgm:pt>
    <dgm:pt modelId="{F2A29AB6-49CB-0245-B69E-B1B143BD40CD}" type="pres">
      <dgm:prSet presAssocID="{6F6BC411-FA47-234E-8D42-7124AD8E6EE2}" presName="node" presStyleLbl="node1" presStyleIdx="0" presStyleCnt="6">
        <dgm:presLayoutVars>
          <dgm:bulletEnabled val="1"/>
        </dgm:presLayoutVars>
      </dgm:prSet>
      <dgm:spPr/>
    </dgm:pt>
    <dgm:pt modelId="{EC968A41-7F62-7E45-A678-293E4092F189}" type="pres">
      <dgm:prSet presAssocID="{C441040A-0EF8-4342-8C67-DD034B5EA083}" presName="sibTrans" presStyleLbl="sibTrans2D1" presStyleIdx="0" presStyleCnt="5"/>
      <dgm:spPr/>
    </dgm:pt>
    <dgm:pt modelId="{80AA51F0-B538-5140-9203-80DCA7865BBF}" type="pres">
      <dgm:prSet presAssocID="{C441040A-0EF8-4342-8C67-DD034B5EA083}" presName="connectorText" presStyleLbl="sibTrans2D1" presStyleIdx="0" presStyleCnt="5"/>
      <dgm:spPr/>
    </dgm:pt>
    <dgm:pt modelId="{3B0BCB66-3D6B-6A48-A886-DE180E34887E}" type="pres">
      <dgm:prSet presAssocID="{EF0A882D-C2FF-E742-9F45-58F4FAD52561}" presName="node" presStyleLbl="node1" presStyleIdx="1" presStyleCnt="6">
        <dgm:presLayoutVars>
          <dgm:bulletEnabled val="1"/>
        </dgm:presLayoutVars>
      </dgm:prSet>
      <dgm:spPr/>
    </dgm:pt>
    <dgm:pt modelId="{8179BA8D-07A4-0143-805A-5B423005E68C}" type="pres">
      <dgm:prSet presAssocID="{E5DB60C3-8FCE-7B4A-B42F-E325F8AEDA1A}" presName="sibTrans" presStyleLbl="sibTrans2D1" presStyleIdx="1" presStyleCnt="5"/>
      <dgm:spPr/>
    </dgm:pt>
    <dgm:pt modelId="{2009C054-A3AB-294D-AD54-006ED79EF8BD}" type="pres">
      <dgm:prSet presAssocID="{E5DB60C3-8FCE-7B4A-B42F-E325F8AEDA1A}" presName="connectorText" presStyleLbl="sibTrans2D1" presStyleIdx="1" presStyleCnt="5"/>
      <dgm:spPr/>
    </dgm:pt>
    <dgm:pt modelId="{7CD3B32C-4223-C240-B3C0-CF569E110D06}" type="pres">
      <dgm:prSet presAssocID="{1C32BA47-CF80-6E46-BDA7-72B2C20C718F}" presName="node" presStyleLbl="node1" presStyleIdx="2" presStyleCnt="6">
        <dgm:presLayoutVars>
          <dgm:bulletEnabled val="1"/>
        </dgm:presLayoutVars>
      </dgm:prSet>
      <dgm:spPr/>
    </dgm:pt>
    <dgm:pt modelId="{EB59F20A-CE9E-3F42-B3EF-672E352F2E8D}" type="pres">
      <dgm:prSet presAssocID="{D7A85165-3CCF-B04B-9384-BC21326C1C46}" presName="sibTrans" presStyleLbl="sibTrans2D1" presStyleIdx="2" presStyleCnt="5"/>
      <dgm:spPr/>
    </dgm:pt>
    <dgm:pt modelId="{F917261C-E5E8-6B49-A40C-F78F4C61AA0B}" type="pres">
      <dgm:prSet presAssocID="{D7A85165-3CCF-B04B-9384-BC21326C1C46}" presName="connectorText" presStyleLbl="sibTrans2D1" presStyleIdx="2" presStyleCnt="5"/>
      <dgm:spPr/>
    </dgm:pt>
    <dgm:pt modelId="{1FF6AFBF-A53A-C648-A6E7-D103906F5FA2}" type="pres">
      <dgm:prSet presAssocID="{C6D5FE76-3DB4-904A-985C-9C72DCCE1CC7}" presName="node" presStyleLbl="node1" presStyleIdx="3" presStyleCnt="6">
        <dgm:presLayoutVars>
          <dgm:bulletEnabled val="1"/>
        </dgm:presLayoutVars>
      </dgm:prSet>
      <dgm:spPr/>
    </dgm:pt>
    <dgm:pt modelId="{CBFBFBCF-0536-024A-8648-306E0BD8EF8E}" type="pres">
      <dgm:prSet presAssocID="{E1A5ED0C-62D5-4E46-9F10-848755B2A40C}" presName="sibTrans" presStyleLbl="sibTrans2D1" presStyleIdx="3" presStyleCnt="5"/>
      <dgm:spPr/>
    </dgm:pt>
    <dgm:pt modelId="{DA33F4FC-129F-1E4A-AF9E-2A79A3DE3190}" type="pres">
      <dgm:prSet presAssocID="{E1A5ED0C-62D5-4E46-9F10-848755B2A40C}" presName="connectorText" presStyleLbl="sibTrans2D1" presStyleIdx="3" presStyleCnt="5"/>
      <dgm:spPr/>
    </dgm:pt>
    <dgm:pt modelId="{0EE5700E-56DC-5F45-86E7-583F31E3687B}" type="pres">
      <dgm:prSet presAssocID="{CB4E9E7A-01A8-FA40-9F1E-F80EBA28AF48}" presName="node" presStyleLbl="node1" presStyleIdx="4" presStyleCnt="6">
        <dgm:presLayoutVars>
          <dgm:bulletEnabled val="1"/>
        </dgm:presLayoutVars>
      </dgm:prSet>
      <dgm:spPr/>
    </dgm:pt>
    <dgm:pt modelId="{5B63A5F3-2C4F-F243-BCD5-944F3E0F69C3}" type="pres">
      <dgm:prSet presAssocID="{1634D576-70B0-7647-8737-DCC50C05AFCC}" presName="sibTrans" presStyleLbl="sibTrans2D1" presStyleIdx="4" presStyleCnt="5"/>
      <dgm:spPr/>
    </dgm:pt>
    <dgm:pt modelId="{3209AA12-88BB-D645-B8C6-6F5DA37185C7}" type="pres">
      <dgm:prSet presAssocID="{1634D576-70B0-7647-8737-DCC50C05AFCC}" presName="connectorText" presStyleLbl="sibTrans2D1" presStyleIdx="4" presStyleCnt="5"/>
      <dgm:spPr/>
    </dgm:pt>
    <dgm:pt modelId="{8C456D82-990A-BB4E-B747-5A3B30C734A9}" type="pres">
      <dgm:prSet presAssocID="{01B00FB4-DFC3-F941-ABF6-A3AB8722A323}" presName="node" presStyleLbl="node1" presStyleIdx="5" presStyleCnt="6">
        <dgm:presLayoutVars>
          <dgm:bulletEnabled val="1"/>
        </dgm:presLayoutVars>
      </dgm:prSet>
      <dgm:spPr/>
    </dgm:pt>
  </dgm:ptLst>
  <dgm:cxnLst>
    <dgm:cxn modelId="{09CA7905-0B51-9246-9F24-D2F322324C36}" type="presOf" srcId="{3122D69F-73EF-834D-A0E9-AC776E915C72}" destId="{B65EB9E2-B3BB-3D41-9E7F-BBA75A99EAAF}" srcOrd="0" destOrd="0" presId="urn:microsoft.com/office/officeart/2005/8/layout/process2"/>
    <dgm:cxn modelId="{15871A1A-6627-D043-8506-C8DD5C90F4A4}" type="presOf" srcId="{D7A85165-3CCF-B04B-9384-BC21326C1C46}" destId="{EB59F20A-CE9E-3F42-B3EF-672E352F2E8D}" srcOrd="0" destOrd="0" presId="urn:microsoft.com/office/officeart/2005/8/layout/process2"/>
    <dgm:cxn modelId="{73FB591D-816A-6C40-8F84-1061ED5C3754}" type="presOf" srcId="{1C32BA47-CF80-6E46-BDA7-72B2C20C718F}" destId="{7CD3B32C-4223-C240-B3C0-CF569E110D06}" srcOrd="0" destOrd="0" presId="urn:microsoft.com/office/officeart/2005/8/layout/process2"/>
    <dgm:cxn modelId="{4E662A2F-DEAA-C74B-A7D4-EDAF41B3C75A}" srcId="{3122D69F-73EF-834D-A0E9-AC776E915C72}" destId="{01B00FB4-DFC3-F941-ABF6-A3AB8722A323}" srcOrd="5" destOrd="0" parTransId="{3F29FDE0-BF64-ED4C-A339-60ED47590041}" sibTransId="{2865128A-11F2-4544-9438-B6B1A3E11775}"/>
    <dgm:cxn modelId="{183F9A32-69A6-7E4B-9C8B-BF3D339952E4}" srcId="{3122D69F-73EF-834D-A0E9-AC776E915C72}" destId="{C6D5FE76-3DB4-904A-985C-9C72DCCE1CC7}" srcOrd="3" destOrd="0" parTransId="{81960362-AC88-B343-B911-4901359199A2}" sibTransId="{E1A5ED0C-62D5-4E46-9F10-848755B2A40C}"/>
    <dgm:cxn modelId="{2F23264C-D483-0F48-887D-A20D1FDB5242}" type="presOf" srcId="{D7A85165-3CCF-B04B-9384-BC21326C1C46}" destId="{F917261C-E5E8-6B49-A40C-F78F4C61AA0B}" srcOrd="1" destOrd="0" presId="urn:microsoft.com/office/officeart/2005/8/layout/process2"/>
    <dgm:cxn modelId="{CA371F53-C590-034D-8E08-AA3F38CE7413}" type="presOf" srcId="{01B00FB4-DFC3-F941-ABF6-A3AB8722A323}" destId="{8C456D82-990A-BB4E-B747-5A3B30C734A9}" srcOrd="0" destOrd="0" presId="urn:microsoft.com/office/officeart/2005/8/layout/process2"/>
    <dgm:cxn modelId="{7FDF4355-3279-A445-882D-4CDB2CF45FC9}" type="presOf" srcId="{1634D576-70B0-7647-8737-DCC50C05AFCC}" destId="{3209AA12-88BB-D645-B8C6-6F5DA37185C7}" srcOrd="1" destOrd="0" presId="urn:microsoft.com/office/officeart/2005/8/layout/process2"/>
    <dgm:cxn modelId="{802E865D-9BFB-5442-B65F-26CA3278239A}" type="presOf" srcId="{CB4E9E7A-01A8-FA40-9F1E-F80EBA28AF48}" destId="{0EE5700E-56DC-5F45-86E7-583F31E3687B}" srcOrd="0" destOrd="0" presId="urn:microsoft.com/office/officeart/2005/8/layout/process2"/>
    <dgm:cxn modelId="{D0F5EC65-2C6B-4D46-9FD9-DE7A83EA81ED}" type="presOf" srcId="{E5DB60C3-8FCE-7B4A-B42F-E325F8AEDA1A}" destId="{8179BA8D-07A4-0143-805A-5B423005E68C}" srcOrd="0" destOrd="0" presId="urn:microsoft.com/office/officeart/2005/8/layout/process2"/>
    <dgm:cxn modelId="{A4AE6F82-670A-5248-8E05-395CFC4CEEE0}" srcId="{3122D69F-73EF-834D-A0E9-AC776E915C72}" destId="{EF0A882D-C2FF-E742-9F45-58F4FAD52561}" srcOrd="1" destOrd="0" parTransId="{CA05E13D-DD03-A24B-BFC8-BFEAD2F5AA3B}" sibTransId="{E5DB60C3-8FCE-7B4A-B42F-E325F8AEDA1A}"/>
    <dgm:cxn modelId="{33A6D097-93D5-0644-8FDA-58D652EDD0EA}" srcId="{3122D69F-73EF-834D-A0E9-AC776E915C72}" destId="{CB4E9E7A-01A8-FA40-9F1E-F80EBA28AF48}" srcOrd="4" destOrd="0" parTransId="{E00FBBD0-289C-CD42-B685-FF5FB9CA9788}" sibTransId="{1634D576-70B0-7647-8737-DCC50C05AFCC}"/>
    <dgm:cxn modelId="{09C44F9F-FD27-AC41-A8EA-1BB43216048F}" type="presOf" srcId="{E5DB60C3-8FCE-7B4A-B42F-E325F8AEDA1A}" destId="{2009C054-A3AB-294D-AD54-006ED79EF8BD}" srcOrd="1" destOrd="0" presId="urn:microsoft.com/office/officeart/2005/8/layout/process2"/>
    <dgm:cxn modelId="{612B51A0-05BB-A240-8F47-8F490901CDAC}" type="presOf" srcId="{C441040A-0EF8-4342-8C67-DD034B5EA083}" destId="{80AA51F0-B538-5140-9203-80DCA7865BBF}" srcOrd="1" destOrd="0" presId="urn:microsoft.com/office/officeart/2005/8/layout/process2"/>
    <dgm:cxn modelId="{B663D9A4-77E9-9D45-A8AC-3103C737AE85}" srcId="{3122D69F-73EF-834D-A0E9-AC776E915C72}" destId="{6F6BC411-FA47-234E-8D42-7124AD8E6EE2}" srcOrd="0" destOrd="0" parTransId="{75BFDD4A-3368-AB4B-A355-9F9C37E71C6C}" sibTransId="{C441040A-0EF8-4342-8C67-DD034B5EA083}"/>
    <dgm:cxn modelId="{927C2DA9-C14B-A543-B398-196F87C3E25A}" type="presOf" srcId="{1634D576-70B0-7647-8737-DCC50C05AFCC}" destId="{5B63A5F3-2C4F-F243-BCD5-944F3E0F69C3}" srcOrd="0" destOrd="0" presId="urn:microsoft.com/office/officeart/2005/8/layout/process2"/>
    <dgm:cxn modelId="{22CC78A9-3F86-7C41-86EB-3F8FCE1FBD3F}" type="presOf" srcId="{EF0A882D-C2FF-E742-9F45-58F4FAD52561}" destId="{3B0BCB66-3D6B-6A48-A886-DE180E34887E}" srcOrd="0" destOrd="0" presId="urn:microsoft.com/office/officeart/2005/8/layout/process2"/>
    <dgm:cxn modelId="{920D63B8-AB38-F64C-811A-4D82C48D120F}" type="presOf" srcId="{C441040A-0EF8-4342-8C67-DD034B5EA083}" destId="{EC968A41-7F62-7E45-A678-293E4092F189}" srcOrd="0" destOrd="0" presId="urn:microsoft.com/office/officeart/2005/8/layout/process2"/>
    <dgm:cxn modelId="{B90DB5C1-471F-F946-AE16-6409715DC3F1}" type="presOf" srcId="{C6D5FE76-3DB4-904A-985C-9C72DCCE1CC7}" destId="{1FF6AFBF-A53A-C648-A6E7-D103906F5FA2}" srcOrd="0" destOrd="0" presId="urn:microsoft.com/office/officeart/2005/8/layout/process2"/>
    <dgm:cxn modelId="{029D0EC5-180A-D940-B98B-50D490E52E88}" srcId="{3122D69F-73EF-834D-A0E9-AC776E915C72}" destId="{1C32BA47-CF80-6E46-BDA7-72B2C20C718F}" srcOrd="2" destOrd="0" parTransId="{54AF4339-79C2-0C4C-8132-666BE0AC71A7}" sibTransId="{D7A85165-3CCF-B04B-9384-BC21326C1C46}"/>
    <dgm:cxn modelId="{439BFDCB-C86B-9A44-B45F-18AA5A346B4D}" type="presOf" srcId="{6F6BC411-FA47-234E-8D42-7124AD8E6EE2}" destId="{F2A29AB6-49CB-0245-B69E-B1B143BD40CD}" srcOrd="0" destOrd="0" presId="urn:microsoft.com/office/officeart/2005/8/layout/process2"/>
    <dgm:cxn modelId="{17CE3AD4-6283-2945-AC3C-88E5F3357460}" type="presOf" srcId="{E1A5ED0C-62D5-4E46-9F10-848755B2A40C}" destId="{DA33F4FC-129F-1E4A-AF9E-2A79A3DE3190}" srcOrd="1" destOrd="0" presId="urn:microsoft.com/office/officeart/2005/8/layout/process2"/>
    <dgm:cxn modelId="{A5B61FE5-9875-F140-A721-C3FF1F2B78C0}" type="presOf" srcId="{E1A5ED0C-62D5-4E46-9F10-848755B2A40C}" destId="{CBFBFBCF-0536-024A-8648-306E0BD8EF8E}" srcOrd="0" destOrd="0" presId="urn:microsoft.com/office/officeart/2005/8/layout/process2"/>
    <dgm:cxn modelId="{84EDAAC5-21AC-8644-A06E-D626C181D0A8}" type="presParOf" srcId="{B65EB9E2-B3BB-3D41-9E7F-BBA75A99EAAF}" destId="{F2A29AB6-49CB-0245-B69E-B1B143BD40CD}" srcOrd="0" destOrd="0" presId="urn:microsoft.com/office/officeart/2005/8/layout/process2"/>
    <dgm:cxn modelId="{455453B6-011E-9247-912F-BBF02C7F400C}" type="presParOf" srcId="{B65EB9E2-B3BB-3D41-9E7F-BBA75A99EAAF}" destId="{EC968A41-7F62-7E45-A678-293E4092F189}" srcOrd="1" destOrd="0" presId="urn:microsoft.com/office/officeart/2005/8/layout/process2"/>
    <dgm:cxn modelId="{DFCF294C-8F13-8642-87C0-6BFB2D23AB81}" type="presParOf" srcId="{EC968A41-7F62-7E45-A678-293E4092F189}" destId="{80AA51F0-B538-5140-9203-80DCA7865BBF}" srcOrd="0" destOrd="0" presId="urn:microsoft.com/office/officeart/2005/8/layout/process2"/>
    <dgm:cxn modelId="{3A6AB6CC-07A9-5C41-9241-D4BEA7F2547A}" type="presParOf" srcId="{B65EB9E2-B3BB-3D41-9E7F-BBA75A99EAAF}" destId="{3B0BCB66-3D6B-6A48-A886-DE180E34887E}" srcOrd="2" destOrd="0" presId="urn:microsoft.com/office/officeart/2005/8/layout/process2"/>
    <dgm:cxn modelId="{59D21481-BE53-054F-8407-321B67613F1F}" type="presParOf" srcId="{B65EB9E2-B3BB-3D41-9E7F-BBA75A99EAAF}" destId="{8179BA8D-07A4-0143-805A-5B423005E68C}" srcOrd="3" destOrd="0" presId="urn:microsoft.com/office/officeart/2005/8/layout/process2"/>
    <dgm:cxn modelId="{D6334C42-E2FE-3544-87EC-E917B484D2C3}" type="presParOf" srcId="{8179BA8D-07A4-0143-805A-5B423005E68C}" destId="{2009C054-A3AB-294D-AD54-006ED79EF8BD}" srcOrd="0" destOrd="0" presId="urn:microsoft.com/office/officeart/2005/8/layout/process2"/>
    <dgm:cxn modelId="{AC56711E-6DC3-0746-AED4-80F19A8C95C9}" type="presParOf" srcId="{B65EB9E2-B3BB-3D41-9E7F-BBA75A99EAAF}" destId="{7CD3B32C-4223-C240-B3C0-CF569E110D06}" srcOrd="4" destOrd="0" presId="urn:microsoft.com/office/officeart/2005/8/layout/process2"/>
    <dgm:cxn modelId="{DFAB007B-6489-DE47-9067-4D42A04CF800}" type="presParOf" srcId="{B65EB9E2-B3BB-3D41-9E7F-BBA75A99EAAF}" destId="{EB59F20A-CE9E-3F42-B3EF-672E352F2E8D}" srcOrd="5" destOrd="0" presId="urn:microsoft.com/office/officeart/2005/8/layout/process2"/>
    <dgm:cxn modelId="{B6AB85AC-A4F4-114D-9231-CAA0F68B6FC2}" type="presParOf" srcId="{EB59F20A-CE9E-3F42-B3EF-672E352F2E8D}" destId="{F917261C-E5E8-6B49-A40C-F78F4C61AA0B}" srcOrd="0" destOrd="0" presId="urn:microsoft.com/office/officeart/2005/8/layout/process2"/>
    <dgm:cxn modelId="{1B1E449A-3215-814D-B395-22F4AE318FA7}" type="presParOf" srcId="{B65EB9E2-B3BB-3D41-9E7F-BBA75A99EAAF}" destId="{1FF6AFBF-A53A-C648-A6E7-D103906F5FA2}" srcOrd="6" destOrd="0" presId="urn:microsoft.com/office/officeart/2005/8/layout/process2"/>
    <dgm:cxn modelId="{C5101A3F-1D0F-8148-9DB7-BF057631F0C3}" type="presParOf" srcId="{B65EB9E2-B3BB-3D41-9E7F-BBA75A99EAAF}" destId="{CBFBFBCF-0536-024A-8648-306E0BD8EF8E}" srcOrd="7" destOrd="0" presId="urn:microsoft.com/office/officeart/2005/8/layout/process2"/>
    <dgm:cxn modelId="{0ED42CCA-1DC7-AE47-88B0-81B20B57060A}" type="presParOf" srcId="{CBFBFBCF-0536-024A-8648-306E0BD8EF8E}" destId="{DA33F4FC-129F-1E4A-AF9E-2A79A3DE3190}" srcOrd="0" destOrd="0" presId="urn:microsoft.com/office/officeart/2005/8/layout/process2"/>
    <dgm:cxn modelId="{2D0E24FE-8588-1243-8879-72E80F82B5EC}" type="presParOf" srcId="{B65EB9E2-B3BB-3D41-9E7F-BBA75A99EAAF}" destId="{0EE5700E-56DC-5F45-86E7-583F31E3687B}" srcOrd="8" destOrd="0" presId="urn:microsoft.com/office/officeart/2005/8/layout/process2"/>
    <dgm:cxn modelId="{D8654516-45DC-B940-9382-CF308CDCCC79}" type="presParOf" srcId="{B65EB9E2-B3BB-3D41-9E7F-BBA75A99EAAF}" destId="{5B63A5F3-2C4F-F243-BCD5-944F3E0F69C3}" srcOrd="9" destOrd="0" presId="urn:microsoft.com/office/officeart/2005/8/layout/process2"/>
    <dgm:cxn modelId="{6B32B781-DD55-E547-8872-F118EBBC1982}" type="presParOf" srcId="{5B63A5F3-2C4F-F243-BCD5-944F3E0F69C3}" destId="{3209AA12-88BB-D645-B8C6-6F5DA37185C7}" srcOrd="0" destOrd="0" presId="urn:microsoft.com/office/officeart/2005/8/layout/process2"/>
    <dgm:cxn modelId="{79514228-4AA3-394A-B938-16698460B5CA}" type="presParOf" srcId="{B65EB9E2-B3BB-3D41-9E7F-BBA75A99EAAF}" destId="{8C456D82-990A-BB4E-B747-5A3B30C734A9}"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22D69F-73EF-834D-A0E9-AC776E915C72}" type="doc">
      <dgm:prSet loTypeId="urn:microsoft.com/office/officeart/2005/8/layout/process2" loCatId="" qsTypeId="urn:microsoft.com/office/officeart/2005/8/quickstyle/simple1" qsCatId="simple" csTypeId="urn:microsoft.com/office/officeart/2005/8/colors/accent1_2" csCatId="accent1" phldr="1"/>
      <dgm:spPr/>
    </dgm:pt>
    <dgm:pt modelId="{6F6BC411-FA47-234E-8D42-7124AD8E6EE2}">
      <dgm:prSet phldrT="[Text]"/>
      <dgm:spPr/>
      <dgm:t>
        <a:bodyPr/>
        <a:lstStyle/>
        <a:p>
          <a:r>
            <a:rPr lang="en-US"/>
            <a:t>February 2016</a:t>
          </a:r>
        </a:p>
      </dgm:t>
    </dgm:pt>
    <dgm:pt modelId="{75BFDD4A-3368-AB4B-A355-9F9C37E71C6C}" type="parTrans" cxnId="{B663D9A4-77E9-9D45-A8AC-3103C737AE85}">
      <dgm:prSet/>
      <dgm:spPr/>
      <dgm:t>
        <a:bodyPr/>
        <a:lstStyle/>
        <a:p>
          <a:endParaRPr lang="en-US"/>
        </a:p>
      </dgm:t>
    </dgm:pt>
    <dgm:pt modelId="{C441040A-0EF8-4342-8C67-DD034B5EA083}" type="sibTrans" cxnId="{B663D9A4-77E9-9D45-A8AC-3103C737AE85}">
      <dgm:prSet/>
      <dgm:spPr/>
      <dgm:t>
        <a:bodyPr/>
        <a:lstStyle/>
        <a:p>
          <a:endParaRPr lang="en-US"/>
        </a:p>
      </dgm:t>
    </dgm:pt>
    <dgm:pt modelId="{C6D5FE76-3DB4-904A-985C-9C72DCCE1CC7}">
      <dgm:prSet phldrT="[Text]"/>
      <dgm:spPr/>
      <dgm:t>
        <a:bodyPr/>
        <a:lstStyle/>
        <a:p>
          <a:r>
            <a:rPr lang="en-US"/>
            <a:t>December 2016</a:t>
          </a:r>
        </a:p>
      </dgm:t>
    </dgm:pt>
    <dgm:pt modelId="{81960362-AC88-B343-B911-4901359199A2}" type="parTrans" cxnId="{183F9A32-69A6-7E4B-9C8B-BF3D339952E4}">
      <dgm:prSet/>
      <dgm:spPr/>
      <dgm:t>
        <a:bodyPr/>
        <a:lstStyle/>
        <a:p>
          <a:endParaRPr lang="en-US"/>
        </a:p>
      </dgm:t>
    </dgm:pt>
    <dgm:pt modelId="{E1A5ED0C-62D5-4E46-9F10-848755B2A40C}" type="sibTrans" cxnId="{183F9A32-69A6-7E4B-9C8B-BF3D339952E4}">
      <dgm:prSet/>
      <dgm:spPr/>
      <dgm:t>
        <a:bodyPr/>
        <a:lstStyle/>
        <a:p>
          <a:endParaRPr lang="en-US"/>
        </a:p>
      </dgm:t>
    </dgm:pt>
    <dgm:pt modelId="{CB4E9E7A-01A8-FA40-9F1E-F80EBA28AF48}">
      <dgm:prSet phldrT="[Text]"/>
      <dgm:spPr/>
      <dgm:t>
        <a:bodyPr/>
        <a:lstStyle/>
        <a:p>
          <a:r>
            <a:rPr lang="en-US"/>
            <a:t>December 2017</a:t>
          </a:r>
        </a:p>
      </dgm:t>
    </dgm:pt>
    <dgm:pt modelId="{E00FBBD0-289C-CD42-B685-FF5FB9CA9788}" type="parTrans" cxnId="{33A6D097-93D5-0644-8FDA-58D652EDD0EA}">
      <dgm:prSet/>
      <dgm:spPr/>
      <dgm:t>
        <a:bodyPr/>
        <a:lstStyle/>
        <a:p>
          <a:endParaRPr lang="en-US"/>
        </a:p>
      </dgm:t>
    </dgm:pt>
    <dgm:pt modelId="{1634D576-70B0-7647-8737-DCC50C05AFCC}" type="sibTrans" cxnId="{33A6D097-93D5-0644-8FDA-58D652EDD0EA}">
      <dgm:prSet/>
      <dgm:spPr/>
      <dgm:t>
        <a:bodyPr/>
        <a:lstStyle/>
        <a:p>
          <a:endParaRPr lang="en-US"/>
        </a:p>
      </dgm:t>
    </dgm:pt>
    <dgm:pt modelId="{EF0A882D-C2FF-E742-9F45-58F4FAD52561}">
      <dgm:prSet phldrT="[Text]"/>
      <dgm:spPr/>
      <dgm:t>
        <a:bodyPr/>
        <a:lstStyle/>
        <a:p>
          <a:r>
            <a:rPr lang="en-US"/>
            <a:t>June 2016</a:t>
          </a:r>
        </a:p>
      </dgm:t>
    </dgm:pt>
    <dgm:pt modelId="{CA05E13D-DD03-A24B-BFC8-BFEAD2F5AA3B}" type="parTrans" cxnId="{A4AE6F82-670A-5248-8E05-395CFC4CEEE0}">
      <dgm:prSet/>
      <dgm:spPr/>
      <dgm:t>
        <a:bodyPr/>
        <a:lstStyle/>
        <a:p>
          <a:endParaRPr lang="en-US"/>
        </a:p>
      </dgm:t>
    </dgm:pt>
    <dgm:pt modelId="{E5DB60C3-8FCE-7B4A-B42F-E325F8AEDA1A}" type="sibTrans" cxnId="{A4AE6F82-670A-5248-8E05-395CFC4CEEE0}">
      <dgm:prSet/>
      <dgm:spPr/>
      <dgm:t>
        <a:bodyPr/>
        <a:lstStyle/>
        <a:p>
          <a:endParaRPr lang="en-US"/>
        </a:p>
      </dgm:t>
    </dgm:pt>
    <dgm:pt modelId="{01B00FB4-DFC3-F941-ABF6-A3AB8722A323}">
      <dgm:prSet phldrT="[Text]"/>
      <dgm:spPr/>
      <dgm:t>
        <a:bodyPr/>
        <a:lstStyle/>
        <a:p>
          <a:r>
            <a:rPr lang="en-US"/>
            <a:t>May 2018</a:t>
          </a:r>
        </a:p>
      </dgm:t>
    </dgm:pt>
    <dgm:pt modelId="{3F29FDE0-BF64-ED4C-A339-60ED47590041}" type="parTrans" cxnId="{4E662A2F-DEAA-C74B-A7D4-EDAF41B3C75A}">
      <dgm:prSet/>
      <dgm:spPr/>
      <dgm:t>
        <a:bodyPr/>
        <a:lstStyle/>
        <a:p>
          <a:endParaRPr lang="en-US"/>
        </a:p>
      </dgm:t>
    </dgm:pt>
    <dgm:pt modelId="{2865128A-11F2-4544-9438-B6B1A3E11775}" type="sibTrans" cxnId="{4E662A2F-DEAA-C74B-A7D4-EDAF41B3C75A}">
      <dgm:prSet/>
      <dgm:spPr/>
      <dgm:t>
        <a:bodyPr/>
        <a:lstStyle/>
        <a:p>
          <a:endParaRPr lang="en-US"/>
        </a:p>
      </dgm:t>
    </dgm:pt>
    <dgm:pt modelId="{3DF56D15-B549-634F-9124-34FC6B045F3F}">
      <dgm:prSet phldrT="[Text]"/>
      <dgm:spPr/>
      <dgm:t>
        <a:bodyPr/>
        <a:lstStyle/>
        <a:p>
          <a:r>
            <a:rPr lang="en-US"/>
            <a:t>July 2016</a:t>
          </a:r>
        </a:p>
      </dgm:t>
    </dgm:pt>
    <dgm:pt modelId="{8B773633-1086-494F-8E10-9D7DBF4AD24E}" type="parTrans" cxnId="{DA18CBBC-9C19-5C48-9F45-892945F54DFA}">
      <dgm:prSet/>
      <dgm:spPr/>
      <dgm:t>
        <a:bodyPr/>
        <a:lstStyle/>
        <a:p>
          <a:endParaRPr lang="en-US"/>
        </a:p>
      </dgm:t>
    </dgm:pt>
    <dgm:pt modelId="{6D9B017E-02A3-7D42-9958-624E82904C9A}" type="sibTrans" cxnId="{DA18CBBC-9C19-5C48-9F45-892945F54DFA}">
      <dgm:prSet/>
      <dgm:spPr/>
      <dgm:t>
        <a:bodyPr/>
        <a:lstStyle/>
        <a:p>
          <a:endParaRPr lang="en-US"/>
        </a:p>
      </dgm:t>
    </dgm:pt>
    <dgm:pt modelId="{C4C3C9D7-6F58-0341-9CCA-5BF35BDA8126}">
      <dgm:prSet phldrT="[Text]"/>
      <dgm:spPr/>
      <dgm:t>
        <a:bodyPr/>
        <a:lstStyle/>
        <a:p>
          <a:r>
            <a:rPr lang="en-US"/>
            <a:t>September 2016</a:t>
          </a:r>
        </a:p>
      </dgm:t>
    </dgm:pt>
    <dgm:pt modelId="{DCC08BF3-0444-4F44-861F-E23E94BEA413}" type="parTrans" cxnId="{4872F0C8-F8D0-E945-AA6C-91F3711142F7}">
      <dgm:prSet/>
      <dgm:spPr/>
      <dgm:t>
        <a:bodyPr/>
        <a:lstStyle/>
        <a:p>
          <a:endParaRPr lang="en-US"/>
        </a:p>
      </dgm:t>
    </dgm:pt>
    <dgm:pt modelId="{82F3DEA3-C93F-164C-A5A7-411CD909C3B8}" type="sibTrans" cxnId="{4872F0C8-F8D0-E945-AA6C-91F3711142F7}">
      <dgm:prSet/>
      <dgm:spPr/>
      <dgm:t>
        <a:bodyPr/>
        <a:lstStyle/>
        <a:p>
          <a:endParaRPr lang="en-US"/>
        </a:p>
      </dgm:t>
    </dgm:pt>
    <dgm:pt modelId="{B65EB9E2-B3BB-3D41-9E7F-BBA75A99EAAF}" type="pres">
      <dgm:prSet presAssocID="{3122D69F-73EF-834D-A0E9-AC776E915C72}" presName="linearFlow" presStyleCnt="0">
        <dgm:presLayoutVars>
          <dgm:resizeHandles val="exact"/>
        </dgm:presLayoutVars>
      </dgm:prSet>
      <dgm:spPr/>
    </dgm:pt>
    <dgm:pt modelId="{F2A29AB6-49CB-0245-B69E-B1B143BD40CD}" type="pres">
      <dgm:prSet presAssocID="{6F6BC411-FA47-234E-8D42-7124AD8E6EE2}" presName="node" presStyleLbl="node1" presStyleIdx="0" presStyleCnt="7">
        <dgm:presLayoutVars>
          <dgm:bulletEnabled val="1"/>
        </dgm:presLayoutVars>
      </dgm:prSet>
      <dgm:spPr/>
    </dgm:pt>
    <dgm:pt modelId="{EC968A41-7F62-7E45-A678-293E4092F189}" type="pres">
      <dgm:prSet presAssocID="{C441040A-0EF8-4342-8C67-DD034B5EA083}" presName="sibTrans" presStyleLbl="sibTrans2D1" presStyleIdx="0" presStyleCnt="6"/>
      <dgm:spPr/>
    </dgm:pt>
    <dgm:pt modelId="{80AA51F0-B538-5140-9203-80DCA7865BBF}" type="pres">
      <dgm:prSet presAssocID="{C441040A-0EF8-4342-8C67-DD034B5EA083}" presName="connectorText" presStyleLbl="sibTrans2D1" presStyleIdx="0" presStyleCnt="6"/>
      <dgm:spPr/>
    </dgm:pt>
    <dgm:pt modelId="{3B0BCB66-3D6B-6A48-A886-DE180E34887E}" type="pres">
      <dgm:prSet presAssocID="{EF0A882D-C2FF-E742-9F45-58F4FAD52561}" presName="node" presStyleLbl="node1" presStyleIdx="1" presStyleCnt="7">
        <dgm:presLayoutVars>
          <dgm:bulletEnabled val="1"/>
        </dgm:presLayoutVars>
      </dgm:prSet>
      <dgm:spPr/>
    </dgm:pt>
    <dgm:pt modelId="{8179BA8D-07A4-0143-805A-5B423005E68C}" type="pres">
      <dgm:prSet presAssocID="{E5DB60C3-8FCE-7B4A-B42F-E325F8AEDA1A}" presName="sibTrans" presStyleLbl="sibTrans2D1" presStyleIdx="1" presStyleCnt="6"/>
      <dgm:spPr/>
    </dgm:pt>
    <dgm:pt modelId="{2009C054-A3AB-294D-AD54-006ED79EF8BD}" type="pres">
      <dgm:prSet presAssocID="{E5DB60C3-8FCE-7B4A-B42F-E325F8AEDA1A}" presName="connectorText" presStyleLbl="sibTrans2D1" presStyleIdx="1" presStyleCnt="6"/>
      <dgm:spPr/>
    </dgm:pt>
    <dgm:pt modelId="{D7D9661C-EF33-504F-B868-C4C422800078}" type="pres">
      <dgm:prSet presAssocID="{3DF56D15-B549-634F-9124-34FC6B045F3F}" presName="node" presStyleLbl="node1" presStyleIdx="2" presStyleCnt="7">
        <dgm:presLayoutVars>
          <dgm:bulletEnabled val="1"/>
        </dgm:presLayoutVars>
      </dgm:prSet>
      <dgm:spPr/>
    </dgm:pt>
    <dgm:pt modelId="{B193027A-1CAA-5743-BBA3-9CE66AA81A20}" type="pres">
      <dgm:prSet presAssocID="{6D9B017E-02A3-7D42-9958-624E82904C9A}" presName="sibTrans" presStyleLbl="sibTrans2D1" presStyleIdx="2" presStyleCnt="6"/>
      <dgm:spPr/>
    </dgm:pt>
    <dgm:pt modelId="{E4A68D76-1A4C-F54D-9875-688F8D67C612}" type="pres">
      <dgm:prSet presAssocID="{6D9B017E-02A3-7D42-9958-624E82904C9A}" presName="connectorText" presStyleLbl="sibTrans2D1" presStyleIdx="2" presStyleCnt="6"/>
      <dgm:spPr/>
    </dgm:pt>
    <dgm:pt modelId="{6C1117E8-95BF-8F48-A685-C37562D0367A}" type="pres">
      <dgm:prSet presAssocID="{C4C3C9D7-6F58-0341-9CCA-5BF35BDA8126}" presName="node" presStyleLbl="node1" presStyleIdx="3" presStyleCnt="7">
        <dgm:presLayoutVars>
          <dgm:bulletEnabled val="1"/>
        </dgm:presLayoutVars>
      </dgm:prSet>
      <dgm:spPr/>
    </dgm:pt>
    <dgm:pt modelId="{280A2142-37F8-C54C-A35C-9602F0E98A4C}" type="pres">
      <dgm:prSet presAssocID="{82F3DEA3-C93F-164C-A5A7-411CD909C3B8}" presName="sibTrans" presStyleLbl="sibTrans2D1" presStyleIdx="3" presStyleCnt="6"/>
      <dgm:spPr/>
    </dgm:pt>
    <dgm:pt modelId="{A2E5FF10-A701-B644-8DBA-7AA8A83E001E}" type="pres">
      <dgm:prSet presAssocID="{82F3DEA3-C93F-164C-A5A7-411CD909C3B8}" presName="connectorText" presStyleLbl="sibTrans2D1" presStyleIdx="3" presStyleCnt="6"/>
      <dgm:spPr/>
    </dgm:pt>
    <dgm:pt modelId="{1FF6AFBF-A53A-C648-A6E7-D103906F5FA2}" type="pres">
      <dgm:prSet presAssocID="{C6D5FE76-3DB4-904A-985C-9C72DCCE1CC7}" presName="node" presStyleLbl="node1" presStyleIdx="4" presStyleCnt="7">
        <dgm:presLayoutVars>
          <dgm:bulletEnabled val="1"/>
        </dgm:presLayoutVars>
      </dgm:prSet>
      <dgm:spPr/>
    </dgm:pt>
    <dgm:pt modelId="{CBFBFBCF-0536-024A-8648-306E0BD8EF8E}" type="pres">
      <dgm:prSet presAssocID="{E1A5ED0C-62D5-4E46-9F10-848755B2A40C}" presName="sibTrans" presStyleLbl="sibTrans2D1" presStyleIdx="4" presStyleCnt="6"/>
      <dgm:spPr/>
    </dgm:pt>
    <dgm:pt modelId="{DA33F4FC-129F-1E4A-AF9E-2A79A3DE3190}" type="pres">
      <dgm:prSet presAssocID="{E1A5ED0C-62D5-4E46-9F10-848755B2A40C}" presName="connectorText" presStyleLbl="sibTrans2D1" presStyleIdx="4" presStyleCnt="6"/>
      <dgm:spPr/>
    </dgm:pt>
    <dgm:pt modelId="{0EE5700E-56DC-5F45-86E7-583F31E3687B}" type="pres">
      <dgm:prSet presAssocID="{CB4E9E7A-01A8-FA40-9F1E-F80EBA28AF48}" presName="node" presStyleLbl="node1" presStyleIdx="5" presStyleCnt="7">
        <dgm:presLayoutVars>
          <dgm:bulletEnabled val="1"/>
        </dgm:presLayoutVars>
      </dgm:prSet>
      <dgm:spPr/>
    </dgm:pt>
    <dgm:pt modelId="{5B63A5F3-2C4F-F243-BCD5-944F3E0F69C3}" type="pres">
      <dgm:prSet presAssocID="{1634D576-70B0-7647-8737-DCC50C05AFCC}" presName="sibTrans" presStyleLbl="sibTrans2D1" presStyleIdx="5" presStyleCnt="6"/>
      <dgm:spPr/>
    </dgm:pt>
    <dgm:pt modelId="{3209AA12-88BB-D645-B8C6-6F5DA37185C7}" type="pres">
      <dgm:prSet presAssocID="{1634D576-70B0-7647-8737-DCC50C05AFCC}" presName="connectorText" presStyleLbl="sibTrans2D1" presStyleIdx="5" presStyleCnt="6"/>
      <dgm:spPr/>
    </dgm:pt>
    <dgm:pt modelId="{8C456D82-990A-BB4E-B747-5A3B30C734A9}" type="pres">
      <dgm:prSet presAssocID="{01B00FB4-DFC3-F941-ABF6-A3AB8722A323}" presName="node" presStyleLbl="node1" presStyleIdx="6" presStyleCnt="7">
        <dgm:presLayoutVars>
          <dgm:bulletEnabled val="1"/>
        </dgm:presLayoutVars>
      </dgm:prSet>
      <dgm:spPr/>
    </dgm:pt>
  </dgm:ptLst>
  <dgm:cxnLst>
    <dgm:cxn modelId="{09CA7905-0B51-9246-9F24-D2F322324C36}" type="presOf" srcId="{3122D69F-73EF-834D-A0E9-AC776E915C72}" destId="{B65EB9E2-B3BB-3D41-9E7F-BBA75A99EAAF}" srcOrd="0" destOrd="0" presId="urn:microsoft.com/office/officeart/2005/8/layout/process2"/>
    <dgm:cxn modelId="{B591442E-2C25-4844-A900-882414FF6A17}" type="presOf" srcId="{C4C3C9D7-6F58-0341-9CCA-5BF35BDA8126}" destId="{6C1117E8-95BF-8F48-A685-C37562D0367A}" srcOrd="0" destOrd="0" presId="urn:microsoft.com/office/officeart/2005/8/layout/process2"/>
    <dgm:cxn modelId="{4E662A2F-DEAA-C74B-A7D4-EDAF41B3C75A}" srcId="{3122D69F-73EF-834D-A0E9-AC776E915C72}" destId="{01B00FB4-DFC3-F941-ABF6-A3AB8722A323}" srcOrd="6" destOrd="0" parTransId="{3F29FDE0-BF64-ED4C-A339-60ED47590041}" sibTransId="{2865128A-11F2-4544-9438-B6B1A3E11775}"/>
    <dgm:cxn modelId="{183F9A32-69A6-7E4B-9C8B-BF3D339952E4}" srcId="{3122D69F-73EF-834D-A0E9-AC776E915C72}" destId="{C6D5FE76-3DB4-904A-985C-9C72DCCE1CC7}" srcOrd="4" destOrd="0" parTransId="{81960362-AC88-B343-B911-4901359199A2}" sibTransId="{E1A5ED0C-62D5-4E46-9F10-848755B2A40C}"/>
    <dgm:cxn modelId="{58678D52-0EB7-D746-AD52-015DC423DF4A}" type="presOf" srcId="{82F3DEA3-C93F-164C-A5A7-411CD909C3B8}" destId="{A2E5FF10-A701-B644-8DBA-7AA8A83E001E}" srcOrd="1" destOrd="0" presId="urn:microsoft.com/office/officeart/2005/8/layout/process2"/>
    <dgm:cxn modelId="{CA371F53-C590-034D-8E08-AA3F38CE7413}" type="presOf" srcId="{01B00FB4-DFC3-F941-ABF6-A3AB8722A323}" destId="{8C456D82-990A-BB4E-B747-5A3B30C734A9}" srcOrd="0" destOrd="0" presId="urn:microsoft.com/office/officeart/2005/8/layout/process2"/>
    <dgm:cxn modelId="{7FDF4355-3279-A445-882D-4CDB2CF45FC9}" type="presOf" srcId="{1634D576-70B0-7647-8737-DCC50C05AFCC}" destId="{3209AA12-88BB-D645-B8C6-6F5DA37185C7}" srcOrd="1" destOrd="0" presId="urn:microsoft.com/office/officeart/2005/8/layout/process2"/>
    <dgm:cxn modelId="{1015C157-1B61-9148-ABC4-45E95FCE77AB}" type="presOf" srcId="{6D9B017E-02A3-7D42-9958-624E82904C9A}" destId="{E4A68D76-1A4C-F54D-9875-688F8D67C612}" srcOrd="1" destOrd="0" presId="urn:microsoft.com/office/officeart/2005/8/layout/process2"/>
    <dgm:cxn modelId="{802E865D-9BFB-5442-B65F-26CA3278239A}" type="presOf" srcId="{CB4E9E7A-01A8-FA40-9F1E-F80EBA28AF48}" destId="{0EE5700E-56DC-5F45-86E7-583F31E3687B}" srcOrd="0" destOrd="0" presId="urn:microsoft.com/office/officeart/2005/8/layout/process2"/>
    <dgm:cxn modelId="{D0F5EC65-2C6B-4D46-9FD9-DE7A83EA81ED}" type="presOf" srcId="{E5DB60C3-8FCE-7B4A-B42F-E325F8AEDA1A}" destId="{8179BA8D-07A4-0143-805A-5B423005E68C}" srcOrd="0" destOrd="0" presId="urn:microsoft.com/office/officeart/2005/8/layout/process2"/>
    <dgm:cxn modelId="{A4AE6F82-670A-5248-8E05-395CFC4CEEE0}" srcId="{3122D69F-73EF-834D-A0E9-AC776E915C72}" destId="{EF0A882D-C2FF-E742-9F45-58F4FAD52561}" srcOrd="1" destOrd="0" parTransId="{CA05E13D-DD03-A24B-BFC8-BFEAD2F5AA3B}" sibTransId="{E5DB60C3-8FCE-7B4A-B42F-E325F8AEDA1A}"/>
    <dgm:cxn modelId="{62671F95-B38B-F044-A703-B94F25BFE789}" type="presOf" srcId="{3DF56D15-B549-634F-9124-34FC6B045F3F}" destId="{D7D9661C-EF33-504F-B868-C4C422800078}" srcOrd="0" destOrd="0" presId="urn:microsoft.com/office/officeart/2005/8/layout/process2"/>
    <dgm:cxn modelId="{33A6D097-93D5-0644-8FDA-58D652EDD0EA}" srcId="{3122D69F-73EF-834D-A0E9-AC776E915C72}" destId="{CB4E9E7A-01A8-FA40-9F1E-F80EBA28AF48}" srcOrd="5" destOrd="0" parTransId="{E00FBBD0-289C-CD42-B685-FF5FB9CA9788}" sibTransId="{1634D576-70B0-7647-8737-DCC50C05AFCC}"/>
    <dgm:cxn modelId="{09C44F9F-FD27-AC41-A8EA-1BB43216048F}" type="presOf" srcId="{E5DB60C3-8FCE-7B4A-B42F-E325F8AEDA1A}" destId="{2009C054-A3AB-294D-AD54-006ED79EF8BD}" srcOrd="1" destOrd="0" presId="urn:microsoft.com/office/officeart/2005/8/layout/process2"/>
    <dgm:cxn modelId="{612B51A0-05BB-A240-8F47-8F490901CDAC}" type="presOf" srcId="{C441040A-0EF8-4342-8C67-DD034B5EA083}" destId="{80AA51F0-B538-5140-9203-80DCA7865BBF}" srcOrd="1" destOrd="0" presId="urn:microsoft.com/office/officeart/2005/8/layout/process2"/>
    <dgm:cxn modelId="{B663D9A4-77E9-9D45-A8AC-3103C737AE85}" srcId="{3122D69F-73EF-834D-A0E9-AC776E915C72}" destId="{6F6BC411-FA47-234E-8D42-7124AD8E6EE2}" srcOrd="0" destOrd="0" parTransId="{75BFDD4A-3368-AB4B-A355-9F9C37E71C6C}" sibTransId="{C441040A-0EF8-4342-8C67-DD034B5EA083}"/>
    <dgm:cxn modelId="{927C2DA9-C14B-A543-B398-196F87C3E25A}" type="presOf" srcId="{1634D576-70B0-7647-8737-DCC50C05AFCC}" destId="{5B63A5F3-2C4F-F243-BCD5-944F3E0F69C3}" srcOrd="0" destOrd="0" presId="urn:microsoft.com/office/officeart/2005/8/layout/process2"/>
    <dgm:cxn modelId="{22CC78A9-3F86-7C41-86EB-3F8FCE1FBD3F}" type="presOf" srcId="{EF0A882D-C2FF-E742-9F45-58F4FAD52561}" destId="{3B0BCB66-3D6B-6A48-A886-DE180E34887E}" srcOrd="0" destOrd="0" presId="urn:microsoft.com/office/officeart/2005/8/layout/process2"/>
    <dgm:cxn modelId="{AE1734AF-D206-5D4C-8692-166F31BC35A4}" type="presOf" srcId="{82F3DEA3-C93F-164C-A5A7-411CD909C3B8}" destId="{280A2142-37F8-C54C-A35C-9602F0E98A4C}" srcOrd="0" destOrd="0" presId="urn:microsoft.com/office/officeart/2005/8/layout/process2"/>
    <dgm:cxn modelId="{920D63B8-AB38-F64C-811A-4D82C48D120F}" type="presOf" srcId="{C441040A-0EF8-4342-8C67-DD034B5EA083}" destId="{EC968A41-7F62-7E45-A678-293E4092F189}" srcOrd="0" destOrd="0" presId="urn:microsoft.com/office/officeart/2005/8/layout/process2"/>
    <dgm:cxn modelId="{DA18CBBC-9C19-5C48-9F45-892945F54DFA}" srcId="{3122D69F-73EF-834D-A0E9-AC776E915C72}" destId="{3DF56D15-B549-634F-9124-34FC6B045F3F}" srcOrd="2" destOrd="0" parTransId="{8B773633-1086-494F-8E10-9D7DBF4AD24E}" sibTransId="{6D9B017E-02A3-7D42-9958-624E82904C9A}"/>
    <dgm:cxn modelId="{B90DB5C1-471F-F946-AE16-6409715DC3F1}" type="presOf" srcId="{C6D5FE76-3DB4-904A-985C-9C72DCCE1CC7}" destId="{1FF6AFBF-A53A-C648-A6E7-D103906F5FA2}" srcOrd="0" destOrd="0" presId="urn:microsoft.com/office/officeart/2005/8/layout/process2"/>
    <dgm:cxn modelId="{4872F0C8-F8D0-E945-AA6C-91F3711142F7}" srcId="{3122D69F-73EF-834D-A0E9-AC776E915C72}" destId="{C4C3C9D7-6F58-0341-9CCA-5BF35BDA8126}" srcOrd="3" destOrd="0" parTransId="{DCC08BF3-0444-4F44-861F-E23E94BEA413}" sibTransId="{82F3DEA3-C93F-164C-A5A7-411CD909C3B8}"/>
    <dgm:cxn modelId="{439BFDCB-C86B-9A44-B45F-18AA5A346B4D}" type="presOf" srcId="{6F6BC411-FA47-234E-8D42-7124AD8E6EE2}" destId="{F2A29AB6-49CB-0245-B69E-B1B143BD40CD}" srcOrd="0" destOrd="0" presId="urn:microsoft.com/office/officeart/2005/8/layout/process2"/>
    <dgm:cxn modelId="{4E6009D1-F092-1A41-8122-8346B783ACBA}" type="presOf" srcId="{6D9B017E-02A3-7D42-9958-624E82904C9A}" destId="{B193027A-1CAA-5743-BBA3-9CE66AA81A20}" srcOrd="0" destOrd="0" presId="urn:microsoft.com/office/officeart/2005/8/layout/process2"/>
    <dgm:cxn modelId="{17CE3AD4-6283-2945-AC3C-88E5F3357460}" type="presOf" srcId="{E1A5ED0C-62D5-4E46-9F10-848755B2A40C}" destId="{DA33F4FC-129F-1E4A-AF9E-2A79A3DE3190}" srcOrd="1" destOrd="0" presId="urn:microsoft.com/office/officeart/2005/8/layout/process2"/>
    <dgm:cxn modelId="{A5B61FE5-9875-F140-A721-C3FF1F2B78C0}" type="presOf" srcId="{E1A5ED0C-62D5-4E46-9F10-848755B2A40C}" destId="{CBFBFBCF-0536-024A-8648-306E0BD8EF8E}" srcOrd="0" destOrd="0" presId="urn:microsoft.com/office/officeart/2005/8/layout/process2"/>
    <dgm:cxn modelId="{84EDAAC5-21AC-8644-A06E-D626C181D0A8}" type="presParOf" srcId="{B65EB9E2-B3BB-3D41-9E7F-BBA75A99EAAF}" destId="{F2A29AB6-49CB-0245-B69E-B1B143BD40CD}" srcOrd="0" destOrd="0" presId="urn:microsoft.com/office/officeart/2005/8/layout/process2"/>
    <dgm:cxn modelId="{455453B6-011E-9247-912F-BBF02C7F400C}" type="presParOf" srcId="{B65EB9E2-B3BB-3D41-9E7F-BBA75A99EAAF}" destId="{EC968A41-7F62-7E45-A678-293E4092F189}" srcOrd="1" destOrd="0" presId="urn:microsoft.com/office/officeart/2005/8/layout/process2"/>
    <dgm:cxn modelId="{DFCF294C-8F13-8642-87C0-6BFB2D23AB81}" type="presParOf" srcId="{EC968A41-7F62-7E45-A678-293E4092F189}" destId="{80AA51F0-B538-5140-9203-80DCA7865BBF}" srcOrd="0" destOrd="0" presId="urn:microsoft.com/office/officeart/2005/8/layout/process2"/>
    <dgm:cxn modelId="{3A6AB6CC-07A9-5C41-9241-D4BEA7F2547A}" type="presParOf" srcId="{B65EB9E2-B3BB-3D41-9E7F-BBA75A99EAAF}" destId="{3B0BCB66-3D6B-6A48-A886-DE180E34887E}" srcOrd="2" destOrd="0" presId="urn:microsoft.com/office/officeart/2005/8/layout/process2"/>
    <dgm:cxn modelId="{59D21481-BE53-054F-8407-321B67613F1F}" type="presParOf" srcId="{B65EB9E2-B3BB-3D41-9E7F-BBA75A99EAAF}" destId="{8179BA8D-07A4-0143-805A-5B423005E68C}" srcOrd="3" destOrd="0" presId="urn:microsoft.com/office/officeart/2005/8/layout/process2"/>
    <dgm:cxn modelId="{D6334C42-E2FE-3544-87EC-E917B484D2C3}" type="presParOf" srcId="{8179BA8D-07A4-0143-805A-5B423005E68C}" destId="{2009C054-A3AB-294D-AD54-006ED79EF8BD}" srcOrd="0" destOrd="0" presId="urn:microsoft.com/office/officeart/2005/8/layout/process2"/>
    <dgm:cxn modelId="{E0832325-7286-3142-B88F-B28A88F910D1}" type="presParOf" srcId="{B65EB9E2-B3BB-3D41-9E7F-BBA75A99EAAF}" destId="{D7D9661C-EF33-504F-B868-C4C422800078}" srcOrd="4" destOrd="0" presId="urn:microsoft.com/office/officeart/2005/8/layout/process2"/>
    <dgm:cxn modelId="{D43481B5-6489-BF43-9938-D9B7447488AC}" type="presParOf" srcId="{B65EB9E2-B3BB-3D41-9E7F-BBA75A99EAAF}" destId="{B193027A-1CAA-5743-BBA3-9CE66AA81A20}" srcOrd="5" destOrd="0" presId="urn:microsoft.com/office/officeart/2005/8/layout/process2"/>
    <dgm:cxn modelId="{9E2551AA-0D0D-7B40-B43D-000D1C89043D}" type="presParOf" srcId="{B193027A-1CAA-5743-BBA3-9CE66AA81A20}" destId="{E4A68D76-1A4C-F54D-9875-688F8D67C612}" srcOrd="0" destOrd="0" presId="urn:microsoft.com/office/officeart/2005/8/layout/process2"/>
    <dgm:cxn modelId="{FF16B8DA-356C-A848-9BCF-CA57A68E7467}" type="presParOf" srcId="{B65EB9E2-B3BB-3D41-9E7F-BBA75A99EAAF}" destId="{6C1117E8-95BF-8F48-A685-C37562D0367A}" srcOrd="6" destOrd="0" presId="urn:microsoft.com/office/officeart/2005/8/layout/process2"/>
    <dgm:cxn modelId="{B2EA9238-88D7-7241-807A-EBA21BE5990C}" type="presParOf" srcId="{B65EB9E2-B3BB-3D41-9E7F-BBA75A99EAAF}" destId="{280A2142-37F8-C54C-A35C-9602F0E98A4C}" srcOrd="7" destOrd="0" presId="urn:microsoft.com/office/officeart/2005/8/layout/process2"/>
    <dgm:cxn modelId="{25CACC48-AB44-7244-9E36-5BDB3BD37A6E}" type="presParOf" srcId="{280A2142-37F8-C54C-A35C-9602F0E98A4C}" destId="{A2E5FF10-A701-B644-8DBA-7AA8A83E001E}" srcOrd="0" destOrd="0" presId="urn:microsoft.com/office/officeart/2005/8/layout/process2"/>
    <dgm:cxn modelId="{1B1E449A-3215-814D-B395-22F4AE318FA7}" type="presParOf" srcId="{B65EB9E2-B3BB-3D41-9E7F-BBA75A99EAAF}" destId="{1FF6AFBF-A53A-C648-A6E7-D103906F5FA2}" srcOrd="8" destOrd="0" presId="urn:microsoft.com/office/officeart/2005/8/layout/process2"/>
    <dgm:cxn modelId="{C5101A3F-1D0F-8148-9DB7-BF057631F0C3}" type="presParOf" srcId="{B65EB9E2-B3BB-3D41-9E7F-BBA75A99EAAF}" destId="{CBFBFBCF-0536-024A-8648-306E0BD8EF8E}" srcOrd="9" destOrd="0" presId="urn:microsoft.com/office/officeart/2005/8/layout/process2"/>
    <dgm:cxn modelId="{0ED42CCA-1DC7-AE47-88B0-81B20B57060A}" type="presParOf" srcId="{CBFBFBCF-0536-024A-8648-306E0BD8EF8E}" destId="{DA33F4FC-129F-1E4A-AF9E-2A79A3DE3190}" srcOrd="0" destOrd="0" presId="urn:microsoft.com/office/officeart/2005/8/layout/process2"/>
    <dgm:cxn modelId="{2D0E24FE-8588-1243-8879-72E80F82B5EC}" type="presParOf" srcId="{B65EB9E2-B3BB-3D41-9E7F-BBA75A99EAAF}" destId="{0EE5700E-56DC-5F45-86E7-583F31E3687B}" srcOrd="10" destOrd="0" presId="urn:microsoft.com/office/officeart/2005/8/layout/process2"/>
    <dgm:cxn modelId="{D8654516-45DC-B940-9382-CF308CDCCC79}" type="presParOf" srcId="{B65EB9E2-B3BB-3D41-9E7F-BBA75A99EAAF}" destId="{5B63A5F3-2C4F-F243-BCD5-944F3E0F69C3}" srcOrd="11" destOrd="0" presId="urn:microsoft.com/office/officeart/2005/8/layout/process2"/>
    <dgm:cxn modelId="{6B32B781-DD55-E547-8872-F118EBBC1982}" type="presParOf" srcId="{5B63A5F3-2C4F-F243-BCD5-944F3E0F69C3}" destId="{3209AA12-88BB-D645-B8C6-6F5DA37185C7}" srcOrd="0" destOrd="0" presId="urn:microsoft.com/office/officeart/2005/8/layout/process2"/>
    <dgm:cxn modelId="{79514228-4AA3-394A-B938-16698460B5CA}" type="presParOf" srcId="{B65EB9E2-B3BB-3D41-9E7F-BBA75A99EAAF}" destId="{8C456D82-990A-BB4E-B747-5A3B30C734A9}"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22D69F-73EF-834D-A0E9-AC776E915C72}" type="doc">
      <dgm:prSet loTypeId="urn:microsoft.com/office/officeart/2005/8/layout/process2" loCatId="" qsTypeId="urn:microsoft.com/office/officeart/2005/8/quickstyle/simple1" qsCatId="simple" csTypeId="urn:microsoft.com/office/officeart/2005/8/colors/accent1_2" csCatId="accent1" phldr="1"/>
      <dgm:spPr/>
    </dgm:pt>
    <dgm:pt modelId="{6F6BC411-FA47-234E-8D42-7124AD8E6EE2}">
      <dgm:prSet phldrT="[Text]"/>
      <dgm:spPr/>
      <dgm:t>
        <a:bodyPr/>
        <a:lstStyle/>
        <a:p>
          <a:r>
            <a:rPr lang="en-US"/>
            <a:t>2011</a:t>
          </a:r>
        </a:p>
      </dgm:t>
    </dgm:pt>
    <dgm:pt modelId="{75BFDD4A-3368-AB4B-A355-9F9C37E71C6C}" type="parTrans" cxnId="{B663D9A4-77E9-9D45-A8AC-3103C737AE85}">
      <dgm:prSet/>
      <dgm:spPr/>
      <dgm:t>
        <a:bodyPr/>
        <a:lstStyle/>
        <a:p>
          <a:endParaRPr lang="en-US"/>
        </a:p>
      </dgm:t>
    </dgm:pt>
    <dgm:pt modelId="{C441040A-0EF8-4342-8C67-DD034B5EA083}" type="sibTrans" cxnId="{B663D9A4-77E9-9D45-A8AC-3103C737AE85}">
      <dgm:prSet/>
      <dgm:spPr/>
      <dgm:t>
        <a:bodyPr/>
        <a:lstStyle/>
        <a:p>
          <a:endParaRPr lang="en-US"/>
        </a:p>
      </dgm:t>
    </dgm:pt>
    <dgm:pt modelId="{C6D5FE76-3DB4-904A-985C-9C72DCCE1CC7}">
      <dgm:prSet phldrT="[Text]"/>
      <dgm:spPr/>
      <dgm:t>
        <a:bodyPr/>
        <a:lstStyle/>
        <a:p>
          <a:r>
            <a:rPr lang="en-US"/>
            <a:t>June 2017</a:t>
          </a:r>
        </a:p>
      </dgm:t>
    </dgm:pt>
    <dgm:pt modelId="{81960362-AC88-B343-B911-4901359199A2}" type="parTrans" cxnId="{183F9A32-69A6-7E4B-9C8B-BF3D339952E4}">
      <dgm:prSet/>
      <dgm:spPr/>
      <dgm:t>
        <a:bodyPr/>
        <a:lstStyle/>
        <a:p>
          <a:endParaRPr lang="en-US"/>
        </a:p>
      </dgm:t>
    </dgm:pt>
    <dgm:pt modelId="{E1A5ED0C-62D5-4E46-9F10-848755B2A40C}" type="sibTrans" cxnId="{183F9A32-69A6-7E4B-9C8B-BF3D339952E4}">
      <dgm:prSet/>
      <dgm:spPr/>
      <dgm:t>
        <a:bodyPr/>
        <a:lstStyle/>
        <a:p>
          <a:endParaRPr lang="en-US"/>
        </a:p>
      </dgm:t>
    </dgm:pt>
    <dgm:pt modelId="{CB4E9E7A-01A8-FA40-9F1E-F80EBA28AF48}">
      <dgm:prSet phldrT="[Text]"/>
      <dgm:spPr/>
      <dgm:t>
        <a:bodyPr/>
        <a:lstStyle/>
        <a:p>
          <a:r>
            <a:rPr lang="en-US"/>
            <a:t>May 2019</a:t>
          </a:r>
        </a:p>
      </dgm:t>
    </dgm:pt>
    <dgm:pt modelId="{E00FBBD0-289C-CD42-B685-FF5FB9CA9788}" type="parTrans" cxnId="{33A6D097-93D5-0644-8FDA-58D652EDD0EA}">
      <dgm:prSet/>
      <dgm:spPr/>
      <dgm:t>
        <a:bodyPr/>
        <a:lstStyle/>
        <a:p>
          <a:endParaRPr lang="en-US"/>
        </a:p>
      </dgm:t>
    </dgm:pt>
    <dgm:pt modelId="{1634D576-70B0-7647-8737-DCC50C05AFCC}" type="sibTrans" cxnId="{33A6D097-93D5-0644-8FDA-58D652EDD0EA}">
      <dgm:prSet/>
      <dgm:spPr/>
      <dgm:t>
        <a:bodyPr/>
        <a:lstStyle/>
        <a:p>
          <a:endParaRPr lang="en-US"/>
        </a:p>
      </dgm:t>
    </dgm:pt>
    <dgm:pt modelId="{EF0A882D-C2FF-E742-9F45-58F4FAD52561}">
      <dgm:prSet phldrT="[Text]"/>
      <dgm:spPr/>
      <dgm:t>
        <a:bodyPr/>
        <a:lstStyle/>
        <a:p>
          <a:r>
            <a:rPr lang="en-US"/>
            <a:t>July 2016</a:t>
          </a:r>
        </a:p>
      </dgm:t>
    </dgm:pt>
    <dgm:pt modelId="{CA05E13D-DD03-A24B-BFC8-BFEAD2F5AA3B}" type="parTrans" cxnId="{A4AE6F82-670A-5248-8E05-395CFC4CEEE0}">
      <dgm:prSet/>
      <dgm:spPr/>
      <dgm:t>
        <a:bodyPr/>
        <a:lstStyle/>
        <a:p>
          <a:endParaRPr lang="en-US"/>
        </a:p>
      </dgm:t>
    </dgm:pt>
    <dgm:pt modelId="{E5DB60C3-8FCE-7B4A-B42F-E325F8AEDA1A}" type="sibTrans" cxnId="{A4AE6F82-670A-5248-8E05-395CFC4CEEE0}">
      <dgm:prSet/>
      <dgm:spPr/>
      <dgm:t>
        <a:bodyPr/>
        <a:lstStyle/>
        <a:p>
          <a:endParaRPr lang="en-US"/>
        </a:p>
      </dgm:t>
    </dgm:pt>
    <dgm:pt modelId="{1C32BA47-CF80-6E46-BDA7-72B2C20C718F}">
      <dgm:prSet phldrT="[Text]"/>
      <dgm:spPr/>
      <dgm:t>
        <a:bodyPr/>
        <a:lstStyle/>
        <a:p>
          <a:r>
            <a:rPr lang="en-US"/>
            <a:t>August 2016</a:t>
          </a:r>
        </a:p>
      </dgm:t>
    </dgm:pt>
    <dgm:pt modelId="{54AF4339-79C2-0C4C-8132-666BE0AC71A7}" type="parTrans" cxnId="{029D0EC5-180A-D940-B98B-50D490E52E88}">
      <dgm:prSet/>
      <dgm:spPr/>
      <dgm:t>
        <a:bodyPr/>
        <a:lstStyle/>
        <a:p>
          <a:endParaRPr lang="en-US"/>
        </a:p>
      </dgm:t>
    </dgm:pt>
    <dgm:pt modelId="{D7A85165-3CCF-B04B-9384-BC21326C1C46}" type="sibTrans" cxnId="{029D0EC5-180A-D940-B98B-50D490E52E88}">
      <dgm:prSet/>
      <dgm:spPr/>
      <dgm:t>
        <a:bodyPr/>
        <a:lstStyle/>
        <a:p>
          <a:endParaRPr lang="en-US"/>
        </a:p>
      </dgm:t>
    </dgm:pt>
    <dgm:pt modelId="{01B00FB4-DFC3-F941-ABF6-A3AB8722A323}">
      <dgm:prSet phldrT="[Text]"/>
      <dgm:spPr/>
      <dgm:t>
        <a:bodyPr/>
        <a:lstStyle/>
        <a:p>
          <a:r>
            <a:rPr lang="en-US"/>
            <a:t>April 2020</a:t>
          </a:r>
        </a:p>
      </dgm:t>
    </dgm:pt>
    <dgm:pt modelId="{3F29FDE0-BF64-ED4C-A339-60ED47590041}" type="parTrans" cxnId="{4E662A2F-DEAA-C74B-A7D4-EDAF41B3C75A}">
      <dgm:prSet/>
      <dgm:spPr/>
      <dgm:t>
        <a:bodyPr/>
        <a:lstStyle/>
        <a:p>
          <a:endParaRPr lang="en-US"/>
        </a:p>
      </dgm:t>
    </dgm:pt>
    <dgm:pt modelId="{2865128A-11F2-4544-9438-B6B1A3E11775}" type="sibTrans" cxnId="{4E662A2F-DEAA-C74B-A7D4-EDAF41B3C75A}">
      <dgm:prSet/>
      <dgm:spPr/>
      <dgm:t>
        <a:bodyPr/>
        <a:lstStyle/>
        <a:p>
          <a:endParaRPr lang="en-US"/>
        </a:p>
      </dgm:t>
    </dgm:pt>
    <dgm:pt modelId="{B65EB9E2-B3BB-3D41-9E7F-BBA75A99EAAF}" type="pres">
      <dgm:prSet presAssocID="{3122D69F-73EF-834D-A0E9-AC776E915C72}" presName="linearFlow" presStyleCnt="0">
        <dgm:presLayoutVars>
          <dgm:resizeHandles val="exact"/>
        </dgm:presLayoutVars>
      </dgm:prSet>
      <dgm:spPr/>
    </dgm:pt>
    <dgm:pt modelId="{F2A29AB6-49CB-0245-B69E-B1B143BD40CD}" type="pres">
      <dgm:prSet presAssocID="{6F6BC411-FA47-234E-8D42-7124AD8E6EE2}" presName="node" presStyleLbl="node1" presStyleIdx="0" presStyleCnt="6">
        <dgm:presLayoutVars>
          <dgm:bulletEnabled val="1"/>
        </dgm:presLayoutVars>
      </dgm:prSet>
      <dgm:spPr/>
    </dgm:pt>
    <dgm:pt modelId="{EC968A41-7F62-7E45-A678-293E4092F189}" type="pres">
      <dgm:prSet presAssocID="{C441040A-0EF8-4342-8C67-DD034B5EA083}" presName="sibTrans" presStyleLbl="sibTrans2D1" presStyleIdx="0" presStyleCnt="5"/>
      <dgm:spPr/>
    </dgm:pt>
    <dgm:pt modelId="{80AA51F0-B538-5140-9203-80DCA7865BBF}" type="pres">
      <dgm:prSet presAssocID="{C441040A-0EF8-4342-8C67-DD034B5EA083}" presName="connectorText" presStyleLbl="sibTrans2D1" presStyleIdx="0" presStyleCnt="5"/>
      <dgm:spPr/>
    </dgm:pt>
    <dgm:pt modelId="{3B0BCB66-3D6B-6A48-A886-DE180E34887E}" type="pres">
      <dgm:prSet presAssocID="{EF0A882D-C2FF-E742-9F45-58F4FAD52561}" presName="node" presStyleLbl="node1" presStyleIdx="1" presStyleCnt="6">
        <dgm:presLayoutVars>
          <dgm:bulletEnabled val="1"/>
        </dgm:presLayoutVars>
      </dgm:prSet>
      <dgm:spPr/>
    </dgm:pt>
    <dgm:pt modelId="{8179BA8D-07A4-0143-805A-5B423005E68C}" type="pres">
      <dgm:prSet presAssocID="{E5DB60C3-8FCE-7B4A-B42F-E325F8AEDA1A}" presName="sibTrans" presStyleLbl="sibTrans2D1" presStyleIdx="1" presStyleCnt="5"/>
      <dgm:spPr/>
    </dgm:pt>
    <dgm:pt modelId="{2009C054-A3AB-294D-AD54-006ED79EF8BD}" type="pres">
      <dgm:prSet presAssocID="{E5DB60C3-8FCE-7B4A-B42F-E325F8AEDA1A}" presName="connectorText" presStyleLbl="sibTrans2D1" presStyleIdx="1" presStyleCnt="5"/>
      <dgm:spPr/>
    </dgm:pt>
    <dgm:pt modelId="{7CD3B32C-4223-C240-B3C0-CF569E110D06}" type="pres">
      <dgm:prSet presAssocID="{1C32BA47-CF80-6E46-BDA7-72B2C20C718F}" presName="node" presStyleLbl="node1" presStyleIdx="2" presStyleCnt="6">
        <dgm:presLayoutVars>
          <dgm:bulletEnabled val="1"/>
        </dgm:presLayoutVars>
      </dgm:prSet>
      <dgm:spPr/>
    </dgm:pt>
    <dgm:pt modelId="{EB59F20A-CE9E-3F42-B3EF-672E352F2E8D}" type="pres">
      <dgm:prSet presAssocID="{D7A85165-3CCF-B04B-9384-BC21326C1C46}" presName="sibTrans" presStyleLbl="sibTrans2D1" presStyleIdx="2" presStyleCnt="5"/>
      <dgm:spPr/>
    </dgm:pt>
    <dgm:pt modelId="{F917261C-E5E8-6B49-A40C-F78F4C61AA0B}" type="pres">
      <dgm:prSet presAssocID="{D7A85165-3CCF-B04B-9384-BC21326C1C46}" presName="connectorText" presStyleLbl="sibTrans2D1" presStyleIdx="2" presStyleCnt="5"/>
      <dgm:spPr/>
    </dgm:pt>
    <dgm:pt modelId="{1FF6AFBF-A53A-C648-A6E7-D103906F5FA2}" type="pres">
      <dgm:prSet presAssocID="{C6D5FE76-3DB4-904A-985C-9C72DCCE1CC7}" presName="node" presStyleLbl="node1" presStyleIdx="3" presStyleCnt="6">
        <dgm:presLayoutVars>
          <dgm:bulletEnabled val="1"/>
        </dgm:presLayoutVars>
      </dgm:prSet>
      <dgm:spPr/>
    </dgm:pt>
    <dgm:pt modelId="{CBFBFBCF-0536-024A-8648-306E0BD8EF8E}" type="pres">
      <dgm:prSet presAssocID="{E1A5ED0C-62D5-4E46-9F10-848755B2A40C}" presName="sibTrans" presStyleLbl="sibTrans2D1" presStyleIdx="3" presStyleCnt="5"/>
      <dgm:spPr/>
    </dgm:pt>
    <dgm:pt modelId="{DA33F4FC-129F-1E4A-AF9E-2A79A3DE3190}" type="pres">
      <dgm:prSet presAssocID="{E1A5ED0C-62D5-4E46-9F10-848755B2A40C}" presName="connectorText" presStyleLbl="sibTrans2D1" presStyleIdx="3" presStyleCnt="5"/>
      <dgm:spPr/>
    </dgm:pt>
    <dgm:pt modelId="{0EE5700E-56DC-5F45-86E7-583F31E3687B}" type="pres">
      <dgm:prSet presAssocID="{CB4E9E7A-01A8-FA40-9F1E-F80EBA28AF48}" presName="node" presStyleLbl="node1" presStyleIdx="4" presStyleCnt="6">
        <dgm:presLayoutVars>
          <dgm:bulletEnabled val="1"/>
        </dgm:presLayoutVars>
      </dgm:prSet>
      <dgm:spPr/>
    </dgm:pt>
    <dgm:pt modelId="{5B63A5F3-2C4F-F243-BCD5-944F3E0F69C3}" type="pres">
      <dgm:prSet presAssocID="{1634D576-70B0-7647-8737-DCC50C05AFCC}" presName="sibTrans" presStyleLbl="sibTrans2D1" presStyleIdx="4" presStyleCnt="5"/>
      <dgm:spPr/>
    </dgm:pt>
    <dgm:pt modelId="{3209AA12-88BB-D645-B8C6-6F5DA37185C7}" type="pres">
      <dgm:prSet presAssocID="{1634D576-70B0-7647-8737-DCC50C05AFCC}" presName="connectorText" presStyleLbl="sibTrans2D1" presStyleIdx="4" presStyleCnt="5"/>
      <dgm:spPr/>
    </dgm:pt>
    <dgm:pt modelId="{8C456D82-990A-BB4E-B747-5A3B30C734A9}" type="pres">
      <dgm:prSet presAssocID="{01B00FB4-DFC3-F941-ABF6-A3AB8722A323}" presName="node" presStyleLbl="node1" presStyleIdx="5" presStyleCnt="6">
        <dgm:presLayoutVars>
          <dgm:bulletEnabled val="1"/>
        </dgm:presLayoutVars>
      </dgm:prSet>
      <dgm:spPr/>
    </dgm:pt>
  </dgm:ptLst>
  <dgm:cxnLst>
    <dgm:cxn modelId="{09CA7905-0B51-9246-9F24-D2F322324C36}" type="presOf" srcId="{3122D69F-73EF-834D-A0E9-AC776E915C72}" destId="{B65EB9E2-B3BB-3D41-9E7F-BBA75A99EAAF}" srcOrd="0" destOrd="0" presId="urn:microsoft.com/office/officeart/2005/8/layout/process2"/>
    <dgm:cxn modelId="{15871A1A-6627-D043-8506-C8DD5C90F4A4}" type="presOf" srcId="{D7A85165-3CCF-B04B-9384-BC21326C1C46}" destId="{EB59F20A-CE9E-3F42-B3EF-672E352F2E8D}" srcOrd="0" destOrd="0" presId="urn:microsoft.com/office/officeart/2005/8/layout/process2"/>
    <dgm:cxn modelId="{73FB591D-816A-6C40-8F84-1061ED5C3754}" type="presOf" srcId="{1C32BA47-CF80-6E46-BDA7-72B2C20C718F}" destId="{7CD3B32C-4223-C240-B3C0-CF569E110D06}" srcOrd="0" destOrd="0" presId="urn:microsoft.com/office/officeart/2005/8/layout/process2"/>
    <dgm:cxn modelId="{4E662A2F-DEAA-C74B-A7D4-EDAF41B3C75A}" srcId="{3122D69F-73EF-834D-A0E9-AC776E915C72}" destId="{01B00FB4-DFC3-F941-ABF6-A3AB8722A323}" srcOrd="5" destOrd="0" parTransId="{3F29FDE0-BF64-ED4C-A339-60ED47590041}" sibTransId="{2865128A-11F2-4544-9438-B6B1A3E11775}"/>
    <dgm:cxn modelId="{183F9A32-69A6-7E4B-9C8B-BF3D339952E4}" srcId="{3122D69F-73EF-834D-A0E9-AC776E915C72}" destId="{C6D5FE76-3DB4-904A-985C-9C72DCCE1CC7}" srcOrd="3" destOrd="0" parTransId="{81960362-AC88-B343-B911-4901359199A2}" sibTransId="{E1A5ED0C-62D5-4E46-9F10-848755B2A40C}"/>
    <dgm:cxn modelId="{2F23264C-D483-0F48-887D-A20D1FDB5242}" type="presOf" srcId="{D7A85165-3CCF-B04B-9384-BC21326C1C46}" destId="{F917261C-E5E8-6B49-A40C-F78F4C61AA0B}" srcOrd="1" destOrd="0" presId="urn:microsoft.com/office/officeart/2005/8/layout/process2"/>
    <dgm:cxn modelId="{CA371F53-C590-034D-8E08-AA3F38CE7413}" type="presOf" srcId="{01B00FB4-DFC3-F941-ABF6-A3AB8722A323}" destId="{8C456D82-990A-BB4E-B747-5A3B30C734A9}" srcOrd="0" destOrd="0" presId="urn:microsoft.com/office/officeart/2005/8/layout/process2"/>
    <dgm:cxn modelId="{7FDF4355-3279-A445-882D-4CDB2CF45FC9}" type="presOf" srcId="{1634D576-70B0-7647-8737-DCC50C05AFCC}" destId="{3209AA12-88BB-D645-B8C6-6F5DA37185C7}" srcOrd="1" destOrd="0" presId="urn:microsoft.com/office/officeart/2005/8/layout/process2"/>
    <dgm:cxn modelId="{802E865D-9BFB-5442-B65F-26CA3278239A}" type="presOf" srcId="{CB4E9E7A-01A8-FA40-9F1E-F80EBA28AF48}" destId="{0EE5700E-56DC-5F45-86E7-583F31E3687B}" srcOrd="0" destOrd="0" presId="urn:microsoft.com/office/officeart/2005/8/layout/process2"/>
    <dgm:cxn modelId="{D0F5EC65-2C6B-4D46-9FD9-DE7A83EA81ED}" type="presOf" srcId="{E5DB60C3-8FCE-7B4A-B42F-E325F8AEDA1A}" destId="{8179BA8D-07A4-0143-805A-5B423005E68C}" srcOrd="0" destOrd="0" presId="urn:microsoft.com/office/officeart/2005/8/layout/process2"/>
    <dgm:cxn modelId="{A4AE6F82-670A-5248-8E05-395CFC4CEEE0}" srcId="{3122D69F-73EF-834D-A0E9-AC776E915C72}" destId="{EF0A882D-C2FF-E742-9F45-58F4FAD52561}" srcOrd="1" destOrd="0" parTransId="{CA05E13D-DD03-A24B-BFC8-BFEAD2F5AA3B}" sibTransId="{E5DB60C3-8FCE-7B4A-B42F-E325F8AEDA1A}"/>
    <dgm:cxn modelId="{33A6D097-93D5-0644-8FDA-58D652EDD0EA}" srcId="{3122D69F-73EF-834D-A0E9-AC776E915C72}" destId="{CB4E9E7A-01A8-FA40-9F1E-F80EBA28AF48}" srcOrd="4" destOrd="0" parTransId="{E00FBBD0-289C-CD42-B685-FF5FB9CA9788}" sibTransId="{1634D576-70B0-7647-8737-DCC50C05AFCC}"/>
    <dgm:cxn modelId="{09C44F9F-FD27-AC41-A8EA-1BB43216048F}" type="presOf" srcId="{E5DB60C3-8FCE-7B4A-B42F-E325F8AEDA1A}" destId="{2009C054-A3AB-294D-AD54-006ED79EF8BD}" srcOrd="1" destOrd="0" presId="urn:microsoft.com/office/officeart/2005/8/layout/process2"/>
    <dgm:cxn modelId="{612B51A0-05BB-A240-8F47-8F490901CDAC}" type="presOf" srcId="{C441040A-0EF8-4342-8C67-DD034B5EA083}" destId="{80AA51F0-B538-5140-9203-80DCA7865BBF}" srcOrd="1" destOrd="0" presId="urn:microsoft.com/office/officeart/2005/8/layout/process2"/>
    <dgm:cxn modelId="{B663D9A4-77E9-9D45-A8AC-3103C737AE85}" srcId="{3122D69F-73EF-834D-A0E9-AC776E915C72}" destId="{6F6BC411-FA47-234E-8D42-7124AD8E6EE2}" srcOrd="0" destOrd="0" parTransId="{75BFDD4A-3368-AB4B-A355-9F9C37E71C6C}" sibTransId="{C441040A-0EF8-4342-8C67-DD034B5EA083}"/>
    <dgm:cxn modelId="{927C2DA9-C14B-A543-B398-196F87C3E25A}" type="presOf" srcId="{1634D576-70B0-7647-8737-DCC50C05AFCC}" destId="{5B63A5F3-2C4F-F243-BCD5-944F3E0F69C3}" srcOrd="0" destOrd="0" presId="urn:microsoft.com/office/officeart/2005/8/layout/process2"/>
    <dgm:cxn modelId="{22CC78A9-3F86-7C41-86EB-3F8FCE1FBD3F}" type="presOf" srcId="{EF0A882D-C2FF-E742-9F45-58F4FAD52561}" destId="{3B0BCB66-3D6B-6A48-A886-DE180E34887E}" srcOrd="0" destOrd="0" presId="urn:microsoft.com/office/officeart/2005/8/layout/process2"/>
    <dgm:cxn modelId="{920D63B8-AB38-F64C-811A-4D82C48D120F}" type="presOf" srcId="{C441040A-0EF8-4342-8C67-DD034B5EA083}" destId="{EC968A41-7F62-7E45-A678-293E4092F189}" srcOrd="0" destOrd="0" presId="urn:microsoft.com/office/officeart/2005/8/layout/process2"/>
    <dgm:cxn modelId="{B90DB5C1-471F-F946-AE16-6409715DC3F1}" type="presOf" srcId="{C6D5FE76-3DB4-904A-985C-9C72DCCE1CC7}" destId="{1FF6AFBF-A53A-C648-A6E7-D103906F5FA2}" srcOrd="0" destOrd="0" presId="urn:microsoft.com/office/officeart/2005/8/layout/process2"/>
    <dgm:cxn modelId="{029D0EC5-180A-D940-B98B-50D490E52E88}" srcId="{3122D69F-73EF-834D-A0E9-AC776E915C72}" destId="{1C32BA47-CF80-6E46-BDA7-72B2C20C718F}" srcOrd="2" destOrd="0" parTransId="{54AF4339-79C2-0C4C-8132-666BE0AC71A7}" sibTransId="{D7A85165-3CCF-B04B-9384-BC21326C1C46}"/>
    <dgm:cxn modelId="{439BFDCB-C86B-9A44-B45F-18AA5A346B4D}" type="presOf" srcId="{6F6BC411-FA47-234E-8D42-7124AD8E6EE2}" destId="{F2A29AB6-49CB-0245-B69E-B1B143BD40CD}" srcOrd="0" destOrd="0" presId="urn:microsoft.com/office/officeart/2005/8/layout/process2"/>
    <dgm:cxn modelId="{17CE3AD4-6283-2945-AC3C-88E5F3357460}" type="presOf" srcId="{E1A5ED0C-62D5-4E46-9F10-848755B2A40C}" destId="{DA33F4FC-129F-1E4A-AF9E-2A79A3DE3190}" srcOrd="1" destOrd="0" presId="urn:microsoft.com/office/officeart/2005/8/layout/process2"/>
    <dgm:cxn modelId="{A5B61FE5-9875-F140-A721-C3FF1F2B78C0}" type="presOf" srcId="{E1A5ED0C-62D5-4E46-9F10-848755B2A40C}" destId="{CBFBFBCF-0536-024A-8648-306E0BD8EF8E}" srcOrd="0" destOrd="0" presId="urn:microsoft.com/office/officeart/2005/8/layout/process2"/>
    <dgm:cxn modelId="{84EDAAC5-21AC-8644-A06E-D626C181D0A8}" type="presParOf" srcId="{B65EB9E2-B3BB-3D41-9E7F-BBA75A99EAAF}" destId="{F2A29AB6-49CB-0245-B69E-B1B143BD40CD}" srcOrd="0" destOrd="0" presId="urn:microsoft.com/office/officeart/2005/8/layout/process2"/>
    <dgm:cxn modelId="{455453B6-011E-9247-912F-BBF02C7F400C}" type="presParOf" srcId="{B65EB9E2-B3BB-3D41-9E7F-BBA75A99EAAF}" destId="{EC968A41-7F62-7E45-A678-293E4092F189}" srcOrd="1" destOrd="0" presId="urn:microsoft.com/office/officeart/2005/8/layout/process2"/>
    <dgm:cxn modelId="{DFCF294C-8F13-8642-87C0-6BFB2D23AB81}" type="presParOf" srcId="{EC968A41-7F62-7E45-A678-293E4092F189}" destId="{80AA51F0-B538-5140-9203-80DCA7865BBF}" srcOrd="0" destOrd="0" presId="urn:microsoft.com/office/officeart/2005/8/layout/process2"/>
    <dgm:cxn modelId="{3A6AB6CC-07A9-5C41-9241-D4BEA7F2547A}" type="presParOf" srcId="{B65EB9E2-B3BB-3D41-9E7F-BBA75A99EAAF}" destId="{3B0BCB66-3D6B-6A48-A886-DE180E34887E}" srcOrd="2" destOrd="0" presId="urn:microsoft.com/office/officeart/2005/8/layout/process2"/>
    <dgm:cxn modelId="{59D21481-BE53-054F-8407-321B67613F1F}" type="presParOf" srcId="{B65EB9E2-B3BB-3D41-9E7F-BBA75A99EAAF}" destId="{8179BA8D-07A4-0143-805A-5B423005E68C}" srcOrd="3" destOrd="0" presId="urn:microsoft.com/office/officeart/2005/8/layout/process2"/>
    <dgm:cxn modelId="{D6334C42-E2FE-3544-87EC-E917B484D2C3}" type="presParOf" srcId="{8179BA8D-07A4-0143-805A-5B423005E68C}" destId="{2009C054-A3AB-294D-AD54-006ED79EF8BD}" srcOrd="0" destOrd="0" presId="urn:microsoft.com/office/officeart/2005/8/layout/process2"/>
    <dgm:cxn modelId="{AC56711E-6DC3-0746-AED4-80F19A8C95C9}" type="presParOf" srcId="{B65EB9E2-B3BB-3D41-9E7F-BBA75A99EAAF}" destId="{7CD3B32C-4223-C240-B3C0-CF569E110D06}" srcOrd="4" destOrd="0" presId="urn:microsoft.com/office/officeart/2005/8/layout/process2"/>
    <dgm:cxn modelId="{DFAB007B-6489-DE47-9067-4D42A04CF800}" type="presParOf" srcId="{B65EB9E2-B3BB-3D41-9E7F-BBA75A99EAAF}" destId="{EB59F20A-CE9E-3F42-B3EF-672E352F2E8D}" srcOrd="5" destOrd="0" presId="urn:microsoft.com/office/officeart/2005/8/layout/process2"/>
    <dgm:cxn modelId="{B6AB85AC-A4F4-114D-9231-CAA0F68B6FC2}" type="presParOf" srcId="{EB59F20A-CE9E-3F42-B3EF-672E352F2E8D}" destId="{F917261C-E5E8-6B49-A40C-F78F4C61AA0B}" srcOrd="0" destOrd="0" presId="urn:microsoft.com/office/officeart/2005/8/layout/process2"/>
    <dgm:cxn modelId="{1B1E449A-3215-814D-B395-22F4AE318FA7}" type="presParOf" srcId="{B65EB9E2-B3BB-3D41-9E7F-BBA75A99EAAF}" destId="{1FF6AFBF-A53A-C648-A6E7-D103906F5FA2}" srcOrd="6" destOrd="0" presId="urn:microsoft.com/office/officeart/2005/8/layout/process2"/>
    <dgm:cxn modelId="{C5101A3F-1D0F-8148-9DB7-BF057631F0C3}" type="presParOf" srcId="{B65EB9E2-B3BB-3D41-9E7F-BBA75A99EAAF}" destId="{CBFBFBCF-0536-024A-8648-306E0BD8EF8E}" srcOrd="7" destOrd="0" presId="urn:microsoft.com/office/officeart/2005/8/layout/process2"/>
    <dgm:cxn modelId="{0ED42CCA-1DC7-AE47-88B0-81B20B57060A}" type="presParOf" srcId="{CBFBFBCF-0536-024A-8648-306E0BD8EF8E}" destId="{DA33F4FC-129F-1E4A-AF9E-2A79A3DE3190}" srcOrd="0" destOrd="0" presId="urn:microsoft.com/office/officeart/2005/8/layout/process2"/>
    <dgm:cxn modelId="{2D0E24FE-8588-1243-8879-72E80F82B5EC}" type="presParOf" srcId="{B65EB9E2-B3BB-3D41-9E7F-BBA75A99EAAF}" destId="{0EE5700E-56DC-5F45-86E7-583F31E3687B}" srcOrd="8" destOrd="0" presId="urn:microsoft.com/office/officeart/2005/8/layout/process2"/>
    <dgm:cxn modelId="{D8654516-45DC-B940-9382-CF308CDCCC79}" type="presParOf" srcId="{B65EB9E2-B3BB-3D41-9E7F-BBA75A99EAAF}" destId="{5B63A5F3-2C4F-F243-BCD5-944F3E0F69C3}" srcOrd="9" destOrd="0" presId="urn:microsoft.com/office/officeart/2005/8/layout/process2"/>
    <dgm:cxn modelId="{6B32B781-DD55-E547-8872-F118EBBC1982}" type="presParOf" srcId="{5B63A5F3-2C4F-F243-BCD5-944F3E0F69C3}" destId="{3209AA12-88BB-D645-B8C6-6F5DA37185C7}" srcOrd="0" destOrd="0" presId="urn:microsoft.com/office/officeart/2005/8/layout/process2"/>
    <dgm:cxn modelId="{79514228-4AA3-394A-B938-16698460B5CA}" type="presParOf" srcId="{B65EB9E2-B3BB-3D41-9E7F-BBA75A99EAAF}" destId="{8C456D82-990A-BB4E-B747-5A3B30C734A9}"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29AB6-49CB-0245-B69E-B1B143BD40CD}">
      <dsp:nvSpPr>
        <dsp:cNvPr id="0" name=""/>
        <dsp:cNvSpPr/>
      </dsp:nvSpPr>
      <dsp:spPr>
        <a:xfrm>
          <a:off x="990344" y="1744"/>
          <a:ext cx="1709243" cy="517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October 2018</a:t>
          </a:r>
        </a:p>
      </dsp:txBody>
      <dsp:txXfrm>
        <a:off x="1005487" y="16887"/>
        <a:ext cx="1678957" cy="486717"/>
      </dsp:txXfrm>
    </dsp:sp>
    <dsp:sp modelId="{EC968A41-7F62-7E45-A678-293E4092F189}">
      <dsp:nvSpPr>
        <dsp:cNvPr id="0" name=""/>
        <dsp:cNvSpPr/>
      </dsp:nvSpPr>
      <dsp:spPr>
        <a:xfrm rot="5400000">
          <a:off x="1748027" y="531673"/>
          <a:ext cx="193876" cy="232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775170" y="551061"/>
        <a:ext cx="139591" cy="135713"/>
      </dsp:txXfrm>
    </dsp:sp>
    <dsp:sp modelId="{3B0BCB66-3D6B-6A48-A886-DE180E34887E}">
      <dsp:nvSpPr>
        <dsp:cNvPr id="0" name=""/>
        <dsp:cNvSpPr/>
      </dsp:nvSpPr>
      <dsp:spPr>
        <a:xfrm>
          <a:off x="990344" y="777250"/>
          <a:ext cx="1709243" cy="517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April 2019</a:t>
          </a:r>
        </a:p>
      </dsp:txBody>
      <dsp:txXfrm>
        <a:off x="1005487" y="792393"/>
        <a:ext cx="1678957" cy="486717"/>
      </dsp:txXfrm>
    </dsp:sp>
    <dsp:sp modelId="{8179BA8D-07A4-0143-805A-5B423005E68C}">
      <dsp:nvSpPr>
        <dsp:cNvPr id="0" name=""/>
        <dsp:cNvSpPr/>
      </dsp:nvSpPr>
      <dsp:spPr>
        <a:xfrm rot="5400000">
          <a:off x="1748027" y="1307179"/>
          <a:ext cx="193876" cy="232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775170" y="1326567"/>
        <a:ext cx="139591" cy="135713"/>
      </dsp:txXfrm>
    </dsp:sp>
    <dsp:sp modelId="{7CD3B32C-4223-C240-B3C0-CF569E110D06}">
      <dsp:nvSpPr>
        <dsp:cNvPr id="0" name=""/>
        <dsp:cNvSpPr/>
      </dsp:nvSpPr>
      <dsp:spPr>
        <a:xfrm>
          <a:off x="990344" y="1552756"/>
          <a:ext cx="1709243" cy="517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August 2019</a:t>
          </a:r>
        </a:p>
      </dsp:txBody>
      <dsp:txXfrm>
        <a:off x="1005487" y="1567899"/>
        <a:ext cx="1678957" cy="486717"/>
      </dsp:txXfrm>
    </dsp:sp>
    <dsp:sp modelId="{EB59F20A-CE9E-3F42-B3EF-672E352F2E8D}">
      <dsp:nvSpPr>
        <dsp:cNvPr id="0" name=""/>
        <dsp:cNvSpPr/>
      </dsp:nvSpPr>
      <dsp:spPr>
        <a:xfrm rot="5400000">
          <a:off x="1748027" y="2082685"/>
          <a:ext cx="193876" cy="232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775170" y="2102073"/>
        <a:ext cx="139591" cy="135713"/>
      </dsp:txXfrm>
    </dsp:sp>
    <dsp:sp modelId="{1FF6AFBF-A53A-C648-A6E7-D103906F5FA2}">
      <dsp:nvSpPr>
        <dsp:cNvPr id="0" name=""/>
        <dsp:cNvSpPr/>
      </dsp:nvSpPr>
      <dsp:spPr>
        <a:xfrm>
          <a:off x="990344" y="2328262"/>
          <a:ext cx="1709243" cy="517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September 2019</a:t>
          </a:r>
        </a:p>
      </dsp:txBody>
      <dsp:txXfrm>
        <a:off x="1005487" y="2343405"/>
        <a:ext cx="1678957" cy="486717"/>
      </dsp:txXfrm>
    </dsp:sp>
    <dsp:sp modelId="{CBFBFBCF-0536-024A-8648-306E0BD8EF8E}">
      <dsp:nvSpPr>
        <dsp:cNvPr id="0" name=""/>
        <dsp:cNvSpPr/>
      </dsp:nvSpPr>
      <dsp:spPr>
        <a:xfrm rot="5400000">
          <a:off x="1748027" y="2858191"/>
          <a:ext cx="193876" cy="232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775170" y="2877579"/>
        <a:ext cx="139591" cy="135713"/>
      </dsp:txXfrm>
    </dsp:sp>
    <dsp:sp modelId="{0EE5700E-56DC-5F45-86E7-583F31E3687B}">
      <dsp:nvSpPr>
        <dsp:cNvPr id="0" name=""/>
        <dsp:cNvSpPr/>
      </dsp:nvSpPr>
      <dsp:spPr>
        <a:xfrm>
          <a:off x="990344" y="3103768"/>
          <a:ext cx="1709243" cy="517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December 2019</a:t>
          </a:r>
        </a:p>
      </dsp:txBody>
      <dsp:txXfrm>
        <a:off x="1005487" y="3118911"/>
        <a:ext cx="1678957" cy="486717"/>
      </dsp:txXfrm>
    </dsp:sp>
    <dsp:sp modelId="{5B63A5F3-2C4F-F243-BCD5-944F3E0F69C3}">
      <dsp:nvSpPr>
        <dsp:cNvPr id="0" name=""/>
        <dsp:cNvSpPr/>
      </dsp:nvSpPr>
      <dsp:spPr>
        <a:xfrm rot="5400000">
          <a:off x="1748027" y="3633697"/>
          <a:ext cx="193876" cy="232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775170" y="3653085"/>
        <a:ext cx="139591" cy="135713"/>
      </dsp:txXfrm>
    </dsp:sp>
    <dsp:sp modelId="{8C456D82-990A-BB4E-B747-5A3B30C734A9}">
      <dsp:nvSpPr>
        <dsp:cNvPr id="0" name=""/>
        <dsp:cNvSpPr/>
      </dsp:nvSpPr>
      <dsp:spPr>
        <a:xfrm>
          <a:off x="990344" y="3879274"/>
          <a:ext cx="1709243" cy="517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April 2020</a:t>
          </a:r>
        </a:p>
      </dsp:txBody>
      <dsp:txXfrm>
        <a:off x="1005487" y="3894417"/>
        <a:ext cx="1678957" cy="486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29AB6-49CB-0245-B69E-B1B143BD40CD}">
      <dsp:nvSpPr>
        <dsp:cNvPr id="0" name=""/>
        <dsp:cNvSpPr/>
      </dsp:nvSpPr>
      <dsp:spPr>
        <a:xfrm>
          <a:off x="1487881" y="639"/>
          <a:ext cx="1718157" cy="524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February 2016</a:t>
          </a:r>
        </a:p>
      </dsp:txBody>
      <dsp:txXfrm>
        <a:off x="1503232" y="15990"/>
        <a:ext cx="1687455" cy="493426"/>
      </dsp:txXfrm>
    </dsp:sp>
    <dsp:sp modelId="{EC968A41-7F62-7E45-A678-293E4092F189}">
      <dsp:nvSpPr>
        <dsp:cNvPr id="0" name=""/>
        <dsp:cNvSpPr/>
      </dsp:nvSpPr>
      <dsp:spPr>
        <a:xfrm rot="5400000">
          <a:off x="2248685" y="537871"/>
          <a:ext cx="196548" cy="2358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276202" y="557525"/>
        <a:ext cx="141515" cy="137584"/>
      </dsp:txXfrm>
    </dsp:sp>
    <dsp:sp modelId="{3B0BCB66-3D6B-6A48-A886-DE180E34887E}">
      <dsp:nvSpPr>
        <dsp:cNvPr id="0" name=""/>
        <dsp:cNvSpPr/>
      </dsp:nvSpPr>
      <dsp:spPr>
        <a:xfrm>
          <a:off x="1487881" y="786831"/>
          <a:ext cx="1718157" cy="524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June 2016</a:t>
          </a:r>
        </a:p>
      </dsp:txBody>
      <dsp:txXfrm>
        <a:off x="1503232" y="802182"/>
        <a:ext cx="1687455" cy="493426"/>
      </dsp:txXfrm>
    </dsp:sp>
    <dsp:sp modelId="{8179BA8D-07A4-0143-805A-5B423005E68C}">
      <dsp:nvSpPr>
        <dsp:cNvPr id="0" name=""/>
        <dsp:cNvSpPr/>
      </dsp:nvSpPr>
      <dsp:spPr>
        <a:xfrm rot="5400000">
          <a:off x="2248685" y="1324063"/>
          <a:ext cx="196548" cy="2358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276202" y="1343717"/>
        <a:ext cx="141515" cy="137584"/>
      </dsp:txXfrm>
    </dsp:sp>
    <dsp:sp modelId="{D7D9661C-EF33-504F-B868-C4C422800078}">
      <dsp:nvSpPr>
        <dsp:cNvPr id="0" name=""/>
        <dsp:cNvSpPr/>
      </dsp:nvSpPr>
      <dsp:spPr>
        <a:xfrm>
          <a:off x="1487881" y="1573023"/>
          <a:ext cx="1718157" cy="524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July 2016</a:t>
          </a:r>
        </a:p>
      </dsp:txBody>
      <dsp:txXfrm>
        <a:off x="1503232" y="1588374"/>
        <a:ext cx="1687455" cy="493426"/>
      </dsp:txXfrm>
    </dsp:sp>
    <dsp:sp modelId="{B193027A-1CAA-5743-BBA3-9CE66AA81A20}">
      <dsp:nvSpPr>
        <dsp:cNvPr id="0" name=""/>
        <dsp:cNvSpPr/>
      </dsp:nvSpPr>
      <dsp:spPr>
        <a:xfrm rot="5400000">
          <a:off x="2248685" y="2110255"/>
          <a:ext cx="196548" cy="2358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276202" y="2129909"/>
        <a:ext cx="141515" cy="137584"/>
      </dsp:txXfrm>
    </dsp:sp>
    <dsp:sp modelId="{6C1117E8-95BF-8F48-A685-C37562D0367A}">
      <dsp:nvSpPr>
        <dsp:cNvPr id="0" name=""/>
        <dsp:cNvSpPr/>
      </dsp:nvSpPr>
      <dsp:spPr>
        <a:xfrm>
          <a:off x="1487881" y="2359215"/>
          <a:ext cx="1718157" cy="524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September 2016</a:t>
          </a:r>
        </a:p>
      </dsp:txBody>
      <dsp:txXfrm>
        <a:off x="1503232" y="2374566"/>
        <a:ext cx="1687455" cy="493426"/>
      </dsp:txXfrm>
    </dsp:sp>
    <dsp:sp modelId="{280A2142-37F8-C54C-A35C-9602F0E98A4C}">
      <dsp:nvSpPr>
        <dsp:cNvPr id="0" name=""/>
        <dsp:cNvSpPr/>
      </dsp:nvSpPr>
      <dsp:spPr>
        <a:xfrm rot="5400000">
          <a:off x="2248685" y="2896447"/>
          <a:ext cx="196548" cy="2358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276202" y="2916101"/>
        <a:ext cx="141515" cy="137584"/>
      </dsp:txXfrm>
    </dsp:sp>
    <dsp:sp modelId="{1FF6AFBF-A53A-C648-A6E7-D103906F5FA2}">
      <dsp:nvSpPr>
        <dsp:cNvPr id="0" name=""/>
        <dsp:cNvSpPr/>
      </dsp:nvSpPr>
      <dsp:spPr>
        <a:xfrm>
          <a:off x="1487881" y="3145408"/>
          <a:ext cx="1718157" cy="524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December 2016</a:t>
          </a:r>
        </a:p>
      </dsp:txBody>
      <dsp:txXfrm>
        <a:off x="1503232" y="3160759"/>
        <a:ext cx="1687455" cy="493426"/>
      </dsp:txXfrm>
    </dsp:sp>
    <dsp:sp modelId="{CBFBFBCF-0536-024A-8648-306E0BD8EF8E}">
      <dsp:nvSpPr>
        <dsp:cNvPr id="0" name=""/>
        <dsp:cNvSpPr/>
      </dsp:nvSpPr>
      <dsp:spPr>
        <a:xfrm rot="5400000">
          <a:off x="2248685" y="3682639"/>
          <a:ext cx="196548" cy="2358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276202" y="3702293"/>
        <a:ext cx="141515" cy="137584"/>
      </dsp:txXfrm>
    </dsp:sp>
    <dsp:sp modelId="{0EE5700E-56DC-5F45-86E7-583F31E3687B}">
      <dsp:nvSpPr>
        <dsp:cNvPr id="0" name=""/>
        <dsp:cNvSpPr/>
      </dsp:nvSpPr>
      <dsp:spPr>
        <a:xfrm>
          <a:off x="1487881" y="3931600"/>
          <a:ext cx="1718157" cy="524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December 2017</a:t>
          </a:r>
        </a:p>
      </dsp:txBody>
      <dsp:txXfrm>
        <a:off x="1503232" y="3946951"/>
        <a:ext cx="1687455" cy="493426"/>
      </dsp:txXfrm>
    </dsp:sp>
    <dsp:sp modelId="{5B63A5F3-2C4F-F243-BCD5-944F3E0F69C3}">
      <dsp:nvSpPr>
        <dsp:cNvPr id="0" name=""/>
        <dsp:cNvSpPr/>
      </dsp:nvSpPr>
      <dsp:spPr>
        <a:xfrm rot="5400000">
          <a:off x="2248685" y="4468831"/>
          <a:ext cx="196548" cy="2358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276202" y="4488485"/>
        <a:ext cx="141515" cy="137584"/>
      </dsp:txXfrm>
    </dsp:sp>
    <dsp:sp modelId="{8C456D82-990A-BB4E-B747-5A3B30C734A9}">
      <dsp:nvSpPr>
        <dsp:cNvPr id="0" name=""/>
        <dsp:cNvSpPr/>
      </dsp:nvSpPr>
      <dsp:spPr>
        <a:xfrm>
          <a:off x="1487881" y="4717792"/>
          <a:ext cx="1718157" cy="5241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May 2018</a:t>
          </a:r>
        </a:p>
      </dsp:txBody>
      <dsp:txXfrm>
        <a:off x="1503232" y="4733143"/>
        <a:ext cx="1687455" cy="4934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29AB6-49CB-0245-B69E-B1B143BD40CD}">
      <dsp:nvSpPr>
        <dsp:cNvPr id="0" name=""/>
        <dsp:cNvSpPr/>
      </dsp:nvSpPr>
      <dsp:spPr>
        <a:xfrm>
          <a:off x="1181393" y="1744"/>
          <a:ext cx="1327145" cy="517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2011</a:t>
          </a:r>
        </a:p>
      </dsp:txBody>
      <dsp:txXfrm>
        <a:off x="1196536" y="16887"/>
        <a:ext cx="1296859" cy="486717"/>
      </dsp:txXfrm>
    </dsp:sp>
    <dsp:sp modelId="{EC968A41-7F62-7E45-A678-293E4092F189}">
      <dsp:nvSpPr>
        <dsp:cNvPr id="0" name=""/>
        <dsp:cNvSpPr/>
      </dsp:nvSpPr>
      <dsp:spPr>
        <a:xfrm rot="5400000">
          <a:off x="1748027" y="531673"/>
          <a:ext cx="193876" cy="232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775170" y="551061"/>
        <a:ext cx="139591" cy="135713"/>
      </dsp:txXfrm>
    </dsp:sp>
    <dsp:sp modelId="{3B0BCB66-3D6B-6A48-A886-DE180E34887E}">
      <dsp:nvSpPr>
        <dsp:cNvPr id="0" name=""/>
        <dsp:cNvSpPr/>
      </dsp:nvSpPr>
      <dsp:spPr>
        <a:xfrm>
          <a:off x="1181393" y="777250"/>
          <a:ext cx="1327145" cy="517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July 2016</a:t>
          </a:r>
        </a:p>
      </dsp:txBody>
      <dsp:txXfrm>
        <a:off x="1196536" y="792393"/>
        <a:ext cx="1296859" cy="486717"/>
      </dsp:txXfrm>
    </dsp:sp>
    <dsp:sp modelId="{8179BA8D-07A4-0143-805A-5B423005E68C}">
      <dsp:nvSpPr>
        <dsp:cNvPr id="0" name=""/>
        <dsp:cNvSpPr/>
      </dsp:nvSpPr>
      <dsp:spPr>
        <a:xfrm rot="5400000">
          <a:off x="1748027" y="1307179"/>
          <a:ext cx="193876" cy="232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775170" y="1326567"/>
        <a:ext cx="139591" cy="135713"/>
      </dsp:txXfrm>
    </dsp:sp>
    <dsp:sp modelId="{7CD3B32C-4223-C240-B3C0-CF569E110D06}">
      <dsp:nvSpPr>
        <dsp:cNvPr id="0" name=""/>
        <dsp:cNvSpPr/>
      </dsp:nvSpPr>
      <dsp:spPr>
        <a:xfrm>
          <a:off x="1181393" y="1552756"/>
          <a:ext cx="1327145" cy="517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August 2016</a:t>
          </a:r>
        </a:p>
      </dsp:txBody>
      <dsp:txXfrm>
        <a:off x="1196536" y="1567899"/>
        <a:ext cx="1296859" cy="486717"/>
      </dsp:txXfrm>
    </dsp:sp>
    <dsp:sp modelId="{EB59F20A-CE9E-3F42-B3EF-672E352F2E8D}">
      <dsp:nvSpPr>
        <dsp:cNvPr id="0" name=""/>
        <dsp:cNvSpPr/>
      </dsp:nvSpPr>
      <dsp:spPr>
        <a:xfrm rot="5400000">
          <a:off x="1748027" y="2082685"/>
          <a:ext cx="193876" cy="232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775170" y="2102073"/>
        <a:ext cx="139591" cy="135713"/>
      </dsp:txXfrm>
    </dsp:sp>
    <dsp:sp modelId="{1FF6AFBF-A53A-C648-A6E7-D103906F5FA2}">
      <dsp:nvSpPr>
        <dsp:cNvPr id="0" name=""/>
        <dsp:cNvSpPr/>
      </dsp:nvSpPr>
      <dsp:spPr>
        <a:xfrm>
          <a:off x="1181393" y="2328262"/>
          <a:ext cx="1327145" cy="517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June 2017</a:t>
          </a:r>
        </a:p>
      </dsp:txBody>
      <dsp:txXfrm>
        <a:off x="1196536" y="2343405"/>
        <a:ext cx="1296859" cy="486717"/>
      </dsp:txXfrm>
    </dsp:sp>
    <dsp:sp modelId="{CBFBFBCF-0536-024A-8648-306E0BD8EF8E}">
      <dsp:nvSpPr>
        <dsp:cNvPr id="0" name=""/>
        <dsp:cNvSpPr/>
      </dsp:nvSpPr>
      <dsp:spPr>
        <a:xfrm rot="5400000">
          <a:off x="1748027" y="2858191"/>
          <a:ext cx="193876" cy="232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775170" y="2877579"/>
        <a:ext cx="139591" cy="135713"/>
      </dsp:txXfrm>
    </dsp:sp>
    <dsp:sp modelId="{0EE5700E-56DC-5F45-86E7-583F31E3687B}">
      <dsp:nvSpPr>
        <dsp:cNvPr id="0" name=""/>
        <dsp:cNvSpPr/>
      </dsp:nvSpPr>
      <dsp:spPr>
        <a:xfrm>
          <a:off x="1181393" y="3103768"/>
          <a:ext cx="1327145" cy="517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May 2019</a:t>
          </a:r>
        </a:p>
      </dsp:txBody>
      <dsp:txXfrm>
        <a:off x="1196536" y="3118911"/>
        <a:ext cx="1296859" cy="486717"/>
      </dsp:txXfrm>
    </dsp:sp>
    <dsp:sp modelId="{5B63A5F3-2C4F-F243-BCD5-944F3E0F69C3}">
      <dsp:nvSpPr>
        <dsp:cNvPr id="0" name=""/>
        <dsp:cNvSpPr/>
      </dsp:nvSpPr>
      <dsp:spPr>
        <a:xfrm rot="5400000">
          <a:off x="1748027" y="3633697"/>
          <a:ext cx="193876" cy="232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775170" y="3653085"/>
        <a:ext cx="139591" cy="135713"/>
      </dsp:txXfrm>
    </dsp:sp>
    <dsp:sp modelId="{8C456D82-990A-BB4E-B747-5A3B30C734A9}">
      <dsp:nvSpPr>
        <dsp:cNvPr id="0" name=""/>
        <dsp:cNvSpPr/>
      </dsp:nvSpPr>
      <dsp:spPr>
        <a:xfrm>
          <a:off x="1181393" y="3879274"/>
          <a:ext cx="1327145" cy="517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April 2020</a:t>
          </a:r>
        </a:p>
      </dsp:txBody>
      <dsp:txXfrm>
        <a:off x="1196536" y="3894417"/>
        <a:ext cx="1296859" cy="4867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0.04591</cdr:x>
      <cdr:y>0.45368</cdr:y>
    </cdr:from>
    <cdr:to>
      <cdr:x>0.98012</cdr:x>
      <cdr:y>0.63896</cdr:y>
    </cdr:to>
    <cdr:sp macro="" textlink="">
      <cdr:nvSpPr>
        <cdr:cNvPr id="4" name="Rectangle 3"/>
        <cdr:cNvSpPr/>
      </cdr:nvSpPr>
      <cdr:spPr>
        <a:xfrm xmlns:a="http://schemas.openxmlformats.org/drawingml/2006/main">
          <a:off x="479798" y="1838426"/>
          <a:ext cx="9762338" cy="750770"/>
        </a:xfrm>
        <a:prstGeom xmlns:a="http://schemas.openxmlformats.org/drawingml/2006/main" prst="rect">
          <a:avLst/>
        </a:prstGeom>
        <a:solidFill xmlns:a="http://schemas.openxmlformats.org/drawingml/2006/main">
          <a:srgbClr val="EBF1DE">
            <a:alpha val="16863"/>
          </a:srgbClr>
        </a:solidFill>
        <a:ln xmlns:a="http://schemas.openxmlformats.org/drawingml/2006/main" w="3175">
          <a:solidFill>
            <a:schemeClr val="accent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a:t>SGO 20 Virtual MTP 2</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31094E-EE1B-DC4C-9055-4A48FF0273CD}" type="datetimeFigureOut">
              <a:rPr lang="en-US"/>
              <a:pPr>
                <a:defRPr/>
              </a:pPr>
              <a:t>12/31/20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047A620-AB8F-CF46-A88D-87A30D4E58B6}" type="slidenum">
              <a:rPr lang="en-US"/>
              <a:pPr>
                <a:defRPr/>
              </a:pPr>
              <a:t>‹#›</a:t>
            </a:fld>
            <a:endParaRPr lang="en-US"/>
          </a:p>
        </p:txBody>
      </p:sp>
    </p:spTree>
    <p:extLst>
      <p:ext uri="{BB962C8B-B14F-4D97-AF65-F5344CB8AC3E}">
        <p14:creationId xmlns:p14="http://schemas.microsoft.com/office/powerpoint/2010/main" val="385897391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SGO 20 Virtual MTP 2</a:t>
            </a:r>
          </a:p>
        </p:txBody>
      </p:sp>
      <p:sp>
        <p:nvSpPr>
          <p:cNvPr id="5123"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pPr>
              <a:defRPr/>
            </a:pPr>
            <a:fld id="{1FF50E98-AC92-C54A-ACBD-9B80212ADB1C}" type="slidenum">
              <a:rPr lang="en-US"/>
              <a:pPr>
                <a:defRPr/>
              </a:pPr>
              <a:t>‹#›</a:t>
            </a:fld>
            <a:endParaRPr lang="en-US"/>
          </a:p>
        </p:txBody>
      </p:sp>
    </p:spTree>
    <p:extLst>
      <p:ext uri="{BB962C8B-B14F-4D97-AF65-F5344CB8AC3E}">
        <p14:creationId xmlns:p14="http://schemas.microsoft.com/office/powerpoint/2010/main" val="1304991766"/>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45931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Dose reduction is the recommendation though we may only do D1, D8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83A36A-873F-2D48-B713-840AE6303E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36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Alopecia is also a somewhat commonly reported </a:t>
            </a:r>
            <a:r>
              <a:rPr lang="en-US" err="1"/>
              <a:t>sfx</a:t>
            </a:r>
            <a:r>
              <a:rPr lang="en-US"/>
              <a:t> of EV-- consider </a:t>
            </a:r>
            <a:r>
              <a:rPr lang="en-US" err="1"/>
              <a:t>rx</a:t>
            </a:r>
            <a:r>
              <a:rPr lang="en-US"/>
              <a:t> for wig </a:t>
            </a:r>
            <a:r>
              <a:rPr lang="en-US" err="1"/>
              <a:t>etc</a:t>
            </a:r>
            <a:r>
              <a:rPr lang="en-US"/>
              <a:t> </a:t>
            </a:r>
            <a:r>
              <a:rPr lang="en-US" err="1"/>
              <a:t>etc</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83A36A-873F-2D48-B713-840AE6303E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646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SGO 20 Virtual MTP 2</a:t>
            </a:r>
          </a:p>
        </p:txBody>
      </p:sp>
      <p:sp>
        <p:nvSpPr>
          <p:cNvPr id="5" name="Slide Number Placeholder 4"/>
          <p:cNvSpPr>
            <a:spLocks noGrp="1"/>
          </p:cNvSpPr>
          <p:nvPr>
            <p:ph type="sldNum" sz="quarter" idx="5"/>
          </p:nvPr>
        </p:nvSpPr>
        <p:spPr/>
        <p:txBody>
          <a:bodyPr/>
          <a:lstStyle/>
          <a:p>
            <a:pPr>
              <a:defRPr/>
            </a:pPr>
            <a:fld id="{1FF50E98-AC92-C54A-ACBD-9B80212ADB1C}" type="slidenum">
              <a:rPr lang="en-US" smtClean="0"/>
              <a:pPr>
                <a:defRPr/>
              </a:pPr>
              <a:t>45</a:t>
            </a:fld>
            <a:endParaRPr lang="en-US"/>
          </a:p>
        </p:txBody>
      </p:sp>
    </p:spTree>
    <p:extLst>
      <p:ext uri="{BB962C8B-B14F-4D97-AF65-F5344CB8AC3E}">
        <p14:creationId xmlns:p14="http://schemas.microsoft.com/office/powerpoint/2010/main" val="290827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Hyperphos</a:t>
            </a:r>
            <a:r>
              <a:rPr lang="en-US"/>
              <a:t>– most common cause of dose hold</a:t>
            </a:r>
          </a:p>
          <a:p>
            <a:r>
              <a:rPr lang="en-US"/>
              <a:t>Consider </a:t>
            </a:r>
            <a:r>
              <a:rPr lang="en-US" err="1"/>
              <a:t>phos</a:t>
            </a:r>
            <a:r>
              <a:rPr lang="en-US"/>
              <a:t> binder &gt;5.5</a:t>
            </a:r>
            <a:endParaRPr lang="en-US">
              <a:cs typeface="Calibri"/>
            </a:endParaRPr>
          </a:p>
          <a:p>
            <a:r>
              <a:rPr lang="en-US"/>
              <a:t>M continues on </a:t>
            </a:r>
            <a:r>
              <a:rPr lang="en-US" err="1"/>
              <a:t>erda</a:t>
            </a:r>
            <a:r>
              <a:rPr lang="en-US"/>
              <a:t> with response and no significant DLTs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83A36A-873F-2D48-B713-840AE6303E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4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FD3B76-6C0B-3740-ABC9-BD49D83F01CE}"/>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E0D6EB1-48EC-194B-B24C-1FF8C3B713C9}"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97" name="Text Box 1">
            <a:extLst>
              <a:ext uri="{FF2B5EF4-FFF2-40B4-BE49-F238E27FC236}">
                <a16:creationId xmlns:a16="http://schemas.microsoft.com/office/drawing/2014/main" id="{512F5D07-52E9-5C40-80CD-E8AC65F8C2BF}"/>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C0664BC5-9F53-A740-85F8-AE9EBBCCE29D}"/>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Figure 1. Response to Treatment, According to Subgroup. Panel A shows the rate of complete or partial response to continuous daily treatment with erdafitinib among patients in the selected-regimen group, according to subgroup. The safety profile allowed for a dose escalation from 8 mg to 9 mg of erdafitinib per day in 41 of the 99 patients who met target levels for serum phosphate. Panel B shows the duration and type of response in 47 patients, of whom 40 had a confirmed response (the primary end point) and 7 had an unconfirmed response. All objective responses required confirmation by an additional scan within 6 weeks after the first assessment. Race was reported by the patients. Scores on the Eastern Cooperative Oncology Group (ECOG) scale range from 0 (no disability) to 5 (death).</a:t>
            </a:r>
          </a:p>
        </p:txBody>
      </p:sp>
    </p:spTree>
    <p:extLst>
      <p:ext uri="{BB962C8B-B14F-4D97-AF65-F5344CB8AC3E}">
        <p14:creationId xmlns:p14="http://schemas.microsoft.com/office/powerpoint/2010/main" val="1243412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723A3-F369-8D49-B78D-8DCA5196BD55}"/>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04B516A-FDF4-064F-842D-D9D77450D9F9}"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97" name="Text Box 1">
            <a:extLst>
              <a:ext uri="{FF2B5EF4-FFF2-40B4-BE49-F238E27FC236}">
                <a16:creationId xmlns:a16="http://schemas.microsoft.com/office/drawing/2014/main" id="{E3CCF708-710A-704F-9598-1B0C7EBA2436}"/>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B6ABE862-F7E4-D744-92A4-13E8CCB0EB1F}"/>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17640" anchor="ctr"/>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a typeface="Baekmuk Batang" charset="0"/>
              <a:cs typeface="Baekmuk Batang" charset="0"/>
            </a:endParaRPr>
          </a:p>
        </p:txBody>
      </p:sp>
    </p:spTree>
    <p:extLst>
      <p:ext uri="{BB962C8B-B14F-4D97-AF65-F5344CB8AC3E}">
        <p14:creationId xmlns:p14="http://schemas.microsoft.com/office/powerpoint/2010/main" val="352148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09961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Ocular disorder most frequent cause of dose reduction (not just CSR and RPED). </a:t>
            </a:r>
          </a:p>
          <a:p>
            <a:r>
              <a:rPr lang="en-US">
                <a:cs typeface="Calibri"/>
              </a:rPr>
              <a:t>DC if high grade.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83A36A-873F-2D48-B713-840AE6303E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473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83A36A-873F-2D48-B713-840AE6303E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040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SGO 20 Virtual MTP 2</a:t>
            </a:r>
          </a:p>
        </p:txBody>
      </p:sp>
      <p:sp>
        <p:nvSpPr>
          <p:cNvPr id="5" name="Slide Number Placeholder 4"/>
          <p:cNvSpPr>
            <a:spLocks noGrp="1"/>
          </p:cNvSpPr>
          <p:nvPr>
            <p:ph type="sldNum" sz="quarter" idx="5"/>
          </p:nvPr>
        </p:nvSpPr>
        <p:spPr/>
        <p:txBody>
          <a:bodyPr/>
          <a:lstStyle/>
          <a:p>
            <a:pPr>
              <a:defRPr/>
            </a:pPr>
            <a:fld id="{1FF50E98-AC92-C54A-ACBD-9B80212ADB1C}" type="slidenum">
              <a:rPr lang="en-US" smtClean="0"/>
              <a:pPr>
                <a:defRPr/>
              </a:pPr>
              <a:t>100</a:t>
            </a:fld>
            <a:endParaRPr lang="en-US"/>
          </a:p>
        </p:txBody>
      </p:sp>
    </p:spTree>
    <p:extLst>
      <p:ext uri="{BB962C8B-B14F-4D97-AF65-F5344CB8AC3E}">
        <p14:creationId xmlns:p14="http://schemas.microsoft.com/office/powerpoint/2010/main" val="2219765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A3425-2A4B-4CDA-9CE3-70DE90553D3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235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315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138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738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427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0245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SGO 20 Virtual MTP 2</a:t>
            </a:r>
          </a:p>
        </p:txBody>
      </p:sp>
      <p:sp>
        <p:nvSpPr>
          <p:cNvPr id="5" name="Slide Number Placeholder 4"/>
          <p:cNvSpPr>
            <a:spLocks noGrp="1"/>
          </p:cNvSpPr>
          <p:nvPr>
            <p:ph type="sldNum" sz="quarter" idx="5"/>
          </p:nvPr>
        </p:nvSpPr>
        <p:spPr/>
        <p:txBody>
          <a:bodyPr/>
          <a:lstStyle/>
          <a:p>
            <a:pPr>
              <a:defRPr/>
            </a:pPr>
            <a:fld id="{1FF50E98-AC92-C54A-ACBD-9B80212ADB1C}" type="slidenum">
              <a:rPr lang="en-US" smtClean="0"/>
              <a:pPr>
                <a:defRPr/>
              </a:pPr>
              <a:t>17</a:t>
            </a:fld>
            <a:endParaRPr lang="en-US"/>
          </a:p>
        </p:txBody>
      </p:sp>
    </p:spTree>
    <p:extLst>
      <p:ext uri="{BB962C8B-B14F-4D97-AF65-F5344CB8AC3E}">
        <p14:creationId xmlns:p14="http://schemas.microsoft.com/office/powerpoint/2010/main" val="330951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7EA30F-28C7-6B45-AEBC-8D72520A216C}"/>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C82F52-9EFD-0E44-B7F7-B7F77B7247D4}"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97" name="Text Box 1">
            <a:extLst>
              <a:ext uri="{FF2B5EF4-FFF2-40B4-BE49-F238E27FC236}">
                <a16:creationId xmlns:a16="http://schemas.microsoft.com/office/drawing/2014/main" id="{CD6890A6-0FCF-6741-BB8E-A84698D7E18C}"/>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6F7794D8-08B6-4B4A-8BAF-D259043AAFB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461994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3.xml"/><Relationship Id="rId5" Type="http://schemas.openxmlformats.org/officeDocument/2006/relationships/image" Target="../media/image7.emf"/><Relationship Id="rId4" Type="http://schemas.openxmlformats.org/officeDocument/2006/relationships/image" Target="../media/image6.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3.xml"/><Relationship Id="rId5" Type="http://schemas.openxmlformats.org/officeDocument/2006/relationships/image" Target="../media/image7.emf"/><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A339E2B2-F6DA-1D45-B9D8-044B10C238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Tree>
    <p:extLst>
      <p:ext uri="{BB962C8B-B14F-4D97-AF65-F5344CB8AC3E}">
        <p14:creationId xmlns:p14="http://schemas.microsoft.com/office/powerpoint/2010/main" val="70295425"/>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592114"/>
      </p:ext>
    </p:extLst>
  </p:cSld>
  <p:clrMapOvr>
    <a:masterClrMapping/>
  </p:clrMapOvr>
  <p:transition spd="slow" advClick="0"/>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11431047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3532577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lgn="l"/>
            <a:fld id="{0DCFB061-4267-4D9F-8017-6F550D3068DF}" type="datetime1">
              <a:rPr lang="en-US" smtClean="0"/>
              <a:t>12/31/20</a:t>
            </a:fld>
            <a:endParaRPr lang="en-US"/>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3277716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14185778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CABC0C-B6DF-45E9-B954-11C99AA62C3E}" type="datetime1">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7902718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12/31/20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25089256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12/31/20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14599682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12/31/20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7543328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363A0F-DEF3-4134-98D0-2E1276938A8B}" type="datetime1">
              <a:rPr lang="en-US" smtClean="0"/>
              <a:t>12/31/20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8007279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A2E4C8-2960-4ADD-862C-4D9643CB15AC}" type="datetime1">
              <a:rPr lang="en-US" smtClean="0"/>
              <a:t>12/31/20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68020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2916396"/>
      </p:ext>
    </p:extLst>
  </p:cSld>
  <p:clrMapOvr>
    <a:masterClrMapping/>
  </p:clrMapOvr>
  <p:transition spd="slow" advClick="0"/>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BDEA15-09CD-4275-A8E0-385C965F48B0}" type="datetime1">
              <a:rPr lang="en-US" smtClean="0"/>
              <a:t>12/31/20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2163562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a:p>
        </p:txBody>
      </p:sp>
    </p:spTree>
    <p:extLst>
      <p:ext uri="{BB962C8B-B14F-4D97-AF65-F5344CB8AC3E}">
        <p14:creationId xmlns:p14="http://schemas.microsoft.com/office/powerpoint/2010/main" val="26534254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B9D1C6-60D0-4CD1-8F31-F912522EB041}" type="datetime1">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289499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484723" y="6"/>
            <a:ext cx="205316" cy="1691217"/>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sp>
        <p:nvSpPr>
          <p:cNvPr id="5" name="Rectangle 4"/>
          <p:cNvSpPr/>
          <p:nvPr/>
        </p:nvSpPr>
        <p:spPr>
          <a:xfrm>
            <a:off x="484723" y="1691219"/>
            <a:ext cx="205316" cy="1805516"/>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sp>
        <p:nvSpPr>
          <p:cNvPr id="6" name="Rectangle 5"/>
          <p:cNvSpPr/>
          <p:nvPr/>
        </p:nvSpPr>
        <p:spPr>
          <a:xfrm>
            <a:off x="484723" y="3496733"/>
            <a:ext cx="205316" cy="254846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sp>
        <p:nvSpPr>
          <p:cNvPr id="7" name="Rectangle 6"/>
          <p:cNvSpPr/>
          <p:nvPr/>
        </p:nvSpPr>
        <p:spPr>
          <a:xfrm>
            <a:off x="8521701" y="6252639"/>
            <a:ext cx="3088217" cy="6053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pic>
        <p:nvPicPr>
          <p:cNvPr id="8" name="Picture 13"/>
          <p:cNvPicPr>
            <a:picLocks noChangeAspect="1"/>
          </p:cNvPicPr>
          <p:nvPr/>
        </p:nvPicPr>
        <p:blipFill>
          <a:blip r:embed="rId2"/>
          <a:srcRect/>
          <a:stretch>
            <a:fillRect/>
          </a:stretch>
        </p:blipFill>
        <p:spPr bwMode="auto">
          <a:xfrm>
            <a:off x="484729" y="459319"/>
            <a:ext cx="4652433" cy="1703916"/>
          </a:xfrm>
          <a:prstGeom prst="rect">
            <a:avLst/>
          </a:prstGeom>
          <a:noFill/>
          <a:ln w="9525">
            <a:noFill/>
            <a:miter lim="800000"/>
            <a:headEnd/>
            <a:tailEnd/>
          </a:ln>
        </p:spPr>
      </p:pic>
      <p:sp>
        <p:nvSpPr>
          <p:cNvPr id="2" name="Title 1"/>
          <p:cNvSpPr>
            <a:spLocks noGrp="1"/>
          </p:cNvSpPr>
          <p:nvPr>
            <p:ph type="ctrTitle"/>
          </p:nvPr>
        </p:nvSpPr>
        <p:spPr>
          <a:xfrm>
            <a:off x="1945895" y="2194902"/>
            <a:ext cx="9266239" cy="1470025"/>
          </a:xfrm>
        </p:spPr>
        <p:txBody>
          <a:bodyPr>
            <a:normAutofit/>
          </a:bodyPr>
          <a:lstStyle>
            <a:lvl1pPr algn="l">
              <a:defRPr sz="4000" b="1" i="0">
                <a:latin typeface="+mj-lt"/>
                <a:cs typeface="Georgia"/>
              </a:defRPr>
            </a:lvl1pPr>
          </a:lstStyle>
          <a:p>
            <a:r>
              <a:rPr lang="en-US"/>
              <a:t>Click to edit Master title style</a:t>
            </a:r>
            <a:endParaRPr lang="en-US" dirty="0"/>
          </a:p>
        </p:txBody>
      </p:sp>
      <p:sp>
        <p:nvSpPr>
          <p:cNvPr id="3" name="Subtitle 2"/>
          <p:cNvSpPr>
            <a:spLocks noGrp="1"/>
          </p:cNvSpPr>
          <p:nvPr>
            <p:ph type="subTitle" idx="1"/>
          </p:nvPr>
        </p:nvSpPr>
        <p:spPr>
          <a:xfrm>
            <a:off x="1946147" y="4292605"/>
            <a:ext cx="9265987" cy="1752601"/>
          </a:xfrm>
        </p:spPr>
        <p:txBody>
          <a:bodyPr>
            <a:normAutofit/>
          </a:bodyPr>
          <a:lstStyle>
            <a:lvl1pPr marL="0" indent="0" algn="l">
              <a:buNone/>
              <a:defRPr sz="1800" b="0" i="0">
                <a:solidFill>
                  <a:srgbClr val="000000"/>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66450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484723" y="6"/>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sp>
        <p:nvSpPr>
          <p:cNvPr id="5" name="Rectangle 4"/>
          <p:cNvSpPr/>
          <p:nvPr/>
        </p:nvSpPr>
        <p:spPr>
          <a:xfrm>
            <a:off x="484723" y="971557"/>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sp>
        <p:nvSpPr>
          <p:cNvPr id="6" name="Rectangle 5"/>
          <p:cNvSpPr/>
          <p:nvPr/>
        </p:nvSpPr>
        <p:spPr>
          <a:xfrm>
            <a:off x="484723"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sp>
        <p:nvSpPr>
          <p:cNvPr id="2" name="Title 1"/>
          <p:cNvSpPr>
            <a:spLocks noGrp="1"/>
          </p:cNvSpPr>
          <p:nvPr>
            <p:ph type="title"/>
          </p:nvPr>
        </p:nvSpPr>
        <p:spPr>
          <a:xfrm>
            <a:off x="1020851" y="297663"/>
            <a:ext cx="10239828" cy="782663"/>
          </a:xfrm>
        </p:spPr>
        <p:txBody>
          <a:bodyPr/>
          <a:lstStyle>
            <a:lvl1pPr algn="l">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1020851" y="1202969"/>
            <a:ext cx="1023982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977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484723" y="6"/>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sp>
        <p:nvSpPr>
          <p:cNvPr id="6" name="Rectangle 5"/>
          <p:cNvSpPr/>
          <p:nvPr/>
        </p:nvSpPr>
        <p:spPr>
          <a:xfrm>
            <a:off x="484723" y="971557"/>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sp>
        <p:nvSpPr>
          <p:cNvPr id="7" name="Rectangle 6"/>
          <p:cNvSpPr/>
          <p:nvPr/>
        </p:nvSpPr>
        <p:spPr>
          <a:xfrm>
            <a:off x="484723"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sp>
        <p:nvSpPr>
          <p:cNvPr id="2" name="Title 1"/>
          <p:cNvSpPr>
            <a:spLocks noGrp="1"/>
          </p:cNvSpPr>
          <p:nvPr>
            <p:ph type="title"/>
          </p:nvPr>
        </p:nvSpPr>
        <p:spPr>
          <a:xfrm>
            <a:off x="1013578" y="330706"/>
            <a:ext cx="10198707" cy="751937"/>
          </a:xfrm>
        </p:spPr>
        <p:txBody>
          <a:bodyPr/>
          <a:lstStyle>
            <a:lvl1pPr>
              <a:defRPr>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1013579" y="1223453"/>
            <a:ext cx="494937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23453"/>
            <a:ext cx="501468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22639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3907" y="256040"/>
            <a:ext cx="10196285" cy="811232"/>
          </a:xfrm>
        </p:spPr>
        <p:txBody>
          <a:bodyPr/>
          <a:lstStyle>
            <a:lvl1pPr>
              <a:defRPr>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1003907" y="1429009"/>
            <a:ext cx="4992611"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03907" y="2068769"/>
            <a:ext cx="499261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9009"/>
            <a:ext cx="5006824"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769"/>
            <a:ext cx="500682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6755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43381"/>
            <a:ext cx="10196285" cy="948411"/>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7502246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209221"/>
            <a:ext cx="10196285" cy="1859783"/>
          </a:xfrm>
        </p:spPr>
        <p:txBody>
          <a:bodyPr anchor="t">
            <a:no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888419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491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583731545"/>
      </p:ext>
    </p:extLst>
  </p:cSld>
  <p:clrMapOvr>
    <a:masterClrMapping/>
  </p:clrMapOvr>
  <p:transition spd="slow" advClick="0"/>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9E34-5E46-CB4B-AB43-7D8BE7E4AC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434387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2"/>
            <a:ext cx="7006269" cy="553999"/>
          </a:xfrm>
        </p:spPr>
        <p:txBody>
          <a:bodyPr anchor="b">
            <a:noAutofit/>
          </a:bodyPr>
          <a:lstStyle>
            <a:lvl1pPr>
              <a:defRPr sz="3200" cap="all" baseline="0"/>
            </a:lvl1pPr>
          </a:lstStyle>
          <a:p>
            <a:r>
              <a:rPr lang="en-US"/>
              <a:t>Click to edit Master title style</a:t>
            </a:r>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18410615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2BDB-5354-024F-935F-89AD6DF144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13215F-D1C0-E545-A987-35CED8608C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C60EDD-1B97-7D49-9CD6-C06280DE9CC1}"/>
              </a:ext>
            </a:extLst>
          </p:cNvPr>
          <p:cNvSpPr>
            <a:spLocks noGrp="1"/>
          </p:cNvSpPr>
          <p:nvPr>
            <p:ph type="dt" sz="half" idx="10"/>
          </p:nvPr>
        </p:nvSpPr>
        <p:spPr/>
        <p:txBody>
          <a:bodyPr/>
          <a:lstStyle/>
          <a:p>
            <a:fld id="{27549C12-29FC-2643-AF62-F6BC1B696ADF}" type="datetimeFigureOut">
              <a:rPr lang="en-US" smtClean="0"/>
              <a:t>12/31/20</a:t>
            </a:fld>
            <a:endParaRPr lang="en-US"/>
          </a:p>
        </p:txBody>
      </p:sp>
      <p:sp>
        <p:nvSpPr>
          <p:cNvPr id="5" name="Footer Placeholder 4">
            <a:extLst>
              <a:ext uri="{FF2B5EF4-FFF2-40B4-BE49-F238E27FC236}">
                <a16:creationId xmlns:a16="http://schemas.microsoft.com/office/drawing/2014/main" id="{596F119C-4313-A140-A46B-486768F69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F5C20-72A2-EB4A-8C4C-19C2E0CD5578}"/>
              </a:ext>
            </a:extLst>
          </p:cNvPr>
          <p:cNvSpPr>
            <a:spLocks noGrp="1"/>
          </p:cNvSpPr>
          <p:nvPr>
            <p:ph type="sldNum" sz="quarter" idx="12"/>
          </p:nvPr>
        </p:nvSpPr>
        <p:spPr/>
        <p:txBody>
          <a:bodyPr/>
          <a:lstStyle/>
          <a:p>
            <a:fld id="{AAEE5580-FB26-D449-8E1C-5E656CA43C01}" type="slidenum">
              <a:rPr lang="en-US" smtClean="0"/>
              <a:t>‹#›</a:t>
            </a:fld>
            <a:endParaRPr lang="en-US"/>
          </a:p>
        </p:txBody>
      </p:sp>
    </p:spTree>
    <p:extLst>
      <p:ext uri="{BB962C8B-B14F-4D97-AF65-F5344CB8AC3E}">
        <p14:creationId xmlns:p14="http://schemas.microsoft.com/office/powerpoint/2010/main" val="2152030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42E1F-C2B8-224B-92F0-213BC69C12FC}"/>
              </a:ext>
            </a:extLst>
          </p:cNvPr>
          <p:cNvSpPr>
            <a:spLocks noGrp="1"/>
          </p:cNvSpPr>
          <p:nvPr>
            <p:ph type="title"/>
          </p:nvPr>
        </p:nvSpPr>
        <p:spPr>
          <a:xfrm>
            <a:off x="838200" y="1825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E88EC7F-4AF9-B843-9AA1-95F26F94B76F}"/>
              </a:ext>
            </a:extLst>
          </p:cNvPr>
          <p:cNvSpPr>
            <a:spLocks noGrp="1"/>
          </p:cNvSpPr>
          <p:nvPr>
            <p:ph idx="1"/>
          </p:nvPr>
        </p:nvSpPr>
        <p:spPr>
          <a:xfrm>
            <a:off x="838200" y="1343818"/>
            <a:ext cx="10515600" cy="4833145"/>
          </a:xfrm>
        </p:spPr>
        <p:txBody>
          <a:bodyPr>
            <a:no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BE616D9-D7DA-7F4C-99ED-7E6B4E632FFE}"/>
              </a:ext>
            </a:extLst>
          </p:cNvPr>
          <p:cNvSpPr>
            <a:spLocks noGrp="1"/>
          </p:cNvSpPr>
          <p:nvPr>
            <p:ph type="dt" sz="half" idx="10"/>
          </p:nvPr>
        </p:nvSpPr>
        <p:spPr/>
        <p:txBody>
          <a:bodyPr/>
          <a:lstStyle/>
          <a:p>
            <a:fld id="{27549C12-29FC-2643-AF62-F6BC1B696ADF}" type="datetimeFigureOut">
              <a:rPr lang="en-US" smtClean="0"/>
              <a:t>12/31/20</a:t>
            </a:fld>
            <a:endParaRPr lang="en-US"/>
          </a:p>
        </p:txBody>
      </p:sp>
      <p:sp>
        <p:nvSpPr>
          <p:cNvPr id="5" name="Footer Placeholder 4">
            <a:extLst>
              <a:ext uri="{FF2B5EF4-FFF2-40B4-BE49-F238E27FC236}">
                <a16:creationId xmlns:a16="http://schemas.microsoft.com/office/drawing/2014/main" id="{C01B052B-4306-1C4F-88B6-0237C36FF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0253D-E6C1-E34A-A794-1E0B8630A842}"/>
              </a:ext>
            </a:extLst>
          </p:cNvPr>
          <p:cNvSpPr>
            <a:spLocks noGrp="1"/>
          </p:cNvSpPr>
          <p:nvPr>
            <p:ph type="sldNum" sz="quarter" idx="12"/>
          </p:nvPr>
        </p:nvSpPr>
        <p:spPr/>
        <p:txBody>
          <a:bodyPr/>
          <a:lstStyle/>
          <a:p>
            <a:fld id="{AAEE5580-FB26-D449-8E1C-5E656CA43C01}" type="slidenum">
              <a:rPr lang="en-US" smtClean="0"/>
              <a:t>‹#›</a:t>
            </a:fld>
            <a:endParaRPr lang="en-US"/>
          </a:p>
        </p:txBody>
      </p:sp>
    </p:spTree>
    <p:extLst>
      <p:ext uri="{BB962C8B-B14F-4D97-AF65-F5344CB8AC3E}">
        <p14:creationId xmlns:p14="http://schemas.microsoft.com/office/powerpoint/2010/main" val="41291416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4764-2F7A-9546-8D75-2A7C75E8DC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82A59C-1C41-604A-BAC7-1084E3D062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AA5FBC-F90F-6D46-AF9E-ADE8735E502F}"/>
              </a:ext>
            </a:extLst>
          </p:cNvPr>
          <p:cNvSpPr>
            <a:spLocks noGrp="1"/>
          </p:cNvSpPr>
          <p:nvPr>
            <p:ph type="dt" sz="half" idx="10"/>
          </p:nvPr>
        </p:nvSpPr>
        <p:spPr/>
        <p:txBody>
          <a:bodyPr/>
          <a:lstStyle/>
          <a:p>
            <a:fld id="{27549C12-29FC-2643-AF62-F6BC1B696ADF}" type="datetimeFigureOut">
              <a:rPr lang="en-US" smtClean="0"/>
              <a:t>12/31/20</a:t>
            </a:fld>
            <a:endParaRPr lang="en-US"/>
          </a:p>
        </p:txBody>
      </p:sp>
      <p:sp>
        <p:nvSpPr>
          <p:cNvPr id="5" name="Footer Placeholder 4">
            <a:extLst>
              <a:ext uri="{FF2B5EF4-FFF2-40B4-BE49-F238E27FC236}">
                <a16:creationId xmlns:a16="http://schemas.microsoft.com/office/drawing/2014/main" id="{ABF8C04E-07C1-BD4C-BF04-28FADEDA42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D2C3C-FCB0-B54E-8454-9A9FFB962605}"/>
              </a:ext>
            </a:extLst>
          </p:cNvPr>
          <p:cNvSpPr>
            <a:spLocks noGrp="1"/>
          </p:cNvSpPr>
          <p:nvPr>
            <p:ph type="sldNum" sz="quarter" idx="12"/>
          </p:nvPr>
        </p:nvSpPr>
        <p:spPr/>
        <p:txBody>
          <a:bodyPr/>
          <a:lstStyle/>
          <a:p>
            <a:fld id="{AAEE5580-FB26-D449-8E1C-5E656CA43C01}" type="slidenum">
              <a:rPr lang="en-US" smtClean="0"/>
              <a:t>‹#›</a:t>
            </a:fld>
            <a:endParaRPr lang="en-US"/>
          </a:p>
        </p:txBody>
      </p:sp>
    </p:spTree>
    <p:extLst>
      <p:ext uri="{BB962C8B-B14F-4D97-AF65-F5344CB8AC3E}">
        <p14:creationId xmlns:p14="http://schemas.microsoft.com/office/powerpoint/2010/main" val="16604363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D6AEC-1D22-644E-A860-66C80883B2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8F9DDB-BADC-864D-A29C-F64FFE985B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221D63-8F07-8F4F-AA5F-1DE7428688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D782FF-FA8A-1048-8BAE-B8D78894AA0B}"/>
              </a:ext>
            </a:extLst>
          </p:cNvPr>
          <p:cNvSpPr>
            <a:spLocks noGrp="1"/>
          </p:cNvSpPr>
          <p:nvPr>
            <p:ph type="dt" sz="half" idx="10"/>
          </p:nvPr>
        </p:nvSpPr>
        <p:spPr/>
        <p:txBody>
          <a:bodyPr/>
          <a:lstStyle/>
          <a:p>
            <a:fld id="{27549C12-29FC-2643-AF62-F6BC1B696ADF}" type="datetimeFigureOut">
              <a:rPr lang="en-US" smtClean="0"/>
              <a:t>12/31/20</a:t>
            </a:fld>
            <a:endParaRPr lang="en-US"/>
          </a:p>
        </p:txBody>
      </p:sp>
      <p:sp>
        <p:nvSpPr>
          <p:cNvPr id="6" name="Footer Placeholder 5">
            <a:extLst>
              <a:ext uri="{FF2B5EF4-FFF2-40B4-BE49-F238E27FC236}">
                <a16:creationId xmlns:a16="http://schemas.microsoft.com/office/drawing/2014/main" id="{4CA695A2-681D-B344-9E99-8CCB4ED392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9489A-94F9-1E40-BFF2-54903C67DD0C}"/>
              </a:ext>
            </a:extLst>
          </p:cNvPr>
          <p:cNvSpPr>
            <a:spLocks noGrp="1"/>
          </p:cNvSpPr>
          <p:nvPr>
            <p:ph type="sldNum" sz="quarter" idx="12"/>
          </p:nvPr>
        </p:nvSpPr>
        <p:spPr/>
        <p:txBody>
          <a:bodyPr/>
          <a:lstStyle/>
          <a:p>
            <a:fld id="{AAEE5580-FB26-D449-8E1C-5E656CA43C01}" type="slidenum">
              <a:rPr lang="en-US" smtClean="0"/>
              <a:t>‹#›</a:t>
            </a:fld>
            <a:endParaRPr lang="en-US"/>
          </a:p>
        </p:txBody>
      </p:sp>
    </p:spTree>
    <p:extLst>
      <p:ext uri="{BB962C8B-B14F-4D97-AF65-F5344CB8AC3E}">
        <p14:creationId xmlns:p14="http://schemas.microsoft.com/office/powerpoint/2010/main" val="23252565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E3C48-AC2D-3244-95F7-3651261609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6A3508-47EF-C644-8A7A-F703C1F9AF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DDBB8F-5846-B24E-A979-BEEDABE328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C9985D-77AA-5642-B170-1E93E4A83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3FFB64-6E4E-B546-82A4-B4666C31D0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3D34D9-1513-EF42-AF46-88F1571C6C4D}"/>
              </a:ext>
            </a:extLst>
          </p:cNvPr>
          <p:cNvSpPr>
            <a:spLocks noGrp="1"/>
          </p:cNvSpPr>
          <p:nvPr>
            <p:ph type="dt" sz="half" idx="10"/>
          </p:nvPr>
        </p:nvSpPr>
        <p:spPr/>
        <p:txBody>
          <a:bodyPr/>
          <a:lstStyle/>
          <a:p>
            <a:fld id="{27549C12-29FC-2643-AF62-F6BC1B696ADF}" type="datetimeFigureOut">
              <a:rPr lang="en-US" smtClean="0"/>
              <a:t>12/31/20</a:t>
            </a:fld>
            <a:endParaRPr lang="en-US"/>
          </a:p>
        </p:txBody>
      </p:sp>
      <p:sp>
        <p:nvSpPr>
          <p:cNvPr id="8" name="Footer Placeholder 7">
            <a:extLst>
              <a:ext uri="{FF2B5EF4-FFF2-40B4-BE49-F238E27FC236}">
                <a16:creationId xmlns:a16="http://schemas.microsoft.com/office/drawing/2014/main" id="{A5B042BB-BA63-3141-9B6C-F35EC74FE8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49F930-3316-9642-9855-6B7FAADD101B}"/>
              </a:ext>
            </a:extLst>
          </p:cNvPr>
          <p:cNvSpPr>
            <a:spLocks noGrp="1"/>
          </p:cNvSpPr>
          <p:nvPr>
            <p:ph type="sldNum" sz="quarter" idx="12"/>
          </p:nvPr>
        </p:nvSpPr>
        <p:spPr/>
        <p:txBody>
          <a:bodyPr/>
          <a:lstStyle/>
          <a:p>
            <a:fld id="{AAEE5580-FB26-D449-8E1C-5E656CA43C01}" type="slidenum">
              <a:rPr lang="en-US" smtClean="0"/>
              <a:t>‹#›</a:t>
            </a:fld>
            <a:endParaRPr lang="en-US"/>
          </a:p>
        </p:txBody>
      </p:sp>
    </p:spTree>
    <p:extLst>
      <p:ext uri="{BB962C8B-B14F-4D97-AF65-F5344CB8AC3E}">
        <p14:creationId xmlns:p14="http://schemas.microsoft.com/office/powerpoint/2010/main" val="7475708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E5191-F9B1-A447-A5FE-D7E9691C08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BE4D7D-6092-FD43-9753-D98AB70F510B}"/>
              </a:ext>
            </a:extLst>
          </p:cNvPr>
          <p:cNvSpPr>
            <a:spLocks noGrp="1"/>
          </p:cNvSpPr>
          <p:nvPr>
            <p:ph type="dt" sz="half" idx="10"/>
          </p:nvPr>
        </p:nvSpPr>
        <p:spPr/>
        <p:txBody>
          <a:bodyPr/>
          <a:lstStyle/>
          <a:p>
            <a:fld id="{27549C12-29FC-2643-AF62-F6BC1B696ADF}" type="datetimeFigureOut">
              <a:rPr lang="en-US" smtClean="0"/>
              <a:t>12/31/20</a:t>
            </a:fld>
            <a:endParaRPr lang="en-US"/>
          </a:p>
        </p:txBody>
      </p:sp>
      <p:sp>
        <p:nvSpPr>
          <p:cNvPr id="4" name="Footer Placeholder 3">
            <a:extLst>
              <a:ext uri="{FF2B5EF4-FFF2-40B4-BE49-F238E27FC236}">
                <a16:creationId xmlns:a16="http://schemas.microsoft.com/office/drawing/2014/main" id="{2036C43F-5529-BD4C-BFE6-94EA39D2F4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20E307-3060-F141-8828-73662E0C7D7C}"/>
              </a:ext>
            </a:extLst>
          </p:cNvPr>
          <p:cNvSpPr>
            <a:spLocks noGrp="1"/>
          </p:cNvSpPr>
          <p:nvPr>
            <p:ph type="sldNum" sz="quarter" idx="12"/>
          </p:nvPr>
        </p:nvSpPr>
        <p:spPr/>
        <p:txBody>
          <a:bodyPr/>
          <a:lstStyle/>
          <a:p>
            <a:fld id="{AAEE5580-FB26-D449-8E1C-5E656CA43C01}" type="slidenum">
              <a:rPr lang="en-US" smtClean="0"/>
              <a:t>‹#›</a:t>
            </a:fld>
            <a:endParaRPr lang="en-US"/>
          </a:p>
        </p:txBody>
      </p:sp>
    </p:spTree>
    <p:extLst>
      <p:ext uri="{BB962C8B-B14F-4D97-AF65-F5344CB8AC3E}">
        <p14:creationId xmlns:p14="http://schemas.microsoft.com/office/powerpoint/2010/main" val="3444196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3AE3D-51DC-4C4C-A7DD-CFF34769B12D}"/>
              </a:ext>
            </a:extLst>
          </p:cNvPr>
          <p:cNvSpPr>
            <a:spLocks noGrp="1"/>
          </p:cNvSpPr>
          <p:nvPr>
            <p:ph type="dt" sz="half" idx="10"/>
          </p:nvPr>
        </p:nvSpPr>
        <p:spPr/>
        <p:txBody>
          <a:bodyPr/>
          <a:lstStyle/>
          <a:p>
            <a:fld id="{27549C12-29FC-2643-AF62-F6BC1B696ADF}" type="datetimeFigureOut">
              <a:rPr lang="en-US" smtClean="0"/>
              <a:t>12/31/20</a:t>
            </a:fld>
            <a:endParaRPr lang="en-US"/>
          </a:p>
        </p:txBody>
      </p:sp>
      <p:sp>
        <p:nvSpPr>
          <p:cNvPr id="3" name="Footer Placeholder 2">
            <a:extLst>
              <a:ext uri="{FF2B5EF4-FFF2-40B4-BE49-F238E27FC236}">
                <a16:creationId xmlns:a16="http://schemas.microsoft.com/office/drawing/2014/main" id="{89466879-5926-894E-814E-FD15350750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858F1D-55CF-A241-AD4F-86DBAF9F3E5C}"/>
              </a:ext>
            </a:extLst>
          </p:cNvPr>
          <p:cNvSpPr>
            <a:spLocks noGrp="1"/>
          </p:cNvSpPr>
          <p:nvPr>
            <p:ph type="sldNum" sz="quarter" idx="12"/>
          </p:nvPr>
        </p:nvSpPr>
        <p:spPr/>
        <p:txBody>
          <a:bodyPr/>
          <a:lstStyle/>
          <a:p>
            <a:fld id="{AAEE5580-FB26-D449-8E1C-5E656CA43C01}" type="slidenum">
              <a:rPr lang="en-US" smtClean="0"/>
              <a:t>‹#›</a:t>
            </a:fld>
            <a:endParaRPr lang="en-US"/>
          </a:p>
        </p:txBody>
      </p:sp>
    </p:spTree>
    <p:extLst>
      <p:ext uri="{BB962C8B-B14F-4D97-AF65-F5344CB8AC3E}">
        <p14:creationId xmlns:p14="http://schemas.microsoft.com/office/powerpoint/2010/main" val="31116417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09D7-E9FE-4445-BE42-15F05D2D21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981A03-4A97-884D-A9FA-2E2E65D4C6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FB3E38-4D2D-494B-A149-33E56CB5D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BEE89-0B33-2646-82F3-2D510896C9DC}"/>
              </a:ext>
            </a:extLst>
          </p:cNvPr>
          <p:cNvSpPr>
            <a:spLocks noGrp="1"/>
          </p:cNvSpPr>
          <p:nvPr>
            <p:ph type="dt" sz="half" idx="10"/>
          </p:nvPr>
        </p:nvSpPr>
        <p:spPr/>
        <p:txBody>
          <a:bodyPr/>
          <a:lstStyle/>
          <a:p>
            <a:fld id="{27549C12-29FC-2643-AF62-F6BC1B696ADF}" type="datetimeFigureOut">
              <a:rPr lang="en-US" smtClean="0"/>
              <a:t>12/31/20</a:t>
            </a:fld>
            <a:endParaRPr lang="en-US"/>
          </a:p>
        </p:txBody>
      </p:sp>
      <p:sp>
        <p:nvSpPr>
          <p:cNvPr id="6" name="Footer Placeholder 5">
            <a:extLst>
              <a:ext uri="{FF2B5EF4-FFF2-40B4-BE49-F238E27FC236}">
                <a16:creationId xmlns:a16="http://schemas.microsoft.com/office/drawing/2014/main" id="{148DD916-A547-6944-80E8-5400469C5E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E0BC3A-950D-1D42-855A-1730BFB826A8}"/>
              </a:ext>
            </a:extLst>
          </p:cNvPr>
          <p:cNvSpPr>
            <a:spLocks noGrp="1"/>
          </p:cNvSpPr>
          <p:nvPr>
            <p:ph type="sldNum" sz="quarter" idx="12"/>
          </p:nvPr>
        </p:nvSpPr>
        <p:spPr/>
        <p:txBody>
          <a:bodyPr/>
          <a:lstStyle/>
          <a:p>
            <a:fld id="{AAEE5580-FB26-D449-8E1C-5E656CA43C01}" type="slidenum">
              <a:rPr lang="en-US" smtClean="0"/>
              <a:t>‹#›</a:t>
            </a:fld>
            <a:endParaRPr lang="en-US"/>
          </a:p>
        </p:txBody>
      </p:sp>
    </p:spTree>
    <p:extLst>
      <p:ext uri="{BB962C8B-B14F-4D97-AF65-F5344CB8AC3E}">
        <p14:creationId xmlns:p14="http://schemas.microsoft.com/office/powerpoint/2010/main" val="3450100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97877913"/>
      </p:ext>
    </p:extLst>
  </p:cSld>
  <p:clrMapOvr>
    <a:masterClrMapping/>
  </p:clrMapOvr>
  <p:transition spd="slow" advClick="0"/>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667BE-6D36-D543-8AD5-E6A73EDFEB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0C4253-32EC-1847-BD5F-9D2920F148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CD379D-C806-754E-9CA9-BD042B9A3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B198C-5AB7-2044-9D30-C48D8EA0B774}"/>
              </a:ext>
            </a:extLst>
          </p:cNvPr>
          <p:cNvSpPr>
            <a:spLocks noGrp="1"/>
          </p:cNvSpPr>
          <p:nvPr>
            <p:ph type="dt" sz="half" idx="10"/>
          </p:nvPr>
        </p:nvSpPr>
        <p:spPr/>
        <p:txBody>
          <a:bodyPr/>
          <a:lstStyle/>
          <a:p>
            <a:fld id="{27549C12-29FC-2643-AF62-F6BC1B696ADF}" type="datetimeFigureOut">
              <a:rPr lang="en-US" smtClean="0"/>
              <a:t>12/31/20</a:t>
            </a:fld>
            <a:endParaRPr lang="en-US"/>
          </a:p>
        </p:txBody>
      </p:sp>
      <p:sp>
        <p:nvSpPr>
          <p:cNvPr id="6" name="Footer Placeholder 5">
            <a:extLst>
              <a:ext uri="{FF2B5EF4-FFF2-40B4-BE49-F238E27FC236}">
                <a16:creationId xmlns:a16="http://schemas.microsoft.com/office/drawing/2014/main" id="{74B3A223-E661-454E-89CE-6777FEF5E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C364DD-1C37-5E42-A066-3C6E4AB86C12}"/>
              </a:ext>
            </a:extLst>
          </p:cNvPr>
          <p:cNvSpPr>
            <a:spLocks noGrp="1"/>
          </p:cNvSpPr>
          <p:nvPr>
            <p:ph type="sldNum" sz="quarter" idx="12"/>
          </p:nvPr>
        </p:nvSpPr>
        <p:spPr/>
        <p:txBody>
          <a:bodyPr/>
          <a:lstStyle/>
          <a:p>
            <a:fld id="{AAEE5580-FB26-D449-8E1C-5E656CA43C01}" type="slidenum">
              <a:rPr lang="en-US" smtClean="0"/>
              <a:t>‹#›</a:t>
            </a:fld>
            <a:endParaRPr lang="en-US"/>
          </a:p>
        </p:txBody>
      </p:sp>
    </p:spTree>
    <p:extLst>
      <p:ext uri="{BB962C8B-B14F-4D97-AF65-F5344CB8AC3E}">
        <p14:creationId xmlns:p14="http://schemas.microsoft.com/office/powerpoint/2010/main" val="25375460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4EF0-066F-1F4F-910C-4FB7040B3E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6637EA-9670-9443-8C1B-B82487486C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1B4BA-F80E-D847-A6FE-85332467976A}"/>
              </a:ext>
            </a:extLst>
          </p:cNvPr>
          <p:cNvSpPr>
            <a:spLocks noGrp="1"/>
          </p:cNvSpPr>
          <p:nvPr>
            <p:ph type="dt" sz="half" idx="10"/>
          </p:nvPr>
        </p:nvSpPr>
        <p:spPr/>
        <p:txBody>
          <a:bodyPr/>
          <a:lstStyle/>
          <a:p>
            <a:fld id="{27549C12-29FC-2643-AF62-F6BC1B696ADF}" type="datetimeFigureOut">
              <a:rPr lang="en-US" smtClean="0"/>
              <a:t>12/31/20</a:t>
            </a:fld>
            <a:endParaRPr lang="en-US"/>
          </a:p>
        </p:txBody>
      </p:sp>
      <p:sp>
        <p:nvSpPr>
          <p:cNvPr id="5" name="Footer Placeholder 4">
            <a:extLst>
              <a:ext uri="{FF2B5EF4-FFF2-40B4-BE49-F238E27FC236}">
                <a16:creationId xmlns:a16="http://schemas.microsoft.com/office/drawing/2014/main" id="{725B98D0-6E36-6840-AB56-124092597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22089-292D-ED45-9ABA-133A978FBC44}"/>
              </a:ext>
            </a:extLst>
          </p:cNvPr>
          <p:cNvSpPr>
            <a:spLocks noGrp="1"/>
          </p:cNvSpPr>
          <p:nvPr>
            <p:ph type="sldNum" sz="quarter" idx="12"/>
          </p:nvPr>
        </p:nvSpPr>
        <p:spPr/>
        <p:txBody>
          <a:bodyPr/>
          <a:lstStyle/>
          <a:p>
            <a:fld id="{AAEE5580-FB26-D449-8E1C-5E656CA43C01}" type="slidenum">
              <a:rPr lang="en-US" smtClean="0"/>
              <a:t>‹#›</a:t>
            </a:fld>
            <a:endParaRPr lang="en-US"/>
          </a:p>
        </p:txBody>
      </p:sp>
    </p:spTree>
    <p:extLst>
      <p:ext uri="{BB962C8B-B14F-4D97-AF65-F5344CB8AC3E}">
        <p14:creationId xmlns:p14="http://schemas.microsoft.com/office/powerpoint/2010/main" val="28972236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7512FA-AEFD-DA45-981F-EAC7674BD5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7D0CEE-78B5-904D-BDD7-CBA6BE674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5BEF7-07F5-6D45-8838-BC883A7FD04E}"/>
              </a:ext>
            </a:extLst>
          </p:cNvPr>
          <p:cNvSpPr>
            <a:spLocks noGrp="1"/>
          </p:cNvSpPr>
          <p:nvPr>
            <p:ph type="dt" sz="half" idx="10"/>
          </p:nvPr>
        </p:nvSpPr>
        <p:spPr/>
        <p:txBody>
          <a:bodyPr/>
          <a:lstStyle/>
          <a:p>
            <a:fld id="{27549C12-29FC-2643-AF62-F6BC1B696ADF}" type="datetimeFigureOut">
              <a:rPr lang="en-US" smtClean="0"/>
              <a:t>12/31/20</a:t>
            </a:fld>
            <a:endParaRPr lang="en-US"/>
          </a:p>
        </p:txBody>
      </p:sp>
      <p:sp>
        <p:nvSpPr>
          <p:cNvPr id="5" name="Footer Placeholder 4">
            <a:extLst>
              <a:ext uri="{FF2B5EF4-FFF2-40B4-BE49-F238E27FC236}">
                <a16:creationId xmlns:a16="http://schemas.microsoft.com/office/drawing/2014/main" id="{E1E548F1-8DE3-F744-A79A-28E733D3A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2470B-D188-4D47-882A-8A87220749BB}"/>
              </a:ext>
            </a:extLst>
          </p:cNvPr>
          <p:cNvSpPr>
            <a:spLocks noGrp="1"/>
          </p:cNvSpPr>
          <p:nvPr>
            <p:ph type="sldNum" sz="quarter" idx="12"/>
          </p:nvPr>
        </p:nvSpPr>
        <p:spPr/>
        <p:txBody>
          <a:bodyPr/>
          <a:lstStyle/>
          <a:p>
            <a:fld id="{AAEE5580-FB26-D449-8E1C-5E656CA43C01}" type="slidenum">
              <a:rPr lang="en-US" smtClean="0"/>
              <a:t>‹#›</a:t>
            </a:fld>
            <a:endParaRPr lang="en-US"/>
          </a:p>
        </p:txBody>
      </p:sp>
    </p:spTree>
    <p:extLst>
      <p:ext uri="{BB962C8B-B14F-4D97-AF65-F5344CB8AC3E}">
        <p14:creationId xmlns:p14="http://schemas.microsoft.com/office/powerpoint/2010/main" val="438250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2285" y="44624"/>
            <a:ext cx="10358967" cy="1844824"/>
          </a:xfrm>
        </p:spPr>
        <p:txBody>
          <a:bodyPr/>
          <a:lstStyle/>
          <a:p>
            <a:r>
              <a:rPr lang="en-US" dirty="0"/>
              <a:t>Click to edit Master title style</a:t>
            </a:r>
          </a:p>
        </p:txBody>
      </p:sp>
      <p:sp>
        <p:nvSpPr>
          <p:cNvPr id="4" name="Content Placeholder 2"/>
          <p:cNvSpPr>
            <a:spLocks noGrp="1"/>
          </p:cNvSpPr>
          <p:nvPr>
            <p:ph idx="11" hasCustomPrompt="1"/>
          </p:nvPr>
        </p:nvSpPr>
        <p:spPr>
          <a:xfrm>
            <a:off x="3071664" y="2112264"/>
            <a:ext cx="8064896" cy="432048"/>
          </a:xfrm>
          <a:prstGeom prst="rect">
            <a:avLst/>
          </a:prstGeom>
        </p:spPr>
        <p:txBody>
          <a:bodyPr anchor="ctr"/>
          <a:lstStyle>
            <a:lvl1pPr marL="0" indent="0" algn="ctr">
              <a:buFontTx/>
              <a:buNone/>
              <a:defRPr sz="2000">
                <a:solidFill>
                  <a:schemeClr val="bg1"/>
                </a:solidFill>
              </a:defRPr>
            </a:lvl1pPr>
          </a:lstStyle>
          <a:p>
            <a:pPr lvl="0"/>
            <a:r>
              <a:rPr lang="en-US" dirty="0"/>
              <a:t>Answer</a:t>
            </a:r>
          </a:p>
        </p:txBody>
      </p:sp>
      <p:sp>
        <p:nvSpPr>
          <p:cNvPr id="5" name="Content Placeholder 2"/>
          <p:cNvSpPr>
            <a:spLocks noGrp="1"/>
          </p:cNvSpPr>
          <p:nvPr>
            <p:ph idx="12" hasCustomPrompt="1"/>
          </p:nvPr>
        </p:nvSpPr>
        <p:spPr>
          <a:xfrm>
            <a:off x="3071664" y="2598340"/>
            <a:ext cx="8064896" cy="432048"/>
          </a:xfrm>
          <a:prstGeom prst="rect">
            <a:avLst/>
          </a:prstGeom>
        </p:spPr>
        <p:txBody>
          <a:bodyPr anchor="ctr"/>
          <a:lstStyle>
            <a:lvl1pPr marL="0" indent="0" algn="ctr">
              <a:buFontTx/>
              <a:buNone/>
              <a:defRPr sz="2000">
                <a:solidFill>
                  <a:schemeClr val="bg1"/>
                </a:solidFill>
              </a:defRPr>
            </a:lvl1pPr>
          </a:lstStyle>
          <a:p>
            <a:pPr lvl="0"/>
            <a:r>
              <a:rPr lang="en-US" dirty="0"/>
              <a:t>Answer</a:t>
            </a:r>
          </a:p>
        </p:txBody>
      </p:sp>
      <p:sp>
        <p:nvSpPr>
          <p:cNvPr id="6" name="Content Placeholder 2"/>
          <p:cNvSpPr>
            <a:spLocks noGrp="1"/>
          </p:cNvSpPr>
          <p:nvPr>
            <p:ph idx="13" hasCustomPrompt="1"/>
          </p:nvPr>
        </p:nvSpPr>
        <p:spPr>
          <a:xfrm>
            <a:off x="3071664" y="3068960"/>
            <a:ext cx="8064896" cy="432048"/>
          </a:xfrm>
          <a:prstGeom prst="rect">
            <a:avLst/>
          </a:prstGeom>
        </p:spPr>
        <p:txBody>
          <a:bodyPr anchor="ctr"/>
          <a:lstStyle>
            <a:lvl1pPr marL="0" indent="0" algn="ctr">
              <a:buFontTx/>
              <a:buNone/>
              <a:defRPr sz="2000">
                <a:solidFill>
                  <a:schemeClr val="bg1"/>
                </a:solidFill>
              </a:defRPr>
            </a:lvl1pPr>
          </a:lstStyle>
          <a:p>
            <a:pPr lvl="0"/>
            <a:r>
              <a:rPr lang="en-US" dirty="0"/>
              <a:t>Answer</a:t>
            </a:r>
          </a:p>
        </p:txBody>
      </p:sp>
      <p:sp>
        <p:nvSpPr>
          <p:cNvPr id="7" name="Content Placeholder 2"/>
          <p:cNvSpPr>
            <a:spLocks noGrp="1"/>
          </p:cNvSpPr>
          <p:nvPr>
            <p:ph idx="14" hasCustomPrompt="1"/>
          </p:nvPr>
        </p:nvSpPr>
        <p:spPr>
          <a:xfrm>
            <a:off x="3071664" y="3573016"/>
            <a:ext cx="8064896" cy="432048"/>
          </a:xfrm>
          <a:prstGeom prst="rect">
            <a:avLst/>
          </a:prstGeom>
        </p:spPr>
        <p:txBody>
          <a:bodyPr anchor="ctr"/>
          <a:lstStyle>
            <a:lvl1pPr marL="0" indent="0" algn="ctr">
              <a:buFontTx/>
              <a:buNone/>
              <a:defRPr sz="2000">
                <a:solidFill>
                  <a:schemeClr val="bg1"/>
                </a:solidFill>
              </a:defRPr>
            </a:lvl1pPr>
          </a:lstStyle>
          <a:p>
            <a:pPr lvl="0"/>
            <a:r>
              <a:rPr lang="en-US" dirty="0"/>
              <a:t>Answer</a:t>
            </a:r>
          </a:p>
        </p:txBody>
      </p:sp>
      <p:sp>
        <p:nvSpPr>
          <p:cNvPr id="8" name="Content Placeholder 2"/>
          <p:cNvSpPr>
            <a:spLocks noGrp="1"/>
          </p:cNvSpPr>
          <p:nvPr>
            <p:ph idx="15" hasCustomPrompt="1"/>
          </p:nvPr>
        </p:nvSpPr>
        <p:spPr>
          <a:xfrm>
            <a:off x="3071664" y="4050196"/>
            <a:ext cx="8064896" cy="432048"/>
          </a:xfrm>
          <a:prstGeom prst="rect">
            <a:avLst/>
          </a:prstGeom>
        </p:spPr>
        <p:txBody>
          <a:bodyPr anchor="ctr"/>
          <a:lstStyle>
            <a:lvl1pPr marL="0" indent="0" algn="ctr">
              <a:buFontTx/>
              <a:buNone/>
              <a:defRPr sz="2000">
                <a:solidFill>
                  <a:schemeClr val="bg1"/>
                </a:solidFill>
              </a:defRPr>
            </a:lvl1pPr>
          </a:lstStyle>
          <a:p>
            <a:pPr lvl="0"/>
            <a:r>
              <a:rPr lang="en-US" dirty="0"/>
              <a:t>Answer</a:t>
            </a:r>
          </a:p>
        </p:txBody>
      </p:sp>
      <p:sp>
        <p:nvSpPr>
          <p:cNvPr id="9" name="Content Placeholder 2"/>
          <p:cNvSpPr>
            <a:spLocks noGrp="1"/>
          </p:cNvSpPr>
          <p:nvPr>
            <p:ph idx="16" hasCustomPrompt="1"/>
          </p:nvPr>
        </p:nvSpPr>
        <p:spPr>
          <a:xfrm>
            <a:off x="3071664" y="4518248"/>
            <a:ext cx="8064896" cy="432048"/>
          </a:xfrm>
          <a:prstGeom prst="rect">
            <a:avLst/>
          </a:prstGeom>
        </p:spPr>
        <p:txBody>
          <a:bodyPr anchor="ctr"/>
          <a:lstStyle>
            <a:lvl1pPr marL="0" indent="0" algn="ctr">
              <a:buFontTx/>
              <a:buNone/>
              <a:defRPr sz="2000">
                <a:solidFill>
                  <a:schemeClr val="bg1"/>
                </a:solidFill>
              </a:defRPr>
            </a:lvl1pPr>
          </a:lstStyle>
          <a:p>
            <a:pPr lvl="0"/>
            <a:r>
              <a:rPr lang="en-US" dirty="0"/>
              <a:t>Answer</a:t>
            </a:r>
          </a:p>
        </p:txBody>
      </p:sp>
      <p:sp>
        <p:nvSpPr>
          <p:cNvPr id="10" name="Content Placeholder 2"/>
          <p:cNvSpPr>
            <a:spLocks noGrp="1"/>
          </p:cNvSpPr>
          <p:nvPr>
            <p:ph idx="17" hasCustomPrompt="1"/>
          </p:nvPr>
        </p:nvSpPr>
        <p:spPr>
          <a:xfrm>
            <a:off x="3071664" y="5013176"/>
            <a:ext cx="8064896" cy="432048"/>
          </a:xfrm>
          <a:prstGeom prst="rect">
            <a:avLst/>
          </a:prstGeom>
        </p:spPr>
        <p:txBody>
          <a:bodyPr anchor="ctr"/>
          <a:lstStyle>
            <a:lvl1pPr marL="0" indent="0" algn="ctr">
              <a:buFontTx/>
              <a:buNone/>
              <a:defRPr sz="2000">
                <a:solidFill>
                  <a:schemeClr val="bg1"/>
                </a:solidFill>
              </a:defRPr>
            </a:lvl1pPr>
          </a:lstStyle>
          <a:p>
            <a:pPr lvl="0"/>
            <a:r>
              <a:rPr lang="en-US" dirty="0"/>
              <a:t>Answer</a:t>
            </a:r>
          </a:p>
        </p:txBody>
      </p:sp>
      <p:sp>
        <p:nvSpPr>
          <p:cNvPr id="11" name="Content Placeholder 2"/>
          <p:cNvSpPr>
            <a:spLocks noGrp="1"/>
          </p:cNvSpPr>
          <p:nvPr>
            <p:ph idx="18" hasCustomPrompt="1"/>
          </p:nvPr>
        </p:nvSpPr>
        <p:spPr>
          <a:xfrm>
            <a:off x="3071664" y="5517232"/>
            <a:ext cx="8064896" cy="432048"/>
          </a:xfrm>
          <a:prstGeom prst="rect">
            <a:avLst/>
          </a:prstGeom>
        </p:spPr>
        <p:txBody>
          <a:bodyPr anchor="ctr"/>
          <a:lstStyle>
            <a:lvl1pPr marL="0" indent="0" algn="ctr">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88784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112962805"/>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13846368"/>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596741"/>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370864016"/>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289495788"/>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8804"/>
            <a:ext cx="10515600" cy="4348163"/>
          </a:xfrm>
          <a:prstGeom prst="rect">
            <a:avLst/>
          </a:prstGeom>
        </p:spPr>
        <p:txBody>
          <a:bodyPr/>
          <a:lstStyle>
            <a:lvl1pPr>
              <a:buClr>
                <a:srgbClr val="7F358F"/>
              </a:buClr>
              <a:defRPr>
                <a:solidFill>
                  <a:schemeClr val="tx1"/>
                </a:solidFill>
              </a:defRPr>
            </a:lvl1pPr>
            <a:lvl2pPr>
              <a:buClr>
                <a:srgbClr val="7F358F"/>
              </a:buClr>
              <a:defRPr>
                <a:solidFill>
                  <a:schemeClr val="tx1"/>
                </a:solidFill>
              </a:defRPr>
            </a:lvl2pPr>
            <a:lvl3pPr>
              <a:buClr>
                <a:srgbClr val="7F358F"/>
              </a:buClr>
              <a:defRPr>
                <a:solidFill>
                  <a:schemeClr val="tx1"/>
                </a:solidFill>
              </a:defRPr>
            </a:lvl3pPr>
            <a:lvl4pPr>
              <a:buClr>
                <a:srgbClr val="7F358F"/>
              </a:buClr>
              <a:defRPr>
                <a:solidFill>
                  <a:schemeClr val="tx1"/>
                </a:solidFill>
              </a:defRPr>
            </a:lvl4pPr>
            <a:lvl5pPr>
              <a:buClr>
                <a:srgbClr val="7F358F"/>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7BFDD0E2-6CB1-432A-9358-86D9565BDBC4}" type="datetime1">
              <a:rPr kumimoji="0" lang="en-US" sz="24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12/31/20</a:t>
            </a:fld>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Slide Number Placeholder 5"/>
          <p:cNvSpPr>
            <a:spLocks noGrp="1"/>
          </p:cNvSpPr>
          <p:nvPr>
            <p:ph type="sldNum" sz="quarter" idx="12"/>
          </p:nvPr>
        </p:nvSpPr>
        <p:spPr>
          <a:xfrm>
            <a:off x="8610600" y="6356356"/>
            <a:ext cx="2743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ABA51E9-B33F-9D48-8D99-5D122A0A7D32}" type="slidenum">
              <a:rPr kumimoji="0" lang="en-US" sz="24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itle 1"/>
          <p:cNvSpPr>
            <a:spLocks noGrp="1"/>
          </p:cNvSpPr>
          <p:nvPr>
            <p:ph type="ctrTitle"/>
          </p:nvPr>
        </p:nvSpPr>
        <p:spPr>
          <a:xfrm>
            <a:off x="0" y="135512"/>
            <a:ext cx="12192000" cy="1000275"/>
          </a:xfrm>
          <a:prstGeom prst="rect">
            <a:avLst/>
          </a:prstGeom>
        </p:spPr>
        <p:txBody>
          <a:bodyPr anchor="b"/>
          <a:lstStyle>
            <a:lvl1pPr algn="ctr">
              <a:defRPr sz="3375">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29116908"/>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838732"/>
      </p:ext>
    </p:extLst>
  </p:cSld>
  <p:clrMapOvr>
    <a:masterClrMapping/>
  </p:clrMapOvr>
  <p:transition spd="slow"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2F6581-13DD-F248-BDC3-E88E83F10F60}" type="datetimeFigureOut">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F75839-587D-2248-B72E-3139052EBA76}" type="slidenum">
              <a:rPr lang="en-US" smtClean="0"/>
              <a:t>‹#›</a:t>
            </a:fld>
            <a:endParaRPr lang="en-US"/>
          </a:p>
        </p:txBody>
      </p:sp>
    </p:spTree>
    <p:extLst>
      <p:ext uri="{BB962C8B-B14F-4D97-AF65-F5344CB8AC3E}">
        <p14:creationId xmlns:p14="http://schemas.microsoft.com/office/powerpoint/2010/main" val="2448366768"/>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2F6581-13DD-F248-BDC3-E88E83F10F60}" type="datetimeFigureOut">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F75839-587D-2248-B72E-3139052EBA76}" type="slidenum">
              <a:rPr lang="en-US" smtClean="0"/>
              <a:t>‹#›</a:t>
            </a:fld>
            <a:endParaRPr lang="en-US"/>
          </a:p>
        </p:txBody>
      </p:sp>
    </p:spTree>
    <p:extLst>
      <p:ext uri="{BB962C8B-B14F-4D97-AF65-F5344CB8AC3E}">
        <p14:creationId xmlns:p14="http://schemas.microsoft.com/office/powerpoint/2010/main" val="2357530949"/>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2F6581-13DD-F248-BDC3-E88E83F10F60}" type="datetimeFigureOut">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F75839-587D-2248-B72E-3139052EBA76}" type="slidenum">
              <a:rPr lang="en-US" smtClean="0"/>
              <a:t>‹#›</a:t>
            </a:fld>
            <a:endParaRPr lang="en-US"/>
          </a:p>
        </p:txBody>
      </p:sp>
    </p:spTree>
    <p:extLst>
      <p:ext uri="{BB962C8B-B14F-4D97-AF65-F5344CB8AC3E}">
        <p14:creationId xmlns:p14="http://schemas.microsoft.com/office/powerpoint/2010/main" val="357503120"/>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1"/>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2F6581-13DD-F248-BDC3-E88E83F10F60}" type="datetimeFigureOut">
              <a:rPr lang="en-US" smtClean="0"/>
              <a:t>12/31/20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F75839-587D-2248-B72E-3139052EBA76}" type="slidenum">
              <a:rPr lang="en-US" smtClean="0"/>
              <a:t>‹#›</a:t>
            </a:fld>
            <a:endParaRPr lang="en-US"/>
          </a:p>
        </p:txBody>
      </p:sp>
    </p:spTree>
    <p:extLst>
      <p:ext uri="{BB962C8B-B14F-4D97-AF65-F5344CB8AC3E}">
        <p14:creationId xmlns:p14="http://schemas.microsoft.com/office/powerpoint/2010/main" val="117300190"/>
      </p:ext>
    </p:extLst>
  </p:cSld>
  <p:clrMapOvr>
    <a:masterClrMapping/>
  </p:clrMapOvr>
  <p:transition spd="slow"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3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7" y="1535113"/>
            <a:ext cx="538956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7"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2F6581-13DD-F248-BDC3-E88E83F10F60}" type="datetimeFigureOut">
              <a:rPr lang="en-US" smtClean="0"/>
              <a:t>12/31/20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F75839-587D-2248-B72E-3139052EBA76}" type="slidenum">
              <a:rPr lang="en-US" smtClean="0"/>
              <a:t>‹#›</a:t>
            </a:fld>
            <a:endParaRPr lang="en-US"/>
          </a:p>
        </p:txBody>
      </p:sp>
    </p:spTree>
    <p:extLst>
      <p:ext uri="{BB962C8B-B14F-4D97-AF65-F5344CB8AC3E}">
        <p14:creationId xmlns:p14="http://schemas.microsoft.com/office/powerpoint/2010/main" val="1181775674"/>
      </p:ext>
    </p:extLst>
  </p:cSld>
  <p:clrMapOvr>
    <a:masterClrMapping/>
  </p:clrMapOvr>
  <p:transition spd="slow"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Date Placeholder 2"/>
          <p:cNvSpPr>
            <a:spLocks noGrp="1"/>
          </p:cNvSpPr>
          <p:nvPr>
            <p:ph type="dt" sz="half" idx="10"/>
          </p:nvPr>
        </p:nvSpPr>
        <p:spPr/>
        <p:txBody>
          <a:bodyPr/>
          <a:lstStyle/>
          <a:p>
            <a:fld id="{782F6581-13DD-F248-BDC3-E88E83F10F60}" type="datetimeFigureOut">
              <a:rPr lang="en-US" smtClean="0"/>
              <a:t>12/31/20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F75839-587D-2248-B72E-3139052EBA76}" type="slidenum">
              <a:rPr lang="en-US" smtClean="0"/>
              <a:t>‹#›</a:t>
            </a:fld>
            <a:endParaRPr lang="en-US"/>
          </a:p>
        </p:txBody>
      </p:sp>
    </p:spTree>
    <p:extLst>
      <p:ext uri="{BB962C8B-B14F-4D97-AF65-F5344CB8AC3E}">
        <p14:creationId xmlns:p14="http://schemas.microsoft.com/office/powerpoint/2010/main" val="284411037"/>
      </p:ext>
    </p:extLst>
  </p:cSld>
  <p:clrMapOvr>
    <a:masterClrMapping/>
  </p:clrMapOvr>
  <p:transition spd="slow"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2F6581-13DD-F248-BDC3-E88E83F10F60}" type="datetimeFigureOut">
              <a:rPr lang="en-US" smtClean="0"/>
              <a:t>12/31/20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F75839-587D-2248-B72E-3139052EBA76}" type="slidenum">
              <a:rPr lang="en-US" smtClean="0"/>
              <a:t>‹#›</a:t>
            </a:fld>
            <a:endParaRPr lang="en-US"/>
          </a:p>
        </p:txBody>
      </p:sp>
    </p:spTree>
    <p:extLst>
      <p:ext uri="{BB962C8B-B14F-4D97-AF65-F5344CB8AC3E}">
        <p14:creationId xmlns:p14="http://schemas.microsoft.com/office/powerpoint/2010/main" val="1441195380"/>
      </p:ext>
    </p:extLst>
  </p:cSld>
  <p:clrMapOvr>
    <a:masterClrMapping/>
  </p:clrMapOvr>
  <p:transition spd="slow"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49"/>
            <a:ext cx="40116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5" y="273052"/>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6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2F6581-13DD-F248-BDC3-E88E83F10F60}" type="datetimeFigureOut">
              <a:rPr lang="en-US" smtClean="0"/>
              <a:t>12/31/20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F75839-587D-2248-B72E-3139052EBA76}" type="slidenum">
              <a:rPr lang="en-US" smtClean="0"/>
              <a:t>‹#›</a:t>
            </a:fld>
            <a:endParaRPr lang="en-US"/>
          </a:p>
        </p:txBody>
      </p:sp>
    </p:spTree>
    <p:extLst>
      <p:ext uri="{BB962C8B-B14F-4D97-AF65-F5344CB8AC3E}">
        <p14:creationId xmlns:p14="http://schemas.microsoft.com/office/powerpoint/2010/main" val="2302400002"/>
      </p:ext>
    </p:extLst>
  </p:cSld>
  <p:clrMapOvr>
    <a:masterClrMapping/>
  </p:clrMapOvr>
  <p:transition spd="slow"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188"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2F6581-13DD-F248-BDC3-E88E83F10F60}" type="datetimeFigureOut">
              <a:rPr lang="en-US" smtClean="0"/>
              <a:t>12/31/20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F75839-587D-2248-B72E-3139052EBA76}" type="slidenum">
              <a:rPr lang="en-US" smtClean="0"/>
              <a:t>‹#›</a:t>
            </a:fld>
            <a:endParaRPr lang="en-US"/>
          </a:p>
        </p:txBody>
      </p:sp>
    </p:spTree>
    <p:extLst>
      <p:ext uri="{BB962C8B-B14F-4D97-AF65-F5344CB8AC3E}">
        <p14:creationId xmlns:p14="http://schemas.microsoft.com/office/powerpoint/2010/main" val="1636429351"/>
      </p:ext>
    </p:extLst>
  </p:cSld>
  <p:clrMapOvr>
    <a:masterClrMapping/>
  </p:clrMapOvr>
  <p:transition spd="slow"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2F6581-13DD-F248-BDC3-E88E83F10F60}" type="datetimeFigureOut">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F75839-587D-2248-B72E-3139052EBA76}" type="slidenum">
              <a:rPr lang="en-US" smtClean="0"/>
              <a:t>‹#›</a:t>
            </a:fld>
            <a:endParaRPr lang="en-US"/>
          </a:p>
        </p:txBody>
      </p:sp>
    </p:spTree>
    <p:extLst>
      <p:ext uri="{BB962C8B-B14F-4D97-AF65-F5344CB8AC3E}">
        <p14:creationId xmlns:p14="http://schemas.microsoft.com/office/powerpoint/2010/main" val="802167774"/>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4141831430"/>
      </p:ext>
    </p:extLst>
  </p:cSld>
  <p:clrMapOvr>
    <a:masterClrMapping/>
  </p:clrMapOvr>
  <p:transition spd="slow"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2F6581-13DD-F248-BDC3-E88E83F10F60}" type="datetimeFigureOut">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F75839-587D-2248-B72E-3139052EBA76}" type="slidenum">
              <a:rPr lang="en-US" smtClean="0"/>
              <a:t>‹#›</a:t>
            </a:fld>
            <a:endParaRPr lang="en-US"/>
          </a:p>
        </p:txBody>
      </p:sp>
    </p:spTree>
    <p:extLst>
      <p:ext uri="{BB962C8B-B14F-4D97-AF65-F5344CB8AC3E}">
        <p14:creationId xmlns:p14="http://schemas.microsoft.com/office/powerpoint/2010/main" val="2947979215"/>
      </p:ext>
    </p:extLst>
  </p:cSld>
  <p:clrMapOvr>
    <a:masterClrMapping/>
  </p:clrMapOvr>
  <p:transition spd="slow"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3" y="1"/>
            <a:ext cx="12191997" cy="4000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58" t="3488" r="18458"/>
          <a:stretch/>
        </p:blipFill>
        <p:spPr>
          <a:xfrm>
            <a:off x="3" y="171450"/>
            <a:ext cx="4064000" cy="3730430"/>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8876" t="6503" r="25890" b="1142"/>
          <a:stretch/>
        </p:blipFill>
        <p:spPr>
          <a:xfrm>
            <a:off x="4064005" y="171451"/>
            <a:ext cx="4063999" cy="3733917"/>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19894" t="1957" r="27183"/>
          <a:stretch/>
        </p:blipFill>
        <p:spPr>
          <a:xfrm>
            <a:off x="8112296" y="171451"/>
            <a:ext cx="4079705" cy="3733917"/>
          </a:xfrm>
          <a:prstGeom prst="rect">
            <a:avLst/>
          </a:prstGeom>
        </p:spPr>
      </p:pic>
      <p:sp>
        <p:nvSpPr>
          <p:cNvPr id="13" name="Rectangle 12"/>
          <p:cNvSpPr/>
          <p:nvPr userDrawn="1"/>
        </p:nvSpPr>
        <p:spPr>
          <a:xfrm>
            <a:off x="3" y="3558713"/>
            <a:ext cx="12191997" cy="347856"/>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0036" y="4776686"/>
            <a:ext cx="3600369" cy="94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5029625" y="4738585"/>
            <a:ext cx="6476576" cy="697803"/>
          </a:xfrm>
          <a:ln algn="ctr"/>
        </p:spPr>
        <p:txBody>
          <a:bodyPr anchor="b"/>
          <a:lstStyle>
            <a:lvl1pPr algn="l">
              <a:defRPr sz="2800"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5029625" y="5586002"/>
            <a:ext cx="6476576" cy="790575"/>
          </a:xfrm>
        </p:spPr>
        <p:txBody>
          <a:bodyPr/>
          <a:lstStyle>
            <a:lvl1pPr marL="0" indent="0" algn="l">
              <a:spcBef>
                <a:spcPts val="0"/>
              </a:spcBef>
              <a:buNone/>
              <a:defRPr sz="1800">
                <a:solidFill>
                  <a:schemeClr val="accent1"/>
                </a:solidFill>
              </a:defRPr>
            </a:lvl1pPr>
          </a:lstStyle>
          <a:p>
            <a:pPr lvl="0"/>
            <a:r>
              <a:rPr lang="en-US" dirty="0"/>
              <a:t>Click to edit Master</a:t>
            </a:r>
          </a:p>
        </p:txBody>
      </p:sp>
      <p:sp>
        <p:nvSpPr>
          <p:cNvPr id="18" name="Rectangle 17"/>
          <p:cNvSpPr>
            <a:spLocks noChangeArrowheads="1"/>
          </p:cNvSpPr>
          <p:nvPr userDrawn="1"/>
        </p:nvSpPr>
        <p:spPr bwMode="auto">
          <a:xfrm>
            <a:off x="1364346" y="6694817"/>
            <a:ext cx="5119775" cy="73866"/>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00">
                <a:solidFill>
                  <a:schemeClr val="tx2"/>
                </a:solidFill>
                <a:latin typeface="Arial Narrow" pitchFamily="34" charset="0"/>
              </a:rPr>
              <a:t>The Ohio State University Comprehensive Cancer Center – Arthur G. James Cancer Hospital and Richard J. Solove Research Institute</a:t>
            </a:r>
          </a:p>
        </p:txBody>
      </p:sp>
      <p:grpSp>
        <p:nvGrpSpPr>
          <p:cNvPr id="19" name="Group 4"/>
          <p:cNvGrpSpPr>
            <a:grpSpLocks noChangeAspect="1"/>
          </p:cNvGrpSpPr>
          <p:nvPr userDrawn="1"/>
        </p:nvGrpSpPr>
        <p:grpSpPr bwMode="auto">
          <a:xfrm>
            <a:off x="1450524" y="3642296"/>
            <a:ext cx="9290952" cy="216940"/>
            <a:chOff x="513" y="1219"/>
            <a:chExt cx="3469" cy="108"/>
          </a:xfrm>
          <a:solidFill>
            <a:schemeClr val="bg1"/>
          </a:solidFill>
        </p:grpSpPr>
        <p:sp>
          <p:nvSpPr>
            <p:cNvPr id="20"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16080023"/>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 gray band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a:p>
        </p:txBody>
      </p:sp>
      <p:sp>
        <p:nvSpPr>
          <p:cNvPr id="3" name="Content Placeholder 2"/>
          <p:cNvSpPr>
            <a:spLocks noGrp="1"/>
          </p:cNvSpPr>
          <p:nvPr>
            <p:ph idx="1"/>
          </p:nvPr>
        </p:nvSpPr>
        <p:spPr>
          <a:xfrm>
            <a:off x="372533" y="1335525"/>
            <a:ext cx="10972800" cy="4700887"/>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2800">
                <a:solidFill>
                  <a:schemeClr val="accent1"/>
                </a:solidFill>
              </a:defRPr>
            </a:lvl1pPr>
          </a:lstStyle>
          <a:p>
            <a:r>
              <a:rPr lang="en-US" dirty="0"/>
              <a:t>Click to edit Master title style</a:t>
            </a:r>
          </a:p>
        </p:txBody>
      </p:sp>
      <p:pic>
        <p:nvPicPr>
          <p:cNvPr id="10"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556327"/>
      </p:ext>
    </p:extLst>
  </p:cSld>
  <p:clrMapOvr>
    <a:masterClrMapping/>
  </p:clrMapOvr>
  <p:transition spd="slow"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5118" t="48342" r="7278"/>
          <a:stretch/>
        </p:blipFill>
        <p:spPr>
          <a:xfrm>
            <a:off x="-4238" y="3821193"/>
            <a:ext cx="12196239" cy="3034038"/>
          </a:xfrm>
          <a:prstGeom prst="rect">
            <a:avLst/>
          </a:prstGeom>
        </p:spPr>
      </p:pic>
      <p:sp>
        <p:nvSpPr>
          <p:cNvPr id="19" name="Slide Number Placeholder 2"/>
          <p:cNvSpPr>
            <a:spLocks noGrp="1"/>
          </p:cNvSpPr>
          <p:nvPr>
            <p:ph type="sldNum" sz="quarter" idx="4"/>
          </p:nvPr>
        </p:nvSpPr>
        <p:spPr>
          <a:xfrm>
            <a:off x="36083" y="6493751"/>
            <a:ext cx="981752" cy="366183"/>
          </a:xfrm>
        </p:spPr>
        <p:txBody>
          <a:bodyPr/>
          <a:lstStyle/>
          <a:p>
            <a:fld id="{3C956E73-2E7A-40C4-98E5-5009DBC8D49F}" type="slidenum">
              <a:rPr lang="en-US" smtClean="0"/>
              <a:pPr/>
              <a:t>‹#›</a:t>
            </a:fld>
            <a:endParaRPr lang="en-US"/>
          </a:p>
        </p:txBody>
      </p:sp>
      <p:sp>
        <p:nvSpPr>
          <p:cNvPr id="20" name="Rectangle 19"/>
          <p:cNvSpPr/>
          <p:nvPr userDrawn="1"/>
        </p:nvSpPr>
        <p:spPr>
          <a:xfrm>
            <a:off x="1" y="3821193"/>
            <a:ext cx="12192000" cy="55482"/>
          </a:xfrm>
          <a:prstGeom prst="rect">
            <a:avLst/>
          </a:prstGeom>
          <a:gradFill flip="none" rotWithShape="1">
            <a:gsLst>
              <a:gs pos="26000">
                <a:schemeClr val="accent1"/>
              </a:gs>
              <a:gs pos="78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rotWithShape="1">
          <a:blip r:embed="rId3" cstate="print">
            <a:extLst>
              <a:ext uri="{28A0092B-C50C-407E-A947-70E740481C1C}">
                <a14:useLocalDpi xmlns:a14="http://schemas.microsoft.com/office/drawing/2010/main" val="0"/>
              </a:ext>
            </a:extLst>
          </a:blip>
          <a:srcRect l="10511"/>
          <a:stretch/>
        </p:blipFill>
        <p:spPr>
          <a:xfrm>
            <a:off x="-4239" y="981075"/>
            <a:ext cx="6201176" cy="5876925"/>
          </a:xfrm>
          <a:prstGeom prst="rect">
            <a:avLst/>
          </a:prstGeom>
        </p:spPr>
      </p:pic>
      <p:pic>
        <p:nvPicPr>
          <p:cNvPr id="2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26570" y="4492996"/>
            <a:ext cx="3502805" cy="915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4"/>
          <p:cNvGrpSpPr>
            <a:grpSpLocks noChangeAspect="1"/>
          </p:cNvGrpSpPr>
          <p:nvPr userDrawn="1"/>
        </p:nvGrpSpPr>
        <p:grpSpPr bwMode="auto">
          <a:xfrm>
            <a:off x="6749791" y="5760489"/>
            <a:ext cx="3706596" cy="335736"/>
            <a:chOff x="2993" y="826"/>
            <a:chExt cx="1921" cy="232"/>
          </a:xfrm>
          <a:solidFill>
            <a:schemeClr val="tx2">
              <a:lumMod val="50000"/>
            </a:schemeClr>
          </a:solidFill>
        </p:grpSpPr>
        <p:sp>
          <p:nvSpPr>
            <p:cNvPr id="24"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594869" y="864075"/>
            <a:ext cx="5266931" cy="1621951"/>
          </a:xfrm>
          <a:ln algn="ctr"/>
        </p:spPr>
        <p:txBody>
          <a:bodyPr anchor="b"/>
          <a:lstStyle>
            <a:lvl1pPr algn="l">
              <a:defRPr sz="2800" b="1">
                <a:solidFill>
                  <a:schemeClr val="tx1">
                    <a:lumMod val="95000"/>
                    <a:lumOff val="5000"/>
                  </a:schemeClr>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6730378" y="6572509"/>
            <a:ext cx="5119775" cy="73866"/>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0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p:nvPr>
        </p:nvSpPr>
        <p:spPr>
          <a:xfrm>
            <a:off x="6594869" y="2644451"/>
            <a:ext cx="5266931" cy="790575"/>
          </a:xfrm>
        </p:spPr>
        <p:txBody>
          <a:bodyPr/>
          <a:lstStyle>
            <a:lvl1pPr marL="0" indent="0" algn="l">
              <a:spcBef>
                <a:spcPts val="0"/>
              </a:spcBef>
              <a:buNone/>
              <a:defRPr sz="1800">
                <a:solidFill>
                  <a:schemeClr val="tx1">
                    <a:lumMod val="95000"/>
                    <a:lumOff val="5000"/>
                  </a:schemeClr>
                </a:solidFill>
              </a:defRPr>
            </a:lvl1pPr>
          </a:lstStyle>
          <a:p>
            <a:pPr lvl="0"/>
            <a:r>
              <a:rPr lang="en-US" dirty="0"/>
              <a:t>Click to edit Master</a:t>
            </a:r>
          </a:p>
        </p:txBody>
      </p:sp>
    </p:spTree>
    <p:extLst>
      <p:ext uri="{BB962C8B-B14F-4D97-AF65-F5344CB8AC3E}">
        <p14:creationId xmlns:p14="http://schemas.microsoft.com/office/powerpoint/2010/main" val="2747335775"/>
      </p:ext>
    </p:extLst>
  </p:cSld>
  <p:clrMapOvr>
    <a:masterClrMapping/>
  </p:clrMapOvr>
  <p:transition spd="slow" advClick="0"/>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descr="C:\Users\Jason\Documents\Work\Client_File_Backups\CCC_James\09-11-2013 2013 Rebrand\Clinical\2014_ClinicalStandardContent_2-21_GrayDNA_bottomExtend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72533" y="1335525"/>
            <a:ext cx="10972800" cy="4700887"/>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207117985"/>
      </p:ext>
    </p:extLst>
  </p:cSld>
  <p:clrMapOvr>
    <a:masterClrMapping/>
  </p:clrMapOvr>
  <p:transition spd="slow"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83" y="0"/>
            <a:ext cx="9410467" cy="6858000"/>
          </a:xfrm>
          <a:prstGeom prst="rect">
            <a:avLst/>
          </a:prstGeom>
        </p:spPr>
      </p:pic>
      <p:sp>
        <p:nvSpPr>
          <p:cNvPr id="3" name="Content Placeholder 2"/>
          <p:cNvSpPr>
            <a:spLocks noGrp="1"/>
          </p:cNvSpPr>
          <p:nvPr>
            <p:ph idx="1"/>
          </p:nvPr>
        </p:nvSpPr>
        <p:spPr>
          <a:xfrm>
            <a:off x="372533" y="1335525"/>
            <a:ext cx="10972800" cy="4700887"/>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2800">
                <a:solidFill>
                  <a:schemeClr val="accent1"/>
                </a:solidFill>
              </a:defRPr>
            </a:lvl1pPr>
          </a:lstStyle>
          <a:p>
            <a:r>
              <a:rPr lang="en-US" dirty="0"/>
              <a:t>Click to edit Master title style</a:t>
            </a:r>
          </a:p>
        </p:txBody>
      </p:sp>
      <p:pic>
        <p:nvPicPr>
          <p:cNvPr id="10"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323448"/>
      </p:ext>
    </p:extLst>
  </p:cSld>
  <p:clrMapOvr>
    <a:masterClrMapping/>
  </p:clrMapOvr>
  <p:transition spd="slow"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 Hope ">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 y="439729"/>
            <a:ext cx="3169796" cy="6170622"/>
          </a:xfrm>
          <a:prstGeom prst="rect">
            <a:avLst/>
          </a:prstGeom>
          <a:noFill/>
        </p:spPr>
      </p:pic>
      <p:sp>
        <p:nvSpPr>
          <p:cNvPr id="3" name="Content Placeholder 2"/>
          <p:cNvSpPr>
            <a:spLocks noGrp="1"/>
          </p:cNvSpPr>
          <p:nvPr>
            <p:ph idx="1"/>
          </p:nvPr>
        </p:nvSpPr>
        <p:spPr>
          <a:xfrm>
            <a:off x="3403600" y="1464421"/>
            <a:ext cx="7941733" cy="3721836"/>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a:p>
        </p:txBody>
      </p:sp>
      <p:sp>
        <p:nvSpPr>
          <p:cNvPr id="2" name="Title 1"/>
          <p:cNvSpPr>
            <a:spLocks noGrp="1"/>
          </p:cNvSpPr>
          <p:nvPr>
            <p:ph type="title"/>
          </p:nvPr>
        </p:nvSpPr>
        <p:spPr>
          <a:xfrm>
            <a:off x="3403600" y="649243"/>
            <a:ext cx="7941733" cy="672735"/>
          </a:xfrm>
        </p:spPr>
        <p:txBody>
          <a:bodyPr anchor="b" anchorCtr="0"/>
          <a:lstStyle>
            <a:lvl1pPr>
              <a:lnSpc>
                <a:spcPct val="85000"/>
              </a:lnSpc>
              <a:defRPr sz="2800">
                <a:solidFill>
                  <a:schemeClr val="accent1"/>
                </a:solidFill>
              </a:defRPr>
            </a:lvl1pPr>
          </a:lstStyle>
          <a:p>
            <a:r>
              <a:rPr lang="en-US" dirty="0"/>
              <a:t>Click to edit Master title style</a:t>
            </a:r>
          </a:p>
        </p:txBody>
      </p:sp>
      <p:pic>
        <p:nvPicPr>
          <p:cNvPr id="12"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0921986"/>
      </p:ext>
    </p:extLst>
  </p:cSld>
  <p:clrMapOvr>
    <a:masterClrMapping/>
  </p:clrMapOvr>
  <p:transition spd="slow"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2" name="Title 1"/>
          <p:cNvSpPr>
            <a:spLocks noGrp="1"/>
          </p:cNvSpPr>
          <p:nvPr>
            <p:ph type="title"/>
          </p:nvPr>
        </p:nvSpPr>
        <p:spPr>
          <a:xfrm>
            <a:off x="6844205" y="2955043"/>
            <a:ext cx="4166696" cy="1713906"/>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a:p>
        </p:txBody>
      </p:sp>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39404" y="5175582"/>
            <a:ext cx="3234797" cy="84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a:xfrm>
            <a:off x="0" y="1162049"/>
            <a:ext cx="12192000" cy="130492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19200"/>
            <a:ext cx="12192000" cy="1162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128188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830188" y="778521"/>
            <a:ext cx="3357603" cy="3775173"/>
          </a:xfrm>
          <a:prstGeom prst="rect">
            <a:avLst/>
          </a:prstGeom>
          <a:noFill/>
          <a:ln w="1397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38583"/>
      </p:ext>
    </p:extLst>
  </p:cSld>
  <p:clrMapOvr>
    <a:masterClrMapping/>
  </p:clrMapOvr>
  <p:transition spd="slow"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955043"/>
            <a:ext cx="4166696" cy="1713906"/>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a:p>
        </p:txBody>
      </p:sp>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39404" y="5175582"/>
            <a:ext cx="3234797" cy="84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a:xfrm>
            <a:off x="0" y="1162049"/>
            <a:ext cx="12192000" cy="130492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19200"/>
            <a:ext cx="12192000" cy="1162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128188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594743" y="722856"/>
            <a:ext cx="5190884" cy="2917926"/>
          </a:xfrm>
          <a:prstGeom prst="rect">
            <a:avLst/>
          </a:prstGeom>
          <a:noFill/>
          <a:ln w="1397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826765"/>
      </p:ext>
    </p:extLst>
  </p:cSld>
  <p:clrMapOvr>
    <a:masterClrMapping/>
  </p:clrMapOvr>
  <p:transition spd="slow"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25"/>
            <a:ext cx="10972800" cy="4700887"/>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2800">
                <a:solidFill>
                  <a:schemeClr val="accent1"/>
                </a:solidFill>
              </a:defRPr>
            </a:lvl1pPr>
          </a:lstStyle>
          <a:p>
            <a:r>
              <a:rPr lang="en-US" dirty="0"/>
              <a:t>Click to edit Master title style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4386"/>
          <a:stretch/>
        </p:blipFill>
        <p:spPr>
          <a:xfrm>
            <a:off x="0" y="1"/>
            <a:ext cx="12192000" cy="385011"/>
          </a:xfrm>
          <a:prstGeom prst="rect">
            <a:avLst/>
          </a:prstGeom>
        </p:spPr>
      </p:pic>
      <p:pic>
        <p:nvPicPr>
          <p:cNvPr id="10"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1641735"/>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547233"/>
      </p:ext>
    </p:extLst>
  </p:cSld>
  <p:clrMapOvr>
    <a:masterClrMapping/>
  </p:clrMapOvr>
  <p:transition spd="slow"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descr="C:\Users\Jason\Documents\Work\Client_File_Backups\CCC_James\09-11-2013 2013 Rebrand\Clinical\2014_ClinicalStandardContent_2-21_GrayDNA_bottomExtend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105331648"/>
      </p:ext>
    </p:extLst>
  </p:cSld>
  <p:clrMapOvr>
    <a:masterClrMapping/>
  </p:clrMapOvr>
  <p:transition spd="slow"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descr="C:\Users\Jason\Documents\Work\Client_File_Backups\CCC_James\09-11-2013 2013 Rebrand\Clinical\2014_ClinicalStandardContent_2-21_GrayDNA_bottomExtend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a:p>
        </p:txBody>
      </p:sp>
    </p:spTree>
    <p:extLst>
      <p:ext uri="{BB962C8B-B14F-4D97-AF65-F5344CB8AC3E}">
        <p14:creationId xmlns:p14="http://schemas.microsoft.com/office/powerpoint/2010/main" val="2686624619"/>
      </p:ext>
    </p:extLst>
  </p:cSld>
  <p:clrMapOvr>
    <a:masterClrMapping/>
  </p:clrMapOvr>
  <p:transition spd="slow"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descr="C:\Users\Jason\Documents\Work\Client_File_Backups\CCC_James\09-11-2013 2013 Rebrand\Clinical\2014_ClinicalStandardContent_2-21_GrayDNA_bottomExtende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995164" y="1335525"/>
            <a:ext cx="5747657" cy="4700887"/>
          </a:xfrm>
        </p:spPr>
        <p:txBody>
          <a:bodyPr/>
          <a:lstStyle>
            <a:lvl1pPr>
              <a:defRPr sz="22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a:p>
        </p:txBody>
      </p:sp>
      <p:sp>
        <p:nvSpPr>
          <p:cNvPr id="2" name="Title 1"/>
          <p:cNvSpPr>
            <a:spLocks noGrp="1"/>
          </p:cNvSpPr>
          <p:nvPr>
            <p:ph type="title"/>
          </p:nvPr>
        </p:nvSpPr>
        <p:spPr>
          <a:xfrm>
            <a:off x="372533" y="413547"/>
            <a:ext cx="10972800" cy="672735"/>
          </a:xfrm>
        </p:spPr>
        <p:txBody>
          <a:bodyPr anchor="t" anchorCtr="0"/>
          <a:lstStyle>
            <a:lvl1pPr>
              <a:lnSpc>
                <a:spcPct val="85000"/>
              </a:lnSpc>
              <a:defRPr sz="2800">
                <a:solidFill>
                  <a:schemeClr val="accent1"/>
                </a:solidFill>
              </a:defRPr>
            </a:lvl1pPr>
          </a:lstStyle>
          <a:p>
            <a:r>
              <a:rPr lang="en-US" dirty="0"/>
              <a:t>Click to edit Master title style</a:t>
            </a:r>
          </a:p>
        </p:txBody>
      </p:sp>
      <p:pic>
        <p:nvPicPr>
          <p:cNvPr id="10"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8888634"/>
      </p:ext>
    </p:extLst>
  </p:cSld>
  <p:clrMapOvr>
    <a:masterClrMapping/>
  </p:clrMapOvr>
  <p:transition spd="slow"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646821" y="1335525"/>
            <a:ext cx="6270171" cy="4700887"/>
          </a:xfrm>
        </p:spPr>
        <p:txBody>
          <a:bodyPr/>
          <a:lstStyle>
            <a:lvl1pPr>
              <a:defRPr sz="22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a:p>
        </p:txBody>
      </p:sp>
      <p:sp>
        <p:nvSpPr>
          <p:cNvPr id="2" name="Title 1"/>
          <p:cNvSpPr>
            <a:spLocks noGrp="1"/>
          </p:cNvSpPr>
          <p:nvPr>
            <p:ph type="title"/>
          </p:nvPr>
        </p:nvSpPr>
        <p:spPr>
          <a:xfrm>
            <a:off x="5646821" y="413547"/>
            <a:ext cx="6270171" cy="672735"/>
          </a:xfrm>
        </p:spPr>
        <p:txBody>
          <a:bodyPr anchor="t" anchorCtr="0"/>
          <a:lstStyle>
            <a:lvl1pPr>
              <a:lnSpc>
                <a:spcPct val="85000"/>
              </a:lnSpc>
              <a:defRPr sz="2800">
                <a:solidFill>
                  <a:schemeClr val="accent1"/>
                </a:solidFill>
              </a:defRPr>
            </a:lvl1pPr>
          </a:lstStyle>
          <a:p>
            <a:r>
              <a:rPr lang="en-US" dirty="0"/>
              <a:t>Click to edit Master title style</a:t>
            </a:r>
          </a:p>
        </p:txBody>
      </p:sp>
      <p:pic>
        <p:nvPicPr>
          <p:cNvPr id="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511644"/>
      </p:ext>
    </p:extLst>
  </p:cSld>
  <p:clrMapOvr>
    <a:masterClrMapping/>
  </p:clrMapOvr>
  <p:transition spd="slow"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descr="C:\Users\Jason\Documents\Work\Client_File_Backups\CCC_James\09-11-2013 2013 Rebrand\Clinical\2014_ClinicalStandardContent_2-21_GrayDNA_bottomExtended.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86416"/>
          <a:stretch/>
        </p:blipFill>
        <p:spPr bwMode="auto">
          <a:xfrm>
            <a:off x="0" y="5926412"/>
            <a:ext cx="12192000" cy="9315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25"/>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75"/>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0"/>
            <a:ext cx="6073083" cy="3732159"/>
          </a:xfrm>
        </p:spPr>
        <p:txBody>
          <a:bodyPr/>
          <a:lstStyle>
            <a:lvl1pPr>
              <a:spcBef>
                <a:spcPts val="2400"/>
              </a:spcBef>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a:p>
        </p:txBody>
      </p:sp>
      <p:sp>
        <p:nvSpPr>
          <p:cNvPr id="2" name="Title 1"/>
          <p:cNvSpPr>
            <a:spLocks noGrp="1"/>
          </p:cNvSpPr>
          <p:nvPr>
            <p:ph type="title"/>
          </p:nvPr>
        </p:nvSpPr>
        <p:spPr>
          <a:xfrm>
            <a:off x="1118364" y="874185"/>
            <a:ext cx="7987537" cy="535230"/>
          </a:xfrm>
        </p:spPr>
        <p:txBody>
          <a:bodyPr anchor="ctr" anchorCtr="0"/>
          <a:lstStyle>
            <a:lvl1pPr>
              <a:lnSpc>
                <a:spcPct val="85000"/>
              </a:lnSpc>
              <a:defRPr sz="3000"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665827" y="6086150"/>
            <a:ext cx="2039277" cy="5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205581"/>
      </p:ext>
    </p:extLst>
  </p:cSld>
  <p:clrMapOvr>
    <a:masterClrMapping/>
  </p:clrMapOvr>
  <p:transition spd="slow"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71053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770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13754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8960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968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062554"/>
      </p:ext>
    </p:extLst>
  </p:cSld>
  <p:clrMapOvr>
    <a:masterClrMapping/>
  </p:clrMapOvr>
  <p:transition spd="slow"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507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706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3519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5798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8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56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756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605014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53398982"/>
      </p:ext>
    </p:extLst>
  </p:cSld>
  <p:clrMapOvr>
    <a:masterClrMapping/>
  </p:clrMapOvr>
  <p:transition spd="slow"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27291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2871921372"/>
      </p:ext>
    </p:extLst>
  </p:cSld>
  <p:clrMapOvr>
    <a:masterClrMapping/>
  </p:clrMapOvr>
  <p:transition spd="slow"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2709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8677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0" y="0"/>
            <a:ext cx="12204192" cy="3779520"/>
          </a:xfrm>
          <a:solidFill>
            <a:schemeClr val="bg1">
              <a:lumMod val="75000"/>
            </a:schemeClr>
          </a:solidFill>
          <a:effectLst/>
        </p:spPr>
        <p:txBody>
          <a:bodyPr anchor="ctr" anchorCtr="1">
            <a:noAutofit/>
          </a:bodyPr>
          <a:lstStyle>
            <a:lvl1pPr>
              <a:defRPr sz="2400"/>
            </a:lvl1pPr>
          </a:lstStyle>
          <a:p>
            <a:r>
              <a:rPr lang="en-US"/>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18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a:effectLst/>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657613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2" y="975360"/>
            <a:ext cx="11094271" cy="853440"/>
          </a:xfrm>
        </p:spPr>
        <p:txBody>
          <a:bodyPr anchor="b" anchorCtr="0"/>
          <a:lstStyle>
            <a:lvl1pPr>
              <a:defRPr sz="2933"/>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solidFill>
                <a:srgbClr val="63666A"/>
              </a:solidFill>
            </a:endParaRPr>
          </a:p>
        </p:txBody>
      </p:sp>
      <p:sp>
        <p:nvSpPr>
          <p:cNvPr id="4" name="Slide Number Placeholder 3"/>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6" name="Text Placeholder 5"/>
          <p:cNvSpPr>
            <a:spLocks noGrp="1"/>
          </p:cNvSpPr>
          <p:nvPr>
            <p:ph type="body" sz="quarter" idx="12"/>
          </p:nvPr>
        </p:nvSpPr>
        <p:spPr bwMode="gray">
          <a:xfrm>
            <a:off x="548639" y="231648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latin typeface="+mn-lt"/>
              </a:defRPr>
            </a:lvl2pPr>
          </a:lstStyle>
          <a:p>
            <a:pPr lvl="0"/>
            <a:r>
              <a:rPr lang="en-US" dirty="0"/>
              <a:t>Click to edit Master text styles</a:t>
            </a:r>
          </a:p>
          <a:p>
            <a:pPr lvl="1"/>
            <a:r>
              <a:rPr lang="en-US" dirty="0"/>
              <a:t>Second level</a:t>
            </a:r>
          </a:p>
        </p:txBody>
      </p:sp>
      <p:sp>
        <p:nvSpPr>
          <p:cNvPr id="9" name="Text Placeholder 8"/>
          <p:cNvSpPr>
            <a:spLocks noGrp="1"/>
          </p:cNvSpPr>
          <p:nvPr>
            <p:ph type="body" sz="quarter" idx="13"/>
          </p:nvPr>
        </p:nvSpPr>
        <p:spPr bwMode="gray">
          <a:xfrm>
            <a:off x="4367643" y="231648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bwMode="gray">
          <a:xfrm>
            <a:off x="8178433" y="231648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67396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lvl1pPr>
              <a:defRPr>
                <a:latin typeface="+mj-lt"/>
              </a:defRPr>
            </a:lvl1pPr>
            <a:lvl2pPr>
              <a:defRPr>
                <a:latin typeface="+mj-lt"/>
              </a:defRPr>
            </a:lvl2pPr>
            <a:lvl3pPr>
              <a:defRPr>
                <a:latin typeface="+mj-lt"/>
              </a:defRPr>
            </a:lvl3pPr>
            <a:lvl4pPr>
              <a:defRPr>
                <a:latin typeface="+mj-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a:xfrm>
            <a:off x="548641" y="685799"/>
            <a:ext cx="11094720" cy="853440"/>
          </a:xfrm>
        </p:spPr>
        <p:txBody>
          <a:bodyPr/>
          <a:lstStyle/>
          <a:p>
            <a:r>
              <a:rPr lang="en-US"/>
              <a:t>Click to edit Master title style</a:t>
            </a:r>
            <a:endParaRPr lang="en-US" dirty="0"/>
          </a:p>
        </p:txBody>
      </p:sp>
      <p:sp>
        <p:nvSpPr>
          <p:cNvPr id="14" name="Footer Placeholder 13"/>
          <p:cNvSpPr>
            <a:spLocks noGrp="1"/>
          </p:cNvSpPr>
          <p:nvPr>
            <p:ph type="ftr" sz="quarter" idx="12"/>
          </p:nvPr>
        </p:nvSpPr>
        <p:spPr/>
        <p:txBody>
          <a:bodyPr/>
          <a:lstStyle/>
          <a:p>
            <a:endParaRPr lang="en-US">
              <a:solidFill>
                <a:srgbClr val="63666A"/>
              </a:solidFill>
            </a:endParaRPr>
          </a:p>
        </p:txBody>
      </p:sp>
    </p:spTree>
    <p:extLst>
      <p:ext uri="{BB962C8B-B14F-4D97-AF65-F5344CB8AC3E}">
        <p14:creationId xmlns:p14="http://schemas.microsoft.com/office/powerpoint/2010/main" val="13121881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2" y="685800"/>
            <a:ext cx="11094271" cy="853440"/>
          </a:xfrm>
        </p:spPr>
        <p:txBody>
          <a:bodyPr/>
          <a:lstStyle/>
          <a:p>
            <a:r>
              <a:rPr lang="en-US"/>
              <a:t>Click to edit Master title style</a:t>
            </a:r>
            <a:endParaRPr lang="en-US" dirty="0"/>
          </a:p>
        </p:txBody>
      </p:sp>
      <p:sp>
        <p:nvSpPr>
          <p:cNvPr id="9" name="Slide Number Placeholder 8"/>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10" name="Footer Placeholder 9"/>
          <p:cNvSpPr>
            <a:spLocks noGrp="1"/>
          </p:cNvSpPr>
          <p:nvPr>
            <p:ph type="ftr" sz="quarter" idx="11"/>
          </p:nvPr>
        </p:nvSpPr>
        <p:spPr/>
        <p:txBody>
          <a:bodyPr/>
          <a:lstStyle/>
          <a:p>
            <a:endParaRPr lang="en-US">
              <a:solidFill>
                <a:srgbClr val="63666A"/>
              </a:solidFill>
            </a:endParaRP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2400">
                <a:latin typeface="+mj-lt"/>
              </a:defRPr>
            </a:lvl1pPr>
            <a:lvl2pPr>
              <a:defRPr sz="2400">
                <a:latin typeface="+mj-lt"/>
              </a:defRPr>
            </a:lvl2pPr>
            <a:lvl3pPr>
              <a:defRPr sz="2133">
                <a:latin typeface="+mj-lt"/>
              </a:defRPr>
            </a:lvl3pPr>
            <a:lvl4pPr>
              <a:defRPr sz="1867">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spcBef>
                <a:spcPts val="1600"/>
              </a:spcBef>
              <a:defRPr sz="2400">
                <a:latin typeface="+mj-lt"/>
              </a:defRPr>
            </a:lvl1pPr>
            <a:lvl2pPr>
              <a:defRPr sz="2400">
                <a:latin typeface="+mj-lt"/>
              </a:defRPr>
            </a:lvl2pPr>
            <a:lvl3pPr>
              <a:defRPr sz="2133">
                <a:latin typeface="+mj-lt"/>
              </a:defRPr>
            </a:lvl3pPr>
            <a:lvl4pPr>
              <a:defRPr sz="1867">
                <a:latin typeface="+mj-lt"/>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941820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7" name="Footer Placeholder 6"/>
          <p:cNvSpPr>
            <a:spLocks noGrp="1"/>
          </p:cNvSpPr>
          <p:nvPr>
            <p:ph type="ftr" sz="quarter" idx="11"/>
          </p:nvPr>
        </p:nvSpPr>
        <p:spPr/>
        <p:txBody>
          <a:bodyPr/>
          <a:lstStyle/>
          <a:p>
            <a:endParaRPr lang="en-US">
              <a:solidFill>
                <a:srgbClr val="63666A"/>
              </a:solidFill>
            </a:endParaRPr>
          </a:p>
        </p:txBody>
      </p:sp>
    </p:spTree>
    <p:extLst>
      <p:ext uri="{BB962C8B-B14F-4D97-AF65-F5344CB8AC3E}">
        <p14:creationId xmlns:p14="http://schemas.microsoft.com/office/powerpoint/2010/main" val="6898148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6" name="Footer Placeholder 5"/>
          <p:cNvSpPr>
            <a:spLocks noGrp="1"/>
          </p:cNvSpPr>
          <p:nvPr>
            <p:ph type="ftr" sz="quarter" idx="11"/>
          </p:nvPr>
        </p:nvSpPr>
        <p:spPr/>
        <p:txBody>
          <a:bodyPr/>
          <a:lstStyle/>
          <a:p>
            <a:endParaRPr lang="en-US">
              <a:solidFill>
                <a:srgbClr val="63666A"/>
              </a:solidFill>
            </a:endParaRPr>
          </a:p>
        </p:txBody>
      </p:sp>
    </p:spTree>
    <p:extLst>
      <p:ext uri="{BB962C8B-B14F-4D97-AF65-F5344CB8AC3E}">
        <p14:creationId xmlns:p14="http://schemas.microsoft.com/office/powerpoint/2010/main" val="699736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p:spPr>
        <p:txBody>
          <a:bodyPr anchor="t"/>
          <a:lstStyle>
            <a:lvl1pPr algn="l">
              <a:defRPr sz="3467" b="1" cap="none">
                <a:solidFill>
                  <a:schemeClr val="bg1"/>
                </a:solidFill>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2" name="Footer Placeholder 11"/>
          <p:cNvSpPr>
            <a:spLocks noGrp="1"/>
          </p:cNvSpPr>
          <p:nvPr>
            <p:ph type="ftr" sz="quarter" idx="11"/>
          </p:nvPr>
        </p:nvSpPr>
        <p:spPr bwMode="gray">
          <a:xfrm>
            <a:off x="1889760" y="291273"/>
            <a:ext cx="8534400" cy="215444"/>
          </a:xfrm>
        </p:spPr>
        <p:txBody>
          <a:bodyPr/>
          <a:lstStyle>
            <a:lvl1pPr>
              <a:defRPr>
                <a:solidFill>
                  <a:schemeClr val="bg1"/>
                </a:solidFill>
              </a:defRPr>
            </a:lvl1pPr>
          </a:lstStyle>
          <a:p>
            <a:r>
              <a:rPr lang="en-US">
                <a:solidFill>
                  <a:srgbClr val="FFFFFF"/>
                </a:solidFill>
              </a:rPr>
              <a:t>Clinicopathologic and Molecular Characterization of Early-Onset Colorectal Cancer</a:t>
            </a: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sp>
        <p:nvSpPr>
          <p:cNvPr id="14" name="TextBox 13"/>
          <p:cNvSpPr txBox="1"/>
          <p:nvPr userDrawn="1"/>
        </p:nvSpPr>
        <p:spPr bwMode="gray">
          <a:xfrm>
            <a:off x="553147" y="291273"/>
            <a:ext cx="1097280" cy="215444"/>
          </a:xfrm>
          <a:prstGeom prst="rect">
            <a:avLst/>
          </a:prstGeom>
          <a:noFill/>
        </p:spPr>
        <p:txBody>
          <a:bodyPr wrap="square" lIns="0" tIns="0" rIns="0" bIns="0" rtlCol="0" anchor="ctr" anchorCtr="0">
            <a:spAutoFit/>
          </a:bodyPr>
          <a:lstStyle/>
          <a:p>
            <a:pPr>
              <a:tabLst>
                <a:tab pos="684196" algn="l"/>
              </a:tabLst>
            </a:pPr>
            <a:r>
              <a:rPr lang="en-US" sz="1400">
                <a:solidFill>
                  <a:srgbClr val="FFFFFF"/>
                </a:solidFill>
                <a:latin typeface="+mj-lt"/>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2" y="396984"/>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605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ld Statement">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2" y="1618676"/>
            <a:ext cx="11090137"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rgbClr val="FFFFFF"/>
                </a:solidFill>
              </a:defRPr>
            </a:lvl2pPr>
          </a:lstStyle>
          <a:p>
            <a:pPr lvl="0"/>
            <a:r>
              <a:rPr lang="en-US"/>
              <a:t>Click to edit Master text styles</a:t>
            </a:r>
          </a:p>
          <a:p>
            <a:pPr lvl="1"/>
            <a:r>
              <a:rPr lang="en-US"/>
              <a:t>Second level</a:t>
            </a:r>
          </a:p>
        </p:txBody>
      </p:sp>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4" name="Footer Placeholder 13"/>
          <p:cNvSpPr>
            <a:spLocks noGrp="1"/>
          </p:cNvSpPr>
          <p:nvPr>
            <p:ph type="ftr" sz="quarter" idx="11"/>
          </p:nvPr>
        </p:nvSpPr>
        <p:spPr bwMode="gray">
          <a:xfrm>
            <a:off x="1889760" y="291273"/>
            <a:ext cx="8534400" cy="215444"/>
          </a:xfrm>
        </p:spPr>
        <p:txBody>
          <a:bodyPr/>
          <a:lstStyle>
            <a:lvl1pPr>
              <a:defRPr>
                <a:solidFill>
                  <a:schemeClr val="bg1"/>
                </a:solidFill>
              </a:defRPr>
            </a:lvl1pPr>
          </a:lstStyle>
          <a:p>
            <a:r>
              <a:rPr lang="en-US">
                <a:solidFill>
                  <a:srgbClr val="FFFFFF"/>
                </a:solidFill>
              </a:rPr>
              <a:t>Clinicopathologic and Molecular Characterization of Early-Onset Colorectal Cancer</a:t>
            </a:r>
          </a:p>
        </p:txBody>
      </p:sp>
      <p:sp>
        <p:nvSpPr>
          <p:cNvPr id="12" name="TextBox 11"/>
          <p:cNvSpPr txBox="1"/>
          <p:nvPr userDrawn="1"/>
        </p:nvSpPr>
        <p:spPr bwMode="gray">
          <a:xfrm>
            <a:off x="553147" y="291273"/>
            <a:ext cx="1097280" cy="215444"/>
          </a:xfrm>
          <a:prstGeom prst="rect">
            <a:avLst/>
          </a:prstGeom>
          <a:noFill/>
        </p:spPr>
        <p:txBody>
          <a:bodyPr wrap="square" lIns="0" tIns="0" rIns="0" bIns="0" rtlCol="0" anchor="ctr" anchorCtr="0">
            <a:spAutoFit/>
          </a:bodyPr>
          <a:lstStyle/>
          <a:p>
            <a:pPr>
              <a:tabLst>
                <a:tab pos="684196" algn="l"/>
              </a:tabLst>
            </a:pPr>
            <a:r>
              <a:rPr lang="en-US" sz="140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gray">
          <a:xfrm>
            <a:off x="2" y="396984"/>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277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10157"/>
      </p:ext>
    </p:extLst>
  </p:cSld>
  <p:clrMapOvr>
    <a:masterClrMapping/>
  </p:clrMapOvr>
  <p:transition spd="slow"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Alt">
    <p:spTree>
      <p:nvGrpSpPr>
        <p:cNvPr id="1" name=""/>
        <p:cNvGrpSpPr/>
        <p:nvPr/>
      </p:nvGrpSpPr>
      <p:grpSpPr>
        <a:xfrm>
          <a:off x="0" y="0"/>
          <a:ext cx="0" cy="0"/>
          <a:chOff x="0" y="0"/>
          <a:chExt cx="0" cy="0"/>
        </a:xfrm>
      </p:grpSpPr>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18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92851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bwMode="auto">
          <a:xfrm>
            <a:off x="0" y="1219201"/>
            <a:ext cx="12192000" cy="46039"/>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eaLnBrk="0" fontAlgn="auto" hangingPunct="0">
              <a:spcBef>
                <a:spcPts val="0"/>
              </a:spcBef>
              <a:spcAft>
                <a:spcPts val="0"/>
              </a:spcAft>
              <a:defRPr/>
            </a:pPr>
            <a:endParaRPr lang="en-US" sz="4800" b="1">
              <a:solidFill>
                <a:srgbClr val="FFFF00"/>
              </a:solidFill>
              <a:latin typeface="+mn-lt"/>
            </a:endParaRPr>
          </a:p>
        </p:txBody>
      </p:sp>
      <p:pic>
        <p:nvPicPr>
          <p:cNvPr id="8" name="Picture 2"/>
          <p:cNvPicPr>
            <a:picLocks noChangeAspect="1" noChangeArrowheads="1"/>
          </p:cNvPicPr>
          <p:nvPr/>
        </p:nvPicPr>
        <p:blipFill>
          <a:blip r:embed="rId2" cstate="print"/>
          <a:srcRect/>
          <a:stretch>
            <a:fillRect/>
          </a:stretch>
        </p:blipFill>
        <p:spPr bwMode="auto">
          <a:xfrm>
            <a:off x="0" y="6115050"/>
            <a:ext cx="2032000" cy="742951"/>
          </a:xfrm>
          <a:prstGeom prst="rect">
            <a:avLst/>
          </a:prstGeom>
          <a:noFill/>
          <a:ln w="9525">
            <a:noFill/>
            <a:miter lim="800000"/>
            <a:headEnd/>
            <a:tailEnd/>
          </a:ln>
        </p:spPr>
      </p:pic>
      <p:sp>
        <p:nvSpPr>
          <p:cNvPr id="2" name="Title 1"/>
          <p:cNvSpPr>
            <a:spLocks noGrp="1"/>
          </p:cNvSpPr>
          <p:nvPr>
            <p:ph type="title"/>
          </p:nvPr>
        </p:nvSpPr>
        <p:spPr>
          <a:xfrm>
            <a:off x="609600" y="7620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a:xfrm>
            <a:off x="609600" y="6356352"/>
            <a:ext cx="2844800" cy="365125"/>
          </a:xfrm>
          <a:prstGeom prst="rect">
            <a:avLst/>
          </a:prstGeom>
        </p:spPr>
        <p:txBody>
          <a:bodyPr/>
          <a:lstStyle>
            <a:lvl1pPr>
              <a:defRPr/>
            </a:lvl1pPr>
          </a:lstStyle>
          <a:p>
            <a:fld id="{EB5373BA-0E45-4AF5-9D1E-39F9668EA23D}" type="datetimeFigureOut">
              <a:rPr lang="en-US" smtClean="0"/>
              <a:t>12/31/20</a:t>
            </a:fld>
            <a:endParaRPr lang="en-US"/>
          </a:p>
        </p:txBody>
      </p:sp>
      <p:sp>
        <p:nvSpPr>
          <p:cNvPr id="10" name="Footer Placeholder 4"/>
          <p:cNvSpPr>
            <a:spLocks noGrp="1"/>
          </p:cNvSpPr>
          <p:nvPr>
            <p:ph type="ftr" sz="quarter" idx="11"/>
          </p:nvPr>
        </p:nvSpPr>
        <p:spPr/>
        <p:txBody>
          <a:bodyPr/>
          <a:lstStyle>
            <a:lvl1pPr>
              <a:defRPr/>
            </a:lvl1pPr>
          </a:lstStyle>
          <a:p>
            <a:endParaRPr lang="en-US"/>
          </a:p>
        </p:txBody>
      </p:sp>
      <p:sp>
        <p:nvSpPr>
          <p:cNvPr id="11" name="Slide Number Placeholder 5"/>
          <p:cNvSpPr>
            <a:spLocks noGrp="1"/>
          </p:cNvSpPr>
          <p:nvPr>
            <p:ph type="sldNum" sz="quarter" idx="12"/>
          </p:nvPr>
        </p:nvSpPr>
        <p:spPr/>
        <p:txBody>
          <a:bodyPr/>
          <a:lstStyle>
            <a:lvl1pPr>
              <a:defRPr/>
            </a:lvl1pPr>
          </a:lstStyle>
          <a:p>
            <a:fld id="{06D75977-A3E2-4242-A6B6-896AAAEE20E5}" type="slidenum">
              <a:rPr lang="en-US" smtClean="0"/>
              <a:t>‹#›</a:t>
            </a:fld>
            <a:endParaRPr lang="en-US"/>
          </a:p>
        </p:txBody>
      </p:sp>
    </p:spTree>
    <p:extLst>
      <p:ext uri="{BB962C8B-B14F-4D97-AF65-F5344CB8AC3E}">
        <p14:creationId xmlns:p14="http://schemas.microsoft.com/office/powerpoint/2010/main" val="34867142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Alt">
    <p:spTree>
      <p:nvGrpSpPr>
        <p:cNvPr id="1" name=""/>
        <p:cNvGrpSpPr/>
        <p:nvPr/>
      </p:nvGrpSpPr>
      <p:grpSpPr>
        <a:xfrm>
          <a:off x="0" y="0"/>
          <a:ext cx="0" cy="0"/>
          <a:chOff x="0" y="0"/>
          <a:chExt cx="0" cy="0"/>
        </a:xfrm>
      </p:grpSpPr>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1867" b="0">
                <a:solidFill>
                  <a:schemeClr val="accent6"/>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299283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30"/>
            <a:ext cx="10363200" cy="1470025"/>
          </a:xfrm>
        </p:spPr>
        <p:txBody>
          <a:bodyPr/>
          <a:lstStyle>
            <a:lvl1pPr>
              <a:defRPr>
                <a:solidFill>
                  <a:srgbClr val="E8772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80D1EB9A-8736-5048-830E-EEEC6E87A1BB}" type="datetimeFigureOut">
              <a:rPr lang="en-US" smtClean="0"/>
              <a:pPr/>
              <a:t>12/31/20</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lvl1pPr>
              <a:defRPr>
                <a:latin typeface="Arial" panose="020B0604020202020204" pitchFamily="34" charset="0"/>
                <a:cs typeface="Arial" panose="020B0604020202020204" pitchFamily="34" charset="0"/>
              </a:defRPr>
            </a:lvl1pPr>
          </a:lstStyle>
          <a:p>
            <a:fld id="{E3DF39A3-1701-8C48-8BC5-C2293E564160}" type="slidenum">
              <a:rPr lang="en-US" smtClean="0"/>
              <a:pPr/>
              <a:t>‹#›</a:t>
            </a:fld>
            <a:endParaRPr lang="en-US"/>
          </a:p>
        </p:txBody>
      </p:sp>
    </p:spTree>
    <p:extLst>
      <p:ext uri="{BB962C8B-B14F-4D97-AF65-F5344CB8AC3E}">
        <p14:creationId xmlns:p14="http://schemas.microsoft.com/office/powerpoint/2010/main" val="7705982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re et contenu bleu clair">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4301" y="1206601"/>
            <a:ext cx="10752665" cy="5220759"/>
          </a:xfrm>
        </p:spPr>
        <p:txBody>
          <a:bodyPr/>
          <a:lstStyle>
            <a:lvl1pPr>
              <a:lnSpc>
                <a:spcPct val="100000"/>
              </a:lnSpc>
              <a:spcBef>
                <a:spcPts val="0"/>
              </a:spcBef>
              <a:spcAft>
                <a:spcPts val="600"/>
              </a:spcAft>
              <a:buSzPct val="80000"/>
              <a:defRPr/>
            </a:lvl1pPr>
            <a:lvl2pPr>
              <a:lnSpc>
                <a:spcPct val="100000"/>
              </a:lnSpc>
              <a:spcBef>
                <a:spcPts val="0"/>
              </a:spcBef>
              <a:spcAft>
                <a:spcPts val="0"/>
              </a:spcAft>
              <a:buClr>
                <a:srgbClr val="F58E27"/>
              </a:buClr>
              <a:buSzPct val="80000"/>
              <a:defRPr/>
            </a:lvl2pPr>
            <a:lvl3pPr>
              <a:lnSpc>
                <a:spcPct val="100000"/>
              </a:lnSpc>
              <a:spcBef>
                <a:spcPts val="0"/>
              </a:spcBef>
              <a:spcAft>
                <a:spcPts val="0"/>
              </a:spcAft>
              <a:buSzPct val="80000"/>
              <a:defRPr/>
            </a:lvl3pPr>
            <a:lvl4pPr>
              <a:lnSpc>
                <a:spcPct val="100000"/>
              </a:lnSpc>
              <a:spcBef>
                <a:spcPts val="0"/>
              </a:spcBef>
              <a:spcAft>
                <a:spcPts val="0"/>
              </a:spcAft>
              <a:buSzPct val="80000"/>
              <a:defRPr sz="1600"/>
            </a:lvl4pPr>
            <a:lvl5pPr>
              <a:lnSpc>
                <a:spcPct val="100000"/>
              </a:lnSpc>
              <a:spcBef>
                <a:spcPts val="0"/>
              </a:spcBef>
              <a:spcAft>
                <a:spcPts val="0"/>
              </a:spcAft>
              <a:buSzPct val="80000"/>
              <a:defRPr sz="160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lvl1pPr>
              <a:defRPr sz="1000"/>
            </a:lvl1pPr>
          </a:lstStyle>
          <a:p>
            <a:endParaRPr lang="fr-FR"/>
          </a:p>
        </p:txBody>
      </p:sp>
      <p:sp>
        <p:nvSpPr>
          <p:cNvPr id="5" name="Footer Placeholder 4"/>
          <p:cNvSpPr>
            <a:spLocks noGrp="1"/>
          </p:cNvSpPr>
          <p:nvPr>
            <p:ph type="ftr" sz="quarter" idx="11"/>
          </p:nvPr>
        </p:nvSpPr>
        <p:spPr>
          <a:xfrm>
            <a:off x="1889760" y="320044"/>
            <a:ext cx="8534400" cy="153888"/>
          </a:xfrm>
        </p:spPr>
        <p:txBody>
          <a:bodyPr/>
          <a:lstStyle>
            <a:lvl1pPr>
              <a:defRPr sz="1000"/>
            </a:lvl1pPr>
          </a:lstStyle>
          <a:p>
            <a:endParaRPr lang="fr-FR"/>
          </a:p>
        </p:txBody>
      </p:sp>
      <p:sp>
        <p:nvSpPr>
          <p:cNvPr id="6" name="Slide Number Placeholder 5"/>
          <p:cNvSpPr>
            <a:spLocks noGrp="1"/>
          </p:cNvSpPr>
          <p:nvPr>
            <p:ph type="sldNum" sz="quarter" idx="12"/>
          </p:nvPr>
        </p:nvSpPr>
        <p:spPr>
          <a:xfrm>
            <a:off x="11248253" y="320044"/>
            <a:ext cx="395111" cy="153888"/>
          </a:xfrm>
        </p:spPr>
        <p:txBody>
          <a:bodyPr/>
          <a:lstStyle>
            <a:lvl1pPr>
              <a:defRPr sz="1000"/>
            </a:lvl1pPr>
          </a:lstStyle>
          <a:p>
            <a:fld id="{6135B0F7-5902-4C5B-B77F-36BD236ECC98}" type="slidenum">
              <a:rPr lang="fr-FR" smtClean="0"/>
              <a:pPr/>
              <a:t>‹#›</a:t>
            </a:fld>
            <a:endParaRPr lang="fr-FR"/>
          </a:p>
        </p:txBody>
      </p:sp>
      <p:sp>
        <p:nvSpPr>
          <p:cNvPr id="2" name="Title 1"/>
          <p:cNvSpPr>
            <a:spLocks noGrp="1"/>
          </p:cNvSpPr>
          <p:nvPr>
            <p:ph type="title"/>
          </p:nvPr>
        </p:nvSpPr>
        <p:spPr/>
        <p:txBody>
          <a:bodyPr anchor="ctr"/>
          <a:lstStyle>
            <a:lvl1pPr>
              <a:defRPr sz="2800">
                <a:solidFill>
                  <a:schemeClr val="bg1"/>
                </a:solidFill>
              </a:defRPr>
            </a:lvl1pPr>
          </a:lstStyle>
          <a:p>
            <a:r>
              <a:rPr lang="fr-FR" dirty="0"/>
              <a:t>Modifiez le style du titre</a:t>
            </a:r>
            <a:endParaRPr lang="en-US" dirty="0"/>
          </a:p>
        </p:txBody>
      </p:sp>
    </p:spTree>
    <p:extLst>
      <p:ext uri="{BB962C8B-B14F-4D97-AF65-F5344CB8AC3E}">
        <p14:creationId xmlns:p14="http://schemas.microsoft.com/office/powerpoint/2010/main" val="31298635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
        <p:nvSpPr>
          <p:cNvPr id="5" name="Rectangle 4">
            <a:extLst>
              <a:ext uri="{FF2B5EF4-FFF2-40B4-BE49-F238E27FC236}">
                <a16:creationId xmlns:a16="http://schemas.microsoft.com/office/drawing/2014/main" id="{A6B5518E-B1B8-4066-BC4C-B1F963C23B80}"/>
              </a:ext>
            </a:extLst>
          </p:cNvPr>
          <p:cNvSpPr/>
          <p:nvPr userDrawn="1"/>
        </p:nvSpPr>
        <p:spPr>
          <a:xfrm>
            <a:off x="0" y="6291821"/>
            <a:ext cx="12192000" cy="578879"/>
          </a:xfrm>
          <a:prstGeom prst="rect">
            <a:avLst/>
          </a:prstGeom>
          <a:solidFill>
            <a:srgbClr val="14467B"/>
          </a:solidFill>
          <a:ln>
            <a:solidFill>
              <a:srgbClr val="1446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36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
        <p:nvSpPr>
          <p:cNvPr id="5" name="Rectangle 4">
            <a:extLst>
              <a:ext uri="{FF2B5EF4-FFF2-40B4-BE49-F238E27FC236}">
                <a16:creationId xmlns:a16="http://schemas.microsoft.com/office/drawing/2014/main" id="{5761AADE-4AFA-4691-9C4E-CEF902F670E8}"/>
              </a:ext>
            </a:extLst>
          </p:cNvPr>
          <p:cNvSpPr/>
          <p:nvPr userDrawn="1"/>
        </p:nvSpPr>
        <p:spPr>
          <a:xfrm>
            <a:off x="0" y="6279121"/>
            <a:ext cx="12192000" cy="578879"/>
          </a:xfrm>
          <a:prstGeom prst="rect">
            <a:avLst/>
          </a:prstGeom>
          <a:solidFill>
            <a:srgbClr val="14467B"/>
          </a:solidFill>
          <a:ln>
            <a:solidFill>
              <a:srgbClr val="1446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2678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
        <p:nvSpPr>
          <p:cNvPr id="6" name="Rectangle 5">
            <a:extLst>
              <a:ext uri="{FF2B5EF4-FFF2-40B4-BE49-F238E27FC236}">
                <a16:creationId xmlns:a16="http://schemas.microsoft.com/office/drawing/2014/main" id="{80A04448-3DF8-40D1-9475-4F7ACCB93EC1}"/>
              </a:ext>
            </a:extLst>
          </p:cNvPr>
          <p:cNvSpPr/>
          <p:nvPr userDrawn="1"/>
        </p:nvSpPr>
        <p:spPr>
          <a:xfrm>
            <a:off x="0" y="6279121"/>
            <a:ext cx="12192000" cy="578879"/>
          </a:xfrm>
          <a:prstGeom prst="rect">
            <a:avLst/>
          </a:prstGeom>
          <a:solidFill>
            <a:srgbClr val="14467B"/>
          </a:solidFill>
          <a:ln>
            <a:solidFill>
              <a:srgbClr val="1446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3157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
        <p:nvSpPr>
          <p:cNvPr id="4" name="Rectangle 3">
            <a:extLst>
              <a:ext uri="{FF2B5EF4-FFF2-40B4-BE49-F238E27FC236}">
                <a16:creationId xmlns:a16="http://schemas.microsoft.com/office/drawing/2014/main" id="{B6CA893F-4AA3-43A6-B10F-75CF2E207AE5}"/>
              </a:ext>
            </a:extLst>
          </p:cNvPr>
          <p:cNvSpPr/>
          <p:nvPr userDrawn="1"/>
        </p:nvSpPr>
        <p:spPr>
          <a:xfrm>
            <a:off x="0" y="6279121"/>
            <a:ext cx="12192000" cy="578879"/>
          </a:xfrm>
          <a:prstGeom prst="rect">
            <a:avLst/>
          </a:prstGeom>
          <a:solidFill>
            <a:srgbClr val="14467B"/>
          </a:solidFill>
          <a:ln>
            <a:solidFill>
              <a:srgbClr val="1446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2363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
        <p:nvSpPr>
          <p:cNvPr id="3" name="Rectangle 2">
            <a:extLst>
              <a:ext uri="{FF2B5EF4-FFF2-40B4-BE49-F238E27FC236}">
                <a16:creationId xmlns:a16="http://schemas.microsoft.com/office/drawing/2014/main" id="{695FEBDE-589F-4811-910B-A619AC9BC03F}"/>
              </a:ext>
            </a:extLst>
          </p:cNvPr>
          <p:cNvSpPr/>
          <p:nvPr userDrawn="1"/>
        </p:nvSpPr>
        <p:spPr>
          <a:xfrm>
            <a:off x="0" y="6279121"/>
            <a:ext cx="12192000" cy="578879"/>
          </a:xfrm>
          <a:prstGeom prst="rect">
            <a:avLst/>
          </a:prstGeom>
          <a:solidFill>
            <a:srgbClr val="14467B"/>
          </a:solidFill>
          <a:ln>
            <a:solidFill>
              <a:srgbClr val="1446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436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276656697"/>
      </p:ext>
    </p:extLst>
  </p:cSld>
  <p:clrMapOvr>
    <a:masterClrMapping/>
  </p:clrMapOvr>
  <p:transition spd="slow" advClick="0"/>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72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4A0A2F-3D8C-4142-A09A-41B5C7715C08}" type="datetimeFigureOut">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F34C6-09C0-4BC5-983C-4AE4B52A0389}" type="slidenum">
              <a:rPr lang="en-US" smtClean="0"/>
              <a:t>‹#›</a:t>
            </a:fld>
            <a:endParaRPr lang="en-US"/>
          </a:p>
        </p:txBody>
      </p:sp>
      <p:cxnSp>
        <p:nvCxnSpPr>
          <p:cNvPr id="8" name="Straight Connector 7"/>
          <p:cNvCxnSpPr/>
          <p:nvPr/>
        </p:nvCxnSpPr>
        <p:spPr>
          <a:xfrm>
            <a:off x="914400" y="3398521"/>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5401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4A0A2F-3D8C-4142-A09A-41B5C7715C08}" type="datetimeFigureOut">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3585028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0"/>
            <a:ext cx="10363200" cy="2200275"/>
          </a:xfrm>
        </p:spPr>
        <p:txBody>
          <a:bodyPr anchor="b">
            <a:normAutofit/>
          </a:bodyPr>
          <a:lstStyle>
            <a:lvl1pPr algn="l">
              <a:defRPr sz="64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3200">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4A0A2F-3D8C-4142-A09A-41B5C7715C08}" type="datetimeFigureOut">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F34C6-09C0-4BC5-983C-4AE4B52A0389}" type="slidenum">
              <a:rPr lang="en-US" smtClean="0"/>
              <a:t>‹#›</a:t>
            </a:fld>
            <a:endParaRPr lang="en-US"/>
          </a:p>
        </p:txBody>
      </p:sp>
      <p:cxnSp>
        <p:nvCxnSpPr>
          <p:cNvPr id="7" name="Straight Connector 6"/>
          <p:cNvCxnSpPr/>
          <p:nvPr/>
        </p:nvCxnSpPr>
        <p:spPr>
          <a:xfrm>
            <a:off x="975360" y="4599433"/>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322044"/>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4A0A2F-3D8C-4142-A09A-41B5C7715C08}" type="datetimeFigureOut">
              <a:rPr lang="en-US" smtClean="0"/>
              <a:t>12/31/20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6426681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6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667" b="0" kern="1200" dirty="0" smtClean="0">
                <a:solidFill>
                  <a:schemeClr val="tx2"/>
                </a:solidFill>
                <a:latin typeface="+mn-lt"/>
                <a:ea typeface="+mn-ea"/>
                <a:cs typeface="+mn-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4A0A2F-3D8C-4142-A09A-41B5C7715C08}" type="datetimeFigureOut">
              <a:rPr lang="en-US" smtClean="0"/>
              <a:t>12/31/20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6F34C6-09C0-4BC5-983C-4AE4B52A0389}" type="slidenum">
              <a:rPr lang="en-US" smtClean="0"/>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8392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4A0A2F-3D8C-4142-A09A-41B5C7715C08}" type="datetimeFigureOut">
              <a:rPr lang="en-US" smtClean="0"/>
              <a:t>12/31/20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34277113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A0A2F-3D8C-4142-A09A-41B5C7715C08}" type="datetimeFigureOut">
              <a:rPr lang="en-US" smtClean="0"/>
              <a:t>12/31/20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33086816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32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4"/>
            <a:ext cx="2852928" cy="424361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74A0A2F-3D8C-4142-A09A-41B5C7715C08}" type="datetimeFigureOut">
              <a:rPr lang="en-US" smtClean="0"/>
              <a:t>12/31/20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F34C6-09C0-4BC5-983C-4AE4B52A0389}" type="slidenum">
              <a:rPr lang="en-US" smtClean="0"/>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0048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74A0A2F-3D8C-4142-A09A-41B5C7715C08}" type="datetimeFigureOut">
              <a:rPr lang="en-US" smtClean="0"/>
              <a:t>12/31/20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9730348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4A0A2F-3D8C-4142-A09A-41B5C7715C08}" type="datetimeFigureOut">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763726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3142932249"/>
      </p:ext>
    </p:extLst>
  </p:cSld>
  <p:clrMapOvr>
    <a:masterClrMapping/>
  </p:clrMapOvr>
  <p:transition spd="slow" advClick="0"/>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4A0A2F-3D8C-4142-A09A-41B5C7715C08}" type="datetimeFigureOut">
              <a:rPr lang="en-US" smtClean="0"/>
              <a:t>12/31/20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F34C6-09C0-4BC5-983C-4AE4B52A0389}" type="slidenum">
              <a:rPr lang="en-US" smtClean="0"/>
              <a:t>‹#›</a:t>
            </a:fld>
            <a:endParaRPr lang="en-US"/>
          </a:p>
        </p:txBody>
      </p:sp>
    </p:spTree>
    <p:extLst>
      <p:ext uri="{BB962C8B-B14F-4D97-AF65-F5344CB8AC3E}">
        <p14:creationId xmlns:p14="http://schemas.microsoft.com/office/powerpoint/2010/main" val="38739878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4" name="Text Placeholder 13"/>
          <p:cNvSpPr>
            <a:spLocks noGrp="1"/>
          </p:cNvSpPr>
          <p:nvPr>
            <p:ph type="body" sz="quarter" idx="10"/>
          </p:nvPr>
        </p:nvSpPr>
        <p:spPr>
          <a:xfrm>
            <a:off x="660402" y="6222231"/>
            <a:ext cx="10539228" cy="342900"/>
          </a:xfrm>
        </p:spPr>
        <p:txBody>
          <a:bodyPr anchor="b" anchorCtr="0">
            <a:noAutofit/>
          </a:bodyPr>
          <a:lstStyle>
            <a:lvl1pPr marL="0" indent="0">
              <a:spcBef>
                <a:spcPts val="0"/>
              </a:spcBef>
              <a:buNone/>
              <a:defRPr sz="1200">
                <a:solidFill>
                  <a:srgbClr val="08777D"/>
                </a:solidFill>
              </a:defRPr>
            </a:lvl1pPr>
            <a:lvl2pPr marL="609585" indent="0">
              <a:buNone/>
              <a:defRPr sz="1333">
                <a:solidFill>
                  <a:srgbClr val="08777D"/>
                </a:solidFill>
              </a:defRPr>
            </a:lvl2pPr>
            <a:lvl3pPr marL="1219170" indent="0">
              <a:buNone/>
              <a:defRPr sz="1333">
                <a:solidFill>
                  <a:srgbClr val="08777D"/>
                </a:solidFill>
              </a:defRPr>
            </a:lvl3pPr>
            <a:lvl4pPr marL="1828754" indent="0">
              <a:buNone/>
              <a:defRPr sz="1333">
                <a:solidFill>
                  <a:srgbClr val="08777D"/>
                </a:solidFill>
              </a:defRPr>
            </a:lvl4pPr>
            <a:lvl5pPr marL="2438339" indent="0">
              <a:buNone/>
              <a:defRPr sz="1333">
                <a:solidFill>
                  <a:srgbClr val="08777D"/>
                </a:solidFill>
              </a:defRPr>
            </a:lvl5pPr>
          </a:lstStyle>
          <a:p>
            <a:pPr lvl="0"/>
            <a:r>
              <a:rPr lang="en-US"/>
              <a:t>Click to edit Master text styles</a:t>
            </a:r>
          </a:p>
        </p:txBody>
      </p:sp>
      <p:sp>
        <p:nvSpPr>
          <p:cNvPr id="3" name="Content Placeholder 2"/>
          <p:cNvSpPr>
            <a:spLocks noGrp="1"/>
          </p:cNvSpPr>
          <p:nvPr>
            <p:ph idx="1"/>
          </p:nvPr>
        </p:nvSpPr>
        <p:spPr/>
        <p:txBody>
          <a:bodyPr>
            <a:noAutofit/>
          </a:bodyPr>
          <a:lstStyle>
            <a:lvl1pPr marL="383108" indent="-383108">
              <a:defRPr sz="2133"/>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10243098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r>
              <a:rPr lang="en-US"/>
              <a:t>Click icon to add table</a:t>
            </a:r>
          </a:p>
        </p:txBody>
      </p:sp>
      <p:sp>
        <p:nvSpPr>
          <p:cNvPr id="4" name="Date Placeholder 3"/>
          <p:cNvSpPr>
            <a:spLocks noGrp="1"/>
          </p:cNvSpPr>
          <p:nvPr>
            <p:ph type="dt" sz="half" idx="10"/>
          </p:nvPr>
        </p:nvSpPr>
        <p:spPr>
          <a:xfrm>
            <a:off x="609600" y="6245225"/>
            <a:ext cx="2844800" cy="476251"/>
          </a:xfrm>
        </p:spPr>
        <p:txBody>
          <a:bodyPr/>
          <a:lstStyle>
            <a:lvl1pPr>
              <a:defRPr/>
            </a:lvl1pPr>
          </a:lstStyle>
          <a:p>
            <a:fld id="{274A0A2F-3D8C-4142-A09A-41B5C7715C08}" type="datetimeFigureOut">
              <a:rPr lang="en-US" smtClean="0"/>
              <a:t>12/31/20</a:t>
            </a:fld>
            <a:endParaRPr lang="en-US"/>
          </a:p>
        </p:txBody>
      </p:sp>
      <p:sp>
        <p:nvSpPr>
          <p:cNvPr id="5" name="Footer Placeholder 4"/>
          <p:cNvSpPr>
            <a:spLocks noGrp="1"/>
          </p:cNvSpPr>
          <p:nvPr>
            <p:ph type="ftr" sz="quarter" idx="11"/>
          </p:nvPr>
        </p:nvSpPr>
        <p:spPr>
          <a:xfrm>
            <a:off x="4165600" y="6245225"/>
            <a:ext cx="3860800" cy="476251"/>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5225"/>
            <a:ext cx="2844800" cy="476251"/>
          </a:xfrm>
        </p:spPr>
        <p:txBody>
          <a:bodyPr/>
          <a:lstStyle>
            <a:lvl1pPr>
              <a:defRPr/>
            </a:lvl1pPr>
          </a:lstStyle>
          <a:p>
            <a:fld id="{3A6F34C6-09C0-4BC5-983C-4AE4B52A0389}" type="slidenum">
              <a:rPr lang="en-US" smtClean="0"/>
              <a:t>‹#›</a:t>
            </a:fld>
            <a:endParaRPr lang="en-US"/>
          </a:p>
        </p:txBody>
      </p:sp>
    </p:spTree>
    <p:extLst>
      <p:ext uri="{BB962C8B-B14F-4D97-AF65-F5344CB8AC3E}">
        <p14:creationId xmlns:p14="http://schemas.microsoft.com/office/powerpoint/2010/main" val="19382364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dirty="0"/>
          </a:p>
        </p:txBody>
      </p:sp>
      <p:sp>
        <p:nvSpPr>
          <p:cNvPr id="10" name="Text Placeholder 10"/>
          <p:cNvSpPr>
            <a:spLocks noGrp="1"/>
          </p:cNvSpPr>
          <p:nvPr>
            <p:ph type="body" sz="quarter" idx="13"/>
          </p:nvPr>
        </p:nvSpPr>
        <p:spPr>
          <a:xfrm>
            <a:off x="158496" y="6381328"/>
            <a:ext cx="11432371" cy="216024"/>
          </a:xfrm>
        </p:spPr>
        <p:txBody>
          <a:bodyPr anchor="b"/>
          <a:lstStyle>
            <a:lvl1pPr marL="0" indent="0">
              <a:spcBef>
                <a:spcPts val="0"/>
              </a:spcBef>
              <a:buNone/>
              <a:defRPr sz="1333"/>
            </a:lvl1pPr>
          </a:lstStyle>
          <a:p>
            <a:pPr lvl="0"/>
            <a:r>
              <a:rPr lang="en-US"/>
              <a:t>Click to edit Master text styles</a:t>
            </a:r>
          </a:p>
        </p:txBody>
      </p:sp>
    </p:spTree>
    <p:extLst>
      <p:ext uri="{BB962C8B-B14F-4D97-AF65-F5344CB8AC3E}">
        <p14:creationId xmlns:p14="http://schemas.microsoft.com/office/powerpoint/2010/main" val="775589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62947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999" y="552121"/>
            <a:ext cx="10742399" cy="553999"/>
          </a:xfrm>
        </p:spPr>
        <p:txBody>
          <a:bodyPr anchor="b">
            <a:noAutofit/>
          </a:bodyPr>
          <a:lstStyle>
            <a:lvl1pPr>
              <a:defRPr sz="3200" cap="none" baseline="0"/>
            </a:lvl1pPr>
          </a:lstStyle>
          <a:p>
            <a:r>
              <a:rPr lang="en-US" dirty="0"/>
              <a:t>Click to edit master title style</a:t>
            </a:r>
          </a:p>
        </p:txBody>
      </p:sp>
      <p:sp>
        <p:nvSpPr>
          <p:cNvPr id="12" name="Text Placeholder 11"/>
          <p:cNvSpPr>
            <a:spLocks noGrp="1"/>
          </p:cNvSpPr>
          <p:nvPr>
            <p:ph type="body" sz="quarter" idx="10"/>
          </p:nvPr>
        </p:nvSpPr>
        <p:spPr>
          <a:xfrm>
            <a:off x="719999" y="1080001"/>
            <a:ext cx="1074239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dirty="0"/>
              <a:t>Click to edit Master text styles</a:t>
            </a:r>
          </a:p>
        </p:txBody>
      </p:sp>
      <p:sp>
        <p:nvSpPr>
          <p:cNvPr id="6" name="Slide Number Placeholder 5"/>
          <p:cNvSpPr>
            <a:spLocks noGrp="1"/>
          </p:cNvSpPr>
          <p:nvPr>
            <p:ph type="sldNum" sz="quarter" idx="13"/>
          </p:nvPr>
        </p:nvSpPr>
        <p:spPr>
          <a:xfrm>
            <a:off x="11170315" y="6554245"/>
            <a:ext cx="953803" cy="246184"/>
          </a:xfrm>
        </p:spPr>
        <p:txBody>
          <a:bodyPr/>
          <a:lstStyle>
            <a:lvl1pPr algn="r">
              <a:defRPr/>
            </a:lvl1pPr>
          </a:lstStyle>
          <a:p>
            <a:pPr>
              <a:defRPr/>
            </a:pPr>
            <a:fld id="{D7A788FA-F864-4521-9DFD-AF03C9BFF3E5}" type="slidenum">
              <a:rPr lang="en-US" altLang="en-US" smtClean="0"/>
              <a:pPr>
                <a:defRPr/>
              </a:pPr>
              <a:t>‹#›</a:t>
            </a:fld>
            <a:endParaRPr lang="en-US" altLang="en-US"/>
          </a:p>
        </p:txBody>
      </p:sp>
      <p:sp>
        <p:nvSpPr>
          <p:cNvPr id="4" name="Text Placeholder 3">
            <a:extLst>
              <a:ext uri="{FF2B5EF4-FFF2-40B4-BE49-F238E27FC236}">
                <a16:creationId xmlns:a16="http://schemas.microsoft.com/office/drawing/2014/main" id="{77F6AC82-7C58-462A-988C-DEAE5AD3514F}"/>
              </a:ext>
            </a:extLst>
          </p:cNvPr>
          <p:cNvSpPr>
            <a:spLocks noGrp="1"/>
          </p:cNvSpPr>
          <p:nvPr>
            <p:ph type="body" sz="quarter" idx="14"/>
          </p:nvPr>
        </p:nvSpPr>
        <p:spPr>
          <a:xfrm>
            <a:off x="719666" y="6216651"/>
            <a:ext cx="6604180" cy="336549"/>
          </a:xfrm>
        </p:spPr>
        <p:txBody>
          <a:bodyPr anchor="b">
            <a:normAutofit/>
          </a:bodyPr>
          <a:lstStyle>
            <a:lvl1pPr marL="0" indent="0">
              <a:buNone/>
              <a:defRPr sz="1333"/>
            </a:lvl1pPr>
          </a:lstStyle>
          <a:p>
            <a:pPr lvl="0"/>
            <a:endParaRPr lang="en-US" dirty="0"/>
          </a:p>
        </p:txBody>
      </p:sp>
    </p:spTree>
    <p:extLst>
      <p:ext uri="{BB962C8B-B14F-4D97-AF65-F5344CB8AC3E}">
        <p14:creationId xmlns:p14="http://schemas.microsoft.com/office/powerpoint/2010/main" val="2791629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13"/>
          <p:cNvSpPr>
            <a:spLocks noGrp="1"/>
          </p:cNvSpPr>
          <p:nvPr>
            <p:ph type="body" sz="quarter" idx="13" hasCustomPrompt="1"/>
          </p:nvPr>
        </p:nvSpPr>
        <p:spPr>
          <a:xfrm>
            <a:off x="316800" y="6311904"/>
            <a:ext cx="5779200" cy="390525"/>
          </a:xfrm>
          <a:prstGeom prst="rect">
            <a:avLst/>
          </a:prstGeom>
        </p:spPr>
        <p:txBody>
          <a:bodyPr lIns="0" tIns="0" rIns="0" bIns="0" anchor="b">
            <a:noAutofit/>
          </a:bodyPr>
          <a:lstStyle>
            <a:lvl1pPr marL="0" indent="0" algn="l">
              <a:spcBef>
                <a:spcPts val="0"/>
              </a:spcBef>
              <a:spcAft>
                <a:spcPts val="0"/>
              </a:spcAft>
              <a:buNone/>
              <a:defRPr sz="1000" b="0">
                <a:solidFill>
                  <a:srgbClr val="000000"/>
                </a:solidFill>
                <a:latin typeface="+mn-lt"/>
              </a:defRPr>
            </a:lvl1pPr>
          </a:lstStyle>
          <a:p>
            <a:pPr lvl="0"/>
            <a:r>
              <a:rPr lang="en-US" dirty="0"/>
              <a:t>Footnotes</a:t>
            </a:r>
            <a:endParaRPr lang="en-GB" dirty="0"/>
          </a:p>
        </p:txBody>
      </p:sp>
      <p:sp>
        <p:nvSpPr>
          <p:cNvPr id="6" name="Text Placeholder 13"/>
          <p:cNvSpPr>
            <a:spLocks noGrp="1"/>
          </p:cNvSpPr>
          <p:nvPr>
            <p:ph type="body" sz="quarter" idx="14" hasCustomPrompt="1"/>
          </p:nvPr>
        </p:nvSpPr>
        <p:spPr>
          <a:xfrm>
            <a:off x="6096000" y="6311904"/>
            <a:ext cx="5812800" cy="390525"/>
          </a:xfrm>
          <a:prstGeom prst="rect">
            <a:avLst/>
          </a:prstGeom>
        </p:spPr>
        <p:txBody>
          <a:bodyPr lIns="0" tIns="0" rIns="0" bIns="0" anchor="b">
            <a:noAutofit/>
          </a:bodyPr>
          <a:lstStyle>
            <a:lvl1pPr marL="0" indent="0" algn="r">
              <a:spcBef>
                <a:spcPts val="0"/>
              </a:spcBef>
              <a:spcAft>
                <a:spcPts val="0"/>
              </a:spcAft>
              <a:buNone/>
              <a:defRPr sz="1000" b="0">
                <a:solidFill>
                  <a:srgbClr val="000000"/>
                </a:solidFill>
                <a:latin typeface="+mn-lt"/>
              </a:defRPr>
            </a:lvl1pPr>
          </a:lstStyle>
          <a:p>
            <a:pPr lvl="0"/>
            <a:r>
              <a:rPr lang="en-US" dirty="0"/>
              <a:t>References</a:t>
            </a:r>
            <a:endParaRPr lang="en-GB" dirty="0"/>
          </a:p>
        </p:txBody>
      </p:sp>
    </p:spTree>
    <p:extLst>
      <p:ext uri="{BB962C8B-B14F-4D97-AF65-F5344CB8AC3E}">
        <p14:creationId xmlns:p14="http://schemas.microsoft.com/office/powerpoint/2010/main" val="40027323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24589878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34254300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288801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image" Target="../media/image22.emf"/><Relationship Id="rId5" Type="http://schemas.openxmlformats.org/officeDocument/2006/relationships/slideLayout" Target="../slideLayouts/slideLayout117.xml"/><Relationship Id="rId10" Type="http://schemas.openxmlformats.org/officeDocument/2006/relationships/theme" Target="../theme/theme10.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theme" Target="../theme/theme12.xml"/><Relationship Id="rId1"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16.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19.jp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6.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9.xml"/><Relationship Id="rId7" Type="http://schemas.openxmlformats.org/officeDocument/2006/relationships/image" Target="../media/image21.jp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8.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8270520"/>
      </p:ext>
    </p:extLst>
  </p:cSld>
  <p:clrMap bg1="lt1" tx1="dk1" bg2="lt2" tx2="dk2" accent1="accent1" accent2="accent2" accent3="accent3" accent4="accent4" accent5="accent5" accent6="accent6" hlink="hlink" folHlink="folHlink"/>
  <p:sldLayoutIdLst>
    <p:sldLayoutId id="2147488129" r:id="rId1"/>
    <p:sldLayoutId id="2147488130" r:id="rId2"/>
    <p:sldLayoutId id="2147488131" r:id="rId3"/>
    <p:sldLayoutId id="2147488132" r:id="rId4"/>
    <p:sldLayoutId id="2147488133" r:id="rId5"/>
    <p:sldLayoutId id="2147488134" r:id="rId6"/>
    <p:sldLayoutId id="2147488135" r:id="rId7"/>
    <p:sldLayoutId id="2147488136" r:id="rId8"/>
    <p:sldLayoutId id="2147488137" r:id="rId9"/>
    <p:sldLayoutId id="2147488138" r:id="rId10"/>
    <p:sldLayoutId id="2147488139" r:id="rId11"/>
    <p:sldLayoutId id="2147488140" r:id="rId12"/>
    <p:sldLayoutId id="2147488141" r:id="rId13"/>
    <p:sldLayoutId id="2147488143" r:id="rId14"/>
    <p:sldLayoutId id="2147488146" r:id="rId15"/>
    <p:sldLayoutId id="2147488149" r:id="rId16"/>
    <p:sldLayoutId id="2147488162" r:id="rId17"/>
    <p:sldLayoutId id="2147488163" r:id="rId18"/>
    <p:sldLayoutId id="2147488207" r:id="rId19"/>
  </p:sldLayoutIdLst>
  <p:transition spd="slow" advClick="0"/>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116417"/>
            <a:ext cx="9992784" cy="97366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219200" y="1223439"/>
            <a:ext cx="9992784" cy="45275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484723" y="6"/>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sp>
        <p:nvSpPr>
          <p:cNvPr id="8" name="Rectangle 7"/>
          <p:cNvSpPr/>
          <p:nvPr/>
        </p:nvSpPr>
        <p:spPr>
          <a:xfrm>
            <a:off x="484723" y="971557"/>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sp>
        <p:nvSpPr>
          <p:cNvPr id="9" name="Rectangle 8"/>
          <p:cNvSpPr/>
          <p:nvPr/>
        </p:nvSpPr>
        <p:spPr>
          <a:xfrm>
            <a:off x="484723"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3200">
              <a:solidFill>
                <a:srgbClr val="FFFFFF"/>
              </a:solidFill>
              <a:ea typeface="ＭＳ Ｐゴシック" pitchFamily="34" charset="-128"/>
            </a:endParaRPr>
          </a:p>
        </p:txBody>
      </p:sp>
      <p:pic>
        <p:nvPicPr>
          <p:cNvPr id="1031" name="Picture 1"/>
          <p:cNvPicPr>
            <a:picLocks noChangeAspect="1"/>
          </p:cNvPicPr>
          <p:nvPr/>
        </p:nvPicPr>
        <p:blipFill>
          <a:blip r:embed="rId11"/>
          <a:srcRect/>
          <a:stretch>
            <a:fillRect/>
          </a:stretch>
        </p:blipFill>
        <p:spPr bwMode="auto">
          <a:xfrm>
            <a:off x="8367196" y="6026152"/>
            <a:ext cx="2722033" cy="996949"/>
          </a:xfrm>
          <a:prstGeom prst="rect">
            <a:avLst/>
          </a:prstGeom>
          <a:noFill/>
          <a:ln w="9525">
            <a:noFill/>
            <a:miter lim="800000"/>
            <a:headEnd/>
            <a:tailEnd/>
          </a:ln>
        </p:spPr>
      </p:pic>
    </p:spTree>
    <p:extLst>
      <p:ext uri="{BB962C8B-B14F-4D97-AF65-F5344CB8AC3E}">
        <p14:creationId xmlns:p14="http://schemas.microsoft.com/office/powerpoint/2010/main" val="3193005614"/>
      </p:ext>
    </p:extLst>
  </p:cSld>
  <p:clrMap bg1="lt1" tx1="dk1" bg2="lt2" tx2="dk2" accent1="accent1" accent2="accent2" accent3="accent3" accent4="accent4" accent5="accent5" accent6="accent6" hlink="hlink" folHlink="folHlink"/>
  <p:sldLayoutIdLst>
    <p:sldLayoutId id="2147488459" r:id="rId1"/>
    <p:sldLayoutId id="2147488460" r:id="rId2"/>
    <p:sldLayoutId id="2147488461" r:id="rId3"/>
    <p:sldLayoutId id="2147488462" r:id="rId4"/>
    <p:sldLayoutId id="2147488463" r:id="rId5"/>
    <p:sldLayoutId id="2147488464" r:id="rId6"/>
    <p:sldLayoutId id="2147488465" r:id="rId7"/>
    <p:sldLayoutId id="2147488466" r:id="rId8"/>
    <p:sldLayoutId id="2147488467" r:id="rId9"/>
  </p:sldLayoutIdLst>
  <p:txStyles>
    <p:titleStyle>
      <a:lvl1pPr algn="l" defTabSz="457189" rtl="0" eaLnBrk="1" fontAlgn="base" hangingPunct="1">
        <a:spcBef>
          <a:spcPct val="0"/>
        </a:spcBef>
        <a:spcAft>
          <a:spcPct val="0"/>
        </a:spcAft>
        <a:defRPr sz="2933" b="1" kern="1200">
          <a:solidFill>
            <a:schemeClr val="tx1"/>
          </a:solidFill>
          <a:latin typeface="Georgia"/>
          <a:ea typeface="ＭＳ Ｐゴシック" charset="0"/>
          <a:cs typeface="Georgia"/>
        </a:defRPr>
      </a:lvl1pPr>
      <a:lvl2pPr algn="l" defTabSz="457189" rtl="0" eaLnBrk="1" fontAlgn="base" hangingPunct="1">
        <a:spcBef>
          <a:spcPct val="0"/>
        </a:spcBef>
        <a:spcAft>
          <a:spcPct val="0"/>
        </a:spcAft>
        <a:defRPr sz="2933" b="1">
          <a:solidFill>
            <a:schemeClr val="tx1"/>
          </a:solidFill>
          <a:latin typeface="Georgia" charset="0"/>
          <a:ea typeface="ＭＳ Ｐゴシック" charset="0"/>
          <a:cs typeface="Georgia" pitchFamily="18" charset="0"/>
        </a:defRPr>
      </a:lvl2pPr>
      <a:lvl3pPr algn="l" defTabSz="457189" rtl="0" eaLnBrk="1" fontAlgn="base" hangingPunct="1">
        <a:spcBef>
          <a:spcPct val="0"/>
        </a:spcBef>
        <a:spcAft>
          <a:spcPct val="0"/>
        </a:spcAft>
        <a:defRPr sz="2933" b="1">
          <a:solidFill>
            <a:schemeClr val="tx1"/>
          </a:solidFill>
          <a:latin typeface="Georgia" charset="0"/>
          <a:ea typeface="ＭＳ Ｐゴシック" charset="0"/>
          <a:cs typeface="Georgia" pitchFamily="18" charset="0"/>
        </a:defRPr>
      </a:lvl3pPr>
      <a:lvl4pPr algn="l" defTabSz="457189" rtl="0" eaLnBrk="1" fontAlgn="base" hangingPunct="1">
        <a:spcBef>
          <a:spcPct val="0"/>
        </a:spcBef>
        <a:spcAft>
          <a:spcPct val="0"/>
        </a:spcAft>
        <a:defRPr sz="2933" b="1">
          <a:solidFill>
            <a:schemeClr val="tx1"/>
          </a:solidFill>
          <a:latin typeface="Georgia" charset="0"/>
          <a:ea typeface="ＭＳ Ｐゴシック" charset="0"/>
          <a:cs typeface="Georgia" pitchFamily="18" charset="0"/>
        </a:defRPr>
      </a:lvl4pPr>
      <a:lvl5pPr algn="l" defTabSz="457189" rtl="0" eaLnBrk="1" fontAlgn="base" hangingPunct="1">
        <a:spcBef>
          <a:spcPct val="0"/>
        </a:spcBef>
        <a:spcAft>
          <a:spcPct val="0"/>
        </a:spcAft>
        <a:defRPr sz="2933" b="1">
          <a:solidFill>
            <a:schemeClr val="tx1"/>
          </a:solidFill>
          <a:latin typeface="Georgia" charset="0"/>
          <a:ea typeface="ＭＳ Ｐゴシック" charset="0"/>
          <a:cs typeface="Georgia" pitchFamily="18" charset="0"/>
        </a:defRPr>
      </a:lvl5pPr>
      <a:lvl6pPr marL="457189" algn="l" defTabSz="457189" rtl="0" eaLnBrk="1" fontAlgn="base" hangingPunct="1">
        <a:spcBef>
          <a:spcPct val="0"/>
        </a:spcBef>
        <a:spcAft>
          <a:spcPct val="0"/>
        </a:spcAft>
        <a:defRPr sz="3000" b="1">
          <a:solidFill>
            <a:schemeClr val="tx1"/>
          </a:solidFill>
          <a:latin typeface="Georgia" charset="0"/>
          <a:ea typeface="ＭＳ Ｐゴシック" charset="0"/>
        </a:defRPr>
      </a:lvl6pPr>
      <a:lvl7pPr marL="914377" algn="l" defTabSz="457189" rtl="0" eaLnBrk="1" fontAlgn="base" hangingPunct="1">
        <a:spcBef>
          <a:spcPct val="0"/>
        </a:spcBef>
        <a:spcAft>
          <a:spcPct val="0"/>
        </a:spcAft>
        <a:defRPr sz="3000" b="1">
          <a:solidFill>
            <a:schemeClr val="tx1"/>
          </a:solidFill>
          <a:latin typeface="Georgia" charset="0"/>
          <a:ea typeface="ＭＳ Ｐゴシック" charset="0"/>
        </a:defRPr>
      </a:lvl7pPr>
      <a:lvl8pPr marL="1371566" algn="l" defTabSz="457189" rtl="0" eaLnBrk="1" fontAlgn="base" hangingPunct="1">
        <a:spcBef>
          <a:spcPct val="0"/>
        </a:spcBef>
        <a:spcAft>
          <a:spcPct val="0"/>
        </a:spcAft>
        <a:defRPr sz="3000" b="1">
          <a:solidFill>
            <a:schemeClr val="tx1"/>
          </a:solidFill>
          <a:latin typeface="Georgia" charset="0"/>
          <a:ea typeface="ＭＳ Ｐゴシック" charset="0"/>
        </a:defRPr>
      </a:lvl8pPr>
      <a:lvl9pPr marL="1828754" algn="l" defTabSz="457189" rtl="0" eaLnBrk="1" fontAlgn="base" hangingPunct="1">
        <a:spcBef>
          <a:spcPct val="0"/>
        </a:spcBef>
        <a:spcAft>
          <a:spcPct val="0"/>
        </a:spcAft>
        <a:defRPr sz="3000" b="1">
          <a:solidFill>
            <a:schemeClr val="tx1"/>
          </a:solidFill>
          <a:latin typeface="Georgia" charset="0"/>
          <a:ea typeface="ＭＳ Ｐゴシック" charset="0"/>
        </a:defRPr>
      </a:lvl9pPr>
    </p:titleStyle>
    <p:bodyStyle>
      <a:lvl1pPr marL="226478" indent="-226478" algn="l" defTabSz="457189" rtl="0" eaLnBrk="1" fontAlgn="base" hangingPunct="1">
        <a:spcBef>
          <a:spcPct val="20000"/>
        </a:spcBef>
        <a:spcAft>
          <a:spcPct val="0"/>
        </a:spcAft>
        <a:buClr>
          <a:srgbClr val="2986E2"/>
        </a:buClr>
        <a:buFont typeface="Arial" charset="0"/>
        <a:buChar char="•"/>
        <a:defRPr sz="3200" kern="1200">
          <a:solidFill>
            <a:schemeClr val="tx1"/>
          </a:solidFill>
          <a:latin typeface="Arial"/>
          <a:ea typeface="ＭＳ Ｐゴシック" charset="0"/>
          <a:cs typeface="Arial"/>
        </a:defRPr>
      </a:lvl1pPr>
      <a:lvl2pPr marL="742932" indent="-285744" algn="l" defTabSz="457189" rtl="0" eaLnBrk="1" fontAlgn="base" hangingPunct="1">
        <a:spcBef>
          <a:spcPct val="20000"/>
        </a:spcBef>
        <a:spcAft>
          <a:spcPct val="0"/>
        </a:spcAft>
        <a:buClr>
          <a:srgbClr val="2986E2"/>
        </a:buClr>
        <a:buFont typeface="Arial" charset="0"/>
        <a:buChar char="–"/>
        <a:defRPr sz="2800" kern="1200">
          <a:solidFill>
            <a:schemeClr val="tx1"/>
          </a:solidFill>
          <a:latin typeface="Arial"/>
          <a:ea typeface="ＭＳ Ｐゴシック" charset="0"/>
          <a:cs typeface="Arial"/>
        </a:defRPr>
      </a:lvl2pPr>
      <a:lvl3pPr marL="1142971" indent="-228594" algn="l" defTabSz="457189" rtl="0" eaLnBrk="1" fontAlgn="base" hangingPunct="1">
        <a:spcBef>
          <a:spcPct val="20000"/>
        </a:spcBef>
        <a:spcAft>
          <a:spcPct val="0"/>
        </a:spcAft>
        <a:buClr>
          <a:srgbClr val="2986E2"/>
        </a:buClr>
        <a:buFont typeface="Arial" charset="0"/>
        <a:buChar char="•"/>
        <a:defRPr kern="1200">
          <a:solidFill>
            <a:schemeClr val="tx1"/>
          </a:solidFill>
          <a:latin typeface="Arial"/>
          <a:ea typeface="ＭＳ Ｐゴシック" charset="0"/>
          <a:cs typeface="Arial"/>
        </a:defRPr>
      </a:lvl3pPr>
      <a:lvl4pPr marL="1600160" indent="-228594" algn="l" defTabSz="457189" rtl="0" eaLnBrk="1" fontAlgn="base" hangingPunct="1">
        <a:spcBef>
          <a:spcPct val="20000"/>
        </a:spcBef>
        <a:spcAft>
          <a:spcPct val="0"/>
        </a:spcAft>
        <a:buClr>
          <a:srgbClr val="2986E2"/>
        </a:buClr>
        <a:buFont typeface="Arial" charset="0"/>
        <a:buChar char="–"/>
        <a:defRPr sz="2000" kern="1200">
          <a:solidFill>
            <a:schemeClr val="tx1"/>
          </a:solidFill>
          <a:latin typeface="Arial"/>
          <a:ea typeface="ＭＳ Ｐゴシック" charset="0"/>
          <a:cs typeface="Arial"/>
        </a:defRPr>
      </a:lvl4pPr>
      <a:lvl5pPr marL="2057349" indent="-228594" algn="l" defTabSz="457189" rtl="0" eaLnBrk="1" fontAlgn="base" hangingPunct="1">
        <a:spcBef>
          <a:spcPct val="20000"/>
        </a:spcBef>
        <a:spcAft>
          <a:spcPct val="0"/>
        </a:spcAft>
        <a:buClr>
          <a:srgbClr val="2986E2"/>
        </a:buClr>
        <a:buFont typeface="Arial" charset="0"/>
        <a:buChar char="»"/>
        <a:defRPr sz="2000" kern="1200">
          <a:solidFill>
            <a:schemeClr val="tx1"/>
          </a:solidFill>
          <a:latin typeface="Arial"/>
          <a:ea typeface="ＭＳ Ｐゴシック" charset="0"/>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446A18-5D95-D947-9FBD-D421A288A7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405C54-B28B-5C49-9100-071811446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B00DD1-DBB1-6843-8ADB-0EB556A15C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49C12-29FC-2643-AF62-F6BC1B696ADF}" type="datetimeFigureOut">
              <a:rPr lang="en-US" smtClean="0"/>
              <a:t>12/31/20</a:t>
            </a:fld>
            <a:endParaRPr lang="en-US"/>
          </a:p>
        </p:txBody>
      </p:sp>
      <p:sp>
        <p:nvSpPr>
          <p:cNvPr id="5" name="Footer Placeholder 4">
            <a:extLst>
              <a:ext uri="{FF2B5EF4-FFF2-40B4-BE49-F238E27FC236}">
                <a16:creationId xmlns:a16="http://schemas.microsoft.com/office/drawing/2014/main" id="{55D4B2A4-E5DA-D447-A4A2-B6BFB6DDC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E74399-35AC-6B4F-8952-254FC6F1B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E5580-FB26-D449-8E1C-5E656CA43C01}" type="slidenum">
              <a:rPr lang="en-US" smtClean="0"/>
              <a:t>‹#›</a:t>
            </a:fld>
            <a:endParaRPr lang="en-US"/>
          </a:p>
        </p:txBody>
      </p:sp>
    </p:spTree>
    <p:extLst>
      <p:ext uri="{BB962C8B-B14F-4D97-AF65-F5344CB8AC3E}">
        <p14:creationId xmlns:p14="http://schemas.microsoft.com/office/powerpoint/2010/main" val="2019738019"/>
      </p:ext>
    </p:extLst>
  </p:cSld>
  <p:clrMap bg1="lt1" tx1="dk1" bg2="lt2" tx2="dk2" accent1="accent1" accent2="accent2" accent3="accent3" accent4="accent4" accent5="accent5" accent6="accent6" hlink="hlink" folHlink="folHlink"/>
  <p:sldLayoutIdLst>
    <p:sldLayoutId id="2147488469" r:id="rId1"/>
    <p:sldLayoutId id="2147488470" r:id="rId2"/>
    <p:sldLayoutId id="2147488471" r:id="rId3"/>
    <p:sldLayoutId id="2147488472" r:id="rId4"/>
    <p:sldLayoutId id="2147488473" r:id="rId5"/>
    <p:sldLayoutId id="2147488474" r:id="rId6"/>
    <p:sldLayoutId id="2147488475" r:id="rId7"/>
    <p:sldLayoutId id="2147488476" r:id="rId8"/>
    <p:sldLayoutId id="2147488477" r:id="rId9"/>
    <p:sldLayoutId id="2147488478" r:id="rId10"/>
    <p:sldLayoutId id="21474884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0"/>
            <a:ext cx="10358967" cy="191683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Tree>
    <p:extLst>
      <p:ext uri="{BB962C8B-B14F-4D97-AF65-F5344CB8AC3E}">
        <p14:creationId xmlns:p14="http://schemas.microsoft.com/office/powerpoint/2010/main" val="1982374604"/>
      </p:ext>
    </p:extLst>
  </p:cSld>
  <p:clrMap bg1="lt1" tx1="dk1" bg2="lt2" tx2="dk2" accent1="accent1" accent2="accent2" accent3="accent3" accent4="accent4" accent5="accent5" accent6="accent6" hlink="hlink" folHlink="folHlink"/>
  <p:sldLayoutIdLst>
    <p:sldLayoutId id="2147488481"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F6581-13DD-F248-BDC3-E88E83F10F60}" type="datetimeFigureOut">
              <a:rPr lang="en-US" smtClean="0"/>
              <a:t>12/31/20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75839-587D-2248-B72E-3139052EBA76}" type="slidenum">
              <a:rPr lang="en-US" smtClean="0"/>
              <a:t>‹#›</a:t>
            </a:fld>
            <a:endParaRPr lang="en-US"/>
          </a:p>
        </p:txBody>
      </p:sp>
    </p:spTree>
    <p:extLst>
      <p:ext uri="{BB962C8B-B14F-4D97-AF65-F5344CB8AC3E}">
        <p14:creationId xmlns:p14="http://schemas.microsoft.com/office/powerpoint/2010/main" val="1059746759"/>
      </p:ext>
    </p:extLst>
  </p:cSld>
  <p:clrMap bg1="lt1" tx1="dk1" bg2="lt2" tx2="dk2" accent1="accent1" accent2="accent2" accent3="accent3" accent4="accent4" accent5="accent5" accent6="accent6" hlink="hlink" folHlink="folHlink"/>
  <p:sldLayoutIdLst>
    <p:sldLayoutId id="2147488209" r:id="rId1"/>
    <p:sldLayoutId id="2147488210" r:id="rId2"/>
    <p:sldLayoutId id="2147488211" r:id="rId3"/>
    <p:sldLayoutId id="2147488212" r:id="rId4"/>
    <p:sldLayoutId id="2147488213" r:id="rId5"/>
    <p:sldLayoutId id="2147488214" r:id="rId6"/>
    <p:sldLayoutId id="2147488215" r:id="rId7"/>
    <p:sldLayoutId id="2147488216" r:id="rId8"/>
    <p:sldLayoutId id="2147488217" r:id="rId9"/>
    <p:sldLayoutId id="2147488218" r:id="rId10"/>
    <p:sldLayoutId id="2147488219" r:id="rId11"/>
  </p:sldLayoutIdLst>
  <p:transition spd="slow" advClick="0"/>
  <p:txStyles>
    <p:titleStyle>
      <a:lvl1pPr algn="ctr" defTabSz="457189" rtl="0" eaLnBrk="1" latinLnBrk="0" hangingPunct="1">
        <a:spcBef>
          <a:spcPct val="0"/>
        </a:spcBef>
        <a:buNone/>
        <a:defRPr sz="4400" b="1"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07"/>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46"/>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1"/>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a:p>
        </p:txBody>
      </p:sp>
    </p:spTree>
    <p:extLst>
      <p:ext uri="{BB962C8B-B14F-4D97-AF65-F5344CB8AC3E}">
        <p14:creationId xmlns:p14="http://schemas.microsoft.com/office/powerpoint/2010/main" val="2079518386"/>
      </p:ext>
    </p:extLst>
  </p:cSld>
  <p:clrMap bg1="lt1" tx1="dk1" bg2="lt2" tx2="dk2" accent1="accent1" accent2="accent2" accent3="accent3" accent4="accent4" accent5="accent5" accent6="accent6" hlink="hlink" folHlink="folHlink"/>
  <p:sldLayoutIdLst>
    <p:sldLayoutId id="2147488303" r:id="rId1"/>
    <p:sldLayoutId id="2147488304" r:id="rId2"/>
    <p:sldLayoutId id="2147488305" r:id="rId3"/>
    <p:sldLayoutId id="2147488306" r:id="rId4"/>
    <p:sldLayoutId id="2147488307" r:id="rId5"/>
    <p:sldLayoutId id="2147488308" r:id="rId6"/>
    <p:sldLayoutId id="2147488309" r:id="rId7"/>
    <p:sldLayoutId id="2147488310" r:id="rId8"/>
    <p:sldLayoutId id="2147488311" r:id="rId9"/>
    <p:sldLayoutId id="2147488312" r:id="rId10"/>
    <p:sldLayoutId id="2147488313" r:id="rId11"/>
    <p:sldLayoutId id="2147488314" r:id="rId12"/>
    <p:sldLayoutId id="2147488315" r:id="rId13"/>
    <p:sldLayoutId id="2147488316" r:id="rId14"/>
  </p:sldLayoutIdLst>
  <p:transition spd="slow" advClick="0"/>
  <p:hf hdr="0" ftr="0" dt="0"/>
  <p:txStyles>
    <p:titleStyle>
      <a:lvl1pPr algn="l" rtl="0" fontAlgn="base">
        <a:lnSpc>
          <a:spcPct val="85000"/>
        </a:lnSpc>
        <a:spcBef>
          <a:spcPct val="0"/>
        </a:spcBef>
        <a:spcAft>
          <a:spcPct val="0"/>
        </a:spcAft>
        <a:defRPr sz="2800">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200" algn="l" rtl="0" eaLnBrk="1" fontAlgn="base" hangingPunct="1">
        <a:lnSpc>
          <a:spcPct val="85000"/>
        </a:lnSpc>
        <a:spcBef>
          <a:spcPct val="0"/>
        </a:spcBef>
        <a:spcAft>
          <a:spcPct val="0"/>
        </a:spcAft>
        <a:defRPr sz="3200">
          <a:solidFill>
            <a:schemeClr val="tx2"/>
          </a:solidFill>
          <a:latin typeface="Arial" charset="0"/>
        </a:defRPr>
      </a:lvl6pPr>
      <a:lvl7pPr marL="914400" algn="l" rtl="0" eaLnBrk="1" fontAlgn="base" hangingPunct="1">
        <a:lnSpc>
          <a:spcPct val="85000"/>
        </a:lnSpc>
        <a:spcBef>
          <a:spcPct val="0"/>
        </a:spcBef>
        <a:spcAft>
          <a:spcPct val="0"/>
        </a:spcAft>
        <a:defRPr sz="3200">
          <a:solidFill>
            <a:schemeClr val="tx2"/>
          </a:solidFill>
          <a:latin typeface="Arial" charset="0"/>
        </a:defRPr>
      </a:lvl7pPr>
      <a:lvl8pPr marL="1371600" algn="l" rtl="0" eaLnBrk="1" fontAlgn="base" hangingPunct="1">
        <a:lnSpc>
          <a:spcPct val="85000"/>
        </a:lnSpc>
        <a:spcBef>
          <a:spcPct val="0"/>
        </a:spcBef>
        <a:spcAft>
          <a:spcPct val="0"/>
        </a:spcAft>
        <a:defRPr sz="3200">
          <a:solidFill>
            <a:schemeClr val="tx2"/>
          </a:solidFill>
          <a:latin typeface="Arial" charset="0"/>
        </a:defRPr>
      </a:lvl8pPr>
      <a:lvl9pPr marL="1828800" algn="l" rtl="0" eaLnBrk="1" fontAlgn="base" hangingPunct="1">
        <a:lnSpc>
          <a:spcPct val="85000"/>
        </a:lnSpc>
        <a:spcBef>
          <a:spcPct val="0"/>
        </a:spcBef>
        <a:spcAft>
          <a:spcPct val="0"/>
        </a:spcAft>
        <a:defRPr sz="3200">
          <a:solidFill>
            <a:schemeClr val="tx2"/>
          </a:solidFill>
          <a:latin typeface="Arial" charset="0"/>
        </a:defRPr>
      </a:lvl9pPr>
    </p:titleStyle>
    <p:bodyStyle>
      <a:lvl1pPr marL="290513" indent="-290513" algn="l" rtl="0" fontAlgn="base">
        <a:lnSpc>
          <a:spcPct val="85000"/>
        </a:lnSpc>
        <a:spcBef>
          <a:spcPts val="1200"/>
        </a:spcBef>
        <a:spcAft>
          <a:spcPct val="0"/>
        </a:spcAft>
        <a:buClr>
          <a:srgbClr val="B2B2B2"/>
        </a:buClr>
        <a:buFont typeface="Wingdings" pitchFamily="2" charset="2"/>
        <a:buChar char="§"/>
        <a:defRPr sz="2400">
          <a:solidFill>
            <a:schemeClr val="tx1"/>
          </a:solidFill>
          <a:latin typeface="+mn-lt"/>
          <a:ea typeface="+mn-ea"/>
          <a:cs typeface="+mn-cs"/>
        </a:defRPr>
      </a:lvl1pPr>
      <a:lvl2pPr marL="742950" indent="-285750" algn="l" rtl="0" fontAlgn="base">
        <a:lnSpc>
          <a:spcPct val="85000"/>
        </a:lnSpc>
        <a:spcBef>
          <a:spcPts val="600"/>
        </a:spcBef>
        <a:spcAft>
          <a:spcPct val="0"/>
        </a:spcAft>
        <a:buClr>
          <a:srgbClr val="B2B2B2"/>
        </a:buClr>
        <a:buFont typeface="Wingdings" pitchFamily="2" charset="2"/>
        <a:buChar char="§"/>
        <a:defRPr sz="2200">
          <a:solidFill>
            <a:schemeClr val="tx1"/>
          </a:solidFill>
          <a:latin typeface="+mn-lt"/>
        </a:defRPr>
      </a:lvl2pPr>
      <a:lvl3pPr marL="1143000" indent="-228600" algn="l" rtl="0" fontAlgn="base">
        <a:lnSpc>
          <a:spcPct val="85000"/>
        </a:lnSpc>
        <a:spcBef>
          <a:spcPct val="35000"/>
        </a:spcBef>
        <a:spcAft>
          <a:spcPct val="0"/>
        </a:spcAft>
        <a:buClr>
          <a:srgbClr val="B2B2B2"/>
        </a:buClr>
        <a:buFont typeface="Wingdings" pitchFamily="2" charset="2"/>
        <a:buChar char="§"/>
        <a:defRPr sz="2000">
          <a:solidFill>
            <a:schemeClr val="tx1"/>
          </a:solidFill>
          <a:latin typeface="+mn-lt"/>
        </a:defRPr>
      </a:lvl3pPr>
      <a:lvl4pPr marL="1600200" indent="-228600" algn="l" rtl="0" fontAlgn="base">
        <a:lnSpc>
          <a:spcPct val="85000"/>
        </a:lnSpc>
        <a:spcBef>
          <a:spcPct val="35000"/>
        </a:spcBef>
        <a:spcAft>
          <a:spcPct val="0"/>
        </a:spcAft>
        <a:buClr>
          <a:srgbClr val="B2B2B2"/>
        </a:buClr>
        <a:buFont typeface="Wingdings" pitchFamily="2" charset="2"/>
        <a:buChar char="§"/>
        <a:defRPr>
          <a:solidFill>
            <a:schemeClr val="tx1"/>
          </a:solidFill>
          <a:latin typeface="+mn-lt"/>
        </a:defRPr>
      </a:lvl4pPr>
      <a:lvl5pPr marL="2057400" indent="-228600" algn="l" rtl="0" fontAlgn="base">
        <a:lnSpc>
          <a:spcPct val="85000"/>
        </a:lnSpc>
        <a:spcBef>
          <a:spcPct val="35000"/>
        </a:spcBef>
        <a:spcAft>
          <a:spcPct val="0"/>
        </a:spcAft>
        <a:buClr>
          <a:srgbClr val="B2B2B2"/>
        </a:buClr>
        <a:buFont typeface="Wingdings" pitchFamily="2" charset="2"/>
        <a:buChar char="§"/>
        <a:defRPr>
          <a:solidFill>
            <a:schemeClr val="tx1"/>
          </a:solidFill>
          <a:latin typeface="+mn-lt"/>
        </a:defRPr>
      </a:lvl5pPr>
      <a:lvl6pPr marL="25146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8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90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200" indent="-228600"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986464571"/>
      </p:ext>
    </p:extLst>
  </p:cSld>
  <p:clrMap bg1="lt1" tx1="dk1" bg2="lt2" tx2="dk2" accent1="accent1" accent2="accent2" accent3="accent3" accent4="accent4" accent5="accent5" accent6="accent6" hlink="hlink" folHlink="folHlink"/>
  <p:sldLayoutIdLst>
    <p:sldLayoutId id="2147488318" r:id="rId1"/>
    <p:sldLayoutId id="2147488319" r:id="rId2"/>
    <p:sldLayoutId id="2147488320" r:id="rId3"/>
    <p:sldLayoutId id="2147488321" r:id="rId4"/>
    <p:sldLayoutId id="2147488322" r:id="rId5"/>
    <p:sldLayoutId id="2147488323" r:id="rId6"/>
    <p:sldLayoutId id="2147488324" r:id="rId7"/>
    <p:sldLayoutId id="2147488325" r:id="rId8"/>
    <p:sldLayoutId id="2147488326" r:id="rId9"/>
    <p:sldLayoutId id="2147488327" r:id="rId10"/>
    <p:sldLayoutId id="2147488328" r:id="rId11"/>
    <p:sldLayoutId id="2147488329" r:id="rId12"/>
    <p:sldLayoutId id="2147488330" r:id="rId13"/>
    <p:sldLayoutId id="2147488331" r:id="rId14"/>
    <p:sldLayoutId id="2147488332" r:id="rId15"/>
    <p:sldLayoutId id="2147488333" r:id="rId16"/>
    <p:sldLayoutId id="21474883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1" y="685800"/>
            <a:ext cx="11094720" cy="85344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ooter Placeholder 9"/>
          <p:cNvSpPr>
            <a:spLocks noGrp="1"/>
          </p:cNvSpPr>
          <p:nvPr>
            <p:ph type="ftr" sz="quarter" idx="3"/>
          </p:nvPr>
        </p:nvSpPr>
        <p:spPr bwMode="gray">
          <a:xfrm>
            <a:off x="1889760" y="289266"/>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solidFill>
                <a:srgbClr val="63666A"/>
              </a:solidFill>
            </a:endParaRPr>
          </a:p>
        </p:txBody>
      </p:sp>
      <p:sp>
        <p:nvSpPr>
          <p:cNvPr id="15" name="Slide Number Placeholder 14"/>
          <p:cNvSpPr>
            <a:spLocks noGrp="1"/>
          </p:cNvSpPr>
          <p:nvPr>
            <p:ph type="sldNum" sz="quarter" idx="4"/>
          </p:nvPr>
        </p:nvSpPr>
        <p:spPr bwMode="gray">
          <a:xfrm>
            <a:off x="11248253" y="289266"/>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CC041753-90EA-4E44-9BB8-633978F3CCC4}" type="slidenum">
              <a:rPr lang="en-US" smtClean="0">
                <a:solidFill>
                  <a:srgbClr val="63666A"/>
                </a:solidFill>
              </a:rPr>
              <a:pPr/>
              <a:t>‹#›</a:t>
            </a:fld>
            <a:endParaRPr lang="en-US">
              <a:solidFill>
                <a:srgbClr val="63666A"/>
              </a:solidFill>
            </a:endParaRPr>
          </a:p>
        </p:txBody>
      </p:sp>
      <p:cxnSp>
        <p:nvCxnSpPr>
          <p:cNvPr id="19" name="Straight Connector 18"/>
          <p:cNvCxnSpPr/>
          <p:nvPr userDrawn="1"/>
        </p:nvCxnSpPr>
        <p:spPr bwMode="gray">
          <a:xfrm>
            <a:off x="2" y="396984"/>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bwMode="gray">
          <a:xfrm>
            <a:off x="553147" y="289266"/>
            <a:ext cx="1097280" cy="215444"/>
          </a:xfrm>
          <a:prstGeom prst="rect">
            <a:avLst/>
          </a:prstGeom>
          <a:noFill/>
        </p:spPr>
        <p:txBody>
          <a:bodyPr wrap="square" lIns="0" tIns="0" rIns="0" bIns="0" rtlCol="0" anchor="ctr" anchorCtr="0">
            <a:spAutoFit/>
          </a:bodyPr>
          <a:lstStyle/>
          <a:p>
            <a:r>
              <a:rPr lang="en-US" sz="1400">
                <a:solidFill>
                  <a:srgbClr val="63666A"/>
                </a:solidFill>
                <a:latin typeface="+mj-lt"/>
                <a:cs typeface="Arial" pitchFamily="34" charset="0"/>
              </a:rPr>
              <a:t>MD Anderson </a:t>
            </a:r>
          </a:p>
        </p:txBody>
      </p:sp>
      <p:cxnSp>
        <p:nvCxnSpPr>
          <p:cNvPr id="11" name="Straight Connector 10"/>
          <p:cNvCxnSpPr/>
          <p:nvPr userDrawn="1"/>
        </p:nvCxnSpPr>
        <p:spPr bwMode="gray">
          <a:xfrm>
            <a:off x="1755225" y="289265"/>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011043"/>
      </p:ext>
    </p:extLst>
  </p:cSld>
  <p:clrMap bg1="lt1" tx1="dk1" bg2="lt2" tx2="dk2" accent1="accent1" accent2="accent2" accent3="accent3" accent4="accent4" accent5="accent5" accent6="accent6" hlink="hlink" folHlink="folHlink"/>
  <p:sldLayoutIdLst>
    <p:sldLayoutId id="2147488402" r:id="rId1"/>
    <p:sldLayoutId id="2147488403" r:id="rId2"/>
    <p:sldLayoutId id="2147488404" r:id="rId3"/>
    <p:sldLayoutId id="2147488405" r:id="rId4"/>
    <p:sldLayoutId id="2147488406" r:id="rId5"/>
    <p:sldLayoutId id="2147488407" r:id="rId6"/>
    <p:sldLayoutId id="2147488408" r:id="rId7"/>
    <p:sldLayoutId id="2147488409" r:id="rId8"/>
    <p:sldLayoutId id="2147488410" r:id="rId9"/>
    <p:sldLayoutId id="2147488411" r:id="rId10"/>
    <p:sldLayoutId id="2147488412" r:id="rId11"/>
    <p:sldLayoutId id="2147488414" r:id="rId12"/>
    <p:sldLayoutId id="2147488415" r:id="rId13"/>
  </p:sldLayoutIdLst>
  <p:hf hdr="0" dt="0"/>
  <p:txStyles>
    <p:titleStyle>
      <a:lvl1pPr algn="l" defTabSz="914377"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77" rtl="0" eaLnBrk="1" latinLnBrk="0" hangingPunct="1">
        <a:lnSpc>
          <a:spcPct val="100000"/>
        </a:lnSpc>
        <a:spcBef>
          <a:spcPts val="1867"/>
        </a:spcBef>
        <a:spcAft>
          <a:spcPts val="0"/>
        </a:spcAft>
        <a:buFont typeface="Arial" pitchFamily="34" charset="0"/>
        <a:buNone/>
        <a:defRPr sz="2400" kern="1200">
          <a:solidFill>
            <a:schemeClr val="tx1"/>
          </a:solidFill>
          <a:latin typeface="+mj-lt"/>
          <a:ea typeface="+mn-ea"/>
          <a:cs typeface="Times New Roman" pitchFamily="18" charset="0"/>
        </a:defRPr>
      </a:lvl1pPr>
      <a:lvl2pPr marL="173034" indent="-173034" algn="l" defTabSz="914377" rtl="0" eaLnBrk="1" latinLnBrk="0" hangingPunct="1">
        <a:lnSpc>
          <a:spcPct val="100000"/>
        </a:lnSpc>
        <a:spcBef>
          <a:spcPts val="1200"/>
        </a:spcBef>
        <a:spcAft>
          <a:spcPts val="0"/>
        </a:spcAft>
        <a:buFont typeface="Arial" pitchFamily="34" charset="0"/>
        <a:buChar char="•"/>
        <a:defRPr sz="2400" kern="1200">
          <a:solidFill>
            <a:schemeClr val="tx1"/>
          </a:solidFill>
          <a:latin typeface="+mj-lt"/>
          <a:ea typeface="+mn-ea"/>
          <a:cs typeface="Times New Roman" pitchFamily="18" charset="0"/>
        </a:defRPr>
      </a:lvl2pPr>
      <a:lvl3pPr marL="344479" indent="-173034" algn="l" defTabSz="914377" rtl="0" eaLnBrk="1" latinLnBrk="0" hangingPunct="1">
        <a:lnSpc>
          <a:spcPct val="100000"/>
        </a:lnSpc>
        <a:spcBef>
          <a:spcPts val="800"/>
        </a:spcBef>
        <a:spcAft>
          <a:spcPts val="0"/>
        </a:spcAft>
        <a:buFont typeface="Arial" pitchFamily="34" charset="0"/>
        <a:buChar char="•"/>
        <a:defRPr sz="2133" kern="1200">
          <a:solidFill>
            <a:schemeClr val="tx1"/>
          </a:solidFill>
          <a:latin typeface="+mj-lt"/>
          <a:ea typeface="+mn-ea"/>
          <a:cs typeface="Times New Roman" pitchFamily="18" charset="0"/>
        </a:defRPr>
      </a:lvl3pPr>
      <a:lvl4pPr marL="517512" indent="-173034" algn="l" defTabSz="914377" rtl="0" eaLnBrk="1" latinLnBrk="0" hangingPunct="1">
        <a:lnSpc>
          <a:spcPct val="100000"/>
        </a:lnSpc>
        <a:spcBef>
          <a:spcPts val="800"/>
        </a:spcBef>
        <a:spcAft>
          <a:spcPts val="0"/>
        </a:spcAft>
        <a:buFont typeface="Arial" pitchFamily="34" charset="0"/>
        <a:buChar char="•"/>
        <a:defRPr sz="1867" kern="1200">
          <a:solidFill>
            <a:schemeClr val="tx1"/>
          </a:solidFill>
          <a:latin typeface="+mj-lt"/>
          <a:ea typeface="+mn-ea"/>
          <a:cs typeface="Times New Roman" pitchFamily="18" charset="0"/>
        </a:defRPr>
      </a:lvl4pPr>
      <a:lvl5pPr marL="2057349" indent="-228594" algn="l" defTabSz="914377"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781206180"/>
      </p:ext>
    </p:extLst>
  </p:cSld>
  <p:clrMap bg1="lt1" tx1="dk1" bg2="lt2" tx2="dk2" accent1="accent1" accent2="accent2" accent3="accent3" accent4="accent4" accent5="accent5" accent6="accent6" hlink="hlink" folHlink="folHlink"/>
  <p:sldLayoutIdLst>
    <p:sldLayoutId id="2147488417" r:id="rId1"/>
    <p:sldLayoutId id="2147488418" r:id="rId2"/>
    <p:sldLayoutId id="2147488419" r:id="rId3"/>
    <p:sldLayoutId id="2147488420" r:id="rId4"/>
    <p:sldLayoutId id="2147488421" r:id="rId5"/>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7"/>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600">
                <a:solidFill>
                  <a:srgbClr val="FFFFFF"/>
                </a:solidFill>
              </a:defRPr>
            </a:lvl1pPr>
          </a:lstStyle>
          <a:p>
            <a:fld id="{274A0A2F-3D8C-4142-A09A-41B5C7715C08}" type="datetimeFigureOut">
              <a:rPr lang="en-US" smtClean="0"/>
              <a:t>12/31/20</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6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867" b="1">
                <a:solidFill>
                  <a:srgbClr val="FFFFFF"/>
                </a:solidFill>
              </a:defRPr>
            </a:lvl1pPr>
          </a:lstStyle>
          <a:p>
            <a:fld id="{3A6F34C6-09C0-4BC5-983C-4AE4B52A0389}" type="slidenum">
              <a:rPr lang="en-US" smtClean="0"/>
              <a:t>‹#›</a:t>
            </a:fld>
            <a:endParaRPr lang="en-US"/>
          </a:p>
        </p:txBody>
      </p:sp>
    </p:spTree>
    <p:extLst>
      <p:ext uri="{BB962C8B-B14F-4D97-AF65-F5344CB8AC3E}">
        <p14:creationId xmlns:p14="http://schemas.microsoft.com/office/powerpoint/2010/main" val="2835161132"/>
      </p:ext>
    </p:extLst>
  </p:cSld>
  <p:clrMap bg1="lt1" tx1="dk1" bg2="lt2" tx2="dk2" accent1="accent1" accent2="accent2" accent3="accent3" accent4="accent4" accent5="accent5" accent6="accent6" hlink="hlink" folHlink="folHlink"/>
  <p:sldLayoutIdLst>
    <p:sldLayoutId id="2147488423" r:id="rId1"/>
    <p:sldLayoutId id="2147488424" r:id="rId2"/>
    <p:sldLayoutId id="2147488425" r:id="rId3"/>
    <p:sldLayoutId id="2147488426" r:id="rId4"/>
    <p:sldLayoutId id="2147488427" r:id="rId5"/>
    <p:sldLayoutId id="2147488428" r:id="rId6"/>
    <p:sldLayoutId id="2147488429" r:id="rId7"/>
    <p:sldLayoutId id="2147488430" r:id="rId8"/>
    <p:sldLayoutId id="2147488431" r:id="rId9"/>
    <p:sldLayoutId id="2147488432" r:id="rId10"/>
    <p:sldLayoutId id="2147488433" r:id="rId11"/>
    <p:sldLayoutId id="2147488434" r:id="rId12"/>
    <p:sldLayoutId id="2147488435" r:id="rId13"/>
    <p:sldLayoutId id="2147488436" r:id="rId14"/>
    <p:sldLayoutId id="2147488437" r:id="rId15"/>
    <p:sldLayoutId id="2147488438" r:id="rId16"/>
    <p:sldLayoutId id="2147488439" r:id="rId17"/>
  </p:sldLayoutIdLst>
  <p:txStyles>
    <p:titleStyle>
      <a:lvl1pPr algn="l" defTabSz="1219170" rtl="0" eaLnBrk="1" latinLnBrk="0" hangingPunct="1">
        <a:spcBef>
          <a:spcPct val="0"/>
        </a:spcBef>
        <a:buNone/>
        <a:defRPr sz="5333" kern="1200" spc="-133" baseline="0">
          <a:solidFill>
            <a:schemeClr val="tx2"/>
          </a:solidFill>
          <a:latin typeface="+mj-lt"/>
          <a:ea typeface="+mj-ea"/>
          <a:cs typeface="+mj-cs"/>
        </a:defRPr>
      </a:lvl1pPr>
    </p:titleStyle>
    <p:bodyStyle>
      <a:lvl1pPr marL="243834" indent="-243834" algn="l" defTabSz="1219170" rtl="0" eaLnBrk="1" latinLnBrk="0" hangingPunct="1">
        <a:spcBef>
          <a:spcPct val="20000"/>
        </a:spcBef>
        <a:buClr>
          <a:schemeClr val="accent1"/>
        </a:buClr>
        <a:buSzPct val="85000"/>
        <a:buFont typeface="Arial" pitchFamily="34" charset="0"/>
        <a:buChar char="•"/>
        <a:defRPr sz="3200" kern="1200">
          <a:solidFill>
            <a:schemeClr val="tx1"/>
          </a:solidFill>
          <a:latin typeface="+mn-lt"/>
          <a:ea typeface="+mn-ea"/>
          <a:cs typeface="+mn-cs"/>
        </a:defRPr>
      </a:lvl1pPr>
      <a:lvl2pPr marL="609585" indent="-243834" algn="l" defTabSz="1219170" rtl="0" eaLnBrk="1" latinLnBrk="0" hangingPunct="1">
        <a:spcBef>
          <a:spcPct val="20000"/>
        </a:spcBef>
        <a:buClr>
          <a:schemeClr val="accent1"/>
        </a:buClr>
        <a:buSzPct val="85000"/>
        <a:buFont typeface="Arial" pitchFamily="34" charset="0"/>
        <a:buChar char="•"/>
        <a:defRPr sz="2667" kern="1200">
          <a:solidFill>
            <a:schemeClr val="tx1"/>
          </a:solidFill>
          <a:latin typeface="+mn-lt"/>
          <a:ea typeface="+mn-ea"/>
          <a:cs typeface="+mn-cs"/>
        </a:defRPr>
      </a:lvl2pPr>
      <a:lvl3pPr marL="975336" indent="-243834" algn="l" defTabSz="1219170" rtl="0" eaLnBrk="1" latinLnBrk="0" hangingPunct="1">
        <a:spcBef>
          <a:spcPct val="20000"/>
        </a:spcBef>
        <a:buClr>
          <a:schemeClr val="accent1"/>
        </a:buClr>
        <a:buSzPct val="90000"/>
        <a:buFont typeface="Arial" pitchFamily="34" charset="0"/>
        <a:buChar char="•"/>
        <a:defRPr sz="2400" kern="1200">
          <a:solidFill>
            <a:schemeClr val="tx1"/>
          </a:solidFill>
          <a:latin typeface="+mn-lt"/>
          <a:ea typeface="+mn-ea"/>
          <a:cs typeface="+mn-cs"/>
        </a:defRPr>
      </a:lvl3pPr>
      <a:lvl4pPr marL="134108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4pPr>
      <a:lvl5pPr marL="1584920" indent="-182875" algn="l" defTabSz="1219170" rtl="0" eaLnBrk="1" latinLnBrk="0" hangingPunct="1">
        <a:spcBef>
          <a:spcPct val="20000"/>
        </a:spcBef>
        <a:buClr>
          <a:schemeClr val="accent1"/>
        </a:buClr>
        <a:buSzPct val="100000"/>
        <a:buFont typeface="Arial" pitchFamily="34" charset="0"/>
        <a:buChar char="•"/>
        <a:defRPr sz="1867" kern="1200" baseline="0">
          <a:solidFill>
            <a:schemeClr val="tx1"/>
          </a:solidFill>
          <a:latin typeface="+mn-lt"/>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05963803"/>
      </p:ext>
    </p:extLst>
  </p:cSld>
  <p:clrMap bg1="lt1" tx1="dk1" bg2="lt2" tx2="dk2" accent1="accent1" accent2="accent2" accent3="accent3" accent4="accent4" accent5="accent5" accent6="accent6" hlink="hlink" folHlink="folHlink"/>
  <p:sldLayoutIdLst>
    <p:sldLayoutId id="2147488441" r:id="rId1"/>
    <p:sldLayoutId id="2147488442" r:id="rId2"/>
    <p:sldLayoutId id="2147488443" r:id="rId3"/>
    <p:sldLayoutId id="2147488444" r:id="rId4"/>
    <p:sldLayoutId id="2147488445" r:id="rId5"/>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8082C-0922-4249-A612-B415F5231620}" type="datetime1">
              <a:rPr lang="en-US" smtClean="0"/>
              <a:t>12/31/20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EF9944-A4F6-4C59-AEBD-678D6480B8EA}" type="slidenum">
              <a:rPr lang="en-US" smtClean="0"/>
              <a:pPr/>
              <a:t>‹#›</a:t>
            </a:fld>
            <a:endParaRPr lang="en-US"/>
          </a:p>
        </p:txBody>
      </p:sp>
    </p:spTree>
    <p:extLst>
      <p:ext uri="{BB962C8B-B14F-4D97-AF65-F5344CB8AC3E}">
        <p14:creationId xmlns:p14="http://schemas.microsoft.com/office/powerpoint/2010/main" val="2442232294"/>
      </p:ext>
    </p:extLst>
  </p:cSld>
  <p:clrMap bg1="lt1" tx1="dk1" bg2="lt2" tx2="dk2" accent1="accent1" accent2="accent2" accent3="accent3" accent4="accent4" accent5="accent5" accent6="accent6" hlink="hlink" folHlink="folHlink"/>
  <p:sldLayoutIdLst>
    <p:sldLayoutId id="2147488447" r:id="rId1"/>
    <p:sldLayoutId id="2147488448" r:id="rId2"/>
    <p:sldLayoutId id="2147488449" r:id="rId3"/>
    <p:sldLayoutId id="2147488450" r:id="rId4"/>
    <p:sldLayoutId id="2147488451" r:id="rId5"/>
    <p:sldLayoutId id="2147488452" r:id="rId6"/>
    <p:sldLayoutId id="2147488453" r:id="rId7"/>
    <p:sldLayoutId id="2147488454" r:id="rId8"/>
    <p:sldLayoutId id="2147488455" r:id="rId9"/>
    <p:sldLayoutId id="2147488456" r:id="rId10"/>
    <p:sldLayoutId id="214748845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8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3.png"/><Relationship Id="rId1" Type="http://schemas.openxmlformats.org/officeDocument/2006/relationships/slideLayout" Target="../slideLayouts/slideLayout81.xml"/></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hart" Target="../charts/chart1.xml"/><Relationship Id="rId1" Type="http://schemas.openxmlformats.org/officeDocument/2006/relationships/slideLayout" Target="../slideLayouts/slideLayout81.xml"/><Relationship Id="rId4" Type="http://schemas.openxmlformats.org/officeDocument/2006/relationships/image" Target="../media/image66.png"/></Relationships>
</file>

<file path=ppt/slides/_rels/slide10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1.xml"/><Relationship Id="rId4" Type="http://schemas.openxmlformats.org/officeDocument/2006/relationships/image" Target="../media/image66.png"/></Relationships>
</file>

<file path=ppt/slides/_rels/slide1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81.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8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81.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hyperlink" Target="http://seer.cancer.gov/statfacts/html/urinb.html" TargetMode="External"/><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xml.rels><?xml version="1.0" encoding="UTF-8" standalone="yes"?>
<Relationships xmlns="http://schemas.openxmlformats.org/package/2006/relationships"><Relationship Id="rId26" Type="http://schemas.openxmlformats.org/officeDocument/2006/relationships/tags" Target="../tags/tag29.xml"/><Relationship Id="rId21" Type="http://schemas.openxmlformats.org/officeDocument/2006/relationships/tags" Target="../tags/tag24.xml"/><Relationship Id="rId34" Type="http://schemas.openxmlformats.org/officeDocument/2006/relationships/tags" Target="../tags/tag37.xml"/><Relationship Id="rId42" Type="http://schemas.openxmlformats.org/officeDocument/2006/relationships/tags" Target="../tags/tag45.xml"/><Relationship Id="rId47" Type="http://schemas.openxmlformats.org/officeDocument/2006/relationships/tags" Target="../tags/tag50.xml"/><Relationship Id="rId50" Type="http://schemas.openxmlformats.org/officeDocument/2006/relationships/tags" Target="../tags/tag53.xml"/><Relationship Id="rId55" Type="http://schemas.openxmlformats.org/officeDocument/2006/relationships/tags" Target="../tags/tag58.xml"/><Relationship Id="rId63" Type="http://schemas.openxmlformats.org/officeDocument/2006/relationships/tags" Target="../tags/tag66.xml"/><Relationship Id="rId68" Type="http://schemas.openxmlformats.org/officeDocument/2006/relationships/notesSlide" Target="../notesSlides/notesSlide3.xml"/><Relationship Id="rId7" Type="http://schemas.openxmlformats.org/officeDocument/2006/relationships/tags" Target="../tags/tag10.xml"/><Relationship Id="rId2" Type="http://schemas.openxmlformats.org/officeDocument/2006/relationships/tags" Target="../tags/tag5.xml"/><Relationship Id="rId16" Type="http://schemas.openxmlformats.org/officeDocument/2006/relationships/tags" Target="../tags/tag19.xml"/><Relationship Id="rId29" Type="http://schemas.openxmlformats.org/officeDocument/2006/relationships/tags" Target="../tags/tag32.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tags" Target="../tags/tag35.xml"/><Relationship Id="rId37" Type="http://schemas.openxmlformats.org/officeDocument/2006/relationships/tags" Target="../tags/tag40.xml"/><Relationship Id="rId40" Type="http://schemas.openxmlformats.org/officeDocument/2006/relationships/tags" Target="../tags/tag43.xml"/><Relationship Id="rId45" Type="http://schemas.openxmlformats.org/officeDocument/2006/relationships/tags" Target="../tags/tag48.xml"/><Relationship Id="rId53" Type="http://schemas.openxmlformats.org/officeDocument/2006/relationships/tags" Target="../tags/tag56.xml"/><Relationship Id="rId58" Type="http://schemas.openxmlformats.org/officeDocument/2006/relationships/tags" Target="../tags/tag61.xml"/><Relationship Id="rId66" Type="http://schemas.openxmlformats.org/officeDocument/2006/relationships/tags" Target="../tags/tag69.xml"/><Relationship Id="rId5" Type="http://schemas.openxmlformats.org/officeDocument/2006/relationships/tags" Target="../tags/tag8.xml"/><Relationship Id="rId61" Type="http://schemas.openxmlformats.org/officeDocument/2006/relationships/tags" Target="../tags/tag64.xml"/><Relationship Id="rId19" Type="http://schemas.openxmlformats.org/officeDocument/2006/relationships/tags" Target="../tags/tag2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tags" Target="../tags/tag33.xml"/><Relationship Id="rId35" Type="http://schemas.openxmlformats.org/officeDocument/2006/relationships/tags" Target="../tags/tag38.xml"/><Relationship Id="rId43" Type="http://schemas.openxmlformats.org/officeDocument/2006/relationships/tags" Target="../tags/tag46.xml"/><Relationship Id="rId48" Type="http://schemas.openxmlformats.org/officeDocument/2006/relationships/tags" Target="../tags/tag51.xml"/><Relationship Id="rId56" Type="http://schemas.openxmlformats.org/officeDocument/2006/relationships/tags" Target="../tags/tag59.xml"/><Relationship Id="rId64" Type="http://schemas.openxmlformats.org/officeDocument/2006/relationships/tags" Target="../tags/tag67.xml"/><Relationship Id="rId8" Type="http://schemas.openxmlformats.org/officeDocument/2006/relationships/tags" Target="../tags/tag11.xml"/><Relationship Id="rId51" Type="http://schemas.openxmlformats.org/officeDocument/2006/relationships/tags" Target="../tags/tag54.xml"/><Relationship Id="rId3" Type="http://schemas.openxmlformats.org/officeDocument/2006/relationships/tags" Target="../tags/tag6.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33" Type="http://schemas.openxmlformats.org/officeDocument/2006/relationships/tags" Target="../tags/tag36.xml"/><Relationship Id="rId38" Type="http://schemas.openxmlformats.org/officeDocument/2006/relationships/tags" Target="../tags/tag41.xml"/><Relationship Id="rId46" Type="http://schemas.openxmlformats.org/officeDocument/2006/relationships/tags" Target="../tags/tag49.xml"/><Relationship Id="rId59" Type="http://schemas.openxmlformats.org/officeDocument/2006/relationships/tags" Target="../tags/tag62.xml"/><Relationship Id="rId67" Type="http://schemas.openxmlformats.org/officeDocument/2006/relationships/slideLayout" Target="../slideLayouts/slideLayout85.xml"/><Relationship Id="rId20" Type="http://schemas.openxmlformats.org/officeDocument/2006/relationships/tags" Target="../tags/tag23.xml"/><Relationship Id="rId41" Type="http://schemas.openxmlformats.org/officeDocument/2006/relationships/tags" Target="../tags/tag44.xml"/><Relationship Id="rId54" Type="http://schemas.openxmlformats.org/officeDocument/2006/relationships/tags" Target="../tags/tag57.xml"/><Relationship Id="rId62" Type="http://schemas.openxmlformats.org/officeDocument/2006/relationships/tags" Target="../tags/tag65.xml"/><Relationship Id="rId1" Type="http://schemas.openxmlformats.org/officeDocument/2006/relationships/tags" Target="../tags/tag4.xml"/><Relationship Id="rId6" Type="http://schemas.openxmlformats.org/officeDocument/2006/relationships/tags" Target="../tags/tag9.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36" Type="http://schemas.openxmlformats.org/officeDocument/2006/relationships/tags" Target="../tags/tag39.xml"/><Relationship Id="rId49" Type="http://schemas.openxmlformats.org/officeDocument/2006/relationships/tags" Target="../tags/tag52.xml"/><Relationship Id="rId57" Type="http://schemas.openxmlformats.org/officeDocument/2006/relationships/tags" Target="../tags/tag60.xml"/><Relationship Id="rId10" Type="http://schemas.openxmlformats.org/officeDocument/2006/relationships/tags" Target="../tags/tag13.xml"/><Relationship Id="rId31" Type="http://schemas.openxmlformats.org/officeDocument/2006/relationships/tags" Target="../tags/tag34.xml"/><Relationship Id="rId44" Type="http://schemas.openxmlformats.org/officeDocument/2006/relationships/tags" Target="../tags/tag47.xml"/><Relationship Id="rId52" Type="http://schemas.openxmlformats.org/officeDocument/2006/relationships/tags" Target="../tags/tag55.xml"/><Relationship Id="rId60" Type="http://schemas.openxmlformats.org/officeDocument/2006/relationships/tags" Target="../tags/tag63.xml"/><Relationship Id="rId65" Type="http://schemas.openxmlformats.org/officeDocument/2006/relationships/tags" Target="../tags/tag68.xml"/><Relationship Id="rId4" Type="http://schemas.openxmlformats.org/officeDocument/2006/relationships/tags" Target="../tags/tag7.xml"/><Relationship Id="rId9" Type="http://schemas.openxmlformats.org/officeDocument/2006/relationships/tags" Target="../tags/tag12.xml"/><Relationship Id="rId13" Type="http://schemas.openxmlformats.org/officeDocument/2006/relationships/tags" Target="../tags/tag16.xml"/><Relationship Id="rId18" Type="http://schemas.openxmlformats.org/officeDocument/2006/relationships/tags" Target="../tags/tag21.xml"/><Relationship Id="rId39" Type="http://schemas.openxmlformats.org/officeDocument/2006/relationships/tags" Target="../tags/tag4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1.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81.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81.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14.xml"/><Relationship Id="rId4" Type="http://schemas.openxmlformats.org/officeDocument/2006/relationships/image" Target="../media/image4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1.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81.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14.xml"/><Relationship Id="rId4" Type="http://schemas.openxmlformats.org/officeDocument/2006/relationships/image" Target="../media/image57.jpeg"/></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14.xml"/><Relationship Id="rId4" Type="http://schemas.openxmlformats.org/officeDocument/2006/relationships/image" Target="../media/image58.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9.xml"/><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10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1.xml"/></Relationships>
</file>

<file path=ppt/slides/_rels/slide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85800"/>
            <a:ext cx="12192000" cy="2088232"/>
          </a:xfrm>
        </p:spPr>
        <p:txBody>
          <a:bodyPr wrap="square" anchor="ctr">
            <a:noAutofit/>
          </a:bodyPr>
          <a:lstStyle/>
          <a:p>
            <a:r>
              <a:rPr lang="en-US" sz="4000" dirty="0"/>
              <a:t>Newly Approved Agents in the Care of Patients with Metastatic Urothelial Bladder Carcinoma </a:t>
            </a:r>
            <a:br>
              <a:rPr lang="en-US" sz="4000" dirty="0"/>
            </a:br>
            <a:r>
              <a:rPr lang="en-US" sz="4000" dirty="0"/>
              <a:t>Who Experience Disease Progression on Immune Checkpoint Inhibitor Therapy</a:t>
            </a:r>
          </a:p>
        </p:txBody>
      </p:sp>
      <p:sp>
        <p:nvSpPr>
          <p:cNvPr id="7" name="Rectangle 6"/>
          <p:cNvSpPr>
            <a:spLocks noGrp="1" noChangeArrowheads="1"/>
          </p:cNvSpPr>
          <p:nvPr>
            <p:ph type="body" sz="half" idx="4294967295"/>
          </p:nvPr>
        </p:nvSpPr>
        <p:spPr>
          <a:xfrm>
            <a:off x="3009900" y="3048000"/>
            <a:ext cx="6172200" cy="2344738"/>
          </a:xfrm>
        </p:spPr>
        <p:txBody>
          <a:bodyPr wrap="square" anchor="t">
            <a:noAutofit/>
          </a:bodyPr>
          <a:lstStyle/>
          <a:p>
            <a:pPr marL="0" indent="15875" algn="ctr" defTabSz="455613">
              <a:lnSpc>
                <a:spcPts val="3300"/>
              </a:lnSpc>
              <a:spcBef>
                <a:spcPts val="0"/>
              </a:spcBef>
              <a:spcAft>
                <a:spcPts val="0"/>
              </a:spcAft>
              <a:buNone/>
              <a:defRPr/>
            </a:pPr>
            <a:r>
              <a:rPr lang="en-US" sz="3200" kern="1200" dirty="0">
                <a:solidFill>
                  <a:schemeClr val="tx1"/>
                </a:solidFill>
                <a:latin typeface="Calibri" panose="020F0502020204030204" pitchFamily="34" charset="0"/>
                <a:ea typeface="MS PGothic" charset="0"/>
                <a:cs typeface="Calibri" panose="020F0502020204030204" pitchFamily="34" charset="0"/>
              </a:rPr>
              <a:t>Faculty</a:t>
            </a:r>
          </a:p>
          <a:p>
            <a:pPr marL="0" indent="15875" algn="ctr" defTabSz="455613">
              <a:lnSpc>
                <a:spcPts val="3300"/>
              </a:lnSpc>
              <a:spcBef>
                <a:spcPts val="0"/>
              </a:spcBef>
              <a:spcAft>
                <a:spcPts val="0"/>
              </a:spcAft>
              <a:buNone/>
              <a:defRPr/>
            </a:pPr>
            <a:r>
              <a:rPr lang="en-US" sz="3200" b="0" dirty="0"/>
              <a:t>Elizabeth R Plimack, MD, MS </a:t>
            </a:r>
          </a:p>
          <a:p>
            <a:pPr marL="0" indent="15875" algn="ctr" defTabSz="455613">
              <a:lnSpc>
                <a:spcPts val="3300"/>
              </a:lnSpc>
              <a:spcBef>
                <a:spcPts val="0"/>
              </a:spcBef>
              <a:spcAft>
                <a:spcPts val="0"/>
              </a:spcAft>
              <a:buNone/>
              <a:defRPr/>
            </a:pPr>
            <a:r>
              <a:rPr lang="en-US" sz="3200" b="0" kern="1200" dirty="0">
                <a:solidFill>
                  <a:schemeClr val="tx1"/>
                </a:solidFill>
                <a:latin typeface="Calibri" panose="020F0502020204030204" pitchFamily="34" charset="0"/>
                <a:ea typeface="MS PGothic" charset="0"/>
                <a:cs typeface="Calibri" panose="020F0502020204030204" pitchFamily="34" charset="0"/>
              </a:rPr>
              <a:t>Jonathan E Rosenberg, MD </a:t>
            </a:r>
          </a:p>
          <a:p>
            <a:pPr marL="0" indent="15875" algn="ctr" defTabSz="455613">
              <a:lnSpc>
                <a:spcPts val="3300"/>
              </a:lnSpc>
              <a:spcBef>
                <a:spcPts val="0"/>
              </a:spcBef>
              <a:spcAft>
                <a:spcPts val="0"/>
              </a:spcAft>
              <a:buNone/>
              <a:defRPr/>
            </a:pPr>
            <a:r>
              <a:rPr lang="en-US" sz="3200" b="0" kern="1200" dirty="0">
                <a:solidFill>
                  <a:schemeClr val="tx1"/>
                </a:solidFill>
                <a:latin typeface="Calibri" panose="020F0502020204030204" pitchFamily="34" charset="0"/>
                <a:ea typeface="MS PGothic" charset="0"/>
                <a:cs typeface="Calibri" panose="020F0502020204030204" pitchFamily="34" charset="0"/>
              </a:rPr>
              <a:t>Andrew </a:t>
            </a:r>
            <a:r>
              <a:rPr lang="en-US" sz="3200" b="0" kern="1200" dirty="0" err="1">
                <a:solidFill>
                  <a:schemeClr val="tx1"/>
                </a:solidFill>
                <a:latin typeface="Calibri" panose="020F0502020204030204" pitchFamily="34" charset="0"/>
                <a:ea typeface="MS PGothic" charset="0"/>
                <a:cs typeface="Calibri" panose="020F0502020204030204" pitchFamily="34" charset="0"/>
              </a:rPr>
              <a:t>Ruplin</a:t>
            </a:r>
            <a:r>
              <a:rPr lang="en-US" sz="3200" b="0" kern="1200" dirty="0">
                <a:solidFill>
                  <a:schemeClr val="tx1"/>
                </a:solidFill>
                <a:latin typeface="Calibri" panose="020F0502020204030204" pitchFamily="34" charset="0"/>
                <a:ea typeface="MS PGothic" charset="0"/>
                <a:cs typeface="Calibri" panose="020F0502020204030204" pitchFamily="34" charset="0"/>
              </a:rPr>
              <a:t>, PharmD</a:t>
            </a:r>
            <a:endParaRPr lang="en-US" sz="3200" kern="1200" dirty="0">
              <a:solidFill>
                <a:schemeClr val="tx1"/>
              </a:solidFill>
              <a:latin typeface="Calibri" panose="020F0502020204030204" pitchFamily="34" charset="0"/>
              <a:ea typeface="MS PGothic" charset="0"/>
              <a:cs typeface="Calibri" panose="020F0502020204030204" pitchFamily="34" charset="0"/>
            </a:endParaRPr>
          </a:p>
          <a:p>
            <a:pPr marL="0" indent="15875" algn="ctr" defTabSz="455613">
              <a:lnSpc>
                <a:spcPts val="3300"/>
              </a:lnSpc>
              <a:spcBef>
                <a:spcPts val="0"/>
              </a:spcBef>
              <a:spcAft>
                <a:spcPts val="0"/>
              </a:spcAft>
              <a:buNone/>
              <a:defRPr/>
            </a:pPr>
            <a:r>
              <a:rPr lang="en-US" sz="3200" b="0" kern="1200" dirty="0">
                <a:solidFill>
                  <a:schemeClr val="tx1"/>
                </a:solidFill>
                <a:latin typeface="Calibri" panose="020F0502020204030204" pitchFamily="34" charset="0"/>
                <a:ea typeface="MS PGothic" charset="0"/>
                <a:cs typeface="Calibri" panose="020F0502020204030204" pitchFamily="34" charset="0"/>
              </a:rPr>
              <a:t>Cristina </a:t>
            </a:r>
            <a:r>
              <a:rPr lang="en-US" sz="3200" b="0" kern="1200" dirty="0" err="1">
                <a:solidFill>
                  <a:schemeClr val="tx1"/>
                </a:solidFill>
                <a:latin typeface="Calibri" panose="020F0502020204030204" pitchFamily="34" charset="0"/>
                <a:ea typeface="MS PGothic" charset="0"/>
                <a:cs typeface="Calibri" panose="020F0502020204030204" pitchFamily="34" charset="0"/>
              </a:rPr>
              <a:t>Salabao</a:t>
            </a:r>
            <a:r>
              <a:rPr lang="en-US" sz="3200" b="0" kern="1200" dirty="0">
                <a:solidFill>
                  <a:schemeClr val="tx1"/>
                </a:solidFill>
                <a:latin typeface="Calibri" panose="020F0502020204030204" pitchFamily="34" charset="0"/>
                <a:ea typeface="MS PGothic" charset="0"/>
                <a:cs typeface="Calibri" panose="020F0502020204030204" pitchFamily="34" charset="0"/>
              </a:rPr>
              <a:t>, MSN, FNP-C</a:t>
            </a:r>
          </a:p>
          <a:p>
            <a:pPr marL="0" indent="15875" algn="ctr" defTabSz="455613">
              <a:lnSpc>
                <a:spcPts val="3300"/>
              </a:lnSpc>
              <a:spcBef>
                <a:spcPts val="0"/>
              </a:spcBef>
              <a:spcAft>
                <a:spcPts val="0"/>
              </a:spcAft>
              <a:buNone/>
              <a:defRPr/>
            </a:pPr>
            <a:endParaRPr lang="en-US" sz="3200" kern="1200" dirty="0">
              <a:solidFill>
                <a:schemeClr val="tx1"/>
              </a:solidFill>
              <a:latin typeface="Calibri" panose="020F0502020204030204" pitchFamily="34" charset="0"/>
              <a:ea typeface="MS PGothic" charset="0"/>
              <a:cs typeface="Calibri" panose="020F0502020204030204" pitchFamily="34" charset="0"/>
            </a:endParaRPr>
          </a:p>
          <a:p>
            <a:pPr marL="0" indent="15875" algn="ctr" defTabSz="455613">
              <a:lnSpc>
                <a:spcPts val="3300"/>
              </a:lnSpc>
              <a:spcBef>
                <a:spcPts val="0"/>
              </a:spcBef>
              <a:spcAft>
                <a:spcPts val="0"/>
              </a:spcAft>
              <a:buNone/>
              <a:defRPr/>
            </a:pPr>
            <a:r>
              <a:rPr lang="en-US" sz="3200" kern="1200" dirty="0">
                <a:solidFill>
                  <a:schemeClr val="tx1"/>
                </a:solidFill>
                <a:latin typeface="Calibri" panose="020F0502020204030204" pitchFamily="34" charset="0"/>
                <a:ea typeface="MS PGothic" charset="0"/>
                <a:cs typeface="Calibri" panose="020F0502020204030204" pitchFamily="34" charset="0"/>
              </a:rPr>
              <a:t>Moderator</a:t>
            </a:r>
          </a:p>
          <a:p>
            <a:pPr marL="0" indent="15875" algn="ctr" defTabSz="455613">
              <a:lnSpc>
                <a:spcPts val="3300"/>
              </a:lnSpc>
              <a:spcBef>
                <a:spcPts val="0"/>
              </a:spcBef>
              <a:spcAft>
                <a:spcPts val="0"/>
              </a:spcAft>
              <a:buNone/>
              <a:defRPr/>
            </a:pPr>
            <a:r>
              <a:rPr lang="en-US" sz="3200" b="0" kern="1200" dirty="0">
                <a:solidFill>
                  <a:schemeClr val="tx1"/>
                </a:solidFill>
                <a:latin typeface="Calibri" panose="020F0502020204030204" pitchFamily="34" charset="0"/>
                <a:ea typeface="MS PGothic" charset="0"/>
                <a:cs typeface="Calibri" panose="020F0502020204030204" pitchFamily="34" charset="0"/>
              </a:rPr>
              <a:t>Neil Love, MD</a:t>
            </a:r>
          </a:p>
        </p:txBody>
      </p:sp>
    </p:spTree>
    <p:custDataLst>
      <p:tags r:id="rId1"/>
    </p:custDataLst>
    <p:extLst>
      <p:ext uri="{BB962C8B-B14F-4D97-AF65-F5344CB8AC3E}">
        <p14:creationId xmlns:p14="http://schemas.microsoft.com/office/powerpoint/2010/main" val="3705803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These data change paradigm in two ways</a:t>
            </a:r>
          </a:p>
        </p:txBody>
      </p:sp>
      <p:sp>
        <p:nvSpPr>
          <p:cNvPr id="6" name="Content Placeholder 5"/>
          <p:cNvSpPr>
            <a:spLocks noGrp="1"/>
          </p:cNvSpPr>
          <p:nvPr>
            <p:ph idx="1"/>
          </p:nvPr>
        </p:nvSpPr>
        <p:spPr>
          <a:xfrm>
            <a:off x="838200" y="1825625"/>
            <a:ext cx="10069286" cy="3961564"/>
          </a:xfrm>
        </p:spPr>
        <p:txBody>
          <a:bodyPr>
            <a:normAutofit/>
          </a:bodyPr>
          <a:lstStyle/>
          <a:p>
            <a:pPr marL="514350" indent="-514350">
              <a:buAutoNum type="arabicParenR"/>
            </a:pPr>
            <a:r>
              <a:rPr lang="en-US" sz="3600"/>
              <a:t>They provide a new framework around which to consider a treatment break vs maintenance therapy post platinum</a:t>
            </a:r>
          </a:p>
          <a:p>
            <a:pPr marL="514350" indent="-514350">
              <a:buAutoNum type="arabicParenR"/>
            </a:pPr>
            <a:endParaRPr lang="en-US" sz="3600"/>
          </a:p>
          <a:p>
            <a:pPr marL="514350" indent="-514350">
              <a:buAutoNum type="arabicParenR"/>
            </a:pPr>
            <a:r>
              <a:rPr lang="en-US" sz="3600"/>
              <a:t>They mark a shift in selection of first line systemic therapy</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113468">
                  <a:tint val="75000"/>
                </a:srgbClr>
              </a:solidFill>
              <a:effectLst/>
              <a:uLnTx/>
              <a:uFillTx/>
              <a:latin typeface="Trebuchet MS"/>
              <a:ea typeface="+mn-ea"/>
              <a:cs typeface="+mn-cs"/>
            </a:endParaRPr>
          </a:p>
        </p:txBody>
      </p:sp>
      <p:sp>
        <p:nvSpPr>
          <p:cNvPr id="7" name="Rounded Rectangle 6"/>
          <p:cNvSpPr/>
          <p:nvPr/>
        </p:nvSpPr>
        <p:spPr>
          <a:xfrm>
            <a:off x="681135" y="1576388"/>
            <a:ext cx="10226351" cy="191092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49D5B02D-6C12-464F-A59A-F0844F6C6D6B}"/>
              </a:ext>
            </a:extLst>
          </p:cNvPr>
          <p:cNvSpPr/>
          <p:nvPr/>
        </p:nvSpPr>
        <p:spPr>
          <a:xfrm>
            <a:off x="0" y="594360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0664062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9600" y="1524001"/>
            <a:ext cx="7590154" cy="1134690"/>
          </a:xfrm>
          <a:prstGeom prst="rect">
            <a:avLst/>
          </a:prstGeom>
        </p:spPr>
      </p:pic>
      <p:pic>
        <p:nvPicPr>
          <p:cNvPr id="5" name="Picture 4"/>
          <p:cNvPicPr>
            <a:picLocks noChangeAspect="1"/>
          </p:cNvPicPr>
          <p:nvPr/>
        </p:nvPicPr>
        <p:blipFill>
          <a:blip r:embed="rId4"/>
          <a:stretch>
            <a:fillRect/>
          </a:stretch>
        </p:blipFill>
        <p:spPr>
          <a:xfrm>
            <a:off x="609600" y="2725509"/>
            <a:ext cx="6791325" cy="895350"/>
          </a:xfrm>
          <a:prstGeom prst="rect">
            <a:avLst/>
          </a:prstGeom>
        </p:spPr>
      </p:pic>
      <p:sp>
        <p:nvSpPr>
          <p:cNvPr id="6" name="Rectangle 5"/>
          <p:cNvSpPr/>
          <p:nvPr/>
        </p:nvSpPr>
        <p:spPr>
          <a:xfrm>
            <a:off x="609600" y="4207644"/>
            <a:ext cx="4809423" cy="1569660"/>
          </a:xfrm>
          <a:prstGeom prst="rect">
            <a:avLst/>
          </a:prstGeom>
        </p:spPr>
        <p:txBody>
          <a:bodyPr wrap="square">
            <a:spAutoFit/>
          </a:bodyPr>
          <a:lstStyle/>
          <a:p>
            <a:pPr marL="243834" marR="0" lvl="0" indent="-243834" algn="l" defTabSz="1219170" rtl="0" eaLnBrk="1" fontAlgn="auto" latinLnBrk="0" hangingPunct="1">
              <a:lnSpc>
                <a:spcPct val="100000"/>
              </a:lnSpc>
              <a:spcBef>
                <a:spcPct val="20000"/>
              </a:spcBef>
              <a:spcAft>
                <a:spcPts val="0"/>
              </a:spcAft>
              <a:buClr>
                <a:srgbClr val="4F81BD"/>
              </a:buClr>
              <a:buSzPct val="85000"/>
              <a:buFont typeface="Arial" pitchFamily="34" charset="0"/>
              <a:buChar char="•"/>
              <a:tabLst/>
              <a:defRPr/>
            </a:pPr>
            <a:r>
              <a:rPr kumimoji="0" lang="en-US" sz="3200" b="0" i="0" u="none" strike="noStrike" kern="1200" cap="none" spc="0" normalizeH="0" baseline="0" noProof="0" err="1">
                <a:ln>
                  <a:noFill/>
                </a:ln>
                <a:solidFill>
                  <a:prstClr val="black"/>
                </a:solidFill>
                <a:effectLst/>
                <a:uLnTx/>
                <a:uFillTx/>
                <a:latin typeface="Arial"/>
                <a:ea typeface="+mn-ea"/>
                <a:cs typeface="+mn-cs"/>
              </a:rPr>
              <a:t>Erdafitinib</a:t>
            </a:r>
            <a:r>
              <a:rPr kumimoji="0" lang="en-US" sz="3200" b="0" i="0" u="none" strike="noStrike" kern="1200" cap="none" spc="0" normalizeH="0" baseline="0" noProof="0">
                <a:ln>
                  <a:noFill/>
                </a:ln>
                <a:solidFill>
                  <a:prstClr val="black"/>
                </a:solidFill>
                <a:effectLst/>
                <a:uLnTx/>
                <a:uFillTx/>
                <a:latin typeface="Arial"/>
                <a:ea typeface="+mn-ea"/>
                <a:cs typeface="+mn-cs"/>
              </a:rPr>
              <a:t> initiated at standard starting dose: 8 mg daily</a:t>
            </a:r>
          </a:p>
        </p:txBody>
      </p:sp>
      <p:pic>
        <p:nvPicPr>
          <p:cNvPr id="7" name="Picture 6"/>
          <p:cNvPicPr>
            <a:picLocks noChangeAspect="1"/>
          </p:cNvPicPr>
          <p:nvPr/>
        </p:nvPicPr>
        <p:blipFill rotWithShape="1">
          <a:blip r:embed="rId5"/>
          <a:srcRect t="7931" b="11397"/>
          <a:stretch/>
        </p:blipFill>
        <p:spPr>
          <a:xfrm>
            <a:off x="6144090" y="2725508"/>
            <a:ext cx="5676026" cy="3935173"/>
          </a:xfrm>
          <a:prstGeom prst="rect">
            <a:avLst/>
          </a:prstGeom>
        </p:spPr>
      </p:pic>
      <p:sp>
        <p:nvSpPr>
          <p:cNvPr id="15" name="Bent Arrow 14"/>
          <p:cNvSpPr/>
          <p:nvPr/>
        </p:nvSpPr>
        <p:spPr>
          <a:xfrm rot="10800000" flipV="1">
            <a:off x="8125992" y="2165684"/>
            <a:ext cx="2567674" cy="1068404"/>
          </a:xfrm>
          <a:prstGeom prst="bentArrow">
            <a:avLst>
              <a:gd name="adj1" fmla="val 13596"/>
              <a:gd name="adj2" fmla="val 16228"/>
              <a:gd name="adj3" fmla="val 39912"/>
              <a:gd name="adj4" fmla="val 43750"/>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21" name="Picture 20"/>
          <p:cNvPicPr>
            <a:picLocks noChangeAspect="1"/>
          </p:cNvPicPr>
          <p:nvPr/>
        </p:nvPicPr>
        <p:blipFill>
          <a:blip r:embed="rId6"/>
          <a:stretch>
            <a:fillRect/>
          </a:stretch>
        </p:blipFill>
        <p:spPr>
          <a:xfrm>
            <a:off x="0" y="9625"/>
            <a:ext cx="2696576" cy="374904"/>
          </a:xfrm>
          <a:prstGeom prst="rect">
            <a:avLst/>
          </a:prstGeom>
        </p:spPr>
      </p:pic>
      <p:sp>
        <p:nvSpPr>
          <p:cNvPr id="11" name="Title 1">
            <a:extLst>
              <a:ext uri="{FF2B5EF4-FFF2-40B4-BE49-F238E27FC236}">
                <a16:creationId xmlns:a16="http://schemas.microsoft.com/office/drawing/2014/main" id="{D6F149B5-F5CA-E048-A0DA-2AED8B300850}"/>
              </a:ext>
            </a:extLst>
          </p:cNvPr>
          <p:cNvSpPr txBox="1">
            <a:spLocks/>
          </p:cNvSpPr>
          <p:nvPr/>
        </p:nvSpPr>
        <p:spPr>
          <a:xfrm>
            <a:off x="304800" y="457200"/>
            <a:ext cx="10972800" cy="990600"/>
          </a:xfrm>
          <a:prstGeom prst="rect">
            <a:avLst/>
          </a:prstGeom>
        </p:spPr>
        <p:txBody>
          <a:bodyPr vert="horz" lIns="91440" tIns="45720" rIns="91440" bIns="45720" rtlCol="0" anchor="ctr">
            <a:normAutofit fontScale="92500" lnSpcReduction="20000"/>
          </a:bodyPr>
          <a:lstStyle>
            <a:lvl1pPr algn="l" defTabSz="1219170" rtl="0" eaLnBrk="1" latinLnBrk="0" hangingPunct="1">
              <a:spcBef>
                <a:spcPct val="0"/>
              </a:spcBef>
              <a:buNone/>
              <a:defRPr sz="5333" kern="1200" spc="-133" baseline="0">
                <a:solidFill>
                  <a:schemeClr val="tx2"/>
                </a:solidFill>
                <a:latin typeface="+mj-lt"/>
                <a:ea typeface="+mj-ea"/>
                <a:cs typeface="+mj-cs"/>
              </a:defRPr>
            </a:lvl1pPr>
          </a:lstStyle>
          <a:p>
            <a:pPr fontAlgn="auto">
              <a:spcAft>
                <a:spcPts val="0"/>
              </a:spcAft>
            </a:pPr>
            <a:r>
              <a:rPr lang="en-US" sz="3600" b="1"/>
              <a:t>Case – Dr Plimack: 79-year-old man with hematuria (</a:t>
            </a:r>
            <a:r>
              <a:rPr lang="en-US" sz="3600" b="1" err="1"/>
              <a:t>cont</a:t>
            </a:r>
            <a:r>
              <a:rPr lang="en-US" sz="3600" b="1"/>
              <a:t>):</a:t>
            </a:r>
          </a:p>
          <a:p>
            <a:pPr fontAlgn="auto">
              <a:spcAft>
                <a:spcPts val="0"/>
              </a:spcAft>
            </a:pPr>
            <a:r>
              <a:rPr lang="en-US" sz="3600" b="1"/>
              <a:t>Molecular Testing</a:t>
            </a:r>
          </a:p>
        </p:txBody>
      </p:sp>
    </p:spTree>
    <p:extLst>
      <p:ext uri="{BB962C8B-B14F-4D97-AF65-F5344CB8AC3E}">
        <p14:creationId xmlns:p14="http://schemas.microsoft.com/office/powerpoint/2010/main" val="8648316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a:t>Phase II Erdafitinib: oral pan-FGFR (1-4) inhibitor </a:t>
            </a:r>
          </a:p>
        </p:txBody>
      </p:sp>
      <p:sp>
        <p:nvSpPr>
          <p:cNvPr id="8" name="Content Placeholder 2"/>
          <p:cNvSpPr txBox="1">
            <a:spLocks/>
          </p:cNvSpPr>
          <p:nvPr/>
        </p:nvSpPr>
        <p:spPr>
          <a:xfrm>
            <a:off x="341441" y="1524000"/>
            <a:ext cx="12437856" cy="3609226"/>
          </a:xfrm>
          <a:prstGeom prst="rect">
            <a:avLst/>
          </a:prstGeom>
        </p:spPr>
        <p:txBody>
          <a:bodyPr vert="horz" lIns="91440" tIns="45720" rIns="91440" bIns="45720" rtlCol="0">
            <a:noAutofit/>
          </a:bodyPr>
          <a:lstStyle>
            <a:lvl1pPr marL="243834" indent="-243834" algn="l" defTabSz="1219170" rtl="0" eaLnBrk="1" latinLnBrk="0" hangingPunct="1">
              <a:spcBef>
                <a:spcPct val="20000"/>
              </a:spcBef>
              <a:buClr>
                <a:schemeClr val="accent1"/>
              </a:buClr>
              <a:buSzPct val="85000"/>
              <a:buFont typeface="Arial" pitchFamily="34" charset="0"/>
              <a:buChar char="•"/>
              <a:defRPr sz="3200" kern="1200">
                <a:solidFill>
                  <a:schemeClr val="tx1"/>
                </a:solidFill>
                <a:latin typeface="+mn-lt"/>
                <a:ea typeface="+mn-ea"/>
                <a:cs typeface="+mn-cs"/>
              </a:defRPr>
            </a:lvl1pPr>
            <a:lvl2pPr marL="609585" indent="-243834" algn="l" defTabSz="1219170" rtl="0" eaLnBrk="1" latinLnBrk="0" hangingPunct="1">
              <a:spcBef>
                <a:spcPct val="20000"/>
              </a:spcBef>
              <a:buClr>
                <a:schemeClr val="accent1"/>
              </a:buClr>
              <a:buSzPct val="85000"/>
              <a:buFont typeface="Arial" pitchFamily="34" charset="0"/>
              <a:buChar char="•"/>
              <a:defRPr sz="2667" kern="1200">
                <a:solidFill>
                  <a:schemeClr val="tx1"/>
                </a:solidFill>
                <a:latin typeface="+mn-lt"/>
                <a:ea typeface="+mn-ea"/>
                <a:cs typeface="+mn-cs"/>
              </a:defRPr>
            </a:lvl2pPr>
            <a:lvl3pPr marL="975336" indent="-243834" algn="l" defTabSz="1219170" rtl="0" eaLnBrk="1" latinLnBrk="0" hangingPunct="1">
              <a:spcBef>
                <a:spcPct val="20000"/>
              </a:spcBef>
              <a:buClr>
                <a:schemeClr val="accent1"/>
              </a:buClr>
              <a:buSzPct val="90000"/>
              <a:buFont typeface="Arial" pitchFamily="34" charset="0"/>
              <a:buChar char="•"/>
              <a:defRPr sz="2400" kern="1200">
                <a:solidFill>
                  <a:schemeClr val="tx1"/>
                </a:solidFill>
                <a:latin typeface="+mn-lt"/>
                <a:ea typeface="+mn-ea"/>
                <a:cs typeface="+mn-cs"/>
              </a:defRPr>
            </a:lvl3pPr>
            <a:lvl4pPr marL="134108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4pPr>
            <a:lvl5pPr marL="1584920" indent="-182875" algn="l" defTabSz="1219170" rtl="0" eaLnBrk="1" latinLnBrk="0" hangingPunct="1">
              <a:spcBef>
                <a:spcPct val="20000"/>
              </a:spcBef>
              <a:buClr>
                <a:schemeClr val="accent1"/>
              </a:buClr>
              <a:buSzPct val="100000"/>
              <a:buFont typeface="Arial" pitchFamily="34" charset="0"/>
              <a:buChar char="•"/>
              <a:defRPr sz="1867" kern="1200" baseline="0">
                <a:solidFill>
                  <a:schemeClr val="tx1"/>
                </a:solidFill>
                <a:latin typeface="+mn-lt"/>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pPr marL="285750" marR="0" lvl="0" indent="-285750" algn="l" defTabSz="1219170" rtl="0" eaLnBrk="1" fontAlgn="auto" latinLnBrk="0" hangingPunct="1">
              <a:lnSpc>
                <a:spcPct val="100000"/>
              </a:lnSpc>
              <a:spcBef>
                <a:spcPct val="20000"/>
              </a:spcBef>
              <a:spcAft>
                <a:spcPts val="0"/>
              </a:spcAft>
              <a:buClr>
                <a:srgbClr val="4F81BD"/>
              </a:buClr>
              <a:buSzPct val="85000"/>
              <a:buFont typeface="Arial"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Notable AEs: Hyperphosphatemia, skin/nail changes, central retinopathy  </a:t>
            </a:r>
          </a:p>
        </p:txBody>
      </p:sp>
      <p:sp>
        <p:nvSpPr>
          <p:cNvPr id="10" name="TextBox 9"/>
          <p:cNvSpPr txBox="1"/>
          <p:nvPr/>
        </p:nvSpPr>
        <p:spPr>
          <a:xfrm>
            <a:off x="9452701" y="6305152"/>
            <a:ext cx="2619580" cy="523220"/>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ＭＳ Ｐゴシック" charset="0"/>
                <a:cs typeface="+mn-cs"/>
              </a:rPr>
              <a:t>Siefker Radtke ASCO 2018</a:t>
            </a:r>
          </a:p>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err="1">
                <a:ln>
                  <a:noFill/>
                </a:ln>
                <a:solidFill>
                  <a:prstClr val="black"/>
                </a:solidFill>
                <a:effectLst/>
                <a:uLnTx/>
                <a:uFillTx/>
                <a:latin typeface="Arial"/>
                <a:ea typeface="ＭＳ Ｐゴシック" charset="0"/>
                <a:cs typeface="+mn-cs"/>
              </a:rPr>
              <a:t>Loriot</a:t>
            </a:r>
            <a:r>
              <a:rPr kumimoji="0" lang="en-US" sz="1400" b="0" i="0" u="none" strike="noStrike" kern="1200" cap="none" spc="0" normalizeH="0" baseline="0" noProof="0">
                <a:ln>
                  <a:noFill/>
                </a:ln>
                <a:solidFill>
                  <a:prstClr val="black"/>
                </a:solidFill>
                <a:effectLst/>
                <a:uLnTx/>
                <a:uFillTx/>
                <a:latin typeface="Arial"/>
                <a:ea typeface="ＭＳ Ｐゴシック" charset="0"/>
                <a:cs typeface="+mn-cs"/>
              </a:rPr>
              <a:t> et al NEJM 2019</a:t>
            </a:r>
          </a:p>
        </p:txBody>
      </p:sp>
      <p:pic>
        <p:nvPicPr>
          <p:cNvPr id="12" name="Picture 11"/>
          <p:cNvPicPr>
            <a:picLocks noChangeAspect="1"/>
          </p:cNvPicPr>
          <p:nvPr/>
        </p:nvPicPr>
        <p:blipFill>
          <a:blip r:embed="rId2"/>
          <a:stretch>
            <a:fillRect/>
          </a:stretch>
        </p:blipFill>
        <p:spPr>
          <a:xfrm>
            <a:off x="1831821" y="2220370"/>
            <a:ext cx="7122610" cy="4238671"/>
          </a:xfrm>
          <a:prstGeom prst="rect">
            <a:avLst/>
          </a:prstGeom>
        </p:spPr>
      </p:pic>
      <p:sp>
        <p:nvSpPr>
          <p:cNvPr id="3" name="Rounded Rectangle 2"/>
          <p:cNvSpPr/>
          <p:nvPr/>
        </p:nvSpPr>
        <p:spPr>
          <a:xfrm>
            <a:off x="1742173" y="3291840"/>
            <a:ext cx="7324825" cy="40426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ounded Rectangle 10"/>
          <p:cNvSpPr/>
          <p:nvPr/>
        </p:nvSpPr>
        <p:spPr>
          <a:xfrm>
            <a:off x="1742172" y="5391872"/>
            <a:ext cx="7324826" cy="54691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3" name="Picture 12"/>
          <p:cNvPicPr>
            <a:picLocks noChangeAspect="1"/>
          </p:cNvPicPr>
          <p:nvPr/>
        </p:nvPicPr>
        <p:blipFill>
          <a:blip r:embed="rId3"/>
          <a:stretch>
            <a:fillRect/>
          </a:stretch>
        </p:blipFill>
        <p:spPr>
          <a:xfrm>
            <a:off x="0" y="0"/>
            <a:ext cx="2696576" cy="374904"/>
          </a:xfrm>
          <a:prstGeom prst="rect">
            <a:avLst/>
          </a:prstGeom>
        </p:spPr>
      </p:pic>
    </p:spTree>
    <p:extLst>
      <p:ext uri="{BB962C8B-B14F-4D97-AF65-F5344CB8AC3E}">
        <p14:creationId xmlns:p14="http://schemas.microsoft.com/office/powerpoint/2010/main" val="27253064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ym typeface="Wingdings 3" panose="05040102010807070707" pitchFamily="18" charset="2"/>
              </a:rPr>
              <a:t></a:t>
            </a:r>
            <a:r>
              <a:rPr lang="en-US">
                <a:sym typeface="Wingdings 3" panose="05040102010807070707" pitchFamily="18" charset="2"/>
              </a:rPr>
              <a:t> Phosphorous</a:t>
            </a:r>
            <a:endParaRPr lang="en-US"/>
          </a:p>
        </p:txBody>
      </p:sp>
      <p:graphicFrame>
        <p:nvGraphicFramePr>
          <p:cNvPr id="5" name="Content Placeholder 4"/>
          <p:cNvGraphicFramePr>
            <a:graphicFrameLocks noGrp="1"/>
          </p:cNvGraphicFramePr>
          <p:nvPr>
            <p:ph idx="1"/>
          </p:nvPr>
        </p:nvGraphicFramePr>
        <p:xfrm>
          <a:off x="609599" y="2695074"/>
          <a:ext cx="10449827" cy="4052235"/>
        </p:xfrm>
        <a:graphic>
          <a:graphicData uri="http://schemas.openxmlformats.org/drawingml/2006/chart">
            <c:chart xmlns:c="http://schemas.openxmlformats.org/drawingml/2006/chart" xmlns:r="http://schemas.openxmlformats.org/officeDocument/2006/relationships" r:id="rId2"/>
          </a:graphicData>
        </a:graphic>
      </p:graphicFrame>
      <p:sp>
        <p:nvSpPr>
          <p:cNvPr id="6" name="Right Brace 5"/>
          <p:cNvSpPr/>
          <p:nvPr/>
        </p:nvSpPr>
        <p:spPr>
          <a:xfrm>
            <a:off x="10891412" y="4543123"/>
            <a:ext cx="168014" cy="741146"/>
          </a:xfrm>
          <a:prstGeom prst="rightBrac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p:cNvSpPr txBox="1"/>
          <p:nvPr/>
        </p:nvSpPr>
        <p:spPr>
          <a:xfrm>
            <a:off x="11059426" y="4543123"/>
            <a:ext cx="84029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Normal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2.4 - 4.4</a:t>
            </a:r>
          </a:p>
        </p:txBody>
      </p:sp>
      <p:sp>
        <p:nvSpPr>
          <p:cNvPr id="8" name="Down Arrow 7"/>
          <p:cNvSpPr/>
          <p:nvPr/>
        </p:nvSpPr>
        <p:spPr>
          <a:xfrm>
            <a:off x="981777" y="2088682"/>
            <a:ext cx="269508" cy="683394"/>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ounded Rectangle 9"/>
          <p:cNvSpPr/>
          <p:nvPr/>
        </p:nvSpPr>
        <p:spPr>
          <a:xfrm>
            <a:off x="609599" y="1440891"/>
            <a:ext cx="1022684" cy="7309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Arial"/>
                <a:ea typeface="+mn-ea"/>
                <a:cs typeface="+mn-cs"/>
              </a:rPr>
              <a:t>Erdafitinib</a:t>
            </a:r>
            <a:r>
              <a:rPr kumimoji="0" lang="en-US" sz="12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initiated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8 mg Daily</a:t>
            </a:r>
          </a:p>
        </p:txBody>
      </p:sp>
      <p:sp>
        <p:nvSpPr>
          <p:cNvPr id="12" name="Down Arrow 11"/>
          <p:cNvSpPr/>
          <p:nvPr/>
        </p:nvSpPr>
        <p:spPr>
          <a:xfrm>
            <a:off x="2376639" y="2088682"/>
            <a:ext cx="269508" cy="683394"/>
          </a:xfrm>
          <a:prstGeom prst="downArrow">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ounded Rectangle 12"/>
          <p:cNvSpPr/>
          <p:nvPr/>
        </p:nvSpPr>
        <p:spPr>
          <a:xfrm>
            <a:off x="2004461" y="1440891"/>
            <a:ext cx="1022684" cy="73090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Arial"/>
                <a:ea typeface="+mn-ea"/>
                <a:cs typeface="+mn-cs"/>
              </a:rPr>
              <a:t>Erdafitinib</a:t>
            </a:r>
            <a:r>
              <a:rPr kumimoji="0" lang="en-US" sz="12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Held</a:t>
            </a:r>
          </a:p>
        </p:txBody>
      </p:sp>
      <p:sp>
        <p:nvSpPr>
          <p:cNvPr id="14" name="Down Arrow 13"/>
          <p:cNvSpPr/>
          <p:nvPr/>
        </p:nvSpPr>
        <p:spPr>
          <a:xfrm>
            <a:off x="4095554" y="2088682"/>
            <a:ext cx="269508" cy="683394"/>
          </a:xfrm>
          <a:prstGeom prst="downArrow">
            <a:avLst/>
          </a:prstGeom>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ounded Rectangle 14"/>
          <p:cNvSpPr/>
          <p:nvPr/>
        </p:nvSpPr>
        <p:spPr>
          <a:xfrm>
            <a:off x="3723376" y="1440891"/>
            <a:ext cx="1022684" cy="730900"/>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Arial"/>
                <a:ea typeface="+mn-ea"/>
                <a:cs typeface="+mn-cs"/>
              </a:rPr>
              <a:t>Erdafitinib</a:t>
            </a:r>
            <a:r>
              <a:rPr kumimoji="0" lang="en-US" sz="12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Restarted 6 mg daily</a:t>
            </a:r>
          </a:p>
        </p:txBody>
      </p:sp>
      <p:pic>
        <p:nvPicPr>
          <p:cNvPr id="16" name="Picture 15"/>
          <p:cNvPicPr>
            <a:picLocks noChangeAspect="1"/>
          </p:cNvPicPr>
          <p:nvPr/>
        </p:nvPicPr>
        <p:blipFill>
          <a:blip r:embed="rId3"/>
          <a:stretch>
            <a:fillRect/>
          </a:stretch>
        </p:blipFill>
        <p:spPr>
          <a:xfrm>
            <a:off x="5261626" y="647671"/>
            <a:ext cx="6638095" cy="1980952"/>
          </a:xfrm>
          <a:prstGeom prst="rect">
            <a:avLst/>
          </a:prstGeom>
        </p:spPr>
      </p:pic>
      <p:sp>
        <p:nvSpPr>
          <p:cNvPr id="17" name="Rectangle 16"/>
          <p:cNvSpPr/>
          <p:nvPr/>
        </p:nvSpPr>
        <p:spPr>
          <a:xfrm>
            <a:off x="1095680" y="2838527"/>
            <a:ext cx="9762338" cy="750770"/>
          </a:xfrm>
          <a:prstGeom prst="rect">
            <a:avLst/>
          </a:prstGeom>
          <a:solidFill>
            <a:schemeClr val="accent2">
              <a:lumMod val="40000"/>
              <a:lumOff val="60000"/>
              <a:alpha val="17000"/>
            </a:schemeClr>
          </a:solidFill>
          <a:ln w="31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18" name="Right Brace 17"/>
          <p:cNvSpPr/>
          <p:nvPr/>
        </p:nvSpPr>
        <p:spPr>
          <a:xfrm>
            <a:off x="10891412" y="2848349"/>
            <a:ext cx="168014" cy="741146"/>
          </a:xfrm>
          <a:prstGeom prst="rightBrac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TextBox 18"/>
          <p:cNvSpPr txBox="1"/>
          <p:nvPr/>
        </p:nvSpPr>
        <p:spPr>
          <a:xfrm>
            <a:off x="11059426" y="2848349"/>
            <a:ext cx="91082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Hold 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package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insert</a:t>
            </a:r>
          </a:p>
        </p:txBody>
      </p:sp>
      <p:sp>
        <p:nvSpPr>
          <p:cNvPr id="20" name="Rectangle 19"/>
          <p:cNvSpPr/>
          <p:nvPr/>
        </p:nvSpPr>
        <p:spPr>
          <a:xfrm>
            <a:off x="5305555" y="1232034"/>
            <a:ext cx="6594166" cy="445241"/>
          </a:xfrm>
          <a:prstGeom prst="rect">
            <a:avLst/>
          </a:prstGeom>
          <a:solidFill>
            <a:schemeClr val="accent2">
              <a:lumMod val="40000"/>
              <a:lumOff val="60000"/>
              <a:alpha val="17000"/>
            </a:schemeClr>
          </a:solidFill>
          <a:ln w="31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pic>
        <p:nvPicPr>
          <p:cNvPr id="21" name="Picture 20"/>
          <p:cNvPicPr>
            <a:picLocks noChangeAspect="1"/>
          </p:cNvPicPr>
          <p:nvPr/>
        </p:nvPicPr>
        <p:blipFill>
          <a:blip r:embed="rId4"/>
          <a:stretch>
            <a:fillRect/>
          </a:stretch>
        </p:blipFill>
        <p:spPr>
          <a:xfrm>
            <a:off x="0" y="0"/>
            <a:ext cx="2696576" cy="374904"/>
          </a:xfrm>
          <a:prstGeom prst="rect">
            <a:avLst/>
          </a:prstGeom>
        </p:spPr>
      </p:pic>
      <p:sp>
        <p:nvSpPr>
          <p:cNvPr id="3" name="TextBox 2">
            <a:extLst>
              <a:ext uri="{FF2B5EF4-FFF2-40B4-BE49-F238E27FC236}">
                <a16:creationId xmlns:a16="http://schemas.microsoft.com/office/drawing/2014/main" id="{7207DDC9-0BC1-1A4C-961C-5056FF0DF5D7}"/>
              </a:ext>
            </a:extLst>
          </p:cNvPr>
          <p:cNvSpPr txBox="1"/>
          <p:nvPr/>
        </p:nvSpPr>
        <p:spPr>
          <a:xfrm>
            <a:off x="7829550" y="1121465"/>
            <a:ext cx="686562" cy="106868"/>
          </a:xfrm>
          <a:prstGeom prst="rect">
            <a:avLst/>
          </a:prstGeom>
          <a:solidFill>
            <a:schemeClr val="bg1"/>
          </a:solidFill>
        </p:spPr>
        <p:txBody>
          <a:bodyPr wrap="none" lIns="0" tIns="0" rIns="0" bIns="0" rtlCol="0" anchor="ctr">
            <a:noAutofit/>
          </a:bodyPr>
          <a:lstStyle/>
          <a:p>
            <a:pPr algn="ctr"/>
            <a:r>
              <a:rPr lang="en-US" sz="1000" dirty="0">
                <a:latin typeface="Times" pitchFamily="2" charset="0"/>
              </a:rPr>
              <a:t>Erdafitinib</a:t>
            </a:r>
          </a:p>
        </p:txBody>
      </p:sp>
      <p:sp>
        <p:nvSpPr>
          <p:cNvPr id="22" name="TextBox 21">
            <a:extLst>
              <a:ext uri="{FF2B5EF4-FFF2-40B4-BE49-F238E27FC236}">
                <a16:creationId xmlns:a16="http://schemas.microsoft.com/office/drawing/2014/main" id="{BEF390BB-2877-904B-BC8F-D5513CA95561}"/>
              </a:ext>
            </a:extLst>
          </p:cNvPr>
          <p:cNvSpPr txBox="1"/>
          <p:nvPr/>
        </p:nvSpPr>
        <p:spPr>
          <a:xfrm>
            <a:off x="7829550" y="1283390"/>
            <a:ext cx="667512" cy="106868"/>
          </a:xfrm>
          <a:prstGeom prst="rect">
            <a:avLst/>
          </a:prstGeom>
          <a:solidFill>
            <a:srgbClr val="FBF3F3"/>
          </a:solidFill>
        </p:spPr>
        <p:txBody>
          <a:bodyPr wrap="none" lIns="0" tIns="0" rIns="0" bIns="0" rtlCol="0" anchor="ctr">
            <a:noAutofit/>
          </a:bodyPr>
          <a:lstStyle/>
          <a:p>
            <a:pPr algn="ctr"/>
            <a:r>
              <a:rPr lang="en-US" sz="1000" dirty="0">
                <a:latin typeface="Times" pitchFamily="2" charset="0"/>
              </a:rPr>
              <a:t>Erdafitinib</a:t>
            </a:r>
          </a:p>
        </p:txBody>
      </p:sp>
      <p:sp>
        <p:nvSpPr>
          <p:cNvPr id="23" name="TextBox 22">
            <a:extLst>
              <a:ext uri="{FF2B5EF4-FFF2-40B4-BE49-F238E27FC236}">
                <a16:creationId xmlns:a16="http://schemas.microsoft.com/office/drawing/2014/main" id="{3E765D67-9C82-DB44-9A7D-70A62667E54E}"/>
              </a:ext>
            </a:extLst>
          </p:cNvPr>
          <p:cNvSpPr txBox="1"/>
          <p:nvPr/>
        </p:nvSpPr>
        <p:spPr>
          <a:xfrm>
            <a:off x="8715375" y="1426265"/>
            <a:ext cx="667512" cy="106868"/>
          </a:xfrm>
          <a:prstGeom prst="rect">
            <a:avLst/>
          </a:prstGeom>
          <a:solidFill>
            <a:srgbClr val="FBF3F3"/>
          </a:solidFill>
        </p:spPr>
        <p:txBody>
          <a:bodyPr wrap="none" lIns="0" tIns="0" rIns="0" bIns="0" rtlCol="0" anchor="ctr">
            <a:noAutofit/>
          </a:bodyPr>
          <a:lstStyle/>
          <a:p>
            <a:pPr algn="ctr"/>
            <a:r>
              <a:rPr lang="en-US" sz="1000" dirty="0">
                <a:latin typeface="Times" pitchFamily="2" charset="0"/>
              </a:rPr>
              <a:t>Erdafitinib</a:t>
            </a:r>
          </a:p>
        </p:txBody>
      </p:sp>
      <p:sp>
        <p:nvSpPr>
          <p:cNvPr id="24" name="TextBox 23">
            <a:extLst>
              <a:ext uri="{FF2B5EF4-FFF2-40B4-BE49-F238E27FC236}">
                <a16:creationId xmlns:a16="http://schemas.microsoft.com/office/drawing/2014/main" id="{DF8876FF-1F4D-2F4A-8061-0A3D5462C25E}"/>
              </a:ext>
            </a:extLst>
          </p:cNvPr>
          <p:cNvSpPr txBox="1"/>
          <p:nvPr/>
        </p:nvSpPr>
        <p:spPr>
          <a:xfrm>
            <a:off x="8731250" y="1432615"/>
            <a:ext cx="667512" cy="106868"/>
          </a:xfrm>
          <a:prstGeom prst="rect">
            <a:avLst/>
          </a:prstGeom>
          <a:solidFill>
            <a:srgbClr val="FBF3F3"/>
          </a:solidFill>
        </p:spPr>
        <p:txBody>
          <a:bodyPr wrap="none" lIns="0" tIns="0" rIns="0" bIns="0" rtlCol="0" anchor="ctr">
            <a:noAutofit/>
          </a:bodyPr>
          <a:lstStyle/>
          <a:p>
            <a:pPr algn="ctr"/>
            <a:r>
              <a:rPr lang="en-US" sz="1000" dirty="0">
                <a:latin typeface="Times" pitchFamily="2" charset="0"/>
              </a:rPr>
              <a:t>Erdafitinib</a:t>
            </a:r>
          </a:p>
        </p:txBody>
      </p:sp>
      <p:sp>
        <p:nvSpPr>
          <p:cNvPr id="25" name="TextBox 24">
            <a:extLst>
              <a:ext uri="{FF2B5EF4-FFF2-40B4-BE49-F238E27FC236}">
                <a16:creationId xmlns:a16="http://schemas.microsoft.com/office/drawing/2014/main" id="{9FAF41DE-8DCB-3E48-AD14-CE550967437C}"/>
              </a:ext>
            </a:extLst>
          </p:cNvPr>
          <p:cNvSpPr txBox="1"/>
          <p:nvPr/>
        </p:nvSpPr>
        <p:spPr>
          <a:xfrm>
            <a:off x="8896350" y="2166040"/>
            <a:ext cx="686562" cy="106868"/>
          </a:xfrm>
          <a:prstGeom prst="rect">
            <a:avLst/>
          </a:prstGeom>
          <a:solidFill>
            <a:schemeClr val="bg1"/>
          </a:solidFill>
        </p:spPr>
        <p:txBody>
          <a:bodyPr wrap="none" lIns="0" tIns="0" rIns="0" bIns="0" rtlCol="0" anchor="ctr">
            <a:noAutofit/>
          </a:bodyPr>
          <a:lstStyle/>
          <a:p>
            <a:pPr algn="ctr"/>
            <a:r>
              <a:rPr lang="en-US" sz="1000" dirty="0">
                <a:latin typeface="Times" pitchFamily="2" charset="0"/>
              </a:rPr>
              <a:t>Erdafitinib</a:t>
            </a:r>
          </a:p>
        </p:txBody>
      </p:sp>
      <p:sp>
        <p:nvSpPr>
          <p:cNvPr id="26" name="TextBox 25">
            <a:extLst>
              <a:ext uri="{FF2B5EF4-FFF2-40B4-BE49-F238E27FC236}">
                <a16:creationId xmlns:a16="http://schemas.microsoft.com/office/drawing/2014/main" id="{F7B1B43E-1A01-3744-A057-E993E00C2DEF}"/>
              </a:ext>
            </a:extLst>
          </p:cNvPr>
          <p:cNvSpPr txBox="1"/>
          <p:nvPr/>
        </p:nvSpPr>
        <p:spPr>
          <a:xfrm>
            <a:off x="8915400" y="1854890"/>
            <a:ext cx="685800" cy="106868"/>
          </a:xfrm>
          <a:prstGeom prst="rect">
            <a:avLst/>
          </a:prstGeom>
          <a:solidFill>
            <a:schemeClr val="bg1"/>
          </a:solidFill>
        </p:spPr>
        <p:txBody>
          <a:bodyPr wrap="none" lIns="0" tIns="0" rIns="0" bIns="0" rtlCol="0" anchor="ctr">
            <a:noAutofit/>
          </a:bodyPr>
          <a:lstStyle/>
          <a:p>
            <a:pPr algn="ctr"/>
            <a:r>
              <a:rPr lang="en-US" sz="1000" dirty="0">
                <a:latin typeface="Times" pitchFamily="2" charset="0"/>
              </a:rPr>
              <a:t>Erdafitinib</a:t>
            </a:r>
          </a:p>
        </p:txBody>
      </p:sp>
      <p:sp>
        <p:nvSpPr>
          <p:cNvPr id="27" name="TextBox 26">
            <a:extLst>
              <a:ext uri="{FF2B5EF4-FFF2-40B4-BE49-F238E27FC236}">
                <a16:creationId xmlns:a16="http://schemas.microsoft.com/office/drawing/2014/main" id="{87CDAB9B-1BE2-DB46-B228-567AC490967F}"/>
              </a:ext>
            </a:extLst>
          </p:cNvPr>
          <p:cNvSpPr txBox="1"/>
          <p:nvPr/>
        </p:nvSpPr>
        <p:spPr>
          <a:xfrm>
            <a:off x="7811262" y="2002669"/>
            <a:ext cx="685800" cy="106868"/>
          </a:xfrm>
          <a:prstGeom prst="rect">
            <a:avLst/>
          </a:prstGeom>
          <a:solidFill>
            <a:schemeClr val="bg1"/>
          </a:solidFill>
        </p:spPr>
        <p:txBody>
          <a:bodyPr wrap="none" lIns="0" tIns="0" rIns="0" bIns="0" rtlCol="0" anchor="ctr">
            <a:noAutofit/>
          </a:bodyPr>
          <a:lstStyle/>
          <a:p>
            <a:pPr algn="ctr"/>
            <a:r>
              <a:rPr lang="en-US" sz="1000" dirty="0">
                <a:latin typeface="Times" pitchFamily="2" charset="0"/>
              </a:rPr>
              <a:t>Erdafitinib</a:t>
            </a:r>
          </a:p>
        </p:txBody>
      </p:sp>
      <p:sp>
        <p:nvSpPr>
          <p:cNvPr id="28" name="TextBox 27">
            <a:extLst>
              <a:ext uri="{FF2B5EF4-FFF2-40B4-BE49-F238E27FC236}">
                <a16:creationId xmlns:a16="http://schemas.microsoft.com/office/drawing/2014/main" id="{25D4684F-7187-D045-BA7D-CFA5649D7F3C}"/>
              </a:ext>
            </a:extLst>
          </p:cNvPr>
          <p:cNvSpPr txBox="1"/>
          <p:nvPr/>
        </p:nvSpPr>
        <p:spPr>
          <a:xfrm>
            <a:off x="7848600" y="1720094"/>
            <a:ext cx="685800" cy="106868"/>
          </a:xfrm>
          <a:prstGeom prst="rect">
            <a:avLst/>
          </a:prstGeom>
          <a:solidFill>
            <a:schemeClr val="bg1"/>
          </a:solidFill>
        </p:spPr>
        <p:txBody>
          <a:bodyPr wrap="none" lIns="0" tIns="0" rIns="0" bIns="0" rtlCol="0" anchor="ctr">
            <a:noAutofit/>
          </a:bodyPr>
          <a:lstStyle/>
          <a:p>
            <a:pPr algn="ctr"/>
            <a:r>
              <a:rPr lang="en-US" sz="1000" dirty="0">
                <a:latin typeface="Times" pitchFamily="2" charset="0"/>
              </a:rPr>
              <a:t>Erdafitinib</a:t>
            </a:r>
          </a:p>
        </p:txBody>
      </p:sp>
    </p:spTree>
    <p:extLst>
      <p:ext uri="{BB962C8B-B14F-4D97-AF65-F5344CB8AC3E}">
        <p14:creationId xmlns:p14="http://schemas.microsoft.com/office/powerpoint/2010/main" val="36534692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4867175" cy="4876800"/>
          </a:xfrm>
        </p:spPr>
        <p:txBody>
          <a:bodyPr/>
          <a:lstStyle/>
          <a:p>
            <a:r>
              <a:rPr lang="en-US"/>
              <a:t>Routine monthly eye exams</a:t>
            </a:r>
          </a:p>
          <a:p>
            <a:r>
              <a:rPr lang="en-US"/>
              <a:t>At month 2, retinal imaging showed CSR</a:t>
            </a:r>
          </a:p>
          <a:p>
            <a:r>
              <a:rPr lang="en-US"/>
              <a:t>No changes in visual acuity</a:t>
            </a:r>
          </a:p>
        </p:txBody>
      </p:sp>
      <p:pic>
        <p:nvPicPr>
          <p:cNvPr id="4" name="Picture 3"/>
          <p:cNvPicPr>
            <a:picLocks noChangeAspect="1"/>
          </p:cNvPicPr>
          <p:nvPr/>
        </p:nvPicPr>
        <p:blipFill>
          <a:blip r:embed="rId2"/>
          <a:stretch>
            <a:fillRect/>
          </a:stretch>
        </p:blipFill>
        <p:spPr>
          <a:xfrm>
            <a:off x="5853214" y="1371600"/>
            <a:ext cx="5572398" cy="3495475"/>
          </a:xfrm>
          <a:prstGeom prst="rect">
            <a:avLst/>
          </a:prstGeom>
        </p:spPr>
      </p:pic>
      <p:pic>
        <p:nvPicPr>
          <p:cNvPr id="5" name="Picture 4"/>
          <p:cNvPicPr>
            <a:picLocks noChangeAspect="1"/>
          </p:cNvPicPr>
          <p:nvPr/>
        </p:nvPicPr>
        <p:blipFill>
          <a:blip r:embed="rId3"/>
          <a:stretch>
            <a:fillRect/>
          </a:stretch>
        </p:blipFill>
        <p:spPr>
          <a:xfrm>
            <a:off x="5118973" y="4947435"/>
            <a:ext cx="6629400" cy="1819275"/>
          </a:xfrm>
          <a:prstGeom prst="rect">
            <a:avLst/>
          </a:prstGeom>
        </p:spPr>
      </p:pic>
      <p:sp>
        <p:nvSpPr>
          <p:cNvPr id="6" name="Rectangle 5"/>
          <p:cNvSpPr/>
          <p:nvPr/>
        </p:nvSpPr>
        <p:spPr>
          <a:xfrm>
            <a:off x="5154207" y="5105961"/>
            <a:ext cx="6594166" cy="445241"/>
          </a:xfrm>
          <a:prstGeom prst="rect">
            <a:avLst/>
          </a:prstGeom>
          <a:solidFill>
            <a:schemeClr val="accent2">
              <a:lumMod val="40000"/>
              <a:lumOff val="60000"/>
              <a:alpha val="17000"/>
            </a:schemeClr>
          </a:solidFill>
          <a:ln w="31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p:cNvPicPr>
            <a:picLocks noChangeAspect="1"/>
          </p:cNvPicPr>
          <p:nvPr/>
        </p:nvPicPr>
        <p:blipFill>
          <a:blip r:embed="rId4"/>
          <a:stretch>
            <a:fillRect/>
          </a:stretch>
        </p:blipFill>
        <p:spPr>
          <a:xfrm>
            <a:off x="0" y="0"/>
            <a:ext cx="2696576" cy="374904"/>
          </a:xfrm>
          <a:prstGeom prst="rect">
            <a:avLst/>
          </a:prstGeom>
        </p:spPr>
      </p:pic>
      <p:sp>
        <p:nvSpPr>
          <p:cNvPr id="8" name="Title 1">
            <a:extLst>
              <a:ext uri="{FF2B5EF4-FFF2-40B4-BE49-F238E27FC236}">
                <a16:creationId xmlns:a16="http://schemas.microsoft.com/office/drawing/2014/main" id="{FBF5BD54-A5B7-DF47-AFFE-F06A70308E77}"/>
              </a:ext>
            </a:extLst>
          </p:cNvPr>
          <p:cNvSpPr txBox="1">
            <a:spLocks/>
          </p:cNvSpPr>
          <p:nvPr/>
        </p:nvSpPr>
        <p:spPr>
          <a:xfrm>
            <a:off x="304800" y="457200"/>
            <a:ext cx="10972800" cy="990600"/>
          </a:xfrm>
          <a:prstGeom prst="rect">
            <a:avLst/>
          </a:prstGeom>
        </p:spPr>
        <p:txBody>
          <a:bodyPr vert="horz" lIns="91440" tIns="45720" rIns="91440" bIns="45720" rtlCol="0" anchor="ctr">
            <a:normAutofit fontScale="92500" lnSpcReduction="20000"/>
          </a:bodyPr>
          <a:lstStyle>
            <a:lvl1pPr algn="l" defTabSz="1219170" rtl="0" eaLnBrk="1" latinLnBrk="0" hangingPunct="1">
              <a:spcBef>
                <a:spcPct val="0"/>
              </a:spcBef>
              <a:buNone/>
              <a:defRPr sz="5333" kern="1200" spc="-133" baseline="0">
                <a:solidFill>
                  <a:schemeClr val="tx2"/>
                </a:solidFill>
                <a:latin typeface="+mj-lt"/>
                <a:ea typeface="+mj-ea"/>
                <a:cs typeface="+mj-cs"/>
              </a:defRPr>
            </a:lvl1pPr>
          </a:lstStyle>
          <a:p>
            <a:pPr fontAlgn="auto">
              <a:spcAft>
                <a:spcPts val="0"/>
              </a:spcAft>
            </a:pPr>
            <a:r>
              <a:rPr lang="en-US" sz="3600" b="1"/>
              <a:t>Case – Dr Plimack: 79-year-old man with hematuria (</a:t>
            </a:r>
            <a:r>
              <a:rPr lang="en-US" sz="3600" b="1" err="1"/>
              <a:t>cont</a:t>
            </a:r>
            <a:r>
              <a:rPr lang="en-US" sz="3600" b="1"/>
              <a:t>):</a:t>
            </a:r>
          </a:p>
          <a:p>
            <a:pPr fontAlgn="auto">
              <a:spcAft>
                <a:spcPts val="0"/>
              </a:spcAft>
            </a:pPr>
            <a:r>
              <a:rPr lang="en-US" sz="3600" b="1"/>
              <a:t>Central Serous Retinopathy</a:t>
            </a:r>
          </a:p>
        </p:txBody>
      </p:sp>
    </p:spTree>
    <p:extLst>
      <p:ext uri="{BB962C8B-B14F-4D97-AF65-F5344CB8AC3E}">
        <p14:creationId xmlns:p14="http://schemas.microsoft.com/office/powerpoint/2010/main" val="19567738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a:p>
        </p:txBody>
      </p:sp>
      <p:pic>
        <p:nvPicPr>
          <p:cNvPr id="4" name="Picture 3"/>
          <p:cNvPicPr>
            <a:picLocks noChangeAspect="1"/>
          </p:cNvPicPr>
          <p:nvPr/>
        </p:nvPicPr>
        <p:blipFill rotWithShape="1">
          <a:blip r:embed="rId2"/>
          <a:srcRect t="7931" b="11397"/>
          <a:stretch/>
        </p:blipFill>
        <p:spPr>
          <a:xfrm>
            <a:off x="609600" y="2432175"/>
            <a:ext cx="4440690" cy="3078718"/>
          </a:xfrm>
          <a:prstGeom prst="rect">
            <a:avLst/>
          </a:prstGeom>
        </p:spPr>
      </p:pic>
      <p:pic>
        <p:nvPicPr>
          <p:cNvPr id="5" name="Picture 4"/>
          <p:cNvPicPr>
            <a:picLocks noChangeAspect="1"/>
          </p:cNvPicPr>
          <p:nvPr/>
        </p:nvPicPr>
        <p:blipFill>
          <a:blip r:embed="rId3"/>
          <a:stretch>
            <a:fillRect/>
          </a:stretch>
        </p:blipFill>
        <p:spPr>
          <a:xfrm>
            <a:off x="6792686" y="2432175"/>
            <a:ext cx="4595812" cy="3174885"/>
          </a:xfrm>
          <a:prstGeom prst="rect">
            <a:avLst/>
          </a:prstGeom>
        </p:spPr>
      </p:pic>
      <p:pic>
        <p:nvPicPr>
          <p:cNvPr id="6" name="Picture 5"/>
          <p:cNvPicPr>
            <a:picLocks noChangeAspect="1"/>
          </p:cNvPicPr>
          <p:nvPr/>
        </p:nvPicPr>
        <p:blipFill>
          <a:blip r:embed="rId4"/>
          <a:stretch>
            <a:fillRect/>
          </a:stretch>
        </p:blipFill>
        <p:spPr>
          <a:xfrm>
            <a:off x="0" y="0"/>
            <a:ext cx="2696576" cy="374904"/>
          </a:xfrm>
          <a:prstGeom prst="rect">
            <a:avLst/>
          </a:prstGeom>
        </p:spPr>
      </p:pic>
      <p:sp>
        <p:nvSpPr>
          <p:cNvPr id="7" name="Title 1">
            <a:extLst>
              <a:ext uri="{FF2B5EF4-FFF2-40B4-BE49-F238E27FC236}">
                <a16:creationId xmlns:a16="http://schemas.microsoft.com/office/drawing/2014/main" id="{2785E23C-A212-C041-874C-3011E5A2A2EC}"/>
              </a:ext>
            </a:extLst>
          </p:cNvPr>
          <p:cNvSpPr txBox="1">
            <a:spLocks/>
          </p:cNvSpPr>
          <p:nvPr/>
        </p:nvSpPr>
        <p:spPr>
          <a:xfrm>
            <a:off x="304800" y="457200"/>
            <a:ext cx="10972800" cy="990600"/>
          </a:xfrm>
          <a:prstGeom prst="rect">
            <a:avLst/>
          </a:prstGeom>
        </p:spPr>
        <p:txBody>
          <a:bodyPr vert="horz" lIns="91440" tIns="45720" rIns="91440" bIns="45720" rtlCol="0" anchor="ctr">
            <a:normAutofit fontScale="92500" lnSpcReduction="20000"/>
          </a:bodyPr>
          <a:lstStyle>
            <a:lvl1pPr algn="l" defTabSz="1219170" rtl="0" eaLnBrk="1" latinLnBrk="0" hangingPunct="1">
              <a:spcBef>
                <a:spcPct val="0"/>
              </a:spcBef>
              <a:buNone/>
              <a:defRPr sz="5333" kern="1200" spc="-133" baseline="0">
                <a:solidFill>
                  <a:schemeClr val="tx2"/>
                </a:solidFill>
                <a:latin typeface="+mj-lt"/>
                <a:ea typeface="+mj-ea"/>
                <a:cs typeface="+mj-cs"/>
              </a:defRPr>
            </a:lvl1pPr>
          </a:lstStyle>
          <a:p>
            <a:pPr fontAlgn="auto">
              <a:spcAft>
                <a:spcPts val="0"/>
              </a:spcAft>
            </a:pPr>
            <a:r>
              <a:rPr lang="en-US" sz="3600" b="1"/>
              <a:t>Case – Dr Plimack: 79-year-old man with hematuria (</a:t>
            </a:r>
            <a:r>
              <a:rPr lang="en-US" sz="3600" b="1" err="1"/>
              <a:t>cont</a:t>
            </a:r>
            <a:r>
              <a:rPr lang="en-US" sz="3600" b="1"/>
              <a:t>):</a:t>
            </a:r>
          </a:p>
          <a:p>
            <a:pPr fontAlgn="auto">
              <a:spcAft>
                <a:spcPts val="0"/>
              </a:spcAft>
            </a:pPr>
            <a:r>
              <a:rPr lang="en-US" sz="3600" b="1"/>
              <a:t>Erdafitinib: Response at 6 mg daily</a:t>
            </a:r>
          </a:p>
        </p:txBody>
      </p:sp>
    </p:spTree>
    <p:extLst>
      <p:ext uri="{BB962C8B-B14F-4D97-AF65-F5344CB8AC3E}">
        <p14:creationId xmlns:p14="http://schemas.microsoft.com/office/powerpoint/2010/main" val="1554494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Post platinum, is switch maintenance checkpoint inhibition preferred over a treatment break followed by second line?</a:t>
            </a:r>
          </a:p>
        </p:txBody>
      </p:sp>
      <p:sp>
        <p:nvSpPr>
          <p:cNvPr id="3" name="Content Placeholder 2"/>
          <p:cNvSpPr>
            <a:spLocks noGrp="1"/>
          </p:cNvSpPr>
          <p:nvPr>
            <p:ph idx="1"/>
          </p:nvPr>
        </p:nvSpPr>
        <p:spPr>
          <a:xfrm>
            <a:off x="838200" y="1825625"/>
            <a:ext cx="10515600" cy="3961564"/>
          </a:xfrm>
        </p:spPr>
        <p:txBody>
          <a:bodyPr>
            <a:normAutofit fontScale="92500" lnSpcReduction="20000"/>
          </a:bodyPr>
          <a:lstStyle/>
          <a:p>
            <a:pPr marL="0" indent="0">
              <a:buNone/>
            </a:pPr>
            <a:r>
              <a:rPr lang="en-US"/>
              <a:t>For most patients, yes</a:t>
            </a:r>
          </a:p>
          <a:p>
            <a:r>
              <a:rPr lang="en-US"/>
              <a:t>Longer OS with switch maintenance</a:t>
            </a:r>
          </a:p>
          <a:p>
            <a:r>
              <a:rPr lang="en-US"/>
              <a:t>Delay in PFS is meaningful – particularly if progression is symptomatic</a:t>
            </a:r>
          </a:p>
          <a:p>
            <a:r>
              <a:rPr lang="en-US"/>
              <a:t>Not all patients will be caught by the second line safety net</a:t>
            </a:r>
          </a:p>
          <a:p>
            <a:pPr marL="0" indent="0">
              <a:buNone/>
            </a:pPr>
            <a:endParaRPr lang="en-US" sz="1050"/>
          </a:p>
          <a:p>
            <a:pPr marL="0" indent="0">
              <a:buNone/>
            </a:pPr>
            <a:r>
              <a:rPr lang="en-US"/>
              <a:t>However:</a:t>
            </a:r>
          </a:p>
          <a:p>
            <a:r>
              <a:rPr lang="en-US"/>
              <a:t>If you can guarantee a patient access to second line checkpoint after a treatment break (crossover) their survival may not be impacted</a:t>
            </a:r>
          </a:p>
          <a:p>
            <a:r>
              <a:rPr lang="en-US"/>
              <a:t>Some patients will have durable response to platinum and not require checkpoint for months if at all. These patients will be </a:t>
            </a:r>
            <a:r>
              <a:rPr lang="en-US" err="1"/>
              <a:t>overtreated</a:t>
            </a:r>
            <a:r>
              <a:rPr lang="en-US"/>
              <a:t>. </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srgbClr val="113468">
                  <a:tint val="75000"/>
                </a:srgbClr>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132C57A0-11D1-A14B-9FD5-BC1F6A481D8B}"/>
              </a:ext>
            </a:extLst>
          </p:cNvPr>
          <p:cNvSpPr/>
          <p:nvPr/>
        </p:nvSpPr>
        <p:spPr>
          <a:xfrm>
            <a:off x="0" y="594360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202882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These data change paradigm in two ways</a:t>
            </a:r>
          </a:p>
        </p:txBody>
      </p:sp>
      <p:sp>
        <p:nvSpPr>
          <p:cNvPr id="6" name="Content Placeholder 5"/>
          <p:cNvSpPr>
            <a:spLocks noGrp="1"/>
          </p:cNvSpPr>
          <p:nvPr>
            <p:ph idx="1"/>
          </p:nvPr>
        </p:nvSpPr>
        <p:spPr>
          <a:xfrm>
            <a:off x="838200" y="1825625"/>
            <a:ext cx="10069286" cy="3961564"/>
          </a:xfrm>
        </p:spPr>
        <p:txBody>
          <a:bodyPr>
            <a:normAutofit/>
          </a:bodyPr>
          <a:lstStyle/>
          <a:p>
            <a:pPr marL="514350" indent="-514350">
              <a:buAutoNum type="arabicParenR"/>
            </a:pPr>
            <a:r>
              <a:rPr lang="en-US" sz="3600"/>
              <a:t>They provide a new framework around which to consider a treatment break vs maintenance therapy post platinum</a:t>
            </a:r>
          </a:p>
          <a:p>
            <a:pPr marL="514350" indent="-514350">
              <a:buAutoNum type="arabicParenR"/>
            </a:pPr>
            <a:endParaRPr lang="en-US" sz="3600"/>
          </a:p>
          <a:p>
            <a:pPr marL="514350" indent="-514350">
              <a:buAutoNum type="arabicParenR"/>
            </a:pPr>
            <a:r>
              <a:rPr lang="en-US" sz="3600"/>
              <a:t>They mark a shift in selection of first line systemic therapy</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srgbClr val="113468">
                  <a:tint val="75000"/>
                </a:srgbClr>
              </a:solidFill>
              <a:effectLst/>
              <a:uLnTx/>
              <a:uFillTx/>
              <a:latin typeface="Trebuchet MS"/>
              <a:ea typeface="+mn-ea"/>
              <a:cs typeface="+mn-cs"/>
            </a:endParaRPr>
          </a:p>
        </p:txBody>
      </p:sp>
      <p:sp>
        <p:nvSpPr>
          <p:cNvPr id="7" name="Rounded Rectangle 6"/>
          <p:cNvSpPr/>
          <p:nvPr/>
        </p:nvSpPr>
        <p:spPr>
          <a:xfrm>
            <a:off x="681135" y="3586163"/>
            <a:ext cx="10226351" cy="191092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38F4DB32-A057-514E-AF93-5AB16B48255B}"/>
              </a:ext>
            </a:extLst>
          </p:cNvPr>
          <p:cNvSpPr/>
          <p:nvPr/>
        </p:nvSpPr>
        <p:spPr>
          <a:xfrm>
            <a:off x="0" y="594360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4033892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JAVELIN 100 ushers in two paradigm shifts in the treatment of metastatic urothelial cancer</a:t>
            </a:r>
          </a:p>
        </p:txBody>
      </p:sp>
      <p:sp>
        <p:nvSpPr>
          <p:cNvPr id="7" name="Content Placeholder 6"/>
          <p:cNvSpPr>
            <a:spLocks noGrp="1"/>
          </p:cNvSpPr>
          <p:nvPr>
            <p:ph idx="1"/>
          </p:nvPr>
        </p:nvSpPr>
        <p:spPr>
          <a:xfrm>
            <a:off x="838200" y="1751795"/>
            <a:ext cx="10815318" cy="4256772"/>
          </a:xfrm>
        </p:spPr>
        <p:txBody>
          <a:bodyPr>
            <a:normAutofit fontScale="92500" lnSpcReduction="10000"/>
          </a:bodyPr>
          <a:lstStyle/>
          <a:p>
            <a:pPr marL="0" indent="0">
              <a:buNone/>
            </a:pPr>
            <a:r>
              <a:rPr lang="en-US" b="1"/>
              <a:t>FIRST LINE: Platinum based chemotherapy is best initial therapy</a:t>
            </a:r>
          </a:p>
          <a:p>
            <a:pPr lvl="1"/>
            <a:r>
              <a:rPr lang="en-US"/>
              <a:t>Highest ORR</a:t>
            </a:r>
          </a:p>
          <a:p>
            <a:pPr lvl="1"/>
            <a:r>
              <a:rPr lang="en-US"/>
              <a:t>“Tail on the curve” with durable treatment free survival for some</a:t>
            </a:r>
          </a:p>
          <a:p>
            <a:pPr lvl="1"/>
            <a:r>
              <a:rPr lang="en-US"/>
              <a:t>Sets patient up for best OS to subsequent checkpoint inhibitor</a:t>
            </a:r>
          </a:p>
          <a:p>
            <a:pPr lvl="1"/>
            <a:r>
              <a:rPr lang="en-US"/>
              <a:t>Does not require PDL1 testing for treatment selection</a:t>
            </a:r>
          </a:p>
          <a:p>
            <a:pPr lvl="1"/>
            <a:r>
              <a:rPr lang="en-US"/>
              <a:t>Unlikely that a non-responder to platinum would have benefited from first line checkpoint inhibition</a:t>
            </a:r>
          </a:p>
          <a:p>
            <a:pPr marL="0" indent="0">
              <a:buNone/>
            </a:pPr>
            <a:endParaRPr lang="en-US" sz="1800"/>
          </a:p>
          <a:p>
            <a:pPr marL="0" indent="0">
              <a:buNone/>
            </a:pPr>
            <a:r>
              <a:rPr lang="en-US" b="1"/>
              <a:t>POST PLATINUM: Switch maintenance is preferred over treatment break as timing for next line checkpoint inhibitor in patients with SD or response</a:t>
            </a:r>
          </a:p>
          <a:p>
            <a:pPr lvl="1"/>
            <a:r>
              <a:rPr lang="en-US"/>
              <a:t>Delays progression of disease and potentially symptoms</a:t>
            </a:r>
          </a:p>
          <a:p>
            <a:pPr lvl="1"/>
            <a:r>
              <a:rPr lang="en-US"/>
              <a:t>Overall survival can be similar, only if access to second line checkpoint is guaranteed</a:t>
            </a:r>
          </a:p>
          <a:p>
            <a:pPr lvl="1"/>
            <a:endParaRPr lang="en-US"/>
          </a:p>
          <a:p>
            <a:pPr marL="0" indent="0">
              <a:buNone/>
            </a:pPr>
            <a:endParaRPr lang="en-US"/>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srgbClr val="113468">
                  <a:tint val="75000"/>
                </a:srgbClr>
              </a:solidFill>
              <a:effectLst/>
              <a:uLnTx/>
              <a:uFillTx/>
              <a:latin typeface="Calibri"/>
              <a:ea typeface="+mn-ea"/>
              <a:cs typeface="Calibri"/>
            </a:endParaRPr>
          </a:p>
        </p:txBody>
      </p:sp>
      <p:sp>
        <p:nvSpPr>
          <p:cNvPr id="4" name="TextBox 3"/>
          <p:cNvSpPr txBox="1"/>
          <p:nvPr/>
        </p:nvSpPr>
        <p:spPr>
          <a:xfrm>
            <a:off x="5840329" y="6437716"/>
            <a:ext cx="26178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7A9DD"/>
                </a:solidFill>
                <a:effectLst/>
                <a:uLnTx/>
                <a:uFillTx/>
                <a:latin typeface="Calibri"/>
                <a:ea typeface="+mn-ea"/>
                <a:cs typeface="Calibri"/>
              </a:rPr>
              <a:t>Elizabeth R. Plimack MD MS</a:t>
            </a:r>
          </a:p>
        </p:txBody>
      </p:sp>
      <p:sp>
        <p:nvSpPr>
          <p:cNvPr id="6" name="Rectangle 5">
            <a:extLst>
              <a:ext uri="{FF2B5EF4-FFF2-40B4-BE49-F238E27FC236}">
                <a16:creationId xmlns:a16="http://schemas.microsoft.com/office/drawing/2014/main" id="{3B900DFB-15B6-0044-B196-99DEC92752A5}"/>
              </a:ext>
            </a:extLst>
          </p:cNvPr>
          <p:cNvSpPr/>
          <p:nvPr/>
        </p:nvSpPr>
        <p:spPr>
          <a:xfrm>
            <a:off x="0" y="602998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815494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Current Standard of Care at FCCC:</a:t>
            </a:r>
            <a:br>
              <a:rPr lang="en-US"/>
            </a:br>
            <a:r>
              <a:rPr lang="en-US"/>
              <a:t>Front Line in 2020</a:t>
            </a:r>
          </a:p>
        </p:txBody>
      </p:sp>
      <p:graphicFrame>
        <p:nvGraphicFramePr>
          <p:cNvPr id="5" name="Content Placeholder 3"/>
          <p:cNvGraphicFramePr>
            <a:graphicFrameLocks/>
          </p:cNvGraphicFramePr>
          <p:nvPr>
            <p:extLst>
              <p:ext uri="{D42A27DB-BD31-4B8C-83A1-F6EECF244321}">
                <p14:modId xmlns:p14="http://schemas.microsoft.com/office/powerpoint/2010/main" val="2768051577"/>
              </p:ext>
            </p:extLst>
          </p:nvPr>
        </p:nvGraphicFramePr>
        <p:xfrm>
          <a:off x="198305" y="2003483"/>
          <a:ext cx="11820705" cy="2926080"/>
        </p:xfrm>
        <a:graphic>
          <a:graphicData uri="http://schemas.openxmlformats.org/drawingml/2006/table">
            <a:tbl>
              <a:tblPr firstRow="1" bandRow="1">
                <a:tableStyleId>{F5AB1C69-6EDB-4FF4-983F-18BD219EF322}</a:tableStyleId>
              </a:tblPr>
              <a:tblGrid>
                <a:gridCol w="1707613">
                  <a:extLst>
                    <a:ext uri="{9D8B030D-6E8A-4147-A177-3AD203B41FA5}">
                      <a16:colId xmlns:a16="http://schemas.microsoft.com/office/drawing/2014/main" val="20000"/>
                    </a:ext>
                  </a:extLst>
                </a:gridCol>
                <a:gridCol w="5466687">
                  <a:extLst>
                    <a:ext uri="{9D8B030D-6E8A-4147-A177-3AD203B41FA5}">
                      <a16:colId xmlns:a16="http://schemas.microsoft.com/office/drawing/2014/main" val="20001"/>
                    </a:ext>
                  </a:extLst>
                </a:gridCol>
                <a:gridCol w="4646405">
                  <a:extLst>
                    <a:ext uri="{9D8B030D-6E8A-4147-A177-3AD203B41FA5}">
                      <a16:colId xmlns:a16="http://schemas.microsoft.com/office/drawing/2014/main" val="20002"/>
                    </a:ext>
                  </a:extLst>
                </a:gridCol>
              </a:tblGrid>
              <a:tr h="271638">
                <a:tc>
                  <a:txBody>
                    <a:bodyPr/>
                    <a:lstStyle/>
                    <a:p>
                      <a:pPr marL="0" marR="0">
                        <a:spcBef>
                          <a:spcPts val="0"/>
                        </a:spcBef>
                        <a:spcAft>
                          <a:spcPts val="0"/>
                        </a:spcAft>
                      </a:pPr>
                      <a:r>
                        <a:rPr lang="en-US" sz="2400">
                          <a:effectLst/>
                          <a:latin typeface="+mn-lt"/>
                          <a:ea typeface="Calibri" panose="020F0502020204030204" pitchFamily="34" charset="0"/>
                          <a:cs typeface="Times New Roman" panose="02020603050405020304" pitchFamily="18" charset="0"/>
                        </a:rPr>
                        <a:t>First line metastatic</a:t>
                      </a:r>
                    </a:p>
                  </a:txBody>
                  <a:tcPr marL="68580" marR="68580" marT="0" marB="0" anchor="ctr"/>
                </a:tc>
                <a:tc>
                  <a:txBody>
                    <a:bodyPr/>
                    <a:lstStyle/>
                    <a:p>
                      <a:pPr marL="0" marR="0">
                        <a:spcBef>
                          <a:spcPts val="0"/>
                        </a:spcBef>
                        <a:spcAft>
                          <a:spcPts val="0"/>
                        </a:spcAft>
                      </a:pPr>
                      <a:r>
                        <a:rPr lang="en-US" sz="2400">
                          <a:effectLst/>
                          <a:latin typeface="+mn-lt"/>
                        </a:rPr>
                        <a:t>Preferred</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a:effectLst/>
                          <a:latin typeface="+mn-lt"/>
                        </a:rPr>
                        <a:t>Alternate</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543275">
                <a:tc>
                  <a:txBody>
                    <a:bodyPr/>
                    <a:lstStyle/>
                    <a:p>
                      <a:pPr marL="0" marR="0">
                        <a:spcBef>
                          <a:spcPts val="0"/>
                        </a:spcBef>
                        <a:spcAft>
                          <a:spcPts val="0"/>
                        </a:spcAft>
                      </a:pPr>
                      <a:r>
                        <a:rPr lang="en-US" sz="2400">
                          <a:effectLst/>
                          <a:latin typeface="+mn-lt"/>
                        </a:rPr>
                        <a:t>Cisplatin</a:t>
                      </a:r>
                      <a:r>
                        <a:rPr lang="en-US" sz="2400" baseline="0">
                          <a:effectLst/>
                          <a:latin typeface="+mn-lt"/>
                        </a:rPr>
                        <a:t> eligible</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a:spcBef>
                          <a:spcPts val="0"/>
                        </a:spcBef>
                        <a:spcAft>
                          <a:spcPts val="0"/>
                        </a:spcAft>
                      </a:pPr>
                      <a:r>
                        <a:rPr lang="en-US" sz="2400">
                          <a:effectLst/>
                          <a:latin typeface="+mn-lt"/>
                        </a:rPr>
                        <a:t>DDMVAC</a:t>
                      </a:r>
                      <a:r>
                        <a:rPr lang="en-US" sz="2400" baseline="0">
                          <a:effectLst/>
                          <a:latin typeface="+mn-lt"/>
                        </a:rPr>
                        <a:t> x 4-6 cycles</a:t>
                      </a:r>
                    </a:p>
                    <a:p>
                      <a:pPr marL="0" marR="0">
                        <a:spcBef>
                          <a:spcPts val="0"/>
                        </a:spcBef>
                        <a:spcAft>
                          <a:spcPts val="0"/>
                        </a:spcAft>
                      </a:pPr>
                      <a:r>
                        <a:rPr lang="en-US" sz="2400" baseline="0">
                          <a:effectLst/>
                          <a:latin typeface="+mn-lt"/>
                          <a:sym typeface="Wingdings" panose="05000000000000000000" pitchFamily="2" charset="2"/>
                        </a:rPr>
                        <a:t> avelumab or pembrolizumab maintenance</a:t>
                      </a:r>
                      <a:endParaRPr lang="en-US" sz="2400">
                        <a:effectLst/>
                        <a:latin typeface="+mn-lt"/>
                      </a:endParaRPr>
                    </a:p>
                  </a:txBody>
                  <a:tcPr marL="68580" marR="68580" marT="0" marB="0" anchor="ct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dirty="0">
                          <a:effectLst/>
                          <a:latin typeface="+mn-lt"/>
                        </a:rPr>
                        <a:t>Gemcitabine + cisplatin x 4-6 cycles </a:t>
                      </a:r>
                      <a:r>
                        <a:rPr lang="en-US" sz="2400" baseline="0" dirty="0">
                          <a:effectLst/>
                          <a:latin typeface="+mn-lt"/>
                          <a:sym typeface="Wingdings" panose="05000000000000000000" pitchFamily="2" charset="2"/>
                        </a:rPr>
                        <a:t> avelumab or pembrolizumab maintenance</a:t>
                      </a:r>
                      <a:endParaRPr lang="en-US" sz="2400" dirty="0">
                        <a:effectLst/>
                        <a:latin typeface="+mn-lt"/>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814913">
                <a:tc>
                  <a:txBody>
                    <a:bodyPr/>
                    <a:lstStyle/>
                    <a:p>
                      <a:pPr marL="0" marR="0">
                        <a:spcBef>
                          <a:spcPts val="0"/>
                        </a:spcBef>
                        <a:spcAft>
                          <a:spcPts val="0"/>
                        </a:spcAft>
                      </a:pPr>
                      <a:r>
                        <a:rPr lang="en-US" sz="2400">
                          <a:effectLst/>
                          <a:latin typeface="+mn-lt"/>
                        </a:rPr>
                        <a:t>Cisplatin ineligible</a:t>
                      </a:r>
                    </a:p>
                  </a:txBody>
                  <a:tcPr marL="68580" marR="68580" marT="0" marB="0" anchor="ctr">
                    <a:lnL w="12700" cap="flat" cmpd="sng" algn="ctr">
                      <a:noFill/>
                      <a:prstDash val="solid"/>
                      <a:round/>
                      <a:headEnd type="none" w="med" len="med"/>
                      <a:tailEnd type="none" w="med" len="med"/>
                    </a:ln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2400">
                          <a:effectLst/>
                          <a:latin typeface="+mn-lt"/>
                        </a:rPr>
                        <a:t>Carboplatin + gemcitabine x 4-6 cycles</a:t>
                      </a:r>
                      <a:r>
                        <a:rPr lang="en-US" sz="2400" baseline="0">
                          <a:effectLst/>
                          <a:latin typeface="+mn-lt"/>
                        </a:rPr>
                        <a:t> </a:t>
                      </a:r>
                      <a:r>
                        <a:rPr lang="en-US" sz="2400" baseline="0">
                          <a:effectLst/>
                          <a:latin typeface="+mn-lt"/>
                          <a:sym typeface="Wingdings" panose="05000000000000000000" pitchFamily="2" charset="2"/>
                        </a:rPr>
                        <a:t>  avelumab or pembrolizumab maintenance</a:t>
                      </a:r>
                      <a:endParaRPr lang="en-US" sz="2400">
                        <a:effectLst/>
                        <a:latin typeface="+mn-lt"/>
                      </a:endParaRPr>
                    </a:p>
                  </a:txBody>
                  <a:tcPr marL="68580" marR="68580" marT="0" marB="0" anchor="ctr"/>
                </a:tc>
                <a:tc>
                  <a:txBody>
                    <a:bodyPr/>
                    <a:lstStyle/>
                    <a:p>
                      <a:pPr marL="0" marR="0">
                        <a:spcBef>
                          <a:spcPts val="0"/>
                        </a:spcBef>
                        <a:spcAft>
                          <a:spcPts val="0"/>
                        </a:spcAft>
                      </a:pPr>
                      <a:r>
                        <a:rPr lang="en-US" sz="2400" dirty="0">
                          <a:effectLst/>
                          <a:latin typeface="+mn-lt"/>
                        </a:rPr>
                        <a:t>Gemcitabine</a:t>
                      </a:r>
                      <a:r>
                        <a:rPr lang="en-US" sz="2400" baseline="0" dirty="0">
                          <a:effectLst/>
                          <a:latin typeface="+mn-lt"/>
                        </a:rPr>
                        <a:t> single agent </a:t>
                      </a:r>
                      <a:r>
                        <a:rPr lang="en-US" sz="1600" baseline="0" dirty="0">
                          <a:effectLst/>
                          <a:latin typeface="+mn-lt"/>
                        </a:rPr>
                        <a:t>(PDL1 -)</a:t>
                      </a:r>
                      <a:endParaRPr lang="en-US" sz="2800" baseline="0" dirty="0">
                        <a:effectLst/>
                        <a:latin typeface="+mn-lt"/>
                      </a:endParaRPr>
                    </a:p>
                    <a:p>
                      <a:pPr marL="0" marR="0" indent="0" algn="l" defTabSz="1219170" rtl="0" eaLnBrk="1" fontAlgn="auto" latinLnBrk="0" hangingPunct="1">
                        <a:lnSpc>
                          <a:spcPct val="100000"/>
                        </a:lnSpc>
                        <a:spcBef>
                          <a:spcPts val="0"/>
                        </a:spcBef>
                        <a:spcAft>
                          <a:spcPts val="0"/>
                        </a:spcAft>
                        <a:buClrTx/>
                        <a:buSzTx/>
                        <a:buFontTx/>
                        <a:buNone/>
                        <a:tabLst/>
                        <a:defRPr/>
                      </a:pPr>
                      <a:r>
                        <a:rPr lang="en-US" sz="2400" baseline="0" dirty="0">
                          <a:effectLst/>
                          <a:latin typeface="+mn-lt"/>
                          <a:ea typeface="Calibri" panose="020F0502020204030204" pitchFamily="34" charset="0"/>
                          <a:cs typeface="Times New Roman" panose="02020603050405020304" pitchFamily="18" charset="0"/>
                        </a:rPr>
                        <a:t>Atezolizumab </a:t>
                      </a:r>
                      <a:r>
                        <a:rPr lang="en-US" sz="1600" baseline="0" dirty="0">
                          <a:effectLst/>
                          <a:latin typeface="+mn-lt"/>
                          <a:ea typeface="Calibri" panose="020F0502020204030204" pitchFamily="34" charset="0"/>
                          <a:cs typeface="Times New Roman" panose="02020603050405020304" pitchFamily="18" charset="0"/>
                        </a:rPr>
                        <a:t>(chemo unfit and PDL1+)</a:t>
                      </a: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8" name="TextBox 7"/>
          <p:cNvSpPr txBox="1"/>
          <p:nvPr/>
        </p:nvSpPr>
        <p:spPr>
          <a:xfrm>
            <a:off x="7858898" y="6376087"/>
            <a:ext cx="41601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See NCCN guidelines for more options</a:t>
            </a:r>
          </a:p>
        </p:txBody>
      </p:sp>
      <p:sp>
        <p:nvSpPr>
          <p:cNvPr id="6" name="Rectangle 5">
            <a:extLst>
              <a:ext uri="{FF2B5EF4-FFF2-40B4-BE49-F238E27FC236}">
                <a16:creationId xmlns:a16="http://schemas.microsoft.com/office/drawing/2014/main" id="{7E93605A-A0D7-DA4F-B409-F6E74A8A5BFF}"/>
              </a:ext>
            </a:extLst>
          </p:cNvPr>
          <p:cNvSpPr/>
          <p:nvPr/>
        </p:nvSpPr>
        <p:spPr>
          <a:xfrm>
            <a:off x="0" y="640080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989418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53C0A-A2CB-2844-9540-E2344977BD2F}"/>
              </a:ext>
            </a:extLst>
          </p:cNvPr>
          <p:cNvSpPr>
            <a:spLocks noGrp="1"/>
          </p:cNvSpPr>
          <p:nvPr>
            <p:ph type="title"/>
          </p:nvPr>
        </p:nvSpPr>
        <p:spPr>
          <a:xfrm>
            <a:off x="912285" y="44624"/>
            <a:ext cx="10512307" cy="1844824"/>
          </a:xfrm>
        </p:spPr>
        <p:txBody>
          <a:bodyPr/>
          <a:lstStyle/>
          <a:p>
            <a:r>
              <a:rPr lang="en-US"/>
              <a:t>What would be your preferred first-line treatment regimen for a </a:t>
            </a:r>
            <a:br>
              <a:rPr lang="en-US"/>
            </a:br>
            <a:r>
              <a:rPr lang="en-US"/>
              <a:t>65-year-old patient with metastatic urothelial bladder cancer (</a:t>
            </a:r>
            <a:r>
              <a:rPr lang="en-US" err="1"/>
              <a:t>mUBC</a:t>
            </a:r>
            <a:r>
              <a:rPr lang="en-US"/>
              <a:t>)?</a:t>
            </a:r>
          </a:p>
        </p:txBody>
      </p:sp>
      <p:sp>
        <p:nvSpPr>
          <p:cNvPr id="3" name="Content Placeholder 2">
            <a:extLst>
              <a:ext uri="{FF2B5EF4-FFF2-40B4-BE49-F238E27FC236}">
                <a16:creationId xmlns:a16="http://schemas.microsoft.com/office/drawing/2014/main" id="{E3DFBC63-B5D7-B444-8B6F-27C775A7A19F}"/>
              </a:ext>
            </a:extLst>
          </p:cNvPr>
          <p:cNvSpPr>
            <a:spLocks noGrp="1"/>
          </p:cNvSpPr>
          <p:nvPr>
            <p:ph idx="11"/>
          </p:nvPr>
        </p:nvSpPr>
        <p:spPr/>
        <p:txBody>
          <a:bodyPr/>
          <a:lstStyle/>
          <a:p>
            <a:r>
              <a:rPr lang="en-US"/>
              <a:t>Cisplatin/gemcitabine</a:t>
            </a:r>
            <a:endParaRPr lang="en-US" sz="2000"/>
          </a:p>
        </p:txBody>
      </p:sp>
      <p:sp>
        <p:nvSpPr>
          <p:cNvPr id="14" name="Content Placeholder 4">
            <a:extLst>
              <a:ext uri="{FF2B5EF4-FFF2-40B4-BE49-F238E27FC236}">
                <a16:creationId xmlns:a16="http://schemas.microsoft.com/office/drawing/2014/main" id="{2273503B-56A8-4D4F-BB50-E91C5436E490}"/>
              </a:ext>
            </a:extLst>
          </p:cNvPr>
          <p:cNvSpPr>
            <a:spLocks noGrp="1"/>
          </p:cNvSpPr>
          <p:nvPr>
            <p:ph idx="12"/>
          </p:nvPr>
        </p:nvSpPr>
        <p:spPr/>
        <p:txBody>
          <a:bodyPr/>
          <a:lstStyle/>
          <a:p>
            <a:endParaRPr lang="en-US"/>
          </a:p>
          <a:p>
            <a:r>
              <a:rPr lang="en-US"/>
              <a:t>Cisplatin/gemcitabine </a:t>
            </a:r>
            <a:r>
              <a:rPr lang="en-US">
                <a:sym typeface="Wingdings" pitchFamily="2" charset="2"/>
              </a:rPr>
              <a:t></a:t>
            </a:r>
            <a:r>
              <a:rPr lang="en-US"/>
              <a:t> avelumab</a:t>
            </a:r>
          </a:p>
          <a:p>
            <a:endParaRPr lang="en-US" sz="2000"/>
          </a:p>
        </p:txBody>
      </p:sp>
      <p:sp>
        <p:nvSpPr>
          <p:cNvPr id="5" name="Content Placeholder 4">
            <a:extLst>
              <a:ext uri="{FF2B5EF4-FFF2-40B4-BE49-F238E27FC236}">
                <a16:creationId xmlns:a16="http://schemas.microsoft.com/office/drawing/2014/main" id="{A04F128E-6A2C-7E47-8DEE-39C9124C4DA1}"/>
              </a:ext>
            </a:extLst>
          </p:cNvPr>
          <p:cNvSpPr>
            <a:spLocks noGrp="1"/>
          </p:cNvSpPr>
          <p:nvPr>
            <p:ph idx="13"/>
          </p:nvPr>
        </p:nvSpPr>
        <p:spPr/>
        <p:txBody>
          <a:bodyPr/>
          <a:lstStyle/>
          <a:p>
            <a:r>
              <a:rPr lang="en-US"/>
              <a:t>Cisplatin/gemcitabine </a:t>
            </a:r>
            <a:r>
              <a:rPr lang="en-US">
                <a:sym typeface="Wingdings" pitchFamily="2" charset="2"/>
              </a:rPr>
              <a:t></a:t>
            </a:r>
            <a:r>
              <a:rPr lang="en-US"/>
              <a:t> avelumab</a:t>
            </a:r>
          </a:p>
        </p:txBody>
      </p:sp>
      <p:sp>
        <p:nvSpPr>
          <p:cNvPr id="16" name="Content Placeholder 4">
            <a:extLst>
              <a:ext uri="{FF2B5EF4-FFF2-40B4-BE49-F238E27FC236}">
                <a16:creationId xmlns:a16="http://schemas.microsoft.com/office/drawing/2014/main" id="{AA1822D8-775D-B74D-A47B-63D162DEB04F}"/>
              </a:ext>
            </a:extLst>
          </p:cNvPr>
          <p:cNvSpPr>
            <a:spLocks noGrp="1"/>
          </p:cNvSpPr>
          <p:nvPr>
            <p:ph idx="14"/>
          </p:nvPr>
        </p:nvSpPr>
        <p:spPr/>
        <p:txBody>
          <a:bodyPr/>
          <a:lstStyle/>
          <a:p>
            <a:r>
              <a:rPr lang="en-US"/>
              <a:t>Cisplatin/gemcitabine</a:t>
            </a:r>
            <a:endParaRPr lang="en-US" sz="2000"/>
          </a:p>
        </p:txBody>
      </p:sp>
      <p:sp>
        <p:nvSpPr>
          <p:cNvPr id="15" name="Content Placeholder 4">
            <a:extLst>
              <a:ext uri="{FF2B5EF4-FFF2-40B4-BE49-F238E27FC236}">
                <a16:creationId xmlns:a16="http://schemas.microsoft.com/office/drawing/2014/main" id="{7F55E8B3-1697-5540-B03E-F0A8524D272C}"/>
              </a:ext>
            </a:extLst>
          </p:cNvPr>
          <p:cNvSpPr>
            <a:spLocks noGrp="1"/>
          </p:cNvSpPr>
          <p:nvPr>
            <p:ph idx="15"/>
          </p:nvPr>
        </p:nvSpPr>
        <p:spPr/>
        <p:txBody>
          <a:bodyPr/>
          <a:lstStyle/>
          <a:p>
            <a:r>
              <a:rPr lang="en-US"/>
              <a:t>DDMVAC</a:t>
            </a:r>
            <a:endParaRPr lang="en-US" sz="2000"/>
          </a:p>
        </p:txBody>
      </p:sp>
      <p:sp>
        <p:nvSpPr>
          <p:cNvPr id="11" name="Content Placeholder 4">
            <a:extLst>
              <a:ext uri="{FF2B5EF4-FFF2-40B4-BE49-F238E27FC236}">
                <a16:creationId xmlns:a16="http://schemas.microsoft.com/office/drawing/2014/main" id="{5E5F7E96-74F7-5841-A6A7-A3920214D0C3}"/>
              </a:ext>
            </a:extLst>
          </p:cNvPr>
          <p:cNvSpPr>
            <a:spLocks noGrp="1"/>
          </p:cNvSpPr>
          <p:nvPr>
            <p:ph idx="16"/>
          </p:nvPr>
        </p:nvSpPr>
        <p:spPr/>
        <p:txBody>
          <a:bodyPr/>
          <a:lstStyle/>
          <a:p>
            <a:r>
              <a:rPr lang="en-US"/>
              <a:t>Platinum/gemcitabine </a:t>
            </a:r>
            <a:r>
              <a:rPr lang="en-US">
                <a:sym typeface="Wingdings" pitchFamily="2" charset="2"/>
              </a:rPr>
              <a:t></a:t>
            </a:r>
            <a:r>
              <a:rPr lang="en-US"/>
              <a:t> </a:t>
            </a:r>
            <a:r>
              <a:rPr lang="en-US" err="1"/>
              <a:t>avelumab</a:t>
            </a:r>
            <a:endParaRPr lang="en-US" sz="2000"/>
          </a:p>
        </p:txBody>
      </p:sp>
      <p:sp>
        <p:nvSpPr>
          <p:cNvPr id="13" name="Content Placeholder 4">
            <a:extLst>
              <a:ext uri="{FF2B5EF4-FFF2-40B4-BE49-F238E27FC236}">
                <a16:creationId xmlns:a16="http://schemas.microsoft.com/office/drawing/2014/main" id="{4D5A9B91-5FF4-304F-B4DC-0996F0F94343}"/>
              </a:ext>
            </a:extLst>
          </p:cNvPr>
          <p:cNvSpPr>
            <a:spLocks noGrp="1"/>
          </p:cNvSpPr>
          <p:nvPr>
            <p:ph idx="17"/>
          </p:nvPr>
        </p:nvSpPr>
        <p:spPr/>
        <p:txBody>
          <a:bodyPr/>
          <a:lstStyle/>
          <a:p>
            <a:r>
              <a:rPr lang="en-US"/>
              <a:t>Cisplatin/gemcitabine </a:t>
            </a:r>
            <a:r>
              <a:rPr lang="en-US">
                <a:sym typeface="Wingdings" pitchFamily="2" charset="2"/>
              </a:rPr>
              <a:t></a:t>
            </a:r>
            <a:r>
              <a:rPr lang="en-US"/>
              <a:t> </a:t>
            </a:r>
            <a:r>
              <a:rPr lang="en-US" err="1"/>
              <a:t>avelumab</a:t>
            </a:r>
            <a:endParaRPr lang="en-US" sz="2000"/>
          </a:p>
        </p:txBody>
      </p:sp>
      <p:sp>
        <p:nvSpPr>
          <p:cNvPr id="12" name="Content Placeholder 4">
            <a:extLst>
              <a:ext uri="{FF2B5EF4-FFF2-40B4-BE49-F238E27FC236}">
                <a16:creationId xmlns:a16="http://schemas.microsoft.com/office/drawing/2014/main" id="{58AAC7C1-F3FC-5940-B7AB-C3F20CDFCCB1}"/>
              </a:ext>
            </a:extLst>
          </p:cNvPr>
          <p:cNvSpPr>
            <a:spLocks noGrp="1"/>
          </p:cNvSpPr>
          <p:nvPr>
            <p:ph idx="18"/>
          </p:nvPr>
        </p:nvSpPr>
        <p:spPr>
          <a:prstGeom prst="rect">
            <a:avLst/>
          </a:prstGeom>
        </p:spPr>
        <p:txBody>
          <a:bodyPr/>
          <a:lstStyle/>
          <a:p>
            <a:r>
              <a:rPr lang="en-US"/>
              <a:t>Cisplatin/gemcitabine </a:t>
            </a:r>
            <a:r>
              <a:rPr lang="en-US">
                <a:sym typeface="Wingdings" pitchFamily="2" charset="2"/>
              </a:rPr>
              <a:t></a:t>
            </a:r>
            <a:r>
              <a:rPr lang="en-US"/>
              <a:t> </a:t>
            </a:r>
            <a:r>
              <a:rPr lang="en-US" err="1"/>
              <a:t>avelumab</a:t>
            </a:r>
            <a:endParaRPr lang="en-US" sz="2000"/>
          </a:p>
        </p:txBody>
      </p:sp>
      <p:sp>
        <p:nvSpPr>
          <p:cNvPr id="4" name="TextBox 3">
            <a:extLst>
              <a:ext uri="{FF2B5EF4-FFF2-40B4-BE49-F238E27FC236}">
                <a16:creationId xmlns:a16="http://schemas.microsoft.com/office/drawing/2014/main" id="{00E58FA6-7D29-E142-B38B-4C5D94E91B1E}"/>
              </a:ext>
            </a:extLst>
          </p:cNvPr>
          <p:cNvSpPr txBox="1"/>
          <p:nvPr/>
        </p:nvSpPr>
        <p:spPr>
          <a:xfrm>
            <a:off x="695400" y="6165304"/>
            <a:ext cx="607057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DDMVAC = dose-dense methotrexate, vinblastine, doxorubicin and cisplatin</a:t>
            </a:r>
          </a:p>
        </p:txBody>
      </p:sp>
    </p:spTree>
    <p:extLst>
      <p:ext uri="{BB962C8B-B14F-4D97-AF65-F5344CB8AC3E}">
        <p14:creationId xmlns:p14="http://schemas.microsoft.com/office/powerpoint/2010/main" val="3580867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E9F4-4E3B-1646-BDA1-3B49C810243D}"/>
              </a:ext>
            </a:extLst>
          </p:cNvPr>
          <p:cNvSpPr>
            <a:spLocks noGrp="1"/>
          </p:cNvSpPr>
          <p:nvPr>
            <p:ph type="title"/>
          </p:nvPr>
        </p:nvSpPr>
        <p:spPr>
          <a:xfrm>
            <a:off x="912285" y="44624"/>
            <a:ext cx="9504195" cy="1844824"/>
          </a:xfrm>
        </p:spPr>
        <p:txBody>
          <a:bodyPr/>
          <a:lstStyle/>
          <a:p>
            <a:r>
              <a:rPr lang="en-US"/>
              <a:t>What would be your preferred first-line treatment regimen for an 80-year-old patient with metastatic UBC who is </a:t>
            </a:r>
            <a:r>
              <a:rPr lang="en-US" u="sng"/>
              <a:t>not</a:t>
            </a:r>
            <a:r>
              <a:rPr lang="en-US"/>
              <a:t> a candidate for </a:t>
            </a:r>
            <a:r>
              <a:rPr lang="en-US" u="sng"/>
              <a:t>cisplatin-based chemotherapy</a:t>
            </a:r>
            <a:r>
              <a:rPr lang="en-US"/>
              <a:t>?</a:t>
            </a:r>
          </a:p>
        </p:txBody>
      </p:sp>
      <p:sp>
        <p:nvSpPr>
          <p:cNvPr id="3" name="Content Placeholder 2">
            <a:extLst>
              <a:ext uri="{FF2B5EF4-FFF2-40B4-BE49-F238E27FC236}">
                <a16:creationId xmlns:a16="http://schemas.microsoft.com/office/drawing/2014/main" id="{1D6D522A-E8EF-9746-9D53-5D3F5EC8D9A5}"/>
              </a:ext>
            </a:extLst>
          </p:cNvPr>
          <p:cNvSpPr>
            <a:spLocks noGrp="1"/>
          </p:cNvSpPr>
          <p:nvPr>
            <p:ph idx="11"/>
          </p:nvPr>
        </p:nvSpPr>
        <p:spPr/>
        <p:txBody>
          <a:bodyPr/>
          <a:lstStyle/>
          <a:p>
            <a:r>
              <a:rPr lang="en-US"/>
              <a:t>Pembrolizumab</a:t>
            </a:r>
          </a:p>
        </p:txBody>
      </p:sp>
      <p:sp>
        <p:nvSpPr>
          <p:cNvPr id="4" name="Content Placeholder 3">
            <a:extLst>
              <a:ext uri="{FF2B5EF4-FFF2-40B4-BE49-F238E27FC236}">
                <a16:creationId xmlns:a16="http://schemas.microsoft.com/office/drawing/2014/main" id="{AFFDC393-28C3-E14F-88EC-2A0A23C24A6B}"/>
              </a:ext>
            </a:extLst>
          </p:cNvPr>
          <p:cNvSpPr>
            <a:spLocks noGrp="1"/>
          </p:cNvSpPr>
          <p:nvPr>
            <p:ph idx="12"/>
          </p:nvPr>
        </p:nvSpPr>
        <p:spPr/>
        <p:txBody>
          <a:bodyPr/>
          <a:lstStyle/>
          <a:p>
            <a:endParaRPr lang="en-US"/>
          </a:p>
          <a:p>
            <a:endParaRPr lang="en-US"/>
          </a:p>
          <a:p>
            <a:r>
              <a:rPr lang="en-US"/>
              <a:t>Carboplatin/gemcitabine </a:t>
            </a:r>
            <a:r>
              <a:rPr lang="en-US">
                <a:sym typeface="Wingdings" pitchFamily="2" charset="2"/>
              </a:rPr>
              <a:t></a:t>
            </a:r>
            <a:r>
              <a:rPr lang="en-US"/>
              <a:t> avelumab </a:t>
            </a:r>
          </a:p>
          <a:p>
            <a:endParaRPr lang="en-US"/>
          </a:p>
          <a:p>
            <a:endParaRPr lang="en-US"/>
          </a:p>
        </p:txBody>
      </p:sp>
      <p:sp>
        <p:nvSpPr>
          <p:cNvPr id="5" name="Content Placeholder 4">
            <a:extLst>
              <a:ext uri="{FF2B5EF4-FFF2-40B4-BE49-F238E27FC236}">
                <a16:creationId xmlns:a16="http://schemas.microsoft.com/office/drawing/2014/main" id="{08779D9E-6F49-5F48-ACF9-480436934A82}"/>
              </a:ext>
            </a:extLst>
          </p:cNvPr>
          <p:cNvSpPr>
            <a:spLocks noGrp="1"/>
          </p:cNvSpPr>
          <p:nvPr>
            <p:ph idx="13"/>
          </p:nvPr>
        </p:nvSpPr>
        <p:spPr/>
        <p:txBody>
          <a:bodyPr/>
          <a:lstStyle/>
          <a:p>
            <a:r>
              <a:rPr lang="en-US"/>
              <a:t>Cisplatin/gemcitabine </a:t>
            </a:r>
            <a:r>
              <a:rPr lang="en-US">
                <a:sym typeface="Wingdings" pitchFamily="2" charset="2"/>
              </a:rPr>
              <a:t></a:t>
            </a:r>
            <a:r>
              <a:rPr lang="en-US"/>
              <a:t> avelumab</a:t>
            </a:r>
          </a:p>
        </p:txBody>
      </p:sp>
      <p:sp>
        <p:nvSpPr>
          <p:cNvPr id="6" name="Content Placeholder 5">
            <a:extLst>
              <a:ext uri="{FF2B5EF4-FFF2-40B4-BE49-F238E27FC236}">
                <a16:creationId xmlns:a16="http://schemas.microsoft.com/office/drawing/2014/main" id="{E68682F3-AED0-C648-8F5B-E36443D20AE9}"/>
              </a:ext>
            </a:extLst>
          </p:cNvPr>
          <p:cNvSpPr>
            <a:spLocks noGrp="1"/>
          </p:cNvSpPr>
          <p:nvPr>
            <p:ph idx="14"/>
          </p:nvPr>
        </p:nvSpPr>
        <p:spPr/>
        <p:txBody>
          <a:bodyPr/>
          <a:lstStyle/>
          <a:p>
            <a:r>
              <a:rPr lang="en-US"/>
              <a:t>Carboplatin/gemcitabine </a:t>
            </a:r>
            <a:r>
              <a:rPr lang="en-US">
                <a:sym typeface="Wingdings" pitchFamily="2" charset="2"/>
              </a:rPr>
              <a:t></a:t>
            </a:r>
            <a:r>
              <a:rPr lang="en-US"/>
              <a:t> </a:t>
            </a:r>
            <a:r>
              <a:rPr lang="en-US" err="1"/>
              <a:t>avelumab</a:t>
            </a:r>
            <a:r>
              <a:rPr lang="en-US"/>
              <a:t> </a:t>
            </a:r>
          </a:p>
        </p:txBody>
      </p:sp>
      <p:sp>
        <p:nvSpPr>
          <p:cNvPr id="7" name="Content Placeholder 6">
            <a:extLst>
              <a:ext uri="{FF2B5EF4-FFF2-40B4-BE49-F238E27FC236}">
                <a16:creationId xmlns:a16="http://schemas.microsoft.com/office/drawing/2014/main" id="{AE18657B-DD0C-C747-9D05-3DF01283987A}"/>
              </a:ext>
            </a:extLst>
          </p:cNvPr>
          <p:cNvSpPr>
            <a:spLocks noGrp="1"/>
          </p:cNvSpPr>
          <p:nvPr>
            <p:ph idx="15"/>
          </p:nvPr>
        </p:nvSpPr>
        <p:spPr/>
        <p:txBody>
          <a:bodyPr/>
          <a:lstStyle/>
          <a:p>
            <a:r>
              <a:rPr lang="en-US"/>
              <a:t>Carboplatin/gemcitabine </a:t>
            </a:r>
            <a:r>
              <a:rPr lang="en-US">
                <a:sym typeface="Wingdings" pitchFamily="2" charset="2"/>
              </a:rPr>
              <a:t> pembrolizumab</a:t>
            </a:r>
            <a:endParaRPr lang="en-US"/>
          </a:p>
        </p:txBody>
      </p:sp>
      <p:sp>
        <p:nvSpPr>
          <p:cNvPr id="8" name="Content Placeholder 7">
            <a:extLst>
              <a:ext uri="{FF2B5EF4-FFF2-40B4-BE49-F238E27FC236}">
                <a16:creationId xmlns:a16="http://schemas.microsoft.com/office/drawing/2014/main" id="{64F233AB-5872-634E-8750-3FCC36EAADE1}"/>
              </a:ext>
            </a:extLst>
          </p:cNvPr>
          <p:cNvSpPr>
            <a:spLocks noGrp="1"/>
          </p:cNvSpPr>
          <p:nvPr>
            <p:ph idx="16"/>
          </p:nvPr>
        </p:nvSpPr>
        <p:spPr/>
        <p:txBody>
          <a:bodyPr/>
          <a:lstStyle/>
          <a:p>
            <a:r>
              <a:rPr lang="en-US"/>
              <a:t>Carboplatin/gemcitabine </a:t>
            </a:r>
            <a:r>
              <a:rPr lang="en-US">
                <a:sym typeface="Wingdings" pitchFamily="2" charset="2"/>
              </a:rPr>
              <a:t></a:t>
            </a:r>
            <a:r>
              <a:rPr lang="en-US"/>
              <a:t> </a:t>
            </a:r>
            <a:r>
              <a:rPr lang="en-US" err="1"/>
              <a:t>avelumab</a:t>
            </a:r>
            <a:r>
              <a:rPr lang="en-US"/>
              <a:t> </a:t>
            </a:r>
          </a:p>
        </p:txBody>
      </p:sp>
      <p:sp>
        <p:nvSpPr>
          <p:cNvPr id="9" name="Content Placeholder 8">
            <a:extLst>
              <a:ext uri="{FF2B5EF4-FFF2-40B4-BE49-F238E27FC236}">
                <a16:creationId xmlns:a16="http://schemas.microsoft.com/office/drawing/2014/main" id="{A110B9F7-7F57-D149-9B86-9FB5B9C6F410}"/>
              </a:ext>
            </a:extLst>
          </p:cNvPr>
          <p:cNvSpPr>
            <a:spLocks noGrp="1"/>
          </p:cNvSpPr>
          <p:nvPr>
            <p:ph idx="17"/>
          </p:nvPr>
        </p:nvSpPr>
        <p:spPr/>
        <p:txBody>
          <a:bodyPr/>
          <a:lstStyle/>
          <a:p>
            <a:r>
              <a:rPr lang="en-US"/>
              <a:t>Gemcitabine/</a:t>
            </a:r>
            <a:r>
              <a:rPr lang="en-US" err="1"/>
              <a:t>taxane</a:t>
            </a:r>
            <a:r>
              <a:rPr lang="en-US"/>
              <a:t>/doxorubicin </a:t>
            </a:r>
            <a:r>
              <a:rPr lang="en-US">
                <a:sym typeface="Wingdings" pitchFamily="2" charset="2"/>
              </a:rPr>
              <a:t></a:t>
            </a:r>
            <a:r>
              <a:rPr lang="en-US"/>
              <a:t> immunotherapy </a:t>
            </a:r>
          </a:p>
        </p:txBody>
      </p:sp>
      <p:sp>
        <p:nvSpPr>
          <p:cNvPr id="10" name="Content Placeholder 9">
            <a:extLst>
              <a:ext uri="{FF2B5EF4-FFF2-40B4-BE49-F238E27FC236}">
                <a16:creationId xmlns:a16="http://schemas.microsoft.com/office/drawing/2014/main" id="{9E543AE6-EB94-2240-815B-4C0DDFC34B53}"/>
              </a:ext>
            </a:extLst>
          </p:cNvPr>
          <p:cNvSpPr>
            <a:spLocks noGrp="1"/>
          </p:cNvSpPr>
          <p:nvPr>
            <p:ph idx="18"/>
          </p:nvPr>
        </p:nvSpPr>
        <p:spPr/>
        <p:txBody>
          <a:bodyPr/>
          <a:lstStyle/>
          <a:p>
            <a:r>
              <a:rPr lang="en-US"/>
              <a:t>Carboplatin/gemcitabine </a:t>
            </a:r>
            <a:r>
              <a:rPr lang="en-US">
                <a:sym typeface="Wingdings" pitchFamily="2" charset="2"/>
              </a:rPr>
              <a:t></a:t>
            </a:r>
            <a:r>
              <a:rPr lang="en-US"/>
              <a:t> </a:t>
            </a:r>
            <a:r>
              <a:rPr lang="en-US" err="1"/>
              <a:t>avelumab</a:t>
            </a:r>
            <a:r>
              <a:rPr lang="en-US"/>
              <a:t> </a:t>
            </a:r>
          </a:p>
        </p:txBody>
      </p:sp>
    </p:spTree>
    <p:extLst>
      <p:ext uri="{BB962C8B-B14F-4D97-AF65-F5344CB8AC3E}">
        <p14:creationId xmlns:p14="http://schemas.microsoft.com/office/powerpoint/2010/main" val="4017882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E9F4-4E3B-1646-BDA1-3B49C810243D}"/>
              </a:ext>
            </a:extLst>
          </p:cNvPr>
          <p:cNvSpPr>
            <a:spLocks noGrp="1"/>
          </p:cNvSpPr>
          <p:nvPr>
            <p:ph type="title"/>
          </p:nvPr>
        </p:nvSpPr>
        <p:spPr>
          <a:xfrm>
            <a:off x="912285" y="44624"/>
            <a:ext cx="9432187" cy="1844824"/>
          </a:xfrm>
        </p:spPr>
        <p:txBody>
          <a:bodyPr/>
          <a:lstStyle/>
          <a:p>
            <a:r>
              <a:rPr lang="en-US"/>
              <a:t>What would be your preferred first-line treatment regimen for an 80-year-old patient with metastatic UBC who is </a:t>
            </a:r>
            <a:r>
              <a:rPr lang="en-US" u="sng"/>
              <a:t>not </a:t>
            </a:r>
            <a:r>
              <a:rPr lang="en-US"/>
              <a:t>a candidate for </a:t>
            </a:r>
            <a:r>
              <a:rPr lang="en-US" u="sng"/>
              <a:t>platinum-based chemotherapy</a:t>
            </a:r>
            <a:r>
              <a:rPr lang="en-US"/>
              <a:t>?</a:t>
            </a:r>
          </a:p>
        </p:txBody>
      </p:sp>
      <p:sp>
        <p:nvSpPr>
          <p:cNvPr id="3" name="Content Placeholder 2">
            <a:extLst>
              <a:ext uri="{FF2B5EF4-FFF2-40B4-BE49-F238E27FC236}">
                <a16:creationId xmlns:a16="http://schemas.microsoft.com/office/drawing/2014/main" id="{1D6D522A-E8EF-9746-9D53-5D3F5EC8D9A5}"/>
              </a:ext>
            </a:extLst>
          </p:cNvPr>
          <p:cNvSpPr>
            <a:spLocks noGrp="1"/>
          </p:cNvSpPr>
          <p:nvPr>
            <p:ph idx="11"/>
          </p:nvPr>
        </p:nvSpPr>
        <p:spPr/>
        <p:txBody>
          <a:bodyPr/>
          <a:lstStyle/>
          <a:p>
            <a:r>
              <a:rPr lang="en-US"/>
              <a:t>Pembrolizumab </a:t>
            </a:r>
          </a:p>
        </p:txBody>
      </p:sp>
      <p:sp>
        <p:nvSpPr>
          <p:cNvPr id="4" name="Content Placeholder 3">
            <a:extLst>
              <a:ext uri="{FF2B5EF4-FFF2-40B4-BE49-F238E27FC236}">
                <a16:creationId xmlns:a16="http://schemas.microsoft.com/office/drawing/2014/main" id="{AFFDC393-28C3-E14F-88EC-2A0A23C24A6B}"/>
              </a:ext>
            </a:extLst>
          </p:cNvPr>
          <p:cNvSpPr>
            <a:spLocks noGrp="1"/>
          </p:cNvSpPr>
          <p:nvPr>
            <p:ph idx="12"/>
          </p:nvPr>
        </p:nvSpPr>
        <p:spPr/>
        <p:txBody>
          <a:bodyPr/>
          <a:lstStyle/>
          <a:p>
            <a:r>
              <a:rPr lang="en-US"/>
              <a:t>Pembrolizumab</a:t>
            </a:r>
          </a:p>
        </p:txBody>
      </p:sp>
      <p:sp>
        <p:nvSpPr>
          <p:cNvPr id="5" name="Content Placeholder 4">
            <a:extLst>
              <a:ext uri="{FF2B5EF4-FFF2-40B4-BE49-F238E27FC236}">
                <a16:creationId xmlns:a16="http://schemas.microsoft.com/office/drawing/2014/main" id="{08779D9E-6F49-5F48-ACF9-480436934A82}"/>
              </a:ext>
            </a:extLst>
          </p:cNvPr>
          <p:cNvSpPr>
            <a:spLocks noGrp="1"/>
          </p:cNvSpPr>
          <p:nvPr>
            <p:ph idx="13"/>
          </p:nvPr>
        </p:nvSpPr>
        <p:spPr/>
        <p:txBody>
          <a:bodyPr/>
          <a:lstStyle/>
          <a:p>
            <a:r>
              <a:rPr lang="en-US"/>
              <a:t>Pembrolizumab </a:t>
            </a:r>
            <a:endParaRPr lang="en-US">
              <a:solidFill>
                <a:srgbClr val="FF40FF"/>
              </a:solidFill>
            </a:endParaRPr>
          </a:p>
        </p:txBody>
      </p:sp>
      <p:sp>
        <p:nvSpPr>
          <p:cNvPr id="6" name="Content Placeholder 5">
            <a:extLst>
              <a:ext uri="{FF2B5EF4-FFF2-40B4-BE49-F238E27FC236}">
                <a16:creationId xmlns:a16="http://schemas.microsoft.com/office/drawing/2014/main" id="{E68682F3-AED0-C648-8F5B-E36443D20AE9}"/>
              </a:ext>
            </a:extLst>
          </p:cNvPr>
          <p:cNvSpPr>
            <a:spLocks noGrp="1"/>
          </p:cNvSpPr>
          <p:nvPr>
            <p:ph idx="14"/>
          </p:nvPr>
        </p:nvSpPr>
        <p:spPr/>
        <p:txBody>
          <a:bodyPr/>
          <a:lstStyle/>
          <a:p>
            <a:r>
              <a:rPr lang="en-US"/>
              <a:t>Pembrolizumab </a:t>
            </a:r>
          </a:p>
        </p:txBody>
      </p:sp>
      <p:sp>
        <p:nvSpPr>
          <p:cNvPr id="7" name="Content Placeholder 6">
            <a:extLst>
              <a:ext uri="{FF2B5EF4-FFF2-40B4-BE49-F238E27FC236}">
                <a16:creationId xmlns:a16="http://schemas.microsoft.com/office/drawing/2014/main" id="{AE18657B-DD0C-C747-9D05-3DF01283987A}"/>
              </a:ext>
            </a:extLst>
          </p:cNvPr>
          <p:cNvSpPr>
            <a:spLocks noGrp="1"/>
          </p:cNvSpPr>
          <p:nvPr>
            <p:ph idx="15"/>
          </p:nvPr>
        </p:nvSpPr>
        <p:spPr/>
        <p:txBody>
          <a:bodyPr/>
          <a:lstStyle/>
          <a:p>
            <a:r>
              <a:rPr lang="en-US"/>
              <a:t>Gemcitabine alone </a:t>
            </a:r>
          </a:p>
        </p:txBody>
      </p:sp>
      <p:sp>
        <p:nvSpPr>
          <p:cNvPr id="8" name="Content Placeholder 7">
            <a:extLst>
              <a:ext uri="{FF2B5EF4-FFF2-40B4-BE49-F238E27FC236}">
                <a16:creationId xmlns:a16="http://schemas.microsoft.com/office/drawing/2014/main" id="{64F233AB-5872-634E-8750-3FCC36EAADE1}"/>
              </a:ext>
            </a:extLst>
          </p:cNvPr>
          <p:cNvSpPr>
            <a:spLocks noGrp="1"/>
          </p:cNvSpPr>
          <p:nvPr>
            <p:ph idx="16"/>
          </p:nvPr>
        </p:nvSpPr>
        <p:spPr/>
        <p:txBody>
          <a:bodyPr/>
          <a:lstStyle/>
          <a:p>
            <a:r>
              <a:rPr lang="en-US"/>
              <a:t>Pembrolizumab </a:t>
            </a:r>
          </a:p>
        </p:txBody>
      </p:sp>
      <p:sp>
        <p:nvSpPr>
          <p:cNvPr id="9" name="Content Placeholder 8">
            <a:extLst>
              <a:ext uri="{FF2B5EF4-FFF2-40B4-BE49-F238E27FC236}">
                <a16:creationId xmlns:a16="http://schemas.microsoft.com/office/drawing/2014/main" id="{A110B9F7-7F57-D149-9B86-9FB5B9C6F410}"/>
              </a:ext>
            </a:extLst>
          </p:cNvPr>
          <p:cNvSpPr>
            <a:spLocks noGrp="1"/>
          </p:cNvSpPr>
          <p:nvPr>
            <p:ph idx="17"/>
          </p:nvPr>
        </p:nvSpPr>
        <p:spPr/>
        <p:txBody>
          <a:bodyPr/>
          <a:lstStyle/>
          <a:p>
            <a:r>
              <a:rPr lang="en-US"/>
              <a:t>Pembrolizumab </a:t>
            </a:r>
          </a:p>
        </p:txBody>
      </p:sp>
      <p:sp>
        <p:nvSpPr>
          <p:cNvPr id="10" name="Content Placeholder 9">
            <a:extLst>
              <a:ext uri="{FF2B5EF4-FFF2-40B4-BE49-F238E27FC236}">
                <a16:creationId xmlns:a16="http://schemas.microsoft.com/office/drawing/2014/main" id="{9E543AE6-EB94-2240-815B-4C0DDFC34B53}"/>
              </a:ext>
            </a:extLst>
          </p:cNvPr>
          <p:cNvSpPr>
            <a:spLocks noGrp="1"/>
          </p:cNvSpPr>
          <p:nvPr>
            <p:ph idx="18"/>
          </p:nvPr>
        </p:nvSpPr>
        <p:spPr/>
        <p:txBody>
          <a:bodyPr/>
          <a:lstStyle/>
          <a:p>
            <a:r>
              <a:rPr lang="en-US"/>
              <a:t>Pembrolizumab </a:t>
            </a:r>
          </a:p>
        </p:txBody>
      </p:sp>
    </p:spTree>
    <p:extLst>
      <p:ext uri="{BB962C8B-B14F-4D97-AF65-F5344CB8AC3E}">
        <p14:creationId xmlns:p14="http://schemas.microsoft.com/office/powerpoint/2010/main" val="173918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1485900" y="2551837"/>
            <a:ext cx="9220200" cy="1200329"/>
          </a:xfrm>
          <a:prstGeom prst="rect">
            <a:avLst/>
          </a:prstGeom>
        </p:spPr>
        <p:txBody>
          <a:bodyPr wrap="square">
            <a:spAutoFit/>
          </a:bodyPr>
          <a:lstStyle/>
          <a:p>
            <a:pPr algn="ctr">
              <a:spcBef>
                <a:spcPts val="0"/>
              </a:spcBef>
              <a:spcAft>
                <a:spcPts val="0"/>
              </a:spcAft>
              <a:defRPr/>
            </a:pPr>
            <a:r>
              <a:rPr lang="en-US" sz="3600" b="1" dirty="0">
                <a:solidFill>
                  <a:srgbClr val="0432FF"/>
                </a:solidFill>
                <a:latin typeface="Arial" panose="020B0604020202020204" pitchFamily="34" charset="0"/>
                <a:ea typeface="Calibri" panose="020F0502020204030204" pitchFamily="34" charset="0"/>
                <a:cs typeface="Times New Roman" panose="02020603050405020304" pitchFamily="18" charset="0"/>
              </a:rPr>
              <a:t>Module 2: Enfortumab Vedotin for Advanced Urothelial Bladder Cancer</a:t>
            </a:r>
          </a:p>
        </p:txBody>
      </p:sp>
    </p:spTree>
    <p:extLst>
      <p:ext uri="{BB962C8B-B14F-4D97-AF65-F5344CB8AC3E}">
        <p14:creationId xmlns:p14="http://schemas.microsoft.com/office/powerpoint/2010/main" val="1108786035"/>
      </p:ext>
    </p:extLst>
  </p:cSld>
  <p:clrMapOvr>
    <a:masterClrMapping/>
  </p:clrMapOvr>
  <p:transition spd="slow"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Enfortumab Vedotin is an Antibody-Drug Conjugate Targeting Nectin-4</a:t>
            </a:r>
          </a:p>
        </p:txBody>
      </p:sp>
      <p:sp>
        <p:nvSpPr>
          <p:cNvPr id="7" name="Content Placeholder 6"/>
          <p:cNvSpPr>
            <a:spLocks noGrp="1"/>
          </p:cNvSpPr>
          <p:nvPr>
            <p:ph sz="half" idx="1"/>
          </p:nvPr>
        </p:nvSpPr>
        <p:spPr>
          <a:xfrm>
            <a:off x="358697" y="1911991"/>
            <a:ext cx="4046035" cy="3763979"/>
          </a:xfrm>
        </p:spPr>
        <p:txBody>
          <a:bodyPr>
            <a:normAutofit fontScale="55000" lnSpcReduction="20000"/>
          </a:bodyPr>
          <a:lstStyle/>
          <a:p>
            <a:r>
              <a:rPr lang="en-US"/>
              <a:t>Enfortumab vedotin (EV) is a fully humanized monoclonal antibody against Nectin-4 conjugated with the microtubule-disrupting agent monomethyl auristatin E by a protease‑cleavable linker</a:t>
            </a:r>
          </a:p>
          <a:p>
            <a:endParaRPr lang="en-US"/>
          </a:p>
          <a:p>
            <a:r>
              <a:rPr lang="en-US"/>
              <a:t>Nectin-4, a transmembrane cell adhesion molecule</a:t>
            </a:r>
            <a:r>
              <a:rPr lang="en-US" baseline="30000"/>
              <a:t>1</a:t>
            </a:r>
            <a:r>
              <a:rPr lang="en-US"/>
              <a:t>, was found to be highly expressed in 97% of mUC patient samples</a:t>
            </a:r>
            <a:r>
              <a:rPr lang="en-US" baseline="30000"/>
              <a:t>3</a:t>
            </a:r>
            <a:r>
              <a:rPr lang="en-US"/>
              <a:t> </a:t>
            </a:r>
          </a:p>
          <a:p>
            <a:endParaRPr lang="en-US"/>
          </a:p>
        </p:txBody>
      </p:sp>
      <p:pic>
        <p:nvPicPr>
          <p:cNvPr id="10"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803" t="1735" b="2763"/>
          <a:stretch/>
        </p:blipFill>
        <p:spPr>
          <a:xfrm>
            <a:off x="4884235" y="1991899"/>
            <a:ext cx="6923442" cy="4101097"/>
          </a:xfrm>
          <a:prstGeom prst="rect">
            <a:avLst/>
          </a:prstGeom>
          <a:ln>
            <a:noFill/>
          </a:ln>
          <a:effectLst>
            <a:outerShdw blurRad="292100" dist="139700" dir="2700000" algn="tl" rotWithShape="0">
              <a:srgbClr val="333333">
                <a:alpha val="65000"/>
              </a:srgbClr>
            </a:outerShdw>
          </a:effectLst>
        </p:spPr>
      </p:pic>
      <p:sp>
        <p:nvSpPr>
          <p:cNvPr id="17" name="Footer Placeholder 16">
            <a:extLst>
              <a:ext uri="{FF2B5EF4-FFF2-40B4-BE49-F238E27FC236}">
                <a16:creationId xmlns:a16="http://schemas.microsoft.com/office/drawing/2014/main" id="{81EAB3C8-2843-7749-9684-A900DCCA19A2}"/>
              </a:ext>
            </a:extLst>
          </p:cNvPr>
          <p:cNvSpPr>
            <a:spLocks noGrp="1"/>
          </p:cNvSpPr>
          <p:nvPr>
            <p:ph type="ftr" sz="quarter" idx="10"/>
          </p:nvPr>
        </p:nvSpPr>
        <p:spPr>
          <a:xfrm>
            <a:off x="208255" y="6231711"/>
            <a:ext cx="11232896" cy="32918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a:ln>
                  <a:noFill/>
                </a:ln>
                <a:solidFill>
                  <a:prstClr val="black"/>
                </a:solidFill>
                <a:effectLst/>
                <a:uLnTx/>
                <a:uFillTx/>
                <a:latin typeface="Arial"/>
                <a:ea typeface="+mn-ea"/>
                <a:cs typeface="+mn-cs"/>
              </a:rPr>
              <a:t>1</a:t>
            </a:r>
            <a:r>
              <a:rPr kumimoji="0" lang="en-US" sz="1050" b="0" i="0" u="none" strike="noStrike" kern="1200" cap="none" spc="0" normalizeH="0" baseline="0" noProof="0">
                <a:ln>
                  <a:noFill/>
                </a:ln>
                <a:solidFill>
                  <a:prstClr val="black"/>
                </a:solidFill>
                <a:effectLst/>
                <a:uLnTx/>
                <a:uFillTx/>
                <a:latin typeface="Arial"/>
                <a:ea typeface="+mn-ea"/>
                <a:cs typeface="+mn-cs"/>
              </a:rPr>
              <a:t>Samanta D and Almo SC. </a:t>
            </a:r>
            <a:r>
              <a:rPr kumimoji="0" lang="en-US" sz="1050" b="0" i="1" u="none" strike="noStrike" kern="1200" cap="none" spc="0" normalizeH="0" baseline="0" noProof="0">
                <a:ln>
                  <a:noFill/>
                </a:ln>
                <a:solidFill>
                  <a:prstClr val="black"/>
                </a:solidFill>
                <a:effectLst/>
                <a:uLnTx/>
                <a:uFillTx/>
                <a:latin typeface="Arial"/>
                <a:ea typeface="+mn-ea"/>
                <a:cs typeface="+mn-cs"/>
              </a:rPr>
              <a:t>Cell Mol Life Sci. </a:t>
            </a:r>
            <a:r>
              <a:rPr kumimoji="0" lang="en-US" sz="1050" b="0" i="0" u="none" strike="noStrike" kern="1200" cap="none" spc="0" normalizeH="0" baseline="0" noProof="0">
                <a:ln>
                  <a:noFill/>
                </a:ln>
                <a:solidFill>
                  <a:prstClr val="black"/>
                </a:solidFill>
                <a:effectLst/>
                <a:uLnTx/>
                <a:uFillTx/>
                <a:latin typeface="Arial"/>
                <a:ea typeface="+mn-ea"/>
                <a:cs typeface="+mn-cs"/>
              </a:rPr>
              <a:t>2015;72:645–658; </a:t>
            </a:r>
            <a:r>
              <a:rPr kumimoji="0" lang="en-US" sz="1050" b="0" i="0" u="none" strike="noStrike" kern="1200" cap="none" spc="0" normalizeH="0" baseline="30000" noProof="0">
                <a:ln>
                  <a:noFill/>
                </a:ln>
                <a:solidFill>
                  <a:prstClr val="black"/>
                </a:solidFill>
                <a:effectLst/>
                <a:uLnTx/>
                <a:uFillTx/>
                <a:latin typeface="Arial"/>
                <a:ea typeface="+mn-ea"/>
                <a:cs typeface="+mn-cs"/>
              </a:rPr>
              <a:t>2</a:t>
            </a:r>
            <a:r>
              <a:rPr kumimoji="0" lang="en-US" sz="1050" b="0" i="0" u="none" strike="noStrike" kern="1200" cap="none" spc="0" normalizeH="0" baseline="0" noProof="0">
                <a:ln>
                  <a:noFill/>
                </a:ln>
                <a:solidFill>
                  <a:prstClr val="black"/>
                </a:solidFill>
                <a:effectLst/>
                <a:uLnTx/>
                <a:uFillTx/>
                <a:latin typeface="Arial"/>
                <a:ea typeface="+mn-ea"/>
                <a:cs typeface="+mn-cs"/>
              </a:rPr>
              <a:t>Challita-Eid PM et al. </a:t>
            </a:r>
            <a:r>
              <a:rPr kumimoji="0" lang="en-US" sz="1050" b="0" i="1" u="none" strike="noStrike" kern="1200" cap="none" spc="0" normalizeH="0" baseline="0" noProof="0">
                <a:ln>
                  <a:noFill/>
                </a:ln>
                <a:solidFill>
                  <a:prstClr val="black"/>
                </a:solidFill>
                <a:effectLst/>
                <a:uLnTx/>
                <a:uFillTx/>
                <a:latin typeface="Arial"/>
                <a:ea typeface="+mn-ea"/>
                <a:cs typeface="+mn-cs"/>
              </a:rPr>
              <a:t>Cancer Res. </a:t>
            </a:r>
            <a:r>
              <a:rPr kumimoji="0" lang="en-US" sz="1050" b="0" i="0" u="none" strike="noStrike" kern="1200" cap="none" spc="0" normalizeH="0" baseline="0" noProof="0">
                <a:ln>
                  <a:noFill/>
                </a:ln>
                <a:solidFill>
                  <a:prstClr val="black"/>
                </a:solidFill>
                <a:effectLst/>
                <a:uLnTx/>
                <a:uFillTx/>
                <a:latin typeface="Arial"/>
                <a:ea typeface="+mn-ea"/>
                <a:cs typeface="+mn-cs"/>
              </a:rPr>
              <a:t>2016;76:3003–3013; </a:t>
            </a:r>
            <a:r>
              <a:rPr kumimoji="0" lang="en-US" sz="1050" b="0" i="0" u="none" strike="noStrike" kern="1200" cap="none" spc="0" normalizeH="0" baseline="30000" noProof="0">
                <a:ln>
                  <a:noFill/>
                </a:ln>
                <a:solidFill>
                  <a:prstClr val="black"/>
                </a:solidFill>
                <a:effectLst/>
                <a:uLnTx/>
                <a:uFillTx/>
                <a:latin typeface="Arial"/>
                <a:ea typeface="+mn-ea"/>
                <a:cs typeface="+mn-cs"/>
              </a:rPr>
              <a:t>3</a:t>
            </a:r>
            <a:r>
              <a:rPr kumimoji="0" lang="en-US" sz="1050" b="0" i="0" u="none" strike="noStrike" kern="1200" cap="none" spc="0" normalizeH="0" baseline="0" noProof="0">
                <a:ln>
                  <a:noFill/>
                </a:ln>
                <a:solidFill>
                  <a:prstClr val="black"/>
                </a:solidFill>
                <a:effectLst/>
                <a:uLnTx/>
                <a:uFillTx/>
                <a:latin typeface="Arial"/>
                <a:ea typeface="+mn-ea"/>
                <a:cs typeface="+mn-cs"/>
              </a:rPr>
              <a:t>Petrylak DP et al. </a:t>
            </a:r>
            <a:r>
              <a:rPr kumimoji="0" lang="en-US" sz="1050" b="0" i="1" u="none" strike="noStrike" kern="1200" cap="none" spc="0" normalizeH="0" baseline="0" noProof="0">
                <a:ln>
                  <a:noFill/>
                </a:ln>
                <a:solidFill>
                  <a:prstClr val="black"/>
                </a:solidFill>
                <a:effectLst/>
                <a:uLnTx/>
                <a:uFillTx/>
                <a:latin typeface="Arial"/>
                <a:ea typeface="+mn-ea"/>
                <a:cs typeface="+mn-cs"/>
              </a:rPr>
              <a:t>J Clin Oncol. </a:t>
            </a:r>
            <a:r>
              <a:rPr kumimoji="0" lang="en-US" sz="1050" b="0" i="0" u="none" strike="noStrike" kern="1200" cap="none" spc="0" normalizeH="0" baseline="0" noProof="0">
                <a:ln>
                  <a:noFill/>
                </a:ln>
                <a:solidFill>
                  <a:prstClr val="black"/>
                </a:solidFill>
                <a:effectLst/>
                <a:uLnTx/>
                <a:uFillTx/>
                <a:latin typeface="Arial"/>
                <a:ea typeface="+mn-ea"/>
                <a:cs typeface="+mn-cs"/>
              </a:rPr>
              <a:t>2017;35:106–106.</a:t>
            </a:r>
          </a:p>
        </p:txBody>
      </p:sp>
      <p:sp>
        <p:nvSpPr>
          <p:cNvPr id="8" name="TextBox 7"/>
          <p:cNvSpPr txBox="1"/>
          <p:nvPr/>
        </p:nvSpPr>
        <p:spPr>
          <a:xfrm>
            <a:off x="9443075" y="6567034"/>
            <a:ext cx="2619580" cy="307777"/>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ＭＳ Ｐゴシック" charset="0"/>
                <a:cs typeface="+mn-cs"/>
              </a:rPr>
              <a:t>Rosenberg ASCO 2018</a:t>
            </a:r>
          </a:p>
        </p:txBody>
      </p:sp>
      <p:pic>
        <p:nvPicPr>
          <p:cNvPr id="9" name="Picture 8"/>
          <p:cNvPicPr>
            <a:picLocks noChangeAspect="1"/>
          </p:cNvPicPr>
          <p:nvPr/>
        </p:nvPicPr>
        <p:blipFill>
          <a:blip r:embed="rId3"/>
          <a:stretch>
            <a:fillRect/>
          </a:stretch>
        </p:blipFill>
        <p:spPr>
          <a:xfrm>
            <a:off x="24302" y="1"/>
            <a:ext cx="2538034" cy="361370"/>
          </a:xfrm>
          <a:prstGeom prst="rect">
            <a:avLst/>
          </a:prstGeom>
        </p:spPr>
      </p:pic>
      <p:sp>
        <p:nvSpPr>
          <p:cNvPr id="11" name="Rectangle 10">
            <a:extLst>
              <a:ext uri="{FF2B5EF4-FFF2-40B4-BE49-F238E27FC236}">
                <a16:creationId xmlns:a16="http://schemas.microsoft.com/office/drawing/2014/main" id="{3DCC667E-B6DE-1F44-90F9-0F60C22E0F05}"/>
              </a:ext>
            </a:extLst>
          </p:cNvPr>
          <p:cNvSpPr/>
          <p:nvPr/>
        </p:nvSpPr>
        <p:spPr>
          <a:xfrm>
            <a:off x="39981" y="656338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412869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2057400" y="2849940"/>
            <a:ext cx="8115300" cy="2308324"/>
          </a:xfrm>
          <a:prstGeom prst="rect">
            <a:avLst/>
          </a:prstGeom>
        </p:spPr>
        <p:txBody>
          <a:bodyPr wrap="square">
            <a:spAutoFit/>
          </a:bodyPr>
          <a:lstStyle/>
          <a:p>
            <a:pPr algn="ctr">
              <a:spcBef>
                <a:spcPts val="0"/>
              </a:spcBef>
              <a:spcAft>
                <a:spcPts val="0"/>
              </a:spcAft>
              <a:defRPr/>
            </a:pPr>
            <a:r>
              <a:rPr lang="en-US" sz="3600" b="1" dirty="0">
                <a:solidFill>
                  <a:srgbClr val="0432FF"/>
                </a:solidFill>
                <a:latin typeface="Arial" panose="020B0604020202020204" pitchFamily="34" charset="0"/>
                <a:ea typeface="Calibri" panose="020F0502020204030204" pitchFamily="34" charset="0"/>
                <a:cs typeface="Times New Roman" panose="02020603050405020304" pitchFamily="18" charset="0"/>
              </a:rPr>
              <a:t>Module 1: First-Line Systemic Therapy for Metastatic Urothelial Bladder Cancer (</a:t>
            </a:r>
            <a:r>
              <a:rPr lang="en-US" sz="3600" b="1" dirty="0" err="1">
                <a:solidFill>
                  <a:srgbClr val="0432FF"/>
                </a:solidFill>
                <a:latin typeface="Arial" panose="020B0604020202020204" pitchFamily="34" charset="0"/>
                <a:ea typeface="Calibri" panose="020F0502020204030204" pitchFamily="34" charset="0"/>
                <a:cs typeface="Times New Roman" panose="02020603050405020304" pitchFamily="18" charset="0"/>
              </a:rPr>
              <a:t>mUBC</a:t>
            </a:r>
            <a:r>
              <a:rPr lang="en-US" sz="3600" b="1" dirty="0">
                <a:solidFill>
                  <a:srgbClr val="0432FF"/>
                </a:solidFill>
                <a:latin typeface="Arial" panose="020B0604020202020204" pitchFamily="34" charset="0"/>
                <a:ea typeface="Calibri" panose="020F0502020204030204" pitchFamily="34" charset="0"/>
                <a:cs typeface="Times New Roman" panose="02020603050405020304" pitchFamily="18" charset="0"/>
              </a:rPr>
              <a:t>)</a:t>
            </a:r>
          </a:p>
          <a:p>
            <a:pPr algn="ctr">
              <a:spcBef>
                <a:spcPts val="0"/>
              </a:spcBef>
              <a:spcAft>
                <a:spcPts val="0"/>
              </a:spcAft>
              <a:defRPr/>
            </a:pPr>
            <a:endParaRPr kumimoji="0" lang="en-US" sz="3600" b="1" i="0" u="none" strike="noStrike" kern="1200" cap="none" spc="0" normalizeH="0" baseline="0" noProof="0" dirty="0">
              <a:ln>
                <a:noFill/>
              </a:ln>
              <a:solidFill>
                <a:srgbClr val="0432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2610884"/>
      </p:ext>
    </p:extLst>
  </p:cSld>
  <p:clrMapOvr>
    <a:masterClrMapping/>
  </p:clrMapOvr>
  <p:transition spd="slow"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E1D2E23B-FBD1-3845-8439-F808CF4889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8" t="54587" r="1567" b="1068"/>
          <a:stretch/>
        </p:blipFill>
        <p:spPr bwMode="auto">
          <a:xfrm>
            <a:off x="5898606" y="1573882"/>
            <a:ext cx="6161556" cy="38629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4C1752EF-A575-774F-95D9-3FC4D618C3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0" t="1086" r="1035" b="45521"/>
          <a:stretch/>
        </p:blipFill>
        <p:spPr bwMode="auto">
          <a:xfrm>
            <a:off x="366247" y="1573882"/>
            <a:ext cx="5532359" cy="41608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DAC0917E-33A1-E342-B380-860526B555AC}"/>
              </a:ext>
            </a:extLst>
          </p:cNvPr>
          <p:cNvSpPr txBox="1"/>
          <p:nvPr/>
        </p:nvSpPr>
        <p:spPr>
          <a:xfrm>
            <a:off x="1242423" y="313509"/>
            <a:ext cx="9823269" cy="913199"/>
          </a:xfrm>
          <a:prstGeom prst="rect">
            <a:avLst/>
          </a:prstGeom>
          <a:noFill/>
        </p:spPr>
        <p:txBody>
          <a:bodyPr wrap="square" rtlCol="0">
            <a:spAutoFit/>
          </a:bodyPr>
          <a:lstStyle/>
          <a:p>
            <a:pPr defTabSz="609585"/>
            <a:r>
              <a:rPr lang="en-US" sz="2667" b="1">
                <a:solidFill>
                  <a:prstClr val="black"/>
                </a:solidFill>
                <a:latin typeface="Arial" panose="020B0604020202020204" pitchFamily="34" charset="0"/>
                <a:ea typeface="ＭＳ Ｐゴシック" pitchFamily="34" charset="-128"/>
                <a:cs typeface="Arial" panose="020B0604020202020204" pitchFamily="34" charset="0"/>
              </a:rPr>
              <a:t>EV-201 Majority of patients have tumor reduction, many responses ongoing</a:t>
            </a:r>
          </a:p>
        </p:txBody>
      </p:sp>
      <p:sp>
        <p:nvSpPr>
          <p:cNvPr id="7" name="Text Box 2">
            <a:extLst>
              <a:ext uri="{FF2B5EF4-FFF2-40B4-BE49-F238E27FC236}">
                <a16:creationId xmlns:a16="http://schemas.microsoft.com/office/drawing/2014/main" id="{0666887A-8659-7147-A768-F767204090AF}"/>
              </a:ext>
            </a:extLst>
          </p:cNvPr>
          <p:cNvSpPr txBox="1">
            <a:spLocks noChangeArrowheads="1"/>
          </p:cNvSpPr>
          <p:nvPr/>
        </p:nvSpPr>
        <p:spPr bwMode="auto">
          <a:xfrm>
            <a:off x="1884363" y="5940425"/>
            <a:ext cx="8640763" cy="577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pPr defTabSz="609585">
              <a:tabLst>
                <a:tab pos="965176" algn="l"/>
                <a:tab pos="1930352" algn="l"/>
                <a:tab pos="2895528" algn="l"/>
                <a:tab pos="3860703" algn="l"/>
                <a:tab pos="4825879" algn="l"/>
                <a:tab pos="5791055" algn="l"/>
                <a:tab pos="6756231" algn="l"/>
                <a:tab pos="7721407" algn="l"/>
                <a:tab pos="8686583" algn="l"/>
                <a:tab pos="9651759" algn="l"/>
                <a:tab pos="10616935" algn="l"/>
              </a:tabLst>
            </a:pPr>
            <a:r>
              <a:rPr lang="en-US" altLang="en-US" sz="1067">
                <a:cs typeface="+mn-cs"/>
              </a:rPr>
              <a:t>Rosenberg et al. J Clin Oncol. 2019; 29; 2592-2600</a:t>
            </a:r>
          </a:p>
        </p:txBody>
      </p:sp>
      <p:sp>
        <p:nvSpPr>
          <p:cNvPr id="6" name="Rectangle 5">
            <a:extLst>
              <a:ext uri="{FF2B5EF4-FFF2-40B4-BE49-F238E27FC236}">
                <a16:creationId xmlns:a16="http://schemas.microsoft.com/office/drawing/2014/main" id="{A29BE88D-750D-C743-AB5A-E8AF39EBF0B0}"/>
              </a:ext>
            </a:extLst>
          </p:cNvPr>
          <p:cNvSpPr/>
          <p:nvPr/>
        </p:nvSpPr>
        <p:spPr>
          <a:xfrm>
            <a:off x="152400" y="6529559"/>
            <a:ext cx="3541354"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Jonathan E Rosenberg, MD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204666259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387" y="395765"/>
            <a:ext cx="10972800" cy="990600"/>
          </a:xfrm>
        </p:spPr>
        <p:txBody>
          <a:bodyPr>
            <a:noAutofit/>
          </a:bodyPr>
          <a:lstStyle/>
          <a:p>
            <a:r>
              <a:rPr lang="en-US" sz="4000">
                <a:latin typeface="Calibri" panose="020F0502020204030204" pitchFamily="34" charset="0"/>
                <a:cs typeface="Calibri" panose="020F0502020204030204" pitchFamily="34" charset="0"/>
              </a:rPr>
              <a:t>EV-201: Enfortumab Vedotin Monotherapy in Met UC</a:t>
            </a:r>
            <a:endParaRPr lang="en-US" sz="2400"/>
          </a:p>
        </p:txBody>
      </p:sp>
      <p:sp>
        <p:nvSpPr>
          <p:cNvPr id="8" name="TextBox 7"/>
          <p:cNvSpPr txBox="1"/>
          <p:nvPr/>
        </p:nvSpPr>
        <p:spPr>
          <a:xfrm>
            <a:off x="8489482" y="6567034"/>
            <a:ext cx="3573173" cy="307777"/>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Calibri" panose="020F0502020204030204" pitchFamily="34" charset="0"/>
              </a:rPr>
              <a:t>O Donnell </a:t>
            </a:r>
            <a:r>
              <a:rPr kumimoji="0" lang="en-US" sz="1400" b="0" i="0" u="none" strike="noStrike" kern="1200" cap="none" spc="0" normalizeH="0" baseline="0" noProof="0">
                <a:ln>
                  <a:noFill/>
                </a:ln>
                <a:solidFill>
                  <a:prstClr val="black"/>
                </a:solidFill>
                <a:effectLst/>
                <a:uLnTx/>
                <a:uFillTx/>
                <a:latin typeface="Arial"/>
                <a:ea typeface="ＭＳ Ｐゴシック" charset="0"/>
                <a:cs typeface="+mn-cs"/>
              </a:rPr>
              <a:t>et al ESMO 2020</a:t>
            </a:r>
          </a:p>
        </p:txBody>
      </p:sp>
      <p:pic>
        <p:nvPicPr>
          <p:cNvPr id="10" name="Picture 9"/>
          <p:cNvPicPr>
            <a:picLocks noChangeAspect="1"/>
          </p:cNvPicPr>
          <p:nvPr/>
        </p:nvPicPr>
        <p:blipFill>
          <a:blip r:embed="rId2"/>
          <a:stretch>
            <a:fillRect/>
          </a:stretch>
        </p:blipFill>
        <p:spPr>
          <a:xfrm>
            <a:off x="24302" y="1"/>
            <a:ext cx="2538034" cy="361370"/>
          </a:xfrm>
          <a:prstGeom prst="rect">
            <a:avLst/>
          </a:prstGeom>
        </p:spPr>
      </p:pic>
      <p:pic>
        <p:nvPicPr>
          <p:cNvPr id="9" name="Picture 8"/>
          <p:cNvPicPr>
            <a:picLocks noChangeAspect="1"/>
          </p:cNvPicPr>
          <p:nvPr/>
        </p:nvPicPr>
        <p:blipFill>
          <a:blip r:embed="rId3"/>
          <a:stretch>
            <a:fillRect/>
          </a:stretch>
        </p:blipFill>
        <p:spPr>
          <a:xfrm>
            <a:off x="655320" y="2123134"/>
            <a:ext cx="5130238" cy="3557576"/>
          </a:xfrm>
          <a:prstGeom prst="rect">
            <a:avLst/>
          </a:prstGeom>
        </p:spPr>
      </p:pic>
      <p:pic>
        <p:nvPicPr>
          <p:cNvPr id="13" name="Picture 12"/>
          <p:cNvPicPr>
            <a:picLocks noChangeAspect="1"/>
          </p:cNvPicPr>
          <p:nvPr/>
        </p:nvPicPr>
        <p:blipFill>
          <a:blip r:embed="rId4"/>
          <a:stretch>
            <a:fillRect/>
          </a:stretch>
        </p:blipFill>
        <p:spPr>
          <a:xfrm>
            <a:off x="6167438" y="1515914"/>
            <a:ext cx="5674042" cy="4590891"/>
          </a:xfrm>
          <a:prstGeom prst="rect">
            <a:avLst/>
          </a:prstGeom>
        </p:spPr>
      </p:pic>
      <p:sp>
        <p:nvSpPr>
          <p:cNvPr id="14" name="Rounded Rectangle 13"/>
          <p:cNvSpPr/>
          <p:nvPr/>
        </p:nvSpPr>
        <p:spPr>
          <a:xfrm>
            <a:off x="8309610" y="3577590"/>
            <a:ext cx="377190" cy="155448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C66B7AD-8149-F341-8A39-4C7DF7FA83EE}"/>
              </a:ext>
            </a:extLst>
          </p:cNvPr>
          <p:cNvSpPr/>
          <p:nvPr/>
        </p:nvSpPr>
        <p:spPr>
          <a:xfrm>
            <a:off x="39981" y="656338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288314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Enfortumab Vedotin + </a:t>
            </a:r>
            <a:r>
              <a:rPr lang="en-US" err="1"/>
              <a:t>Pembro</a:t>
            </a:r>
            <a:r>
              <a:rPr lang="en-US"/>
              <a:t> 1L</a:t>
            </a:r>
          </a:p>
        </p:txBody>
      </p:sp>
      <p:pic>
        <p:nvPicPr>
          <p:cNvPr id="5" name="Content Placeholder 4"/>
          <p:cNvPicPr>
            <a:picLocks noGrp="1" noChangeAspect="1"/>
          </p:cNvPicPr>
          <p:nvPr>
            <p:ph idx="1"/>
          </p:nvPr>
        </p:nvPicPr>
        <p:blipFill>
          <a:blip r:embed="rId2"/>
          <a:stretch>
            <a:fillRect/>
          </a:stretch>
        </p:blipFill>
        <p:spPr>
          <a:xfrm>
            <a:off x="175260" y="1970125"/>
            <a:ext cx="6107095" cy="2990495"/>
          </a:xfrm>
          <a:prstGeom prst="rect">
            <a:avLst/>
          </a:prstGeom>
        </p:spPr>
      </p:pic>
      <p:sp>
        <p:nvSpPr>
          <p:cNvPr id="6" name="TextBox 5"/>
          <p:cNvSpPr txBox="1"/>
          <p:nvPr/>
        </p:nvSpPr>
        <p:spPr>
          <a:xfrm>
            <a:off x="8489482" y="6567034"/>
            <a:ext cx="3573173" cy="307777"/>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Calibri" panose="020F0502020204030204" pitchFamily="34" charset="0"/>
              </a:rPr>
              <a:t>Rosenberg </a:t>
            </a:r>
            <a:r>
              <a:rPr kumimoji="0" lang="en-US" sz="1400" b="0" i="0" u="none" strike="noStrike" kern="1200" cap="none" spc="0" normalizeH="0" baseline="0" noProof="0">
                <a:ln>
                  <a:noFill/>
                </a:ln>
                <a:solidFill>
                  <a:prstClr val="black"/>
                </a:solidFill>
                <a:effectLst/>
                <a:uLnTx/>
                <a:uFillTx/>
                <a:latin typeface="Arial"/>
                <a:ea typeface="ＭＳ Ｐゴシック" charset="0"/>
                <a:cs typeface="+mn-cs"/>
              </a:rPr>
              <a:t>et al ASCO 2020</a:t>
            </a:r>
          </a:p>
        </p:txBody>
      </p:sp>
      <p:pic>
        <p:nvPicPr>
          <p:cNvPr id="7" name="Picture 6"/>
          <p:cNvPicPr>
            <a:picLocks noChangeAspect="1"/>
          </p:cNvPicPr>
          <p:nvPr/>
        </p:nvPicPr>
        <p:blipFill>
          <a:blip r:embed="rId3"/>
          <a:stretch>
            <a:fillRect/>
          </a:stretch>
        </p:blipFill>
        <p:spPr>
          <a:xfrm>
            <a:off x="6620415" y="2171355"/>
            <a:ext cx="5225070" cy="2789265"/>
          </a:xfrm>
          <a:prstGeom prst="rect">
            <a:avLst/>
          </a:prstGeom>
        </p:spPr>
      </p:pic>
      <p:sp>
        <p:nvSpPr>
          <p:cNvPr id="8" name="Rectangle 7">
            <a:extLst>
              <a:ext uri="{FF2B5EF4-FFF2-40B4-BE49-F238E27FC236}">
                <a16:creationId xmlns:a16="http://schemas.microsoft.com/office/drawing/2014/main" id="{CFF23F75-1C40-7C4B-81AC-9A7282790951}"/>
              </a:ext>
            </a:extLst>
          </p:cNvPr>
          <p:cNvSpPr/>
          <p:nvPr/>
        </p:nvSpPr>
        <p:spPr>
          <a:xfrm>
            <a:off x="39981" y="656338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910877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8521D-49BD-D84B-91B7-B92EC8466AB6}"/>
              </a:ext>
            </a:extLst>
          </p:cNvPr>
          <p:cNvSpPr>
            <a:spLocks noGrp="1"/>
          </p:cNvSpPr>
          <p:nvPr>
            <p:ph type="title"/>
          </p:nvPr>
        </p:nvSpPr>
        <p:spPr/>
        <p:txBody>
          <a:bodyPr/>
          <a:lstStyle/>
          <a:p>
            <a:r>
              <a:rPr lang="en-US"/>
              <a:t>What would you generally recommend for a patient who experiences disease recurrence in the liver </a:t>
            </a:r>
            <a:r>
              <a:rPr lang="en-US" u="sng"/>
              <a:t>9 months</a:t>
            </a:r>
            <a:r>
              <a:rPr lang="en-US"/>
              <a:t> after cystectomy and adjuvant chemotherapy for muscle-invasive UBC (</a:t>
            </a:r>
            <a:r>
              <a:rPr lang="en-US" u="sng"/>
              <a:t>FGFR wild type</a:t>
            </a:r>
            <a:r>
              <a:rPr lang="en-US"/>
              <a:t>)?</a:t>
            </a:r>
          </a:p>
        </p:txBody>
      </p:sp>
      <p:sp>
        <p:nvSpPr>
          <p:cNvPr id="3" name="Content Placeholder 2">
            <a:extLst>
              <a:ext uri="{FF2B5EF4-FFF2-40B4-BE49-F238E27FC236}">
                <a16:creationId xmlns:a16="http://schemas.microsoft.com/office/drawing/2014/main" id="{E4411F48-4573-494F-9783-1C5FEDAAE9D1}"/>
              </a:ext>
            </a:extLst>
          </p:cNvPr>
          <p:cNvSpPr>
            <a:spLocks noGrp="1"/>
          </p:cNvSpPr>
          <p:nvPr>
            <p:ph idx="11"/>
          </p:nvPr>
        </p:nvSpPr>
        <p:spPr/>
        <p:txBody>
          <a:bodyPr/>
          <a:lstStyle/>
          <a:p>
            <a:r>
              <a:rPr lang="en-US"/>
              <a:t>Nivolumab/ipilimumab </a:t>
            </a:r>
          </a:p>
        </p:txBody>
      </p:sp>
      <p:sp>
        <p:nvSpPr>
          <p:cNvPr id="4" name="Content Placeholder 3">
            <a:extLst>
              <a:ext uri="{FF2B5EF4-FFF2-40B4-BE49-F238E27FC236}">
                <a16:creationId xmlns:a16="http://schemas.microsoft.com/office/drawing/2014/main" id="{B9AAA541-1AF6-A247-912D-9A868E78B023}"/>
              </a:ext>
            </a:extLst>
          </p:cNvPr>
          <p:cNvSpPr>
            <a:spLocks noGrp="1"/>
          </p:cNvSpPr>
          <p:nvPr>
            <p:ph idx="12"/>
          </p:nvPr>
        </p:nvSpPr>
        <p:spPr/>
        <p:txBody>
          <a:bodyPr/>
          <a:lstStyle/>
          <a:p>
            <a:r>
              <a:rPr lang="en-US"/>
              <a:t>Pembrolizumab</a:t>
            </a:r>
          </a:p>
        </p:txBody>
      </p:sp>
      <p:sp>
        <p:nvSpPr>
          <p:cNvPr id="5" name="Content Placeholder 4">
            <a:extLst>
              <a:ext uri="{FF2B5EF4-FFF2-40B4-BE49-F238E27FC236}">
                <a16:creationId xmlns:a16="http://schemas.microsoft.com/office/drawing/2014/main" id="{6F11147C-6D10-C54B-8741-549088B38685}"/>
              </a:ext>
            </a:extLst>
          </p:cNvPr>
          <p:cNvSpPr>
            <a:spLocks noGrp="1"/>
          </p:cNvSpPr>
          <p:nvPr>
            <p:ph idx="13"/>
          </p:nvPr>
        </p:nvSpPr>
        <p:spPr/>
        <p:txBody>
          <a:bodyPr/>
          <a:lstStyle/>
          <a:p>
            <a:r>
              <a:rPr lang="en-US"/>
              <a:t>Pembrolizumab </a:t>
            </a:r>
          </a:p>
        </p:txBody>
      </p:sp>
      <p:sp>
        <p:nvSpPr>
          <p:cNvPr id="6" name="Content Placeholder 5">
            <a:extLst>
              <a:ext uri="{FF2B5EF4-FFF2-40B4-BE49-F238E27FC236}">
                <a16:creationId xmlns:a16="http://schemas.microsoft.com/office/drawing/2014/main" id="{2F108AE6-3C40-E34B-BC9D-51935DE885BB}"/>
              </a:ext>
            </a:extLst>
          </p:cNvPr>
          <p:cNvSpPr>
            <a:spLocks noGrp="1"/>
          </p:cNvSpPr>
          <p:nvPr>
            <p:ph idx="14"/>
          </p:nvPr>
        </p:nvSpPr>
        <p:spPr/>
        <p:txBody>
          <a:bodyPr/>
          <a:lstStyle/>
          <a:p>
            <a:r>
              <a:rPr lang="en-US"/>
              <a:t>Pembrolizumab </a:t>
            </a:r>
          </a:p>
        </p:txBody>
      </p:sp>
      <p:sp>
        <p:nvSpPr>
          <p:cNvPr id="7" name="Content Placeholder 6">
            <a:extLst>
              <a:ext uri="{FF2B5EF4-FFF2-40B4-BE49-F238E27FC236}">
                <a16:creationId xmlns:a16="http://schemas.microsoft.com/office/drawing/2014/main" id="{7BB90F29-D397-444D-A166-7DEC83CD0518}"/>
              </a:ext>
            </a:extLst>
          </p:cNvPr>
          <p:cNvSpPr>
            <a:spLocks noGrp="1"/>
          </p:cNvSpPr>
          <p:nvPr>
            <p:ph idx="15"/>
          </p:nvPr>
        </p:nvSpPr>
        <p:spPr/>
        <p:txBody>
          <a:bodyPr/>
          <a:lstStyle/>
          <a:p>
            <a:r>
              <a:rPr lang="en-US"/>
              <a:t>Pembrolizumab </a:t>
            </a:r>
          </a:p>
        </p:txBody>
      </p:sp>
      <p:sp>
        <p:nvSpPr>
          <p:cNvPr id="8" name="Content Placeholder 7">
            <a:extLst>
              <a:ext uri="{FF2B5EF4-FFF2-40B4-BE49-F238E27FC236}">
                <a16:creationId xmlns:a16="http://schemas.microsoft.com/office/drawing/2014/main" id="{C5527FD2-D90A-074A-BE4C-9F49DF63A292}"/>
              </a:ext>
            </a:extLst>
          </p:cNvPr>
          <p:cNvSpPr>
            <a:spLocks noGrp="1"/>
          </p:cNvSpPr>
          <p:nvPr>
            <p:ph idx="16"/>
          </p:nvPr>
        </p:nvSpPr>
        <p:spPr/>
        <p:txBody>
          <a:bodyPr/>
          <a:lstStyle/>
          <a:p>
            <a:r>
              <a:rPr lang="en-US"/>
              <a:t>Pembrolizumab </a:t>
            </a:r>
          </a:p>
        </p:txBody>
      </p:sp>
      <p:sp>
        <p:nvSpPr>
          <p:cNvPr id="9" name="Content Placeholder 8">
            <a:extLst>
              <a:ext uri="{FF2B5EF4-FFF2-40B4-BE49-F238E27FC236}">
                <a16:creationId xmlns:a16="http://schemas.microsoft.com/office/drawing/2014/main" id="{3D77A2F0-6563-D842-9318-9B9BE07F00B8}"/>
              </a:ext>
            </a:extLst>
          </p:cNvPr>
          <p:cNvSpPr>
            <a:spLocks noGrp="1"/>
          </p:cNvSpPr>
          <p:nvPr>
            <p:ph idx="17"/>
          </p:nvPr>
        </p:nvSpPr>
        <p:spPr/>
        <p:txBody>
          <a:bodyPr/>
          <a:lstStyle/>
          <a:p>
            <a:r>
              <a:rPr lang="en-US"/>
              <a:t>Pembrolizumab </a:t>
            </a:r>
          </a:p>
        </p:txBody>
      </p:sp>
      <p:sp>
        <p:nvSpPr>
          <p:cNvPr id="10" name="Content Placeholder 9">
            <a:extLst>
              <a:ext uri="{FF2B5EF4-FFF2-40B4-BE49-F238E27FC236}">
                <a16:creationId xmlns:a16="http://schemas.microsoft.com/office/drawing/2014/main" id="{6FEB6EE2-70CE-9147-915F-84BC5866BE52}"/>
              </a:ext>
            </a:extLst>
          </p:cNvPr>
          <p:cNvSpPr>
            <a:spLocks noGrp="1"/>
          </p:cNvSpPr>
          <p:nvPr>
            <p:ph idx="18"/>
          </p:nvPr>
        </p:nvSpPr>
        <p:spPr/>
        <p:txBody>
          <a:bodyPr/>
          <a:lstStyle/>
          <a:p>
            <a:r>
              <a:rPr lang="en-US"/>
              <a:t>Pembrolizumab </a:t>
            </a:r>
          </a:p>
        </p:txBody>
      </p:sp>
    </p:spTree>
    <p:extLst>
      <p:ext uri="{BB962C8B-B14F-4D97-AF65-F5344CB8AC3E}">
        <p14:creationId xmlns:p14="http://schemas.microsoft.com/office/powerpoint/2010/main" val="939980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48C4-B332-A24D-BAF4-E318E713D0EE}"/>
              </a:ext>
            </a:extLst>
          </p:cNvPr>
          <p:cNvSpPr>
            <a:spLocks noGrp="1"/>
          </p:cNvSpPr>
          <p:nvPr>
            <p:ph type="title"/>
          </p:nvPr>
        </p:nvSpPr>
        <p:spPr/>
        <p:txBody>
          <a:bodyPr/>
          <a:lstStyle/>
          <a:p>
            <a:r>
              <a:rPr lang="en-US"/>
              <a:t>What would you generally recommend for a patient who experiences disease recurrence in the liver </a:t>
            </a:r>
            <a:r>
              <a:rPr lang="en-US" u="sng"/>
              <a:t>18 months</a:t>
            </a:r>
            <a:r>
              <a:rPr lang="en-US"/>
              <a:t> after cystectomy and adjuvant chemotherapy for muscle-invasive UBC (</a:t>
            </a:r>
            <a:r>
              <a:rPr lang="en-US" u="sng"/>
              <a:t>FGFR wild type</a:t>
            </a:r>
            <a:r>
              <a:rPr lang="en-US"/>
              <a:t>)?</a:t>
            </a:r>
          </a:p>
        </p:txBody>
      </p:sp>
      <p:sp>
        <p:nvSpPr>
          <p:cNvPr id="3" name="Content Placeholder 2">
            <a:extLst>
              <a:ext uri="{FF2B5EF4-FFF2-40B4-BE49-F238E27FC236}">
                <a16:creationId xmlns:a16="http://schemas.microsoft.com/office/drawing/2014/main" id="{382B4D4A-2997-424E-B076-BE85FB0800EE}"/>
              </a:ext>
            </a:extLst>
          </p:cNvPr>
          <p:cNvSpPr>
            <a:spLocks noGrp="1"/>
          </p:cNvSpPr>
          <p:nvPr>
            <p:ph idx="11"/>
          </p:nvPr>
        </p:nvSpPr>
        <p:spPr/>
        <p:txBody>
          <a:bodyPr/>
          <a:lstStyle/>
          <a:p>
            <a:r>
              <a:rPr lang="en-US" err="1"/>
              <a:t>Enfortumab</a:t>
            </a:r>
            <a:r>
              <a:rPr lang="en-US"/>
              <a:t> </a:t>
            </a:r>
            <a:r>
              <a:rPr lang="en-US" err="1"/>
              <a:t>vedotin</a:t>
            </a:r>
            <a:r>
              <a:rPr lang="en-US"/>
              <a:t> </a:t>
            </a:r>
          </a:p>
        </p:txBody>
      </p:sp>
      <p:sp>
        <p:nvSpPr>
          <p:cNvPr id="4" name="Content Placeholder 3">
            <a:extLst>
              <a:ext uri="{FF2B5EF4-FFF2-40B4-BE49-F238E27FC236}">
                <a16:creationId xmlns:a16="http://schemas.microsoft.com/office/drawing/2014/main" id="{B81EE74F-53A4-4A43-A4D8-90734C22DC5E}"/>
              </a:ext>
            </a:extLst>
          </p:cNvPr>
          <p:cNvSpPr>
            <a:spLocks noGrp="1"/>
          </p:cNvSpPr>
          <p:nvPr>
            <p:ph idx="12"/>
          </p:nvPr>
        </p:nvSpPr>
        <p:spPr/>
        <p:txBody>
          <a:bodyPr/>
          <a:lstStyle/>
          <a:p>
            <a:r>
              <a:rPr lang="en-US"/>
              <a:t>Platinum-based chemotherapy </a:t>
            </a:r>
            <a:r>
              <a:rPr lang="en-US">
                <a:sym typeface="Wingdings" pitchFamily="2" charset="2"/>
              </a:rPr>
              <a:t> avelumab</a:t>
            </a:r>
            <a:endParaRPr lang="en-US"/>
          </a:p>
        </p:txBody>
      </p:sp>
      <p:sp>
        <p:nvSpPr>
          <p:cNvPr id="5" name="Content Placeholder 4">
            <a:extLst>
              <a:ext uri="{FF2B5EF4-FFF2-40B4-BE49-F238E27FC236}">
                <a16:creationId xmlns:a16="http://schemas.microsoft.com/office/drawing/2014/main" id="{5DF364BF-3609-6748-9C66-AD1E915F5BDF}"/>
              </a:ext>
            </a:extLst>
          </p:cNvPr>
          <p:cNvSpPr>
            <a:spLocks noGrp="1"/>
          </p:cNvSpPr>
          <p:nvPr>
            <p:ph idx="13"/>
          </p:nvPr>
        </p:nvSpPr>
        <p:spPr/>
        <p:txBody>
          <a:bodyPr/>
          <a:lstStyle/>
          <a:p>
            <a:r>
              <a:rPr lang="en-US"/>
              <a:t>Re-treatment with platinum-based therapy </a:t>
            </a:r>
          </a:p>
        </p:txBody>
      </p:sp>
      <p:sp>
        <p:nvSpPr>
          <p:cNvPr id="6" name="Content Placeholder 5">
            <a:extLst>
              <a:ext uri="{FF2B5EF4-FFF2-40B4-BE49-F238E27FC236}">
                <a16:creationId xmlns:a16="http://schemas.microsoft.com/office/drawing/2014/main" id="{7167CCF1-E168-524F-BF15-FBB2241DCE4E}"/>
              </a:ext>
            </a:extLst>
          </p:cNvPr>
          <p:cNvSpPr>
            <a:spLocks noGrp="1"/>
          </p:cNvSpPr>
          <p:nvPr>
            <p:ph idx="14"/>
          </p:nvPr>
        </p:nvSpPr>
        <p:spPr/>
        <p:txBody>
          <a:bodyPr/>
          <a:lstStyle/>
          <a:p>
            <a:r>
              <a:rPr lang="en-US"/>
              <a:t>Pembrolizumab </a:t>
            </a:r>
          </a:p>
        </p:txBody>
      </p:sp>
      <p:sp>
        <p:nvSpPr>
          <p:cNvPr id="7" name="Content Placeholder 6">
            <a:extLst>
              <a:ext uri="{FF2B5EF4-FFF2-40B4-BE49-F238E27FC236}">
                <a16:creationId xmlns:a16="http://schemas.microsoft.com/office/drawing/2014/main" id="{8211DBBC-05A9-0A4B-8BE4-B97343535216}"/>
              </a:ext>
            </a:extLst>
          </p:cNvPr>
          <p:cNvSpPr>
            <a:spLocks noGrp="1"/>
          </p:cNvSpPr>
          <p:nvPr>
            <p:ph idx="15"/>
          </p:nvPr>
        </p:nvSpPr>
        <p:spPr/>
        <p:txBody>
          <a:bodyPr/>
          <a:lstStyle/>
          <a:p>
            <a:r>
              <a:rPr lang="en-US"/>
              <a:t>Platinum-based chemotherapy (DDMVAC or carboplatin/gemcitabine) </a:t>
            </a:r>
          </a:p>
        </p:txBody>
      </p:sp>
      <p:sp>
        <p:nvSpPr>
          <p:cNvPr id="8" name="Content Placeholder 7">
            <a:extLst>
              <a:ext uri="{FF2B5EF4-FFF2-40B4-BE49-F238E27FC236}">
                <a16:creationId xmlns:a16="http://schemas.microsoft.com/office/drawing/2014/main" id="{24AB9B35-309E-6A44-8425-331E18D719D5}"/>
              </a:ext>
            </a:extLst>
          </p:cNvPr>
          <p:cNvSpPr>
            <a:spLocks noGrp="1"/>
          </p:cNvSpPr>
          <p:nvPr>
            <p:ph idx="16"/>
          </p:nvPr>
        </p:nvSpPr>
        <p:spPr/>
        <p:txBody>
          <a:bodyPr/>
          <a:lstStyle/>
          <a:p>
            <a:r>
              <a:rPr lang="en-US"/>
              <a:t>Other chemotherapy </a:t>
            </a:r>
          </a:p>
        </p:txBody>
      </p:sp>
      <p:sp>
        <p:nvSpPr>
          <p:cNvPr id="9" name="Content Placeholder 8">
            <a:extLst>
              <a:ext uri="{FF2B5EF4-FFF2-40B4-BE49-F238E27FC236}">
                <a16:creationId xmlns:a16="http://schemas.microsoft.com/office/drawing/2014/main" id="{98DB91D0-9E40-654D-B910-EA41DE0CAC03}"/>
              </a:ext>
            </a:extLst>
          </p:cNvPr>
          <p:cNvSpPr>
            <a:spLocks noGrp="1"/>
          </p:cNvSpPr>
          <p:nvPr>
            <p:ph idx="17"/>
          </p:nvPr>
        </p:nvSpPr>
        <p:spPr/>
        <p:txBody>
          <a:bodyPr/>
          <a:lstStyle/>
          <a:p>
            <a:r>
              <a:rPr lang="en-US"/>
              <a:t>Other chemotherapy </a:t>
            </a:r>
          </a:p>
        </p:txBody>
      </p:sp>
      <p:sp>
        <p:nvSpPr>
          <p:cNvPr id="10" name="Content Placeholder 9">
            <a:extLst>
              <a:ext uri="{FF2B5EF4-FFF2-40B4-BE49-F238E27FC236}">
                <a16:creationId xmlns:a16="http://schemas.microsoft.com/office/drawing/2014/main" id="{91FC7663-C5B1-BC45-A75E-BC8338E365AD}"/>
              </a:ext>
            </a:extLst>
          </p:cNvPr>
          <p:cNvSpPr>
            <a:spLocks noGrp="1"/>
          </p:cNvSpPr>
          <p:nvPr>
            <p:ph idx="18"/>
          </p:nvPr>
        </p:nvSpPr>
        <p:spPr/>
        <p:txBody>
          <a:bodyPr/>
          <a:lstStyle/>
          <a:p>
            <a:r>
              <a:rPr lang="en-US"/>
              <a:t>Repeat cisplatin-based chemotherapy </a:t>
            </a:r>
          </a:p>
        </p:txBody>
      </p:sp>
    </p:spTree>
    <p:extLst>
      <p:ext uri="{BB962C8B-B14F-4D97-AF65-F5344CB8AC3E}">
        <p14:creationId xmlns:p14="http://schemas.microsoft.com/office/powerpoint/2010/main" val="246405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21EC-4957-7044-9332-05CB5601C7F8}"/>
              </a:ext>
            </a:extLst>
          </p:cNvPr>
          <p:cNvSpPr>
            <a:spLocks noGrp="1"/>
          </p:cNvSpPr>
          <p:nvPr>
            <p:ph type="title"/>
          </p:nvPr>
        </p:nvSpPr>
        <p:spPr/>
        <p:txBody>
          <a:bodyPr/>
          <a:lstStyle/>
          <a:p>
            <a:r>
              <a:rPr lang="en-US"/>
              <a:t>What would you generally recommend as second-line therapy for a patient with metastatic </a:t>
            </a:r>
            <a:r>
              <a:rPr lang="en-US" u="sng"/>
              <a:t>FGFR wild-type</a:t>
            </a:r>
            <a:r>
              <a:rPr lang="en-US"/>
              <a:t> UBC to the liver whose disease progresses on first-line cisplatin/gemcitabine?</a:t>
            </a:r>
          </a:p>
        </p:txBody>
      </p:sp>
      <p:sp>
        <p:nvSpPr>
          <p:cNvPr id="3" name="Content Placeholder 2">
            <a:extLst>
              <a:ext uri="{FF2B5EF4-FFF2-40B4-BE49-F238E27FC236}">
                <a16:creationId xmlns:a16="http://schemas.microsoft.com/office/drawing/2014/main" id="{D8220359-568E-2D49-AE44-9CB0F1320EAB}"/>
              </a:ext>
            </a:extLst>
          </p:cNvPr>
          <p:cNvSpPr>
            <a:spLocks noGrp="1"/>
          </p:cNvSpPr>
          <p:nvPr>
            <p:ph idx="11"/>
          </p:nvPr>
        </p:nvSpPr>
        <p:spPr/>
        <p:txBody>
          <a:bodyPr/>
          <a:lstStyle/>
          <a:p>
            <a:r>
              <a:rPr lang="en-US"/>
              <a:t>Pembrolizumab </a:t>
            </a:r>
          </a:p>
        </p:txBody>
      </p:sp>
      <p:sp>
        <p:nvSpPr>
          <p:cNvPr id="4" name="Content Placeholder 3">
            <a:extLst>
              <a:ext uri="{FF2B5EF4-FFF2-40B4-BE49-F238E27FC236}">
                <a16:creationId xmlns:a16="http://schemas.microsoft.com/office/drawing/2014/main" id="{56B1232B-34CF-CA46-A832-4277BAD7DCF7}"/>
              </a:ext>
            </a:extLst>
          </p:cNvPr>
          <p:cNvSpPr>
            <a:spLocks noGrp="1"/>
          </p:cNvSpPr>
          <p:nvPr>
            <p:ph idx="12"/>
          </p:nvPr>
        </p:nvSpPr>
        <p:spPr/>
        <p:txBody>
          <a:bodyPr/>
          <a:lstStyle/>
          <a:p>
            <a:r>
              <a:rPr lang="en-US"/>
              <a:t>Pembrolizumab</a:t>
            </a:r>
          </a:p>
        </p:txBody>
      </p:sp>
      <p:sp>
        <p:nvSpPr>
          <p:cNvPr id="5" name="Content Placeholder 4">
            <a:extLst>
              <a:ext uri="{FF2B5EF4-FFF2-40B4-BE49-F238E27FC236}">
                <a16:creationId xmlns:a16="http://schemas.microsoft.com/office/drawing/2014/main" id="{B6E42066-12C6-224B-95A9-0A7BC0DF27B3}"/>
              </a:ext>
            </a:extLst>
          </p:cNvPr>
          <p:cNvSpPr>
            <a:spLocks noGrp="1"/>
          </p:cNvSpPr>
          <p:nvPr>
            <p:ph idx="13"/>
          </p:nvPr>
        </p:nvSpPr>
        <p:spPr/>
        <p:txBody>
          <a:bodyPr/>
          <a:lstStyle/>
          <a:p>
            <a:r>
              <a:rPr lang="en-US"/>
              <a:t>Pembrolizumab </a:t>
            </a:r>
          </a:p>
        </p:txBody>
      </p:sp>
      <p:sp>
        <p:nvSpPr>
          <p:cNvPr id="6" name="Content Placeholder 5">
            <a:extLst>
              <a:ext uri="{FF2B5EF4-FFF2-40B4-BE49-F238E27FC236}">
                <a16:creationId xmlns:a16="http://schemas.microsoft.com/office/drawing/2014/main" id="{37C35A73-491A-B74D-8449-A0679002258D}"/>
              </a:ext>
            </a:extLst>
          </p:cNvPr>
          <p:cNvSpPr>
            <a:spLocks noGrp="1"/>
          </p:cNvSpPr>
          <p:nvPr>
            <p:ph idx="14"/>
          </p:nvPr>
        </p:nvSpPr>
        <p:spPr/>
        <p:txBody>
          <a:bodyPr/>
          <a:lstStyle/>
          <a:p>
            <a:r>
              <a:rPr lang="en-US"/>
              <a:t>Pembrolizumab </a:t>
            </a:r>
          </a:p>
        </p:txBody>
      </p:sp>
      <p:sp>
        <p:nvSpPr>
          <p:cNvPr id="7" name="Content Placeholder 6">
            <a:extLst>
              <a:ext uri="{FF2B5EF4-FFF2-40B4-BE49-F238E27FC236}">
                <a16:creationId xmlns:a16="http://schemas.microsoft.com/office/drawing/2014/main" id="{8940F7BC-9EEB-4E46-82E4-19B88C34C28C}"/>
              </a:ext>
            </a:extLst>
          </p:cNvPr>
          <p:cNvSpPr>
            <a:spLocks noGrp="1"/>
          </p:cNvSpPr>
          <p:nvPr>
            <p:ph idx="15"/>
          </p:nvPr>
        </p:nvSpPr>
        <p:spPr/>
        <p:txBody>
          <a:bodyPr/>
          <a:lstStyle/>
          <a:p>
            <a:r>
              <a:rPr lang="en-US"/>
              <a:t>Pembrolizumab </a:t>
            </a:r>
          </a:p>
        </p:txBody>
      </p:sp>
      <p:sp>
        <p:nvSpPr>
          <p:cNvPr id="8" name="Content Placeholder 7">
            <a:extLst>
              <a:ext uri="{FF2B5EF4-FFF2-40B4-BE49-F238E27FC236}">
                <a16:creationId xmlns:a16="http://schemas.microsoft.com/office/drawing/2014/main" id="{D0176FC7-A7D1-5846-9412-217F9DD9A8A3}"/>
              </a:ext>
            </a:extLst>
          </p:cNvPr>
          <p:cNvSpPr>
            <a:spLocks noGrp="1"/>
          </p:cNvSpPr>
          <p:nvPr>
            <p:ph idx="16"/>
          </p:nvPr>
        </p:nvSpPr>
        <p:spPr/>
        <p:txBody>
          <a:bodyPr/>
          <a:lstStyle/>
          <a:p>
            <a:r>
              <a:rPr lang="en-US"/>
              <a:t>Pembrolizumab </a:t>
            </a:r>
          </a:p>
        </p:txBody>
      </p:sp>
      <p:sp>
        <p:nvSpPr>
          <p:cNvPr id="9" name="Content Placeholder 8">
            <a:extLst>
              <a:ext uri="{FF2B5EF4-FFF2-40B4-BE49-F238E27FC236}">
                <a16:creationId xmlns:a16="http://schemas.microsoft.com/office/drawing/2014/main" id="{68E3B389-EB9D-F04D-AF08-9013890F9B50}"/>
              </a:ext>
            </a:extLst>
          </p:cNvPr>
          <p:cNvSpPr>
            <a:spLocks noGrp="1"/>
          </p:cNvSpPr>
          <p:nvPr>
            <p:ph idx="17"/>
          </p:nvPr>
        </p:nvSpPr>
        <p:spPr/>
        <p:txBody>
          <a:bodyPr/>
          <a:lstStyle/>
          <a:p>
            <a:r>
              <a:rPr lang="en-US" err="1"/>
              <a:t>Enfortumab</a:t>
            </a:r>
            <a:r>
              <a:rPr lang="en-US"/>
              <a:t> </a:t>
            </a:r>
            <a:r>
              <a:rPr lang="en-US" err="1"/>
              <a:t>vedotin</a:t>
            </a:r>
            <a:r>
              <a:rPr lang="en-US"/>
              <a:t> </a:t>
            </a:r>
          </a:p>
        </p:txBody>
      </p:sp>
      <p:sp>
        <p:nvSpPr>
          <p:cNvPr id="10" name="Content Placeholder 9">
            <a:extLst>
              <a:ext uri="{FF2B5EF4-FFF2-40B4-BE49-F238E27FC236}">
                <a16:creationId xmlns:a16="http://schemas.microsoft.com/office/drawing/2014/main" id="{5BDC0406-4E58-FC4A-B5A1-AE06B7FACE83}"/>
              </a:ext>
            </a:extLst>
          </p:cNvPr>
          <p:cNvSpPr>
            <a:spLocks noGrp="1"/>
          </p:cNvSpPr>
          <p:nvPr>
            <p:ph idx="18"/>
          </p:nvPr>
        </p:nvSpPr>
        <p:spPr/>
        <p:txBody>
          <a:bodyPr/>
          <a:lstStyle/>
          <a:p>
            <a:r>
              <a:rPr lang="en-US"/>
              <a:t>Pembrolizumab </a:t>
            </a:r>
          </a:p>
        </p:txBody>
      </p:sp>
    </p:spTree>
    <p:extLst>
      <p:ext uri="{BB962C8B-B14F-4D97-AF65-F5344CB8AC3E}">
        <p14:creationId xmlns:p14="http://schemas.microsoft.com/office/powerpoint/2010/main" val="2007456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0FEB-41DE-A048-8D5B-94521BABC472}"/>
              </a:ext>
            </a:extLst>
          </p:cNvPr>
          <p:cNvSpPr>
            <a:spLocks noGrp="1"/>
          </p:cNvSpPr>
          <p:nvPr>
            <p:ph type="title"/>
          </p:nvPr>
        </p:nvSpPr>
        <p:spPr>
          <a:xfrm>
            <a:off x="912285" y="44624"/>
            <a:ext cx="9504195" cy="1844824"/>
          </a:xfrm>
        </p:spPr>
        <p:txBody>
          <a:bodyPr/>
          <a:lstStyle/>
          <a:p>
            <a:r>
              <a:rPr lang="en-US"/>
              <a:t>Approximately what proportion of patients with </a:t>
            </a:r>
            <a:r>
              <a:rPr lang="en-US" err="1"/>
              <a:t>mUBC</a:t>
            </a:r>
            <a:r>
              <a:rPr lang="en-US"/>
              <a:t> receiving anti-PD-1/PD-L1 antibody therapy in your practice achieve a response to therapy lasting 12 months or more? </a:t>
            </a:r>
          </a:p>
        </p:txBody>
      </p:sp>
      <p:sp>
        <p:nvSpPr>
          <p:cNvPr id="3" name="Content Placeholder 2">
            <a:extLst>
              <a:ext uri="{FF2B5EF4-FFF2-40B4-BE49-F238E27FC236}">
                <a16:creationId xmlns:a16="http://schemas.microsoft.com/office/drawing/2014/main" id="{F0123DC0-170B-0C4B-83FA-C1AC5CF0031C}"/>
              </a:ext>
            </a:extLst>
          </p:cNvPr>
          <p:cNvSpPr>
            <a:spLocks noGrp="1"/>
          </p:cNvSpPr>
          <p:nvPr>
            <p:ph idx="11"/>
          </p:nvPr>
        </p:nvSpPr>
        <p:spPr/>
        <p:txBody>
          <a:bodyPr/>
          <a:lstStyle/>
          <a:p>
            <a:r>
              <a:rPr lang="en-US"/>
              <a:t>15% </a:t>
            </a:r>
          </a:p>
        </p:txBody>
      </p:sp>
      <p:sp>
        <p:nvSpPr>
          <p:cNvPr id="4" name="Content Placeholder 3">
            <a:extLst>
              <a:ext uri="{FF2B5EF4-FFF2-40B4-BE49-F238E27FC236}">
                <a16:creationId xmlns:a16="http://schemas.microsoft.com/office/drawing/2014/main" id="{9BF75ED4-C9BD-F843-A562-3B29C9490E49}"/>
              </a:ext>
            </a:extLst>
          </p:cNvPr>
          <p:cNvSpPr>
            <a:spLocks noGrp="1"/>
          </p:cNvSpPr>
          <p:nvPr>
            <p:ph idx="12"/>
          </p:nvPr>
        </p:nvSpPr>
        <p:spPr/>
        <p:txBody>
          <a:bodyPr/>
          <a:lstStyle/>
          <a:p>
            <a:r>
              <a:rPr lang="en-US"/>
              <a:t>10%</a:t>
            </a:r>
          </a:p>
        </p:txBody>
      </p:sp>
      <p:sp>
        <p:nvSpPr>
          <p:cNvPr id="5" name="Content Placeholder 4">
            <a:extLst>
              <a:ext uri="{FF2B5EF4-FFF2-40B4-BE49-F238E27FC236}">
                <a16:creationId xmlns:a16="http://schemas.microsoft.com/office/drawing/2014/main" id="{5AF58CDF-088D-4A41-B1FC-C6F14E88658F}"/>
              </a:ext>
            </a:extLst>
          </p:cNvPr>
          <p:cNvSpPr>
            <a:spLocks noGrp="1"/>
          </p:cNvSpPr>
          <p:nvPr>
            <p:ph idx="13"/>
          </p:nvPr>
        </p:nvSpPr>
        <p:spPr/>
        <p:txBody>
          <a:bodyPr/>
          <a:lstStyle/>
          <a:p>
            <a:r>
              <a:rPr lang="en-US"/>
              <a:t>15% </a:t>
            </a:r>
          </a:p>
        </p:txBody>
      </p:sp>
      <p:sp>
        <p:nvSpPr>
          <p:cNvPr id="6" name="Content Placeholder 5">
            <a:extLst>
              <a:ext uri="{FF2B5EF4-FFF2-40B4-BE49-F238E27FC236}">
                <a16:creationId xmlns:a16="http://schemas.microsoft.com/office/drawing/2014/main" id="{A03D1D6E-0CFB-F845-95F9-CF00FA04D6E7}"/>
              </a:ext>
            </a:extLst>
          </p:cNvPr>
          <p:cNvSpPr>
            <a:spLocks noGrp="1"/>
          </p:cNvSpPr>
          <p:nvPr>
            <p:ph idx="14"/>
          </p:nvPr>
        </p:nvSpPr>
        <p:spPr/>
        <p:txBody>
          <a:bodyPr/>
          <a:lstStyle/>
          <a:p>
            <a:r>
              <a:rPr lang="en-US"/>
              <a:t>10% </a:t>
            </a:r>
          </a:p>
        </p:txBody>
      </p:sp>
      <p:sp>
        <p:nvSpPr>
          <p:cNvPr id="7" name="Content Placeholder 6">
            <a:extLst>
              <a:ext uri="{FF2B5EF4-FFF2-40B4-BE49-F238E27FC236}">
                <a16:creationId xmlns:a16="http://schemas.microsoft.com/office/drawing/2014/main" id="{55F4BCEA-BAF8-2D44-B582-738C508189ED}"/>
              </a:ext>
            </a:extLst>
          </p:cNvPr>
          <p:cNvSpPr>
            <a:spLocks noGrp="1"/>
          </p:cNvSpPr>
          <p:nvPr>
            <p:ph idx="15"/>
          </p:nvPr>
        </p:nvSpPr>
        <p:spPr/>
        <p:txBody>
          <a:bodyPr/>
          <a:lstStyle/>
          <a:p>
            <a:r>
              <a:rPr lang="en-US"/>
              <a:t>10% to 15% </a:t>
            </a:r>
          </a:p>
        </p:txBody>
      </p:sp>
      <p:sp>
        <p:nvSpPr>
          <p:cNvPr id="8" name="Content Placeholder 7">
            <a:extLst>
              <a:ext uri="{FF2B5EF4-FFF2-40B4-BE49-F238E27FC236}">
                <a16:creationId xmlns:a16="http://schemas.microsoft.com/office/drawing/2014/main" id="{1387E275-EAA9-444E-A065-3032A58210FD}"/>
              </a:ext>
            </a:extLst>
          </p:cNvPr>
          <p:cNvSpPr>
            <a:spLocks noGrp="1"/>
          </p:cNvSpPr>
          <p:nvPr>
            <p:ph idx="16"/>
          </p:nvPr>
        </p:nvSpPr>
        <p:spPr/>
        <p:txBody>
          <a:bodyPr/>
          <a:lstStyle/>
          <a:p>
            <a:r>
              <a:rPr lang="en-US"/>
              <a:t>25% </a:t>
            </a:r>
          </a:p>
        </p:txBody>
      </p:sp>
      <p:sp>
        <p:nvSpPr>
          <p:cNvPr id="9" name="Content Placeholder 8">
            <a:extLst>
              <a:ext uri="{FF2B5EF4-FFF2-40B4-BE49-F238E27FC236}">
                <a16:creationId xmlns:a16="http://schemas.microsoft.com/office/drawing/2014/main" id="{FDD3F4E4-818B-434B-A361-9017C611B493}"/>
              </a:ext>
            </a:extLst>
          </p:cNvPr>
          <p:cNvSpPr>
            <a:spLocks noGrp="1"/>
          </p:cNvSpPr>
          <p:nvPr>
            <p:ph idx="17"/>
          </p:nvPr>
        </p:nvSpPr>
        <p:spPr/>
        <p:txBody>
          <a:bodyPr/>
          <a:lstStyle/>
          <a:p>
            <a:r>
              <a:rPr lang="en-US"/>
              <a:t>10% </a:t>
            </a:r>
          </a:p>
        </p:txBody>
      </p:sp>
      <p:sp>
        <p:nvSpPr>
          <p:cNvPr id="10" name="Content Placeholder 9">
            <a:extLst>
              <a:ext uri="{FF2B5EF4-FFF2-40B4-BE49-F238E27FC236}">
                <a16:creationId xmlns:a16="http://schemas.microsoft.com/office/drawing/2014/main" id="{75FC81EF-DA48-CF4E-8442-67F893587D62}"/>
              </a:ext>
            </a:extLst>
          </p:cNvPr>
          <p:cNvSpPr>
            <a:spLocks noGrp="1"/>
          </p:cNvSpPr>
          <p:nvPr>
            <p:ph idx="18"/>
          </p:nvPr>
        </p:nvSpPr>
        <p:spPr/>
        <p:txBody>
          <a:bodyPr/>
          <a:lstStyle/>
          <a:p>
            <a:r>
              <a:rPr lang="en-US"/>
              <a:t>20% </a:t>
            </a:r>
          </a:p>
        </p:txBody>
      </p:sp>
    </p:spTree>
    <p:extLst>
      <p:ext uri="{BB962C8B-B14F-4D97-AF65-F5344CB8AC3E}">
        <p14:creationId xmlns:p14="http://schemas.microsoft.com/office/powerpoint/2010/main" val="344510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2F3CE8-4B03-7441-B239-187DB8D01956}"/>
              </a:ext>
            </a:extLst>
          </p:cNvPr>
          <p:cNvSpPr>
            <a:spLocks noGrp="1"/>
          </p:cNvSpPr>
          <p:nvPr>
            <p:ph type="title"/>
          </p:nvPr>
        </p:nvSpPr>
        <p:spPr>
          <a:xfrm>
            <a:off x="912285" y="44624"/>
            <a:ext cx="9648211" cy="1844824"/>
          </a:xfrm>
        </p:spPr>
        <p:txBody>
          <a:bodyPr/>
          <a:lstStyle/>
          <a:p>
            <a:r>
              <a:rPr lang="en-US" dirty="0"/>
              <a:t>What would you generally recommend as second-line therapy for a </a:t>
            </a:r>
            <a:r>
              <a:rPr lang="en-US" u="sng" dirty="0"/>
              <a:t>60-year-old</a:t>
            </a:r>
            <a:r>
              <a:rPr lang="en-US" dirty="0"/>
              <a:t> patient with metastatic </a:t>
            </a:r>
            <a:r>
              <a:rPr lang="en-US" u="sng" dirty="0"/>
              <a:t>FGFR wild-type</a:t>
            </a:r>
            <a:r>
              <a:rPr lang="en-US" dirty="0"/>
              <a:t> UBC to the liver whose disease progresses on first-line </a:t>
            </a:r>
            <a:r>
              <a:rPr lang="en-US" u="sng" dirty="0"/>
              <a:t>cisplatin/gemcitabine followed by maintenance avelumab</a:t>
            </a:r>
            <a:r>
              <a:rPr lang="en-US" dirty="0"/>
              <a:t>?</a:t>
            </a:r>
          </a:p>
        </p:txBody>
      </p:sp>
      <p:sp>
        <p:nvSpPr>
          <p:cNvPr id="4" name="Content Placeholder 3">
            <a:extLst>
              <a:ext uri="{FF2B5EF4-FFF2-40B4-BE49-F238E27FC236}">
                <a16:creationId xmlns:a16="http://schemas.microsoft.com/office/drawing/2014/main" id="{9A99114F-C80A-9341-972D-95DA493D4CF6}"/>
              </a:ext>
            </a:extLst>
          </p:cNvPr>
          <p:cNvSpPr>
            <a:spLocks noGrp="1"/>
          </p:cNvSpPr>
          <p:nvPr>
            <p:ph idx="11"/>
          </p:nvPr>
        </p:nvSpPr>
        <p:spPr/>
        <p:txBody>
          <a:bodyPr/>
          <a:lstStyle/>
          <a:p>
            <a:r>
              <a:rPr lang="en-US" dirty="0" err="1"/>
              <a:t>Enfortumab</a:t>
            </a:r>
            <a:r>
              <a:rPr lang="en-US" dirty="0"/>
              <a:t> </a:t>
            </a:r>
            <a:r>
              <a:rPr lang="en-US" dirty="0" err="1"/>
              <a:t>vedotin</a:t>
            </a:r>
            <a:endParaRPr lang="en-US" dirty="0"/>
          </a:p>
        </p:txBody>
      </p:sp>
      <p:sp>
        <p:nvSpPr>
          <p:cNvPr id="5" name="Content Placeholder 4">
            <a:extLst>
              <a:ext uri="{FF2B5EF4-FFF2-40B4-BE49-F238E27FC236}">
                <a16:creationId xmlns:a16="http://schemas.microsoft.com/office/drawing/2014/main" id="{8E7BEAB7-F3C9-7C48-A765-2307FD85F41D}"/>
              </a:ext>
            </a:extLst>
          </p:cNvPr>
          <p:cNvSpPr>
            <a:spLocks noGrp="1"/>
          </p:cNvSpPr>
          <p:nvPr>
            <p:ph idx="12"/>
          </p:nvPr>
        </p:nvSpPr>
        <p:spPr/>
        <p:txBody>
          <a:bodyPr/>
          <a:lstStyle/>
          <a:p>
            <a:r>
              <a:rPr lang="en-US" dirty="0" err="1"/>
              <a:t>Enfortumab</a:t>
            </a:r>
            <a:r>
              <a:rPr lang="en-US" dirty="0"/>
              <a:t> vedotin</a:t>
            </a:r>
          </a:p>
        </p:txBody>
      </p:sp>
      <p:sp>
        <p:nvSpPr>
          <p:cNvPr id="6" name="Content Placeholder 5">
            <a:extLst>
              <a:ext uri="{FF2B5EF4-FFF2-40B4-BE49-F238E27FC236}">
                <a16:creationId xmlns:a16="http://schemas.microsoft.com/office/drawing/2014/main" id="{7D553CFA-44A4-EA4B-AA1C-1D84B5084328}"/>
              </a:ext>
            </a:extLst>
          </p:cNvPr>
          <p:cNvSpPr>
            <a:spLocks noGrp="1"/>
          </p:cNvSpPr>
          <p:nvPr>
            <p:ph idx="13"/>
          </p:nvPr>
        </p:nvSpPr>
        <p:spPr/>
        <p:txBody>
          <a:bodyPr/>
          <a:lstStyle/>
          <a:p>
            <a:r>
              <a:rPr lang="en-US" dirty="0" err="1"/>
              <a:t>Enfortumab</a:t>
            </a:r>
            <a:r>
              <a:rPr lang="en-US" dirty="0"/>
              <a:t> </a:t>
            </a:r>
            <a:r>
              <a:rPr lang="en-US" dirty="0" err="1"/>
              <a:t>vedotin</a:t>
            </a:r>
            <a:endParaRPr lang="en-US" dirty="0"/>
          </a:p>
        </p:txBody>
      </p:sp>
      <p:sp>
        <p:nvSpPr>
          <p:cNvPr id="7" name="Content Placeholder 6">
            <a:extLst>
              <a:ext uri="{FF2B5EF4-FFF2-40B4-BE49-F238E27FC236}">
                <a16:creationId xmlns:a16="http://schemas.microsoft.com/office/drawing/2014/main" id="{147B9C5A-9190-984A-AC2F-0A6215E8DC73}"/>
              </a:ext>
            </a:extLst>
          </p:cNvPr>
          <p:cNvSpPr>
            <a:spLocks noGrp="1"/>
          </p:cNvSpPr>
          <p:nvPr>
            <p:ph idx="14"/>
          </p:nvPr>
        </p:nvSpPr>
        <p:spPr/>
        <p:txBody>
          <a:bodyPr/>
          <a:lstStyle/>
          <a:p>
            <a:r>
              <a:rPr lang="en-US" dirty="0" err="1"/>
              <a:t>Enfortumab</a:t>
            </a:r>
            <a:r>
              <a:rPr lang="en-US" dirty="0"/>
              <a:t> </a:t>
            </a:r>
            <a:r>
              <a:rPr lang="en-US" dirty="0" err="1"/>
              <a:t>vedotin</a:t>
            </a:r>
            <a:endParaRPr lang="en-US" dirty="0"/>
          </a:p>
        </p:txBody>
      </p:sp>
      <p:sp>
        <p:nvSpPr>
          <p:cNvPr id="8" name="Content Placeholder 7">
            <a:extLst>
              <a:ext uri="{FF2B5EF4-FFF2-40B4-BE49-F238E27FC236}">
                <a16:creationId xmlns:a16="http://schemas.microsoft.com/office/drawing/2014/main" id="{0088B2CB-1AF2-C543-994E-498FFC1AC58A}"/>
              </a:ext>
            </a:extLst>
          </p:cNvPr>
          <p:cNvSpPr>
            <a:spLocks noGrp="1"/>
          </p:cNvSpPr>
          <p:nvPr>
            <p:ph idx="15"/>
          </p:nvPr>
        </p:nvSpPr>
        <p:spPr/>
        <p:txBody>
          <a:bodyPr/>
          <a:lstStyle/>
          <a:p>
            <a:r>
              <a:rPr lang="en-US" dirty="0" err="1"/>
              <a:t>Enfortumab</a:t>
            </a:r>
            <a:r>
              <a:rPr lang="en-US" dirty="0"/>
              <a:t> </a:t>
            </a:r>
            <a:r>
              <a:rPr lang="en-US" dirty="0" err="1"/>
              <a:t>vedotin</a:t>
            </a:r>
            <a:endParaRPr lang="en-US" dirty="0"/>
          </a:p>
        </p:txBody>
      </p:sp>
      <p:sp>
        <p:nvSpPr>
          <p:cNvPr id="9" name="Content Placeholder 8">
            <a:extLst>
              <a:ext uri="{FF2B5EF4-FFF2-40B4-BE49-F238E27FC236}">
                <a16:creationId xmlns:a16="http://schemas.microsoft.com/office/drawing/2014/main" id="{2A4A66BE-CE83-F145-8D21-005A51C62302}"/>
              </a:ext>
            </a:extLst>
          </p:cNvPr>
          <p:cNvSpPr>
            <a:spLocks noGrp="1"/>
          </p:cNvSpPr>
          <p:nvPr>
            <p:ph idx="16"/>
          </p:nvPr>
        </p:nvSpPr>
        <p:spPr/>
        <p:txBody>
          <a:bodyPr/>
          <a:lstStyle/>
          <a:p>
            <a:r>
              <a:rPr lang="en-US" dirty="0" err="1"/>
              <a:t>Enfortumab</a:t>
            </a:r>
            <a:r>
              <a:rPr lang="en-US" dirty="0"/>
              <a:t> </a:t>
            </a:r>
            <a:r>
              <a:rPr lang="en-US" dirty="0" err="1"/>
              <a:t>vedotin</a:t>
            </a:r>
            <a:endParaRPr lang="en-US" dirty="0"/>
          </a:p>
        </p:txBody>
      </p:sp>
      <p:sp>
        <p:nvSpPr>
          <p:cNvPr id="10" name="Content Placeholder 9">
            <a:extLst>
              <a:ext uri="{FF2B5EF4-FFF2-40B4-BE49-F238E27FC236}">
                <a16:creationId xmlns:a16="http://schemas.microsoft.com/office/drawing/2014/main" id="{71A5F147-C720-8D43-ADDC-DBD573219348}"/>
              </a:ext>
            </a:extLst>
          </p:cNvPr>
          <p:cNvSpPr>
            <a:spLocks noGrp="1"/>
          </p:cNvSpPr>
          <p:nvPr>
            <p:ph idx="17"/>
          </p:nvPr>
        </p:nvSpPr>
        <p:spPr/>
        <p:txBody>
          <a:bodyPr/>
          <a:lstStyle/>
          <a:p>
            <a:r>
              <a:rPr lang="en-US" dirty="0" err="1"/>
              <a:t>Enfortumab</a:t>
            </a:r>
            <a:r>
              <a:rPr lang="en-US" dirty="0"/>
              <a:t> </a:t>
            </a:r>
            <a:r>
              <a:rPr lang="en-US" dirty="0" err="1"/>
              <a:t>vedotin</a:t>
            </a:r>
            <a:endParaRPr lang="en-US" dirty="0"/>
          </a:p>
        </p:txBody>
      </p:sp>
      <p:sp>
        <p:nvSpPr>
          <p:cNvPr id="11" name="Content Placeholder 10">
            <a:extLst>
              <a:ext uri="{FF2B5EF4-FFF2-40B4-BE49-F238E27FC236}">
                <a16:creationId xmlns:a16="http://schemas.microsoft.com/office/drawing/2014/main" id="{296E3687-D263-054A-8DA0-C57D0D9A1718}"/>
              </a:ext>
            </a:extLst>
          </p:cNvPr>
          <p:cNvSpPr>
            <a:spLocks noGrp="1"/>
          </p:cNvSpPr>
          <p:nvPr>
            <p:ph idx="18"/>
          </p:nvPr>
        </p:nvSpPr>
        <p:spPr/>
        <p:txBody>
          <a:bodyPr/>
          <a:lstStyle/>
          <a:p>
            <a:r>
              <a:rPr lang="en-US" dirty="0" err="1"/>
              <a:t>Enfortumab</a:t>
            </a:r>
            <a:r>
              <a:rPr lang="en-US" dirty="0"/>
              <a:t> </a:t>
            </a:r>
            <a:r>
              <a:rPr lang="en-US" dirty="0" err="1"/>
              <a:t>vedotin</a:t>
            </a:r>
            <a:endParaRPr lang="en-US" dirty="0"/>
          </a:p>
        </p:txBody>
      </p:sp>
    </p:spTree>
    <p:extLst>
      <p:ext uri="{BB962C8B-B14F-4D97-AF65-F5344CB8AC3E}">
        <p14:creationId xmlns:p14="http://schemas.microsoft.com/office/powerpoint/2010/main" val="37336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2F8D-D2F7-BF42-861B-CF0C44770670}"/>
              </a:ext>
            </a:extLst>
          </p:cNvPr>
          <p:cNvSpPr>
            <a:spLocks noGrp="1"/>
          </p:cNvSpPr>
          <p:nvPr>
            <p:ph type="title"/>
          </p:nvPr>
        </p:nvSpPr>
        <p:spPr>
          <a:xfrm>
            <a:off x="912285" y="44624"/>
            <a:ext cx="9720219" cy="1844824"/>
          </a:xfrm>
        </p:spPr>
        <p:txBody>
          <a:bodyPr/>
          <a:lstStyle/>
          <a:p>
            <a:r>
              <a:rPr lang="en-US" dirty="0"/>
              <a:t>What would you generally recommend as second-line therapy for an </a:t>
            </a:r>
            <a:r>
              <a:rPr lang="en-US" u="sng" dirty="0"/>
              <a:t>80-year-old</a:t>
            </a:r>
            <a:r>
              <a:rPr lang="en-US" dirty="0"/>
              <a:t> patient with metastatic </a:t>
            </a:r>
            <a:r>
              <a:rPr lang="en-US" u="sng" dirty="0"/>
              <a:t>FGFR wild-type</a:t>
            </a:r>
            <a:r>
              <a:rPr lang="en-US" dirty="0"/>
              <a:t> UBC to the liver whose disease progresses on first-line </a:t>
            </a:r>
            <a:r>
              <a:rPr lang="en-US" u="sng" dirty="0"/>
              <a:t>pembrolizumab</a:t>
            </a:r>
            <a:r>
              <a:rPr lang="en-US" dirty="0"/>
              <a:t>?</a:t>
            </a:r>
          </a:p>
        </p:txBody>
      </p:sp>
      <p:sp>
        <p:nvSpPr>
          <p:cNvPr id="3" name="Content Placeholder 2">
            <a:extLst>
              <a:ext uri="{FF2B5EF4-FFF2-40B4-BE49-F238E27FC236}">
                <a16:creationId xmlns:a16="http://schemas.microsoft.com/office/drawing/2014/main" id="{BBACACA0-2D6E-BF4F-A1BC-9109503CB213}"/>
              </a:ext>
            </a:extLst>
          </p:cNvPr>
          <p:cNvSpPr>
            <a:spLocks noGrp="1"/>
          </p:cNvSpPr>
          <p:nvPr>
            <p:ph idx="11"/>
          </p:nvPr>
        </p:nvSpPr>
        <p:spPr/>
        <p:txBody>
          <a:bodyPr/>
          <a:lstStyle/>
          <a:p>
            <a:r>
              <a:rPr lang="en-US" dirty="0" err="1"/>
              <a:t>Enfortumab</a:t>
            </a:r>
            <a:r>
              <a:rPr lang="en-US" dirty="0"/>
              <a:t> </a:t>
            </a:r>
            <a:r>
              <a:rPr lang="en-US" dirty="0" err="1"/>
              <a:t>vedotin</a:t>
            </a:r>
            <a:endParaRPr lang="en-US" dirty="0"/>
          </a:p>
        </p:txBody>
      </p:sp>
      <p:sp>
        <p:nvSpPr>
          <p:cNvPr id="4" name="Content Placeholder 3">
            <a:extLst>
              <a:ext uri="{FF2B5EF4-FFF2-40B4-BE49-F238E27FC236}">
                <a16:creationId xmlns:a16="http://schemas.microsoft.com/office/drawing/2014/main" id="{67035458-82A6-4A46-A440-53DBB409D0DD}"/>
              </a:ext>
            </a:extLst>
          </p:cNvPr>
          <p:cNvSpPr>
            <a:spLocks noGrp="1"/>
          </p:cNvSpPr>
          <p:nvPr>
            <p:ph idx="12"/>
          </p:nvPr>
        </p:nvSpPr>
        <p:spPr/>
        <p:txBody>
          <a:bodyPr/>
          <a:lstStyle/>
          <a:p>
            <a:r>
              <a:rPr lang="en-US" dirty="0"/>
              <a:t>Chemotherapy if fit, </a:t>
            </a:r>
            <a:r>
              <a:rPr lang="en-US" dirty="0" err="1"/>
              <a:t>enfortumab</a:t>
            </a:r>
            <a:r>
              <a:rPr lang="en-US" dirty="0"/>
              <a:t> vedotin if not</a:t>
            </a:r>
          </a:p>
        </p:txBody>
      </p:sp>
      <p:sp>
        <p:nvSpPr>
          <p:cNvPr id="5" name="Content Placeholder 4">
            <a:extLst>
              <a:ext uri="{FF2B5EF4-FFF2-40B4-BE49-F238E27FC236}">
                <a16:creationId xmlns:a16="http://schemas.microsoft.com/office/drawing/2014/main" id="{654DB418-FCA3-A643-8CD7-407F783209DD}"/>
              </a:ext>
            </a:extLst>
          </p:cNvPr>
          <p:cNvSpPr>
            <a:spLocks noGrp="1"/>
          </p:cNvSpPr>
          <p:nvPr>
            <p:ph idx="13"/>
          </p:nvPr>
        </p:nvSpPr>
        <p:spPr/>
        <p:txBody>
          <a:bodyPr/>
          <a:lstStyle/>
          <a:p>
            <a:r>
              <a:rPr lang="en-US" dirty="0"/>
              <a:t>Chemotherapy</a:t>
            </a:r>
          </a:p>
        </p:txBody>
      </p:sp>
      <p:sp>
        <p:nvSpPr>
          <p:cNvPr id="6" name="Content Placeholder 5">
            <a:extLst>
              <a:ext uri="{FF2B5EF4-FFF2-40B4-BE49-F238E27FC236}">
                <a16:creationId xmlns:a16="http://schemas.microsoft.com/office/drawing/2014/main" id="{0773DAE1-29C1-BE4E-9BD7-5180C00503C2}"/>
              </a:ext>
            </a:extLst>
          </p:cNvPr>
          <p:cNvSpPr>
            <a:spLocks noGrp="1"/>
          </p:cNvSpPr>
          <p:nvPr>
            <p:ph idx="14"/>
          </p:nvPr>
        </p:nvSpPr>
        <p:spPr/>
        <p:txBody>
          <a:bodyPr/>
          <a:lstStyle/>
          <a:p>
            <a:r>
              <a:rPr lang="en-US" dirty="0"/>
              <a:t>Chemotherapy</a:t>
            </a:r>
          </a:p>
        </p:txBody>
      </p:sp>
      <p:sp>
        <p:nvSpPr>
          <p:cNvPr id="7" name="Content Placeholder 6">
            <a:extLst>
              <a:ext uri="{FF2B5EF4-FFF2-40B4-BE49-F238E27FC236}">
                <a16:creationId xmlns:a16="http://schemas.microsoft.com/office/drawing/2014/main" id="{A85AF00C-6E2C-4343-B217-741414842D81}"/>
              </a:ext>
            </a:extLst>
          </p:cNvPr>
          <p:cNvSpPr>
            <a:spLocks noGrp="1"/>
          </p:cNvSpPr>
          <p:nvPr>
            <p:ph idx="15"/>
          </p:nvPr>
        </p:nvSpPr>
        <p:spPr/>
        <p:txBody>
          <a:bodyPr/>
          <a:lstStyle/>
          <a:p>
            <a:r>
              <a:rPr lang="en-US" dirty="0" err="1"/>
              <a:t>Enfortumab</a:t>
            </a:r>
            <a:r>
              <a:rPr lang="en-US" dirty="0"/>
              <a:t> </a:t>
            </a:r>
            <a:r>
              <a:rPr lang="en-US" dirty="0" err="1"/>
              <a:t>vedotin</a:t>
            </a:r>
            <a:endParaRPr lang="en-US" dirty="0"/>
          </a:p>
        </p:txBody>
      </p:sp>
      <p:sp>
        <p:nvSpPr>
          <p:cNvPr id="8" name="Content Placeholder 7">
            <a:extLst>
              <a:ext uri="{FF2B5EF4-FFF2-40B4-BE49-F238E27FC236}">
                <a16:creationId xmlns:a16="http://schemas.microsoft.com/office/drawing/2014/main" id="{0DBFBE16-4CF7-324A-A298-CCA798977050}"/>
              </a:ext>
            </a:extLst>
          </p:cNvPr>
          <p:cNvSpPr>
            <a:spLocks noGrp="1"/>
          </p:cNvSpPr>
          <p:nvPr>
            <p:ph idx="16"/>
          </p:nvPr>
        </p:nvSpPr>
        <p:spPr/>
        <p:txBody>
          <a:bodyPr/>
          <a:lstStyle/>
          <a:p>
            <a:r>
              <a:rPr lang="en-US" dirty="0"/>
              <a:t>Chemotherapy</a:t>
            </a:r>
          </a:p>
        </p:txBody>
      </p:sp>
      <p:sp>
        <p:nvSpPr>
          <p:cNvPr id="9" name="Content Placeholder 8">
            <a:extLst>
              <a:ext uri="{FF2B5EF4-FFF2-40B4-BE49-F238E27FC236}">
                <a16:creationId xmlns:a16="http://schemas.microsoft.com/office/drawing/2014/main" id="{00958C31-AD6D-B848-8853-94B3E52AA9AD}"/>
              </a:ext>
            </a:extLst>
          </p:cNvPr>
          <p:cNvSpPr>
            <a:spLocks noGrp="1"/>
          </p:cNvSpPr>
          <p:nvPr>
            <p:ph idx="17"/>
          </p:nvPr>
        </p:nvSpPr>
        <p:spPr/>
        <p:txBody>
          <a:bodyPr/>
          <a:lstStyle/>
          <a:p>
            <a:r>
              <a:rPr lang="en-US" dirty="0"/>
              <a:t>Chemotherapy</a:t>
            </a:r>
          </a:p>
        </p:txBody>
      </p:sp>
      <p:sp>
        <p:nvSpPr>
          <p:cNvPr id="10" name="Content Placeholder 9">
            <a:extLst>
              <a:ext uri="{FF2B5EF4-FFF2-40B4-BE49-F238E27FC236}">
                <a16:creationId xmlns:a16="http://schemas.microsoft.com/office/drawing/2014/main" id="{6E7CA58E-0B97-9D4C-A450-B1AEE86678C5}"/>
              </a:ext>
            </a:extLst>
          </p:cNvPr>
          <p:cNvSpPr>
            <a:spLocks noGrp="1"/>
          </p:cNvSpPr>
          <p:nvPr>
            <p:ph idx="18"/>
          </p:nvPr>
        </p:nvSpPr>
        <p:spPr/>
        <p:txBody>
          <a:bodyPr/>
          <a:lstStyle/>
          <a:p>
            <a:r>
              <a:rPr lang="en-US" dirty="0"/>
              <a:t>Chemotherapy</a:t>
            </a:r>
          </a:p>
        </p:txBody>
      </p:sp>
    </p:spTree>
    <p:extLst>
      <p:ext uri="{BB962C8B-B14F-4D97-AF65-F5344CB8AC3E}">
        <p14:creationId xmlns:p14="http://schemas.microsoft.com/office/powerpoint/2010/main" val="2919851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2CA-F9C0-084A-B54A-16A781CE4009}"/>
              </a:ext>
            </a:extLst>
          </p:cNvPr>
          <p:cNvSpPr>
            <a:spLocks noGrp="1"/>
          </p:cNvSpPr>
          <p:nvPr>
            <p:ph type="title"/>
          </p:nvPr>
        </p:nvSpPr>
        <p:spPr/>
        <p:txBody>
          <a:bodyPr/>
          <a:lstStyle/>
          <a:p>
            <a:r>
              <a:rPr lang="en-US" dirty="0"/>
              <a:t>Regulatory and reimbursement issues aside, would you administer pembrolizumab in combination with </a:t>
            </a:r>
            <a:r>
              <a:rPr lang="en-US" dirty="0" err="1"/>
              <a:t>enfortumab</a:t>
            </a:r>
            <a:r>
              <a:rPr lang="en-US" dirty="0"/>
              <a:t> vedotin to a patient with </a:t>
            </a:r>
            <a:r>
              <a:rPr lang="en-US" dirty="0" err="1"/>
              <a:t>mUBC</a:t>
            </a:r>
            <a:r>
              <a:rPr lang="en-US" dirty="0"/>
              <a:t> outside of a protocol setting?</a:t>
            </a:r>
          </a:p>
        </p:txBody>
      </p:sp>
      <p:sp>
        <p:nvSpPr>
          <p:cNvPr id="3" name="Content Placeholder 2">
            <a:extLst>
              <a:ext uri="{FF2B5EF4-FFF2-40B4-BE49-F238E27FC236}">
                <a16:creationId xmlns:a16="http://schemas.microsoft.com/office/drawing/2014/main" id="{2D115B9A-760F-F34C-87FD-5C7A21250B4F}"/>
              </a:ext>
            </a:extLst>
          </p:cNvPr>
          <p:cNvSpPr>
            <a:spLocks noGrp="1"/>
          </p:cNvSpPr>
          <p:nvPr>
            <p:ph idx="11"/>
          </p:nvPr>
        </p:nvSpPr>
        <p:spPr/>
        <p:txBody>
          <a:bodyPr/>
          <a:lstStyle/>
          <a:p>
            <a:r>
              <a:rPr lang="en-US" dirty="0"/>
              <a:t>Yes, in the second line or beyond</a:t>
            </a:r>
          </a:p>
        </p:txBody>
      </p:sp>
      <p:sp>
        <p:nvSpPr>
          <p:cNvPr id="4" name="Content Placeholder 3">
            <a:extLst>
              <a:ext uri="{FF2B5EF4-FFF2-40B4-BE49-F238E27FC236}">
                <a16:creationId xmlns:a16="http://schemas.microsoft.com/office/drawing/2014/main" id="{71B78D88-4183-424C-AD5A-34EE6C487211}"/>
              </a:ext>
            </a:extLst>
          </p:cNvPr>
          <p:cNvSpPr>
            <a:spLocks noGrp="1"/>
          </p:cNvSpPr>
          <p:nvPr>
            <p:ph idx="12"/>
          </p:nvPr>
        </p:nvSpPr>
        <p:spPr/>
        <p:txBody>
          <a:bodyPr/>
          <a:lstStyle/>
          <a:p>
            <a:r>
              <a:rPr lang="en-US" dirty="0"/>
              <a:t>No</a:t>
            </a:r>
          </a:p>
        </p:txBody>
      </p:sp>
      <p:sp>
        <p:nvSpPr>
          <p:cNvPr id="5" name="Content Placeholder 4">
            <a:extLst>
              <a:ext uri="{FF2B5EF4-FFF2-40B4-BE49-F238E27FC236}">
                <a16:creationId xmlns:a16="http://schemas.microsoft.com/office/drawing/2014/main" id="{5939088B-748C-E54A-9140-C9A9F866BD77}"/>
              </a:ext>
            </a:extLst>
          </p:cNvPr>
          <p:cNvSpPr>
            <a:spLocks noGrp="1"/>
          </p:cNvSpPr>
          <p:nvPr>
            <p:ph idx="13"/>
          </p:nvPr>
        </p:nvSpPr>
        <p:spPr/>
        <p:txBody>
          <a:bodyPr/>
          <a:lstStyle/>
          <a:p>
            <a:r>
              <a:rPr lang="en-US" dirty="0"/>
              <a:t>Yes, in the first line. Yes, in the second line or beyond</a:t>
            </a:r>
          </a:p>
        </p:txBody>
      </p:sp>
      <p:sp>
        <p:nvSpPr>
          <p:cNvPr id="6" name="Content Placeholder 5">
            <a:extLst>
              <a:ext uri="{FF2B5EF4-FFF2-40B4-BE49-F238E27FC236}">
                <a16:creationId xmlns:a16="http://schemas.microsoft.com/office/drawing/2014/main" id="{114DCF54-1DAD-E54A-AC43-AAA5F05C0A65}"/>
              </a:ext>
            </a:extLst>
          </p:cNvPr>
          <p:cNvSpPr>
            <a:spLocks noGrp="1"/>
          </p:cNvSpPr>
          <p:nvPr>
            <p:ph idx="14"/>
          </p:nvPr>
        </p:nvSpPr>
        <p:spPr/>
        <p:txBody>
          <a:bodyPr/>
          <a:lstStyle/>
          <a:p>
            <a:r>
              <a:rPr lang="en-US" dirty="0"/>
              <a:t>Yes, in the first line</a:t>
            </a:r>
          </a:p>
        </p:txBody>
      </p:sp>
      <p:sp>
        <p:nvSpPr>
          <p:cNvPr id="7" name="Content Placeholder 6">
            <a:extLst>
              <a:ext uri="{FF2B5EF4-FFF2-40B4-BE49-F238E27FC236}">
                <a16:creationId xmlns:a16="http://schemas.microsoft.com/office/drawing/2014/main" id="{4DE9EAD9-9674-D64F-BFA7-2D9EB59AAD8E}"/>
              </a:ext>
            </a:extLst>
          </p:cNvPr>
          <p:cNvSpPr>
            <a:spLocks noGrp="1"/>
          </p:cNvSpPr>
          <p:nvPr>
            <p:ph idx="15"/>
          </p:nvPr>
        </p:nvSpPr>
        <p:spPr/>
        <p:txBody>
          <a:bodyPr/>
          <a:lstStyle/>
          <a:p>
            <a:r>
              <a:rPr lang="en-US" dirty="0"/>
              <a:t>No</a:t>
            </a:r>
          </a:p>
        </p:txBody>
      </p:sp>
      <p:sp>
        <p:nvSpPr>
          <p:cNvPr id="8" name="Content Placeholder 7">
            <a:extLst>
              <a:ext uri="{FF2B5EF4-FFF2-40B4-BE49-F238E27FC236}">
                <a16:creationId xmlns:a16="http://schemas.microsoft.com/office/drawing/2014/main" id="{2AC2E5CD-5519-5442-ABE3-3EF2665DD4EA}"/>
              </a:ext>
            </a:extLst>
          </p:cNvPr>
          <p:cNvSpPr>
            <a:spLocks noGrp="1"/>
          </p:cNvSpPr>
          <p:nvPr>
            <p:ph idx="16"/>
          </p:nvPr>
        </p:nvSpPr>
        <p:spPr/>
        <p:txBody>
          <a:bodyPr/>
          <a:lstStyle/>
          <a:p>
            <a:r>
              <a:rPr lang="en-US" dirty="0"/>
              <a:t>No</a:t>
            </a:r>
          </a:p>
        </p:txBody>
      </p:sp>
      <p:sp>
        <p:nvSpPr>
          <p:cNvPr id="9" name="Content Placeholder 8">
            <a:extLst>
              <a:ext uri="{FF2B5EF4-FFF2-40B4-BE49-F238E27FC236}">
                <a16:creationId xmlns:a16="http://schemas.microsoft.com/office/drawing/2014/main" id="{A73AB66F-424E-8545-9464-14B0F27D45D0}"/>
              </a:ext>
            </a:extLst>
          </p:cNvPr>
          <p:cNvSpPr>
            <a:spLocks noGrp="1"/>
          </p:cNvSpPr>
          <p:nvPr>
            <p:ph idx="17"/>
          </p:nvPr>
        </p:nvSpPr>
        <p:spPr/>
        <p:txBody>
          <a:bodyPr/>
          <a:lstStyle/>
          <a:p>
            <a:r>
              <a:rPr lang="en-US" dirty="0"/>
              <a:t>No</a:t>
            </a:r>
          </a:p>
        </p:txBody>
      </p:sp>
      <p:sp>
        <p:nvSpPr>
          <p:cNvPr id="10" name="Content Placeholder 9">
            <a:extLst>
              <a:ext uri="{FF2B5EF4-FFF2-40B4-BE49-F238E27FC236}">
                <a16:creationId xmlns:a16="http://schemas.microsoft.com/office/drawing/2014/main" id="{69F363DF-1EB9-A944-A6F0-1678B20B0F69}"/>
              </a:ext>
            </a:extLst>
          </p:cNvPr>
          <p:cNvSpPr>
            <a:spLocks noGrp="1"/>
          </p:cNvSpPr>
          <p:nvPr>
            <p:ph idx="18"/>
          </p:nvPr>
        </p:nvSpPr>
        <p:spPr/>
        <p:txBody>
          <a:bodyPr/>
          <a:lstStyle/>
          <a:p>
            <a:r>
              <a:rPr lang="en-US" dirty="0"/>
              <a:t>No</a:t>
            </a:r>
          </a:p>
        </p:txBody>
      </p:sp>
    </p:spTree>
    <p:extLst>
      <p:ext uri="{BB962C8B-B14F-4D97-AF65-F5344CB8AC3E}">
        <p14:creationId xmlns:p14="http://schemas.microsoft.com/office/powerpoint/2010/main" val="1845844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1571" y="3639476"/>
            <a:ext cx="1756621" cy="2342161"/>
          </a:xfrm>
          <a:prstGeom prst="rect">
            <a:avLst/>
          </a:prstGeom>
        </p:spPr>
      </p:pic>
      <p:sp>
        <p:nvSpPr>
          <p:cNvPr id="8" name="TextBox 7"/>
          <p:cNvSpPr txBox="1"/>
          <p:nvPr/>
        </p:nvSpPr>
        <p:spPr>
          <a:xfrm>
            <a:off x="9895670" y="3726506"/>
            <a:ext cx="1905000" cy="2062103"/>
          </a:xfrm>
          <a:prstGeom prst="rect">
            <a:avLst/>
          </a:prstGeom>
          <a:noFill/>
        </p:spPr>
        <p:txBody>
          <a:bodyPr wrap="square" t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a:noFill/>
                </a:ln>
                <a:solidFill>
                  <a:srgbClr val="522B1C"/>
                </a:solidFill>
                <a:effectLst/>
                <a:uLnTx/>
                <a:uFillTx/>
                <a:latin typeface="Arial"/>
                <a:ea typeface="+mn-ea"/>
                <a:cs typeface="+mn-cs"/>
              </a:rPr>
              <a:t>Common sites</a:t>
            </a:r>
            <a:br>
              <a:rPr kumimoji="0" lang="en-US" sz="1800" b="0" i="0" u="none" strike="noStrike" kern="0" cap="none" spc="0" normalizeH="0" baseline="0" noProof="0">
                <a:ln>
                  <a:noFill/>
                </a:ln>
                <a:solidFill>
                  <a:srgbClr val="522B1C"/>
                </a:solidFill>
                <a:effectLst/>
                <a:uLnTx/>
                <a:uFillTx/>
                <a:latin typeface="Arial"/>
                <a:ea typeface="+mn-ea"/>
                <a:cs typeface="+mn-cs"/>
              </a:rPr>
            </a:br>
            <a:r>
              <a:rPr kumimoji="0" lang="en-US" sz="1800" b="0" i="0" u="none" strike="noStrike" kern="0" cap="none" spc="0" normalizeH="0" baseline="0" noProof="0">
                <a:ln>
                  <a:noFill/>
                </a:ln>
                <a:solidFill>
                  <a:srgbClr val="522B1C"/>
                </a:solidFill>
                <a:effectLst/>
                <a:uLnTx/>
                <a:uFillTx/>
                <a:latin typeface="Arial"/>
                <a:ea typeface="+mn-ea"/>
                <a:cs typeface="+mn-cs"/>
              </a:rPr>
              <a:t>of metastases:</a:t>
            </a:r>
          </a:p>
          <a:p>
            <a:pPr marL="182880" marR="0" lvl="0" indent="-182880" algn="l" defTabSz="914400" rtl="0" eaLnBrk="1" fontAlgn="auto" latinLnBrk="0" hangingPunct="1">
              <a:lnSpc>
                <a:spcPct val="100000"/>
              </a:lnSpc>
              <a:spcBef>
                <a:spcPts val="0"/>
              </a:spcBef>
              <a:spcAft>
                <a:spcPts val="0"/>
              </a:spcAft>
              <a:buClr>
                <a:srgbClr val="D9A64A"/>
              </a:buClr>
              <a:buSzTx/>
              <a:buFont typeface="Arial" panose="020B0604020202020204" pitchFamily="34" charset="0"/>
              <a:buChar char="•"/>
              <a:tabLst/>
              <a:defRPr/>
            </a:pPr>
            <a:r>
              <a:rPr kumimoji="0" lang="en-US" sz="1800" b="0" i="0" u="none" strike="noStrike" kern="0" cap="none" spc="0" normalizeH="0" baseline="0" noProof="0">
                <a:ln>
                  <a:noFill/>
                </a:ln>
                <a:solidFill>
                  <a:srgbClr val="522B1C"/>
                </a:solidFill>
                <a:effectLst/>
                <a:uLnTx/>
                <a:uFillTx/>
                <a:latin typeface="Arial"/>
                <a:ea typeface="+mn-ea"/>
                <a:cs typeface="+mn-cs"/>
              </a:rPr>
              <a:t>Pelvis</a:t>
            </a:r>
          </a:p>
          <a:p>
            <a:pPr marL="182880" marR="0" lvl="0" indent="-182880" algn="l" defTabSz="914400" rtl="0" eaLnBrk="1" fontAlgn="auto" latinLnBrk="0" hangingPunct="1">
              <a:lnSpc>
                <a:spcPct val="100000"/>
              </a:lnSpc>
              <a:spcBef>
                <a:spcPts val="0"/>
              </a:spcBef>
              <a:spcAft>
                <a:spcPts val="0"/>
              </a:spcAft>
              <a:buClr>
                <a:srgbClr val="D9A64A"/>
              </a:buClr>
              <a:buSzTx/>
              <a:buFont typeface="Arial" panose="020B0604020202020204" pitchFamily="34" charset="0"/>
              <a:buChar char="•"/>
              <a:tabLst/>
              <a:defRPr/>
            </a:pPr>
            <a:r>
              <a:rPr kumimoji="0" lang="en-US" sz="1800" b="0" i="0" u="none" strike="noStrike" kern="0" cap="none" spc="0" normalizeH="0" baseline="0" noProof="0">
                <a:ln>
                  <a:noFill/>
                </a:ln>
                <a:solidFill>
                  <a:srgbClr val="522B1C"/>
                </a:solidFill>
                <a:effectLst/>
                <a:uLnTx/>
                <a:uFillTx/>
                <a:latin typeface="Arial"/>
                <a:ea typeface="+mn-ea"/>
                <a:cs typeface="+mn-cs"/>
              </a:rPr>
              <a:t>Lung</a:t>
            </a:r>
          </a:p>
          <a:p>
            <a:pPr marL="182880" marR="0" lvl="0" indent="-182880" algn="l" defTabSz="914400" rtl="0" eaLnBrk="1" fontAlgn="auto" latinLnBrk="0" hangingPunct="1">
              <a:lnSpc>
                <a:spcPct val="100000"/>
              </a:lnSpc>
              <a:spcBef>
                <a:spcPts val="0"/>
              </a:spcBef>
              <a:spcAft>
                <a:spcPts val="0"/>
              </a:spcAft>
              <a:buClr>
                <a:srgbClr val="D9A64A"/>
              </a:buClr>
              <a:buSzTx/>
              <a:buFont typeface="Arial" panose="020B0604020202020204" pitchFamily="34" charset="0"/>
              <a:buChar char="•"/>
              <a:tabLst/>
              <a:defRPr/>
            </a:pPr>
            <a:r>
              <a:rPr kumimoji="0" lang="en-US" sz="1800" b="0" i="0" u="none" strike="noStrike" kern="0" cap="none" spc="0" normalizeH="0" baseline="0" noProof="0">
                <a:ln>
                  <a:noFill/>
                </a:ln>
                <a:solidFill>
                  <a:srgbClr val="522B1C"/>
                </a:solidFill>
                <a:effectLst/>
                <a:uLnTx/>
                <a:uFillTx/>
                <a:latin typeface="Arial"/>
                <a:ea typeface="+mn-ea"/>
                <a:cs typeface="+mn-cs"/>
              </a:rPr>
              <a:t>Liver</a:t>
            </a:r>
          </a:p>
          <a:p>
            <a:pPr marL="182880" marR="0" lvl="0" indent="-182880" algn="l" defTabSz="914400" rtl="0" eaLnBrk="1" fontAlgn="auto" latinLnBrk="0" hangingPunct="1">
              <a:lnSpc>
                <a:spcPct val="100000"/>
              </a:lnSpc>
              <a:spcBef>
                <a:spcPts val="0"/>
              </a:spcBef>
              <a:spcAft>
                <a:spcPts val="0"/>
              </a:spcAft>
              <a:buClr>
                <a:srgbClr val="D9A64A"/>
              </a:buClr>
              <a:buSzTx/>
              <a:buFont typeface="Arial" panose="020B0604020202020204" pitchFamily="34" charset="0"/>
              <a:buChar char="•"/>
              <a:tabLst/>
              <a:defRPr/>
            </a:pPr>
            <a:r>
              <a:rPr kumimoji="0" lang="en-US" sz="1800" b="0" i="0" u="none" strike="noStrike" kern="0" cap="none" spc="0" normalizeH="0" baseline="0" noProof="0">
                <a:ln>
                  <a:noFill/>
                </a:ln>
                <a:solidFill>
                  <a:srgbClr val="522B1C"/>
                </a:solidFill>
                <a:effectLst/>
                <a:uLnTx/>
                <a:uFillTx/>
                <a:latin typeface="Arial"/>
                <a:ea typeface="+mn-ea"/>
                <a:cs typeface="+mn-cs"/>
              </a:rPr>
              <a:t>Lymph nodes</a:t>
            </a:r>
          </a:p>
          <a:p>
            <a:pPr marL="182880" marR="0" lvl="0" indent="-182880" algn="l" defTabSz="914400" rtl="0" eaLnBrk="1" fontAlgn="auto" latinLnBrk="0" hangingPunct="1">
              <a:lnSpc>
                <a:spcPct val="100000"/>
              </a:lnSpc>
              <a:spcBef>
                <a:spcPts val="0"/>
              </a:spcBef>
              <a:spcAft>
                <a:spcPts val="0"/>
              </a:spcAft>
              <a:buClr>
                <a:srgbClr val="D9A64A"/>
              </a:buClr>
              <a:buSzTx/>
              <a:buFont typeface="Arial" panose="020B0604020202020204" pitchFamily="34" charset="0"/>
              <a:buChar char="•"/>
              <a:tabLst/>
              <a:defRPr/>
            </a:pPr>
            <a:r>
              <a:rPr kumimoji="0" lang="en-US" sz="1800" b="0" i="0" u="none" strike="noStrike" kern="0" cap="none" spc="0" normalizeH="0" baseline="0" noProof="0">
                <a:ln>
                  <a:noFill/>
                </a:ln>
                <a:solidFill>
                  <a:srgbClr val="522B1C"/>
                </a:solidFill>
                <a:effectLst/>
                <a:uLnTx/>
                <a:uFillTx/>
                <a:latin typeface="Arial"/>
                <a:ea typeface="+mn-ea"/>
                <a:cs typeface="+mn-cs"/>
              </a:rPr>
              <a:t>Bone (spine)</a:t>
            </a: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11" name="Title 24"/>
          <p:cNvSpPr>
            <a:spLocks noGrp="1"/>
          </p:cNvSpPr>
          <p:nvPr>
            <p:ph type="title"/>
          </p:nvPr>
        </p:nvSpPr>
        <p:spPr>
          <a:xfrm>
            <a:off x="0" y="273227"/>
            <a:ext cx="9647274" cy="1143000"/>
          </a:xfrm>
        </p:spPr>
        <p:txBody>
          <a:bodyPr>
            <a:noAutofit/>
            <a:scene3d>
              <a:camera prst="orthographicFront"/>
              <a:lightRig rig="soft" dir="t"/>
            </a:scene3d>
            <a:sp3d prstMaterial="softEdge"/>
          </a:bodyPr>
          <a:lstStyle/>
          <a:p>
            <a:pPr>
              <a:defRPr/>
            </a:pPr>
            <a:r>
              <a:rPr lang="en-US" altLang="en-US" sz="4400">
                <a:cs typeface="Times New Roman" panose="02020603050405020304" pitchFamily="18" charset="0"/>
              </a:rPr>
              <a:t>Metastatic Urothelial Cancer</a:t>
            </a:r>
          </a:p>
        </p:txBody>
      </p:sp>
      <p:sp>
        <p:nvSpPr>
          <p:cNvPr id="13" name="Rectangle 12"/>
          <p:cNvSpPr/>
          <p:nvPr/>
        </p:nvSpPr>
        <p:spPr>
          <a:xfrm>
            <a:off x="542926" y="1161262"/>
            <a:ext cx="10868024" cy="1590179"/>
          </a:xfrm>
          <a:prstGeom prst="rect">
            <a:avLst/>
          </a:prstGeom>
        </p:spPr>
        <p:txBody>
          <a:bodyPr wrap="square">
            <a:spAutoFit/>
          </a:bodyPr>
          <a:lstStyle/>
          <a:p>
            <a:pPr marL="243834" marR="0" lvl="0" indent="-243834" algn="l" defTabSz="1219170" rtl="0" eaLnBrk="1" fontAlgn="auto" latinLnBrk="0" hangingPunct="1">
              <a:lnSpc>
                <a:spcPct val="100000"/>
              </a:lnSpc>
              <a:spcBef>
                <a:spcPts val="0"/>
              </a:spcBef>
              <a:spcAft>
                <a:spcPts val="800"/>
              </a:spcAft>
              <a:buClr>
                <a:srgbClr val="4F81BD"/>
              </a:buClr>
              <a:buSzPct val="85000"/>
              <a:buFont typeface="Arial" pitchFamily="34" charset="0"/>
              <a:buChar char="•"/>
              <a:tabLst/>
              <a:defRPr/>
            </a:pPr>
            <a:r>
              <a:rPr kumimoji="0" lang="en-US" sz="2800" b="0" i="0" u="none" strike="noStrike" kern="1200" cap="none" spc="0" normalizeH="0" baseline="0" noProof="0">
                <a:ln>
                  <a:noFill/>
                </a:ln>
                <a:solidFill>
                  <a:srgbClr val="1F497D"/>
                </a:solidFill>
                <a:effectLst/>
                <a:uLnTx/>
                <a:uFillTx/>
                <a:latin typeface="Arial"/>
                <a:ea typeface="+mn-ea"/>
                <a:cs typeface="+mn-cs"/>
              </a:rPr>
              <a:t>Generally not curable.</a:t>
            </a:r>
          </a:p>
          <a:p>
            <a:pPr marL="243834" marR="0" lvl="0" indent="-243834" algn="l" defTabSz="1219170" rtl="0" eaLnBrk="1" fontAlgn="auto" latinLnBrk="0" hangingPunct="1">
              <a:lnSpc>
                <a:spcPct val="100000"/>
              </a:lnSpc>
              <a:spcBef>
                <a:spcPts val="0"/>
              </a:spcBef>
              <a:spcAft>
                <a:spcPts val="800"/>
              </a:spcAft>
              <a:buClr>
                <a:srgbClr val="4F81BD"/>
              </a:buClr>
              <a:buSzPct val="85000"/>
              <a:buFont typeface="Arial" pitchFamily="34" charset="0"/>
              <a:buChar char="•"/>
              <a:tabLst/>
              <a:defRPr/>
            </a:pPr>
            <a:r>
              <a:rPr kumimoji="0" lang="en-US" sz="2800" b="0" i="0" u="none" strike="noStrike" kern="1200" cap="none" spc="0" normalizeH="0" baseline="0" noProof="0">
                <a:ln>
                  <a:noFill/>
                </a:ln>
                <a:solidFill>
                  <a:srgbClr val="1F497D"/>
                </a:solidFill>
                <a:effectLst/>
                <a:uLnTx/>
                <a:uFillTx/>
                <a:latin typeface="Arial"/>
                <a:ea typeface="+mn-ea"/>
                <a:cs typeface="+mn-cs"/>
              </a:rPr>
              <a:t>Goal: Control the cancer/symptoms, maintaining quality of life</a:t>
            </a:r>
          </a:p>
          <a:p>
            <a:pPr marL="243834" marR="0" lvl="0" indent="-243834" algn="l" defTabSz="1219170" rtl="0" eaLnBrk="1" fontAlgn="auto" latinLnBrk="0" hangingPunct="1">
              <a:lnSpc>
                <a:spcPct val="100000"/>
              </a:lnSpc>
              <a:spcBef>
                <a:spcPts val="0"/>
              </a:spcBef>
              <a:spcAft>
                <a:spcPts val="800"/>
              </a:spcAft>
              <a:buClr>
                <a:srgbClr val="4F81BD"/>
              </a:buClr>
              <a:buSzPct val="85000"/>
              <a:buFont typeface="Arial" pitchFamily="34" charset="0"/>
              <a:buChar char="•"/>
              <a:tabLst/>
              <a:defRPr/>
            </a:pPr>
            <a:r>
              <a:rPr kumimoji="0" lang="en-US" sz="2800" b="0" i="0" u="none" strike="noStrike" kern="1200" cap="none" spc="0" normalizeH="0" baseline="0" noProof="0">
                <a:ln>
                  <a:noFill/>
                </a:ln>
                <a:solidFill>
                  <a:srgbClr val="1F497D"/>
                </a:solidFill>
                <a:effectLst/>
                <a:uLnTx/>
                <a:uFillTx/>
                <a:latin typeface="Arial"/>
                <a:ea typeface="+mn-ea"/>
                <a:cs typeface="+mn-cs"/>
              </a:rPr>
              <a:t>Median overall survival is less than 2 years</a:t>
            </a:r>
          </a:p>
        </p:txBody>
      </p:sp>
      <p:sp>
        <p:nvSpPr>
          <p:cNvPr id="12" name="Rectangle 11"/>
          <p:cNvSpPr/>
          <p:nvPr/>
        </p:nvSpPr>
        <p:spPr>
          <a:xfrm>
            <a:off x="6868120" y="6445299"/>
            <a:ext cx="5312398" cy="2974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black"/>
                </a:solidFill>
                <a:effectLst/>
                <a:uLnTx/>
                <a:uFillTx/>
                <a:latin typeface="Arial"/>
                <a:ea typeface="+mn-ea"/>
                <a:cs typeface="+mn-cs"/>
                <a:hlinkClick r:id="rId5"/>
              </a:rPr>
              <a:t>http://seer.cancer.gov/statfacts/html/urinb.html</a:t>
            </a:r>
            <a:r>
              <a:rPr kumimoji="0" lang="en-US" sz="1333" b="0" i="0" u="none" strike="noStrike" kern="1200" cap="none" spc="0" normalizeH="0" baseline="0" noProof="0">
                <a:ln>
                  <a:noFill/>
                </a:ln>
                <a:solidFill>
                  <a:prstClr val="black"/>
                </a:solidFill>
                <a:effectLst/>
                <a:uLnTx/>
                <a:uFillTx/>
                <a:latin typeface="Arial"/>
                <a:ea typeface="+mn-ea"/>
                <a:cs typeface="+mn-cs"/>
              </a:rPr>
              <a:t>. Accessed 1/2020</a:t>
            </a:r>
          </a:p>
        </p:txBody>
      </p:sp>
      <p:pic>
        <p:nvPicPr>
          <p:cNvPr id="15" name="Picture 14"/>
          <p:cNvPicPr>
            <a:picLocks noChangeAspect="1"/>
          </p:cNvPicPr>
          <p:nvPr/>
        </p:nvPicPr>
        <p:blipFill>
          <a:blip r:embed="rId6"/>
          <a:stretch>
            <a:fillRect/>
          </a:stretch>
        </p:blipFill>
        <p:spPr>
          <a:xfrm>
            <a:off x="3904641" y="3527369"/>
            <a:ext cx="3979452" cy="2548107"/>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7"/>
          <a:stretch>
            <a:fillRect/>
          </a:stretch>
        </p:blipFill>
        <p:spPr>
          <a:xfrm>
            <a:off x="95836" y="3579709"/>
            <a:ext cx="3665084" cy="2355698"/>
          </a:xfrm>
          <a:prstGeom prst="rect">
            <a:avLst/>
          </a:prstGeom>
          <a:ln>
            <a:noFill/>
          </a:ln>
          <a:effectLst>
            <a:outerShdw blurRad="190500" algn="tl" rotWithShape="0">
              <a:srgbClr val="000000">
                <a:alpha val="70000"/>
              </a:srgbClr>
            </a:outerShdw>
          </a:effectLst>
        </p:spPr>
      </p:pic>
      <p:sp>
        <p:nvSpPr>
          <p:cNvPr id="18" name="Pie 17"/>
          <p:cNvSpPr/>
          <p:nvPr/>
        </p:nvSpPr>
        <p:spPr>
          <a:xfrm rot="1413147">
            <a:off x="155225" y="3716361"/>
            <a:ext cx="2026092" cy="1958528"/>
          </a:xfrm>
          <a:prstGeom prst="pie">
            <a:avLst>
              <a:gd name="adj1" fmla="val 11773361"/>
              <a:gd name="adj2" fmla="val 14158115"/>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19" name="Right Arrow 18"/>
          <p:cNvSpPr/>
          <p:nvPr/>
        </p:nvSpPr>
        <p:spPr>
          <a:xfrm rot="3863728">
            <a:off x="5990540" y="4843980"/>
            <a:ext cx="813443" cy="146173"/>
          </a:xfrm>
          <a:prstGeom prst="rightArrow">
            <a:avLst>
              <a:gd name="adj1" fmla="val 50000"/>
              <a:gd name="adj2" fmla="val 106604"/>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4C7218DD-2FE5-2543-82CB-39ED0682825C}"/>
              </a:ext>
            </a:extLst>
          </p:cNvPr>
          <p:cNvSpPr/>
          <p:nvPr/>
        </p:nvSpPr>
        <p:spPr>
          <a:xfrm>
            <a:off x="152400" y="6529559"/>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custDataLst>
      <p:tags r:id="rId1"/>
    </p:custDataLst>
    <p:extLst>
      <p:ext uri="{BB962C8B-B14F-4D97-AF65-F5344CB8AC3E}">
        <p14:creationId xmlns:p14="http://schemas.microsoft.com/office/powerpoint/2010/main" val="4003799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4DC43-22E6-214F-8D8E-79629DC9A9F5}"/>
              </a:ext>
            </a:extLst>
          </p:cNvPr>
          <p:cNvSpPr>
            <a:spLocks noGrp="1"/>
          </p:cNvSpPr>
          <p:nvPr>
            <p:ph type="title"/>
          </p:nvPr>
        </p:nvSpPr>
        <p:spPr/>
        <p:txBody>
          <a:bodyPr/>
          <a:lstStyle/>
          <a:p>
            <a:r>
              <a:rPr lang="en-US" dirty="0"/>
              <a:t>What is your usual starting dose and schedule of </a:t>
            </a:r>
            <a:r>
              <a:rPr lang="en-US" dirty="0" err="1"/>
              <a:t>enfortumab</a:t>
            </a:r>
            <a:r>
              <a:rPr lang="en-US" dirty="0"/>
              <a:t> </a:t>
            </a:r>
            <a:r>
              <a:rPr lang="en-US" dirty="0" err="1"/>
              <a:t>vedotin</a:t>
            </a:r>
            <a:r>
              <a:rPr lang="en-US" dirty="0"/>
              <a:t> in younger, otherwise healthy patients with </a:t>
            </a:r>
            <a:r>
              <a:rPr lang="en-US" dirty="0" err="1"/>
              <a:t>mUBC</a:t>
            </a:r>
            <a:r>
              <a:rPr lang="en-US" dirty="0"/>
              <a:t>?</a:t>
            </a:r>
          </a:p>
        </p:txBody>
      </p:sp>
      <p:sp>
        <p:nvSpPr>
          <p:cNvPr id="3" name="Content Placeholder 2">
            <a:extLst>
              <a:ext uri="{FF2B5EF4-FFF2-40B4-BE49-F238E27FC236}">
                <a16:creationId xmlns:a16="http://schemas.microsoft.com/office/drawing/2014/main" id="{EBBD8CE1-2510-DF4C-8CCB-FFD1B82E9BB5}"/>
              </a:ext>
            </a:extLst>
          </p:cNvPr>
          <p:cNvSpPr>
            <a:spLocks noGrp="1"/>
          </p:cNvSpPr>
          <p:nvPr>
            <p:ph idx="11"/>
          </p:nvPr>
        </p:nvSpPr>
        <p:spPr/>
        <p:txBody>
          <a:bodyPr/>
          <a:lstStyle/>
          <a:p>
            <a:r>
              <a:rPr lang="en-US"/>
              <a:t>1.25 mg/m</a:t>
            </a:r>
            <a:r>
              <a:rPr lang="en-US" baseline="30000"/>
              <a:t>2</a:t>
            </a:r>
            <a:r>
              <a:rPr lang="en-US"/>
              <a:t> </a:t>
            </a:r>
          </a:p>
        </p:txBody>
      </p:sp>
      <p:sp>
        <p:nvSpPr>
          <p:cNvPr id="4" name="Content Placeholder 3">
            <a:extLst>
              <a:ext uri="{FF2B5EF4-FFF2-40B4-BE49-F238E27FC236}">
                <a16:creationId xmlns:a16="http://schemas.microsoft.com/office/drawing/2014/main" id="{922D4767-C886-1A41-B5DA-306F02EE491C}"/>
              </a:ext>
            </a:extLst>
          </p:cNvPr>
          <p:cNvSpPr>
            <a:spLocks noGrp="1"/>
          </p:cNvSpPr>
          <p:nvPr>
            <p:ph idx="12"/>
          </p:nvPr>
        </p:nvSpPr>
        <p:spPr/>
        <p:txBody>
          <a:bodyPr/>
          <a:lstStyle/>
          <a:p>
            <a:endParaRPr lang="en-US" dirty="0"/>
          </a:p>
          <a:p>
            <a:endParaRPr lang="en-US" dirty="0"/>
          </a:p>
          <a:p>
            <a:r>
              <a:rPr lang="en-US" dirty="0"/>
              <a:t>1.25 mg on days 1, 8 and 15 of 28-day cycle </a:t>
            </a:r>
          </a:p>
          <a:p>
            <a:endParaRPr lang="en-US" dirty="0"/>
          </a:p>
          <a:p>
            <a:endParaRPr lang="en-US" dirty="0"/>
          </a:p>
        </p:txBody>
      </p:sp>
      <p:sp>
        <p:nvSpPr>
          <p:cNvPr id="5" name="Content Placeholder 4">
            <a:extLst>
              <a:ext uri="{FF2B5EF4-FFF2-40B4-BE49-F238E27FC236}">
                <a16:creationId xmlns:a16="http://schemas.microsoft.com/office/drawing/2014/main" id="{37E9D292-3BA5-5646-B454-5ECC2BE79616}"/>
              </a:ext>
            </a:extLst>
          </p:cNvPr>
          <p:cNvSpPr>
            <a:spLocks noGrp="1"/>
          </p:cNvSpPr>
          <p:nvPr>
            <p:ph idx="13"/>
          </p:nvPr>
        </p:nvSpPr>
        <p:spPr/>
        <p:txBody>
          <a:bodyPr/>
          <a:lstStyle/>
          <a:p>
            <a:r>
              <a:rPr lang="en-US" dirty="0"/>
              <a:t>1.25 mg on days 1, 8 and 15 of 28-day cycle </a:t>
            </a:r>
          </a:p>
        </p:txBody>
      </p:sp>
      <p:sp>
        <p:nvSpPr>
          <p:cNvPr id="6" name="Content Placeholder 5">
            <a:extLst>
              <a:ext uri="{FF2B5EF4-FFF2-40B4-BE49-F238E27FC236}">
                <a16:creationId xmlns:a16="http://schemas.microsoft.com/office/drawing/2014/main" id="{61E2A097-D7CA-D24E-8A71-F569605609FE}"/>
              </a:ext>
            </a:extLst>
          </p:cNvPr>
          <p:cNvSpPr>
            <a:spLocks noGrp="1"/>
          </p:cNvSpPr>
          <p:nvPr>
            <p:ph idx="14"/>
          </p:nvPr>
        </p:nvSpPr>
        <p:spPr/>
        <p:txBody>
          <a:bodyPr/>
          <a:lstStyle/>
          <a:p>
            <a:r>
              <a:rPr lang="en-US"/>
              <a:t>1.25 mg/kg q3 out of 4 weeks </a:t>
            </a:r>
          </a:p>
        </p:txBody>
      </p:sp>
      <p:sp>
        <p:nvSpPr>
          <p:cNvPr id="7" name="Content Placeholder 6">
            <a:extLst>
              <a:ext uri="{FF2B5EF4-FFF2-40B4-BE49-F238E27FC236}">
                <a16:creationId xmlns:a16="http://schemas.microsoft.com/office/drawing/2014/main" id="{0E974E98-923A-F54B-A89B-3E1BD23C2355}"/>
              </a:ext>
            </a:extLst>
          </p:cNvPr>
          <p:cNvSpPr>
            <a:spLocks noGrp="1"/>
          </p:cNvSpPr>
          <p:nvPr>
            <p:ph idx="15"/>
          </p:nvPr>
        </p:nvSpPr>
        <p:spPr/>
        <p:txBody>
          <a:bodyPr/>
          <a:lstStyle/>
          <a:p>
            <a:r>
              <a:rPr lang="en-US"/>
              <a:t>1.25 mg/kg </a:t>
            </a:r>
          </a:p>
        </p:txBody>
      </p:sp>
      <p:sp>
        <p:nvSpPr>
          <p:cNvPr id="8" name="Content Placeholder 7">
            <a:extLst>
              <a:ext uri="{FF2B5EF4-FFF2-40B4-BE49-F238E27FC236}">
                <a16:creationId xmlns:a16="http://schemas.microsoft.com/office/drawing/2014/main" id="{48DC6163-9BCC-DF49-9BDD-7BDAE2972A48}"/>
              </a:ext>
            </a:extLst>
          </p:cNvPr>
          <p:cNvSpPr>
            <a:spLocks noGrp="1"/>
          </p:cNvSpPr>
          <p:nvPr>
            <p:ph idx="16"/>
          </p:nvPr>
        </p:nvSpPr>
        <p:spPr/>
        <p:txBody>
          <a:bodyPr/>
          <a:lstStyle/>
          <a:p>
            <a:r>
              <a:rPr lang="en-US" dirty="0"/>
              <a:t>1.25 mg on days 1, 8 and 15 of 28-day cycle </a:t>
            </a:r>
          </a:p>
        </p:txBody>
      </p:sp>
      <p:sp>
        <p:nvSpPr>
          <p:cNvPr id="9" name="Content Placeholder 8">
            <a:extLst>
              <a:ext uri="{FF2B5EF4-FFF2-40B4-BE49-F238E27FC236}">
                <a16:creationId xmlns:a16="http://schemas.microsoft.com/office/drawing/2014/main" id="{72CCF84F-610F-4F41-8642-1AC1A62C7D54}"/>
              </a:ext>
            </a:extLst>
          </p:cNvPr>
          <p:cNvSpPr>
            <a:spLocks noGrp="1"/>
          </p:cNvSpPr>
          <p:nvPr>
            <p:ph idx="17"/>
          </p:nvPr>
        </p:nvSpPr>
        <p:spPr/>
        <p:txBody>
          <a:bodyPr/>
          <a:lstStyle/>
          <a:p>
            <a:r>
              <a:rPr lang="en-US" dirty="0"/>
              <a:t>1.25 mg on days 1, 8 and 15 of 28-day cycle </a:t>
            </a:r>
          </a:p>
        </p:txBody>
      </p:sp>
      <p:sp>
        <p:nvSpPr>
          <p:cNvPr id="10" name="Content Placeholder 9">
            <a:extLst>
              <a:ext uri="{FF2B5EF4-FFF2-40B4-BE49-F238E27FC236}">
                <a16:creationId xmlns:a16="http://schemas.microsoft.com/office/drawing/2014/main" id="{FF810DC3-5F54-EB4A-9469-8F03CBAF8F47}"/>
              </a:ext>
            </a:extLst>
          </p:cNvPr>
          <p:cNvSpPr>
            <a:spLocks noGrp="1"/>
          </p:cNvSpPr>
          <p:nvPr>
            <p:ph idx="18"/>
          </p:nvPr>
        </p:nvSpPr>
        <p:spPr/>
        <p:txBody>
          <a:bodyPr/>
          <a:lstStyle/>
          <a:p>
            <a:r>
              <a:rPr lang="en-US"/>
              <a:t>1.25 mg/kg IV days 1, 8, 18 q4wk </a:t>
            </a:r>
          </a:p>
        </p:txBody>
      </p:sp>
    </p:spTree>
    <p:extLst>
      <p:ext uri="{BB962C8B-B14F-4D97-AF65-F5344CB8AC3E}">
        <p14:creationId xmlns:p14="http://schemas.microsoft.com/office/powerpoint/2010/main" val="2668790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1021-8515-D647-B08C-1B35E102D247}"/>
              </a:ext>
            </a:extLst>
          </p:cNvPr>
          <p:cNvSpPr>
            <a:spLocks noGrp="1"/>
          </p:cNvSpPr>
          <p:nvPr>
            <p:ph type="title"/>
          </p:nvPr>
        </p:nvSpPr>
        <p:spPr/>
        <p:txBody>
          <a:bodyPr/>
          <a:lstStyle/>
          <a:p>
            <a:r>
              <a:rPr lang="en-US"/>
              <a:t>What precautions, if any, do you take to prevent and monitor for infusion site extravasation in your patients receiving </a:t>
            </a:r>
            <a:r>
              <a:rPr lang="en-US" err="1"/>
              <a:t>enfortumab</a:t>
            </a:r>
            <a:r>
              <a:rPr lang="en-US"/>
              <a:t> vedotin?</a:t>
            </a:r>
          </a:p>
        </p:txBody>
      </p:sp>
      <p:sp>
        <p:nvSpPr>
          <p:cNvPr id="3" name="Content Placeholder 2">
            <a:extLst>
              <a:ext uri="{FF2B5EF4-FFF2-40B4-BE49-F238E27FC236}">
                <a16:creationId xmlns:a16="http://schemas.microsoft.com/office/drawing/2014/main" id="{A23730F2-B4E8-DB4F-B4E1-10848277DA7C}"/>
              </a:ext>
            </a:extLst>
          </p:cNvPr>
          <p:cNvSpPr>
            <a:spLocks noGrp="1"/>
          </p:cNvSpPr>
          <p:nvPr>
            <p:ph idx="11"/>
          </p:nvPr>
        </p:nvSpPr>
        <p:spPr/>
        <p:txBody>
          <a:bodyPr/>
          <a:lstStyle/>
          <a:p>
            <a:r>
              <a:rPr lang="en-US" sz="1800"/>
              <a:t>Cautious IV placement, frequent monitoring of IV access site during infusion </a:t>
            </a:r>
          </a:p>
        </p:txBody>
      </p:sp>
      <p:sp>
        <p:nvSpPr>
          <p:cNvPr id="4" name="Content Placeholder 3">
            <a:extLst>
              <a:ext uri="{FF2B5EF4-FFF2-40B4-BE49-F238E27FC236}">
                <a16:creationId xmlns:a16="http://schemas.microsoft.com/office/drawing/2014/main" id="{41A82EF0-443E-C348-B167-D735349DD612}"/>
              </a:ext>
            </a:extLst>
          </p:cNvPr>
          <p:cNvSpPr>
            <a:spLocks noGrp="1"/>
          </p:cNvSpPr>
          <p:nvPr>
            <p:ph idx="12"/>
          </p:nvPr>
        </p:nvSpPr>
        <p:spPr/>
        <p:txBody>
          <a:bodyPr/>
          <a:lstStyle/>
          <a:p>
            <a:r>
              <a:rPr lang="en-US"/>
              <a:t>Thorough evaluation of IV access; central line when indicated </a:t>
            </a:r>
          </a:p>
        </p:txBody>
      </p:sp>
      <p:sp>
        <p:nvSpPr>
          <p:cNvPr id="5" name="Content Placeholder 4">
            <a:extLst>
              <a:ext uri="{FF2B5EF4-FFF2-40B4-BE49-F238E27FC236}">
                <a16:creationId xmlns:a16="http://schemas.microsoft.com/office/drawing/2014/main" id="{3CF4A39C-2C15-C643-95A4-E9928F0C43B9}"/>
              </a:ext>
            </a:extLst>
          </p:cNvPr>
          <p:cNvSpPr>
            <a:spLocks noGrp="1"/>
          </p:cNvSpPr>
          <p:nvPr>
            <p:ph idx="13"/>
          </p:nvPr>
        </p:nvSpPr>
        <p:spPr/>
        <p:txBody>
          <a:bodyPr/>
          <a:lstStyle/>
          <a:p>
            <a:r>
              <a:rPr lang="en-US"/>
              <a:t>No precautions beyond those already employed for other chemotherapies </a:t>
            </a:r>
          </a:p>
        </p:txBody>
      </p:sp>
      <p:sp>
        <p:nvSpPr>
          <p:cNvPr id="6" name="Content Placeholder 5">
            <a:extLst>
              <a:ext uri="{FF2B5EF4-FFF2-40B4-BE49-F238E27FC236}">
                <a16:creationId xmlns:a16="http://schemas.microsoft.com/office/drawing/2014/main" id="{919108EF-7484-9D44-B676-8B6E7BBAE624}"/>
              </a:ext>
            </a:extLst>
          </p:cNvPr>
          <p:cNvSpPr>
            <a:spLocks noGrp="1"/>
          </p:cNvSpPr>
          <p:nvPr>
            <p:ph idx="14"/>
          </p:nvPr>
        </p:nvSpPr>
        <p:spPr/>
        <p:txBody>
          <a:bodyPr/>
          <a:lstStyle/>
          <a:p>
            <a:r>
              <a:rPr lang="en-US"/>
              <a:t>Port placement when appropriate </a:t>
            </a:r>
          </a:p>
        </p:txBody>
      </p:sp>
      <p:sp>
        <p:nvSpPr>
          <p:cNvPr id="7" name="Content Placeholder 6">
            <a:extLst>
              <a:ext uri="{FF2B5EF4-FFF2-40B4-BE49-F238E27FC236}">
                <a16:creationId xmlns:a16="http://schemas.microsoft.com/office/drawing/2014/main" id="{D64F7F18-92FF-A24A-B2DF-45C93E81FEF1}"/>
              </a:ext>
            </a:extLst>
          </p:cNvPr>
          <p:cNvSpPr>
            <a:spLocks noGrp="1"/>
          </p:cNvSpPr>
          <p:nvPr>
            <p:ph idx="15"/>
          </p:nvPr>
        </p:nvSpPr>
        <p:spPr/>
        <p:txBody>
          <a:bodyPr/>
          <a:lstStyle/>
          <a:p>
            <a:r>
              <a:rPr lang="en-US"/>
              <a:t>Standard precautions </a:t>
            </a:r>
          </a:p>
        </p:txBody>
      </p:sp>
      <p:sp>
        <p:nvSpPr>
          <p:cNvPr id="8" name="Content Placeholder 7">
            <a:extLst>
              <a:ext uri="{FF2B5EF4-FFF2-40B4-BE49-F238E27FC236}">
                <a16:creationId xmlns:a16="http://schemas.microsoft.com/office/drawing/2014/main" id="{97D25818-823C-9B4A-B68C-7F98DA206EC8}"/>
              </a:ext>
            </a:extLst>
          </p:cNvPr>
          <p:cNvSpPr>
            <a:spLocks noGrp="1"/>
          </p:cNvSpPr>
          <p:nvPr>
            <p:ph idx="16"/>
          </p:nvPr>
        </p:nvSpPr>
        <p:spPr/>
        <p:txBody>
          <a:bodyPr/>
          <a:lstStyle/>
          <a:p>
            <a:r>
              <a:rPr lang="en-US" sz="1800"/>
              <a:t>Work with nursing to ensure comfort with IV access, consider an implanted port </a:t>
            </a:r>
          </a:p>
        </p:txBody>
      </p:sp>
      <p:sp>
        <p:nvSpPr>
          <p:cNvPr id="9" name="Content Placeholder 8">
            <a:extLst>
              <a:ext uri="{FF2B5EF4-FFF2-40B4-BE49-F238E27FC236}">
                <a16:creationId xmlns:a16="http://schemas.microsoft.com/office/drawing/2014/main" id="{63AF8A1D-AC80-864C-B19D-45E4852EE649}"/>
              </a:ext>
            </a:extLst>
          </p:cNvPr>
          <p:cNvSpPr>
            <a:spLocks noGrp="1"/>
          </p:cNvSpPr>
          <p:nvPr>
            <p:ph idx="17"/>
          </p:nvPr>
        </p:nvSpPr>
        <p:spPr/>
        <p:txBody>
          <a:bodyPr/>
          <a:lstStyle/>
          <a:p>
            <a:r>
              <a:rPr lang="en-US"/>
              <a:t>Use of central lines, fresh peripheral IV with good flow </a:t>
            </a:r>
          </a:p>
        </p:txBody>
      </p:sp>
      <p:sp>
        <p:nvSpPr>
          <p:cNvPr id="10" name="Content Placeholder 9">
            <a:extLst>
              <a:ext uri="{FF2B5EF4-FFF2-40B4-BE49-F238E27FC236}">
                <a16:creationId xmlns:a16="http://schemas.microsoft.com/office/drawing/2014/main" id="{D3E33342-1C87-254F-9586-9EC504811483}"/>
              </a:ext>
            </a:extLst>
          </p:cNvPr>
          <p:cNvSpPr>
            <a:spLocks noGrp="1"/>
          </p:cNvSpPr>
          <p:nvPr>
            <p:ph idx="18"/>
          </p:nvPr>
        </p:nvSpPr>
        <p:spPr/>
        <p:txBody>
          <a:bodyPr/>
          <a:lstStyle/>
          <a:p>
            <a:r>
              <a:rPr lang="en-US"/>
              <a:t>Routine </a:t>
            </a:r>
          </a:p>
        </p:txBody>
      </p:sp>
    </p:spTree>
    <p:extLst>
      <p:ext uri="{BB962C8B-B14F-4D97-AF65-F5344CB8AC3E}">
        <p14:creationId xmlns:p14="http://schemas.microsoft.com/office/powerpoint/2010/main" val="738699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9085-AACD-1147-AAFC-AA23C35BD928}"/>
              </a:ext>
            </a:extLst>
          </p:cNvPr>
          <p:cNvSpPr>
            <a:spLocks noGrp="1"/>
          </p:cNvSpPr>
          <p:nvPr>
            <p:ph type="title"/>
          </p:nvPr>
        </p:nvSpPr>
        <p:spPr/>
        <p:txBody>
          <a:bodyPr/>
          <a:lstStyle/>
          <a:p>
            <a:r>
              <a:rPr lang="en-US" dirty="0"/>
              <a:t>In your current practice, how do you typically approach the management of neuropathy experienced with </a:t>
            </a:r>
            <a:r>
              <a:rPr lang="en-US" dirty="0" err="1"/>
              <a:t>enfortumab</a:t>
            </a:r>
            <a:r>
              <a:rPr lang="en-US" dirty="0"/>
              <a:t> vedotin?</a:t>
            </a:r>
          </a:p>
        </p:txBody>
      </p:sp>
      <p:sp>
        <p:nvSpPr>
          <p:cNvPr id="3" name="Content Placeholder 2">
            <a:extLst>
              <a:ext uri="{FF2B5EF4-FFF2-40B4-BE49-F238E27FC236}">
                <a16:creationId xmlns:a16="http://schemas.microsoft.com/office/drawing/2014/main" id="{C135610E-F589-BC46-A28F-3D25FC9CDF2A}"/>
              </a:ext>
            </a:extLst>
          </p:cNvPr>
          <p:cNvSpPr>
            <a:spLocks noGrp="1"/>
          </p:cNvSpPr>
          <p:nvPr>
            <p:ph idx="11"/>
          </p:nvPr>
        </p:nvSpPr>
        <p:spPr/>
        <p:txBody>
          <a:bodyPr/>
          <a:lstStyle/>
          <a:p>
            <a:r>
              <a:rPr lang="en-US" dirty="0"/>
              <a:t>Dose interruption</a:t>
            </a:r>
          </a:p>
        </p:txBody>
      </p:sp>
      <p:sp>
        <p:nvSpPr>
          <p:cNvPr id="4" name="Content Placeholder 3">
            <a:extLst>
              <a:ext uri="{FF2B5EF4-FFF2-40B4-BE49-F238E27FC236}">
                <a16:creationId xmlns:a16="http://schemas.microsoft.com/office/drawing/2014/main" id="{D718810C-B788-EA43-ADFF-76F4DECF2278}"/>
              </a:ext>
            </a:extLst>
          </p:cNvPr>
          <p:cNvSpPr>
            <a:spLocks noGrp="1"/>
          </p:cNvSpPr>
          <p:nvPr>
            <p:ph idx="12"/>
          </p:nvPr>
        </p:nvSpPr>
        <p:spPr/>
        <p:txBody>
          <a:bodyPr/>
          <a:lstStyle/>
          <a:p>
            <a:r>
              <a:rPr lang="en-US" dirty="0"/>
              <a:t>Early dose reduction and/or interruption</a:t>
            </a:r>
          </a:p>
        </p:txBody>
      </p:sp>
      <p:sp>
        <p:nvSpPr>
          <p:cNvPr id="5" name="Content Placeholder 4">
            <a:extLst>
              <a:ext uri="{FF2B5EF4-FFF2-40B4-BE49-F238E27FC236}">
                <a16:creationId xmlns:a16="http://schemas.microsoft.com/office/drawing/2014/main" id="{06B6365E-A9DA-E046-A057-705DD44A8F08}"/>
              </a:ext>
            </a:extLst>
          </p:cNvPr>
          <p:cNvSpPr>
            <a:spLocks noGrp="1"/>
          </p:cNvSpPr>
          <p:nvPr>
            <p:ph idx="13"/>
          </p:nvPr>
        </p:nvSpPr>
        <p:spPr/>
        <p:txBody>
          <a:bodyPr/>
          <a:lstStyle/>
          <a:p>
            <a:r>
              <a:rPr lang="en-US" dirty="0"/>
              <a:t>Early dose reduction and initiation of duloxetine</a:t>
            </a:r>
          </a:p>
        </p:txBody>
      </p:sp>
      <p:sp>
        <p:nvSpPr>
          <p:cNvPr id="6" name="Content Placeholder 5">
            <a:extLst>
              <a:ext uri="{FF2B5EF4-FFF2-40B4-BE49-F238E27FC236}">
                <a16:creationId xmlns:a16="http://schemas.microsoft.com/office/drawing/2014/main" id="{6FD35067-1A02-994E-9F42-31853DAA11C3}"/>
              </a:ext>
            </a:extLst>
          </p:cNvPr>
          <p:cNvSpPr>
            <a:spLocks noGrp="1"/>
          </p:cNvSpPr>
          <p:nvPr>
            <p:ph idx="14"/>
          </p:nvPr>
        </p:nvSpPr>
        <p:spPr/>
        <p:txBody>
          <a:bodyPr/>
          <a:lstStyle/>
          <a:p>
            <a:r>
              <a:rPr lang="en-US" sz="1900" dirty="0"/>
              <a:t>Hold dose for Grade 2, restart if Grade 1 or less, dose reduce as appropriate</a:t>
            </a:r>
          </a:p>
        </p:txBody>
      </p:sp>
      <p:sp>
        <p:nvSpPr>
          <p:cNvPr id="7" name="Content Placeholder 6">
            <a:extLst>
              <a:ext uri="{FF2B5EF4-FFF2-40B4-BE49-F238E27FC236}">
                <a16:creationId xmlns:a16="http://schemas.microsoft.com/office/drawing/2014/main" id="{8F236468-CC2E-6E42-A422-EFC6FCBF8E14}"/>
              </a:ext>
            </a:extLst>
          </p:cNvPr>
          <p:cNvSpPr>
            <a:spLocks noGrp="1"/>
          </p:cNvSpPr>
          <p:nvPr>
            <p:ph idx="15"/>
          </p:nvPr>
        </p:nvSpPr>
        <p:spPr/>
        <p:txBody>
          <a:bodyPr/>
          <a:lstStyle/>
          <a:p>
            <a:r>
              <a:rPr lang="en-US" dirty="0"/>
              <a:t>Dose holds, treatment breaks and dose reductions</a:t>
            </a:r>
          </a:p>
        </p:txBody>
      </p:sp>
      <p:sp>
        <p:nvSpPr>
          <p:cNvPr id="8" name="Content Placeholder 7">
            <a:extLst>
              <a:ext uri="{FF2B5EF4-FFF2-40B4-BE49-F238E27FC236}">
                <a16:creationId xmlns:a16="http://schemas.microsoft.com/office/drawing/2014/main" id="{B59BC39B-E0AB-1443-B7D7-1040CBE699C3}"/>
              </a:ext>
            </a:extLst>
          </p:cNvPr>
          <p:cNvSpPr>
            <a:spLocks noGrp="1"/>
          </p:cNvSpPr>
          <p:nvPr>
            <p:ph idx="16"/>
          </p:nvPr>
        </p:nvSpPr>
        <p:spPr/>
        <p:txBody>
          <a:bodyPr/>
          <a:lstStyle/>
          <a:p>
            <a:r>
              <a:rPr lang="en-US" dirty="0"/>
              <a:t>Dose delays and reduction</a:t>
            </a:r>
          </a:p>
        </p:txBody>
      </p:sp>
      <p:sp>
        <p:nvSpPr>
          <p:cNvPr id="9" name="Content Placeholder 8">
            <a:extLst>
              <a:ext uri="{FF2B5EF4-FFF2-40B4-BE49-F238E27FC236}">
                <a16:creationId xmlns:a16="http://schemas.microsoft.com/office/drawing/2014/main" id="{45E57D99-E287-514F-A7E0-E8F1AC491B1D}"/>
              </a:ext>
            </a:extLst>
          </p:cNvPr>
          <p:cNvSpPr>
            <a:spLocks noGrp="1"/>
          </p:cNvSpPr>
          <p:nvPr>
            <p:ph idx="17"/>
          </p:nvPr>
        </p:nvSpPr>
        <p:spPr/>
        <p:txBody>
          <a:bodyPr/>
          <a:lstStyle/>
          <a:p>
            <a:r>
              <a:rPr lang="en-US" dirty="0"/>
              <a:t>Dose reduce or stop therapy</a:t>
            </a:r>
          </a:p>
        </p:txBody>
      </p:sp>
      <p:sp>
        <p:nvSpPr>
          <p:cNvPr id="10" name="Content Placeholder 9">
            <a:extLst>
              <a:ext uri="{FF2B5EF4-FFF2-40B4-BE49-F238E27FC236}">
                <a16:creationId xmlns:a16="http://schemas.microsoft.com/office/drawing/2014/main" id="{26574A4B-3C3B-2147-AB23-37D64908D4BE}"/>
              </a:ext>
            </a:extLst>
          </p:cNvPr>
          <p:cNvSpPr>
            <a:spLocks noGrp="1"/>
          </p:cNvSpPr>
          <p:nvPr>
            <p:ph idx="18"/>
          </p:nvPr>
        </p:nvSpPr>
        <p:spPr/>
        <p:txBody>
          <a:bodyPr/>
          <a:lstStyle/>
          <a:p>
            <a:r>
              <a:rPr lang="en-US" dirty="0"/>
              <a:t>Dose reduce or interrupt therapy</a:t>
            </a:r>
          </a:p>
        </p:txBody>
      </p:sp>
    </p:spTree>
    <p:extLst>
      <p:ext uri="{BB962C8B-B14F-4D97-AF65-F5344CB8AC3E}">
        <p14:creationId xmlns:p14="http://schemas.microsoft.com/office/powerpoint/2010/main" val="1423313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5AE5-7157-3642-9FAF-1FEF2A967F14}"/>
              </a:ext>
            </a:extLst>
          </p:cNvPr>
          <p:cNvSpPr>
            <a:spLocks noGrp="1"/>
          </p:cNvSpPr>
          <p:nvPr>
            <p:ph type="title"/>
          </p:nvPr>
        </p:nvSpPr>
        <p:spPr/>
        <p:txBody>
          <a:bodyPr/>
          <a:lstStyle/>
          <a:p>
            <a:r>
              <a:rPr lang="en-US" dirty="0"/>
              <a:t>In your current practice, how do you typically approach the management of hyperglycemia experienced with </a:t>
            </a:r>
            <a:r>
              <a:rPr lang="en-US" dirty="0" err="1"/>
              <a:t>enfortumab</a:t>
            </a:r>
            <a:r>
              <a:rPr lang="en-US" dirty="0"/>
              <a:t> vedotin?</a:t>
            </a:r>
          </a:p>
        </p:txBody>
      </p:sp>
      <p:sp>
        <p:nvSpPr>
          <p:cNvPr id="3" name="Content Placeholder 2">
            <a:extLst>
              <a:ext uri="{FF2B5EF4-FFF2-40B4-BE49-F238E27FC236}">
                <a16:creationId xmlns:a16="http://schemas.microsoft.com/office/drawing/2014/main" id="{F0CCDCC6-C22C-E24B-8048-216373053DAF}"/>
              </a:ext>
            </a:extLst>
          </p:cNvPr>
          <p:cNvSpPr>
            <a:spLocks noGrp="1"/>
          </p:cNvSpPr>
          <p:nvPr>
            <p:ph idx="11"/>
          </p:nvPr>
        </p:nvSpPr>
        <p:spPr/>
        <p:txBody>
          <a:bodyPr/>
          <a:lstStyle/>
          <a:p>
            <a:r>
              <a:rPr lang="en-US" dirty="0"/>
              <a:t>Hold and then resume at same dose with DM management</a:t>
            </a:r>
          </a:p>
        </p:txBody>
      </p:sp>
      <p:sp>
        <p:nvSpPr>
          <p:cNvPr id="4" name="Content Placeholder 3">
            <a:extLst>
              <a:ext uri="{FF2B5EF4-FFF2-40B4-BE49-F238E27FC236}">
                <a16:creationId xmlns:a16="http://schemas.microsoft.com/office/drawing/2014/main" id="{8AC60942-AE97-C847-889B-782A040FDE14}"/>
              </a:ext>
            </a:extLst>
          </p:cNvPr>
          <p:cNvSpPr>
            <a:spLocks noGrp="1"/>
          </p:cNvSpPr>
          <p:nvPr>
            <p:ph idx="12"/>
          </p:nvPr>
        </p:nvSpPr>
        <p:spPr/>
        <p:txBody>
          <a:bodyPr/>
          <a:lstStyle/>
          <a:p>
            <a:r>
              <a:rPr lang="en-US" dirty="0"/>
              <a:t>Hold off (interrupt) dose as per guidelines</a:t>
            </a:r>
          </a:p>
        </p:txBody>
      </p:sp>
      <p:sp>
        <p:nvSpPr>
          <p:cNvPr id="5" name="Content Placeholder 4">
            <a:extLst>
              <a:ext uri="{FF2B5EF4-FFF2-40B4-BE49-F238E27FC236}">
                <a16:creationId xmlns:a16="http://schemas.microsoft.com/office/drawing/2014/main" id="{198DB68F-F85E-E741-9659-3FAD8B31CE2B}"/>
              </a:ext>
            </a:extLst>
          </p:cNvPr>
          <p:cNvSpPr>
            <a:spLocks noGrp="1"/>
          </p:cNvSpPr>
          <p:nvPr>
            <p:ph idx="13"/>
          </p:nvPr>
        </p:nvSpPr>
        <p:spPr/>
        <p:txBody>
          <a:bodyPr/>
          <a:lstStyle/>
          <a:p>
            <a:r>
              <a:rPr lang="en-US" dirty="0"/>
              <a:t>Hold EV; insulin and potentially also metformin</a:t>
            </a:r>
          </a:p>
        </p:txBody>
      </p:sp>
      <p:sp>
        <p:nvSpPr>
          <p:cNvPr id="6" name="Content Placeholder 5">
            <a:extLst>
              <a:ext uri="{FF2B5EF4-FFF2-40B4-BE49-F238E27FC236}">
                <a16:creationId xmlns:a16="http://schemas.microsoft.com/office/drawing/2014/main" id="{3B8104B9-4A0B-554F-A64D-5BEEE18FEF49}"/>
              </a:ext>
            </a:extLst>
          </p:cNvPr>
          <p:cNvSpPr>
            <a:spLocks noGrp="1"/>
          </p:cNvSpPr>
          <p:nvPr>
            <p:ph idx="14"/>
          </p:nvPr>
        </p:nvSpPr>
        <p:spPr/>
        <p:txBody>
          <a:bodyPr/>
          <a:lstStyle/>
          <a:p>
            <a:r>
              <a:rPr lang="en-US" dirty="0"/>
              <a:t>Insulin, work with the patient’s primary care doctor</a:t>
            </a:r>
          </a:p>
        </p:txBody>
      </p:sp>
      <p:sp>
        <p:nvSpPr>
          <p:cNvPr id="7" name="Content Placeholder 6">
            <a:extLst>
              <a:ext uri="{FF2B5EF4-FFF2-40B4-BE49-F238E27FC236}">
                <a16:creationId xmlns:a16="http://schemas.microsoft.com/office/drawing/2014/main" id="{9B8152A3-D941-8148-B897-48D8C14701C1}"/>
              </a:ext>
            </a:extLst>
          </p:cNvPr>
          <p:cNvSpPr>
            <a:spLocks noGrp="1"/>
          </p:cNvSpPr>
          <p:nvPr>
            <p:ph idx="15"/>
          </p:nvPr>
        </p:nvSpPr>
        <p:spPr/>
        <p:txBody>
          <a:bodyPr/>
          <a:lstStyle/>
          <a:p>
            <a:r>
              <a:rPr lang="en-US" dirty="0"/>
              <a:t>Standard management</a:t>
            </a:r>
          </a:p>
        </p:txBody>
      </p:sp>
      <p:sp>
        <p:nvSpPr>
          <p:cNvPr id="8" name="Content Placeholder 7">
            <a:extLst>
              <a:ext uri="{FF2B5EF4-FFF2-40B4-BE49-F238E27FC236}">
                <a16:creationId xmlns:a16="http://schemas.microsoft.com/office/drawing/2014/main" id="{B4BDF388-C680-894D-A4B4-871B4B3FD23B}"/>
              </a:ext>
            </a:extLst>
          </p:cNvPr>
          <p:cNvSpPr>
            <a:spLocks noGrp="1"/>
          </p:cNvSpPr>
          <p:nvPr>
            <p:ph idx="16"/>
          </p:nvPr>
        </p:nvSpPr>
        <p:spPr/>
        <p:txBody>
          <a:bodyPr/>
          <a:lstStyle/>
          <a:p>
            <a:r>
              <a:rPr lang="en-US" dirty="0"/>
              <a:t>Skip dose, start metformin, resume when under better control</a:t>
            </a:r>
          </a:p>
        </p:txBody>
      </p:sp>
      <p:sp>
        <p:nvSpPr>
          <p:cNvPr id="9" name="Content Placeholder 8">
            <a:extLst>
              <a:ext uri="{FF2B5EF4-FFF2-40B4-BE49-F238E27FC236}">
                <a16:creationId xmlns:a16="http://schemas.microsoft.com/office/drawing/2014/main" id="{5D325094-FDC8-3F4F-9D29-74AE563E2AF6}"/>
              </a:ext>
            </a:extLst>
          </p:cNvPr>
          <p:cNvSpPr>
            <a:spLocks noGrp="1"/>
          </p:cNvSpPr>
          <p:nvPr>
            <p:ph idx="17"/>
          </p:nvPr>
        </p:nvSpPr>
        <p:spPr/>
        <p:txBody>
          <a:bodyPr/>
          <a:lstStyle/>
          <a:p>
            <a:r>
              <a:rPr lang="en-US" dirty="0"/>
              <a:t>Hold the dose, manage hyperglycemia</a:t>
            </a:r>
          </a:p>
        </p:txBody>
      </p:sp>
      <p:sp>
        <p:nvSpPr>
          <p:cNvPr id="10" name="Content Placeholder 9">
            <a:extLst>
              <a:ext uri="{FF2B5EF4-FFF2-40B4-BE49-F238E27FC236}">
                <a16:creationId xmlns:a16="http://schemas.microsoft.com/office/drawing/2014/main" id="{E0FFB800-00EB-2145-86C7-2C649AD27753}"/>
              </a:ext>
            </a:extLst>
          </p:cNvPr>
          <p:cNvSpPr>
            <a:spLocks noGrp="1"/>
          </p:cNvSpPr>
          <p:nvPr>
            <p:ph idx="18"/>
          </p:nvPr>
        </p:nvSpPr>
        <p:spPr/>
        <p:txBody>
          <a:bodyPr/>
          <a:lstStyle/>
          <a:p>
            <a:r>
              <a:rPr lang="en-US" dirty="0"/>
              <a:t>Manage hyperglycemia with drugs and continue </a:t>
            </a:r>
            <a:r>
              <a:rPr lang="en-US" dirty="0" err="1"/>
              <a:t>enfortumab</a:t>
            </a:r>
            <a:endParaRPr lang="en-US" dirty="0"/>
          </a:p>
        </p:txBody>
      </p:sp>
    </p:spTree>
    <p:extLst>
      <p:ext uri="{BB962C8B-B14F-4D97-AF65-F5344CB8AC3E}">
        <p14:creationId xmlns:p14="http://schemas.microsoft.com/office/powerpoint/2010/main" val="2650451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7FC0-A952-0A4C-8314-F9977BA4452B}"/>
              </a:ext>
            </a:extLst>
          </p:cNvPr>
          <p:cNvSpPr>
            <a:spLocks noGrp="1"/>
          </p:cNvSpPr>
          <p:nvPr>
            <p:ph type="title"/>
          </p:nvPr>
        </p:nvSpPr>
        <p:spPr/>
        <p:txBody>
          <a:bodyPr/>
          <a:lstStyle/>
          <a:p>
            <a:r>
              <a:rPr lang="en-US" dirty="0"/>
              <a:t>Is there a baseline Hgb A1C level beyond which you would not consider treating a patient with </a:t>
            </a:r>
            <a:r>
              <a:rPr lang="en-US" dirty="0" err="1"/>
              <a:t>mUBC</a:t>
            </a:r>
            <a:r>
              <a:rPr lang="en-US" dirty="0"/>
              <a:t> with </a:t>
            </a:r>
            <a:r>
              <a:rPr lang="en-US" dirty="0" err="1"/>
              <a:t>enfortumab</a:t>
            </a:r>
            <a:r>
              <a:rPr lang="en-US" dirty="0"/>
              <a:t> vedotin?</a:t>
            </a:r>
          </a:p>
        </p:txBody>
      </p:sp>
      <p:sp>
        <p:nvSpPr>
          <p:cNvPr id="3" name="Content Placeholder 2">
            <a:extLst>
              <a:ext uri="{FF2B5EF4-FFF2-40B4-BE49-F238E27FC236}">
                <a16:creationId xmlns:a16="http://schemas.microsoft.com/office/drawing/2014/main" id="{AC2B1DFA-CCB5-3D4C-AABD-0C82D95D504F}"/>
              </a:ext>
            </a:extLst>
          </p:cNvPr>
          <p:cNvSpPr>
            <a:spLocks noGrp="1"/>
          </p:cNvSpPr>
          <p:nvPr>
            <p:ph idx="11"/>
          </p:nvPr>
        </p:nvSpPr>
        <p:spPr/>
        <p:txBody>
          <a:bodyPr/>
          <a:lstStyle/>
          <a:p>
            <a:r>
              <a:rPr lang="en-US" dirty="0"/>
              <a:t>No</a:t>
            </a:r>
          </a:p>
        </p:txBody>
      </p:sp>
      <p:sp>
        <p:nvSpPr>
          <p:cNvPr id="4" name="Content Placeholder 3">
            <a:extLst>
              <a:ext uri="{FF2B5EF4-FFF2-40B4-BE49-F238E27FC236}">
                <a16:creationId xmlns:a16="http://schemas.microsoft.com/office/drawing/2014/main" id="{5EBEC8D7-BD5A-E845-A9F4-DA2DD4EF1881}"/>
              </a:ext>
            </a:extLst>
          </p:cNvPr>
          <p:cNvSpPr>
            <a:spLocks noGrp="1"/>
          </p:cNvSpPr>
          <p:nvPr>
            <p:ph idx="12"/>
          </p:nvPr>
        </p:nvSpPr>
        <p:spPr/>
        <p:txBody>
          <a:bodyPr/>
          <a:lstStyle/>
          <a:p>
            <a:r>
              <a:rPr lang="en-US" dirty="0"/>
              <a:t>No</a:t>
            </a:r>
          </a:p>
        </p:txBody>
      </p:sp>
      <p:sp>
        <p:nvSpPr>
          <p:cNvPr id="5" name="Content Placeholder 4">
            <a:extLst>
              <a:ext uri="{FF2B5EF4-FFF2-40B4-BE49-F238E27FC236}">
                <a16:creationId xmlns:a16="http://schemas.microsoft.com/office/drawing/2014/main" id="{CBAADC27-CCF9-7A46-9B49-A7530F96096C}"/>
              </a:ext>
            </a:extLst>
          </p:cNvPr>
          <p:cNvSpPr>
            <a:spLocks noGrp="1"/>
          </p:cNvSpPr>
          <p:nvPr>
            <p:ph idx="13"/>
          </p:nvPr>
        </p:nvSpPr>
        <p:spPr/>
        <p:txBody>
          <a:bodyPr/>
          <a:lstStyle/>
          <a:p>
            <a:r>
              <a:rPr lang="en-US" dirty="0"/>
              <a:t>No</a:t>
            </a:r>
          </a:p>
        </p:txBody>
      </p:sp>
      <p:sp>
        <p:nvSpPr>
          <p:cNvPr id="6" name="Content Placeholder 5">
            <a:extLst>
              <a:ext uri="{FF2B5EF4-FFF2-40B4-BE49-F238E27FC236}">
                <a16:creationId xmlns:a16="http://schemas.microsoft.com/office/drawing/2014/main" id="{3521551F-A9DE-2A4D-AED1-8BD711132138}"/>
              </a:ext>
            </a:extLst>
          </p:cNvPr>
          <p:cNvSpPr>
            <a:spLocks noGrp="1"/>
          </p:cNvSpPr>
          <p:nvPr>
            <p:ph idx="14"/>
          </p:nvPr>
        </p:nvSpPr>
        <p:spPr/>
        <p:txBody>
          <a:bodyPr/>
          <a:lstStyle/>
          <a:p>
            <a:r>
              <a:rPr lang="en-US" dirty="0"/>
              <a:t>No</a:t>
            </a:r>
          </a:p>
        </p:txBody>
      </p:sp>
      <p:sp>
        <p:nvSpPr>
          <p:cNvPr id="7" name="Content Placeholder 6">
            <a:extLst>
              <a:ext uri="{FF2B5EF4-FFF2-40B4-BE49-F238E27FC236}">
                <a16:creationId xmlns:a16="http://schemas.microsoft.com/office/drawing/2014/main" id="{22F3BA3C-E901-B842-9CCB-87F966D42058}"/>
              </a:ext>
            </a:extLst>
          </p:cNvPr>
          <p:cNvSpPr>
            <a:spLocks noGrp="1"/>
          </p:cNvSpPr>
          <p:nvPr>
            <p:ph idx="15"/>
          </p:nvPr>
        </p:nvSpPr>
        <p:spPr/>
        <p:txBody>
          <a:bodyPr/>
          <a:lstStyle/>
          <a:p>
            <a:r>
              <a:rPr lang="en-US" dirty="0"/>
              <a:t>Yes: 8</a:t>
            </a:r>
          </a:p>
        </p:txBody>
      </p:sp>
      <p:sp>
        <p:nvSpPr>
          <p:cNvPr id="8" name="Content Placeholder 7">
            <a:extLst>
              <a:ext uri="{FF2B5EF4-FFF2-40B4-BE49-F238E27FC236}">
                <a16:creationId xmlns:a16="http://schemas.microsoft.com/office/drawing/2014/main" id="{C261BB1C-FC76-E241-BA05-7B0AD45EE70E}"/>
              </a:ext>
            </a:extLst>
          </p:cNvPr>
          <p:cNvSpPr>
            <a:spLocks noGrp="1"/>
          </p:cNvSpPr>
          <p:nvPr>
            <p:ph idx="16"/>
          </p:nvPr>
        </p:nvSpPr>
        <p:spPr/>
        <p:txBody>
          <a:bodyPr/>
          <a:lstStyle/>
          <a:p>
            <a:r>
              <a:rPr lang="en-US" dirty="0"/>
              <a:t>Yes: &gt;7</a:t>
            </a:r>
          </a:p>
        </p:txBody>
      </p:sp>
      <p:sp>
        <p:nvSpPr>
          <p:cNvPr id="9" name="Content Placeholder 8">
            <a:extLst>
              <a:ext uri="{FF2B5EF4-FFF2-40B4-BE49-F238E27FC236}">
                <a16:creationId xmlns:a16="http://schemas.microsoft.com/office/drawing/2014/main" id="{446469B2-421D-BB48-A78E-9851B5F2D03A}"/>
              </a:ext>
            </a:extLst>
          </p:cNvPr>
          <p:cNvSpPr>
            <a:spLocks noGrp="1"/>
          </p:cNvSpPr>
          <p:nvPr>
            <p:ph idx="17"/>
          </p:nvPr>
        </p:nvSpPr>
        <p:spPr/>
        <p:txBody>
          <a:bodyPr/>
          <a:lstStyle/>
          <a:p>
            <a:r>
              <a:rPr lang="en-US" dirty="0"/>
              <a:t>Yes: 8</a:t>
            </a:r>
          </a:p>
        </p:txBody>
      </p:sp>
      <p:sp>
        <p:nvSpPr>
          <p:cNvPr id="10" name="Content Placeholder 9">
            <a:extLst>
              <a:ext uri="{FF2B5EF4-FFF2-40B4-BE49-F238E27FC236}">
                <a16:creationId xmlns:a16="http://schemas.microsoft.com/office/drawing/2014/main" id="{E5D84664-7AAC-DD44-BA33-529AB45906F1}"/>
              </a:ext>
            </a:extLst>
          </p:cNvPr>
          <p:cNvSpPr>
            <a:spLocks noGrp="1"/>
          </p:cNvSpPr>
          <p:nvPr>
            <p:ph idx="18"/>
          </p:nvPr>
        </p:nvSpPr>
        <p:spPr/>
        <p:txBody>
          <a:bodyPr/>
          <a:lstStyle/>
          <a:p>
            <a:r>
              <a:rPr lang="en-US" dirty="0"/>
              <a:t>No</a:t>
            </a:r>
          </a:p>
        </p:txBody>
      </p:sp>
    </p:spTree>
    <p:extLst>
      <p:ext uri="{BB962C8B-B14F-4D97-AF65-F5344CB8AC3E}">
        <p14:creationId xmlns:p14="http://schemas.microsoft.com/office/powerpoint/2010/main" val="1188037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1B4B7-F4E9-4542-B2DB-E28D800AC83A}"/>
              </a:ext>
            </a:extLst>
          </p:cNvPr>
          <p:cNvSpPr>
            <a:spLocks noGrp="1"/>
          </p:cNvSpPr>
          <p:nvPr>
            <p:ph type="title"/>
          </p:nvPr>
        </p:nvSpPr>
        <p:spPr>
          <a:xfrm>
            <a:off x="912285" y="44624"/>
            <a:ext cx="10080259" cy="1844824"/>
          </a:xfrm>
        </p:spPr>
        <p:txBody>
          <a:bodyPr/>
          <a:lstStyle/>
          <a:p>
            <a:r>
              <a:rPr lang="en-US" dirty="0"/>
              <a:t>In your current practice, how do you typically approach the management of skin-related adverse events experienced with </a:t>
            </a:r>
            <a:r>
              <a:rPr lang="en-US" dirty="0" err="1"/>
              <a:t>enfortumab</a:t>
            </a:r>
            <a:r>
              <a:rPr lang="en-US" dirty="0"/>
              <a:t> vedotin?</a:t>
            </a:r>
          </a:p>
        </p:txBody>
      </p:sp>
      <p:sp>
        <p:nvSpPr>
          <p:cNvPr id="3" name="Content Placeholder 2">
            <a:extLst>
              <a:ext uri="{FF2B5EF4-FFF2-40B4-BE49-F238E27FC236}">
                <a16:creationId xmlns:a16="http://schemas.microsoft.com/office/drawing/2014/main" id="{F52DB003-5FBE-2148-A807-EEA7989501F7}"/>
              </a:ext>
            </a:extLst>
          </p:cNvPr>
          <p:cNvSpPr>
            <a:spLocks noGrp="1"/>
          </p:cNvSpPr>
          <p:nvPr>
            <p:ph idx="11"/>
          </p:nvPr>
        </p:nvSpPr>
        <p:spPr/>
        <p:txBody>
          <a:bodyPr/>
          <a:lstStyle/>
          <a:p>
            <a:r>
              <a:rPr lang="en-US" sz="1800" dirty="0"/>
              <a:t>Topical moisturizers and steroid creams, antihistamines, oral steroids if needed</a:t>
            </a:r>
          </a:p>
        </p:txBody>
      </p:sp>
      <p:sp>
        <p:nvSpPr>
          <p:cNvPr id="4" name="Content Placeholder 3">
            <a:extLst>
              <a:ext uri="{FF2B5EF4-FFF2-40B4-BE49-F238E27FC236}">
                <a16:creationId xmlns:a16="http://schemas.microsoft.com/office/drawing/2014/main" id="{CC527A47-0264-F546-9885-76B436A7DEE0}"/>
              </a:ext>
            </a:extLst>
          </p:cNvPr>
          <p:cNvSpPr>
            <a:spLocks noGrp="1"/>
          </p:cNvSpPr>
          <p:nvPr>
            <p:ph idx="12"/>
          </p:nvPr>
        </p:nvSpPr>
        <p:spPr/>
        <p:txBody>
          <a:bodyPr/>
          <a:lstStyle/>
          <a:p>
            <a:r>
              <a:rPr lang="en-US" dirty="0"/>
              <a:t>Consider dermatology evaluation; use steroid creams</a:t>
            </a:r>
          </a:p>
        </p:txBody>
      </p:sp>
      <p:sp>
        <p:nvSpPr>
          <p:cNvPr id="5" name="Content Placeholder 4">
            <a:extLst>
              <a:ext uri="{FF2B5EF4-FFF2-40B4-BE49-F238E27FC236}">
                <a16:creationId xmlns:a16="http://schemas.microsoft.com/office/drawing/2014/main" id="{D6196479-EEE9-9A45-8886-DC7B9A7009E7}"/>
              </a:ext>
            </a:extLst>
          </p:cNvPr>
          <p:cNvSpPr>
            <a:spLocks noGrp="1"/>
          </p:cNvSpPr>
          <p:nvPr>
            <p:ph idx="13"/>
          </p:nvPr>
        </p:nvSpPr>
        <p:spPr/>
        <p:txBody>
          <a:bodyPr/>
          <a:lstStyle/>
          <a:p>
            <a:r>
              <a:rPr lang="en-US" dirty="0"/>
              <a:t>Brief EV holds, use of barrier/moisturizer treatments like Aquaphor</a:t>
            </a:r>
            <a:r>
              <a:rPr lang="en-US" baseline="30000" dirty="0"/>
              <a:t>®</a:t>
            </a:r>
            <a:endParaRPr lang="en-US" dirty="0"/>
          </a:p>
        </p:txBody>
      </p:sp>
      <p:sp>
        <p:nvSpPr>
          <p:cNvPr id="6" name="Content Placeholder 5">
            <a:extLst>
              <a:ext uri="{FF2B5EF4-FFF2-40B4-BE49-F238E27FC236}">
                <a16:creationId xmlns:a16="http://schemas.microsoft.com/office/drawing/2014/main" id="{6796AB8A-69E2-2746-A5EA-2EA00B3C4A30}"/>
              </a:ext>
            </a:extLst>
          </p:cNvPr>
          <p:cNvSpPr>
            <a:spLocks noGrp="1"/>
          </p:cNvSpPr>
          <p:nvPr>
            <p:ph idx="14"/>
          </p:nvPr>
        </p:nvSpPr>
        <p:spPr/>
        <p:txBody>
          <a:bodyPr/>
          <a:lstStyle/>
          <a:p>
            <a:r>
              <a:rPr lang="en-US" dirty="0"/>
              <a:t>Topical steroids</a:t>
            </a:r>
          </a:p>
        </p:txBody>
      </p:sp>
      <p:sp>
        <p:nvSpPr>
          <p:cNvPr id="7" name="Content Placeholder 6">
            <a:extLst>
              <a:ext uri="{FF2B5EF4-FFF2-40B4-BE49-F238E27FC236}">
                <a16:creationId xmlns:a16="http://schemas.microsoft.com/office/drawing/2014/main" id="{0251C2C9-734C-B54B-8E1B-95F559DE8C6D}"/>
              </a:ext>
            </a:extLst>
          </p:cNvPr>
          <p:cNvSpPr>
            <a:spLocks noGrp="1"/>
          </p:cNvSpPr>
          <p:nvPr>
            <p:ph idx="15"/>
          </p:nvPr>
        </p:nvSpPr>
        <p:spPr/>
        <p:txBody>
          <a:bodyPr/>
          <a:lstStyle/>
          <a:p>
            <a:r>
              <a:rPr lang="en-US" dirty="0"/>
              <a:t>Hold, sometimes it is dose limiting</a:t>
            </a:r>
          </a:p>
        </p:txBody>
      </p:sp>
      <p:sp>
        <p:nvSpPr>
          <p:cNvPr id="8" name="Content Placeholder 7">
            <a:extLst>
              <a:ext uri="{FF2B5EF4-FFF2-40B4-BE49-F238E27FC236}">
                <a16:creationId xmlns:a16="http://schemas.microsoft.com/office/drawing/2014/main" id="{07E2470A-35E0-CD43-B90A-76F8C4B48D4F}"/>
              </a:ext>
            </a:extLst>
          </p:cNvPr>
          <p:cNvSpPr>
            <a:spLocks noGrp="1"/>
          </p:cNvSpPr>
          <p:nvPr>
            <p:ph idx="16"/>
          </p:nvPr>
        </p:nvSpPr>
        <p:spPr/>
        <p:txBody>
          <a:bodyPr/>
          <a:lstStyle/>
          <a:p>
            <a:r>
              <a:rPr lang="en-US" dirty="0"/>
              <a:t>Topical steroids, moisturizers, dermatology referral, skip doses if severe</a:t>
            </a:r>
          </a:p>
        </p:txBody>
      </p:sp>
      <p:sp>
        <p:nvSpPr>
          <p:cNvPr id="9" name="Content Placeholder 8">
            <a:extLst>
              <a:ext uri="{FF2B5EF4-FFF2-40B4-BE49-F238E27FC236}">
                <a16:creationId xmlns:a16="http://schemas.microsoft.com/office/drawing/2014/main" id="{E5050A19-8077-E340-9735-52C7454A39D8}"/>
              </a:ext>
            </a:extLst>
          </p:cNvPr>
          <p:cNvSpPr>
            <a:spLocks noGrp="1"/>
          </p:cNvSpPr>
          <p:nvPr>
            <p:ph idx="17"/>
          </p:nvPr>
        </p:nvSpPr>
        <p:spPr/>
        <p:txBody>
          <a:bodyPr/>
          <a:lstStyle/>
          <a:p>
            <a:r>
              <a:rPr lang="en-US" dirty="0"/>
              <a:t>Hold the dose if blistering or extensive erythema</a:t>
            </a:r>
          </a:p>
        </p:txBody>
      </p:sp>
      <p:sp>
        <p:nvSpPr>
          <p:cNvPr id="10" name="Content Placeholder 9">
            <a:extLst>
              <a:ext uri="{FF2B5EF4-FFF2-40B4-BE49-F238E27FC236}">
                <a16:creationId xmlns:a16="http://schemas.microsoft.com/office/drawing/2014/main" id="{D2EDB21E-B320-6840-AD74-D81BD4F128E4}"/>
              </a:ext>
            </a:extLst>
          </p:cNvPr>
          <p:cNvSpPr>
            <a:spLocks noGrp="1"/>
          </p:cNvSpPr>
          <p:nvPr>
            <p:ph idx="18"/>
          </p:nvPr>
        </p:nvSpPr>
        <p:spPr/>
        <p:txBody>
          <a:bodyPr/>
          <a:lstStyle/>
          <a:p>
            <a:r>
              <a:rPr lang="en-US" dirty="0"/>
              <a:t>Grade 1-2, manage symptoms and continue </a:t>
            </a:r>
            <a:r>
              <a:rPr lang="en-US" dirty="0" err="1"/>
              <a:t>enfortumab</a:t>
            </a:r>
            <a:r>
              <a:rPr lang="en-US" dirty="0"/>
              <a:t>, Grade ≥3, stop</a:t>
            </a:r>
          </a:p>
        </p:txBody>
      </p:sp>
    </p:spTree>
    <p:extLst>
      <p:ext uri="{BB962C8B-B14F-4D97-AF65-F5344CB8AC3E}">
        <p14:creationId xmlns:p14="http://schemas.microsoft.com/office/powerpoint/2010/main" val="3393831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60E4-6CFE-0949-B5E6-392D50ECB149}"/>
              </a:ext>
            </a:extLst>
          </p:cNvPr>
          <p:cNvSpPr>
            <a:spLocks noGrp="1"/>
          </p:cNvSpPr>
          <p:nvPr>
            <p:ph type="title"/>
          </p:nvPr>
        </p:nvSpPr>
        <p:spPr/>
        <p:txBody>
          <a:bodyPr/>
          <a:lstStyle/>
          <a:p>
            <a:r>
              <a:rPr lang="en-US" dirty="0"/>
              <a:t>In your current practice, how do you typically approach the management of ocular toxicity experienced with </a:t>
            </a:r>
            <a:r>
              <a:rPr lang="en-US" dirty="0" err="1"/>
              <a:t>enfortumab</a:t>
            </a:r>
            <a:r>
              <a:rPr lang="en-US" dirty="0"/>
              <a:t> vedotin?</a:t>
            </a:r>
          </a:p>
        </p:txBody>
      </p:sp>
      <p:sp>
        <p:nvSpPr>
          <p:cNvPr id="3" name="Content Placeholder 2">
            <a:extLst>
              <a:ext uri="{FF2B5EF4-FFF2-40B4-BE49-F238E27FC236}">
                <a16:creationId xmlns:a16="http://schemas.microsoft.com/office/drawing/2014/main" id="{02488DCD-55DB-6D43-91CB-AB06469B5654}"/>
              </a:ext>
            </a:extLst>
          </p:cNvPr>
          <p:cNvSpPr>
            <a:spLocks noGrp="1"/>
          </p:cNvSpPr>
          <p:nvPr>
            <p:ph idx="11"/>
          </p:nvPr>
        </p:nvSpPr>
        <p:spPr/>
        <p:txBody>
          <a:bodyPr/>
          <a:lstStyle/>
          <a:p>
            <a:r>
              <a:rPr lang="en-US" dirty="0"/>
              <a:t>Refer to ophthalmology for management, steroid eye drops</a:t>
            </a:r>
          </a:p>
        </p:txBody>
      </p:sp>
      <p:sp>
        <p:nvSpPr>
          <p:cNvPr id="4" name="Content Placeholder 3">
            <a:extLst>
              <a:ext uri="{FF2B5EF4-FFF2-40B4-BE49-F238E27FC236}">
                <a16:creationId xmlns:a16="http://schemas.microsoft.com/office/drawing/2014/main" id="{D8755DCD-4421-0841-8950-8C5933A50AC5}"/>
              </a:ext>
            </a:extLst>
          </p:cNvPr>
          <p:cNvSpPr>
            <a:spLocks noGrp="1"/>
          </p:cNvSpPr>
          <p:nvPr>
            <p:ph idx="12"/>
          </p:nvPr>
        </p:nvSpPr>
        <p:spPr/>
        <p:txBody>
          <a:bodyPr/>
          <a:lstStyle/>
          <a:p>
            <a:r>
              <a:rPr lang="en-US" dirty="0"/>
              <a:t>Consider artificial tears for prophylaxis; refer to ophthalmology </a:t>
            </a:r>
          </a:p>
        </p:txBody>
      </p:sp>
      <p:sp>
        <p:nvSpPr>
          <p:cNvPr id="5" name="Content Placeholder 4">
            <a:extLst>
              <a:ext uri="{FF2B5EF4-FFF2-40B4-BE49-F238E27FC236}">
                <a16:creationId xmlns:a16="http://schemas.microsoft.com/office/drawing/2014/main" id="{0B6B0B72-FE74-634C-94D8-DE67C954A8F3}"/>
              </a:ext>
            </a:extLst>
          </p:cNvPr>
          <p:cNvSpPr>
            <a:spLocks noGrp="1"/>
          </p:cNvSpPr>
          <p:nvPr>
            <p:ph idx="13"/>
          </p:nvPr>
        </p:nvSpPr>
        <p:spPr/>
        <p:txBody>
          <a:bodyPr/>
          <a:lstStyle/>
          <a:p>
            <a:r>
              <a:rPr lang="en-US" dirty="0"/>
              <a:t>Hold EV, refer to ophthalmology</a:t>
            </a:r>
          </a:p>
        </p:txBody>
      </p:sp>
      <p:sp>
        <p:nvSpPr>
          <p:cNvPr id="6" name="Content Placeholder 5">
            <a:extLst>
              <a:ext uri="{FF2B5EF4-FFF2-40B4-BE49-F238E27FC236}">
                <a16:creationId xmlns:a16="http://schemas.microsoft.com/office/drawing/2014/main" id="{C2320D04-F96B-CF49-86D9-A552FD64C29C}"/>
              </a:ext>
            </a:extLst>
          </p:cNvPr>
          <p:cNvSpPr>
            <a:spLocks noGrp="1"/>
          </p:cNvSpPr>
          <p:nvPr>
            <p:ph idx="14"/>
          </p:nvPr>
        </p:nvSpPr>
        <p:spPr/>
        <p:txBody>
          <a:bodyPr/>
          <a:lstStyle/>
          <a:p>
            <a:r>
              <a:rPr lang="en-US" dirty="0"/>
              <a:t>Use topical steroids for keratitis</a:t>
            </a:r>
          </a:p>
        </p:txBody>
      </p:sp>
      <p:sp>
        <p:nvSpPr>
          <p:cNvPr id="7" name="Content Placeholder 6">
            <a:extLst>
              <a:ext uri="{FF2B5EF4-FFF2-40B4-BE49-F238E27FC236}">
                <a16:creationId xmlns:a16="http://schemas.microsoft.com/office/drawing/2014/main" id="{F28861B6-5ADC-9F44-9462-FF12134D7EE1}"/>
              </a:ext>
            </a:extLst>
          </p:cNvPr>
          <p:cNvSpPr>
            <a:spLocks noGrp="1"/>
          </p:cNvSpPr>
          <p:nvPr>
            <p:ph idx="15"/>
          </p:nvPr>
        </p:nvSpPr>
        <p:spPr/>
        <p:txBody>
          <a:bodyPr/>
          <a:lstStyle/>
          <a:p>
            <a:r>
              <a:rPr lang="en-US" dirty="0"/>
              <a:t>Supportive management, ophthalmologic follow-up</a:t>
            </a:r>
          </a:p>
        </p:txBody>
      </p:sp>
      <p:sp>
        <p:nvSpPr>
          <p:cNvPr id="8" name="Content Placeholder 7">
            <a:extLst>
              <a:ext uri="{FF2B5EF4-FFF2-40B4-BE49-F238E27FC236}">
                <a16:creationId xmlns:a16="http://schemas.microsoft.com/office/drawing/2014/main" id="{DC342F31-709A-1549-A8F1-E571AD75340B}"/>
              </a:ext>
            </a:extLst>
          </p:cNvPr>
          <p:cNvSpPr>
            <a:spLocks noGrp="1"/>
          </p:cNvSpPr>
          <p:nvPr>
            <p:ph idx="16"/>
          </p:nvPr>
        </p:nvSpPr>
        <p:spPr/>
        <p:txBody>
          <a:bodyPr/>
          <a:lstStyle/>
          <a:p>
            <a:r>
              <a:rPr lang="en-US" dirty="0"/>
              <a:t>Natural tears, ophthalmologic referral if not improving</a:t>
            </a:r>
          </a:p>
        </p:txBody>
      </p:sp>
      <p:sp>
        <p:nvSpPr>
          <p:cNvPr id="9" name="Content Placeholder 8">
            <a:extLst>
              <a:ext uri="{FF2B5EF4-FFF2-40B4-BE49-F238E27FC236}">
                <a16:creationId xmlns:a16="http://schemas.microsoft.com/office/drawing/2014/main" id="{ADCBD6E0-CD13-6941-8889-99A51D65D57D}"/>
              </a:ext>
            </a:extLst>
          </p:cNvPr>
          <p:cNvSpPr>
            <a:spLocks noGrp="1"/>
          </p:cNvSpPr>
          <p:nvPr>
            <p:ph idx="17"/>
          </p:nvPr>
        </p:nvSpPr>
        <p:spPr/>
        <p:txBody>
          <a:bodyPr/>
          <a:lstStyle/>
          <a:p>
            <a:r>
              <a:rPr lang="en-US" dirty="0"/>
              <a:t>Would hold the dose</a:t>
            </a:r>
          </a:p>
        </p:txBody>
      </p:sp>
      <p:sp>
        <p:nvSpPr>
          <p:cNvPr id="10" name="Content Placeholder 9">
            <a:extLst>
              <a:ext uri="{FF2B5EF4-FFF2-40B4-BE49-F238E27FC236}">
                <a16:creationId xmlns:a16="http://schemas.microsoft.com/office/drawing/2014/main" id="{368273EA-4B9B-8943-9276-05E7EC87A993}"/>
              </a:ext>
            </a:extLst>
          </p:cNvPr>
          <p:cNvSpPr>
            <a:spLocks noGrp="1"/>
          </p:cNvSpPr>
          <p:nvPr>
            <p:ph idx="18"/>
          </p:nvPr>
        </p:nvSpPr>
        <p:spPr/>
        <p:txBody>
          <a:bodyPr/>
          <a:lstStyle/>
          <a:p>
            <a:r>
              <a:rPr lang="en-US" dirty="0"/>
              <a:t>Artificial tears, steroid drops if significant and ophthalmology consult</a:t>
            </a:r>
          </a:p>
        </p:txBody>
      </p:sp>
    </p:spTree>
    <p:extLst>
      <p:ext uri="{BB962C8B-B14F-4D97-AF65-F5344CB8AC3E}">
        <p14:creationId xmlns:p14="http://schemas.microsoft.com/office/powerpoint/2010/main" val="2179308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9E5FF-7A63-E94F-9EC5-733E903B4483}"/>
              </a:ext>
            </a:extLst>
          </p:cNvPr>
          <p:cNvSpPr>
            <a:spLocks noGrp="1"/>
          </p:cNvSpPr>
          <p:nvPr>
            <p:ph type="title"/>
          </p:nvPr>
        </p:nvSpPr>
        <p:spPr/>
        <p:txBody>
          <a:bodyPr/>
          <a:lstStyle/>
          <a:p>
            <a:r>
              <a:rPr lang="en-US" dirty="0"/>
              <a:t>How would you generally sequence </a:t>
            </a:r>
            <a:r>
              <a:rPr lang="en-US" dirty="0" err="1"/>
              <a:t>enfortumab</a:t>
            </a:r>
            <a:r>
              <a:rPr lang="en-US" dirty="0"/>
              <a:t> vedotin and erdafitinib for a patient with </a:t>
            </a:r>
            <a:r>
              <a:rPr lang="en-US" dirty="0" err="1"/>
              <a:t>mUBC</a:t>
            </a:r>
            <a:r>
              <a:rPr lang="en-US" dirty="0"/>
              <a:t> who is eligible to receive both agents?</a:t>
            </a:r>
          </a:p>
        </p:txBody>
      </p:sp>
      <p:sp>
        <p:nvSpPr>
          <p:cNvPr id="3" name="Content Placeholder 2">
            <a:extLst>
              <a:ext uri="{FF2B5EF4-FFF2-40B4-BE49-F238E27FC236}">
                <a16:creationId xmlns:a16="http://schemas.microsoft.com/office/drawing/2014/main" id="{70E15E79-7966-F846-9E3F-D04BC5DA2554}"/>
              </a:ext>
            </a:extLst>
          </p:cNvPr>
          <p:cNvSpPr>
            <a:spLocks noGrp="1"/>
          </p:cNvSpPr>
          <p:nvPr>
            <p:ph idx="11"/>
          </p:nvPr>
        </p:nvSpPr>
        <p:spPr/>
        <p:txBody>
          <a:bodyPr/>
          <a:lstStyle/>
          <a:p>
            <a:r>
              <a:rPr lang="en-US" dirty="0" err="1"/>
              <a:t>Enfortumab</a:t>
            </a:r>
            <a:r>
              <a:rPr lang="en-US" dirty="0"/>
              <a:t> </a:t>
            </a:r>
            <a:r>
              <a:rPr lang="en-US" dirty="0" err="1"/>
              <a:t>vedotin</a:t>
            </a:r>
            <a:r>
              <a:rPr lang="en-US" dirty="0"/>
              <a:t> </a:t>
            </a:r>
            <a:r>
              <a:rPr lang="en-US" dirty="0">
                <a:sym typeface="Wingdings" pitchFamily="2" charset="2"/>
              </a:rPr>
              <a:t></a:t>
            </a:r>
            <a:r>
              <a:rPr lang="en-US" dirty="0"/>
              <a:t> </a:t>
            </a:r>
            <a:r>
              <a:rPr lang="en-US" dirty="0" err="1"/>
              <a:t>erdafitinib</a:t>
            </a:r>
            <a:endParaRPr lang="en-US" dirty="0"/>
          </a:p>
        </p:txBody>
      </p:sp>
      <p:sp>
        <p:nvSpPr>
          <p:cNvPr id="4" name="Content Placeholder 3">
            <a:extLst>
              <a:ext uri="{FF2B5EF4-FFF2-40B4-BE49-F238E27FC236}">
                <a16:creationId xmlns:a16="http://schemas.microsoft.com/office/drawing/2014/main" id="{DF4AC737-77BE-F94E-8A01-BC9581995ABE}"/>
              </a:ext>
            </a:extLst>
          </p:cNvPr>
          <p:cNvSpPr>
            <a:spLocks noGrp="1"/>
          </p:cNvSpPr>
          <p:nvPr>
            <p:ph idx="12"/>
          </p:nvPr>
        </p:nvSpPr>
        <p:spPr/>
        <p:txBody>
          <a:bodyPr/>
          <a:lstStyle/>
          <a:p>
            <a:r>
              <a:rPr lang="en-US" dirty="0"/>
              <a:t>Erdafitinib </a:t>
            </a:r>
            <a:r>
              <a:rPr lang="en-US" dirty="0">
                <a:sym typeface="Wingdings" pitchFamily="2" charset="2"/>
              </a:rPr>
              <a:t> </a:t>
            </a:r>
            <a:r>
              <a:rPr lang="en-US" dirty="0" err="1">
                <a:sym typeface="Wingdings" pitchFamily="2" charset="2"/>
              </a:rPr>
              <a:t>enfortumab</a:t>
            </a:r>
            <a:r>
              <a:rPr lang="en-US" dirty="0">
                <a:sym typeface="Wingdings" pitchFamily="2" charset="2"/>
              </a:rPr>
              <a:t> vedotin</a:t>
            </a:r>
            <a:endParaRPr lang="en-US" dirty="0"/>
          </a:p>
        </p:txBody>
      </p:sp>
      <p:sp>
        <p:nvSpPr>
          <p:cNvPr id="5" name="Content Placeholder 4">
            <a:extLst>
              <a:ext uri="{FF2B5EF4-FFF2-40B4-BE49-F238E27FC236}">
                <a16:creationId xmlns:a16="http://schemas.microsoft.com/office/drawing/2014/main" id="{D8A9BAC0-C89E-1343-A1DC-BEEBECF58BC5}"/>
              </a:ext>
            </a:extLst>
          </p:cNvPr>
          <p:cNvSpPr>
            <a:spLocks noGrp="1"/>
          </p:cNvSpPr>
          <p:nvPr>
            <p:ph idx="13"/>
          </p:nvPr>
        </p:nvSpPr>
        <p:spPr/>
        <p:txBody>
          <a:bodyPr/>
          <a:lstStyle/>
          <a:p>
            <a:r>
              <a:rPr lang="en-US" dirty="0" err="1"/>
              <a:t>Enfortumab</a:t>
            </a:r>
            <a:r>
              <a:rPr lang="en-US" dirty="0"/>
              <a:t> </a:t>
            </a:r>
            <a:r>
              <a:rPr lang="en-US" dirty="0" err="1"/>
              <a:t>vedotin</a:t>
            </a:r>
            <a:r>
              <a:rPr lang="en-US" dirty="0"/>
              <a:t> </a:t>
            </a:r>
            <a:r>
              <a:rPr lang="en-US" dirty="0">
                <a:sym typeface="Wingdings" pitchFamily="2" charset="2"/>
              </a:rPr>
              <a:t></a:t>
            </a:r>
            <a:r>
              <a:rPr lang="en-US" dirty="0"/>
              <a:t> </a:t>
            </a:r>
            <a:r>
              <a:rPr lang="en-US" dirty="0" err="1"/>
              <a:t>erdafitinib</a:t>
            </a:r>
            <a:endParaRPr lang="en-US" dirty="0"/>
          </a:p>
        </p:txBody>
      </p:sp>
      <p:sp>
        <p:nvSpPr>
          <p:cNvPr id="6" name="Content Placeholder 5">
            <a:extLst>
              <a:ext uri="{FF2B5EF4-FFF2-40B4-BE49-F238E27FC236}">
                <a16:creationId xmlns:a16="http://schemas.microsoft.com/office/drawing/2014/main" id="{D9DE3C30-00C7-7C48-9CF6-B0E4E759A5F4}"/>
              </a:ext>
            </a:extLst>
          </p:cNvPr>
          <p:cNvSpPr>
            <a:spLocks noGrp="1"/>
          </p:cNvSpPr>
          <p:nvPr>
            <p:ph idx="14"/>
          </p:nvPr>
        </p:nvSpPr>
        <p:spPr/>
        <p:txBody>
          <a:bodyPr/>
          <a:lstStyle/>
          <a:p>
            <a:r>
              <a:rPr lang="en-US" dirty="0" err="1"/>
              <a:t>Enfortumab</a:t>
            </a:r>
            <a:r>
              <a:rPr lang="en-US" dirty="0"/>
              <a:t> </a:t>
            </a:r>
            <a:r>
              <a:rPr lang="en-US" dirty="0" err="1"/>
              <a:t>vedotin</a:t>
            </a:r>
            <a:r>
              <a:rPr lang="en-US" dirty="0"/>
              <a:t> </a:t>
            </a:r>
            <a:r>
              <a:rPr lang="en-US" dirty="0">
                <a:sym typeface="Wingdings" pitchFamily="2" charset="2"/>
              </a:rPr>
              <a:t></a:t>
            </a:r>
            <a:r>
              <a:rPr lang="en-US" dirty="0"/>
              <a:t> </a:t>
            </a:r>
            <a:r>
              <a:rPr lang="en-US" dirty="0" err="1"/>
              <a:t>erdafitinib</a:t>
            </a:r>
            <a:endParaRPr lang="en-US" dirty="0"/>
          </a:p>
        </p:txBody>
      </p:sp>
      <p:sp>
        <p:nvSpPr>
          <p:cNvPr id="7" name="Content Placeholder 6">
            <a:extLst>
              <a:ext uri="{FF2B5EF4-FFF2-40B4-BE49-F238E27FC236}">
                <a16:creationId xmlns:a16="http://schemas.microsoft.com/office/drawing/2014/main" id="{621EE93A-F68A-AB47-970E-4C12EAAED08D}"/>
              </a:ext>
            </a:extLst>
          </p:cNvPr>
          <p:cNvSpPr>
            <a:spLocks noGrp="1"/>
          </p:cNvSpPr>
          <p:nvPr>
            <p:ph idx="15"/>
          </p:nvPr>
        </p:nvSpPr>
        <p:spPr/>
        <p:txBody>
          <a:bodyPr/>
          <a:lstStyle/>
          <a:p>
            <a:r>
              <a:rPr lang="en-US" dirty="0" err="1"/>
              <a:t>Enfortumab</a:t>
            </a:r>
            <a:r>
              <a:rPr lang="en-US" dirty="0"/>
              <a:t> </a:t>
            </a:r>
            <a:r>
              <a:rPr lang="en-US" dirty="0" err="1"/>
              <a:t>vedotin</a:t>
            </a:r>
            <a:r>
              <a:rPr lang="en-US" dirty="0"/>
              <a:t> </a:t>
            </a:r>
            <a:r>
              <a:rPr lang="en-US" dirty="0">
                <a:sym typeface="Wingdings" pitchFamily="2" charset="2"/>
              </a:rPr>
              <a:t></a:t>
            </a:r>
            <a:r>
              <a:rPr lang="en-US" dirty="0"/>
              <a:t> </a:t>
            </a:r>
            <a:r>
              <a:rPr lang="en-US" dirty="0" err="1"/>
              <a:t>erdafitinib</a:t>
            </a:r>
            <a:endParaRPr lang="en-US" dirty="0"/>
          </a:p>
        </p:txBody>
      </p:sp>
      <p:sp>
        <p:nvSpPr>
          <p:cNvPr id="8" name="Content Placeholder 7">
            <a:extLst>
              <a:ext uri="{FF2B5EF4-FFF2-40B4-BE49-F238E27FC236}">
                <a16:creationId xmlns:a16="http://schemas.microsoft.com/office/drawing/2014/main" id="{06699163-25BB-684A-8BB2-AED4D32B6442}"/>
              </a:ext>
            </a:extLst>
          </p:cNvPr>
          <p:cNvSpPr>
            <a:spLocks noGrp="1"/>
          </p:cNvSpPr>
          <p:nvPr>
            <p:ph idx="16"/>
          </p:nvPr>
        </p:nvSpPr>
        <p:spPr/>
        <p:txBody>
          <a:bodyPr/>
          <a:lstStyle/>
          <a:p>
            <a:r>
              <a:rPr lang="en-US" dirty="0" err="1"/>
              <a:t>Enfortumab</a:t>
            </a:r>
            <a:r>
              <a:rPr lang="en-US" dirty="0"/>
              <a:t> </a:t>
            </a:r>
            <a:r>
              <a:rPr lang="en-US" dirty="0" err="1"/>
              <a:t>vedotin</a:t>
            </a:r>
            <a:r>
              <a:rPr lang="en-US" dirty="0"/>
              <a:t> </a:t>
            </a:r>
            <a:r>
              <a:rPr lang="en-US" dirty="0">
                <a:sym typeface="Wingdings" pitchFamily="2" charset="2"/>
              </a:rPr>
              <a:t></a:t>
            </a:r>
            <a:r>
              <a:rPr lang="en-US" dirty="0"/>
              <a:t> </a:t>
            </a:r>
            <a:r>
              <a:rPr lang="en-US" dirty="0" err="1"/>
              <a:t>erdafitinib</a:t>
            </a:r>
            <a:endParaRPr lang="en-US" dirty="0"/>
          </a:p>
        </p:txBody>
      </p:sp>
      <p:sp>
        <p:nvSpPr>
          <p:cNvPr id="9" name="Content Placeholder 8">
            <a:extLst>
              <a:ext uri="{FF2B5EF4-FFF2-40B4-BE49-F238E27FC236}">
                <a16:creationId xmlns:a16="http://schemas.microsoft.com/office/drawing/2014/main" id="{39E3B50D-C532-114B-BB69-5F223DB53828}"/>
              </a:ext>
            </a:extLst>
          </p:cNvPr>
          <p:cNvSpPr>
            <a:spLocks noGrp="1"/>
          </p:cNvSpPr>
          <p:nvPr>
            <p:ph idx="17"/>
          </p:nvPr>
        </p:nvSpPr>
        <p:spPr/>
        <p:txBody>
          <a:bodyPr/>
          <a:lstStyle/>
          <a:p>
            <a:r>
              <a:rPr lang="en-US" dirty="0" err="1"/>
              <a:t>Erdafitinib</a:t>
            </a:r>
            <a:r>
              <a:rPr lang="en-US" dirty="0"/>
              <a:t> </a:t>
            </a:r>
            <a:r>
              <a:rPr lang="en-US" dirty="0">
                <a:sym typeface="Wingdings" pitchFamily="2" charset="2"/>
              </a:rPr>
              <a:t></a:t>
            </a:r>
            <a:r>
              <a:rPr lang="en-US" dirty="0"/>
              <a:t> </a:t>
            </a:r>
            <a:r>
              <a:rPr lang="en-US" dirty="0" err="1"/>
              <a:t>enfortumab</a:t>
            </a:r>
            <a:r>
              <a:rPr lang="en-US" dirty="0"/>
              <a:t> </a:t>
            </a:r>
            <a:r>
              <a:rPr lang="en-US" dirty="0" err="1"/>
              <a:t>vedotin</a:t>
            </a:r>
            <a:endParaRPr lang="en-US" dirty="0"/>
          </a:p>
        </p:txBody>
      </p:sp>
      <p:sp>
        <p:nvSpPr>
          <p:cNvPr id="10" name="Content Placeholder 9">
            <a:extLst>
              <a:ext uri="{FF2B5EF4-FFF2-40B4-BE49-F238E27FC236}">
                <a16:creationId xmlns:a16="http://schemas.microsoft.com/office/drawing/2014/main" id="{02D6417D-0A45-7549-B9FD-EDE3FFD6605E}"/>
              </a:ext>
            </a:extLst>
          </p:cNvPr>
          <p:cNvSpPr>
            <a:spLocks noGrp="1"/>
          </p:cNvSpPr>
          <p:nvPr>
            <p:ph idx="18"/>
          </p:nvPr>
        </p:nvSpPr>
        <p:spPr/>
        <p:txBody>
          <a:bodyPr/>
          <a:lstStyle/>
          <a:p>
            <a:r>
              <a:rPr lang="en-US" dirty="0" err="1"/>
              <a:t>Erdafitinib</a:t>
            </a:r>
            <a:r>
              <a:rPr lang="en-US" dirty="0"/>
              <a:t> </a:t>
            </a:r>
            <a:r>
              <a:rPr lang="en-US" dirty="0">
                <a:sym typeface="Wingdings" pitchFamily="2" charset="2"/>
              </a:rPr>
              <a:t></a:t>
            </a:r>
            <a:r>
              <a:rPr lang="en-US" dirty="0"/>
              <a:t> </a:t>
            </a:r>
            <a:r>
              <a:rPr lang="en-US" dirty="0" err="1"/>
              <a:t>enfortumab</a:t>
            </a:r>
            <a:r>
              <a:rPr lang="en-US" dirty="0"/>
              <a:t> </a:t>
            </a:r>
            <a:r>
              <a:rPr lang="en-US" dirty="0" err="1"/>
              <a:t>vedotin</a:t>
            </a:r>
            <a:endParaRPr lang="en-US" dirty="0"/>
          </a:p>
        </p:txBody>
      </p:sp>
    </p:spTree>
    <p:extLst>
      <p:ext uri="{BB962C8B-B14F-4D97-AF65-F5344CB8AC3E}">
        <p14:creationId xmlns:p14="http://schemas.microsoft.com/office/powerpoint/2010/main" val="1419939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FA0CEE-F8ED-4A4A-AF51-E9DEDD1910AF}"/>
              </a:ext>
            </a:extLst>
          </p:cNvPr>
          <p:cNvSpPr>
            <a:spLocks noGrp="1"/>
          </p:cNvSpPr>
          <p:nvPr>
            <p:ph type="title"/>
          </p:nvPr>
        </p:nvSpPr>
        <p:spPr/>
        <p:txBody>
          <a:bodyPr/>
          <a:lstStyle/>
          <a:p>
            <a:r>
              <a:rPr lang="en-US" dirty="0"/>
              <a:t>Based on current clinical trial data and your personal experience, how would you compare the global tolerability/toxicity of </a:t>
            </a:r>
            <a:r>
              <a:rPr lang="en-US" dirty="0" err="1"/>
              <a:t>enfortumab</a:t>
            </a:r>
            <a:r>
              <a:rPr lang="en-US" dirty="0"/>
              <a:t> vedotin to that of erdafitinib in patients with </a:t>
            </a:r>
            <a:r>
              <a:rPr lang="en-US" dirty="0" err="1"/>
              <a:t>mUBC</a:t>
            </a:r>
            <a:r>
              <a:rPr lang="en-US" dirty="0"/>
              <a:t>? </a:t>
            </a:r>
          </a:p>
        </p:txBody>
      </p:sp>
      <p:sp>
        <p:nvSpPr>
          <p:cNvPr id="4" name="Content Placeholder 3">
            <a:extLst>
              <a:ext uri="{FF2B5EF4-FFF2-40B4-BE49-F238E27FC236}">
                <a16:creationId xmlns:a16="http://schemas.microsoft.com/office/drawing/2014/main" id="{6F8C8EA4-D80A-EF42-AB3F-8730E0136514}"/>
              </a:ext>
            </a:extLst>
          </p:cNvPr>
          <p:cNvSpPr>
            <a:spLocks noGrp="1"/>
          </p:cNvSpPr>
          <p:nvPr>
            <p:ph idx="11"/>
          </p:nvPr>
        </p:nvSpPr>
        <p:spPr/>
        <p:txBody>
          <a:bodyPr/>
          <a:lstStyle/>
          <a:p>
            <a:r>
              <a:rPr lang="en-US" dirty="0" err="1"/>
              <a:t>Enfortumab</a:t>
            </a:r>
            <a:r>
              <a:rPr lang="en-US" dirty="0"/>
              <a:t> vedotin has less toxicity</a:t>
            </a:r>
          </a:p>
        </p:txBody>
      </p:sp>
      <p:sp>
        <p:nvSpPr>
          <p:cNvPr id="5" name="Content Placeholder 4">
            <a:extLst>
              <a:ext uri="{FF2B5EF4-FFF2-40B4-BE49-F238E27FC236}">
                <a16:creationId xmlns:a16="http://schemas.microsoft.com/office/drawing/2014/main" id="{0A6C3215-CCD0-DD40-BF2D-9F51962E3EBD}"/>
              </a:ext>
            </a:extLst>
          </p:cNvPr>
          <p:cNvSpPr>
            <a:spLocks noGrp="1"/>
          </p:cNvSpPr>
          <p:nvPr>
            <p:ph idx="12"/>
          </p:nvPr>
        </p:nvSpPr>
        <p:spPr/>
        <p:txBody>
          <a:bodyPr/>
          <a:lstStyle/>
          <a:p>
            <a:r>
              <a:rPr lang="en-US" dirty="0"/>
              <a:t>About the same</a:t>
            </a:r>
          </a:p>
        </p:txBody>
      </p:sp>
      <p:sp>
        <p:nvSpPr>
          <p:cNvPr id="6" name="Content Placeholder 5">
            <a:extLst>
              <a:ext uri="{FF2B5EF4-FFF2-40B4-BE49-F238E27FC236}">
                <a16:creationId xmlns:a16="http://schemas.microsoft.com/office/drawing/2014/main" id="{297541D3-317B-5D42-8BD9-50DFEB69DC48}"/>
              </a:ext>
            </a:extLst>
          </p:cNvPr>
          <p:cNvSpPr>
            <a:spLocks noGrp="1"/>
          </p:cNvSpPr>
          <p:nvPr>
            <p:ph idx="13"/>
          </p:nvPr>
        </p:nvSpPr>
        <p:spPr/>
        <p:txBody>
          <a:bodyPr/>
          <a:lstStyle/>
          <a:p>
            <a:r>
              <a:rPr lang="en-US" dirty="0" err="1"/>
              <a:t>Enfortumab</a:t>
            </a:r>
            <a:r>
              <a:rPr lang="en-US" dirty="0"/>
              <a:t> </a:t>
            </a:r>
            <a:r>
              <a:rPr lang="en-US" dirty="0" err="1"/>
              <a:t>vedotin</a:t>
            </a:r>
            <a:r>
              <a:rPr lang="en-US" dirty="0"/>
              <a:t> has less toxicity</a:t>
            </a:r>
          </a:p>
        </p:txBody>
      </p:sp>
      <p:sp>
        <p:nvSpPr>
          <p:cNvPr id="7" name="Content Placeholder 6">
            <a:extLst>
              <a:ext uri="{FF2B5EF4-FFF2-40B4-BE49-F238E27FC236}">
                <a16:creationId xmlns:a16="http://schemas.microsoft.com/office/drawing/2014/main" id="{4B9A9D86-9F94-D64E-82B3-E118ABC77AD5}"/>
              </a:ext>
            </a:extLst>
          </p:cNvPr>
          <p:cNvSpPr>
            <a:spLocks noGrp="1"/>
          </p:cNvSpPr>
          <p:nvPr>
            <p:ph idx="14"/>
          </p:nvPr>
        </p:nvSpPr>
        <p:spPr/>
        <p:txBody>
          <a:bodyPr/>
          <a:lstStyle/>
          <a:p>
            <a:r>
              <a:rPr lang="en-US" dirty="0" err="1"/>
              <a:t>Enfortumab</a:t>
            </a:r>
            <a:r>
              <a:rPr lang="en-US" dirty="0"/>
              <a:t> </a:t>
            </a:r>
            <a:r>
              <a:rPr lang="en-US" dirty="0" err="1"/>
              <a:t>vedotin</a:t>
            </a:r>
            <a:r>
              <a:rPr lang="en-US" dirty="0"/>
              <a:t> has less toxicity</a:t>
            </a:r>
          </a:p>
        </p:txBody>
      </p:sp>
      <p:sp>
        <p:nvSpPr>
          <p:cNvPr id="8" name="Content Placeholder 7">
            <a:extLst>
              <a:ext uri="{FF2B5EF4-FFF2-40B4-BE49-F238E27FC236}">
                <a16:creationId xmlns:a16="http://schemas.microsoft.com/office/drawing/2014/main" id="{F22E8F85-4DB1-A747-8535-EB0C871F54AE}"/>
              </a:ext>
            </a:extLst>
          </p:cNvPr>
          <p:cNvSpPr>
            <a:spLocks noGrp="1"/>
          </p:cNvSpPr>
          <p:nvPr>
            <p:ph idx="15"/>
          </p:nvPr>
        </p:nvSpPr>
        <p:spPr/>
        <p:txBody>
          <a:bodyPr/>
          <a:lstStyle/>
          <a:p>
            <a:r>
              <a:rPr lang="en-US" dirty="0"/>
              <a:t>About the same</a:t>
            </a:r>
          </a:p>
        </p:txBody>
      </p:sp>
      <p:sp>
        <p:nvSpPr>
          <p:cNvPr id="9" name="Content Placeholder 8">
            <a:extLst>
              <a:ext uri="{FF2B5EF4-FFF2-40B4-BE49-F238E27FC236}">
                <a16:creationId xmlns:a16="http://schemas.microsoft.com/office/drawing/2014/main" id="{30EA4C11-BD3F-2447-BDC9-20EAE899DB7E}"/>
              </a:ext>
            </a:extLst>
          </p:cNvPr>
          <p:cNvSpPr>
            <a:spLocks noGrp="1"/>
          </p:cNvSpPr>
          <p:nvPr>
            <p:ph idx="16"/>
          </p:nvPr>
        </p:nvSpPr>
        <p:spPr/>
        <p:txBody>
          <a:bodyPr/>
          <a:lstStyle/>
          <a:p>
            <a:r>
              <a:rPr lang="en-US" dirty="0" err="1"/>
              <a:t>Enfortumab</a:t>
            </a:r>
            <a:r>
              <a:rPr lang="en-US" dirty="0"/>
              <a:t> </a:t>
            </a:r>
            <a:r>
              <a:rPr lang="en-US" dirty="0" err="1"/>
              <a:t>vedotin</a:t>
            </a:r>
            <a:r>
              <a:rPr lang="en-US" dirty="0"/>
              <a:t> has less toxicity</a:t>
            </a:r>
          </a:p>
        </p:txBody>
      </p:sp>
      <p:sp>
        <p:nvSpPr>
          <p:cNvPr id="10" name="Content Placeholder 9">
            <a:extLst>
              <a:ext uri="{FF2B5EF4-FFF2-40B4-BE49-F238E27FC236}">
                <a16:creationId xmlns:a16="http://schemas.microsoft.com/office/drawing/2014/main" id="{48A41263-17CB-AF4A-ABB1-0B2C08C14215}"/>
              </a:ext>
            </a:extLst>
          </p:cNvPr>
          <p:cNvSpPr>
            <a:spLocks noGrp="1"/>
          </p:cNvSpPr>
          <p:nvPr>
            <p:ph idx="17"/>
          </p:nvPr>
        </p:nvSpPr>
        <p:spPr/>
        <p:txBody>
          <a:bodyPr/>
          <a:lstStyle/>
          <a:p>
            <a:r>
              <a:rPr lang="en-US" dirty="0"/>
              <a:t>About the same</a:t>
            </a:r>
          </a:p>
        </p:txBody>
      </p:sp>
      <p:sp>
        <p:nvSpPr>
          <p:cNvPr id="11" name="Content Placeholder 10">
            <a:extLst>
              <a:ext uri="{FF2B5EF4-FFF2-40B4-BE49-F238E27FC236}">
                <a16:creationId xmlns:a16="http://schemas.microsoft.com/office/drawing/2014/main" id="{CD5DB71F-0DE2-3448-8989-C67D799A47CC}"/>
              </a:ext>
            </a:extLst>
          </p:cNvPr>
          <p:cNvSpPr>
            <a:spLocks noGrp="1"/>
          </p:cNvSpPr>
          <p:nvPr>
            <p:ph idx="18"/>
          </p:nvPr>
        </p:nvSpPr>
        <p:spPr/>
        <p:txBody>
          <a:bodyPr/>
          <a:lstStyle/>
          <a:p>
            <a:r>
              <a:rPr lang="en-US" dirty="0"/>
              <a:t>About the same</a:t>
            </a:r>
          </a:p>
        </p:txBody>
      </p:sp>
    </p:spTree>
    <p:extLst>
      <p:ext uri="{BB962C8B-B14F-4D97-AF65-F5344CB8AC3E}">
        <p14:creationId xmlns:p14="http://schemas.microsoft.com/office/powerpoint/2010/main" val="1050824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E0DA8B-CF53-4A71-B58A-5EC65C943C55}"/>
              </a:ext>
            </a:extLst>
          </p:cNvPr>
          <p:cNvSpPr>
            <a:spLocks noGrp="1"/>
          </p:cNvSpPr>
          <p:nvPr>
            <p:ph type="title" idx="4294967295"/>
          </p:nvPr>
        </p:nvSpPr>
        <p:spPr>
          <a:xfrm>
            <a:off x="838200" y="631825"/>
            <a:ext cx="10515600" cy="1325563"/>
          </a:xfrm>
        </p:spPr>
        <p:txBody>
          <a:bodyPr vert="horz" lIns="91440" tIns="45720" rIns="91440" bIns="45720" rtlCol="0" anchor="ctr">
            <a:normAutofit/>
          </a:bodyPr>
          <a:lstStyle/>
          <a:p>
            <a:r>
              <a:rPr lang="en-US" sz="4000" b="1" kern="1200">
                <a:solidFill>
                  <a:schemeClr val="tx1"/>
                </a:solidFill>
                <a:latin typeface="+mj-lt"/>
                <a:ea typeface="+mj-ea"/>
                <a:cs typeface="+mj-cs"/>
              </a:rPr>
              <a:t>Case – </a:t>
            </a:r>
            <a:r>
              <a:rPr lang="en-US" sz="4000" b="1" kern="1200" err="1">
                <a:solidFill>
                  <a:schemeClr val="tx1"/>
                </a:solidFill>
                <a:latin typeface="+mj-lt"/>
                <a:ea typeface="+mj-ea"/>
                <a:cs typeface="+mj-cs"/>
              </a:rPr>
              <a:t>Ms</a:t>
            </a:r>
            <a:r>
              <a:rPr lang="en-US" sz="4000" b="1" kern="1200">
                <a:solidFill>
                  <a:schemeClr val="tx1"/>
                </a:solidFill>
                <a:latin typeface="+mj-lt"/>
                <a:ea typeface="+mj-ea"/>
                <a:cs typeface="+mj-cs"/>
              </a:rPr>
              <a:t> </a:t>
            </a:r>
            <a:r>
              <a:rPr lang="en-US" sz="4000" b="1" kern="1200" err="1">
                <a:solidFill>
                  <a:schemeClr val="tx1"/>
                </a:solidFill>
                <a:latin typeface="+mj-lt"/>
                <a:ea typeface="+mj-ea"/>
                <a:cs typeface="+mj-cs"/>
              </a:rPr>
              <a:t>Salabao</a:t>
            </a:r>
            <a:r>
              <a:rPr lang="en-US" sz="4000" b="1" kern="1200">
                <a:solidFill>
                  <a:schemeClr val="tx1"/>
                </a:solidFill>
                <a:latin typeface="+mj-lt"/>
                <a:ea typeface="+mj-ea"/>
                <a:cs typeface="+mj-cs"/>
              </a:rPr>
              <a:t>: 70-year-old woman</a:t>
            </a:r>
          </a:p>
        </p:txBody>
      </p:sp>
      <p:sp>
        <p:nvSpPr>
          <p:cNvPr id="3" name="Content Placeholder 2">
            <a:extLst>
              <a:ext uri="{FF2B5EF4-FFF2-40B4-BE49-F238E27FC236}">
                <a16:creationId xmlns:a16="http://schemas.microsoft.com/office/drawing/2014/main" id="{1B535A18-E768-4C14-9605-1230DE6762A3}"/>
              </a:ext>
            </a:extLst>
          </p:cNvPr>
          <p:cNvSpPr>
            <a:spLocks noGrp="1"/>
          </p:cNvSpPr>
          <p:nvPr>
            <p:ph idx="4294967295"/>
          </p:nvPr>
        </p:nvSpPr>
        <p:spPr>
          <a:xfrm>
            <a:off x="838200" y="2057400"/>
            <a:ext cx="10515600" cy="3871762"/>
          </a:xfrm>
        </p:spPr>
        <p:txBody>
          <a:bodyPr vert="horz" lIns="91440" tIns="45720" rIns="91440" bIns="45720" rtlCol="0">
            <a:normAutofit/>
          </a:bodyPr>
          <a:lstStyle/>
          <a:p>
            <a:pPr marL="285750"/>
            <a:r>
              <a:rPr lang="en-US" sz="2400"/>
              <a:t>70 year-old woman with a history of multiple sclerosis &amp; biopsy-proven high grade urothelial carcinoma. </a:t>
            </a:r>
          </a:p>
          <a:p>
            <a:pPr marL="285750"/>
            <a:r>
              <a:rPr lang="en-US" sz="2400"/>
              <a:t>Staging PET-CT: FDG-avid RP lymph nodes and indeterminate FDG uptake in an 8mm lung nodules and ribs.</a:t>
            </a:r>
          </a:p>
          <a:p>
            <a:r>
              <a:rPr lang="en-US" sz="2400"/>
              <a:t>Her treatment course has been as follows:</a:t>
            </a:r>
          </a:p>
        </p:txBody>
      </p:sp>
    </p:spTree>
    <p:extLst>
      <p:ext uri="{BB962C8B-B14F-4D97-AF65-F5344CB8AC3E}">
        <p14:creationId xmlns:p14="http://schemas.microsoft.com/office/powerpoint/2010/main" val="3081188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p:cNvSpPr>
            <a:spLocks noGrp="1"/>
          </p:cNvSpPr>
          <p:nvPr>
            <p:ph type="title"/>
          </p:nvPr>
        </p:nvSpPr>
        <p:spPr>
          <a:xfrm>
            <a:off x="301752" y="201167"/>
            <a:ext cx="10515600" cy="2989665"/>
          </a:xfrm>
        </p:spPr>
        <p:txBody>
          <a:bodyPr>
            <a:noAutofit/>
          </a:bodyPr>
          <a:lstStyle/>
          <a:p>
            <a:r>
              <a:rPr lang="en-US" sz="4400"/>
              <a:t>After a long drought,</a:t>
            </a:r>
            <a:br>
              <a:rPr lang="en-US" sz="4400"/>
            </a:br>
            <a:r>
              <a:rPr lang="en-US" sz="4400"/>
              <a:t>novel therapies for </a:t>
            </a:r>
            <a:br>
              <a:rPr lang="en-US" sz="4400"/>
            </a:br>
            <a:r>
              <a:rPr lang="en-US" sz="4400"/>
              <a:t>metastatic urothelial cancer </a:t>
            </a:r>
            <a:br>
              <a:rPr lang="en-US" sz="4400"/>
            </a:br>
            <a:r>
              <a:rPr lang="en-US" sz="4400"/>
              <a:t>emerge</a:t>
            </a:r>
          </a:p>
        </p:txBody>
      </p:sp>
      <p:sp>
        <p:nvSpPr>
          <p:cNvPr id="2" name="Slide Number Placeholder 1"/>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 name="OTLSHAPE_TB_00000000000000000000000000000000_LeftEndCaps" hidden="1"/>
          <p:cNvSpPr txBox="1"/>
          <p:nvPr>
            <p:custDataLst>
              <p:tags r:id="rId2"/>
            </p:custDataLst>
          </p:nvPr>
        </p:nvSpPr>
        <p:spPr>
          <a:xfrm>
            <a:off x="12700" y="12700"/>
            <a:ext cx="0" cy="27699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OTLSHAPE_TB_00000000000000000000000000000000_RightEndCaps"/>
          <p:cNvSpPr txBox="1"/>
          <p:nvPr>
            <p:custDataLst>
              <p:tags r:id="rId3"/>
            </p:custDataLst>
          </p:nvPr>
        </p:nvSpPr>
        <p:spPr>
          <a:xfrm>
            <a:off x="11476073" y="5132000"/>
            <a:ext cx="448584" cy="276999"/>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8" normalizeH="0" baseline="0" noProof="0">
                <a:ln>
                  <a:noFill/>
                </a:ln>
                <a:solidFill>
                  <a:srgbClr val="ED7D31"/>
                </a:solidFill>
                <a:effectLst/>
                <a:uLnTx/>
                <a:uFillTx/>
                <a:latin typeface="Calibri" panose="020F0502020204030204" pitchFamily="34" charset="0"/>
                <a:ea typeface="+mn-ea"/>
                <a:cs typeface="+mn-cs"/>
              </a:rPr>
              <a:t>2020</a:t>
            </a:r>
          </a:p>
        </p:txBody>
      </p:sp>
      <p:cxnSp>
        <p:nvCxnSpPr>
          <p:cNvPr id="16" name="OTLSHAPE_M_980542d4c7644e508885a125beca20ea_Connector1"/>
          <p:cNvCxnSpPr/>
          <p:nvPr>
            <p:custDataLst>
              <p:tags r:id="rId4"/>
            </p:custDataLst>
          </p:nvPr>
        </p:nvCxnSpPr>
        <p:spPr>
          <a:xfrm>
            <a:off x="1081515" y="4640707"/>
            <a:ext cx="0" cy="502793"/>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OTLSHAPE_M_4ce736a56ea746df82fbd83c2f3b5841_Connector1"/>
          <p:cNvCxnSpPr/>
          <p:nvPr>
            <p:custDataLst>
              <p:tags r:id="rId5"/>
            </p:custDataLst>
          </p:nvPr>
        </p:nvCxnSpPr>
        <p:spPr>
          <a:xfrm>
            <a:off x="8423403" y="4640707"/>
            <a:ext cx="0" cy="502793"/>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OTLSHAPE_M_02a4507433894ff1820bd5176536097a_Connector1"/>
          <p:cNvCxnSpPr/>
          <p:nvPr>
            <p:custDataLst>
              <p:tags r:id="rId6"/>
            </p:custDataLst>
          </p:nvPr>
        </p:nvCxnSpPr>
        <p:spPr>
          <a:xfrm>
            <a:off x="10012163" y="1502452"/>
            <a:ext cx="0" cy="3641048"/>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OTLSHAPE_M_8cbc08088c344e818fa828bae709075c_Connector1"/>
          <p:cNvCxnSpPr/>
          <p:nvPr>
            <p:custDataLst>
              <p:tags r:id="rId7"/>
            </p:custDataLst>
          </p:nvPr>
        </p:nvCxnSpPr>
        <p:spPr>
          <a:xfrm>
            <a:off x="10182084" y="1967696"/>
            <a:ext cx="0" cy="317580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OTLSHAPE_M_12c66354ad064ef6aa2cdd768c129142_Connector1"/>
          <p:cNvCxnSpPr/>
          <p:nvPr>
            <p:custDataLst>
              <p:tags r:id="rId8"/>
            </p:custDataLst>
          </p:nvPr>
        </p:nvCxnSpPr>
        <p:spPr>
          <a:xfrm>
            <a:off x="10239596" y="2432939"/>
            <a:ext cx="0" cy="2710561"/>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OTLSHAPE_M_c2e02ed6ac9f4f31a58ed7e5bee65ceb_Connector1"/>
          <p:cNvCxnSpPr/>
          <p:nvPr>
            <p:custDataLst>
              <p:tags r:id="rId9"/>
            </p:custDataLst>
          </p:nvPr>
        </p:nvCxnSpPr>
        <p:spPr>
          <a:xfrm>
            <a:off x="10250706" y="3363426"/>
            <a:ext cx="0" cy="1780074"/>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OTLSHAPE_M_0ee01482c05c452fa8ebe338b3cf9808_Connector1"/>
          <p:cNvCxnSpPr/>
          <p:nvPr>
            <p:custDataLst>
              <p:tags r:id="rId10"/>
            </p:custDataLst>
          </p:nvPr>
        </p:nvCxnSpPr>
        <p:spPr>
          <a:xfrm>
            <a:off x="10704264" y="3828669"/>
            <a:ext cx="0" cy="1314831"/>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OTLSHAPE_M_f349241d7f9b4c528f12158a61ee588f_Connector1"/>
          <p:cNvCxnSpPr/>
          <p:nvPr>
            <p:custDataLst>
              <p:tags r:id="rId11"/>
            </p:custDataLst>
          </p:nvPr>
        </p:nvCxnSpPr>
        <p:spPr>
          <a:xfrm>
            <a:off x="10867649" y="4402434"/>
            <a:ext cx="0" cy="741067"/>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OTLSHAPE_TB_00000000000000000000000000000000_ScaleContainer"/>
          <p:cNvSpPr/>
          <p:nvPr>
            <p:custDataLst>
              <p:tags r:id="rId12"/>
            </p:custDataLst>
          </p:nvPr>
        </p:nvSpPr>
        <p:spPr>
          <a:xfrm>
            <a:off x="844465" y="5143500"/>
            <a:ext cx="10515600" cy="254000"/>
          </a:xfrm>
          <a:prstGeom prst="roundRect">
            <a:avLst/>
          </a:prstGeom>
          <a:gradFill flip="none" rotWithShape="1">
            <a:gsLst>
              <a:gs pos="0">
                <a:srgbClr val="44546A"/>
              </a:gs>
              <a:gs pos="100000">
                <a:srgbClr val="52667F"/>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OTLSHAPE_TB_00000000000000000000000000000000_ElapsedTime"/>
          <p:cNvSpPr/>
          <p:nvPr>
            <p:custDataLst>
              <p:tags r:id="rId13"/>
            </p:custDataLst>
          </p:nvPr>
        </p:nvSpPr>
        <p:spPr>
          <a:xfrm>
            <a:off x="844465" y="5346700"/>
            <a:ext cx="10121900" cy="50800"/>
          </a:xfrm>
          <a:prstGeom prst="roundRect">
            <a:avLst/>
          </a:prstGeom>
          <a:solidFill>
            <a:srgbClr val="FF0000">
              <a:alpha val="74902"/>
            </a:srgbClr>
          </a:solidFill>
          <a:ln w="12700" cap="flat" cmpd="sng" algn="ctr">
            <a:noFill/>
            <a:prstDash val="solid"/>
            <a:miter lim="800000"/>
          </a:ln>
          <a:effectLst/>
          <a:scene3d>
            <a:camera prst="orthographicFront"/>
            <a:lightRig rig="threePt" dir="t"/>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OTLSHAPE_TB_00000000000000000000000000000000_TodayMarkerShape"/>
          <p:cNvSpPr/>
          <p:nvPr>
            <p:custDataLst>
              <p:tags r:id="rId14"/>
            </p:custDataLst>
          </p:nvPr>
        </p:nvSpPr>
        <p:spPr>
          <a:xfrm>
            <a:off x="10925434" y="5397500"/>
            <a:ext cx="76200" cy="84667"/>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OTLSHAPE_TB_00000000000000000000000000000000_TodayMarkerText"/>
          <p:cNvSpPr txBox="1"/>
          <p:nvPr>
            <p:custDataLst>
              <p:tags r:id="rId15"/>
            </p:custDataLst>
          </p:nvPr>
        </p:nvSpPr>
        <p:spPr>
          <a:xfrm>
            <a:off x="10781592" y="5482167"/>
            <a:ext cx="368300" cy="186055"/>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2" normalizeH="0" baseline="0" noProof="0">
                <a:ln>
                  <a:noFill/>
                </a:ln>
                <a:solidFill>
                  <a:srgbClr val="000000"/>
                </a:solidFill>
                <a:effectLst/>
                <a:uLnTx/>
                <a:uFillTx/>
                <a:latin typeface="Calibri" panose="020F0502020204030204" pitchFamily="34" charset="0"/>
                <a:ea typeface="+mn-ea"/>
                <a:cs typeface="+mn-cs"/>
              </a:rPr>
              <a:t>Today</a:t>
            </a:r>
          </a:p>
        </p:txBody>
      </p:sp>
      <p:sp>
        <p:nvSpPr>
          <p:cNvPr id="9" name="OTLSHAPE_TB_00000000000000000000000000000000_TimescaleInterval1"/>
          <p:cNvSpPr txBox="1"/>
          <p:nvPr>
            <p:custDataLst>
              <p:tags r:id="rId16"/>
            </p:custDataLst>
          </p:nvPr>
        </p:nvSpPr>
        <p:spPr>
          <a:xfrm>
            <a:off x="907965" y="5181600"/>
            <a:ext cx="314189" cy="1778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white"/>
                </a:solidFill>
                <a:effectLst/>
                <a:uLnTx/>
                <a:uFillTx/>
                <a:latin typeface="Calibri" panose="020F0502020204030204" pitchFamily="34" charset="0"/>
                <a:ea typeface="+mn-ea"/>
                <a:cs typeface="+mn-cs"/>
              </a:rPr>
              <a:t>1978</a:t>
            </a:r>
          </a:p>
        </p:txBody>
      </p:sp>
      <p:sp>
        <p:nvSpPr>
          <p:cNvPr id="10" name="OTLSHAPE_TB_00000000000000000000000000000000_TimescaleInterval2"/>
          <p:cNvSpPr txBox="1"/>
          <p:nvPr>
            <p:custDataLst>
              <p:tags r:id="rId17"/>
            </p:custDataLst>
          </p:nvPr>
        </p:nvSpPr>
        <p:spPr>
          <a:xfrm>
            <a:off x="1862790" y="5181600"/>
            <a:ext cx="314189" cy="1778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white"/>
                </a:solidFill>
                <a:effectLst/>
                <a:uLnTx/>
                <a:uFillTx/>
                <a:latin typeface="Calibri" panose="020F0502020204030204" pitchFamily="34" charset="0"/>
                <a:ea typeface="+mn-ea"/>
                <a:cs typeface="+mn-cs"/>
              </a:rPr>
              <a:t>1982</a:t>
            </a:r>
          </a:p>
        </p:txBody>
      </p:sp>
      <p:sp>
        <p:nvSpPr>
          <p:cNvPr id="11" name="OTLSHAPE_TB_00000000000000000000000000000000_TimescaleInterval3"/>
          <p:cNvSpPr txBox="1"/>
          <p:nvPr>
            <p:custDataLst>
              <p:tags r:id="rId18"/>
            </p:custDataLst>
          </p:nvPr>
        </p:nvSpPr>
        <p:spPr>
          <a:xfrm>
            <a:off x="2817614" y="5181600"/>
            <a:ext cx="314189" cy="1778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white"/>
                </a:solidFill>
                <a:effectLst/>
                <a:uLnTx/>
                <a:uFillTx/>
                <a:latin typeface="Calibri" panose="020F0502020204030204" pitchFamily="34" charset="0"/>
                <a:ea typeface="+mn-ea"/>
                <a:cs typeface="+mn-cs"/>
              </a:rPr>
              <a:t>1986</a:t>
            </a:r>
          </a:p>
        </p:txBody>
      </p:sp>
      <p:sp>
        <p:nvSpPr>
          <p:cNvPr id="12" name="OTLSHAPE_TB_00000000000000000000000000000000_TimescaleInterval4"/>
          <p:cNvSpPr txBox="1"/>
          <p:nvPr>
            <p:custDataLst>
              <p:tags r:id="rId19"/>
            </p:custDataLst>
          </p:nvPr>
        </p:nvSpPr>
        <p:spPr>
          <a:xfrm>
            <a:off x="3772439" y="5181600"/>
            <a:ext cx="314189" cy="1778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white"/>
                </a:solidFill>
                <a:effectLst/>
                <a:uLnTx/>
                <a:uFillTx/>
                <a:latin typeface="Calibri" panose="020F0502020204030204" pitchFamily="34" charset="0"/>
                <a:ea typeface="+mn-ea"/>
                <a:cs typeface="+mn-cs"/>
              </a:rPr>
              <a:t>1990</a:t>
            </a:r>
          </a:p>
        </p:txBody>
      </p:sp>
      <p:sp>
        <p:nvSpPr>
          <p:cNvPr id="13" name="OTLSHAPE_TB_00000000000000000000000000000000_TimescaleInterval5"/>
          <p:cNvSpPr txBox="1"/>
          <p:nvPr>
            <p:custDataLst>
              <p:tags r:id="rId20"/>
            </p:custDataLst>
          </p:nvPr>
        </p:nvSpPr>
        <p:spPr>
          <a:xfrm>
            <a:off x="4727263" y="5181600"/>
            <a:ext cx="314189" cy="1778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white"/>
                </a:solidFill>
                <a:effectLst/>
                <a:uLnTx/>
                <a:uFillTx/>
                <a:latin typeface="Calibri" panose="020F0502020204030204" pitchFamily="34" charset="0"/>
                <a:ea typeface="+mn-ea"/>
                <a:cs typeface="+mn-cs"/>
              </a:rPr>
              <a:t>1994</a:t>
            </a:r>
          </a:p>
        </p:txBody>
      </p:sp>
      <p:sp>
        <p:nvSpPr>
          <p:cNvPr id="14" name="OTLSHAPE_TB_00000000000000000000000000000000_TimescaleInterval6"/>
          <p:cNvSpPr txBox="1"/>
          <p:nvPr>
            <p:custDataLst>
              <p:tags r:id="rId21"/>
            </p:custDataLst>
          </p:nvPr>
        </p:nvSpPr>
        <p:spPr>
          <a:xfrm>
            <a:off x="5682088" y="5181600"/>
            <a:ext cx="314189" cy="1778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white"/>
                </a:solidFill>
                <a:effectLst/>
                <a:uLnTx/>
                <a:uFillTx/>
                <a:latin typeface="Calibri" panose="020F0502020204030204" pitchFamily="34" charset="0"/>
                <a:ea typeface="+mn-ea"/>
                <a:cs typeface="+mn-cs"/>
              </a:rPr>
              <a:t>1998</a:t>
            </a:r>
          </a:p>
        </p:txBody>
      </p:sp>
      <p:sp>
        <p:nvSpPr>
          <p:cNvPr id="15" name="OTLSHAPE_TB_00000000000000000000000000000000_TimescaleInterval7"/>
          <p:cNvSpPr txBox="1"/>
          <p:nvPr>
            <p:custDataLst>
              <p:tags r:id="rId22"/>
            </p:custDataLst>
          </p:nvPr>
        </p:nvSpPr>
        <p:spPr>
          <a:xfrm>
            <a:off x="6636912" y="5181600"/>
            <a:ext cx="314189" cy="1778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white"/>
                </a:solidFill>
                <a:effectLst/>
                <a:uLnTx/>
                <a:uFillTx/>
                <a:latin typeface="Calibri" panose="020F0502020204030204" pitchFamily="34" charset="0"/>
                <a:ea typeface="+mn-ea"/>
                <a:cs typeface="+mn-cs"/>
              </a:rPr>
              <a:t>2002</a:t>
            </a:r>
          </a:p>
        </p:txBody>
      </p:sp>
      <p:sp>
        <p:nvSpPr>
          <p:cNvPr id="66" name="OTLSHAPE_TB_00000000000000000000000000000000_TimescaleInterval8"/>
          <p:cNvSpPr txBox="1"/>
          <p:nvPr>
            <p:custDataLst>
              <p:tags r:id="rId23"/>
            </p:custDataLst>
          </p:nvPr>
        </p:nvSpPr>
        <p:spPr>
          <a:xfrm>
            <a:off x="7591737" y="5181600"/>
            <a:ext cx="314189" cy="1778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white"/>
                </a:solidFill>
                <a:effectLst/>
                <a:uLnTx/>
                <a:uFillTx/>
                <a:latin typeface="Calibri" panose="020F0502020204030204" pitchFamily="34" charset="0"/>
                <a:ea typeface="+mn-ea"/>
                <a:cs typeface="+mn-cs"/>
              </a:rPr>
              <a:t>2006</a:t>
            </a:r>
          </a:p>
        </p:txBody>
      </p:sp>
      <p:sp>
        <p:nvSpPr>
          <p:cNvPr id="67" name="OTLSHAPE_TB_00000000000000000000000000000000_TimescaleInterval9"/>
          <p:cNvSpPr txBox="1"/>
          <p:nvPr>
            <p:custDataLst>
              <p:tags r:id="rId24"/>
            </p:custDataLst>
          </p:nvPr>
        </p:nvSpPr>
        <p:spPr>
          <a:xfrm>
            <a:off x="8546561" y="5181600"/>
            <a:ext cx="314189" cy="1778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white"/>
                </a:solidFill>
                <a:effectLst/>
                <a:uLnTx/>
                <a:uFillTx/>
                <a:latin typeface="Calibri" panose="020F0502020204030204" pitchFamily="34" charset="0"/>
                <a:ea typeface="+mn-ea"/>
                <a:cs typeface="+mn-cs"/>
              </a:rPr>
              <a:t>2010</a:t>
            </a:r>
          </a:p>
        </p:txBody>
      </p:sp>
      <p:sp>
        <p:nvSpPr>
          <p:cNvPr id="68" name="OTLSHAPE_TB_00000000000000000000000000000000_TimescaleInterval10"/>
          <p:cNvSpPr txBox="1"/>
          <p:nvPr>
            <p:custDataLst>
              <p:tags r:id="rId25"/>
            </p:custDataLst>
          </p:nvPr>
        </p:nvSpPr>
        <p:spPr>
          <a:xfrm>
            <a:off x="9501386" y="5181600"/>
            <a:ext cx="314189" cy="1778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white"/>
                </a:solidFill>
                <a:effectLst/>
                <a:uLnTx/>
                <a:uFillTx/>
                <a:latin typeface="Calibri" panose="020F0502020204030204" pitchFamily="34" charset="0"/>
                <a:ea typeface="+mn-ea"/>
                <a:cs typeface="+mn-cs"/>
              </a:rPr>
              <a:t>2014</a:t>
            </a:r>
          </a:p>
        </p:txBody>
      </p:sp>
      <p:sp>
        <p:nvSpPr>
          <p:cNvPr id="69" name="OTLSHAPE_TB_00000000000000000000000000000000_TimescaleInterval11"/>
          <p:cNvSpPr txBox="1"/>
          <p:nvPr>
            <p:custDataLst>
              <p:tags r:id="rId26"/>
            </p:custDataLst>
          </p:nvPr>
        </p:nvSpPr>
        <p:spPr>
          <a:xfrm>
            <a:off x="10456210" y="5181600"/>
            <a:ext cx="314189" cy="177800"/>
          </a:xfrm>
          <a:prstGeom prst="rect">
            <a:avLst/>
          </a:prstGeom>
          <a:noFill/>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white"/>
                </a:solidFill>
                <a:effectLst/>
                <a:uLnTx/>
                <a:uFillTx/>
                <a:latin typeface="Calibri" panose="020F0502020204030204" pitchFamily="34" charset="0"/>
                <a:ea typeface="+mn-ea"/>
                <a:cs typeface="+mn-cs"/>
              </a:rPr>
              <a:t>2018</a:t>
            </a:r>
          </a:p>
        </p:txBody>
      </p:sp>
      <p:sp>
        <p:nvSpPr>
          <p:cNvPr id="80" name="OTLSHAPE_T_7b0ed12ef0484019a9ff7c00790ef144_Shape"/>
          <p:cNvSpPr/>
          <p:nvPr>
            <p:custDataLst>
              <p:tags r:id="rId27"/>
            </p:custDataLst>
          </p:nvPr>
        </p:nvSpPr>
        <p:spPr>
          <a:xfrm>
            <a:off x="10904756" y="5771339"/>
            <a:ext cx="50800" cy="127000"/>
          </a:xfrm>
          <a:prstGeom prst="rect">
            <a:avLst/>
          </a:prstGeom>
          <a:solidFill>
            <a:srgbClr val="0072BC"/>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1" name="OTLSHAPE_T_7b0ed12ef0484019a9ff7c00790ef144_ShapePercentage" hidden="1"/>
          <p:cNvSpPr/>
          <p:nvPr>
            <p:custDataLst>
              <p:tags r:id="rId28"/>
            </p:custDataLst>
          </p:nvPr>
        </p:nvSpPr>
        <p:spPr>
          <a:xfrm>
            <a:off x="12700" y="127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2" name="OTLSHAPE_T_7b0ed12ef0484019a9ff7c00790ef144_Duration" hidden="1"/>
          <p:cNvSpPr txBox="1"/>
          <p:nvPr>
            <p:custDataLst>
              <p:tags r:id="rId29"/>
            </p:custDataLst>
          </p:nvPr>
        </p:nvSpPr>
        <p:spPr>
          <a:xfrm>
            <a:off x="12700" y="12700"/>
            <a:ext cx="0" cy="27699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OTLSHAPE_T_7b0ed12ef0484019a9ff7c00790ef144_TextPercentage" hidden="1"/>
          <p:cNvSpPr txBox="1"/>
          <p:nvPr>
            <p:custDataLst>
              <p:tags r:id="rId30"/>
            </p:custDataLst>
          </p:nvPr>
        </p:nvSpPr>
        <p:spPr>
          <a:xfrm>
            <a:off x="12700" y="12700"/>
            <a:ext cx="0" cy="27699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OTLSHAPE_T_7b0ed12ef0484019a9ff7c00790ef144_StartDate" hidden="1"/>
          <p:cNvSpPr txBox="1"/>
          <p:nvPr>
            <p:custDataLst>
              <p:tags r:id="rId31"/>
            </p:custDataLst>
          </p:nvPr>
        </p:nvSpPr>
        <p:spPr>
          <a:xfrm>
            <a:off x="12700" y="12700"/>
            <a:ext cx="0" cy="27699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OTLSHAPE_T_7b0ed12ef0484019a9ff7c00790ef144_EndDate" hidden="1"/>
          <p:cNvSpPr txBox="1"/>
          <p:nvPr>
            <p:custDataLst>
              <p:tags r:id="rId32"/>
            </p:custDataLst>
          </p:nvPr>
        </p:nvSpPr>
        <p:spPr>
          <a:xfrm>
            <a:off x="12700" y="12700"/>
            <a:ext cx="0" cy="27699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OTLSHAPE_T_7b0ed12ef0484019a9ff7c00790ef144_JoinedDate"/>
          <p:cNvSpPr txBox="1"/>
          <p:nvPr>
            <p:custDataLst>
              <p:tags r:id="rId33"/>
            </p:custDataLst>
          </p:nvPr>
        </p:nvSpPr>
        <p:spPr>
          <a:xfrm>
            <a:off x="10471939" y="5757326"/>
            <a:ext cx="393700" cy="155025"/>
          </a:xfrm>
          <a:prstGeom prst="rect">
            <a:avLst/>
          </a:prstGeom>
          <a:noFill/>
        </p:spPr>
        <p:txBody>
          <a:bodyPr vert="horz"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 normalizeH="0" baseline="0" noProof="0">
                <a:ln>
                  <a:noFill/>
                </a:ln>
                <a:solidFill>
                  <a:srgbClr val="44546A"/>
                </a:solidFill>
                <a:effectLst/>
                <a:uLnTx/>
                <a:uFillTx/>
                <a:latin typeface="Calibri" panose="020F0502020204030204" pitchFamily="34" charset="0"/>
                <a:ea typeface="+mn-ea"/>
                <a:cs typeface="+mn-cs"/>
              </a:rPr>
              <a:t>May 31</a:t>
            </a:r>
          </a:p>
        </p:txBody>
      </p:sp>
      <p:sp>
        <p:nvSpPr>
          <p:cNvPr id="87" name="OTLSHAPE_T_7b0ed12ef0484019a9ff7c00790ef144_Title"/>
          <p:cNvSpPr txBox="1"/>
          <p:nvPr>
            <p:custDataLst>
              <p:tags r:id="rId34"/>
            </p:custDataLst>
          </p:nvPr>
        </p:nvSpPr>
        <p:spPr>
          <a:xfrm>
            <a:off x="11006356" y="5749579"/>
            <a:ext cx="635000" cy="170519"/>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10" normalizeH="0" baseline="0" noProof="0">
                <a:ln>
                  <a:noFill/>
                </a:ln>
                <a:solidFill>
                  <a:srgbClr val="000000"/>
                </a:solidFill>
                <a:effectLst/>
                <a:uLnTx/>
                <a:uFillTx/>
                <a:latin typeface="Calibri" panose="020F0502020204030204" pitchFamily="34" charset="0"/>
                <a:ea typeface="+mn-ea"/>
                <a:cs typeface="+mn-cs"/>
              </a:rPr>
              <a:t>ASCO 2020</a:t>
            </a:r>
          </a:p>
        </p:txBody>
      </p:sp>
      <p:sp>
        <p:nvSpPr>
          <p:cNvPr id="28" name="OTLSHAPE_M_980542d4c7644e508885a125beca20ea_Shape"/>
          <p:cNvSpPr/>
          <p:nvPr>
            <p:custDataLst>
              <p:tags r:id="rId35"/>
            </p:custDataLst>
          </p:nvPr>
        </p:nvSpPr>
        <p:spPr>
          <a:xfrm rot="16200000">
            <a:off x="1106915" y="4640707"/>
            <a:ext cx="165100" cy="165100"/>
          </a:xfrm>
          <a:prstGeom prst="flowChartMerge">
            <a:avLst/>
          </a:prstGeom>
          <a:solidFill>
            <a:srgbClr val="0072BC"/>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OTLSHAPE_M_4ce736a56ea746df82fbd83c2f3b5841_Shape"/>
          <p:cNvSpPr/>
          <p:nvPr>
            <p:custDataLst>
              <p:tags r:id="rId36"/>
            </p:custDataLst>
          </p:nvPr>
        </p:nvSpPr>
        <p:spPr>
          <a:xfrm rot="16200000">
            <a:off x="8448803" y="4640707"/>
            <a:ext cx="165100" cy="165100"/>
          </a:xfrm>
          <a:prstGeom prst="flowChartMerge">
            <a:avLst/>
          </a:prstGeom>
          <a:solidFill>
            <a:srgbClr val="0072BC"/>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OTLSHAPE_M_02a4507433894ff1820bd5176536097a_Shape"/>
          <p:cNvSpPr/>
          <p:nvPr>
            <p:custDataLst>
              <p:tags r:id="rId37"/>
            </p:custDataLst>
          </p:nvPr>
        </p:nvSpPr>
        <p:spPr>
          <a:xfrm rot="16200000">
            <a:off x="10037563" y="1502452"/>
            <a:ext cx="165100" cy="165100"/>
          </a:xfrm>
          <a:prstGeom prst="flowChartMerge">
            <a:avLst/>
          </a:prstGeom>
          <a:solidFill>
            <a:srgbClr val="FFC00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OTLSHAPE_M_8cbc08088c344e818fa828bae709075c_Shape"/>
          <p:cNvSpPr/>
          <p:nvPr>
            <p:custDataLst>
              <p:tags r:id="rId38"/>
            </p:custDataLst>
          </p:nvPr>
        </p:nvSpPr>
        <p:spPr>
          <a:xfrm rot="16200000">
            <a:off x="10207484" y="1967696"/>
            <a:ext cx="165100" cy="165100"/>
          </a:xfrm>
          <a:prstGeom prst="flowChartMerge">
            <a:avLst/>
          </a:prstGeom>
          <a:solidFill>
            <a:srgbClr val="0072BC"/>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OTLSHAPE_M_12c66354ad064ef6aa2cdd768c129142_Shape"/>
          <p:cNvSpPr/>
          <p:nvPr>
            <p:custDataLst>
              <p:tags r:id="rId39"/>
            </p:custDataLst>
          </p:nvPr>
        </p:nvSpPr>
        <p:spPr>
          <a:xfrm rot="16200000">
            <a:off x="10264996" y="2432939"/>
            <a:ext cx="165100" cy="165100"/>
          </a:xfrm>
          <a:prstGeom prst="flowChartMerge">
            <a:avLst/>
          </a:prstGeom>
          <a:solidFill>
            <a:srgbClr val="C0000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OTLSHAPE_M_c2e02ed6ac9f4f31a58ed7e5bee65ceb_Shape"/>
          <p:cNvSpPr/>
          <p:nvPr>
            <p:custDataLst>
              <p:tags r:id="rId40"/>
            </p:custDataLst>
          </p:nvPr>
        </p:nvSpPr>
        <p:spPr>
          <a:xfrm rot="16200000">
            <a:off x="10276106" y="3363426"/>
            <a:ext cx="165100" cy="165100"/>
          </a:xfrm>
          <a:prstGeom prst="flowChartMerge">
            <a:avLst/>
          </a:prstGeom>
          <a:solidFill>
            <a:srgbClr val="00B05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OTLSHAPE_M_0ee01482c05c452fa8ebe338b3cf9808_Shape"/>
          <p:cNvSpPr/>
          <p:nvPr>
            <p:custDataLst>
              <p:tags r:id="rId41"/>
            </p:custDataLst>
          </p:nvPr>
        </p:nvSpPr>
        <p:spPr>
          <a:xfrm rot="16200000">
            <a:off x="10729664" y="3828669"/>
            <a:ext cx="165100" cy="165100"/>
          </a:xfrm>
          <a:prstGeom prst="flowChartMerge">
            <a:avLst/>
          </a:prstGeom>
          <a:solidFill>
            <a:srgbClr val="FF00FF"/>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5" name="OTLSHAPE_M_f349241d7f9b4c528f12158a61ee588f_Shape"/>
          <p:cNvSpPr/>
          <p:nvPr>
            <p:custDataLst>
              <p:tags r:id="rId42"/>
            </p:custDataLst>
          </p:nvPr>
        </p:nvSpPr>
        <p:spPr>
          <a:xfrm rot="16200000">
            <a:off x="10893049" y="4402434"/>
            <a:ext cx="165100" cy="165100"/>
          </a:xfrm>
          <a:prstGeom prst="flowChartMerge">
            <a:avLst/>
          </a:prstGeom>
          <a:solidFill>
            <a:srgbClr val="00CC99"/>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OTLSHAPE_M_980542d4c7644e508885a125beca20ea_Title"/>
          <p:cNvSpPr txBox="1"/>
          <p:nvPr>
            <p:custDataLst>
              <p:tags r:id="rId43"/>
            </p:custDataLst>
          </p:nvPr>
        </p:nvSpPr>
        <p:spPr>
          <a:xfrm>
            <a:off x="1303765" y="4468114"/>
            <a:ext cx="6350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4" normalizeH="0" baseline="0" noProof="0">
                <a:ln>
                  <a:noFill/>
                </a:ln>
                <a:solidFill>
                  <a:srgbClr val="000000"/>
                </a:solidFill>
                <a:effectLst/>
                <a:uLnTx/>
                <a:uFillTx/>
                <a:latin typeface="Calibri" panose="020F0502020204030204" pitchFamily="34" charset="0"/>
                <a:ea typeface="+mn-ea"/>
                <a:cs typeface="+mn-cs"/>
              </a:rPr>
              <a:t>Cisplatin</a:t>
            </a:r>
          </a:p>
        </p:txBody>
      </p:sp>
      <p:sp>
        <p:nvSpPr>
          <p:cNvPr id="27" name="OTLSHAPE_M_980542d4c7644e508885a125beca20ea_Date"/>
          <p:cNvSpPr txBox="1"/>
          <p:nvPr>
            <p:custDataLst>
              <p:tags r:id="rId44"/>
            </p:custDataLst>
          </p:nvPr>
        </p:nvSpPr>
        <p:spPr>
          <a:xfrm>
            <a:off x="1303765" y="4710557"/>
            <a:ext cx="3683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6" normalizeH="0" baseline="0" noProof="0">
                <a:ln>
                  <a:noFill/>
                </a:ln>
                <a:solidFill>
                  <a:srgbClr val="44546A"/>
                </a:solidFill>
                <a:effectLst/>
                <a:uLnTx/>
                <a:uFillTx/>
                <a:latin typeface="Calibri" panose="020F0502020204030204" pitchFamily="34" charset="0"/>
                <a:ea typeface="+mn-ea"/>
                <a:cs typeface="+mn-cs"/>
              </a:rPr>
              <a:t>1978</a:t>
            </a:r>
          </a:p>
        </p:txBody>
      </p:sp>
      <p:grpSp>
        <p:nvGrpSpPr>
          <p:cNvPr id="89" name="Group 88"/>
          <p:cNvGrpSpPr/>
          <p:nvPr/>
        </p:nvGrpSpPr>
        <p:grpSpPr>
          <a:xfrm>
            <a:off x="8117546" y="3894328"/>
            <a:ext cx="1670050" cy="1249172"/>
            <a:chOff x="8117546" y="3894328"/>
            <a:chExt cx="1670050" cy="1249172"/>
          </a:xfrm>
        </p:grpSpPr>
        <p:cxnSp>
          <p:nvCxnSpPr>
            <p:cNvPr id="17" name="OTLSHAPE_M_fcc86eeeee954ac4b4a612f9b303eba9_Connector1"/>
            <p:cNvCxnSpPr/>
            <p:nvPr>
              <p:custDataLst>
                <p:tags r:id="rId63"/>
              </p:custDataLst>
            </p:nvPr>
          </p:nvCxnSpPr>
          <p:spPr>
            <a:xfrm>
              <a:off x="8117546" y="4066921"/>
              <a:ext cx="0" cy="1076579"/>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OTLSHAPE_M_fcc86eeeee954ac4b4a612f9b303eba9_Shape"/>
            <p:cNvSpPr/>
            <p:nvPr>
              <p:custDataLst>
                <p:tags r:id="rId64"/>
              </p:custDataLst>
            </p:nvPr>
          </p:nvSpPr>
          <p:spPr>
            <a:xfrm rot="16200000">
              <a:off x="8142946" y="4066921"/>
              <a:ext cx="165100" cy="165100"/>
            </a:xfrm>
            <a:prstGeom prst="flowChartMerge">
              <a:avLst/>
            </a:prstGeom>
            <a:solidFill>
              <a:srgbClr val="0072BC"/>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OTLSHAPE_M_fcc86eeeee954ac4b4a612f9b303eba9_Title"/>
            <p:cNvSpPr txBox="1"/>
            <p:nvPr>
              <p:custDataLst>
                <p:tags r:id="rId65"/>
              </p:custDataLst>
            </p:nvPr>
          </p:nvSpPr>
          <p:spPr>
            <a:xfrm>
              <a:off x="8339796" y="3894328"/>
              <a:ext cx="14478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8" normalizeH="0" baseline="0" noProof="0">
                  <a:ln>
                    <a:noFill/>
                  </a:ln>
                  <a:solidFill>
                    <a:srgbClr val="000000"/>
                  </a:solidFill>
                  <a:effectLst/>
                  <a:uLnTx/>
                  <a:uFillTx/>
                  <a:latin typeface="Calibri" panose="020F0502020204030204" pitchFamily="34" charset="0"/>
                  <a:ea typeface="+mn-ea"/>
                  <a:cs typeface="+mn-cs"/>
                </a:rPr>
                <a:t>Gemcitabine (EMA)</a:t>
              </a:r>
            </a:p>
          </p:txBody>
        </p:sp>
        <p:sp>
          <p:nvSpPr>
            <p:cNvPr id="30" name="OTLSHAPE_M_fcc86eeeee954ac4b4a612f9b303eba9_Date"/>
            <p:cNvSpPr txBox="1"/>
            <p:nvPr>
              <p:custDataLst>
                <p:tags r:id="rId66"/>
              </p:custDataLst>
            </p:nvPr>
          </p:nvSpPr>
          <p:spPr>
            <a:xfrm>
              <a:off x="8339796" y="4136771"/>
              <a:ext cx="3683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6" normalizeH="0" baseline="0" noProof="0">
                  <a:ln>
                    <a:noFill/>
                  </a:ln>
                  <a:solidFill>
                    <a:srgbClr val="44546A"/>
                  </a:solidFill>
                  <a:effectLst/>
                  <a:uLnTx/>
                  <a:uFillTx/>
                  <a:latin typeface="Calibri" panose="020F0502020204030204" pitchFamily="34" charset="0"/>
                  <a:ea typeface="+mn-ea"/>
                  <a:cs typeface="+mn-cs"/>
                </a:rPr>
                <a:t>2008</a:t>
              </a:r>
            </a:p>
          </p:txBody>
        </p:sp>
      </p:grpSp>
      <p:sp>
        <p:nvSpPr>
          <p:cNvPr id="32" name="OTLSHAPE_M_4ce736a56ea746df82fbd83c2f3b5841_Title"/>
          <p:cNvSpPr txBox="1"/>
          <p:nvPr>
            <p:custDataLst>
              <p:tags r:id="rId45"/>
            </p:custDataLst>
          </p:nvPr>
        </p:nvSpPr>
        <p:spPr>
          <a:xfrm>
            <a:off x="8645653" y="4468114"/>
            <a:ext cx="12700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8" normalizeH="0" baseline="0" noProof="0">
                <a:ln>
                  <a:noFill/>
                </a:ln>
                <a:solidFill>
                  <a:srgbClr val="000000"/>
                </a:solidFill>
                <a:effectLst/>
                <a:uLnTx/>
                <a:uFillTx/>
                <a:latin typeface="Calibri" panose="020F0502020204030204" pitchFamily="34" charset="0"/>
                <a:ea typeface="+mn-ea"/>
                <a:cs typeface="+mn-cs"/>
              </a:rPr>
              <a:t>Vinflunine (EMA)</a:t>
            </a:r>
          </a:p>
        </p:txBody>
      </p:sp>
      <p:sp>
        <p:nvSpPr>
          <p:cNvPr id="33" name="OTLSHAPE_M_4ce736a56ea746df82fbd83c2f3b5841_Date"/>
          <p:cNvSpPr txBox="1"/>
          <p:nvPr>
            <p:custDataLst>
              <p:tags r:id="rId46"/>
            </p:custDataLst>
          </p:nvPr>
        </p:nvSpPr>
        <p:spPr>
          <a:xfrm>
            <a:off x="8645653" y="4710557"/>
            <a:ext cx="3683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6" normalizeH="0" baseline="0" noProof="0">
                <a:ln>
                  <a:noFill/>
                </a:ln>
                <a:solidFill>
                  <a:srgbClr val="44546A"/>
                </a:solidFill>
                <a:effectLst/>
                <a:uLnTx/>
                <a:uFillTx/>
                <a:latin typeface="Calibri" panose="020F0502020204030204" pitchFamily="34" charset="0"/>
                <a:ea typeface="+mn-ea"/>
                <a:cs typeface="+mn-cs"/>
              </a:rPr>
              <a:t>2009</a:t>
            </a:r>
          </a:p>
        </p:txBody>
      </p:sp>
      <p:sp>
        <p:nvSpPr>
          <p:cNvPr id="35" name="OTLSHAPE_M_02a4507433894ff1820bd5176536097a_Title"/>
          <p:cNvSpPr txBox="1"/>
          <p:nvPr>
            <p:custDataLst>
              <p:tags r:id="rId47"/>
            </p:custDataLst>
          </p:nvPr>
        </p:nvSpPr>
        <p:spPr>
          <a:xfrm>
            <a:off x="10234413" y="1329859"/>
            <a:ext cx="10033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 normalizeH="0" baseline="0" noProof="0">
                <a:ln>
                  <a:noFill/>
                </a:ln>
                <a:solidFill>
                  <a:srgbClr val="000000"/>
                </a:solidFill>
                <a:effectLst/>
                <a:uLnTx/>
                <a:uFillTx/>
                <a:latin typeface="Calibri" panose="020F0502020204030204" pitchFamily="34" charset="0"/>
                <a:ea typeface="+mn-ea"/>
                <a:cs typeface="+mn-cs"/>
              </a:rPr>
              <a:t>Atezolizumab</a:t>
            </a:r>
          </a:p>
        </p:txBody>
      </p:sp>
      <p:sp>
        <p:nvSpPr>
          <p:cNvPr id="36" name="OTLSHAPE_M_02a4507433894ff1820bd5176536097a_Date"/>
          <p:cNvSpPr txBox="1"/>
          <p:nvPr>
            <p:custDataLst>
              <p:tags r:id="rId48"/>
            </p:custDataLst>
          </p:nvPr>
        </p:nvSpPr>
        <p:spPr>
          <a:xfrm>
            <a:off x="10234413" y="1572302"/>
            <a:ext cx="3683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6" normalizeH="0" baseline="0" noProof="0">
                <a:ln>
                  <a:noFill/>
                </a:ln>
                <a:solidFill>
                  <a:srgbClr val="44546A"/>
                </a:solidFill>
                <a:effectLst/>
                <a:uLnTx/>
                <a:uFillTx/>
                <a:latin typeface="Calibri" panose="020F0502020204030204" pitchFamily="34" charset="0"/>
                <a:ea typeface="+mn-ea"/>
                <a:cs typeface="+mn-cs"/>
              </a:rPr>
              <a:t>2016</a:t>
            </a:r>
          </a:p>
        </p:txBody>
      </p:sp>
      <p:sp>
        <p:nvSpPr>
          <p:cNvPr id="38" name="OTLSHAPE_M_8cbc08088c344e818fa828bae709075c_Title"/>
          <p:cNvSpPr txBox="1"/>
          <p:nvPr>
            <p:custDataLst>
              <p:tags r:id="rId49"/>
            </p:custDataLst>
          </p:nvPr>
        </p:nvSpPr>
        <p:spPr>
          <a:xfrm>
            <a:off x="10404334" y="1795103"/>
            <a:ext cx="8509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 normalizeH="0" baseline="0" noProof="0">
                <a:ln>
                  <a:noFill/>
                </a:ln>
                <a:solidFill>
                  <a:srgbClr val="000000"/>
                </a:solidFill>
                <a:effectLst/>
                <a:uLnTx/>
                <a:uFillTx/>
                <a:latin typeface="Calibri" panose="020F0502020204030204" pitchFamily="34" charset="0"/>
                <a:ea typeface="+mn-ea"/>
                <a:cs typeface="+mn-cs"/>
              </a:rPr>
              <a:t>Nivolumab </a:t>
            </a:r>
          </a:p>
        </p:txBody>
      </p:sp>
      <p:sp>
        <p:nvSpPr>
          <p:cNvPr id="39" name="OTLSHAPE_M_8cbc08088c344e818fa828bae709075c_Date"/>
          <p:cNvSpPr txBox="1"/>
          <p:nvPr>
            <p:custDataLst>
              <p:tags r:id="rId50"/>
            </p:custDataLst>
          </p:nvPr>
        </p:nvSpPr>
        <p:spPr>
          <a:xfrm>
            <a:off x="10404334" y="2037546"/>
            <a:ext cx="3683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6" normalizeH="0" baseline="0" noProof="0">
                <a:ln>
                  <a:noFill/>
                </a:ln>
                <a:solidFill>
                  <a:srgbClr val="44546A"/>
                </a:solidFill>
                <a:effectLst/>
                <a:uLnTx/>
                <a:uFillTx/>
                <a:latin typeface="Calibri" panose="020F0502020204030204" pitchFamily="34" charset="0"/>
                <a:ea typeface="+mn-ea"/>
                <a:cs typeface="+mn-cs"/>
              </a:rPr>
              <a:t>2017</a:t>
            </a:r>
          </a:p>
        </p:txBody>
      </p:sp>
      <p:sp>
        <p:nvSpPr>
          <p:cNvPr id="41" name="OTLSHAPE_M_12c66354ad064ef6aa2cdd768c129142_Title"/>
          <p:cNvSpPr txBox="1"/>
          <p:nvPr>
            <p:custDataLst>
              <p:tags r:id="rId51"/>
            </p:custDataLst>
          </p:nvPr>
        </p:nvSpPr>
        <p:spPr>
          <a:xfrm>
            <a:off x="10461846" y="2260346"/>
            <a:ext cx="9144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 normalizeH="0" baseline="0" noProof="0">
                <a:ln>
                  <a:noFill/>
                </a:ln>
                <a:solidFill>
                  <a:srgbClr val="000000"/>
                </a:solidFill>
                <a:effectLst/>
                <a:uLnTx/>
                <a:uFillTx/>
                <a:latin typeface="Calibri" panose="020F0502020204030204" pitchFamily="34" charset="0"/>
                <a:ea typeface="+mn-ea"/>
                <a:cs typeface="+mn-cs"/>
              </a:rPr>
              <a:t>Durvalumab</a:t>
            </a:r>
          </a:p>
        </p:txBody>
      </p:sp>
      <p:sp>
        <p:nvSpPr>
          <p:cNvPr id="42" name="OTLSHAPE_M_12c66354ad064ef6aa2cdd768c129142_Date"/>
          <p:cNvSpPr txBox="1"/>
          <p:nvPr>
            <p:custDataLst>
              <p:tags r:id="rId52"/>
            </p:custDataLst>
          </p:nvPr>
        </p:nvSpPr>
        <p:spPr>
          <a:xfrm>
            <a:off x="10461846" y="2502789"/>
            <a:ext cx="3683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6" normalizeH="0" baseline="0" noProof="0">
                <a:ln>
                  <a:noFill/>
                </a:ln>
                <a:solidFill>
                  <a:srgbClr val="44546A"/>
                </a:solidFill>
                <a:effectLst/>
                <a:uLnTx/>
                <a:uFillTx/>
                <a:latin typeface="Calibri" panose="020F0502020204030204" pitchFamily="34" charset="0"/>
                <a:ea typeface="+mn-ea"/>
                <a:cs typeface="+mn-cs"/>
              </a:rPr>
              <a:t>2017</a:t>
            </a:r>
          </a:p>
        </p:txBody>
      </p:sp>
      <p:cxnSp>
        <p:nvCxnSpPr>
          <p:cNvPr id="22" name="OTLSHAPE_M_a1ae5d4e0ef14b568c4898353fd0e9dc_Connector1"/>
          <p:cNvCxnSpPr/>
          <p:nvPr>
            <p:custDataLst>
              <p:tags r:id="rId53"/>
            </p:custDataLst>
          </p:nvPr>
        </p:nvCxnSpPr>
        <p:spPr>
          <a:xfrm>
            <a:off x="10251438" y="2898182"/>
            <a:ext cx="0" cy="2245318"/>
          </a:xfrm>
          <a:prstGeom prst="line">
            <a:avLst/>
          </a:prstGeom>
          <a:ln w="9525"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OTLSHAPE_M_a1ae5d4e0ef14b568c4898353fd0e9dc_Shape"/>
          <p:cNvSpPr/>
          <p:nvPr>
            <p:custDataLst>
              <p:tags r:id="rId54"/>
            </p:custDataLst>
          </p:nvPr>
        </p:nvSpPr>
        <p:spPr>
          <a:xfrm rot="16200000">
            <a:off x="10270224" y="2898182"/>
            <a:ext cx="165100" cy="165100"/>
          </a:xfrm>
          <a:prstGeom prst="flowChartMerge">
            <a:avLst/>
          </a:prstGeom>
          <a:solidFill>
            <a:srgbClr val="7030A0"/>
          </a:solidFill>
          <a:ln w="12700" cap="flat" cmpd="sng" algn="ctr">
            <a:noFill/>
            <a:prstDash val="solid"/>
            <a:miter lim="800000"/>
          </a:ln>
          <a:effectLst/>
          <a:scene3d>
            <a:camera prst="orthographicFront"/>
            <a:lightRig rig="threePt" dir="t"/>
          </a:scene3d>
          <a:sp3d>
            <a:bevelT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OTLSHAPE_M_a1ae5d4e0ef14b568c4898353fd0e9dc_Title"/>
          <p:cNvSpPr txBox="1"/>
          <p:nvPr>
            <p:custDataLst>
              <p:tags r:id="rId55"/>
            </p:custDataLst>
          </p:nvPr>
        </p:nvSpPr>
        <p:spPr>
          <a:xfrm>
            <a:off x="10467074" y="2725589"/>
            <a:ext cx="7493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4" normalizeH="0" baseline="0" noProof="0">
                <a:ln>
                  <a:noFill/>
                </a:ln>
                <a:solidFill>
                  <a:srgbClr val="000000"/>
                </a:solidFill>
                <a:effectLst/>
                <a:uLnTx/>
                <a:uFillTx/>
                <a:latin typeface="Calibri" panose="020F0502020204030204" pitchFamily="34" charset="0"/>
                <a:ea typeface="+mn-ea"/>
                <a:cs typeface="+mn-cs"/>
              </a:rPr>
              <a:t>Avelumab</a:t>
            </a:r>
          </a:p>
        </p:txBody>
      </p:sp>
      <p:sp>
        <p:nvSpPr>
          <p:cNvPr id="45" name="OTLSHAPE_M_a1ae5d4e0ef14b568c4898353fd0e9dc_Date"/>
          <p:cNvSpPr txBox="1"/>
          <p:nvPr>
            <p:custDataLst>
              <p:tags r:id="rId56"/>
            </p:custDataLst>
          </p:nvPr>
        </p:nvSpPr>
        <p:spPr>
          <a:xfrm>
            <a:off x="10467074" y="2968032"/>
            <a:ext cx="3683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6" normalizeH="0" baseline="0" noProof="0">
                <a:ln>
                  <a:noFill/>
                </a:ln>
                <a:solidFill>
                  <a:srgbClr val="44546A"/>
                </a:solidFill>
                <a:effectLst/>
                <a:uLnTx/>
                <a:uFillTx/>
                <a:latin typeface="Calibri" panose="020F0502020204030204" pitchFamily="34" charset="0"/>
                <a:ea typeface="+mn-ea"/>
                <a:cs typeface="+mn-cs"/>
              </a:rPr>
              <a:t>2017</a:t>
            </a:r>
          </a:p>
        </p:txBody>
      </p:sp>
      <p:sp>
        <p:nvSpPr>
          <p:cNvPr id="47" name="OTLSHAPE_M_c2e02ed6ac9f4f31a58ed7e5bee65ceb_Title"/>
          <p:cNvSpPr txBox="1"/>
          <p:nvPr>
            <p:custDataLst>
              <p:tags r:id="rId57"/>
            </p:custDataLst>
          </p:nvPr>
        </p:nvSpPr>
        <p:spPr>
          <a:xfrm>
            <a:off x="10472956" y="3190833"/>
            <a:ext cx="11684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 normalizeH="0" baseline="0" noProof="0">
                <a:ln>
                  <a:noFill/>
                </a:ln>
                <a:solidFill>
                  <a:srgbClr val="000000"/>
                </a:solidFill>
                <a:effectLst/>
                <a:uLnTx/>
                <a:uFillTx/>
                <a:latin typeface="Calibri" panose="020F0502020204030204" pitchFamily="34" charset="0"/>
                <a:ea typeface="+mn-ea"/>
                <a:cs typeface="+mn-cs"/>
              </a:rPr>
              <a:t>Pembrolizumab</a:t>
            </a:r>
          </a:p>
        </p:txBody>
      </p:sp>
      <p:sp>
        <p:nvSpPr>
          <p:cNvPr id="48" name="OTLSHAPE_M_c2e02ed6ac9f4f31a58ed7e5bee65ceb_Date"/>
          <p:cNvSpPr txBox="1"/>
          <p:nvPr>
            <p:custDataLst>
              <p:tags r:id="rId58"/>
            </p:custDataLst>
          </p:nvPr>
        </p:nvSpPr>
        <p:spPr>
          <a:xfrm>
            <a:off x="10472956" y="3433276"/>
            <a:ext cx="3683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6" normalizeH="0" baseline="0" noProof="0">
                <a:ln>
                  <a:noFill/>
                </a:ln>
                <a:solidFill>
                  <a:srgbClr val="44546A"/>
                </a:solidFill>
                <a:effectLst/>
                <a:uLnTx/>
                <a:uFillTx/>
                <a:latin typeface="Calibri" panose="020F0502020204030204" pitchFamily="34" charset="0"/>
                <a:ea typeface="+mn-ea"/>
                <a:cs typeface="+mn-cs"/>
              </a:rPr>
              <a:t>2017</a:t>
            </a:r>
          </a:p>
        </p:txBody>
      </p:sp>
      <p:sp>
        <p:nvSpPr>
          <p:cNvPr id="50" name="OTLSHAPE_M_0ee01482c05c452fa8ebe338b3cf9808_Title"/>
          <p:cNvSpPr txBox="1"/>
          <p:nvPr>
            <p:custDataLst>
              <p:tags r:id="rId59"/>
            </p:custDataLst>
          </p:nvPr>
        </p:nvSpPr>
        <p:spPr>
          <a:xfrm>
            <a:off x="10926514" y="3656076"/>
            <a:ext cx="7747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4" normalizeH="0" baseline="0" noProof="0">
                <a:ln>
                  <a:noFill/>
                </a:ln>
                <a:solidFill>
                  <a:srgbClr val="000000"/>
                </a:solidFill>
                <a:effectLst/>
                <a:uLnTx/>
                <a:uFillTx/>
                <a:latin typeface="Calibri" panose="020F0502020204030204" pitchFamily="34" charset="0"/>
                <a:ea typeface="+mn-ea"/>
                <a:cs typeface="+mn-cs"/>
              </a:rPr>
              <a:t>Erdafitinib</a:t>
            </a:r>
          </a:p>
        </p:txBody>
      </p:sp>
      <p:sp>
        <p:nvSpPr>
          <p:cNvPr id="51" name="OTLSHAPE_M_0ee01482c05c452fa8ebe338b3cf9808_Date"/>
          <p:cNvSpPr txBox="1"/>
          <p:nvPr>
            <p:custDataLst>
              <p:tags r:id="rId60"/>
            </p:custDataLst>
          </p:nvPr>
        </p:nvSpPr>
        <p:spPr>
          <a:xfrm>
            <a:off x="10926514" y="3898519"/>
            <a:ext cx="3683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6" normalizeH="0" baseline="0" noProof="0">
                <a:ln>
                  <a:noFill/>
                </a:ln>
                <a:solidFill>
                  <a:srgbClr val="44546A"/>
                </a:solidFill>
                <a:effectLst/>
                <a:uLnTx/>
                <a:uFillTx/>
                <a:latin typeface="Calibri" panose="020F0502020204030204" pitchFamily="34" charset="0"/>
                <a:ea typeface="+mn-ea"/>
                <a:cs typeface="+mn-cs"/>
              </a:rPr>
              <a:t>2019</a:t>
            </a:r>
          </a:p>
        </p:txBody>
      </p:sp>
      <p:sp>
        <p:nvSpPr>
          <p:cNvPr id="53" name="OTLSHAPE_M_f349241d7f9b4c528f12158a61ee588f_Title"/>
          <p:cNvSpPr txBox="1"/>
          <p:nvPr>
            <p:custDataLst>
              <p:tags r:id="rId61"/>
            </p:custDataLst>
          </p:nvPr>
        </p:nvSpPr>
        <p:spPr>
          <a:xfrm>
            <a:off x="11089899" y="4343638"/>
            <a:ext cx="927100" cy="434086"/>
          </a:xfrm>
          <a:prstGeom prst="rect">
            <a:avLst/>
          </a:prstGeom>
          <a:noFill/>
        </p:spPr>
        <p:txBody>
          <a:bodyPr vert="horz"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Enfortumab Vedotin</a:t>
            </a:r>
          </a:p>
        </p:txBody>
      </p:sp>
      <p:sp>
        <p:nvSpPr>
          <p:cNvPr id="54" name="OTLSHAPE_M_f349241d7f9b4c528f12158a61ee588f_Date"/>
          <p:cNvSpPr txBox="1"/>
          <p:nvPr>
            <p:custDataLst>
              <p:tags r:id="rId62"/>
            </p:custDataLst>
          </p:nvPr>
        </p:nvSpPr>
        <p:spPr>
          <a:xfrm>
            <a:off x="11089899" y="4803124"/>
            <a:ext cx="368300" cy="217043"/>
          </a:xfrm>
          <a:prstGeom prst="rect">
            <a:avLst/>
          </a:prstGeom>
          <a:noFill/>
        </p:spPr>
        <p:txBody>
          <a:bodyPr vert="horz"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6" normalizeH="0" baseline="0" noProof="0">
                <a:ln>
                  <a:noFill/>
                </a:ln>
                <a:solidFill>
                  <a:srgbClr val="44546A"/>
                </a:solidFill>
                <a:effectLst/>
                <a:uLnTx/>
                <a:uFillTx/>
                <a:latin typeface="Calibri" panose="020F0502020204030204" pitchFamily="34" charset="0"/>
                <a:ea typeface="+mn-ea"/>
                <a:cs typeface="+mn-cs"/>
              </a:rPr>
              <a:t>2019</a:t>
            </a:r>
          </a:p>
        </p:txBody>
      </p:sp>
      <p:sp>
        <p:nvSpPr>
          <p:cNvPr id="72" name="Rectangle 71"/>
          <p:cNvSpPr/>
          <p:nvPr/>
        </p:nvSpPr>
        <p:spPr>
          <a:xfrm>
            <a:off x="8542816" y="6321932"/>
            <a:ext cx="350984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https://www.accessdata.fda.gov/scripts/cder/daf/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Accessed 5/2020</a:t>
            </a:r>
          </a:p>
        </p:txBody>
      </p:sp>
      <p:sp>
        <p:nvSpPr>
          <p:cNvPr id="71" name="Rectangle 70">
            <a:extLst>
              <a:ext uri="{FF2B5EF4-FFF2-40B4-BE49-F238E27FC236}">
                <a16:creationId xmlns:a16="http://schemas.microsoft.com/office/drawing/2014/main" id="{CC8C56F7-EF9A-BA49-AA01-2254AF06FE25}"/>
              </a:ext>
            </a:extLst>
          </p:cNvPr>
          <p:cNvSpPr/>
          <p:nvPr/>
        </p:nvSpPr>
        <p:spPr>
          <a:xfrm>
            <a:off x="152400" y="6529559"/>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custDataLst>
      <p:tags r:id="rId1"/>
    </p:custDataLst>
    <p:extLst>
      <p:ext uri="{BB962C8B-B14F-4D97-AF65-F5344CB8AC3E}">
        <p14:creationId xmlns:p14="http://schemas.microsoft.com/office/powerpoint/2010/main" val="3389915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6C359CA-93F9-7B42-B151-D22EC18339BB}"/>
              </a:ext>
            </a:extLst>
          </p:cNvPr>
          <p:cNvSpPr>
            <a:spLocks noGrp="1"/>
          </p:cNvSpPr>
          <p:nvPr>
            <p:ph idx="4294967295"/>
          </p:nvPr>
        </p:nvSpPr>
        <p:spPr>
          <a:xfrm>
            <a:off x="2948153" y="1717124"/>
            <a:ext cx="8404123" cy="501445"/>
          </a:xfrm>
        </p:spPr>
        <p:txBody>
          <a:bodyPr vert="horz" lIns="91440" tIns="45720" rIns="91440" bIns="45720" rtlCol="0">
            <a:normAutofit/>
          </a:bodyPr>
          <a:lstStyle/>
          <a:p>
            <a:pPr marL="0" indent="0">
              <a:buNone/>
            </a:pPr>
            <a:r>
              <a:rPr lang="en-US" sz="2400" b="0"/>
              <a:t>Neoadjuvant gemcitabine + cisplatin.</a:t>
            </a:r>
          </a:p>
          <a:p>
            <a:pPr marL="0" indent="0">
              <a:buNone/>
            </a:pPr>
            <a:endParaRPr lang="en-US" sz="2400" b="0"/>
          </a:p>
        </p:txBody>
      </p:sp>
      <p:graphicFrame>
        <p:nvGraphicFramePr>
          <p:cNvPr id="6" name="Diagram 5">
            <a:extLst>
              <a:ext uri="{FF2B5EF4-FFF2-40B4-BE49-F238E27FC236}">
                <a16:creationId xmlns:a16="http://schemas.microsoft.com/office/drawing/2014/main" id="{F14EF38A-A421-BC4C-ABD6-E33642EAD655}"/>
              </a:ext>
            </a:extLst>
          </p:cNvPr>
          <p:cNvGraphicFramePr/>
          <p:nvPr/>
        </p:nvGraphicFramePr>
        <p:xfrm>
          <a:off x="0" y="1651820"/>
          <a:ext cx="3689932" cy="4398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E3E1405-54E3-A742-ACA8-CDB1C93C3DFB}"/>
              </a:ext>
            </a:extLst>
          </p:cNvPr>
          <p:cNvSpPr txBox="1"/>
          <p:nvPr/>
        </p:nvSpPr>
        <p:spPr>
          <a:xfrm>
            <a:off x="2948153" y="5562079"/>
            <a:ext cx="6904069"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04/07/20: C1D1 </a:t>
            </a:r>
            <a:r>
              <a:rPr kumimoji="0" lang="en-US" sz="2400" b="1" i="0" u="none" strike="noStrike" kern="1200" cap="none" spc="0" normalizeH="0" baseline="0" noProof="0" err="1">
                <a:ln>
                  <a:noFill/>
                </a:ln>
                <a:solidFill>
                  <a:prstClr val="black"/>
                </a:solidFill>
                <a:effectLst/>
                <a:uLnTx/>
                <a:uFillTx/>
                <a:latin typeface="Calibri" panose="020F0502020204030204"/>
                <a:ea typeface="+mn-ea"/>
                <a:cs typeface="+mn-cs"/>
              </a:rPr>
              <a:t>enfortumab</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err="1">
                <a:ln>
                  <a:noFill/>
                </a:ln>
                <a:solidFill>
                  <a:prstClr val="black"/>
                </a:solidFill>
                <a:effectLst/>
                <a:uLnTx/>
                <a:uFillTx/>
                <a:latin typeface="Calibri" panose="020F0502020204030204"/>
                <a:ea typeface="+mn-ea"/>
                <a:cs typeface="+mn-cs"/>
              </a:rPr>
              <a:t>vedotin</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6E2104E0-3CA4-1D4B-8ED4-26882BF727F1}"/>
              </a:ext>
            </a:extLst>
          </p:cNvPr>
          <p:cNvSpPr txBox="1"/>
          <p:nvPr/>
        </p:nvSpPr>
        <p:spPr>
          <a:xfrm>
            <a:off x="2948153" y="2488156"/>
            <a:ext cx="7307706" cy="738664"/>
          </a:xfrm>
          <a:prstGeom prst="rect">
            <a:avLst/>
          </a:prstGeom>
          <a:noFill/>
        </p:spPr>
        <p:txBody>
          <a:bodyPr wrap="none" rtlCol="0">
            <a:spAutoFit/>
          </a:bodyPr>
          <a:lstStyle/>
          <a:p>
            <a:pPr defTabSz="457200" eaLnBrk="1" fontAlgn="auto" hangingPunct="1">
              <a:spcBef>
                <a:spcPts val="0"/>
              </a:spcBef>
              <a:spcAft>
                <a:spcPts val="0"/>
              </a:spcAf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Left radical </a:t>
            </a:r>
            <a:r>
              <a:rPr lang="en-US" dirty="0">
                <a:solidFill>
                  <a:prstClr val="black"/>
                </a:solidFill>
                <a:latin typeface="Calibri" panose="020F0502020204030204"/>
                <a:ea typeface="+mn-ea"/>
                <a:cs typeface="+mn-cs"/>
              </a:rPr>
              <a:t>nephroureterectomy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ypT3, negative margins.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B0A417-AEA0-CD48-A94B-6B236FA64C02}"/>
              </a:ext>
            </a:extLst>
          </p:cNvPr>
          <p:cNvSpPr txBox="1"/>
          <p:nvPr/>
        </p:nvSpPr>
        <p:spPr>
          <a:xfrm>
            <a:off x="2948153" y="3080445"/>
            <a:ext cx="725897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New liver lesions– biopsy-proven metastatic urothelial cancer (ERBB2 mutation, TMB 17.5, no FGFR2/3 variant).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A68B999-7AAC-5440-9279-53ED9C53CF21}"/>
              </a:ext>
            </a:extLst>
          </p:cNvPr>
          <p:cNvSpPr txBox="1"/>
          <p:nvPr/>
        </p:nvSpPr>
        <p:spPr>
          <a:xfrm>
            <a:off x="2948153" y="4050005"/>
            <a:ext cx="7346242"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 cycles </a:t>
            </a: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pembro</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followed by progression– liver and bone.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3532164-BF1F-674D-BDB2-3AD7D1BFA02C}"/>
              </a:ext>
            </a:extLst>
          </p:cNvPr>
          <p:cNvSpPr txBox="1"/>
          <p:nvPr/>
        </p:nvSpPr>
        <p:spPr>
          <a:xfrm>
            <a:off x="2948153" y="4823415"/>
            <a:ext cx="6904069"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Trial– neratinib + paclitaxel– again progression in liver.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58910613-AD85-9D4A-AF30-80710D1240C1}"/>
              </a:ext>
            </a:extLst>
          </p:cNvPr>
          <p:cNvSpPr txBox="1">
            <a:spLocks/>
          </p:cNvSpPr>
          <p:nvPr/>
        </p:nvSpPr>
        <p:spPr>
          <a:xfrm>
            <a:off x="838200" y="2746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4000" b="1"/>
              <a:t>Case – </a:t>
            </a:r>
            <a:r>
              <a:rPr lang="en-US" sz="4000" b="1" err="1"/>
              <a:t>Ms</a:t>
            </a:r>
            <a:r>
              <a:rPr lang="en-US" sz="4000" b="1"/>
              <a:t> </a:t>
            </a:r>
            <a:r>
              <a:rPr lang="en-US" sz="4000" b="1" err="1"/>
              <a:t>Salabao</a:t>
            </a:r>
            <a:r>
              <a:rPr lang="en-US" sz="4000" b="1"/>
              <a:t>: 70-year-old woman (</a:t>
            </a:r>
            <a:r>
              <a:rPr lang="en-US" sz="4000" b="1" err="1"/>
              <a:t>cont</a:t>
            </a:r>
            <a:r>
              <a:rPr lang="en-US" sz="4000" b="1"/>
              <a:t>): </a:t>
            </a:r>
          </a:p>
          <a:p>
            <a:pPr fontAlgn="auto">
              <a:spcAft>
                <a:spcPts val="0"/>
              </a:spcAft>
            </a:pPr>
            <a:r>
              <a:rPr lang="en-US" sz="4000" b="1"/>
              <a:t>Oncology History</a:t>
            </a:r>
          </a:p>
        </p:txBody>
      </p:sp>
    </p:spTree>
    <p:extLst>
      <p:ext uri="{BB962C8B-B14F-4D97-AF65-F5344CB8AC3E}">
        <p14:creationId xmlns:p14="http://schemas.microsoft.com/office/powerpoint/2010/main" val="59573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F69756F7-596E-2E4C-8D20-207B5899D5D1}"/>
              </a:ext>
            </a:extLst>
          </p:cNvPr>
          <p:cNvSpPr/>
          <p:nvPr/>
        </p:nvSpPr>
        <p:spPr>
          <a:xfrm>
            <a:off x="503201" y="410678"/>
            <a:ext cx="5319241" cy="1646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Pretreatment Considerations</a:t>
            </a:r>
          </a:p>
        </p:txBody>
      </p:sp>
      <p:sp>
        <p:nvSpPr>
          <p:cNvPr id="9" name="Rounded Rectangle 8">
            <a:extLst>
              <a:ext uri="{FF2B5EF4-FFF2-40B4-BE49-F238E27FC236}">
                <a16:creationId xmlns:a16="http://schemas.microsoft.com/office/drawing/2014/main" id="{0B4E784F-F528-8842-9F49-B94D90D9CE8E}"/>
              </a:ext>
            </a:extLst>
          </p:cNvPr>
          <p:cNvSpPr/>
          <p:nvPr/>
        </p:nvSpPr>
        <p:spPr>
          <a:xfrm>
            <a:off x="6323595" y="410678"/>
            <a:ext cx="5319247" cy="16467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Clinical Reasoning</a:t>
            </a:r>
          </a:p>
        </p:txBody>
      </p:sp>
      <p:cxnSp>
        <p:nvCxnSpPr>
          <p:cNvPr id="11" name="Straight Connector 10">
            <a:extLst>
              <a:ext uri="{FF2B5EF4-FFF2-40B4-BE49-F238E27FC236}">
                <a16:creationId xmlns:a16="http://schemas.microsoft.com/office/drawing/2014/main" id="{671601BC-FDF7-F04F-A9C5-C3BEA87F42BB}"/>
              </a:ext>
            </a:extLst>
          </p:cNvPr>
          <p:cNvCxnSpPr>
            <a:cxnSpLocks/>
          </p:cNvCxnSpPr>
          <p:nvPr/>
        </p:nvCxnSpPr>
        <p:spPr>
          <a:xfrm>
            <a:off x="6096000" y="334537"/>
            <a:ext cx="0" cy="566892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7D13E0-B9A8-1746-8D57-89AA6F5C7F96}"/>
              </a:ext>
            </a:extLst>
          </p:cNvPr>
          <p:cNvSpPr txBox="1"/>
          <p:nvPr/>
        </p:nvSpPr>
        <p:spPr>
          <a:xfrm>
            <a:off x="458242" y="2377440"/>
            <a:ext cx="5319242" cy="181588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Taking into account her treatment history, what side effect should we monitor particularly closely when initiating EV?</a:t>
            </a:r>
          </a:p>
        </p:txBody>
      </p:sp>
      <p:sp>
        <p:nvSpPr>
          <p:cNvPr id="13" name="TextBox 12">
            <a:extLst>
              <a:ext uri="{FF2B5EF4-FFF2-40B4-BE49-F238E27FC236}">
                <a16:creationId xmlns:a16="http://schemas.microsoft.com/office/drawing/2014/main" id="{E8FDD9A8-BAD4-7942-902A-A6F018CE77EC}"/>
              </a:ext>
            </a:extLst>
          </p:cNvPr>
          <p:cNvSpPr txBox="1"/>
          <p:nvPr/>
        </p:nvSpPr>
        <p:spPr>
          <a:xfrm>
            <a:off x="6323595" y="2137717"/>
            <a:ext cx="5317592"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Peripheral neuropathy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Prior exposure cisplatin and paclitaxel.</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Grade 1 peripheral neuropathy prior to initiating EV.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We considered dose-reduction or eliminating D15 EV but fortunately neuropathy did not worsen.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F5A0943-75CF-CE49-B4A2-A8ADEE704F2B}"/>
              </a:ext>
            </a:extLst>
          </p:cNvPr>
          <p:cNvSpPr txBox="1"/>
          <p:nvPr/>
        </p:nvSpPr>
        <p:spPr>
          <a:xfrm>
            <a:off x="321564" y="6003458"/>
            <a:ext cx="10731184"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30000" noProof="0">
                <a:ln>
                  <a:noFill/>
                </a:ln>
                <a:solidFill>
                  <a:prstClr val="black"/>
                </a:solidFill>
                <a:effectLst/>
                <a:uLnTx/>
                <a:uFillTx/>
                <a:latin typeface="Calibri" panose="020F0502020204030204"/>
                <a:ea typeface="+mn-ea"/>
                <a:cs typeface="+mn-cs"/>
              </a:rPr>
              <a:t>1</a:t>
            </a: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Rosenberg JE, O'Donnell PH, </a:t>
            </a:r>
            <a:r>
              <a:rPr kumimoji="0" lang="en-US" sz="1300" b="0" i="0" u="none" strike="noStrike" kern="1200" cap="none" spc="0" normalizeH="0" baseline="0" noProof="0" err="1">
                <a:ln>
                  <a:noFill/>
                </a:ln>
                <a:solidFill>
                  <a:prstClr val="black"/>
                </a:solidFill>
                <a:effectLst/>
                <a:uLnTx/>
                <a:uFillTx/>
                <a:latin typeface="Calibri" panose="020F0502020204030204"/>
                <a:ea typeface="+mn-ea"/>
                <a:cs typeface="+mn-cs"/>
              </a:rPr>
              <a:t>Balar</a:t>
            </a: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 AV, et al. Pivotal Trial of </a:t>
            </a:r>
            <a:r>
              <a:rPr kumimoji="0" lang="en-US" sz="1300" b="0" i="0" u="none" strike="noStrike" kern="1200" cap="none" spc="0" normalizeH="0" baseline="0" noProof="0" err="1">
                <a:ln>
                  <a:noFill/>
                </a:ln>
                <a:solidFill>
                  <a:prstClr val="black"/>
                </a:solidFill>
                <a:effectLst/>
                <a:uLnTx/>
                <a:uFillTx/>
                <a:latin typeface="Calibri" panose="020F0502020204030204"/>
                <a:ea typeface="+mn-ea"/>
                <a:cs typeface="+mn-cs"/>
              </a:rPr>
              <a:t>Enfortumab</a:t>
            </a: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300" b="0" i="0" u="none" strike="noStrike" kern="1200" cap="none" spc="0" normalizeH="0" baseline="0" noProof="0" err="1">
                <a:ln>
                  <a:noFill/>
                </a:ln>
                <a:solidFill>
                  <a:prstClr val="black"/>
                </a:solidFill>
                <a:effectLst/>
                <a:uLnTx/>
                <a:uFillTx/>
                <a:latin typeface="Calibri" panose="020F0502020204030204"/>
                <a:ea typeface="+mn-ea"/>
                <a:cs typeface="+mn-cs"/>
              </a:rPr>
              <a:t>Vedotin</a:t>
            </a: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 in Urothelial Carcinoma After Platinum and Anti-Programmed Death 1/Programmed Death Ligand 1 Therapy. </a:t>
            </a:r>
            <a:r>
              <a:rPr kumimoji="0" lang="en-US" sz="1300" b="0" i="1" u="none" strike="noStrike" kern="1200" cap="none" spc="0" normalizeH="0" baseline="0" noProof="0">
                <a:ln>
                  <a:noFill/>
                </a:ln>
                <a:solidFill>
                  <a:prstClr val="black"/>
                </a:solidFill>
                <a:effectLst/>
                <a:uLnTx/>
                <a:uFillTx/>
                <a:latin typeface="Calibri" panose="020F0502020204030204"/>
                <a:ea typeface="+mn-ea"/>
                <a:cs typeface="+mn-cs"/>
              </a:rPr>
              <a:t>J </a:t>
            </a:r>
            <a:r>
              <a:rPr kumimoji="0" lang="en-US" sz="1300" b="0" i="1" u="none" strike="noStrike" kern="1200" cap="none" spc="0" normalizeH="0" baseline="0" noProof="0" err="1">
                <a:ln>
                  <a:noFill/>
                </a:ln>
                <a:solidFill>
                  <a:prstClr val="black"/>
                </a:solidFill>
                <a:effectLst/>
                <a:uLnTx/>
                <a:uFillTx/>
                <a:latin typeface="Calibri" panose="020F0502020204030204"/>
                <a:ea typeface="+mn-ea"/>
                <a:cs typeface="+mn-cs"/>
              </a:rPr>
              <a:t>Clin</a:t>
            </a:r>
            <a:r>
              <a:rPr kumimoji="0" lang="en-US" sz="1300" b="0" i="1" u="none" strike="noStrike" kern="1200" cap="none" spc="0" normalizeH="0" baseline="0" noProof="0">
                <a:ln>
                  <a:noFill/>
                </a:ln>
                <a:solidFill>
                  <a:prstClr val="black"/>
                </a:solidFill>
                <a:effectLst/>
                <a:uLnTx/>
                <a:uFillTx/>
                <a:latin typeface="Calibri" panose="020F0502020204030204"/>
                <a:ea typeface="+mn-ea"/>
                <a:cs typeface="+mn-cs"/>
              </a:rPr>
              <a:t> Oncol</a:t>
            </a: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 2019;37(29):2592-2600. doi:10.1200/JCO.19.01140</a:t>
            </a:r>
            <a:endParaRPr kumimoji="0" lang="en-US" sz="1300" b="0" i="0" u="none" strike="noStrike" kern="1200" cap="none" spc="0" normalizeH="0" baseline="3000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06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DADAAF-6533-B246-9DE9-5FAE3D7A4A19}"/>
              </a:ext>
            </a:extLst>
          </p:cNvPr>
          <p:cNvSpPr>
            <a:spLocks noGrp="1"/>
          </p:cNvSpPr>
          <p:nvPr>
            <p:ph idx="4294967295"/>
          </p:nvPr>
        </p:nvSpPr>
        <p:spPr>
          <a:xfrm>
            <a:off x="586740" y="2419810"/>
            <a:ext cx="5166360" cy="3742676"/>
          </a:xfrm>
        </p:spPr>
        <p:txBody>
          <a:bodyPr vert="horz" lIns="91440" tIns="45720" rIns="91440" bIns="45720" rtlCol="0">
            <a:normAutofit/>
          </a:bodyPr>
          <a:lstStyle/>
          <a:p>
            <a:r>
              <a:rPr lang="en-US" sz="2400"/>
              <a:t>A tolerated EV therapy with PR after 2 cycles of EV. </a:t>
            </a:r>
          </a:p>
          <a:p>
            <a:r>
              <a:rPr lang="en-US" sz="2400"/>
              <a:t>Prior to C4, she complains of alopecia, and “itchy red eyes” accompanied by mild blurry vision. Labs unremarkable. </a:t>
            </a:r>
          </a:p>
          <a:p>
            <a:r>
              <a:rPr lang="en-US" sz="2400"/>
              <a:t>What was our next intervention?</a:t>
            </a:r>
          </a:p>
        </p:txBody>
      </p:sp>
      <p:sp>
        <p:nvSpPr>
          <p:cNvPr id="4" name="TextBox 3">
            <a:extLst>
              <a:ext uri="{FF2B5EF4-FFF2-40B4-BE49-F238E27FC236}">
                <a16:creationId xmlns:a16="http://schemas.microsoft.com/office/drawing/2014/main" id="{FD020C5F-808E-6749-B907-C0A5BB744757}"/>
              </a:ext>
            </a:extLst>
          </p:cNvPr>
          <p:cNvSpPr txBox="1"/>
          <p:nvPr/>
        </p:nvSpPr>
        <p:spPr>
          <a:xfrm>
            <a:off x="1691640" y="14478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60BD071A-AC7C-3E4D-9311-53F21C92EDFA}"/>
              </a:ext>
            </a:extLst>
          </p:cNvPr>
          <p:cNvSpPr/>
          <p:nvPr/>
        </p:nvSpPr>
        <p:spPr>
          <a:xfrm>
            <a:off x="518160" y="433711"/>
            <a:ext cx="5234938"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Symptom Management</a:t>
            </a:r>
          </a:p>
        </p:txBody>
      </p:sp>
      <p:cxnSp>
        <p:nvCxnSpPr>
          <p:cNvPr id="11" name="Straight Connector 10">
            <a:extLst>
              <a:ext uri="{FF2B5EF4-FFF2-40B4-BE49-F238E27FC236}">
                <a16:creationId xmlns:a16="http://schemas.microsoft.com/office/drawing/2014/main" id="{62141793-8C45-994D-A630-CAF7B31E876C}"/>
              </a:ext>
            </a:extLst>
          </p:cNvPr>
          <p:cNvCxnSpPr>
            <a:cxnSpLocks/>
          </p:cNvCxnSpPr>
          <p:nvPr/>
        </p:nvCxnSpPr>
        <p:spPr>
          <a:xfrm>
            <a:off x="6094476" y="433711"/>
            <a:ext cx="0" cy="5967089"/>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C5DFC0BD-3A59-DC42-9543-48A348085260}"/>
              </a:ext>
            </a:extLst>
          </p:cNvPr>
          <p:cNvSpPr/>
          <p:nvPr/>
        </p:nvSpPr>
        <p:spPr>
          <a:xfrm>
            <a:off x="6291072" y="433711"/>
            <a:ext cx="5303520"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Symptom Management</a:t>
            </a:r>
          </a:p>
        </p:txBody>
      </p:sp>
      <p:sp>
        <p:nvSpPr>
          <p:cNvPr id="14" name="TextBox 13">
            <a:extLst>
              <a:ext uri="{FF2B5EF4-FFF2-40B4-BE49-F238E27FC236}">
                <a16:creationId xmlns:a16="http://schemas.microsoft.com/office/drawing/2014/main" id="{5083BA0F-C555-2B45-9B54-592E7E7B824B}"/>
              </a:ext>
            </a:extLst>
          </p:cNvPr>
          <p:cNvSpPr txBox="1"/>
          <p:nvPr/>
        </p:nvSpPr>
        <p:spPr>
          <a:xfrm>
            <a:off x="6435853" y="2419810"/>
            <a:ext cx="5090113" cy="304698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Referred ophthalmologist for evaluation. </a:t>
            </a:r>
          </a:p>
          <a:p>
            <a:pPr marL="342900" indent="-342900" defTabSz="457200" eaLnBrk="1" fontAlgn="auto" hangingPunct="1">
              <a:spcBef>
                <a:spcPts val="0"/>
              </a:spcBef>
              <a:spcAft>
                <a:spcPts val="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Diagnosed with mild keratitis and completed a course of </a:t>
            </a:r>
            <a:r>
              <a:rPr lang="en-US" dirty="0">
                <a:solidFill>
                  <a:prstClr val="black"/>
                </a:solidFill>
                <a:latin typeface="Calibri" panose="020F0502020204030204"/>
                <a:ea typeface="+mn-ea"/>
                <a:cs typeface="+mn-cs"/>
              </a:rPr>
              <a:t>tobramycin/dexamethasone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eyedrops. She continued rewetting and steroid drops with stable symptoms for duration of EV. </a:t>
            </a:r>
          </a:p>
        </p:txBody>
      </p:sp>
    </p:spTree>
    <p:extLst>
      <p:ext uri="{BB962C8B-B14F-4D97-AF65-F5344CB8AC3E}">
        <p14:creationId xmlns:p14="http://schemas.microsoft.com/office/powerpoint/2010/main" val="201690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03EAC-BBE3-5448-8EB8-52198BE9D49A}"/>
              </a:ext>
            </a:extLst>
          </p:cNvPr>
          <p:cNvSpPr>
            <a:spLocks noGrp="1"/>
          </p:cNvSpPr>
          <p:nvPr>
            <p:ph type="title"/>
          </p:nvPr>
        </p:nvSpPr>
        <p:spPr>
          <a:xfrm>
            <a:off x="838200" y="18255"/>
            <a:ext cx="10515600" cy="1179259"/>
          </a:xfrm>
        </p:spPr>
        <p:txBody>
          <a:bodyPr>
            <a:normAutofit/>
          </a:bodyPr>
          <a:lstStyle/>
          <a:p>
            <a:r>
              <a:rPr lang="en-US" b="1" dirty="0"/>
              <a:t>Case – Dr </a:t>
            </a:r>
            <a:r>
              <a:rPr lang="en-US" b="1" dirty="0" err="1"/>
              <a:t>Ruplin</a:t>
            </a:r>
            <a:r>
              <a:rPr lang="en-US" b="1" dirty="0"/>
              <a:t>: 69-year-old woman</a:t>
            </a:r>
          </a:p>
        </p:txBody>
      </p:sp>
      <p:sp>
        <p:nvSpPr>
          <p:cNvPr id="5" name="Content Placeholder 4">
            <a:extLst>
              <a:ext uri="{FF2B5EF4-FFF2-40B4-BE49-F238E27FC236}">
                <a16:creationId xmlns:a16="http://schemas.microsoft.com/office/drawing/2014/main" id="{E9CC837A-7C0B-AB49-B61D-BC2A38167509}"/>
              </a:ext>
            </a:extLst>
          </p:cNvPr>
          <p:cNvSpPr>
            <a:spLocks noGrp="1"/>
          </p:cNvSpPr>
          <p:nvPr>
            <p:ph idx="1"/>
          </p:nvPr>
        </p:nvSpPr>
        <p:spPr>
          <a:xfrm>
            <a:off x="838200" y="1089938"/>
            <a:ext cx="10695432" cy="5288630"/>
          </a:xfrm>
        </p:spPr>
        <p:txBody>
          <a:bodyPr>
            <a:noAutofit/>
          </a:bodyPr>
          <a:lstStyle/>
          <a:p>
            <a:pPr marL="0" indent="0">
              <a:buNone/>
            </a:pPr>
            <a:r>
              <a:rPr lang="en-US" sz="2000" b="1" u="sng" dirty="0"/>
              <a:t>Advanced Urothelial Carcinoma History</a:t>
            </a:r>
            <a:endParaRPr lang="en-US" sz="2000" dirty="0"/>
          </a:p>
          <a:p>
            <a:r>
              <a:rPr lang="en-US" sz="2000" u="sng" dirty="0"/>
              <a:t>November 20, 2017</a:t>
            </a:r>
            <a:r>
              <a:rPr lang="en-US" sz="2000" dirty="0"/>
              <a:t>: Cycle 1, day 1 dose-dense MVAC, with a planned 4 cycles in the neoadjuvant setting. </a:t>
            </a:r>
          </a:p>
          <a:p>
            <a:r>
              <a:rPr lang="en-US" sz="2000" u="sng" dirty="0"/>
              <a:t>January 31, 2018</a:t>
            </a:r>
            <a:r>
              <a:rPr lang="en-US" sz="2000" dirty="0"/>
              <a:t>: Radical cystectomy with bilateral pelvic lymph node dissection. Pathology demonstrates high-grade urothelial carcinoma, with 10% clear cell histology and 20% plasmacytoid/signet ring cell, stage pT3a, negative margins, 3 of 28 lymph nodes positive. Also noted squamous metaplasia.  </a:t>
            </a:r>
          </a:p>
          <a:p>
            <a:r>
              <a:rPr lang="en-US" sz="2000" u="sng" dirty="0"/>
              <a:t>June 04, 2018</a:t>
            </a:r>
            <a:r>
              <a:rPr lang="en-US" sz="2000" dirty="0"/>
              <a:t>: Embarks on adjuvant Palbociclib as well as Trastuzumab plus </a:t>
            </a:r>
            <a:r>
              <a:rPr lang="en-US" sz="2000" dirty="0" err="1"/>
              <a:t>Pertuzumab</a:t>
            </a:r>
            <a:r>
              <a:rPr lang="en-US" sz="2000" dirty="0"/>
              <a:t> due to high HER2 expression. Plan is for the patient to complete 6 months of therapy followed by weekly Trastuzumab with </a:t>
            </a:r>
            <a:r>
              <a:rPr lang="en-US" sz="2000" dirty="0" err="1"/>
              <a:t>everolimus</a:t>
            </a:r>
            <a:r>
              <a:rPr lang="en-US" sz="2000" dirty="0"/>
              <a:t> 5 mg PO. </a:t>
            </a:r>
          </a:p>
          <a:p>
            <a:r>
              <a:rPr lang="en-US" sz="2000" u="sng" dirty="0"/>
              <a:t>March 13, 2019</a:t>
            </a:r>
            <a:r>
              <a:rPr lang="en-US" sz="2000" dirty="0"/>
              <a:t>: Patient develops post-menopausal vaginal bleeding. Patient undergoes a vaginal biopsy as well as a hysteroscopy with biopsies of the cervix and uterus. Biopsies reveal poorly differentiated carcinoma with focal plasmacytoid features and focally beneath uninvolved squamous mucosa consistent with involvement by patient's known urothelial carcinoma. MRI of pelvis also completed revealing a suspicious sacral lesion. </a:t>
            </a:r>
          </a:p>
          <a:p>
            <a:pPr marL="0" indent="0">
              <a:buNone/>
            </a:pPr>
            <a:endParaRPr lang="en-US" sz="2000" dirty="0"/>
          </a:p>
        </p:txBody>
      </p:sp>
    </p:spTree>
    <p:extLst>
      <p:ext uri="{BB962C8B-B14F-4D97-AF65-F5344CB8AC3E}">
        <p14:creationId xmlns:p14="http://schemas.microsoft.com/office/powerpoint/2010/main" val="272817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03EAC-BBE3-5448-8EB8-52198BE9D49A}"/>
              </a:ext>
            </a:extLst>
          </p:cNvPr>
          <p:cNvSpPr>
            <a:spLocks noGrp="1"/>
          </p:cNvSpPr>
          <p:nvPr>
            <p:ph type="title"/>
          </p:nvPr>
        </p:nvSpPr>
        <p:spPr>
          <a:xfrm>
            <a:off x="838200" y="18255"/>
            <a:ext cx="10515600" cy="1179259"/>
          </a:xfrm>
        </p:spPr>
        <p:txBody>
          <a:bodyPr>
            <a:normAutofit/>
          </a:bodyPr>
          <a:lstStyle/>
          <a:p>
            <a:r>
              <a:rPr lang="en-US" b="1"/>
              <a:t>Case – Dr </a:t>
            </a:r>
            <a:r>
              <a:rPr lang="en-US" b="1" err="1"/>
              <a:t>Ruplin</a:t>
            </a:r>
            <a:r>
              <a:rPr lang="en-US" b="1"/>
              <a:t>: 69-year-old woman (</a:t>
            </a:r>
            <a:r>
              <a:rPr lang="en-US" b="1" err="1"/>
              <a:t>cont</a:t>
            </a:r>
            <a:r>
              <a:rPr lang="en-US" b="1"/>
              <a:t>)</a:t>
            </a:r>
          </a:p>
        </p:txBody>
      </p:sp>
      <p:sp>
        <p:nvSpPr>
          <p:cNvPr id="5" name="Content Placeholder 4">
            <a:extLst>
              <a:ext uri="{FF2B5EF4-FFF2-40B4-BE49-F238E27FC236}">
                <a16:creationId xmlns:a16="http://schemas.microsoft.com/office/drawing/2014/main" id="{E9CC837A-7C0B-AB49-B61D-BC2A38167509}"/>
              </a:ext>
            </a:extLst>
          </p:cNvPr>
          <p:cNvSpPr>
            <a:spLocks noGrp="1"/>
          </p:cNvSpPr>
          <p:nvPr>
            <p:ph idx="1"/>
          </p:nvPr>
        </p:nvSpPr>
        <p:spPr>
          <a:xfrm>
            <a:off x="838200" y="1035970"/>
            <a:ext cx="10695432" cy="5288630"/>
          </a:xfrm>
        </p:spPr>
        <p:txBody>
          <a:bodyPr>
            <a:noAutofit/>
          </a:bodyPr>
          <a:lstStyle/>
          <a:p>
            <a:r>
              <a:rPr lang="en-US" sz="2000" u="sng"/>
              <a:t>March 19, 2019</a:t>
            </a:r>
            <a:r>
              <a:rPr lang="en-US" sz="2000"/>
              <a:t>: PET/CT scan reveals metabolic activity at the cervix and vagina consistent with known tumor involvement and recent biopsy, max SUV of 6.5. There is a left obturator lymph node measuring approximately 1.3 cm on recent diagnostic CT with focal uptake with a max SUV of 4.8, which is more questionable in etiology. There is a focal FDG uptake in the left sacral sclerotic lesion measuring approximately 1.5 cm with a max SUV of 7.0.</a:t>
            </a:r>
          </a:p>
          <a:p>
            <a:r>
              <a:rPr lang="en-US" sz="2000" u="sng"/>
              <a:t>April 01, 2019</a:t>
            </a:r>
            <a:r>
              <a:rPr lang="en-US" sz="2000"/>
              <a:t>: Patient begins pelvic radiation therapy + concurrent weekly Cisplatin x 6 weeks.  </a:t>
            </a:r>
          </a:p>
          <a:p>
            <a:r>
              <a:rPr lang="en-US" sz="2000" u="sng"/>
              <a:t>April 06-April 07, 2019</a:t>
            </a:r>
            <a:r>
              <a:rPr lang="en-US" sz="2000"/>
              <a:t>: Patient admitted to hospital with AKI and bilateral LE edema. Therefore, missed week 2 of Cisplatin.</a:t>
            </a:r>
          </a:p>
          <a:p>
            <a:r>
              <a:rPr lang="en-US" sz="2000" u="sng"/>
              <a:t>April 24, 2019</a:t>
            </a:r>
            <a:r>
              <a:rPr lang="en-US" sz="2000"/>
              <a:t>: Patient stops Cisplatin after 2 doses secondary to poor tolerance. Initiates Pembrolizumab IV q3 weeks.</a:t>
            </a:r>
          </a:p>
          <a:p>
            <a:r>
              <a:rPr lang="en-US" sz="2000" u="sng"/>
              <a:t>June 24, 2019</a:t>
            </a:r>
            <a:r>
              <a:rPr lang="en-US" sz="2000"/>
              <a:t>: PET/CT following 3 cycles of Pembrolizumab reveals the previously described FDG avid solitary left supraclavicular lymph nodes not well visualized on this exam.  The degree of FDG avidity within the uterus is similar to previous with a maximum SUV of 7.1, previously 7.5.  There is interval decrease in FDG avidity of several pelvic lymph nodes that are normal in size.  For example, left pelvic wall lymph node measuring 1.1 x 0.7 cm, now with an SUV max of 3.3, previously 4.3 and previously 4.8.  </a:t>
            </a:r>
          </a:p>
        </p:txBody>
      </p:sp>
    </p:spTree>
    <p:extLst>
      <p:ext uri="{BB962C8B-B14F-4D97-AF65-F5344CB8AC3E}">
        <p14:creationId xmlns:p14="http://schemas.microsoft.com/office/powerpoint/2010/main" val="251590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03EAC-BBE3-5448-8EB8-52198BE9D49A}"/>
              </a:ext>
            </a:extLst>
          </p:cNvPr>
          <p:cNvSpPr>
            <a:spLocks noGrp="1"/>
          </p:cNvSpPr>
          <p:nvPr>
            <p:ph type="title"/>
          </p:nvPr>
        </p:nvSpPr>
        <p:spPr>
          <a:xfrm>
            <a:off x="838200" y="18255"/>
            <a:ext cx="10515600" cy="1179259"/>
          </a:xfrm>
        </p:spPr>
        <p:txBody>
          <a:bodyPr>
            <a:normAutofit/>
          </a:bodyPr>
          <a:lstStyle/>
          <a:p>
            <a:r>
              <a:rPr lang="en-US" b="1"/>
              <a:t>Case – Dr </a:t>
            </a:r>
            <a:r>
              <a:rPr lang="en-US" b="1" err="1"/>
              <a:t>Ruplin</a:t>
            </a:r>
            <a:r>
              <a:rPr lang="en-US" b="1"/>
              <a:t>: 69-year-old woman (</a:t>
            </a:r>
            <a:r>
              <a:rPr lang="en-US" b="1" err="1"/>
              <a:t>cont</a:t>
            </a:r>
            <a:r>
              <a:rPr lang="en-US" b="1"/>
              <a:t>)</a:t>
            </a:r>
          </a:p>
        </p:txBody>
      </p:sp>
      <p:sp>
        <p:nvSpPr>
          <p:cNvPr id="5" name="Content Placeholder 4">
            <a:extLst>
              <a:ext uri="{FF2B5EF4-FFF2-40B4-BE49-F238E27FC236}">
                <a16:creationId xmlns:a16="http://schemas.microsoft.com/office/drawing/2014/main" id="{E9CC837A-7C0B-AB49-B61D-BC2A38167509}"/>
              </a:ext>
            </a:extLst>
          </p:cNvPr>
          <p:cNvSpPr>
            <a:spLocks noGrp="1"/>
          </p:cNvSpPr>
          <p:nvPr>
            <p:ph idx="1"/>
          </p:nvPr>
        </p:nvSpPr>
        <p:spPr>
          <a:xfrm>
            <a:off x="838200" y="1089938"/>
            <a:ext cx="10695432" cy="5288630"/>
          </a:xfrm>
        </p:spPr>
        <p:txBody>
          <a:bodyPr>
            <a:noAutofit/>
          </a:bodyPr>
          <a:lstStyle/>
          <a:p>
            <a:r>
              <a:rPr lang="en-US" sz="2000" u="sng" dirty="0"/>
              <a:t>June 24, 2019 (</a:t>
            </a:r>
            <a:r>
              <a:rPr lang="en-US" sz="2000" u="sng" dirty="0" err="1"/>
              <a:t>cont</a:t>
            </a:r>
            <a:r>
              <a:rPr lang="en-US" sz="2000" u="sng" dirty="0"/>
              <a:t>): </a:t>
            </a:r>
            <a:r>
              <a:rPr lang="en-US" sz="2000" dirty="0"/>
              <a:t>Therefore, there is interval decrease in FDG uptake in multiple nonenlarged pelvic and periaortic lymph nodes, as well as in the left sacral sclerotic lesion that is likely an osseous metastasis that was previously 7.0 SUV, now 5.1.  There are no new lesions.</a:t>
            </a:r>
          </a:p>
          <a:p>
            <a:r>
              <a:rPr lang="en-US" sz="2000" u="sng" dirty="0"/>
              <a:t>10/09/2019</a:t>
            </a:r>
            <a:r>
              <a:rPr lang="en-US" sz="2000" dirty="0"/>
              <a:t>: Initiates C1D1 IMMU-132 trial (</a:t>
            </a:r>
            <a:r>
              <a:rPr lang="en-US" sz="2000" dirty="0" err="1"/>
              <a:t>sacituzumab</a:t>
            </a:r>
            <a:r>
              <a:rPr lang="en-US" sz="2000" dirty="0"/>
              <a:t> </a:t>
            </a:r>
            <a:r>
              <a:rPr lang="en-US" sz="2000" dirty="0" err="1"/>
              <a:t>govitecan</a:t>
            </a:r>
            <a:r>
              <a:rPr lang="en-US" sz="2000" dirty="0"/>
              <a:t>). Has progression not long after.</a:t>
            </a:r>
          </a:p>
          <a:p>
            <a:r>
              <a:rPr lang="en-US" sz="2000" u="sng" dirty="0"/>
              <a:t>01/08/2020</a:t>
            </a:r>
            <a:r>
              <a:rPr lang="en-US" sz="2000" dirty="0"/>
              <a:t>: Initiates </a:t>
            </a:r>
            <a:r>
              <a:rPr lang="en-US" sz="2000" dirty="0" err="1"/>
              <a:t>enfortumab</a:t>
            </a:r>
            <a:r>
              <a:rPr lang="en-US" sz="2000" dirty="0"/>
              <a:t> </a:t>
            </a:r>
            <a:r>
              <a:rPr lang="en-US" sz="2000" dirty="0" err="1"/>
              <a:t>vedotin</a:t>
            </a:r>
            <a:r>
              <a:rPr lang="en-US" sz="2000" dirty="0"/>
              <a:t> at 1.25 mg/kg days 1,8,15 every 28 days</a:t>
            </a:r>
          </a:p>
          <a:p>
            <a:r>
              <a:rPr lang="en-US" sz="2000" u="sng" dirty="0"/>
              <a:t>09/02/2020</a:t>
            </a:r>
            <a:r>
              <a:rPr lang="en-US" sz="2000" dirty="0"/>
              <a:t>: Dose reduction to 1 mg/kg given every 28 days due to neuropathies, rash, and reported taste changes that the patient attributes to </a:t>
            </a:r>
            <a:r>
              <a:rPr lang="en-US" sz="2000" dirty="0" err="1"/>
              <a:t>enfortumab</a:t>
            </a:r>
            <a:r>
              <a:rPr lang="en-US" sz="2000" dirty="0"/>
              <a:t> </a:t>
            </a:r>
            <a:r>
              <a:rPr lang="en-US" sz="2000" dirty="0" err="1"/>
              <a:t>vedotin</a:t>
            </a:r>
            <a:r>
              <a:rPr lang="en-US" sz="2000" dirty="0"/>
              <a:t>. Radiographic scans are currently stable.</a:t>
            </a:r>
          </a:p>
          <a:p>
            <a:pPr marL="0" lvl="0" indent="0">
              <a:buNone/>
            </a:pPr>
            <a:r>
              <a:rPr lang="en-US" sz="2000" b="1" dirty="0"/>
              <a:t>Questions:</a:t>
            </a:r>
            <a:r>
              <a:rPr lang="en-US" b="1" dirty="0"/>
              <a:t> </a:t>
            </a:r>
          </a:p>
          <a:p>
            <a:pPr lvl="0"/>
            <a:r>
              <a:rPr lang="en-US" sz="2000" dirty="0"/>
              <a:t>For how long have you successfully treated a patient with EV thus far?</a:t>
            </a:r>
          </a:p>
          <a:p>
            <a:pPr lvl="0"/>
            <a:r>
              <a:rPr lang="en-US" sz="2000" dirty="0"/>
              <a:t>Have you eliminated days of treatment from EV cycles before? (e.g., day 1 only every 28 days)</a:t>
            </a:r>
          </a:p>
          <a:p>
            <a:pPr marL="0" indent="0">
              <a:buNone/>
            </a:pPr>
            <a:endParaRPr lang="en-US" sz="2000" dirty="0"/>
          </a:p>
        </p:txBody>
      </p:sp>
    </p:spTree>
    <p:extLst>
      <p:ext uri="{BB962C8B-B14F-4D97-AF65-F5344CB8AC3E}">
        <p14:creationId xmlns:p14="http://schemas.microsoft.com/office/powerpoint/2010/main" val="2407212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03EAC-BBE3-5448-8EB8-52198BE9D49A}"/>
              </a:ext>
            </a:extLst>
          </p:cNvPr>
          <p:cNvSpPr>
            <a:spLocks noGrp="1"/>
          </p:cNvSpPr>
          <p:nvPr>
            <p:ph type="title"/>
          </p:nvPr>
        </p:nvSpPr>
        <p:spPr>
          <a:xfrm>
            <a:off x="838200" y="18255"/>
            <a:ext cx="10515600" cy="1179259"/>
          </a:xfrm>
        </p:spPr>
        <p:txBody>
          <a:bodyPr>
            <a:normAutofit/>
          </a:bodyPr>
          <a:lstStyle/>
          <a:p>
            <a:r>
              <a:rPr lang="en-US" b="1" dirty="0"/>
              <a:t>Case – Dr Rosenberg: 88-year-old man</a:t>
            </a:r>
          </a:p>
        </p:txBody>
      </p:sp>
      <p:sp>
        <p:nvSpPr>
          <p:cNvPr id="5" name="Content Placeholder 4">
            <a:extLst>
              <a:ext uri="{FF2B5EF4-FFF2-40B4-BE49-F238E27FC236}">
                <a16:creationId xmlns:a16="http://schemas.microsoft.com/office/drawing/2014/main" id="{E9CC837A-7C0B-AB49-B61D-BC2A38167509}"/>
              </a:ext>
            </a:extLst>
          </p:cNvPr>
          <p:cNvSpPr>
            <a:spLocks noGrp="1"/>
          </p:cNvSpPr>
          <p:nvPr>
            <p:ph idx="1"/>
          </p:nvPr>
        </p:nvSpPr>
        <p:spPr>
          <a:xfrm>
            <a:off x="838200" y="1089938"/>
            <a:ext cx="10695432" cy="5288630"/>
          </a:xfrm>
        </p:spPr>
        <p:txBody>
          <a:bodyPr>
            <a:noAutofit/>
          </a:bodyPr>
          <a:lstStyle/>
          <a:p>
            <a:pPr marL="0" indent="0">
              <a:buNone/>
            </a:pPr>
            <a:r>
              <a:rPr lang="en-US" sz="2000" b="1" dirty="0"/>
              <a:t>Age: </a:t>
            </a:r>
            <a:r>
              <a:rPr lang="en-US" sz="2000" dirty="0"/>
              <a:t>88  </a:t>
            </a:r>
            <a:r>
              <a:rPr lang="en-US" sz="2000" b="1" dirty="0"/>
              <a:t>Sex: </a:t>
            </a:r>
            <a:r>
              <a:rPr lang="en-US" sz="2000" dirty="0"/>
              <a:t>Male</a:t>
            </a:r>
          </a:p>
          <a:p>
            <a:pPr marL="0" indent="0">
              <a:buNone/>
            </a:pPr>
            <a:r>
              <a:rPr lang="en-US" sz="2000" b="1" dirty="0"/>
              <a:t>How long ago did you first see the patient? </a:t>
            </a:r>
            <a:r>
              <a:rPr lang="en-US" sz="2000" dirty="0"/>
              <a:t>6 months ago</a:t>
            </a:r>
          </a:p>
          <a:p>
            <a:pPr marL="0" indent="0">
              <a:buNone/>
            </a:pPr>
            <a:r>
              <a:rPr lang="en-US" sz="2000" b="1" dirty="0"/>
              <a:t>Please briefly describe the patient’s clinical course prior to receiving </a:t>
            </a:r>
            <a:r>
              <a:rPr lang="en-US" sz="2000" b="1" dirty="0" err="1"/>
              <a:t>enfortumab</a:t>
            </a:r>
            <a:r>
              <a:rPr lang="en-US" sz="2000" b="1" dirty="0"/>
              <a:t> vedotin. </a:t>
            </a:r>
          </a:p>
          <a:p>
            <a:pPr marL="0" indent="0">
              <a:buNone/>
            </a:pPr>
            <a:r>
              <a:rPr lang="en-US" sz="2000" dirty="0"/>
              <a:t>PD on pembrolizumab, gemcitabine/carboplatin</a:t>
            </a:r>
          </a:p>
          <a:p>
            <a:pPr marL="0" indent="0">
              <a:buNone/>
            </a:pPr>
            <a:r>
              <a:rPr lang="en-US" sz="2000" b="1" dirty="0"/>
              <a:t>What was the outcome with </a:t>
            </a:r>
            <a:r>
              <a:rPr lang="en-US" sz="2000" b="1" dirty="0" err="1"/>
              <a:t>enfortumab</a:t>
            </a:r>
            <a:r>
              <a:rPr lang="en-US" sz="2000" b="1" dirty="0"/>
              <a:t> vedotin? </a:t>
            </a:r>
            <a:r>
              <a:rPr lang="en-US" sz="2000" dirty="0"/>
              <a:t>Stable disease</a:t>
            </a:r>
          </a:p>
          <a:p>
            <a:pPr marL="0" indent="0">
              <a:buNone/>
            </a:pPr>
            <a:r>
              <a:rPr lang="en-US" sz="2000" b="1" dirty="0"/>
              <a:t>Did the patient experience any tolerability issues with </a:t>
            </a:r>
            <a:r>
              <a:rPr lang="en-US" sz="2000" b="1" dirty="0" err="1"/>
              <a:t>enfortumab</a:t>
            </a:r>
            <a:r>
              <a:rPr lang="en-US" sz="2000" b="1" dirty="0"/>
              <a:t> vedotin?</a:t>
            </a:r>
          </a:p>
          <a:p>
            <a:pPr marL="0" indent="0">
              <a:buNone/>
            </a:pPr>
            <a:r>
              <a:rPr lang="en-US" sz="2000" dirty="0"/>
              <a:t>Yes: Fatigue and rash</a:t>
            </a:r>
          </a:p>
          <a:p>
            <a:pPr marL="0" indent="0">
              <a:buNone/>
            </a:pPr>
            <a:endParaRPr lang="en-US" sz="2000" dirty="0"/>
          </a:p>
          <a:p>
            <a:pPr marL="0" indent="0">
              <a:buNone/>
            </a:pPr>
            <a:r>
              <a:rPr lang="en-US" sz="2000" b="1" dirty="0"/>
              <a:t>Questions</a:t>
            </a:r>
          </a:p>
          <a:p>
            <a:pPr marL="0" indent="0">
              <a:buNone/>
            </a:pPr>
            <a:r>
              <a:rPr lang="en-US" sz="2000" dirty="0"/>
              <a:t>1. Would a study in octogenarians be useful to define extreme geriatric dosing?</a:t>
            </a:r>
          </a:p>
          <a:p>
            <a:pPr marL="0" indent="0">
              <a:buNone/>
            </a:pPr>
            <a:r>
              <a:rPr lang="en-US" sz="2000" dirty="0"/>
              <a:t>2. Prospective trials of dermatologic management?</a:t>
            </a:r>
          </a:p>
          <a:p>
            <a:pPr marL="0" indent="0">
              <a:buNone/>
            </a:pPr>
            <a:endParaRPr lang="en-US" sz="2000" dirty="0"/>
          </a:p>
        </p:txBody>
      </p:sp>
    </p:spTree>
    <p:extLst>
      <p:ext uri="{BB962C8B-B14F-4D97-AF65-F5344CB8AC3E}">
        <p14:creationId xmlns:p14="http://schemas.microsoft.com/office/powerpoint/2010/main" val="1324185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90600"/>
          </a:xfrm>
        </p:spPr>
        <p:txBody>
          <a:bodyPr>
            <a:noAutofit/>
          </a:bodyPr>
          <a:lstStyle/>
          <a:p>
            <a:r>
              <a:rPr lang="en-US" sz="3600" b="1"/>
              <a:t>Case – Dr Plimack: 83 </a:t>
            </a:r>
            <a:r>
              <a:rPr lang="en-US" sz="3600" b="1" err="1"/>
              <a:t>yo</a:t>
            </a:r>
            <a:r>
              <a:rPr lang="en-US" sz="3600" b="1"/>
              <a:t> man with chronic renal insufficiency</a:t>
            </a:r>
          </a:p>
        </p:txBody>
      </p:sp>
      <p:sp>
        <p:nvSpPr>
          <p:cNvPr id="3" name="Content Placeholder 2"/>
          <p:cNvSpPr>
            <a:spLocks noGrp="1"/>
          </p:cNvSpPr>
          <p:nvPr>
            <p:ph idx="1"/>
          </p:nvPr>
        </p:nvSpPr>
        <p:spPr>
          <a:xfrm>
            <a:off x="609600" y="1600200"/>
            <a:ext cx="6777789" cy="4876800"/>
          </a:xfrm>
        </p:spPr>
        <p:txBody>
          <a:bodyPr>
            <a:normAutofit/>
          </a:bodyPr>
          <a:lstStyle/>
          <a:p>
            <a:r>
              <a:rPr lang="en-US"/>
              <a:t>Ta urothelial cancer</a:t>
            </a:r>
            <a:r>
              <a:rPr lang="en-US">
                <a:sym typeface="Wingdings" panose="05000000000000000000" pitchFamily="2" charset="2"/>
              </a:rPr>
              <a:t> BCG</a:t>
            </a:r>
            <a:endParaRPr lang="en-US"/>
          </a:p>
          <a:p>
            <a:r>
              <a:rPr lang="en-US"/>
              <a:t>1 year later, new UTUC </a:t>
            </a:r>
            <a:r>
              <a:rPr lang="en-US">
                <a:sym typeface="Wingdings" panose="05000000000000000000" pitchFamily="2" charset="2"/>
              </a:rPr>
              <a:t> </a:t>
            </a:r>
            <a:r>
              <a:rPr lang="en-US" err="1">
                <a:sym typeface="Wingdings" panose="05000000000000000000" pitchFamily="2" charset="2"/>
              </a:rPr>
              <a:t>nephroureterectomy</a:t>
            </a:r>
            <a:endParaRPr lang="en-US">
              <a:sym typeface="Wingdings" panose="05000000000000000000" pitchFamily="2" charset="2"/>
            </a:endParaRPr>
          </a:p>
          <a:p>
            <a:pPr lvl="1"/>
            <a:r>
              <a:rPr lang="en-US">
                <a:sym typeface="Wingdings" panose="05000000000000000000" pitchFamily="2" charset="2"/>
              </a:rPr>
              <a:t>High grade urothelial carcinoma, no LVI (T3N0M0 = stage III)</a:t>
            </a:r>
          </a:p>
          <a:p>
            <a:r>
              <a:rPr lang="en-US">
                <a:sym typeface="Wingdings" panose="05000000000000000000" pitchFamily="2" charset="2"/>
              </a:rPr>
              <a:t>1 year after surgery, surveillance imaging shows multiple lung metastases</a:t>
            </a:r>
          </a:p>
          <a:p>
            <a:r>
              <a:rPr lang="en-US">
                <a:sym typeface="Wingdings" panose="05000000000000000000" pitchFamily="2" charset="2"/>
              </a:rPr>
              <a:t>Creatinine 2.9</a:t>
            </a:r>
            <a:endParaRPr lang="en-US"/>
          </a:p>
          <a:p>
            <a:pPr lvl="1"/>
            <a:endParaRPr lang="en-US"/>
          </a:p>
        </p:txBody>
      </p:sp>
      <p:pic>
        <p:nvPicPr>
          <p:cNvPr id="4" name="Picture 3"/>
          <p:cNvPicPr>
            <a:picLocks noChangeAspect="1"/>
          </p:cNvPicPr>
          <p:nvPr/>
        </p:nvPicPr>
        <p:blipFill>
          <a:blip r:embed="rId2"/>
          <a:stretch>
            <a:fillRect/>
          </a:stretch>
        </p:blipFill>
        <p:spPr>
          <a:xfrm>
            <a:off x="7885697" y="1326953"/>
            <a:ext cx="3202576" cy="1820779"/>
          </a:xfrm>
          <a:prstGeom prst="rect">
            <a:avLst/>
          </a:prstGeom>
        </p:spPr>
      </p:pic>
      <p:pic>
        <p:nvPicPr>
          <p:cNvPr id="5" name="Picture 4"/>
          <p:cNvPicPr>
            <a:picLocks noChangeAspect="1"/>
          </p:cNvPicPr>
          <p:nvPr/>
        </p:nvPicPr>
        <p:blipFill>
          <a:blip r:embed="rId3"/>
          <a:stretch>
            <a:fillRect/>
          </a:stretch>
        </p:blipFill>
        <p:spPr>
          <a:xfrm>
            <a:off x="7879390" y="2908736"/>
            <a:ext cx="3215189" cy="1862729"/>
          </a:xfrm>
          <a:prstGeom prst="rect">
            <a:avLst/>
          </a:prstGeom>
        </p:spPr>
      </p:pic>
      <p:pic>
        <p:nvPicPr>
          <p:cNvPr id="6" name="Picture 5"/>
          <p:cNvPicPr>
            <a:picLocks noChangeAspect="1"/>
          </p:cNvPicPr>
          <p:nvPr/>
        </p:nvPicPr>
        <p:blipFill>
          <a:blip r:embed="rId4"/>
          <a:stretch>
            <a:fillRect/>
          </a:stretch>
        </p:blipFill>
        <p:spPr>
          <a:xfrm>
            <a:off x="7879389" y="4653184"/>
            <a:ext cx="3208883" cy="2202461"/>
          </a:xfrm>
          <a:prstGeom prst="rect">
            <a:avLst/>
          </a:prstGeom>
        </p:spPr>
      </p:pic>
      <p:cxnSp>
        <p:nvCxnSpPr>
          <p:cNvPr id="8" name="Straight Arrow Connector 7"/>
          <p:cNvCxnSpPr/>
          <p:nvPr/>
        </p:nvCxnSpPr>
        <p:spPr>
          <a:xfrm>
            <a:off x="7700211" y="1524000"/>
            <a:ext cx="649705" cy="2927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554536" y="3147732"/>
            <a:ext cx="649705" cy="2927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0193693" y="6156201"/>
            <a:ext cx="983644" cy="4852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640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ancer.gov/sites/g/files/xnrzdm211/files/styles/cgov_enlarged/public/cgov_image/media_image/2020-01/enfortumab-vedotin-%20mechanism-illustration.jpg?h=b709931f&amp;itok=VWTjWGw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050" y="1343526"/>
            <a:ext cx="7600950" cy="494347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a:xfrm>
            <a:off x="609600" y="1600200"/>
            <a:ext cx="4864768" cy="4876800"/>
          </a:xfrm>
        </p:spPr>
        <p:txBody>
          <a:bodyPr>
            <a:normAutofit/>
          </a:bodyPr>
          <a:lstStyle/>
          <a:p>
            <a:r>
              <a:rPr lang="en-US"/>
              <a:t>Pembrolizumab </a:t>
            </a:r>
            <a:r>
              <a:rPr lang="en-US">
                <a:sym typeface="Wingdings" panose="05000000000000000000" pitchFamily="2" charset="2"/>
              </a:rPr>
              <a:t> sustained PR</a:t>
            </a:r>
            <a:endParaRPr lang="en-US"/>
          </a:p>
          <a:p>
            <a:r>
              <a:rPr lang="en-US"/>
              <a:t>At 2 years on </a:t>
            </a:r>
            <a:r>
              <a:rPr lang="en-US" err="1"/>
              <a:t>pembro</a:t>
            </a:r>
            <a:r>
              <a:rPr lang="en-US"/>
              <a:t>, imaging met criteria for PD and </a:t>
            </a:r>
            <a:r>
              <a:rPr lang="en-US" err="1"/>
              <a:t>pt</a:t>
            </a:r>
            <a:r>
              <a:rPr lang="en-US"/>
              <a:t> developed grade 2 colitis</a:t>
            </a:r>
          </a:p>
          <a:p>
            <a:pPr marL="0" indent="0">
              <a:buNone/>
            </a:pPr>
            <a:endParaRPr lang="en-US"/>
          </a:p>
          <a:p>
            <a:r>
              <a:rPr lang="en-US"/>
              <a:t>Started on Enfortumab Vedotin</a:t>
            </a:r>
          </a:p>
        </p:txBody>
      </p:sp>
      <p:pic>
        <p:nvPicPr>
          <p:cNvPr id="12" name="Picture 11"/>
          <p:cNvPicPr>
            <a:picLocks noChangeAspect="1"/>
          </p:cNvPicPr>
          <p:nvPr/>
        </p:nvPicPr>
        <p:blipFill>
          <a:blip r:embed="rId3"/>
          <a:stretch>
            <a:fillRect/>
          </a:stretch>
        </p:blipFill>
        <p:spPr>
          <a:xfrm>
            <a:off x="-12032" y="-12032"/>
            <a:ext cx="2696576" cy="374904"/>
          </a:xfrm>
          <a:prstGeom prst="rect">
            <a:avLst/>
          </a:prstGeom>
        </p:spPr>
      </p:pic>
      <p:sp>
        <p:nvSpPr>
          <p:cNvPr id="8" name="Title 1">
            <a:extLst>
              <a:ext uri="{FF2B5EF4-FFF2-40B4-BE49-F238E27FC236}">
                <a16:creationId xmlns:a16="http://schemas.microsoft.com/office/drawing/2014/main" id="{636FF7CF-5BAF-5F43-A054-133851851AF7}"/>
              </a:ext>
            </a:extLst>
          </p:cNvPr>
          <p:cNvSpPr>
            <a:spLocks noGrp="1"/>
          </p:cNvSpPr>
          <p:nvPr>
            <p:ph type="title"/>
          </p:nvPr>
        </p:nvSpPr>
        <p:spPr>
          <a:xfrm>
            <a:off x="609600" y="381000"/>
            <a:ext cx="10972800" cy="990600"/>
          </a:xfrm>
        </p:spPr>
        <p:txBody>
          <a:bodyPr>
            <a:noAutofit/>
          </a:bodyPr>
          <a:lstStyle/>
          <a:p>
            <a:r>
              <a:rPr lang="en-US" sz="3600" b="1"/>
              <a:t>Case – Dr Plimack: 83 </a:t>
            </a:r>
            <a:r>
              <a:rPr lang="en-US" sz="3600" b="1" err="1"/>
              <a:t>yo</a:t>
            </a:r>
            <a:r>
              <a:rPr lang="en-US" sz="3600" b="1"/>
              <a:t> man with chronic renal insufficiency (</a:t>
            </a:r>
            <a:r>
              <a:rPr lang="en-US" sz="3600" b="1" err="1"/>
              <a:t>cont</a:t>
            </a:r>
            <a:r>
              <a:rPr lang="en-US" sz="3600" b="1"/>
              <a:t>)</a:t>
            </a:r>
          </a:p>
        </p:txBody>
      </p:sp>
    </p:spTree>
    <p:extLst>
      <p:ext uri="{BB962C8B-B14F-4D97-AF65-F5344CB8AC3E}">
        <p14:creationId xmlns:p14="http://schemas.microsoft.com/office/powerpoint/2010/main" val="3185381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ancer.gov/sites/g/files/xnrzdm211/files/styles/cgov_enlarged/public/cgov_image/media_image/2020-01/enfortumab-vedotin-%20mechanism-illustration.jpg?h=b709931f&amp;itok=VWTjWGw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050" y="1343526"/>
            <a:ext cx="7600950" cy="494347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a:xfrm>
            <a:off x="609600" y="1600200"/>
            <a:ext cx="4864768" cy="4876800"/>
          </a:xfrm>
        </p:spPr>
        <p:txBody>
          <a:bodyPr>
            <a:normAutofit/>
          </a:bodyPr>
          <a:lstStyle/>
          <a:p>
            <a:r>
              <a:rPr lang="en-US"/>
              <a:t>Pembrolizumab </a:t>
            </a:r>
            <a:r>
              <a:rPr lang="en-US">
                <a:sym typeface="Wingdings" panose="05000000000000000000" pitchFamily="2" charset="2"/>
              </a:rPr>
              <a:t> sustained PR</a:t>
            </a:r>
            <a:endParaRPr lang="en-US"/>
          </a:p>
          <a:p>
            <a:r>
              <a:rPr lang="en-US"/>
              <a:t>At 2 years on </a:t>
            </a:r>
            <a:r>
              <a:rPr lang="en-US" err="1"/>
              <a:t>pembro</a:t>
            </a:r>
            <a:r>
              <a:rPr lang="en-US"/>
              <a:t>, imaging met criteria for PD and </a:t>
            </a:r>
            <a:r>
              <a:rPr lang="en-US" err="1"/>
              <a:t>pt</a:t>
            </a:r>
            <a:r>
              <a:rPr lang="en-US"/>
              <a:t> developed grade 2 colitis</a:t>
            </a:r>
          </a:p>
          <a:p>
            <a:pPr marL="0" indent="0">
              <a:buNone/>
            </a:pPr>
            <a:endParaRPr lang="en-US"/>
          </a:p>
          <a:p>
            <a:r>
              <a:rPr lang="en-US"/>
              <a:t>Started on Enfortumab Vedotin</a:t>
            </a:r>
          </a:p>
        </p:txBody>
      </p:sp>
      <p:pic>
        <p:nvPicPr>
          <p:cNvPr id="12" name="Picture 11"/>
          <p:cNvPicPr>
            <a:picLocks noChangeAspect="1"/>
          </p:cNvPicPr>
          <p:nvPr/>
        </p:nvPicPr>
        <p:blipFill>
          <a:blip r:embed="rId3"/>
          <a:stretch>
            <a:fillRect/>
          </a:stretch>
        </p:blipFill>
        <p:spPr>
          <a:xfrm>
            <a:off x="-12032" y="-12032"/>
            <a:ext cx="2696576" cy="374904"/>
          </a:xfrm>
          <a:prstGeom prst="rect">
            <a:avLst/>
          </a:prstGeom>
        </p:spPr>
      </p:pic>
      <p:pic>
        <p:nvPicPr>
          <p:cNvPr id="17" name="Picture 16"/>
          <p:cNvPicPr>
            <a:picLocks noChangeAspect="1"/>
          </p:cNvPicPr>
          <p:nvPr/>
        </p:nvPicPr>
        <p:blipFill>
          <a:blip r:embed="rId4"/>
          <a:stretch>
            <a:fillRect/>
          </a:stretch>
        </p:blipFill>
        <p:spPr>
          <a:xfrm>
            <a:off x="1787441" y="1694528"/>
            <a:ext cx="8270959" cy="3899616"/>
          </a:xfrm>
          <a:prstGeom prst="rect">
            <a:avLst/>
          </a:prstGeom>
        </p:spPr>
      </p:pic>
      <p:sp>
        <p:nvSpPr>
          <p:cNvPr id="9" name="Title 1">
            <a:extLst>
              <a:ext uri="{FF2B5EF4-FFF2-40B4-BE49-F238E27FC236}">
                <a16:creationId xmlns:a16="http://schemas.microsoft.com/office/drawing/2014/main" id="{B047863E-D24C-CB46-946D-D654449BBB9A}"/>
              </a:ext>
            </a:extLst>
          </p:cNvPr>
          <p:cNvSpPr>
            <a:spLocks noGrp="1"/>
          </p:cNvSpPr>
          <p:nvPr>
            <p:ph type="title"/>
          </p:nvPr>
        </p:nvSpPr>
        <p:spPr>
          <a:xfrm>
            <a:off x="609600" y="381000"/>
            <a:ext cx="10972800" cy="990600"/>
          </a:xfrm>
        </p:spPr>
        <p:txBody>
          <a:bodyPr>
            <a:noAutofit/>
          </a:bodyPr>
          <a:lstStyle/>
          <a:p>
            <a:r>
              <a:rPr lang="en-US" sz="3600" b="1"/>
              <a:t>Case – Dr Plimack: 83 </a:t>
            </a:r>
            <a:r>
              <a:rPr lang="en-US" sz="3600" b="1" err="1"/>
              <a:t>yo</a:t>
            </a:r>
            <a:r>
              <a:rPr lang="en-US" sz="3600" b="1"/>
              <a:t> man with chronic renal insufficiency (</a:t>
            </a:r>
            <a:r>
              <a:rPr lang="en-US" sz="3600" b="1" err="1"/>
              <a:t>cont</a:t>
            </a:r>
            <a:r>
              <a:rPr lang="en-US" sz="3600" b="1"/>
              <a:t>)</a:t>
            </a:r>
          </a:p>
        </p:txBody>
      </p:sp>
    </p:spTree>
    <p:extLst>
      <p:ext uri="{BB962C8B-B14F-4D97-AF65-F5344CB8AC3E}">
        <p14:creationId xmlns:p14="http://schemas.microsoft.com/office/powerpoint/2010/main" val="1653967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D3C3-252E-4E4B-AB62-6A1207685F87}"/>
              </a:ext>
            </a:extLst>
          </p:cNvPr>
          <p:cNvSpPr>
            <a:spLocks noGrp="1"/>
          </p:cNvSpPr>
          <p:nvPr>
            <p:ph type="title"/>
          </p:nvPr>
        </p:nvSpPr>
        <p:spPr>
          <a:xfrm>
            <a:off x="804672" y="297663"/>
            <a:ext cx="10924032" cy="782663"/>
          </a:xfrm>
        </p:spPr>
        <p:txBody>
          <a:bodyPr/>
          <a:lstStyle/>
          <a:p>
            <a:r>
              <a:rPr lang="en-US" sz="2667"/>
              <a:t>Major changes to locally advanced/metastatic UC treatment paradigm since 2016</a:t>
            </a:r>
          </a:p>
        </p:txBody>
      </p:sp>
      <p:sp>
        <p:nvSpPr>
          <p:cNvPr id="3" name="Content Placeholder 2">
            <a:extLst>
              <a:ext uri="{FF2B5EF4-FFF2-40B4-BE49-F238E27FC236}">
                <a16:creationId xmlns:a16="http://schemas.microsoft.com/office/drawing/2014/main" id="{31D9652D-684F-0C4E-B87F-9CE7F904175F}"/>
              </a:ext>
            </a:extLst>
          </p:cNvPr>
          <p:cNvSpPr>
            <a:spLocks noGrp="1"/>
          </p:cNvSpPr>
          <p:nvPr>
            <p:ph idx="1"/>
          </p:nvPr>
        </p:nvSpPr>
        <p:spPr>
          <a:xfrm>
            <a:off x="804673" y="1202969"/>
            <a:ext cx="10456007" cy="4525963"/>
          </a:xfrm>
        </p:spPr>
        <p:txBody>
          <a:bodyPr/>
          <a:lstStyle/>
          <a:p>
            <a:r>
              <a:rPr lang="en-US" sz="2667">
                <a:latin typeface="+mn-lt"/>
                <a:cs typeface="Calibri" panose="020F0502020204030204" pitchFamily="34" charset="0"/>
              </a:rPr>
              <a:t>First-line therapy remains platinum-based combination chemotherapy for most patients</a:t>
            </a:r>
          </a:p>
          <a:p>
            <a:r>
              <a:rPr lang="en-US" sz="2667">
                <a:latin typeface="+mn-lt"/>
              </a:rPr>
              <a:t>Immunotherapy in first-line setting for cisplatin-ineligible patients with PDL1 high tumors</a:t>
            </a:r>
          </a:p>
          <a:p>
            <a:r>
              <a:rPr lang="en-US" sz="2667">
                <a:latin typeface="+mn-lt"/>
              </a:rPr>
              <a:t>Maintenance immunotherapy to become standard following chemotherapy</a:t>
            </a:r>
          </a:p>
          <a:p>
            <a:r>
              <a:rPr lang="en-US" sz="2667">
                <a:latin typeface="+mn-lt"/>
              </a:rPr>
              <a:t>Two novel agents approved in 2019</a:t>
            </a:r>
          </a:p>
          <a:p>
            <a:pPr lvl="1"/>
            <a:r>
              <a:rPr lang="en-US" sz="2667" err="1">
                <a:latin typeface="+mn-lt"/>
              </a:rPr>
              <a:t>Erdafitinib</a:t>
            </a:r>
            <a:r>
              <a:rPr lang="en-US" sz="2667">
                <a:latin typeface="+mn-lt"/>
              </a:rPr>
              <a:t> targeting FGFR pathway alterations</a:t>
            </a:r>
          </a:p>
          <a:p>
            <a:pPr lvl="1"/>
            <a:r>
              <a:rPr lang="en-US" sz="2667" err="1">
                <a:latin typeface="+mn-lt"/>
              </a:rPr>
              <a:t>Enfortumab</a:t>
            </a:r>
            <a:r>
              <a:rPr lang="en-US" sz="2667">
                <a:latin typeface="+mn-lt"/>
              </a:rPr>
              <a:t> </a:t>
            </a:r>
            <a:r>
              <a:rPr lang="en-US" sz="2667" err="1">
                <a:latin typeface="+mn-lt"/>
              </a:rPr>
              <a:t>vedotin</a:t>
            </a:r>
            <a:r>
              <a:rPr lang="en-US" sz="2667">
                <a:latin typeface="+mn-lt"/>
              </a:rPr>
              <a:t> antibody-drug conjugate targeting Nectin-4</a:t>
            </a:r>
          </a:p>
        </p:txBody>
      </p:sp>
      <p:sp>
        <p:nvSpPr>
          <p:cNvPr id="4" name="Rectangle 3">
            <a:extLst>
              <a:ext uri="{FF2B5EF4-FFF2-40B4-BE49-F238E27FC236}">
                <a16:creationId xmlns:a16="http://schemas.microsoft.com/office/drawing/2014/main" id="{9929F660-8475-7E4E-89C9-6D44ADEE8765}"/>
              </a:ext>
            </a:extLst>
          </p:cNvPr>
          <p:cNvSpPr/>
          <p:nvPr/>
        </p:nvSpPr>
        <p:spPr>
          <a:xfrm>
            <a:off x="152400" y="6529559"/>
            <a:ext cx="3541354"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Jonathan E Rosenberg, MD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39307260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Enfortumab Vedotin</a:t>
            </a:r>
          </a:p>
        </p:txBody>
      </p:sp>
      <p:pic>
        <p:nvPicPr>
          <p:cNvPr id="8" name="Content Placeholder 7"/>
          <p:cNvPicPr>
            <a:picLocks noGrp="1" noChangeAspect="1"/>
          </p:cNvPicPr>
          <p:nvPr>
            <p:ph idx="1"/>
          </p:nvPr>
        </p:nvPicPr>
        <p:blipFill>
          <a:blip r:embed="rId2"/>
          <a:stretch>
            <a:fillRect/>
          </a:stretch>
        </p:blipFill>
        <p:spPr>
          <a:xfrm>
            <a:off x="1238770" y="1600200"/>
            <a:ext cx="9714460" cy="4876800"/>
          </a:xfrm>
          <a:prstGeom prst="rect">
            <a:avLst/>
          </a:prstGeom>
        </p:spPr>
      </p:pic>
      <p:pic>
        <p:nvPicPr>
          <p:cNvPr id="4" name="Picture 3"/>
          <p:cNvPicPr>
            <a:picLocks noChangeAspect="1"/>
          </p:cNvPicPr>
          <p:nvPr/>
        </p:nvPicPr>
        <p:blipFill>
          <a:blip r:embed="rId3"/>
          <a:stretch>
            <a:fillRect/>
          </a:stretch>
        </p:blipFill>
        <p:spPr>
          <a:xfrm>
            <a:off x="-12032" y="-12032"/>
            <a:ext cx="2696576" cy="374904"/>
          </a:xfrm>
          <a:prstGeom prst="rect">
            <a:avLst/>
          </a:prstGeom>
        </p:spPr>
      </p:pic>
      <p:sp>
        <p:nvSpPr>
          <p:cNvPr id="9" name="TextBox 8"/>
          <p:cNvSpPr txBox="1"/>
          <p:nvPr/>
        </p:nvSpPr>
        <p:spPr>
          <a:xfrm>
            <a:off x="9452701" y="6477000"/>
            <a:ext cx="2619580" cy="307777"/>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ＭＳ Ｐゴシック" charset="0"/>
                <a:cs typeface="+mn-cs"/>
              </a:rPr>
              <a:t>Petrylak ASCO 2019</a:t>
            </a:r>
          </a:p>
        </p:txBody>
      </p:sp>
    </p:spTree>
    <p:extLst>
      <p:ext uri="{BB962C8B-B14F-4D97-AF65-F5344CB8AC3E}">
        <p14:creationId xmlns:p14="http://schemas.microsoft.com/office/powerpoint/2010/main" val="4090565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a:t>Patient received treatment at standard dose</a:t>
            </a:r>
          </a:p>
          <a:p>
            <a:pPr lvl="1"/>
            <a:r>
              <a:rPr lang="en-US"/>
              <a:t>1.25 mg/kg weekly x3 weeks, off 1 week (q 28 day cycle). </a:t>
            </a:r>
          </a:p>
          <a:p>
            <a:r>
              <a:rPr lang="en-US"/>
              <a:t>Achieved a partial response, but eventually developed neuropathy</a:t>
            </a:r>
          </a:p>
          <a:p>
            <a:endParaRPr lang="en-US"/>
          </a:p>
          <a:p>
            <a:endParaRPr lang="en-US"/>
          </a:p>
          <a:p>
            <a:r>
              <a:rPr lang="en-US"/>
              <a:t>Initially grade 2 (per patient)</a:t>
            </a:r>
            <a:r>
              <a:rPr lang="en-US">
                <a:sym typeface="Wingdings" panose="05000000000000000000" pitchFamily="2" charset="2"/>
              </a:rPr>
              <a:t> p</a:t>
            </a:r>
            <a:r>
              <a:rPr lang="en-US"/>
              <a:t>rogressed to grade 3</a:t>
            </a:r>
          </a:p>
          <a:p>
            <a:r>
              <a:rPr lang="en-US"/>
              <a:t>Treatment held at 14 months in setting of response</a:t>
            </a:r>
          </a:p>
          <a:p>
            <a:r>
              <a:rPr lang="en-US"/>
              <a:t>Neuropathy did not resolve, EV could not be restarted</a:t>
            </a:r>
          </a:p>
        </p:txBody>
      </p:sp>
      <p:pic>
        <p:nvPicPr>
          <p:cNvPr id="4" name="Picture 3"/>
          <p:cNvPicPr>
            <a:picLocks noChangeAspect="1"/>
          </p:cNvPicPr>
          <p:nvPr/>
        </p:nvPicPr>
        <p:blipFill>
          <a:blip r:embed="rId2"/>
          <a:stretch>
            <a:fillRect/>
          </a:stretch>
        </p:blipFill>
        <p:spPr>
          <a:xfrm>
            <a:off x="-12032" y="-12032"/>
            <a:ext cx="2696576" cy="374904"/>
          </a:xfrm>
          <a:prstGeom prst="rect">
            <a:avLst/>
          </a:prstGeom>
        </p:spPr>
      </p:pic>
      <p:pic>
        <p:nvPicPr>
          <p:cNvPr id="5" name="Picture 4"/>
          <p:cNvPicPr>
            <a:picLocks noChangeAspect="1"/>
          </p:cNvPicPr>
          <p:nvPr/>
        </p:nvPicPr>
        <p:blipFill>
          <a:blip r:embed="rId3"/>
          <a:stretch>
            <a:fillRect/>
          </a:stretch>
        </p:blipFill>
        <p:spPr>
          <a:xfrm>
            <a:off x="1162552" y="3980198"/>
            <a:ext cx="9048750" cy="485775"/>
          </a:xfrm>
          <a:prstGeom prst="rect">
            <a:avLst/>
          </a:prstGeom>
        </p:spPr>
      </p:pic>
      <p:pic>
        <p:nvPicPr>
          <p:cNvPr id="6" name="Picture 5"/>
          <p:cNvPicPr>
            <a:picLocks noChangeAspect="1"/>
          </p:cNvPicPr>
          <p:nvPr/>
        </p:nvPicPr>
        <p:blipFill>
          <a:blip r:embed="rId4"/>
          <a:stretch>
            <a:fillRect/>
          </a:stretch>
        </p:blipFill>
        <p:spPr>
          <a:xfrm>
            <a:off x="1138488" y="3604715"/>
            <a:ext cx="9172575" cy="371475"/>
          </a:xfrm>
          <a:prstGeom prst="rect">
            <a:avLst/>
          </a:prstGeom>
        </p:spPr>
      </p:pic>
      <p:sp>
        <p:nvSpPr>
          <p:cNvPr id="7" name="Rectangle 6"/>
          <p:cNvSpPr/>
          <p:nvPr/>
        </p:nvSpPr>
        <p:spPr>
          <a:xfrm>
            <a:off x="1150520" y="3616747"/>
            <a:ext cx="9148511" cy="822960"/>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TextBox 8"/>
          <p:cNvSpPr txBox="1"/>
          <p:nvPr/>
        </p:nvSpPr>
        <p:spPr>
          <a:xfrm>
            <a:off x="9452701" y="6477000"/>
            <a:ext cx="2619580" cy="307777"/>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ＭＳ Ｐゴシック" charset="0"/>
                <a:cs typeface="+mn-cs"/>
              </a:rPr>
              <a:t>CTCAE V 5.0</a:t>
            </a:r>
          </a:p>
        </p:txBody>
      </p:sp>
      <p:sp>
        <p:nvSpPr>
          <p:cNvPr id="11" name="Title 1">
            <a:extLst>
              <a:ext uri="{FF2B5EF4-FFF2-40B4-BE49-F238E27FC236}">
                <a16:creationId xmlns:a16="http://schemas.microsoft.com/office/drawing/2014/main" id="{33500602-B3CF-7441-BC47-E440B3C8522B}"/>
              </a:ext>
            </a:extLst>
          </p:cNvPr>
          <p:cNvSpPr>
            <a:spLocks noGrp="1"/>
          </p:cNvSpPr>
          <p:nvPr>
            <p:ph type="title"/>
          </p:nvPr>
        </p:nvSpPr>
        <p:spPr>
          <a:xfrm>
            <a:off x="609600" y="457200"/>
            <a:ext cx="10972800" cy="990600"/>
          </a:xfrm>
        </p:spPr>
        <p:txBody>
          <a:bodyPr>
            <a:noAutofit/>
          </a:bodyPr>
          <a:lstStyle/>
          <a:p>
            <a:r>
              <a:rPr lang="en-US" sz="3600" b="1"/>
              <a:t>Case – Dr Plimack: 83 </a:t>
            </a:r>
            <a:r>
              <a:rPr lang="en-US" sz="3600" b="1" err="1"/>
              <a:t>yo</a:t>
            </a:r>
            <a:r>
              <a:rPr lang="en-US" sz="3600" b="1"/>
              <a:t> man with chronic renal insufficiency (</a:t>
            </a:r>
            <a:r>
              <a:rPr lang="en-US" sz="3600" b="1" err="1"/>
              <a:t>cont</a:t>
            </a:r>
            <a:r>
              <a:rPr lang="en-US" sz="3600" b="1"/>
              <a:t>) – </a:t>
            </a:r>
            <a:r>
              <a:rPr lang="en-US" sz="3600" b="1" err="1"/>
              <a:t>Enfortumab</a:t>
            </a:r>
            <a:r>
              <a:rPr lang="en-US" sz="3600" b="1"/>
              <a:t> vedotin</a:t>
            </a:r>
          </a:p>
        </p:txBody>
      </p:sp>
    </p:spTree>
    <p:extLst>
      <p:ext uri="{BB962C8B-B14F-4D97-AF65-F5344CB8AC3E}">
        <p14:creationId xmlns:p14="http://schemas.microsoft.com/office/powerpoint/2010/main" val="1499060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B535A18-E768-4C14-9605-1230DE6762A3}"/>
              </a:ext>
            </a:extLst>
          </p:cNvPr>
          <p:cNvSpPr>
            <a:spLocks noGrp="1"/>
          </p:cNvSpPr>
          <p:nvPr>
            <p:ph idx="4294967295"/>
          </p:nvPr>
        </p:nvSpPr>
        <p:spPr>
          <a:xfrm>
            <a:off x="838200" y="2057400"/>
            <a:ext cx="10515600" cy="4008120"/>
          </a:xfrm>
        </p:spPr>
        <p:txBody>
          <a:bodyPr vert="horz" lIns="91440" tIns="45720" rIns="91440" bIns="45720" rtlCol="0">
            <a:normAutofit/>
          </a:bodyPr>
          <a:lstStyle/>
          <a:p>
            <a:r>
              <a:rPr lang="en-US" sz="2400" dirty="0"/>
              <a:t>67-year-old male with a history of HLD and HTN, diagnosed in 02/2016 with high grade (2/3) papillary urothelial carcinoma with focal squamous differentiation that invaded the lamina propria. </a:t>
            </a:r>
          </a:p>
          <a:p>
            <a:r>
              <a:rPr lang="en-US" sz="2400" dirty="0"/>
              <a:t>Genomic testing showed a genetic alteration in the genes BRIP1, PI3KCA and FGFR3.</a:t>
            </a:r>
          </a:p>
          <a:p>
            <a:r>
              <a:rPr lang="en-US" sz="2400" dirty="0"/>
              <a:t>Treatment history is as follows:</a:t>
            </a:r>
          </a:p>
          <a:p>
            <a:pPr marL="0" indent="0">
              <a:buNone/>
            </a:pPr>
            <a:endParaRPr lang="en-US" sz="2400" dirty="0"/>
          </a:p>
        </p:txBody>
      </p:sp>
      <p:sp>
        <p:nvSpPr>
          <p:cNvPr id="6" name="Title 1">
            <a:extLst>
              <a:ext uri="{FF2B5EF4-FFF2-40B4-BE49-F238E27FC236}">
                <a16:creationId xmlns:a16="http://schemas.microsoft.com/office/drawing/2014/main" id="{B4C1FBCA-0787-C642-A9E9-BDC7A25BF1FE}"/>
              </a:ext>
            </a:extLst>
          </p:cNvPr>
          <p:cNvSpPr txBox="1">
            <a:spLocks/>
          </p:cNvSpPr>
          <p:nvPr/>
        </p:nvSpPr>
        <p:spPr>
          <a:xfrm>
            <a:off x="838200" y="6318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4000" b="1"/>
              <a:t>Case – </a:t>
            </a:r>
            <a:r>
              <a:rPr lang="en-US" sz="4000" b="1" err="1"/>
              <a:t>Ms</a:t>
            </a:r>
            <a:r>
              <a:rPr lang="en-US" sz="4000" b="1"/>
              <a:t> </a:t>
            </a:r>
            <a:r>
              <a:rPr lang="en-US" sz="4000" b="1" err="1"/>
              <a:t>Salabao</a:t>
            </a:r>
            <a:r>
              <a:rPr lang="en-US" sz="4000" b="1"/>
              <a:t>: 67-year-old man</a:t>
            </a:r>
          </a:p>
        </p:txBody>
      </p:sp>
    </p:spTree>
    <p:extLst>
      <p:ext uri="{BB962C8B-B14F-4D97-AF65-F5344CB8AC3E}">
        <p14:creationId xmlns:p14="http://schemas.microsoft.com/office/powerpoint/2010/main" val="1275413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F14EF38A-A421-BC4C-ABD6-E33642EAD655}"/>
              </a:ext>
            </a:extLst>
          </p:cNvPr>
          <p:cNvGraphicFramePr/>
          <p:nvPr/>
        </p:nvGraphicFramePr>
        <p:xfrm>
          <a:off x="-616458" y="1188720"/>
          <a:ext cx="4693920" cy="5242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6B2ECAD5-75EB-E34B-A69E-0F4093CE2B86}"/>
              </a:ext>
            </a:extLst>
          </p:cNvPr>
          <p:cNvSpPr txBox="1"/>
          <p:nvPr/>
        </p:nvSpPr>
        <p:spPr>
          <a:xfrm>
            <a:off x="2789658" y="1218503"/>
            <a:ext cx="804739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Initial diagnosis and resection; repeat TURBT with residual disease. BCG x 6.</a:t>
            </a:r>
          </a:p>
        </p:txBody>
      </p:sp>
      <p:sp>
        <p:nvSpPr>
          <p:cNvPr id="16" name="TextBox 15">
            <a:extLst>
              <a:ext uri="{FF2B5EF4-FFF2-40B4-BE49-F238E27FC236}">
                <a16:creationId xmlns:a16="http://schemas.microsoft.com/office/drawing/2014/main" id="{815B4B8E-24AD-E844-B01A-7CEA15A5D9CF}"/>
              </a:ext>
            </a:extLst>
          </p:cNvPr>
          <p:cNvSpPr txBox="1"/>
          <p:nvPr/>
        </p:nvSpPr>
        <p:spPr>
          <a:xfrm>
            <a:off x="2789658" y="1904455"/>
            <a:ext cx="830961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TURBT with persistent disease, PET CT with metastases to the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retrocrural</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and left periaortic lymph nodes.</a:t>
            </a:r>
          </a:p>
        </p:txBody>
      </p:sp>
      <p:sp>
        <p:nvSpPr>
          <p:cNvPr id="17" name="TextBox 16">
            <a:extLst>
              <a:ext uri="{FF2B5EF4-FFF2-40B4-BE49-F238E27FC236}">
                <a16:creationId xmlns:a16="http://schemas.microsoft.com/office/drawing/2014/main" id="{757902D7-39FA-274C-97A6-FCA09932DD17}"/>
              </a:ext>
            </a:extLst>
          </p:cNvPr>
          <p:cNvSpPr txBox="1"/>
          <p:nvPr/>
        </p:nvSpPr>
        <p:spPr>
          <a:xfrm>
            <a:off x="2789658" y="2837604"/>
            <a:ext cx="582094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Started gemcitabine + cisplatin.</a:t>
            </a:r>
          </a:p>
        </p:txBody>
      </p:sp>
      <p:sp>
        <p:nvSpPr>
          <p:cNvPr id="18" name="TextBox 17">
            <a:extLst>
              <a:ext uri="{FF2B5EF4-FFF2-40B4-BE49-F238E27FC236}">
                <a16:creationId xmlns:a16="http://schemas.microsoft.com/office/drawing/2014/main" id="{EF50E4D1-9425-B14B-9EB5-85102D276E7A}"/>
              </a:ext>
            </a:extLst>
          </p:cNvPr>
          <p:cNvSpPr txBox="1"/>
          <p:nvPr/>
        </p:nvSpPr>
        <p:spPr>
          <a:xfrm>
            <a:off x="2789658" y="3501791"/>
            <a:ext cx="7466185" cy="98488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Progression through gem/cis x6 cycles. Started trial with B-701 + docetaxel.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12A5256-B1A9-A040-A7C8-7633A5877E07}"/>
              </a:ext>
            </a:extLst>
          </p:cNvPr>
          <p:cNvSpPr txBox="1"/>
          <p:nvPr/>
        </p:nvSpPr>
        <p:spPr>
          <a:xfrm>
            <a:off x="2789658" y="4410254"/>
            <a:ext cx="510588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Progression and switch to trial with IMMU-132.</a:t>
            </a:r>
          </a:p>
        </p:txBody>
      </p:sp>
      <p:sp>
        <p:nvSpPr>
          <p:cNvPr id="21" name="TextBox 20">
            <a:extLst>
              <a:ext uri="{FF2B5EF4-FFF2-40B4-BE49-F238E27FC236}">
                <a16:creationId xmlns:a16="http://schemas.microsoft.com/office/drawing/2014/main" id="{149E9346-7C01-514B-B7CD-7856A6CCDFD2}"/>
              </a:ext>
            </a:extLst>
          </p:cNvPr>
          <p:cNvSpPr txBox="1"/>
          <p:nvPr/>
        </p:nvSpPr>
        <p:spPr>
          <a:xfrm>
            <a:off x="2789658" y="5191353"/>
            <a:ext cx="8436412" cy="400110"/>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Imaging w/ progressive disease x 14 cycles IMMU-132. Started pembrolizumab.</a:t>
            </a:r>
          </a:p>
        </p:txBody>
      </p:sp>
      <p:sp>
        <p:nvSpPr>
          <p:cNvPr id="22" name="TextBox 21">
            <a:extLst>
              <a:ext uri="{FF2B5EF4-FFF2-40B4-BE49-F238E27FC236}">
                <a16:creationId xmlns:a16="http://schemas.microsoft.com/office/drawing/2014/main" id="{735427A5-72DC-7E4B-A0C7-F83599042978}"/>
              </a:ext>
            </a:extLst>
          </p:cNvPr>
          <p:cNvSpPr txBox="1"/>
          <p:nvPr/>
        </p:nvSpPr>
        <p:spPr>
          <a:xfrm>
            <a:off x="2788433" y="5973232"/>
            <a:ext cx="8032584" cy="400110"/>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Progression after 6 cycles pembro and started EV-201, enfortumab vedotin.</a:t>
            </a:r>
          </a:p>
        </p:txBody>
      </p:sp>
      <p:sp>
        <p:nvSpPr>
          <p:cNvPr id="13" name="Title 1">
            <a:extLst>
              <a:ext uri="{FF2B5EF4-FFF2-40B4-BE49-F238E27FC236}">
                <a16:creationId xmlns:a16="http://schemas.microsoft.com/office/drawing/2014/main" id="{743369F0-1757-5840-A02D-E3B570B3B8F8}"/>
              </a:ext>
            </a:extLst>
          </p:cNvPr>
          <p:cNvSpPr txBox="1">
            <a:spLocks/>
          </p:cNvSpPr>
          <p:nvPr/>
        </p:nvSpPr>
        <p:spPr>
          <a:xfrm>
            <a:off x="838200" y="762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200" b="1"/>
              <a:t>Case – </a:t>
            </a:r>
            <a:r>
              <a:rPr lang="en-US" sz="3200" b="1" err="1"/>
              <a:t>Ms</a:t>
            </a:r>
            <a:r>
              <a:rPr lang="en-US" sz="3200" b="1"/>
              <a:t> </a:t>
            </a:r>
            <a:r>
              <a:rPr lang="en-US" sz="3200" b="1" err="1"/>
              <a:t>Salabao</a:t>
            </a:r>
            <a:r>
              <a:rPr lang="en-US" sz="3200" b="1"/>
              <a:t>: 67-year-old man (</a:t>
            </a:r>
            <a:r>
              <a:rPr lang="en-US" sz="3200" b="1" err="1"/>
              <a:t>cont</a:t>
            </a:r>
            <a:r>
              <a:rPr lang="en-US" sz="3200" b="1"/>
              <a:t>): Oncology History</a:t>
            </a:r>
          </a:p>
        </p:txBody>
      </p:sp>
    </p:spTree>
    <p:extLst>
      <p:ext uri="{BB962C8B-B14F-4D97-AF65-F5344CB8AC3E}">
        <p14:creationId xmlns:p14="http://schemas.microsoft.com/office/powerpoint/2010/main" val="3995162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DADAAF-6533-B246-9DE9-5FAE3D7A4A19}"/>
              </a:ext>
            </a:extLst>
          </p:cNvPr>
          <p:cNvSpPr>
            <a:spLocks noGrp="1"/>
          </p:cNvSpPr>
          <p:nvPr>
            <p:ph idx="4294967295"/>
          </p:nvPr>
        </p:nvSpPr>
        <p:spPr>
          <a:xfrm>
            <a:off x="586740" y="2419810"/>
            <a:ext cx="5166351" cy="3539030"/>
          </a:xfrm>
        </p:spPr>
        <p:txBody>
          <a:bodyPr vert="horz" lIns="91440" tIns="45720" rIns="91440" bIns="45720" rtlCol="0">
            <a:normAutofit/>
          </a:bodyPr>
          <a:lstStyle/>
          <a:p>
            <a:pPr marL="0" indent="0">
              <a:buNone/>
            </a:pPr>
            <a:r>
              <a:rPr lang="en-US" sz="2400"/>
              <a:t>He presents prior to C15D8 today feeling overall well. </a:t>
            </a:r>
          </a:p>
          <a:p>
            <a:pPr marL="0" indent="0">
              <a:buNone/>
            </a:pPr>
            <a:r>
              <a:rPr lang="en-US" sz="2400"/>
              <a:t>His labs today are displayed to the right:</a:t>
            </a:r>
          </a:p>
        </p:txBody>
      </p:sp>
      <p:sp>
        <p:nvSpPr>
          <p:cNvPr id="4" name="TextBox 3">
            <a:extLst>
              <a:ext uri="{FF2B5EF4-FFF2-40B4-BE49-F238E27FC236}">
                <a16:creationId xmlns:a16="http://schemas.microsoft.com/office/drawing/2014/main" id="{FD020C5F-808E-6749-B907-C0A5BB744757}"/>
              </a:ext>
            </a:extLst>
          </p:cNvPr>
          <p:cNvSpPr txBox="1"/>
          <p:nvPr/>
        </p:nvSpPr>
        <p:spPr>
          <a:xfrm>
            <a:off x="1691640" y="14478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60BD071A-AC7C-3E4D-9311-53F21C92EDFA}"/>
              </a:ext>
            </a:extLst>
          </p:cNvPr>
          <p:cNvSpPr/>
          <p:nvPr/>
        </p:nvSpPr>
        <p:spPr>
          <a:xfrm>
            <a:off x="518160" y="433711"/>
            <a:ext cx="5234938"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Lab Abnormalities</a:t>
            </a:r>
          </a:p>
        </p:txBody>
      </p:sp>
      <p:cxnSp>
        <p:nvCxnSpPr>
          <p:cNvPr id="11" name="Straight Connector 10">
            <a:extLst>
              <a:ext uri="{FF2B5EF4-FFF2-40B4-BE49-F238E27FC236}">
                <a16:creationId xmlns:a16="http://schemas.microsoft.com/office/drawing/2014/main" id="{62141793-8C45-994D-A630-CAF7B31E876C}"/>
              </a:ext>
            </a:extLst>
          </p:cNvPr>
          <p:cNvCxnSpPr>
            <a:cxnSpLocks/>
          </p:cNvCxnSpPr>
          <p:nvPr/>
        </p:nvCxnSpPr>
        <p:spPr>
          <a:xfrm>
            <a:off x="6094476" y="433711"/>
            <a:ext cx="0" cy="5967089"/>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E16630A5-3F4B-404D-A0E2-9977A8278422}"/>
              </a:ext>
            </a:extLst>
          </p:cNvPr>
          <p:cNvGraphicFramePr>
            <a:graphicFrameLocks noGrp="1"/>
          </p:cNvGraphicFramePr>
          <p:nvPr/>
        </p:nvGraphicFramePr>
        <p:xfrm>
          <a:off x="6435855" y="986830"/>
          <a:ext cx="3868344" cy="4740836"/>
        </p:xfrm>
        <a:graphic>
          <a:graphicData uri="http://schemas.openxmlformats.org/drawingml/2006/table">
            <a:tbl>
              <a:tblPr>
                <a:tableStyleId>{5C22544A-7EE6-4342-B048-85BDC9FD1C3A}</a:tableStyleId>
              </a:tblPr>
              <a:tblGrid>
                <a:gridCol w="2596506">
                  <a:extLst>
                    <a:ext uri="{9D8B030D-6E8A-4147-A177-3AD203B41FA5}">
                      <a16:colId xmlns:a16="http://schemas.microsoft.com/office/drawing/2014/main" val="2158937032"/>
                    </a:ext>
                  </a:extLst>
                </a:gridCol>
                <a:gridCol w="1271838">
                  <a:extLst>
                    <a:ext uri="{9D8B030D-6E8A-4147-A177-3AD203B41FA5}">
                      <a16:colId xmlns:a16="http://schemas.microsoft.com/office/drawing/2014/main" val="2405271881"/>
                    </a:ext>
                  </a:extLst>
                </a:gridCol>
              </a:tblGrid>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Sodium</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140</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2096485015"/>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Potassium</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4.1</a:t>
                      </a:r>
                    </a:p>
                  </a:txBody>
                  <a:tcPr marL="0" marR="0" marT="0" marB="0">
                    <a:noFill/>
                  </a:tcPr>
                </a:tc>
                <a:extLst>
                  <a:ext uri="{0D108BD9-81ED-4DB2-BD59-A6C34878D82A}">
                    <a16:rowId xmlns:a16="http://schemas.microsoft.com/office/drawing/2014/main" val="1254875042"/>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Chloride</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101</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2329389413"/>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Carbon Dioxide</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21</a:t>
                      </a:r>
                    </a:p>
                  </a:txBody>
                  <a:tcPr marL="0" marR="0" marT="0" marB="0">
                    <a:noFill/>
                  </a:tcPr>
                </a:tc>
                <a:extLst>
                  <a:ext uri="{0D108BD9-81ED-4DB2-BD59-A6C34878D82A}">
                    <a16:rowId xmlns:a16="http://schemas.microsoft.com/office/drawing/2014/main" val="2227932681"/>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BUN</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12</a:t>
                      </a:r>
                    </a:p>
                  </a:txBody>
                  <a:tcPr marL="0" marR="0" marT="0" marB="0">
                    <a:noFill/>
                  </a:tcPr>
                </a:tc>
                <a:extLst>
                  <a:ext uri="{0D108BD9-81ED-4DB2-BD59-A6C34878D82A}">
                    <a16:rowId xmlns:a16="http://schemas.microsoft.com/office/drawing/2014/main" val="2391164203"/>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Creatinine</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0.96</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1088306246"/>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GFR (estimated)</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90</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1686797759"/>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Glucose</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138 (H)</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1450233197"/>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Phosphorus</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3.0</a:t>
                      </a:r>
                    </a:p>
                  </a:txBody>
                  <a:tcPr marL="0" marR="0" marT="0" marB="0">
                    <a:noFill/>
                  </a:tcPr>
                </a:tc>
                <a:extLst>
                  <a:ext uri="{0D108BD9-81ED-4DB2-BD59-A6C34878D82A}">
                    <a16:rowId xmlns:a16="http://schemas.microsoft.com/office/drawing/2014/main" val="1512696663"/>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ALT (SGPT) (U/L)</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31</a:t>
                      </a:r>
                    </a:p>
                  </a:txBody>
                  <a:tcPr marL="0" marR="0" marT="0" marB="0">
                    <a:noFill/>
                  </a:tcPr>
                </a:tc>
                <a:extLst>
                  <a:ext uri="{0D108BD9-81ED-4DB2-BD59-A6C34878D82A}">
                    <a16:rowId xmlns:a16="http://schemas.microsoft.com/office/drawing/2014/main" val="1858763413"/>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AST (SGOT)</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3</a:t>
                      </a:r>
                    </a:p>
                  </a:txBody>
                  <a:tcPr marL="0" marR="0" marT="0" marB="0">
                    <a:noFill/>
                  </a:tcPr>
                </a:tc>
                <a:extLst>
                  <a:ext uri="{0D108BD9-81ED-4DB2-BD59-A6C34878D82A}">
                    <a16:rowId xmlns:a16="http://schemas.microsoft.com/office/drawing/2014/main" val="2139658424"/>
                  </a:ext>
                </a:extLst>
              </a:tr>
              <a:tr h="204864">
                <a:tc>
                  <a:txBody>
                    <a:bodyPr/>
                    <a:lstStyle/>
                    <a:p>
                      <a:pPr marL="63500" marR="0">
                        <a:spcBef>
                          <a:spcPts val="0"/>
                        </a:spcBef>
                        <a:spcAft>
                          <a:spcPts val="0"/>
                        </a:spcAft>
                      </a:pPr>
                      <a:r>
                        <a:rPr lang="en-US" sz="1300" err="1">
                          <a:effectLst/>
                          <a:latin typeface="Arial" panose="020B0604020202020204" pitchFamily="34" charset="0"/>
                          <a:cs typeface="Arial" panose="020B0604020202020204" pitchFamily="34" charset="0"/>
                        </a:rPr>
                        <a:t>Alk</a:t>
                      </a:r>
                      <a:r>
                        <a:rPr lang="en-US" sz="1300">
                          <a:effectLst/>
                          <a:latin typeface="Arial" panose="020B0604020202020204" pitchFamily="34" charset="0"/>
                          <a:cs typeface="Arial" panose="020B0604020202020204" pitchFamily="34" charset="0"/>
                        </a:rPr>
                        <a:t> </a:t>
                      </a:r>
                      <a:r>
                        <a:rPr lang="en-US" sz="1300" err="1">
                          <a:effectLst/>
                          <a:latin typeface="Arial" panose="020B0604020202020204" pitchFamily="34" charset="0"/>
                          <a:cs typeface="Arial" panose="020B0604020202020204" pitchFamily="34" charset="0"/>
                        </a:rPr>
                        <a:t>Phos</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100</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2744685407"/>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WBC</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1.70 (L)</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2692288394"/>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RBC</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5.33</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1239478323"/>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Hgb</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11.9 (L)</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2048942486"/>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HCT</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34.6 (L)</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2047542523"/>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PLT</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ea typeface="Calibri" panose="020F0502020204030204" pitchFamily="34" charset="0"/>
                          <a:cs typeface="Arial" panose="020B0604020202020204" pitchFamily="34" charset="0"/>
                        </a:rPr>
                        <a:t>299</a:t>
                      </a:r>
                    </a:p>
                  </a:txBody>
                  <a:tcPr marL="0" marR="0" marT="0" marB="0">
                    <a:noFill/>
                  </a:tcPr>
                </a:tc>
                <a:extLst>
                  <a:ext uri="{0D108BD9-81ED-4DB2-BD59-A6C34878D82A}">
                    <a16:rowId xmlns:a16="http://schemas.microsoft.com/office/drawing/2014/main" val="221652458"/>
                  </a:ext>
                </a:extLst>
              </a:tr>
              <a:tr h="240572">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Neutrophil # (manual)</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0.21 (L)</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882111389"/>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Band # (manual)</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0.03</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3645002766"/>
                  </a:ext>
                </a:extLst>
              </a:tr>
              <a:tr h="191307">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Lymph# (manual)</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0.90</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3698579110"/>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Mono# (manual)</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0.71</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1427851417"/>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Eos# (manual)</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0.00</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1465708992"/>
                  </a:ext>
                </a:extLst>
              </a:tr>
              <a:tr h="204864">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Baso# (manual)</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tc>
                  <a:txBody>
                    <a:bodyPr/>
                    <a:lstStyle/>
                    <a:p>
                      <a:pPr marL="63500" marR="0">
                        <a:spcBef>
                          <a:spcPts val="0"/>
                        </a:spcBef>
                        <a:spcAft>
                          <a:spcPts val="0"/>
                        </a:spcAft>
                      </a:pPr>
                      <a:r>
                        <a:rPr lang="en-US" sz="1300">
                          <a:effectLst/>
                          <a:latin typeface="Arial" panose="020B0604020202020204" pitchFamily="34" charset="0"/>
                          <a:cs typeface="Arial" panose="020B0604020202020204" pitchFamily="34" charset="0"/>
                        </a:rPr>
                        <a:t>0.02</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0" marR="0" marT="0" marB="0">
                    <a:noFill/>
                  </a:tcPr>
                </a:tc>
                <a:extLst>
                  <a:ext uri="{0D108BD9-81ED-4DB2-BD59-A6C34878D82A}">
                    <a16:rowId xmlns:a16="http://schemas.microsoft.com/office/drawing/2014/main" val="401157652"/>
                  </a:ext>
                </a:extLst>
              </a:tr>
            </a:tbl>
          </a:graphicData>
        </a:graphic>
      </p:graphicFrame>
      <p:sp>
        <p:nvSpPr>
          <p:cNvPr id="2" name="TextBox 1">
            <a:extLst>
              <a:ext uri="{FF2B5EF4-FFF2-40B4-BE49-F238E27FC236}">
                <a16:creationId xmlns:a16="http://schemas.microsoft.com/office/drawing/2014/main" id="{C18F6E52-10C7-244F-8149-06CFBD5E4884}"/>
              </a:ext>
            </a:extLst>
          </p:cNvPr>
          <p:cNvSpPr txBox="1"/>
          <p:nvPr/>
        </p:nvSpPr>
        <p:spPr>
          <a:xfrm>
            <a:off x="586740" y="4477050"/>
            <a:ext cx="5166343"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What lab abnormalities should be monitored closely on EV and what is concerning specific to this patient?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8747977-F0B3-544F-B65B-23D9DA7941F6}"/>
              </a:ext>
            </a:extLst>
          </p:cNvPr>
          <p:cNvGrpSpPr/>
          <p:nvPr/>
        </p:nvGrpSpPr>
        <p:grpSpPr>
          <a:xfrm>
            <a:off x="6455669" y="1010734"/>
            <a:ext cx="3268732" cy="3756181"/>
            <a:chOff x="6455669" y="951467"/>
            <a:chExt cx="3268732" cy="3756181"/>
          </a:xfrm>
        </p:grpSpPr>
        <p:sp>
          <p:nvSpPr>
            <p:cNvPr id="5" name="Rectangle 4">
              <a:extLst>
                <a:ext uri="{FF2B5EF4-FFF2-40B4-BE49-F238E27FC236}">
                  <a16:creationId xmlns:a16="http://schemas.microsoft.com/office/drawing/2014/main" id="{9FF3A497-6B0E-6844-83B0-0EA8242259F3}"/>
                </a:ext>
              </a:extLst>
            </p:cNvPr>
            <p:cNvSpPr/>
            <p:nvPr/>
          </p:nvSpPr>
          <p:spPr>
            <a:xfrm>
              <a:off x="6455669" y="1175236"/>
              <a:ext cx="3268732" cy="226142"/>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416510F-D830-824A-94C4-1B7FE5F80D38}"/>
                </a:ext>
              </a:extLst>
            </p:cNvPr>
            <p:cNvSpPr/>
            <p:nvPr/>
          </p:nvSpPr>
          <p:spPr>
            <a:xfrm>
              <a:off x="6455669" y="2618654"/>
              <a:ext cx="3268732" cy="226142"/>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C1BB481-ABD4-FB42-903B-60E475D83E33}"/>
                </a:ext>
              </a:extLst>
            </p:cNvPr>
            <p:cNvSpPr/>
            <p:nvPr/>
          </p:nvSpPr>
          <p:spPr>
            <a:xfrm>
              <a:off x="6455669" y="2393744"/>
              <a:ext cx="3268732" cy="226142"/>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AB91D8F-6B1C-254E-90FD-879454B2CCB5}"/>
                </a:ext>
              </a:extLst>
            </p:cNvPr>
            <p:cNvSpPr/>
            <p:nvPr/>
          </p:nvSpPr>
          <p:spPr>
            <a:xfrm>
              <a:off x="6455669" y="1970465"/>
              <a:ext cx="3268732" cy="226142"/>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DDEED5E-1E06-2345-B7B1-F7421F422BFB}"/>
                </a:ext>
              </a:extLst>
            </p:cNvPr>
            <p:cNvSpPr/>
            <p:nvPr/>
          </p:nvSpPr>
          <p:spPr>
            <a:xfrm>
              <a:off x="6455669" y="4483615"/>
              <a:ext cx="3268707" cy="224033"/>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9E9C3CC-D24E-F646-82CE-AA3600685F7E}"/>
                </a:ext>
              </a:extLst>
            </p:cNvPr>
            <p:cNvSpPr/>
            <p:nvPr/>
          </p:nvSpPr>
          <p:spPr>
            <a:xfrm>
              <a:off x="6455669" y="951467"/>
              <a:ext cx="3268732" cy="226142"/>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DD4BEF0-77FB-CB45-A4EE-94D00E97B3DC}"/>
                </a:ext>
              </a:extLst>
            </p:cNvPr>
            <p:cNvSpPr/>
            <p:nvPr/>
          </p:nvSpPr>
          <p:spPr>
            <a:xfrm>
              <a:off x="6455669" y="3844942"/>
              <a:ext cx="3268726" cy="224911"/>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663F00F-0065-D140-8888-8A9203782ABF}"/>
                </a:ext>
              </a:extLst>
            </p:cNvPr>
            <p:cNvSpPr/>
            <p:nvPr/>
          </p:nvSpPr>
          <p:spPr>
            <a:xfrm>
              <a:off x="6455669" y="4069097"/>
              <a:ext cx="3268707" cy="414518"/>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971758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D020C5F-808E-6749-B907-C0A5BB744757}"/>
              </a:ext>
            </a:extLst>
          </p:cNvPr>
          <p:cNvSpPr txBox="1"/>
          <p:nvPr/>
        </p:nvSpPr>
        <p:spPr>
          <a:xfrm>
            <a:off x="1691640" y="14478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60BD071A-AC7C-3E4D-9311-53F21C92EDFA}"/>
              </a:ext>
            </a:extLst>
          </p:cNvPr>
          <p:cNvSpPr/>
          <p:nvPr/>
        </p:nvSpPr>
        <p:spPr>
          <a:xfrm>
            <a:off x="3477007" y="561072"/>
            <a:ext cx="5234938"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Lab Abnormalities</a:t>
            </a:r>
          </a:p>
        </p:txBody>
      </p:sp>
      <p:sp>
        <p:nvSpPr>
          <p:cNvPr id="6" name="TextBox 5">
            <a:extLst>
              <a:ext uri="{FF2B5EF4-FFF2-40B4-BE49-F238E27FC236}">
                <a16:creationId xmlns:a16="http://schemas.microsoft.com/office/drawing/2014/main" id="{ACEDE947-7BE6-5340-87DF-9C0278B05DB0}"/>
              </a:ext>
            </a:extLst>
          </p:cNvPr>
          <p:cNvSpPr txBox="1"/>
          <p:nvPr/>
        </p:nvSpPr>
        <p:spPr>
          <a:xfrm>
            <a:off x="548640" y="4285483"/>
            <a:ext cx="11094720" cy="1323439"/>
          </a:xfrm>
          <a:prstGeom prst="rect">
            <a:avLst/>
          </a:prstGeom>
          <a:noFill/>
        </p:spPr>
        <p:txBody>
          <a:bodyPr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For nonhematological toxicities, hold until grade 1 or less and restart at the same dose OR with 1 dose reduction.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EV-201 specifically found grade 2-4 hypophosphatemia, hyponatremia, hypokalemia,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hyperlipasemia</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elevated creatinine and hyperuricemia.</a:t>
            </a:r>
          </a:p>
        </p:txBody>
      </p:sp>
      <p:sp>
        <p:nvSpPr>
          <p:cNvPr id="15" name="TextBox 14">
            <a:extLst>
              <a:ext uri="{FF2B5EF4-FFF2-40B4-BE49-F238E27FC236}">
                <a16:creationId xmlns:a16="http://schemas.microsoft.com/office/drawing/2014/main" id="{04BD90C5-0B9C-C54A-9FF1-C571417D5D1F}"/>
              </a:ext>
            </a:extLst>
          </p:cNvPr>
          <p:cNvSpPr txBox="1"/>
          <p:nvPr/>
        </p:nvSpPr>
        <p:spPr>
          <a:xfrm>
            <a:off x="548640" y="3563402"/>
            <a:ext cx="11094720" cy="707886"/>
          </a:xfrm>
          <a:prstGeom prst="rect">
            <a:avLst/>
          </a:prstGeom>
          <a:noFill/>
        </p:spPr>
        <p:txBody>
          <a:bodyPr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Specifically,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hyperglycemia</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requires a dose hold. When FBS is &lt;250, EV may be restarted at the same dose.</a:t>
            </a:r>
          </a:p>
        </p:txBody>
      </p:sp>
      <p:sp>
        <p:nvSpPr>
          <p:cNvPr id="16" name="TextBox 15">
            <a:extLst>
              <a:ext uri="{FF2B5EF4-FFF2-40B4-BE49-F238E27FC236}">
                <a16:creationId xmlns:a16="http://schemas.microsoft.com/office/drawing/2014/main" id="{492B534C-805D-014E-B109-3D0A878E92C3}"/>
              </a:ext>
            </a:extLst>
          </p:cNvPr>
          <p:cNvSpPr txBox="1"/>
          <p:nvPr/>
        </p:nvSpPr>
        <p:spPr>
          <a:xfrm>
            <a:off x="548640" y="2265060"/>
            <a:ext cx="11094720" cy="1631216"/>
          </a:xfrm>
          <a:prstGeom prst="rect">
            <a:avLst/>
          </a:prstGeom>
          <a:noFill/>
        </p:spPr>
        <p:txBody>
          <a:bodyPr wrap="square" lIns="91440" tIns="45720" rIns="91440" bIns="45720"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For this patient, neutropenia is grade 4. Hematological toxicities of grade 3 (or grade 2 decreased platelets) would require a hold until grade 1 or less and restart at the same dose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If grade 4, hold and resume at grade 1 or less with at least 1 dose reduction or consider discontinuation of treatment.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78028AF-A8A5-014F-B087-3B385F0F41CD}"/>
              </a:ext>
            </a:extLst>
          </p:cNvPr>
          <p:cNvSpPr txBox="1"/>
          <p:nvPr/>
        </p:nvSpPr>
        <p:spPr>
          <a:xfrm>
            <a:off x="279194" y="5840273"/>
            <a:ext cx="11548872"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Rosenberg JE, O'Donnell PH,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Balar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AV, et al. Pivotal Trial of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Enfortumab</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Vedotin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in Urothelial Carcinoma After Platinum and Anti-Programmed Death 1/Programmed Death Ligand 1 Therapy.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J Clin Oncol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2019;37(29):2592-2600. doi:10.1200/JCO.19.01140</a:t>
            </a:r>
          </a:p>
          <a:p>
            <a:pPr defTabSz="457200" eaLnBrk="1" fontAlgn="auto" hangingPunct="1">
              <a:spcBef>
                <a:spcPts val="0"/>
              </a:spcBef>
              <a:spcAft>
                <a:spcPts val="0"/>
              </a:spcAft>
              <a:defRPr/>
            </a:pPr>
            <a:r>
              <a:rPr kumimoji="0" lang="en-US" sz="1400" i="0" u="none" strike="noStrike" kern="1200" cap="none" spc="0" normalizeH="0" baseline="30000" noProof="0" dirty="0">
                <a:ln>
                  <a:noFill/>
                </a:ln>
                <a:solidFill>
                  <a:prstClr val="black"/>
                </a:solidFill>
                <a:effectLst/>
                <a:uLnTx/>
                <a:uFillTx/>
                <a:latin typeface="Calibri" panose="020F0502020204030204"/>
                <a:ea typeface="+mn-ea"/>
                <a:cs typeface="+mn-cs"/>
              </a:rPr>
              <a:t>1</a:t>
            </a:r>
            <a:r>
              <a:rPr lang="en-US" sz="1400" dirty="0">
                <a:solidFill>
                  <a:prstClr val="black"/>
                </a:solidFill>
                <a:latin typeface="Calibri" panose="020F0502020204030204"/>
                <a:ea typeface="+mn-ea"/>
                <a:cs typeface="+mn-cs"/>
              </a:rPr>
              <a:t>Erdafitinib</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[package </a:t>
            </a: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insert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1265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DADAAF-6533-B246-9DE9-5FAE3D7A4A19}"/>
              </a:ext>
            </a:extLst>
          </p:cNvPr>
          <p:cNvSpPr>
            <a:spLocks noGrp="1"/>
          </p:cNvSpPr>
          <p:nvPr>
            <p:ph idx="4294967295"/>
          </p:nvPr>
        </p:nvSpPr>
        <p:spPr>
          <a:xfrm>
            <a:off x="586740" y="2419810"/>
            <a:ext cx="5166360" cy="2062543"/>
          </a:xfrm>
        </p:spPr>
        <p:txBody>
          <a:bodyPr vert="horz" lIns="91440" tIns="45720" rIns="91440" bIns="45720" rtlCol="0">
            <a:normAutofit/>
          </a:bodyPr>
          <a:lstStyle/>
          <a:p>
            <a:r>
              <a:rPr lang="en-US" sz="2400"/>
              <a:t>He presents prior to C20D1 EV with the following complaints:</a:t>
            </a:r>
          </a:p>
          <a:p>
            <a:pPr lvl="1"/>
            <a:r>
              <a:rPr lang="en-US" sz="2000"/>
              <a:t>Has been unable to button his shirts</a:t>
            </a:r>
          </a:p>
          <a:p>
            <a:pPr lvl="1"/>
            <a:r>
              <a:rPr lang="en-US" sz="2000"/>
              <a:t>Difficulty holding onto a screwdriver when working around the home. </a:t>
            </a:r>
          </a:p>
        </p:txBody>
      </p:sp>
      <p:sp>
        <p:nvSpPr>
          <p:cNvPr id="4" name="TextBox 3">
            <a:extLst>
              <a:ext uri="{FF2B5EF4-FFF2-40B4-BE49-F238E27FC236}">
                <a16:creationId xmlns:a16="http://schemas.microsoft.com/office/drawing/2014/main" id="{FD020C5F-808E-6749-B907-C0A5BB744757}"/>
              </a:ext>
            </a:extLst>
          </p:cNvPr>
          <p:cNvSpPr txBox="1"/>
          <p:nvPr/>
        </p:nvSpPr>
        <p:spPr>
          <a:xfrm>
            <a:off x="1691640" y="14478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60BD071A-AC7C-3E4D-9311-53F21C92EDFA}"/>
              </a:ext>
            </a:extLst>
          </p:cNvPr>
          <p:cNvSpPr/>
          <p:nvPr/>
        </p:nvSpPr>
        <p:spPr>
          <a:xfrm>
            <a:off x="518160" y="433711"/>
            <a:ext cx="5234938"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Symptom Management</a:t>
            </a:r>
          </a:p>
        </p:txBody>
      </p:sp>
      <p:cxnSp>
        <p:nvCxnSpPr>
          <p:cNvPr id="11" name="Straight Connector 10">
            <a:extLst>
              <a:ext uri="{FF2B5EF4-FFF2-40B4-BE49-F238E27FC236}">
                <a16:creationId xmlns:a16="http://schemas.microsoft.com/office/drawing/2014/main" id="{62141793-8C45-994D-A630-CAF7B31E876C}"/>
              </a:ext>
            </a:extLst>
          </p:cNvPr>
          <p:cNvCxnSpPr>
            <a:cxnSpLocks/>
          </p:cNvCxnSpPr>
          <p:nvPr/>
        </p:nvCxnSpPr>
        <p:spPr>
          <a:xfrm>
            <a:off x="6094476" y="433711"/>
            <a:ext cx="0" cy="5686307"/>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C5DFC0BD-3A59-DC42-9543-48A348085260}"/>
              </a:ext>
            </a:extLst>
          </p:cNvPr>
          <p:cNvSpPr/>
          <p:nvPr/>
        </p:nvSpPr>
        <p:spPr>
          <a:xfrm>
            <a:off x="6291072" y="433711"/>
            <a:ext cx="5303520"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Symptom Management</a:t>
            </a:r>
          </a:p>
        </p:txBody>
      </p:sp>
      <p:sp>
        <p:nvSpPr>
          <p:cNvPr id="12" name="TextBox 11">
            <a:extLst>
              <a:ext uri="{FF2B5EF4-FFF2-40B4-BE49-F238E27FC236}">
                <a16:creationId xmlns:a16="http://schemas.microsoft.com/office/drawing/2014/main" id="{8B6F1329-A0FA-6E4D-84B1-CCB43D74EEFE}"/>
              </a:ext>
            </a:extLst>
          </p:cNvPr>
          <p:cNvSpPr txBox="1"/>
          <p:nvPr/>
        </p:nvSpPr>
        <p:spPr>
          <a:xfrm>
            <a:off x="1481843" y="4635801"/>
            <a:ext cx="33075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What are the next steps?</a:t>
            </a:r>
          </a:p>
        </p:txBody>
      </p:sp>
      <p:sp>
        <p:nvSpPr>
          <p:cNvPr id="15" name="TextBox 14">
            <a:extLst>
              <a:ext uri="{FF2B5EF4-FFF2-40B4-BE49-F238E27FC236}">
                <a16:creationId xmlns:a16="http://schemas.microsoft.com/office/drawing/2014/main" id="{E4D49B5D-D8DA-DE48-BEC9-4DF553424677}"/>
              </a:ext>
            </a:extLst>
          </p:cNvPr>
          <p:cNvSpPr txBox="1"/>
          <p:nvPr/>
        </p:nvSpPr>
        <p:spPr>
          <a:xfrm>
            <a:off x="6397775" y="2419810"/>
            <a:ext cx="509011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Grade 2 neuropathy (limitation of instrumental ADLs):</a:t>
            </a:r>
          </a:p>
        </p:txBody>
      </p:sp>
      <p:sp>
        <p:nvSpPr>
          <p:cNvPr id="16" name="TextBox 15">
            <a:extLst>
              <a:ext uri="{FF2B5EF4-FFF2-40B4-BE49-F238E27FC236}">
                <a16:creationId xmlns:a16="http://schemas.microsoft.com/office/drawing/2014/main" id="{1CAFD969-0656-374F-B6B7-966D28AD5290}"/>
              </a:ext>
            </a:extLst>
          </p:cNvPr>
          <p:cNvSpPr txBox="1"/>
          <p:nvPr/>
        </p:nvSpPr>
        <p:spPr>
          <a:xfrm>
            <a:off x="6416041" y="3189251"/>
            <a:ext cx="5303520" cy="1908215"/>
          </a:xfrm>
          <a:prstGeom prst="rect">
            <a:avLst/>
          </a:prstGeom>
          <a:noFill/>
        </p:spPr>
        <p:txBody>
          <a:bodyPr wrap="square" lIns="91440" tIns="45720" rIns="91440" bIns="45720" rtlCol="0" anchor="t">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Hold EV</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Option 1: Resume when less than or equal to Gr 1 at same dose level</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Option 2: Resume when less than or equal to Gr 1 at 1 dose level reduction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10F60A7-DD59-E34A-A69C-6D7EA3344A26}"/>
              </a:ext>
            </a:extLst>
          </p:cNvPr>
          <p:cNvSpPr txBox="1"/>
          <p:nvPr/>
        </p:nvSpPr>
        <p:spPr>
          <a:xfrm>
            <a:off x="6397775" y="4827356"/>
            <a:ext cx="4866968" cy="129266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We had already reduced from 1.25mg/kg to 1mg/kg and further reduced to 0.75mg/kg after this event.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084BEB5-5F5A-794F-B9BA-971560922306}"/>
              </a:ext>
            </a:extLst>
          </p:cNvPr>
          <p:cNvSpPr txBox="1"/>
          <p:nvPr/>
        </p:nvSpPr>
        <p:spPr>
          <a:xfrm>
            <a:off x="321564" y="6172084"/>
            <a:ext cx="3051156" cy="338554"/>
          </a:xfrm>
          <a:prstGeom prst="rect">
            <a:avLst/>
          </a:prstGeom>
          <a:noFill/>
        </p:spPr>
        <p:txBody>
          <a:bodyPr wrap="none" rtlCol="0">
            <a:spAutoFit/>
          </a:bodyPr>
          <a:lstStyle/>
          <a:p>
            <a:pPr lvl="0" defTabSz="457200" eaLnBrk="1" fontAlgn="auto" hangingPunct="1">
              <a:spcBef>
                <a:spcPts val="0"/>
              </a:spcBef>
              <a:spcAft>
                <a:spcPts val="0"/>
              </a:spcAft>
              <a:defRPr/>
            </a:pPr>
            <a:r>
              <a:rPr lang="en-US" sz="1600" baseline="30000" dirty="0">
                <a:solidFill>
                  <a:prstClr val="black"/>
                </a:solidFill>
                <a:latin typeface="Calibri" panose="020F0502020204030204"/>
              </a:rPr>
              <a:t>1</a:t>
            </a:r>
            <a:r>
              <a:rPr lang="en-US" sz="1600" dirty="0">
                <a:solidFill>
                  <a:prstClr val="black"/>
                </a:solidFill>
                <a:latin typeface="Calibri" panose="020F0502020204030204"/>
              </a:rPr>
              <a:t>Erdafitinib</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[package </a:t>
            </a:r>
            <a:r>
              <a:rPr kumimoji="0" lang="en-US" sz="1600" i="0" u="none" strike="noStrike" kern="1200" cap="none" spc="0" normalizeH="0" baseline="0" noProof="0" dirty="0">
                <a:ln>
                  <a:noFill/>
                </a:ln>
                <a:solidFill>
                  <a:prstClr val="black"/>
                </a:solidFill>
                <a:effectLst/>
                <a:uLnTx/>
                <a:uFillTx/>
                <a:latin typeface="Calibri" panose="020F0502020204030204"/>
                <a:ea typeface="+mn-ea"/>
                <a:cs typeface="+mn-cs"/>
              </a:rPr>
              <a:t>insert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2019.</a:t>
            </a:r>
          </a:p>
        </p:txBody>
      </p:sp>
    </p:spTree>
    <p:extLst>
      <p:ext uri="{BB962C8B-B14F-4D97-AF65-F5344CB8AC3E}">
        <p14:creationId xmlns:p14="http://schemas.microsoft.com/office/powerpoint/2010/main" val="1260768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E0DA8B-CF53-4A71-B58A-5EC65C943C55}"/>
              </a:ext>
            </a:extLst>
          </p:cNvPr>
          <p:cNvSpPr>
            <a:spLocks noGrp="1"/>
          </p:cNvSpPr>
          <p:nvPr>
            <p:ph type="title" idx="4294967295"/>
          </p:nvPr>
        </p:nvSpPr>
        <p:spPr>
          <a:xfrm>
            <a:off x="838200" y="631825"/>
            <a:ext cx="10515600" cy="1325563"/>
          </a:xfrm>
        </p:spPr>
        <p:txBody>
          <a:bodyPr vert="horz" lIns="91440" tIns="45720" rIns="91440" bIns="45720" rtlCol="0" anchor="ctr">
            <a:normAutofit/>
          </a:bodyPr>
          <a:lstStyle/>
          <a:p>
            <a:r>
              <a:rPr lang="en-US" b="1" kern="1200" err="1">
                <a:solidFill>
                  <a:schemeClr val="tx1"/>
                </a:solidFill>
                <a:latin typeface="+mj-lt"/>
                <a:ea typeface="+mj-ea"/>
                <a:cs typeface="+mj-cs"/>
              </a:rPr>
              <a:t>Enfortumab</a:t>
            </a:r>
            <a:r>
              <a:rPr lang="en-US" b="1" kern="1200">
                <a:solidFill>
                  <a:schemeClr val="tx1"/>
                </a:solidFill>
                <a:latin typeface="+mj-lt"/>
                <a:ea typeface="+mj-ea"/>
                <a:cs typeface="+mj-cs"/>
              </a:rPr>
              <a:t> vedotin: Take Home Points</a:t>
            </a:r>
          </a:p>
        </p:txBody>
      </p:sp>
      <p:sp>
        <p:nvSpPr>
          <p:cNvPr id="3" name="Content Placeholder 2">
            <a:extLst>
              <a:ext uri="{FF2B5EF4-FFF2-40B4-BE49-F238E27FC236}">
                <a16:creationId xmlns:a16="http://schemas.microsoft.com/office/drawing/2014/main" id="{1B535A18-E768-4C14-9605-1230DE6762A3}"/>
              </a:ext>
            </a:extLst>
          </p:cNvPr>
          <p:cNvSpPr>
            <a:spLocks noGrp="1"/>
          </p:cNvSpPr>
          <p:nvPr>
            <p:ph idx="4294967295"/>
          </p:nvPr>
        </p:nvSpPr>
        <p:spPr>
          <a:xfrm>
            <a:off x="838200" y="2057400"/>
            <a:ext cx="10515600" cy="3871762"/>
          </a:xfrm>
        </p:spPr>
        <p:txBody>
          <a:bodyPr vert="horz" lIns="91440" tIns="45720" rIns="91440" bIns="45720" rtlCol="0">
            <a:normAutofit/>
          </a:bodyPr>
          <a:lstStyle/>
          <a:p>
            <a:pPr marL="285750"/>
            <a:r>
              <a:rPr lang="en-US" sz="2400"/>
              <a:t> For use after platinum-based therapies.</a:t>
            </a:r>
          </a:p>
          <a:p>
            <a:pPr marL="285750"/>
            <a:r>
              <a:rPr lang="en-US" sz="2400"/>
              <a:t>Major adverse effects: hyperglycemia, dermatological toxicities and peripheral neuropathy (for comprehensive list see prescribing information).</a:t>
            </a:r>
          </a:p>
          <a:p>
            <a:pPr marL="285750"/>
            <a:r>
              <a:rPr lang="en-US" sz="2400"/>
              <a:t>May hold treatment and/or dose reduce.</a:t>
            </a:r>
          </a:p>
        </p:txBody>
      </p:sp>
      <p:sp>
        <p:nvSpPr>
          <p:cNvPr id="6" name="Rectangle 5">
            <a:extLst>
              <a:ext uri="{FF2B5EF4-FFF2-40B4-BE49-F238E27FC236}">
                <a16:creationId xmlns:a16="http://schemas.microsoft.com/office/drawing/2014/main" id="{8CBA08F9-FC04-C749-9EA9-D32207524171}"/>
              </a:ext>
            </a:extLst>
          </p:cNvPr>
          <p:cNvSpPr/>
          <p:nvPr/>
        </p:nvSpPr>
        <p:spPr>
          <a:xfrm>
            <a:off x="428316" y="6182380"/>
            <a:ext cx="3610284" cy="738664"/>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Cristina </a:t>
            </a:r>
            <a:r>
              <a:rPr lang="en-US" sz="1400" err="1">
                <a:solidFill>
                  <a:srgbClr val="000000"/>
                </a:solidFill>
                <a:latin typeface="Helvetica" pitchFamily="2" charset="0"/>
                <a:ea typeface="+mn-ea"/>
                <a:cs typeface="+mn-cs"/>
              </a:rPr>
              <a:t>Salabao</a:t>
            </a:r>
            <a:r>
              <a:rPr lang="en-US" sz="1400">
                <a:solidFill>
                  <a:srgbClr val="000000"/>
                </a:solidFill>
                <a:latin typeface="Helvetica" pitchFamily="2" charset="0"/>
                <a:ea typeface="+mn-ea"/>
                <a:cs typeface="+mn-cs"/>
              </a:rPr>
              <a:t>, MSN, FNP-C</a:t>
            </a:r>
          </a:p>
          <a:p>
            <a:pPr eaLnBrk="1" fontAlgn="auto" hangingPunct="1">
              <a:spcBef>
                <a:spcPts val="0"/>
              </a:spcBef>
              <a:spcAft>
                <a:spcPts val="0"/>
              </a:spcAft>
              <a:defRPr/>
            </a:pPr>
            <a:endParaRPr lang="en-US" sz="1400">
              <a:solidFill>
                <a:srgbClr val="000000"/>
              </a:solidFill>
              <a:latin typeface="Helvetica" pitchFamily="2" charset="0"/>
              <a:ea typeface="+mn-ea"/>
              <a:cs typeface="+mn-cs"/>
            </a:endParaRP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2358892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B535A18-E768-4C14-9605-1230DE6762A3}"/>
              </a:ext>
            </a:extLst>
          </p:cNvPr>
          <p:cNvSpPr>
            <a:spLocks noGrp="1"/>
          </p:cNvSpPr>
          <p:nvPr>
            <p:ph idx="4294967295"/>
          </p:nvPr>
        </p:nvSpPr>
        <p:spPr>
          <a:xfrm>
            <a:off x="838200" y="2057400"/>
            <a:ext cx="10515600" cy="3871762"/>
          </a:xfrm>
        </p:spPr>
        <p:txBody>
          <a:bodyPr vert="horz" lIns="91440" tIns="45720" rIns="91440" bIns="45720" rtlCol="0">
            <a:normAutofit/>
          </a:bodyPr>
          <a:lstStyle/>
          <a:p>
            <a:pPr marL="285750"/>
            <a:r>
              <a:rPr lang="en-US" sz="2400"/>
              <a:t>After 22 cycles of EV, his disease unfortunately progressed. </a:t>
            </a:r>
          </a:p>
          <a:p>
            <a:pPr marL="285750"/>
            <a:r>
              <a:rPr lang="en-US" sz="2400"/>
              <a:t>We discussed other treatment options including  clinical trial and compassionate use therapies. </a:t>
            </a:r>
          </a:p>
          <a:p>
            <a:pPr marL="285750"/>
            <a:r>
              <a:rPr lang="en-US" sz="2400"/>
              <a:t>Why was </a:t>
            </a:r>
            <a:r>
              <a:rPr lang="en-US" sz="2400" err="1"/>
              <a:t>erdafitinib</a:t>
            </a:r>
            <a:r>
              <a:rPr lang="en-US" sz="2400"/>
              <a:t> selected as the next line of therapy?</a:t>
            </a:r>
          </a:p>
          <a:p>
            <a:pPr marL="285750"/>
            <a:endParaRPr lang="en-US" sz="2400"/>
          </a:p>
        </p:txBody>
      </p:sp>
      <p:sp>
        <p:nvSpPr>
          <p:cNvPr id="6" name="Title 1">
            <a:extLst>
              <a:ext uri="{FF2B5EF4-FFF2-40B4-BE49-F238E27FC236}">
                <a16:creationId xmlns:a16="http://schemas.microsoft.com/office/drawing/2014/main" id="{B765AB64-9860-8647-8DC3-105C2F5F0DA2}"/>
              </a:ext>
            </a:extLst>
          </p:cNvPr>
          <p:cNvSpPr txBox="1">
            <a:spLocks/>
          </p:cNvSpPr>
          <p:nvPr/>
        </p:nvSpPr>
        <p:spPr>
          <a:xfrm>
            <a:off x="838200" y="6096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200" b="1"/>
              <a:t>Case – </a:t>
            </a:r>
            <a:r>
              <a:rPr lang="en-US" sz="3200" b="1" err="1"/>
              <a:t>Ms</a:t>
            </a:r>
            <a:r>
              <a:rPr lang="en-US" sz="3200" b="1"/>
              <a:t> </a:t>
            </a:r>
            <a:r>
              <a:rPr lang="en-US" sz="3200" b="1" err="1"/>
              <a:t>Salabao</a:t>
            </a:r>
            <a:r>
              <a:rPr lang="en-US" sz="3200" b="1"/>
              <a:t>: 67-year-old man (</a:t>
            </a:r>
            <a:r>
              <a:rPr lang="en-US" sz="3200" b="1" err="1"/>
              <a:t>cont</a:t>
            </a:r>
            <a:r>
              <a:rPr lang="en-US" sz="3200" b="1"/>
              <a:t>): </a:t>
            </a:r>
          </a:p>
          <a:p>
            <a:pPr fontAlgn="auto">
              <a:spcAft>
                <a:spcPts val="0"/>
              </a:spcAft>
            </a:pPr>
            <a:r>
              <a:rPr lang="en-US" sz="3200" b="1"/>
              <a:t>Disease Progression</a:t>
            </a:r>
          </a:p>
        </p:txBody>
      </p:sp>
    </p:spTree>
    <p:extLst>
      <p:ext uri="{BB962C8B-B14F-4D97-AF65-F5344CB8AC3E}">
        <p14:creationId xmlns:p14="http://schemas.microsoft.com/office/powerpoint/2010/main" val="2368065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D020C5F-808E-6749-B907-C0A5BB744757}"/>
              </a:ext>
            </a:extLst>
          </p:cNvPr>
          <p:cNvSpPr txBox="1"/>
          <p:nvPr/>
        </p:nvSpPr>
        <p:spPr>
          <a:xfrm>
            <a:off x="1691640" y="14478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60BD071A-AC7C-3E4D-9311-53F21C92EDFA}"/>
              </a:ext>
            </a:extLst>
          </p:cNvPr>
          <p:cNvSpPr/>
          <p:nvPr/>
        </p:nvSpPr>
        <p:spPr>
          <a:xfrm>
            <a:off x="3477007" y="561072"/>
            <a:ext cx="5234938"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Treatment Planning</a:t>
            </a:r>
          </a:p>
        </p:txBody>
      </p:sp>
      <p:sp>
        <p:nvSpPr>
          <p:cNvPr id="2" name="TextBox 1">
            <a:extLst>
              <a:ext uri="{FF2B5EF4-FFF2-40B4-BE49-F238E27FC236}">
                <a16:creationId xmlns:a16="http://schemas.microsoft.com/office/drawing/2014/main" id="{CD81BB94-F782-7C41-96FD-9BFB95086FA9}"/>
              </a:ext>
            </a:extLst>
          </p:cNvPr>
          <p:cNvSpPr txBox="1"/>
          <p:nvPr/>
        </p:nvSpPr>
        <p:spPr>
          <a:xfrm>
            <a:off x="538862" y="2412729"/>
            <a:ext cx="5953233" cy="461665"/>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Genomic testing revealed FGFR3 mutation.  </a:t>
            </a:r>
          </a:p>
        </p:txBody>
      </p:sp>
      <p:sp>
        <p:nvSpPr>
          <p:cNvPr id="5" name="TextBox 4">
            <a:extLst>
              <a:ext uri="{FF2B5EF4-FFF2-40B4-BE49-F238E27FC236}">
                <a16:creationId xmlns:a16="http://schemas.microsoft.com/office/drawing/2014/main" id="{D0BF25EE-3C58-1F49-92D0-57049C98B810}"/>
              </a:ext>
            </a:extLst>
          </p:cNvPr>
          <p:cNvSpPr txBox="1"/>
          <p:nvPr/>
        </p:nvSpPr>
        <p:spPr>
          <a:xfrm>
            <a:off x="476227" y="3980799"/>
            <a:ext cx="8444754"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BLC2001 found a favorable response in metastatic or unresectable urothelial carcinoma previously pre-treated with platinum-based therapy. </a:t>
            </a:r>
          </a:p>
        </p:txBody>
      </p:sp>
      <p:sp>
        <p:nvSpPr>
          <p:cNvPr id="9" name="TextBox 8">
            <a:extLst>
              <a:ext uri="{FF2B5EF4-FFF2-40B4-BE49-F238E27FC236}">
                <a16:creationId xmlns:a16="http://schemas.microsoft.com/office/drawing/2014/main" id="{1164A33F-AE62-3646-881A-B5795211C116}"/>
              </a:ext>
            </a:extLst>
          </p:cNvPr>
          <p:cNvSpPr txBox="1"/>
          <p:nvPr/>
        </p:nvSpPr>
        <p:spPr>
          <a:xfrm>
            <a:off x="538862" y="2890505"/>
            <a:ext cx="8785731"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Erdafitinib</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(an FGFR kinase inhibitor) has effect in those with an FGFR 2 or 3 mutation with a confirmed response rate of  40% and mean OS of 11.3 months.</a:t>
            </a:r>
          </a:p>
        </p:txBody>
      </p:sp>
      <p:sp>
        <p:nvSpPr>
          <p:cNvPr id="11" name="TextBox 10">
            <a:extLst>
              <a:ext uri="{FF2B5EF4-FFF2-40B4-BE49-F238E27FC236}">
                <a16:creationId xmlns:a16="http://schemas.microsoft.com/office/drawing/2014/main" id="{2118D79D-57EB-E043-A7D9-6DCCF4272D6B}"/>
              </a:ext>
            </a:extLst>
          </p:cNvPr>
          <p:cNvSpPr txBox="1"/>
          <p:nvPr/>
        </p:nvSpPr>
        <p:spPr>
          <a:xfrm>
            <a:off x="320040" y="5651540"/>
            <a:ext cx="11548872" cy="10259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30000" noProof="0">
                <a:ln>
                  <a:noFill/>
                </a:ln>
                <a:solidFill>
                  <a:prstClr val="black"/>
                </a:solidFill>
                <a:effectLst/>
                <a:uLnTx/>
                <a:uFillTx/>
                <a:latin typeface="Calibri" panose="020F0502020204030204"/>
                <a:ea typeface="+mn-ea"/>
                <a:cs typeface="+mn-cs"/>
              </a:rPr>
              <a:t>1</a:t>
            </a: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Zhu J. ASCO 2020: ERDAFITINIB in Locally Advanced or Metastatic Urothelial Carcinoma: Long-Term Outcomes in BLC2001. Retrieved from https://</a:t>
            </a:r>
            <a:r>
              <a:rPr kumimoji="0" lang="en-US" sz="1300" b="0" i="0" u="none" strike="noStrike" kern="1200" cap="none" spc="0" normalizeH="0" baseline="0" noProof="0" err="1">
                <a:ln>
                  <a:noFill/>
                </a:ln>
                <a:solidFill>
                  <a:prstClr val="black"/>
                </a:solidFill>
                <a:effectLst/>
                <a:uLnTx/>
                <a:uFillTx/>
                <a:latin typeface="Calibri" panose="020F0502020204030204"/>
                <a:ea typeface="+mn-ea"/>
                <a:cs typeface="+mn-cs"/>
              </a:rPr>
              <a:t>www.urotoday.com</a:t>
            </a: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/conference-highlights/asco-2020/asco-2020-bladder-cancer/121875-asco-2020-erdafitinib-in-locally-advanced-or-metastatic-urothelial-carcinoma-long-term-outcomes-in-blc2001.html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30000" noProof="0">
                <a:ln>
                  <a:noFill/>
                </a:ln>
                <a:solidFill>
                  <a:prstClr val="black"/>
                </a:solidFill>
                <a:effectLst/>
                <a:uLnTx/>
                <a:uFillTx/>
                <a:latin typeface="Calibri" panose="020F0502020204030204"/>
                <a:ea typeface="+mn-ea"/>
                <a:cs typeface="+mn-cs"/>
              </a:rPr>
              <a:t>2</a:t>
            </a: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Loriot Y et al.. </a:t>
            </a:r>
            <a:r>
              <a:rPr kumimoji="0" lang="en-US" sz="1300" b="0" i="0" u="none" strike="noStrike" kern="1200" cap="none" spc="0" normalizeH="0" baseline="0" noProof="0" err="1">
                <a:ln>
                  <a:noFill/>
                </a:ln>
                <a:solidFill>
                  <a:prstClr val="black"/>
                </a:solidFill>
                <a:effectLst/>
                <a:uLnTx/>
                <a:uFillTx/>
                <a:latin typeface="Calibri" panose="020F0502020204030204"/>
                <a:ea typeface="+mn-ea"/>
                <a:cs typeface="+mn-cs"/>
              </a:rPr>
              <a:t>Erdafitinib</a:t>
            </a: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 in Locally Advanced or Metastatic Urothelial Carcinoma. N </a:t>
            </a:r>
            <a:r>
              <a:rPr kumimoji="0" lang="en-US" sz="1300" b="0" i="0" u="none" strike="noStrike" kern="1200" cap="none" spc="0" normalizeH="0" baseline="0" noProof="0" err="1">
                <a:ln>
                  <a:noFill/>
                </a:ln>
                <a:solidFill>
                  <a:prstClr val="black"/>
                </a:solidFill>
                <a:effectLst/>
                <a:uLnTx/>
                <a:uFillTx/>
                <a:latin typeface="Calibri" panose="020F0502020204030204"/>
                <a:ea typeface="+mn-ea"/>
                <a:cs typeface="+mn-cs"/>
              </a:rPr>
              <a:t>Engl</a:t>
            </a: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 J Med. 2019 Jul 25;381(4):338-348.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3000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418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133" y="576943"/>
            <a:ext cx="11512731" cy="990600"/>
          </a:xfrm>
        </p:spPr>
        <p:txBody>
          <a:bodyPr>
            <a:normAutofit fontScale="90000"/>
          </a:bodyPr>
          <a:lstStyle/>
          <a:p>
            <a:r>
              <a:rPr lang="en-US"/>
              <a:t>Checkpoint inhibitors </a:t>
            </a:r>
            <a:br>
              <a:rPr lang="en-US"/>
            </a:br>
            <a:r>
              <a:rPr lang="en-US"/>
              <a:t>US FDA approved for UC</a:t>
            </a:r>
          </a:p>
        </p:txBody>
      </p:sp>
      <p:graphicFrame>
        <p:nvGraphicFramePr>
          <p:cNvPr id="6" name="Content Placeholder 5"/>
          <p:cNvGraphicFramePr>
            <a:graphicFrameLocks noGrp="1"/>
          </p:cNvGraphicFramePr>
          <p:nvPr>
            <p:ph idx="1"/>
          </p:nvPr>
        </p:nvGraphicFramePr>
        <p:xfrm>
          <a:off x="104504" y="1965959"/>
          <a:ext cx="8516982" cy="4693920"/>
        </p:xfrm>
        <a:graphic>
          <a:graphicData uri="http://schemas.openxmlformats.org/drawingml/2006/table">
            <a:tbl>
              <a:tblPr firstRow="1" bandRow="1">
                <a:tableStyleId>{5C22544A-7EE6-4342-B048-85BDC9FD1C3A}</a:tableStyleId>
              </a:tblPr>
              <a:tblGrid>
                <a:gridCol w="2311126">
                  <a:extLst>
                    <a:ext uri="{9D8B030D-6E8A-4147-A177-3AD203B41FA5}">
                      <a16:colId xmlns:a16="http://schemas.microsoft.com/office/drawing/2014/main" val="20000"/>
                    </a:ext>
                  </a:extLst>
                </a:gridCol>
                <a:gridCol w="1050382">
                  <a:extLst>
                    <a:ext uri="{9D8B030D-6E8A-4147-A177-3AD203B41FA5}">
                      <a16:colId xmlns:a16="http://schemas.microsoft.com/office/drawing/2014/main" val="20001"/>
                    </a:ext>
                  </a:extLst>
                </a:gridCol>
                <a:gridCol w="1297577">
                  <a:extLst>
                    <a:ext uri="{9D8B030D-6E8A-4147-A177-3AD203B41FA5}">
                      <a16:colId xmlns:a16="http://schemas.microsoft.com/office/drawing/2014/main" val="20002"/>
                    </a:ext>
                  </a:extLst>
                </a:gridCol>
                <a:gridCol w="1933303">
                  <a:extLst>
                    <a:ext uri="{9D8B030D-6E8A-4147-A177-3AD203B41FA5}">
                      <a16:colId xmlns:a16="http://schemas.microsoft.com/office/drawing/2014/main" val="20003"/>
                    </a:ext>
                  </a:extLst>
                </a:gridCol>
                <a:gridCol w="1924594">
                  <a:extLst>
                    <a:ext uri="{9D8B030D-6E8A-4147-A177-3AD203B41FA5}">
                      <a16:colId xmlns:a16="http://schemas.microsoft.com/office/drawing/2014/main" val="20004"/>
                    </a:ext>
                  </a:extLst>
                </a:gridCol>
              </a:tblGrid>
              <a:tr h="370840">
                <a:tc>
                  <a:txBody>
                    <a:bodyPr/>
                    <a:lstStyle/>
                    <a:p>
                      <a:r>
                        <a:rPr lang="en-US" sz="1600"/>
                        <a:t>Agent</a:t>
                      </a:r>
                    </a:p>
                  </a:txBody>
                  <a:tcPr/>
                </a:tc>
                <a:tc>
                  <a:txBody>
                    <a:bodyPr/>
                    <a:lstStyle/>
                    <a:p>
                      <a:r>
                        <a:rPr lang="en-US" sz="1600"/>
                        <a:t>Ab Inhibits:</a:t>
                      </a:r>
                    </a:p>
                  </a:txBody>
                  <a:tcPr/>
                </a:tc>
                <a:tc>
                  <a:txBody>
                    <a:bodyPr/>
                    <a:lstStyle/>
                    <a:p>
                      <a:r>
                        <a:rPr lang="en-US" sz="1600"/>
                        <a:t>Schedule</a:t>
                      </a:r>
                    </a:p>
                  </a:txBody>
                  <a:tcPr/>
                </a:tc>
                <a:tc>
                  <a:txBody>
                    <a:bodyPr/>
                    <a:lstStyle/>
                    <a:p>
                      <a:r>
                        <a:rPr lang="en-US" sz="1600"/>
                        <a:t>Post Platinum</a:t>
                      </a:r>
                    </a:p>
                  </a:txBody>
                  <a:tcPr/>
                </a:tc>
                <a:tc>
                  <a:txBody>
                    <a:bodyPr/>
                    <a:lstStyle/>
                    <a:p>
                      <a:r>
                        <a:rPr lang="en-US" sz="1600"/>
                        <a:t>Frontline </a:t>
                      </a:r>
                      <a:r>
                        <a:rPr lang="en-US" sz="1600" err="1"/>
                        <a:t>Cis</a:t>
                      </a:r>
                      <a:r>
                        <a:rPr lang="en-US" sz="1600"/>
                        <a:t>-ineligible</a:t>
                      </a:r>
                    </a:p>
                  </a:txBody>
                  <a:tcPr/>
                </a:tc>
                <a:extLst>
                  <a:ext uri="{0D108BD9-81ED-4DB2-BD59-A6C34878D82A}">
                    <a16:rowId xmlns:a16="http://schemas.microsoft.com/office/drawing/2014/main" val="10000"/>
                  </a:ext>
                </a:extLst>
              </a:tr>
              <a:tr h="370840">
                <a:tc>
                  <a:txBody>
                    <a:bodyPr/>
                    <a:lstStyle/>
                    <a:p>
                      <a:r>
                        <a:rPr lang="en-US"/>
                        <a:t>Atezolizumab</a:t>
                      </a:r>
                    </a:p>
                  </a:txBody>
                  <a:tcPr>
                    <a:solidFill>
                      <a:schemeClr val="accent6">
                        <a:lumMod val="75000"/>
                      </a:schemeClr>
                    </a:solidFill>
                  </a:tcPr>
                </a:tc>
                <a:tc>
                  <a:txBody>
                    <a:bodyPr/>
                    <a:lstStyle/>
                    <a:p>
                      <a:r>
                        <a:rPr lang="en-US"/>
                        <a:t>PD-L1</a:t>
                      </a:r>
                    </a:p>
                  </a:txBody>
                  <a:tcPr/>
                </a:tc>
                <a:tc>
                  <a:txBody>
                    <a:bodyPr/>
                    <a:lstStyle/>
                    <a:p>
                      <a:r>
                        <a:rPr lang="en-US"/>
                        <a:t>Q3</a:t>
                      </a:r>
                    </a:p>
                    <a:p>
                      <a:r>
                        <a:rPr lang="en-US"/>
                        <a:t>Weeks</a:t>
                      </a:r>
                    </a:p>
                  </a:txBody>
                  <a:tcPr/>
                </a:tc>
                <a:tc>
                  <a:txBody>
                    <a:bodyPr/>
                    <a:lstStyle/>
                    <a:p>
                      <a:r>
                        <a:rPr lang="en-US"/>
                        <a:t>accelerated</a:t>
                      </a:r>
                    </a:p>
                  </a:txBody>
                  <a:tcPr/>
                </a:tc>
                <a:tc>
                  <a:txBody>
                    <a:bodyPr/>
                    <a:lstStyle/>
                    <a:p>
                      <a:r>
                        <a:rPr lang="en-US"/>
                        <a:t>accelerated</a:t>
                      </a:r>
                    </a:p>
                  </a:txBody>
                  <a:tcPr/>
                </a:tc>
                <a:extLst>
                  <a:ext uri="{0D108BD9-81ED-4DB2-BD59-A6C34878D82A}">
                    <a16:rowId xmlns:a16="http://schemas.microsoft.com/office/drawing/2014/main" val="10001"/>
                  </a:ext>
                </a:extLst>
              </a:tr>
              <a:tr h="370840">
                <a:tc>
                  <a:txBody>
                    <a:bodyPr/>
                    <a:lstStyle/>
                    <a:p>
                      <a:r>
                        <a:rPr lang="en-US"/>
                        <a:t>Nivolumab</a:t>
                      </a:r>
                    </a:p>
                  </a:txBody>
                  <a:tcPr>
                    <a:solidFill>
                      <a:schemeClr val="accent1"/>
                    </a:solidFill>
                  </a:tcPr>
                </a:tc>
                <a:tc>
                  <a:txBody>
                    <a:bodyPr/>
                    <a:lstStyle/>
                    <a:p>
                      <a:pPr marL="0" marR="0" indent="0" algn="l" defTabSz="1219140" rtl="0" eaLnBrk="1" fontAlgn="auto" latinLnBrk="0" hangingPunct="1">
                        <a:lnSpc>
                          <a:spcPct val="100000"/>
                        </a:lnSpc>
                        <a:spcBef>
                          <a:spcPts val="0"/>
                        </a:spcBef>
                        <a:spcAft>
                          <a:spcPts val="0"/>
                        </a:spcAft>
                        <a:buClrTx/>
                        <a:buSzTx/>
                        <a:buFontTx/>
                        <a:buNone/>
                        <a:tabLst/>
                        <a:defRPr/>
                      </a:pPr>
                      <a:r>
                        <a:rPr lang="en-US"/>
                        <a:t>PD-1</a:t>
                      </a:r>
                    </a:p>
                  </a:txBody>
                  <a:tcPr/>
                </a:tc>
                <a:tc>
                  <a:txBody>
                    <a:bodyPr/>
                    <a:lstStyle/>
                    <a:p>
                      <a:pPr marL="0" marR="0" indent="0" algn="l" defTabSz="1219140" rtl="0" eaLnBrk="1" fontAlgn="auto" latinLnBrk="0" hangingPunct="1">
                        <a:lnSpc>
                          <a:spcPct val="100000"/>
                        </a:lnSpc>
                        <a:spcBef>
                          <a:spcPts val="0"/>
                        </a:spcBef>
                        <a:spcAft>
                          <a:spcPts val="0"/>
                        </a:spcAft>
                        <a:buClrTx/>
                        <a:buSzTx/>
                        <a:buFontTx/>
                        <a:buNone/>
                        <a:tabLst/>
                        <a:defRPr/>
                      </a:pPr>
                      <a:r>
                        <a:rPr lang="en-US"/>
                        <a:t>Q4</a:t>
                      </a:r>
                    </a:p>
                    <a:p>
                      <a:pPr marL="0" marR="0" indent="0" algn="l" defTabSz="1219140" rtl="0" eaLnBrk="1" fontAlgn="auto" latinLnBrk="0" hangingPunct="1">
                        <a:lnSpc>
                          <a:spcPct val="100000"/>
                        </a:lnSpc>
                        <a:spcBef>
                          <a:spcPts val="0"/>
                        </a:spcBef>
                        <a:spcAft>
                          <a:spcPts val="0"/>
                        </a:spcAft>
                        <a:buClrTx/>
                        <a:buSzTx/>
                        <a:buFontTx/>
                        <a:buNone/>
                        <a:tabLst/>
                        <a:defRPr/>
                      </a:pPr>
                      <a:r>
                        <a:rPr lang="en-US"/>
                        <a:t>Weeks</a:t>
                      </a:r>
                    </a:p>
                  </a:txBody>
                  <a:tcPr/>
                </a:tc>
                <a:tc>
                  <a:txBody>
                    <a:bodyPr/>
                    <a:lstStyle/>
                    <a:p>
                      <a:r>
                        <a:rPr lang="en-US"/>
                        <a:t>accelerated</a:t>
                      </a:r>
                    </a:p>
                  </a:txBody>
                  <a:tcPr/>
                </a:tc>
                <a:tc>
                  <a:txBody>
                    <a:bodyPr/>
                    <a:lstStyle/>
                    <a:p>
                      <a:r>
                        <a:rPr lang="en-US"/>
                        <a:t>-</a:t>
                      </a:r>
                    </a:p>
                  </a:txBody>
                  <a:tcPr/>
                </a:tc>
                <a:extLst>
                  <a:ext uri="{0D108BD9-81ED-4DB2-BD59-A6C34878D82A}">
                    <a16:rowId xmlns:a16="http://schemas.microsoft.com/office/drawing/2014/main" val="10002"/>
                  </a:ext>
                </a:extLst>
              </a:tr>
              <a:tr h="370840">
                <a:tc>
                  <a:txBody>
                    <a:bodyPr/>
                    <a:lstStyle/>
                    <a:p>
                      <a:r>
                        <a:rPr lang="en-US"/>
                        <a:t>Durvalumab</a:t>
                      </a:r>
                    </a:p>
                  </a:txBody>
                  <a:tcPr>
                    <a:solidFill>
                      <a:schemeClr val="accent2"/>
                    </a:solidFill>
                  </a:tcPr>
                </a:tc>
                <a:tc>
                  <a:txBody>
                    <a:bodyPr/>
                    <a:lstStyle/>
                    <a:p>
                      <a:pPr marL="0" marR="0" indent="0" algn="l" defTabSz="1219140" rtl="0" eaLnBrk="1" fontAlgn="auto" latinLnBrk="0" hangingPunct="1">
                        <a:lnSpc>
                          <a:spcPct val="100000"/>
                        </a:lnSpc>
                        <a:spcBef>
                          <a:spcPts val="0"/>
                        </a:spcBef>
                        <a:spcAft>
                          <a:spcPts val="0"/>
                        </a:spcAft>
                        <a:buClrTx/>
                        <a:buSzTx/>
                        <a:buFontTx/>
                        <a:buNone/>
                        <a:tabLst/>
                        <a:defRPr/>
                      </a:pPr>
                      <a:r>
                        <a:rPr lang="en-US"/>
                        <a:t>PD-L1</a:t>
                      </a:r>
                    </a:p>
                  </a:txBody>
                  <a:tcPr/>
                </a:tc>
                <a:tc>
                  <a:txBody>
                    <a:bodyPr/>
                    <a:lstStyle/>
                    <a:p>
                      <a:pPr marL="0" marR="0" indent="0" algn="l" defTabSz="1219140" rtl="0" eaLnBrk="1" fontAlgn="auto" latinLnBrk="0" hangingPunct="1">
                        <a:lnSpc>
                          <a:spcPct val="100000"/>
                        </a:lnSpc>
                        <a:spcBef>
                          <a:spcPts val="0"/>
                        </a:spcBef>
                        <a:spcAft>
                          <a:spcPts val="0"/>
                        </a:spcAft>
                        <a:buClrTx/>
                        <a:buSzTx/>
                        <a:buFontTx/>
                        <a:buNone/>
                        <a:tabLst/>
                        <a:defRPr/>
                      </a:pPr>
                      <a:r>
                        <a:rPr lang="en-US"/>
                        <a:t>Q2</a:t>
                      </a:r>
                    </a:p>
                    <a:p>
                      <a:pPr marL="0" marR="0" indent="0" algn="l" defTabSz="1219140" rtl="0" eaLnBrk="1" fontAlgn="auto" latinLnBrk="0" hangingPunct="1">
                        <a:lnSpc>
                          <a:spcPct val="100000"/>
                        </a:lnSpc>
                        <a:spcBef>
                          <a:spcPts val="0"/>
                        </a:spcBef>
                        <a:spcAft>
                          <a:spcPts val="0"/>
                        </a:spcAft>
                        <a:buClrTx/>
                        <a:buSzTx/>
                        <a:buFontTx/>
                        <a:buNone/>
                        <a:tabLst/>
                        <a:defRPr/>
                      </a:pPr>
                      <a:r>
                        <a:rPr lang="en-US"/>
                        <a:t>Weeks</a:t>
                      </a:r>
                    </a:p>
                  </a:txBody>
                  <a:tcPr/>
                </a:tc>
                <a:tc>
                  <a:txBody>
                    <a:bodyPr/>
                    <a:lstStyle/>
                    <a:p>
                      <a:r>
                        <a:rPr lang="en-US"/>
                        <a:t>accelerated</a:t>
                      </a:r>
                    </a:p>
                  </a:txBody>
                  <a:tcPr/>
                </a:tc>
                <a:tc>
                  <a:txBody>
                    <a:bodyPr/>
                    <a:lstStyle/>
                    <a:p>
                      <a:r>
                        <a:rPr lang="en-US"/>
                        <a:t>-</a:t>
                      </a:r>
                    </a:p>
                  </a:txBody>
                  <a:tcPr/>
                </a:tc>
                <a:extLst>
                  <a:ext uri="{0D108BD9-81ED-4DB2-BD59-A6C34878D82A}">
                    <a16:rowId xmlns:a16="http://schemas.microsoft.com/office/drawing/2014/main" val="10003"/>
                  </a:ext>
                </a:extLst>
              </a:tr>
              <a:tr h="370840">
                <a:tc>
                  <a:txBody>
                    <a:bodyPr/>
                    <a:lstStyle/>
                    <a:p>
                      <a:r>
                        <a:rPr lang="en-US" err="1"/>
                        <a:t>Avelumab</a:t>
                      </a:r>
                      <a:endParaRPr lang="en-US"/>
                    </a:p>
                  </a:txBody>
                  <a:tcPr>
                    <a:solidFill>
                      <a:schemeClr val="accent4">
                        <a:lumMod val="60000"/>
                        <a:lumOff val="40000"/>
                      </a:schemeClr>
                    </a:solidFill>
                  </a:tcPr>
                </a:tc>
                <a:tc>
                  <a:txBody>
                    <a:bodyPr/>
                    <a:lstStyle/>
                    <a:p>
                      <a:pPr marL="0" marR="0" indent="0" algn="l" defTabSz="1219140" rtl="0" eaLnBrk="1" fontAlgn="auto" latinLnBrk="0" hangingPunct="1">
                        <a:lnSpc>
                          <a:spcPct val="100000"/>
                        </a:lnSpc>
                        <a:spcBef>
                          <a:spcPts val="0"/>
                        </a:spcBef>
                        <a:spcAft>
                          <a:spcPts val="0"/>
                        </a:spcAft>
                        <a:buClrTx/>
                        <a:buSzTx/>
                        <a:buFontTx/>
                        <a:buNone/>
                        <a:tabLst/>
                        <a:defRPr/>
                      </a:pPr>
                      <a:r>
                        <a:rPr lang="en-US"/>
                        <a:t>PD-L1</a:t>
                      </a:r>
                    </a:p>
                  </a:txBody>
                  <a:tcPr/>
                </a:tc>
                <a:tc>
                  <a:txBody>
                    <a:bodyPr/>
                    <a:lstStyle/>
                    <a:p>
                      <a:pPr marL="0" marR="0" indent="0" algn="l" defTabSz="1219140" rtl="0" eaLnBrk="1" fontAlgn="auto" latinLnBrk="0" hangingPunct="1">
                        <a:lnSpc>
                          <a:spcPct val="100000"/>
                        </a:lnSpc>
                        <a:spcBef>
                          <a:spcPts val="0"/>
                        </a:spcBef>
                        <a:spcAft>
                          <a:spcPts val="0"/>
                        </a:spcAft>
                        <a:buClrTx/>
                        <a:buSzTx/>
                        <a:buFontTx/>
                        <a:buNone/>
                        <a:tabLst/>
                        <a:defRPr/>
                      </a:pPr>
                      <a:r>
                        <a:rPr lang="en-US"/>
                        <a:t>Q2</a:t>
                      </a:r>
                    </a:p>
                    <a:p>
                      <a:pPr marL="0" marR="0" indent="0" algn="l" defTabSz="1219140" rtl="0" eaLnBrk="1" fontAlgn="auto" latinLnBrk="0" hangingPunct="1">
                        <a:lnSpc>
                          <a:spcPct val="100000"/>
                        </a:lnSpc>
                        <a:spcBef>
                          <a:spcPts val="0"/>
                        </a:spcBef>
                        <a:spcAft>
                          <a:spcPts val="0"/>
                        </a:spcAft>
                        <a:buClrTx/>
                        <a:buSzTx/>
                        <a:buFontTx/>
                        <a:buNone/>
                        <a:tabLst/>
                        <a:defRPr/>
                      </a:pPr>
                      <a:r>
                        <a:rPr lang="en-US"/>
                        <a:t>Weeks</a:t>
                      </a:r>
                    </a:p>
                  </a:txBody>
                  <a:tcPr/>
                </a:tc>
                <a:tc>
                  <a:txBody>
                    <a:bodyPr/>
                    <a:lstStyle/>
                    <a:p>
                      <a:r>
                        <a:rPr lang="en-US"/>
                        <a:t>accelerated</a:t>
                      </a:r>
                    </a:p>
                  </a:txBody>
                  <a:tcPr/>
                </a:tc>
                <a:tc>
                  <a:txBody>
                    <a:bodyPr/>
                    <a:lstStyle/>
                    <a:p>
                      <a:r>
                        <a:rPr lang="en-US"/>
                        <a:t>-</a:t>
                      </a:r>
                    </a:p>
                  </a:txBody>
                  <a:tcPr/>
                </a:tc>
                <a:extLst>
                  <a:ext uri="{0D108BD9-81ED-4DB2-BD59-A6C34878D82A}">
                    <a16:rowId xmlns:a16="http://schemas.microsoft.com/office/drawing/2014/main" val="10004"/>
                  </a:ext>
                </a:extLst>
              </a:tr>
              <a:tr h="370840">
                <a:tc>
                  <a:txBody>
                    <a:bodyPr/>
                    <a:lstStyle/>
                    <a:p>
                      <a:r>
                        <a:rPr lang="en-US"/>
                        <a:t>Pembrolizumab</a:t>
                      </a:r>
                    </a:p>
                  </a:txBody>
                  <a:tcPr>
                    <a:solidFill>
                      <a:srgbClr val="92D050"/>
                    </a:solidFill>
                  </a:tcPr>
                </a:tc>
                <a:tc>
                  <a:txBody>
                    <a:bodyPr/>
                    <a:lstStyle/>
                    <a:p>
                      <a:pPr marL="0" marR="0" indent="0" algn="l" defTabSz="1219140" rtl="0" eaLnBrk="1" fontAlgn="auto" latinLnBrk="0" hangingPunct="1">
                        <a:lnSpc>
                          <a:spcPct val="100000"/>
                        </a:lnSpc>
                        <a:spcBef>
                          <a:spcPts val="0"/>
                        </a:spcBef>
                        <a:spcAft>
                          <a:spcPts val="0"/>
                        </a:spcAft>
                        <a:buClrTx/>
                        <a:buSzTx/>
                        <a:buFontTx/>
                        <a:buNone/>
                        <a:tabLst/>
                        <a:defRPr/>
                      </a:pPr>
                      <a:r>
                        <a:rPr lang="en-US"/>
                        <a:t>PD-1</a:t>
                      </a:r>
                    </a:p>
                  </a:txBody>
                  <a:tcPr/>
                </a:tc>
                <a:tc>
                  <a:txBody>
                    <a:bodyPr/>
                    <a:lstStyle/>
                    <a:p>
                      <a:pPr marL="0" marR="0" indent="0" algn="l" defTabSz="1219140" rtl="0" eaLnBrk="1" fontAlgn="auto" latinLnBrk="0" hangingPunct="1">
                        <a:lnSpc>
                          <a:spcPct val="100000"/>
                        </a:lnSpc>
                        <a:spcBef>
                          <a:spcPts val="0"/>
                        </a:spcBef>
                        <a:spcAft>
                          <a:spcPts val="0"/>
                        </a:spcAft>
                        <a:buClrTx/>
                        <a:buSzTx/>
                        <a:buFontTx/>
                        <a:buNone/>
                        <a:tabLst/>
                        <a:defRPr/>
                      </a:pPr>
                      <a:r>
                        <a:rPr lang="en-US"/>
                        <a:t>Q3</a:t>
                      </a:r>
                    </a:p>
                    <a:p>
                      <a:pPr marL="0" marR="0" indent="0" algn="l" defTabSz="1219140" rtl="0" eaLnBrk="1" fontAlgn="auto" latinLnBrk="0" hangingPunct="1">
                        <a:lnSpc>
                          <a:spcPct val="100000"/>
                        </a:lnSpc>
                        <a:spcBef>
                          <a:spcPts val="0"/>
                        </a:spcBef>
                        <a:spcAft>
                          <a:spcPts val="0"/>
                        </a:spcAft>
                        <a:buClrTx/>
                        <a:buSzTx/>
                        <a:buFontTx/>
                        <a:buNone/>
                        <a:tabLst/>
                        <a:defRPr/>
                      </a:pPr>
                      <a:r>
                        <a:rPr lang="en-US"/>
                        <a:t>Weeks</a:t>
                      </a:r>
                    </a:p>
                  </a:txBody>
                  <a:tcPr/>
                </a:tc>
                <a:tc>
                  <a:txBody>
                    <a:bodyPr/>
                    <a:lstStyle/>
                    <a:p>
                      <a:r>
                        <a:rPr lang="en-US"/>
                        <a:t>Level</a:t>
                      </a:r>
                      <a:r>
                        <a:rPr lang="en-US" baseline="0"/>
                        <a:t> 1</a:t>
                      </a:r>
                      <a:endParaRPr lang="en-US"/>
                    </a:p>
                  </a:txBody>
                  <a:tcPr/>
                </a:tc>
                <a:tc>
                  <a:txBody>
                    <a:bodyPr/>
                    <a:lstStyle/>
                    <a:p>
                      <a:r>
                        <a:rPr lang="en-US"/>
                        <a:t>accelerated</a:t>
                      </a:r>
                    </a:p>
                  </a:txBody>
                  <a:tcPr/>
                </a:tc>
                <a:extLst>
                  <a:ext uri="{0D108BD9-81ED-4DB2-BD59-A6C34878D82A}">
                    <a16:rowId xmlns:a16="http://schemas.microsoft.com/office/drawing/2014/main" val="10005"/>
                  </a:ext>
                </a:extLst>
              </a:tr>
            </a:tbl>
          </a:graphicData>
        </a:graphic>
      </p:graphicFrame>
      <p:sp>
        <p:nvSpPr>
          <p:cNvPr id="2" name="Rounded Rectangle 1"/>
          <p:cNvSpPr/>
          <p:nvPr/>
        </p:nvSpPr>
        <p:spPr>
          <a:xfrm>
            <a:off x="6680886" y="1886465"/>
            <a:ext cx="1968844" cy="481913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ounded Rectangle 2"/>
          <p:cNvSpPr/>
          <p:nvPr/>
        </p:nvSpPr>
        <p:spPr>
          <a:xfrm>
            <a:off x="10092058" y="2928551"/>
            <a:ext cx="1655806" cy="273496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June 2018: Use of </a:t>
            </a:r>
            <a:r>
              <a:rPr kumimoji="0" lang="en-US" sz="1800" b="0" i="0" u="none" strike="noStrike" kern="1200" cap="none" spc="0" normalizeH="0" baseline="0" noProof="0" err="1">
                <a:ln>
                  <a:noFill/>
                </a:ln>
                <a:solidFill>
                  <a:prstClr val="white"/>
                </a:solidFill>
                <a:effectLst/>
                <a:uLnTx/>
                <a:uFillTx/>
                <a:latin typeface="Arial"/>
                <a:ea typeface="+mn-ea"/>
                <a:cs typeface="+mn-cs"/>
              </a:rPr>
              <a:t>Atezo</a:t>
            </a:r>
            <a:r>
              <a:rPr kumimoji="0" lang="en-US" sz="1800" b="0" i="0" u="none" strike="noStrike" kern="1200" cap="none" spc="0" normalizeH="0" baseline="0" noProof="0">
                <a:ln>
                  <a:noFill/>
                </a:ln>
                <a:solidFill>
                  <a:prstClr val="white"/>
                </a:solidFill>
                <a:effectLst/>
                <a:uLnTx/>
                <a:uFillTx/>
                <a:latin typeface="Arial"/>
                <a:ea typeface="+mn-ea"/>
                <a:cs typeface="+mn-cs"/>
              </a:rPr>
              <a:t> and </a:t>
            </a:r>
            <a:r>
              <a:rPr kumimoji="0" lang="en-US" sz="1800" b="0" i="0" u="none" strike="noStrike" kern="1200" cap="none" spc="0" normalizeH="0" baseline="0" noProof="0" err="1">
                <a:ln>
                  <a:noFill/>
                </a:ln>
                <a:solidFill>
                  <a:prstClr val="white"/>
                </a:solidFill>
                <a:effectLst/>
                <a:uLnTx/>
                <a:uFillTx/>
                <a:latin typeface="Arial"/>
                <a:ea typeface="+mn-ea"/>
                <a:cs typeface="+mn-cs"/>
              </a:rPr>
              <a:t>Pembro</a:t>
            </a:r>
            <a:r>
              <a:rPr kumimoji="0" lang="en-US" sz="1800" b="0" i="0" u="none" strike="noStrike" kern="1200" cap="none" spc="0" normalizeH="0" baseline="0" noProof="0">
                <a:ln>
                  <a:noFill/>
                </a:ln>
                <a:solidFill>
                  <a:prstClr val="white"/>
                </a:solidFill>
                <a:effectLst/>
                <a:uLnTx/>
                <a:uFillTx/>
                <a:latin typeface="Arial"/>
                <a:ea typeface="+mn-ea"/>
                <a:cs typeface="+mn-cs"/>
              </a:rPr>
              <a:t> was restricted to PDL1 positive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only</a:t>
            </a:r>
          </a:p>
        </p:txBody>
      </p:sp>
      <p:sp>
        <p:nvSpPr>
          <p:cNvPr id="8" name="Right Arrow 7"/>
          <p:cNvSpPr/>
          <p:nvPr/>
        </p:nvSpPr>
        <p:spPr>
          <a:xfrm rot="1795058">
            <a:off x="8689327" y="2779243"/>
            <a:ext cx="1453043" cy="691978"/>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ight Arrow 8"/>
          <p:cNvSpPr/>
          <p:nvPr/>
        </p:nvSpPr>
        <p:spPr>
          <a:xfrm rot="-1800000">
            <a:off x="8725390" y="5661409"/>
            <a:ext cx="1453043" cy="691978"/>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E680DB89-5C68-0542-A8CC-96873D999966}"/>
              </a:ext>
            </a:extLst>
          </p:cNvPr>
          <p:cNvSpPr/>
          <p:nvPr/>
        </p:nvSpPr>
        <p:spPr>
          <a:xfrm>
            <a:off x="0" y="663958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3310072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DADAAF-6533-B246-9DE9-5FAE3D7A4A19}"/>
              </a:ext>
            </a:extLst>
          </p:cNvPr>
          <p:cNvSpPr>
            <a:spLocks noGrp="1"/>
          </p:cNvSpPr>
          <p:nvPr>
            <p:ph idx="4294967295"/>
          </p:nvPr>
        </p:nvSpPr>
        <p:spPr>
          <a:xfrm>
            <a:off x="586740" y="2419810"/>
            <a:ext cx="5166360" cy="2062543"/>
          </a:xfrm>
        </p:spPr>
        <p:txBody>
          <a:bodyPr vert="horz" lIns="91440" tIns="45720" rIns="91440" bIns="45720" rtlCol="0">
            <a:normAutofit/>
          </a:bodyPr>
          <a:lstStyle/>
          <a:p>
            <a:r>
              <a:rPr lang="en-US" sz="2400"/>
              <a:t>He has some questions about diet while on erdafitinib.</a:t>
            </a:r>
          </a:p>
          <a:p>
            <a:r>
              <a:rPr lang="en-US" sz="2400"/>
              <a:t>What electrolyte monitoring in particular is required prior to and for the duration of </a:t>
            </a:r>
            <a:r>
              <a:rPr lang="en-US" sz="2400" err="1"/>
              <a:t>erdafitinib</a:t>
            </a:r>
            <a:r>
              <a:rPr lang="en-US" sz="2400"/>
              <a:t>?</a:t>
            </a:r>
            <a:endParaRPr lang="en-US" sz="2000"/>
          </a:p>
          <a:p>
            <a:endParaRPr lang="en-US" sz="2400"/>
          </a:p>
        </p:txBody>
      </p:sp>
      <p:sp>
        <p:nvSpPr>
          <p:cNvPr id="4" name="TextBox 3">
            <a:extLst>
              <a:ext uri="{FF2B5EF4-FFF2-40B4-BE49-F238E27FC236}">
                <a16:creationId xmlns:a16="http://schemas.microsoft.com/office/drawing/2014/main" id="{FD020C5F-808E-6749-B907-C0A5BB744757}"/>
              </a:ext>
            </a:extLst>
          </p:cNvPr>
          <p:cNvSpPr txBox="1"/>
          <p:nvPr/>
        </p:nvSpPr>
        <p:spPr>
          <a:xfrm>
            <a:off x="1691640" y="14478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60BD071A-AC7C-3E4D-9311-53F21C92EDFA}"/>
              </a:ext>
            </a:extLst>
          </p:cNvPr>
          <p:cNvSpPr/>
          <p:nvPr/>
        </p:nvSpPr>
        <p:spPr>
          <a:xfrm>
            <a:off x="518160" y="433711"/>
            <a:ext cx="5234938"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Pretreatment Evaluation</a:t>
            </a:r>
          </a:p>
        </p:txBody>
      </p:sp>
      <p:cxnSp>
        <p:nvCxnSpPr>
          <p:cNvPr id="11" name="Straight Connector 10">
            <a:extLst>
              <a:ext uri="{FF2B5EF4-FFF2-40B4-BE49-F238E27FC236}">
                <a16:creationId xmlns:a16="http://schemas.microsoft.com/office/drawing/2014/main" id="{62141793-8C45-994D-A630-CAF7B31E876C}"/>
              </a:ext>
            </a:extLst>
          </p:cNvPr>
          <p:cNvCxnSpPr>
            <a:cxnSpLocks/>
          </p:cNvCxnSpPr>
          <p:nvPr/>
        </p:nvCxnSpPr>
        <p:spPr>
          <a:xfrm>
            <a:off x="6094476" y="433711"/>
            <a:ext cx="0" cy="5604112"/>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C5DFC0BD-3A59-DC42-9543-48A348085260}"/>
              </a:ext>
            </a:extLst>
          </p:cNvPr>
          <p:cNvSpPr/>
          <p:nvPr/>
        </p:nvSpPr>
        <p:spPr>
          <a:xfrm>
            <a:off x="6291072" y="433711"/>
            <a:ext cx="5303520"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Pretreatment Evaluation</a:t>
            </a:r>
          </a:p>
        </p:txBody>
      </p:sp>
      <p:sp>
        <p:nvSpPr>
          <p:cNvPr id="15" name="TextBox 14">
            <a:extLst>
              <a:ext uri="{FF2B5EF4-FFF2-40B4-BE49-F238E27FC236}">
                <a16:creationId xmlns:a16="http://schemas.microsoft.com/office/drawing/2014/main" id="{E4D49B5D-D8DA-DE48-BEC9-4DF553424677}"/>
              </a:ext>
            </a:extLst>
          </p:cNvPr>
          <p:cNvSpPr txBox="1"/>
          <p:nvPr/>
        </p:nvSpPr>
        <p:spPr>
          <a:xfrm>
            <a:off x="6397775" y="2097617"/>
            <a:ext cx="50901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Phosphorus</a:t>
            </a:r>
          </a:p>
        </p:txBody>
      </p:sp>
      <p:sp>
        <p:nvSpPr>
          <p:cNvPr id="16" name="TextBox 15">
            <a:extLst>
              <a:ext uri="{FF2B5EF4-FFF2-40B4-BE49-F238E27FC236}">
                <a16:creationId xmlns:a16="http://schemas.microsoft.com/office/drawing/2014/main" id="{1CAFD969-0656-374F-B6B7-966D28AD5290}"/>
              </a:ext>
            </a:extLst>
          </p:cNvPr>
          <p:cNvSpPr txBox="1"/>
          <p:nvPr/>
        </p:nvSpPr>
        <p:spPr>
          <a:xfrm>
            <a:off x="6398426" y="2385800"/>
            <a:ext cx="5196814" cy="2339102"/>
          </a:xfrm>
          <a:prstGeom prst="rect">
            <a:avLst/>
          </a:prstGeom>
          <a:noFill/>
        </p:spPr>
        <p:txBody>
          <a:bodyPr wrap="square" lIns="91440" tIns="45720" rIns="91440" bIns="45720" rtlCol="0" anchor="t">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Hyperphosphatemia was reported in 76% of patients treated with erdafitinib.</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Limit intake of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phos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to 600-800mg/day.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800100" lvl="1" indent="-342900" defTabSz="457200" eaLnBrk="1" fontAlgn="auto" hangingPunct="1">
              <a:spcBef>
                <a:spcPts val="0"/>
              </a:spcBef>
              <a:spcAft>
                <a:spcPts val="0"/>
              </a:spcAft>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Dose adjustment per </a:t>
            </a:r>
            <a:r>
              <a:rPr lang="en-US" sz="1600" dirty="0">
                <a:solidFill>
                  <a:prstClr val="black"/>
                </a:solidFill>
                <a:latin typeface="Calibri" panose="020F0502020204030204"/>
                <a:ea typeface="+mn-ea"/>
                <a:cs typeface="+mn-cs"/>
              </a:rPr>
              <a:t>Erdafitinib</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prescribing information.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Consider phosphorus binder for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Calibri"/>
              </a:rPr>
              <a:t>phos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 &gt;7 until &lt;5.5.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graphicFrame>
        <p:nvGraphicFramePr>
          <p:cNvPr id="2" name="Table 1">
            <a:extLst>
              <a:ext uri="{FF2B5EF4-FFF2-40B4-BE49-F238E27FC236}">
                <a16:creationId xmlns:a16="http://schemas.microsoft.com/office/drawing/2014/main" id="{75909A27-2C27-6A4D-A3D7-D2E956784902}"/>
              </a:ext>
            </a:extLst>
          </p:cNvPr>
          <p:cNvGraphicFramePr>
            <a:graphicFrameLocks noGrp="1"/>
          </p:cNvGraphicFramePr>
          <p:nvPr>
            <p:extLst>
              <p:ext uri="{D42A27DB-BD31-4B8C-83A1-F6EECF244321}">
                <p14:modId xmlns:p14="http://schemas.microsoft.com/office/powerpoint/2010/main" val="2305083798"/>
              </p:ext>
            </p:extLst>
          </p:nvPr>
        </p:nvGraphicFramePr>
        <p:xfrm>
          <a:off x="6291072" y="4154945"/>
          <a:ext cx="5482910" cy="1432560"/>
        </p:xfrm>
        <a:graphic>
          <a:graphicData uri="http://schemas.openxmlformats.org/drawingml/2006/table">
            <a:tbl>
              <a:tblPr firstRow="1" bandRow="1">
                <a:tableStyleId>{69CF1AB2-1976-4502-BF36-3FF5EA218861}</a:tableStyleId>
              </a:tblPr>
              <a:tblGrid>
                <a:gridCol w="1366901">
                  <a:extLst>
                    <a:ext uri="{9D8B030D-6E8A-4147-A177-3AD203B41FA5}">
                      <a16:colId xmlns:a16="http://schemas.microsoft.com/office/drawing/2014/main" val="1301847898"/>
                    </a:ext>
                  </a:extLst>
                </a:gridCol>
                <a:gridCol w="4116009">
                  <a:extLst>
                    <a:ext uri="{9D8B030D-6E8A-4147-A177-3AD203B41FA5}">
                      <a16:colId xmlns:a16="http://schemas.microsoft.com/office/drawing/2014/main" val="227403858"/>
                    </a:ext>
                  </a:extLst>
                </a:gridCol>
              </a:tblGrid>
              <a:tr h="281828">
                <a:tc>
                  <a:txBody>
                    <a:bodyPr/>
                    <a:lstStyle/>
                    <a:p>
                      <a:pPr algn="ctr"/>
                      <a:r>
                        <a:rPr lang="en-US" sz="1400" b="0">
                          <a:latin typeface="Arial" panose="020B0604020202020204" pitchFamily="34" charset="0"/>
                          <a:cs typeface="Arial" panose="020B0604020202020204" pitchFamily="34" charset="0"/>
                        </a:rPr>
                        <a:t>5.6-6.9 mg/</a:t>
                      </a:r>
                      <a:r>
                        <a:rPr lang="en-US" sz="1400" b="0" err="1">
                          <a:latin typeface="Arial" panose="020B0604020202020204" pitchFamily="34" charset="0"/>
                          <a:cs typeface="Arial" panose="020B0604020202020204" pitchFamily="34" charset="0"/>
                        </a:rPr>
                        <a:t>dL</a:t>
                      </a:r>
                      <a:r>
                        <a:rPr lang="en-US" sz="1400" b="0">
                          <a:latin typeface="Arial" panose="020B0604020202020204" pitchFamily="34" charset="0"/>
                          <a:cs typeface="Arial" panose="020B0604020202020204" pitchFamily="34" charset="0"/>
                        </a:rPr>
                        <a:t> </a:t>
                      </a:r>
                    </a:p>
                  </a:txBody>
                  <a:tcPr/>
                </a:tc>
                <a:tc>
                  <a:txBody>
                    <a:bodyPr/>
                    <a:lstStyle/>
                    <a:p>
                      <a:r>
                        <a:rPr lang="en-US" sz="1400" b="0">
                          <a:latin typeface="Arial" panose="020B0604020202020204" pitchFamily="34" charset="0"/>
                          <a:cs typeface="Arial" panose="020B0604020202020204" pitchFamily="34" charset="0"/>
                        </a:rPr>
                        <a:t>Continue without any modification</a:t>
                      </a:r>
                    </a:p>
                  </a:txBody>
                  <a:tcPr/>
                </a:tc>
                <a:extLst>
                  <a:ext uri="{0D108BD9-81ED-4DB2-BD59-A6C34878D82A}">
                    <a16:rowId xmlns:a16="http://schemas.microsoft.com/office/drawing/2014/main" val="338153231"/>
                  </a:ext>
                </a:extLst>
              </a:tr>
              <a:tr h="413693">
                <a:tc>
                  <a:txBody>
                    <a:bodyPr/>
                    <a:lstStyle/>
                    <a:p>
                      <a:pPr algn="ctr"/>
                      <a:r>
                        <a:rPr lang="en-US" sz="1400" b="0">
                          <a:latin typeface="Arial" panose="020B0604020202020204" pitchFamily="34" charset="0"/>
                          <a:cs typeface="Arial" panose="020B0604020202020204" pitchFamily="34" charset="0"/>
                        </a:rPr>
                        <a:t>7.0-9.0 mg/</a:t>
                      </a:r>
                      <a:r>
                        <a:rPr lang="en-US" sz="1400" b="0" err="1">
                          <a:latin typeface="Arial" panose="020B0604020202020204" pitchFamily="34" charset="0"/>
                          <a:cs typeface="Arial" panose="020B0604020202020204" pitchFamily="34" charset="0"/>
                        </a:rPr>
                        <a:t>dL</a:t>
                      </a:r>
                      <a:endParaRPr lang="en-US" sz="1400" b="0">
                        <a:latin typeface="Arial" panose="020B0604020202020204" pitchFamily="34" charset="0"/>
                        <a:cs typeface="Arial" panose="020B0604020202020204" pitchFamily="34" charset="0"/>
                      </a:endParaRPr>
                    </a:p>
                  </a:txBody>
                  <a:tcPr/>
                </a:tc>
                <a:tc>
                  <a:txBody>
                    <a:bodyPr/>
                    <a:lstStyle/>
                    <a:p>
                      <a:r>
                        <a:rPr lang="en-US" sz="1400" b="0">
                          <a:latin typeface="Arial" panose="020B0604020202020204" pitchFamily="34" charset="0"/>
                          <a:cs typeface="Arial" panose="020B0604020202020204" pitchFamily="34" charset="0"/>
                        </a:rPr>
                        <a:t>Hold until &lt;5.5 at same dose level (reduce 1 level if prolonged)</a:t>
                      </a:r>
                    </a:p>
                  </a:txBody>
                  <a:tcPr/>
                </a:tc>
                <a:extLst>
                  <a:ext uri="{0D108BD9-81ED-4DB2-BD59-A6C34878D82A}">
                    <a16:rowId xmlns:a16="http://schemas.microsoft.com/office/drawing/2014/main" val="1785980837"/>
                  </a:ext>
                </a:extLst>
              </a:tr>
              <a:tr h="281828">
                <a:tc>
                  <a:txBody>
                    <a:bodyPr/>
                    <a:lstStyle/>
                    <a:p>
                      <a:pPr algn="ctr"/>
                      <a:r>
                        <a:rPr lang="en-US" sz="1400" b="0">
                          <a:latin typeface="Arial" panose="020B0604020202020204" pitchFamily="34" charset="0"/>
                          <a:cs typeface="Arial" panose="020B0604020202020204" pitchFamily="34" charset="0"/>
                        </a:rPr>
                        <a:t>&gt;9 mg/</a:t>
                      </a:r>
                      <a:r>
                        <a:rPr lang="en-US" sz="1400" b="0" err="1">
                          <a:latin typeface="Arial" panose="020B0604020202020204" pitchFamily="34" charset="0"/>
                          <a:cs typeface="Arial" panose="020B0604020202020204" pitchFamily="34" charset="0"/>
                        </a:rPr>
                        <a:t>dL</a:t>
                      </a:r>
                      <a:endParaRPr lang="en-US" sz="1400" b="0">
                        <a:latin typeface="Arial" panose="020B0604020202020204" pitchFamily="34" charset="0"/>
                        <a:cs typeface="Arial" panose="020B0604020202020204" pitchFamily="34" charset="0"/>
                      </a:endParaRPr>
                    </a:p>
                  </a:txBody>
                  <a:tcPr/>
                </a:tc>
                <a:tc>
                  <a:txBody>
                    <a:bodyPr/>
                    <a:lstStyle/>
                    <a:p>
                      <a:r>
                        <a:rPr lang="en-US" sz="1400" b="0">
                          <a:latin typeface="Arial" panose="020B0604020202020204" pitchFamily="34" charset="0"/>
                          <a:cs typeface="Arial" panose="020B0604020202020204" pitchFamily="34" charset="0"/>
                        </a:rPr>
                        <a:t>Hold until &lt;5.5 at 1 dose level reduction</a:t>
                      </a:r>
                    </a:p>
                  </a:txBody>
                  <a:tcPr/>
                </a:tc>
                <a:extLst>
                  <a:ext uri="{0D108BD9-81ED-4DB2-BD59-A6C34878D82A}">
                    <a16:rowId xmlns:a16="http://schemas.microsoft.com/office/drawing/2014/main" val="4155431133"/>
                  </a:ext>
                </a:extLst>
              </a:tr>
              <a:tr h="281828">
                <a:tc>
                  <a:txBody>
                    <a:bodyPr/>
                    <a:lstStyle/>
                    <a:p>
                      <a:pPr algn="ctr"/>
                      <a:r>
                        <a:rPr lang="en-US" sz="1400" b="0">
                          <a:latin typeface="Arial" panose="020B0604020202020204" pitchFamily="34" charset="0"/>
                          <a:cs typeface="Arial" panose="020B0604020202020204" pitchFamily="34" charset="0"/>
                        </a:rPr>
                        <a:t>&gt;10*</a:t>
                      </a:r>
                    </a:p>
                  </a:txBody>
                  <a:tcPr/>
                </a:tc>
                <a:tc>
                  <a:txBody>
                    <a:bodyPr/>
                    <a:lstStyle/>
                    <a:p>
                      <a:r>
                        <a:rPr lang="en-US" sz="1400" b="0" dirty="0">
                          <a:latin typeface="Arial" panose="020B0604020202020204" pitchFamily="34" charset="0"/>
                          <a:cs typeface="Arial" panose="020B0604020202020204" pitchFamily="34" charset="0"/>
                        </a:rPr>
                        <a:t>Hold until &lt;5.5 at 2 dose level reductions</a:t>
                      </a:r>
                    </a:p>
                  </a:txBody>
                  <a:tcPr/>
                </a:tc>
                <a:extLst>
                  <a:ext uri="{0D108BD9-81ED-4DB2-BD59-A6C34878D82A}">
                    <a16:rowId xmlns:a16="http://schemas.microsoft.com/office/drawing/2014/main" val="2684527045"/>
                  </a:ext>
                </a:extLst>
              </a:tr>
            </a:tbl>
          </a:graphicData>
        </a:graphic>
      </p:graphicFrame>
      <p:sp>
        <p:nvSpPr>
          <p:cNvPr id="5" name="TextBox 4">
            <a:extLst>
              <a:ext uri="{FF2B5EF4-FFF2-40B4-BE49-F238E27FC236}">
                <a16:creationId xmlns:a16="http://schemas.microsoft.com/office/drawing/2014/main" id="{863CCB3E-1803-9F43-96D6-CAB151DCA974}"/>
              </a:ext>
            </a:extLst>
          </p:cNvPr>
          <p:cNvSpPr txBox="1"/>
          <p:nvPr/>
        </p:nvSpPr>
        <p:spPr>
          <a:xfrm>
            <a:off x="6214852" y="5676712"/>
            <a:ext cx="525977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(or if Gr 3 or higher hypercalcemia or significant change in renal function)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9571176-D3EB-464B-B09A-B8BE0EC4B6E7}"/>
              </a:ext>
            </a:extLst>
          </p:cNvPr>
          <p:cNvSpPr txBox="1"/>
          <p:nvPr/>
        </p:nvSpPr>
        <p:spPr>
          <a:xfrm>
            <a:off x="246614" y="6037823"/>
            <a:ext cx="9271512" cy="103105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Loriot Y et al.. Erdafitinib in Locally Advanced or Metastatic Urothelial Carcinoma. N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J Med. 2019 Jul 25;381(4):338-348.</a:t>
            </a:r>
          </a:p>
          <a:p>
            <a:pPr lvl="0" defTabSz="457200" eaLnBrk="1" fontAlgn="auto" hangingPunct="1">
              <a:spcBef>
                <a:spcPts val="0"/>
              </a:spcBef>
              <a:spcAft>
                <a:spcPts val="0"/>
              </a:spcAft>
              <a:defRPr/>
            </a:pPr>
            <a:r>
              <a:rPr lang="en-US" sz="1400" baseline="30000" dirty="0">
                <a:solidFill>
                  <a:prstClr val="black"/>
                </a:solidFill>
                <a:latin typeface="Calibri" panose="020F0502020204030204"/>
              </a:rPr>
              <a:t>2</a:t>
            </a:r>
            <a:r>
              <a:rPr lang="en-US" sz="1400" dirty="0">
                <a:solidFill>
                  <a:prstClr val="black"/>
                </a:solidFill>
                <a:latin typeface="Calibri" panose="020F0502020204030204"/>
              </a:rPr>
              <a:t>Erdafitinib</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[package </a:t>
            </a: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insert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2019.</a:t>
            </a:r>
            <a:endPar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994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1485900" y="2551837"/>
            <a:ext cx="9220200" cy="1200329"/>
          </a:xfrm>
          <a:prstGeom prst="rect">
            <a:avLst/>
          </a:prstGeom>
        </p:spPr>
        <p:txBody>
          <a:bodyPr wrap="square">
            <a:spAutoFit/>
          </a:bodyPr>
          <a:lstStyle/>
          <a:p>
            <a:pPr algn="ctr">
              <a:spcBef>
                <a:spcPts val="0"/>
              </a:spcBef>
              <a:spcAft>
                <a:spcPts val="0"/>
              </a:spcAft>
              <a:defRPr/>
            </a:pPr>
            <a:r>
              <a:rPr lang="en-US" sz="3600" b="1" dirty="0">
                <a:solidFill>
                  <a:srgbClr val="0432FF"/>
                </a:solidFill>
                <a:latin typeface="Arial" panose="020B0604020202020204" pitchFamily="34" charset="0"/>
                <a:ea typeface="Calibri" panose="020F0502020204030204" pitchFamily="34" charset="0"/>
                <a:cs typeface="Times New Roman" panose="02020603050405020304" pitchFamily="18" charset="0"/>
              </a:rPr>
              <a:t>Module 3: Role of Erdafitinib in the Treatment of Advanced UBC</a:t>
            </a:r>
          </a:p>
        </p:txBody>
      </p:sp>
    </p:spTree>
    <p:extLst>
      <p:ext uri="{BB962C8B-B14F-4D97-AF65-F5344CB8AC3E}">
        <p14:creationId xmlns:p14="http://schemas.microsoft.com/office/powerpoint/2010/main" val="417741597"/>
      </p:ext>
    </p:extLst>
  </p:cSld>
  <p:clrMapOvr>
    <a:masterClrMapping/>
  </p:clrMapOvr>
  <p:transition spd="slow"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933" y="108587"/>
            <a:ext cx="10850155" cy="782663"/>
          </a:xfrm>
        </p:spPr>
        <p:txBody>
          <a:bodyPr/>
          <a:lstStyle/>
          <a:p>
            <a:r>
              <a:rPr lang="en-US" sz="2400"/>
              <a:t>Fibroblast Growth Factor Receptor 3 is a therapeutic target in </a:t>
            </a:r>
            <a:r>
              <a:rPr lang="en-US" sz="2400" err="1"/>
              <a:t>mUC</a:t>
            </a:r>
            <a:endParaRPr lang="en-US" sz="1867"/>
          </a:p>
        </p:txBody>
      </p:sp>
      <p:sp>
        <p:nvSpPr>
          <p:cNvPr id="3" name="Content Placeholder 2"/>
          <p:cNvSpPr>
            <a:spLocks noGrp="1"/>
          </p:cNvSpPr>
          <p:nvPr>
            <p:ph idx="1"/>
          </p:nvPr>
        </p:nvSpPr>
        <p:spPr>
          <a:xfrm>
            <a:off x="902934" y="812046"/>
            <a:ext cx="10239828" cy="1832839"/>
          </a:xfrm>
        </p:spPr>
        <p:txBody>
          <a:bodyPr>
            <a:normAutofit/>
          </a:bodyPr>
          <a:lstStyle/>
          <a:p>
            <a:r>
              <a:rPr lang="en-US" sz="1867"/>
              <a:t>Mutation frequency in non-invasive disease is &gt;50% in Ta tumors</a:t>
            </a:r>
          </a:p>
          <a:p>
            <a:r>
              <a:rPr lang="en-US" sz="1867"/>
              <a:t>Mutations and fusions are less common in advanced UC</a:t>
            </a:r>
          </a:p>
          <a:p>
            <a:pPr lvl="1"/>
            <a:r>
              <a:rPr lang="en-US" sz="1600"/>
              <a:t>Mutation 5-15%</a:t>
            </a:r>
          </a:p>
          <a:p>
            <a:pPr lvl="1"/>
            <a:r>
              <a:rPr lang="en-US" sz="1600"/>
              <a:t>Fusion 3-5% using NGS</a:t>
            </a:r>
          </a:p>
          <a:p>
            <a:pPr lvl="1"/>
            <a:endParaRPr lang="en-US" sz="1600"/>
          </a:p>
          <a:p>
            <a:endParaRPr lang="en-US" sz="1867"/>
          </a:p>
        </p:txBody>
      </p:sp>
      <p:sp>
        <p:nvSpPr>
          <p:cNvPr id="4" name="Title 1">
            <a:extLst>
              <a:ext uri="{FF2B5EF4-FFF2-40B4-BE49-F238E27FC236}">
                <a16:creationId xmlns:a16="http://schemas.microsoft.com/office/drawing/2014/main" id="{6B7F5202-74FE-1748-AEF6-B8F4BBC5242A}"/>
              </a:ext>
            </a:extLst>
          </p:cNvPr>
          <p:cNvSpPr txBox="1">
            <a:spLocks/>
          </p:cNvSpPr>
          <p:nvPr/>
        </p:nvSpPr>
        <p:spPr bwMode="auto">
          <a:xfrm>
            <a:off x="5833746" y="1346351"/>
            <a:ext cx="8308975" cy="1371600"/>
          </a:xfrm>
          <a:prstGeom prst="rect">
            <a:avLst/>
          </a:prstGeom>
          <a:noFill/>
          <a:ln w="9525">
            <a:noFill/>
            <a:miter lim="800000"/>
            <a:headEnd/>
            <a:tailEnd/>
          </a:ln>
        </p:spPr>
        <p:txBody>
          <a:bodyPr vert="horz" wrap="square" lIns="121920" tIns="60960" rIns="121920" bIns="60960" numCol="1" anchor="b" anchorCtr="0" compatLnSpc="1">
            <a:prstTxWarp prst="textNoShape">
              <a:avLst/>
            </a:prstTxWarp>
          </a:bodyPr>
          <a:lstStyle>
            <a:lvl1pPr algn="l" defTabSz="342900" rtl="0" eaLnBrk="1" fontAlgn="base" hangingPunct="1">
              <a:spcBef>
                <a:spcPct val="0"/>
              </a:spcBef>
              <a:spcAft>
                <a:spcPct val="0"/>
              </a:spcAft>
              <a:defRPr sz="2200" b="1" kern="1200">
                <a:solidFill>
                  <a:schemeClr val="tx1"/>
                </a:solidFill>
                <a:latin typeface="+mj-lt"/>
                <a:ea typeface="ＭＳ Ｐゴシック" charset="0"/>
                <a:cs typeface="Georgia"/>
              </a:defRPr>
            </a:lvl1pPr>
            <a:lvl2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2pPr>
            <a:lvl3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3pPr>
            <a:lvl4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4pPr>
            <a:lvl5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5pPr>
            <a:lvl6pPr marL="342900" algn="l" defTabSz="342900" rtl="0" eaLnBrk="1" fontAlgn="base" hangingPunct="1">
              <a:spcBef>
                <a:spcPct val="0"/>
              </a:spcBef>
              <a:spcAft>
                <a:spcPct val="0"/>
              </a:spcAft>
              <a:defRPr sz="2250" b="1">
                <a:solidFill>
                  <a:schemeClr val="tx1"/>
                </a:solidFill>
                <a:latin typeface="Georgia" charset="0"/>
                <a:ea typeface="ＭＳ Ｐゴシック" charset="0"/>
              </a:defRPr>
            </a:lvl6pPr>
            <a:lvl7pPr marL="685800" algn="l" defTabSz="342900" rtl="0" eaLnBrk="1" fontAlgn="base" hangingPunct="1">
              <a:spcBef>
                <a:spcPct val="0"/>
              </a:spcBef>
              <a:spcAft>
                <a:spcPct val="0"/>
              </a:spcAft>
              <a:defRPr sz="2250" b="1">
                <a:solidFill>
                  <a:schemeClr val="tx1"/>
                </a:solidFill>
                <a:latin typeface="Georgia" charset="0"/>
                <a:ea typeface="ＭＳ Ｐゴシック" charset="0"/>
              </a:defRPr>
            </a:lvl7pPr>
            <a:lvl8pPr marL="1028700" algn="l" defTabSz="342900" rtl="0" eaLnBrk="1" fontAlgn="base" hangingPunct="1">
              <a:spcBef>
                <a:spcPct val="0"/>
              </a:spcBef>
              <a:spcAft>
                <a:spcPct val="0"/>
              </a:spcAft>
              <a:defRPr sz="2250" b="1">
                <a:solidFill>
                  <a:schemeClr val="tx1"/>
                </a:solidFill>
                <a:latin typeface="Georgia" charset="0"/>
                <a:ea typeface="ＭＳ Ｐゴシック" charset="0"/>
              </a:defRPr>
            </a:lvl8pPr>
            <a:lvl9pPr marL="1371600" algn="l" defTabSz="342900" rtl="0" eaLnBrk="1" fontAlgn="base" hangingPunct="1">
              <a:spcBef>
                <a:spcPct val="0"/>
              </a:spcBef>
              <a:spcAft>
                <a:spcPct val="0"/>
              </a:spcAft>
              <a:defRPr sz="2250" b="1">
                <a:solidFill>
                  <a:schemeClr val="tx1"/>
                </a:solidFill>
                <a:latin typeface="Georgia" charset="0"/>
                <a:ea typeface="ＭＳ Ｐゴシック" charset="0"/>
              </a:defRPr>
            </a:lvl9pPr>
          </a:lstStyle>
          <a:p>
            <a:pPr defTabSz="457189"/>
            <a:r>
              <a:rPr lang="en-US" altLang="es-ES" sz="2400">
                <a:solidFill>
                  <a:prstClr val="black"/>
                </a:solidFill>
                <a:latin typeface="Arial"/>
                <a:ea typeface="ＭＳ Ｐゴシック" pitchFamily="34" charset="-128"/>
              </a:rPr>
              <a:t>FGFR3 activation can occur by mutation, overexpression or gene fusion</a:t>
            </a:r>
          </a:p>
        </p:txBody>
      </p:sp>
      <p:pic>
        <p:nvPicPr>
          <p:cNvPr id="5" name="Content Placeholder 3">
            <a:extLst>
              <a:ext uri="{FF2B5EF4-FFF2-40B4-BE49-F238E27FC236}">
                <a16:creationId xmlns:a16="http://schemas.microsoft.com/office/drawing/2014/main" id="{0D207E35-436E-144A-BF2F-EE63B4BFF550}"/>
              </a:ext>
            </a:extLst>
          </p:cNvPr>
          <p:cNvPicPr>
            <a:picLocks noChangeAspect="1"/>
          </p:cNvPicPr>
          <p:nvPr/>
        </p:nvPicPr>
        <p:blipFill>
          <a:blip r:embed="rId2" cstate="print"/>
          <a:srcRect/>
          <a:stretch>
            <a:fillRect/>
          </a:stretch>
        </p:blipFill>
        <p:spPr bwMode="auto">
          <a:xfrm>
            <a:off x="4870816" y="2785738"/>
            <a:ext cx="5061693" cy="2884007"/>
          </a:xfrm>
          <a:prstGeom prst="rect">
            <a:avLst/>
          </a:prstGeom>
          <a:noFill/>
          <a:ln w="9525">
            <a:noFill/>
            <a:miter lim="800000"/>
            <a:headEnd/>
            <a:tailEnd/>
          </a:ln>
        </p:spPr>
      </p:pic>
      <p:grpSp>
        <p:nvGrpSpPr>
          <p:cNvPr id="6" name="Group 35">
            <a:extLst>
              <a:ext uri="{FF2B5EF4-FFF2-40B4-BE49-F238E27FC236}">
                <a16:creationId xmlns:a16="http://schemas.microsoft.com/office/drawing/2014/main" id="{1EECEF31-486E-9240-A74A-20E78190BB68}"/>
              </a:ext>
            </a:extLst>
          </p:cNvPr>
          <p:cNvGrpSpPr>
            <a:grpSpLocks/>
          </p:cNvGrpSpPr>
          <p:nvPr/>
        </p:nvGrpSpPr>
        <p:grpSpPr bwMode="auto">
          <a:xfrm>
            <a:off x="9765029" y="3120413"/>
            <a:ext cx="1333500" cy="2500313"/>
            <a:chOff x="6963064" y="2292335"/>
            <a:chExt cx="1334091" cy="2499577"/>
          </a:xfrm>
        </p:grpSpPr>
        <p:grpSp>
          <p:nvGrpSpPr>
            <p:cNvPr id="7" name="Group 23">
              <a:extLst>
                <a:ext uri="{FF2B5EF4-FFF2-40B4-BE49-F238E27FC236}">
                  <a16:creationId xmlns:a16="http://schemas.microsoft.com/office/drawing/2014/main" id="{03A3B219-0640-264D-9E06-C1E2FAE7C73A}"/>
                </a:ext>
              </a:extLst>
            </p:cNvPr>
            <p:cNvGrpSpPr>
              <a:grpSpLocks/>
            </p:cNvGrpSpPr>
            <p:nvPr/>
          </p:nvGrpSpPr>
          <p:grpSpPr bwMode="auto">
            <a:xfrm>
              <a:off x="6963064" y="2292335"/>
              <a:ext cx="789358" cy="2499577"/>
              <a:chOff x="6020384" y="2292334"/>
              <a:chExt cx="789358" cy="2499577"/>
            </a:xfrm>
          </p:grpSpPr>
          <p:grpSp>
            <p:nvGrpSpPr>
              <p:cNvPr id="10" name="Group 17">
                <a:extLst>
                  <a:ext uri="{FF2B5EF4-FFF2-40B4-BE49-F238E27FC236}">
                    <a16:creationId xmlns:a16="http://schemas.microsoft.com/office/drawing/2014/main" id="{17E59BE0-4EB0-EC43-B9E5-64D7C90EBE93}"/>
                  </a:ext>
                </a:extLst>
              </p:cNvPr>
              <p:cNvGrpSpPr>
                <a:grpSpLocks/>
              </p:cNvGrpSpPr>
              <p:nvPr/>
            </p:nvGrpSpPr>
            <p:grpSpPr bwMode="auto">
              <a:xfrm>
                <a:off x="6020384" y="2292334"/>
                <a:ext cx="789358" cy="2499577"/>
                <a:chOff x="6355693" y="2292333"/>
                <a:chExt cx="789358" cy="2499577"/>
              </a:xfrm>
            </p:grpSpPr>
            <p:grpSp>
              <p:nvGrpSpPr>
                <p:cNvPr id="12" name="Group 13">
                  <a:extLst>
                    <a:ext uri="{FF2B5EF4-FFF2-40B4-BE49-F238E27FC236}">
                      <a16:creationId xmlns:a16="http://schemas.microsoft.com/office/drawing/2014/main" id="{865CD174-887C-AD43-ACC2-FA7547079CD1}"/>
                    </a:ext>
                  </a:extLst>
                </p:cNvPr>
                <p:cNvGrpSpPr>
                  <a:grpSpLocks/>
                </p:cNvGrpSpPr>
                <p:nvPr/>
              </p:nvGrpSpPr>
              <p:grpSpPr bwMode="auto">
                <a:xfrm>
                  <a:off x="6355693" y="2292333"/>
                  <a:ext cx="335309" cy="2499577"/>
                  <a:chOff x="6355693" y="2292333"/>
                  <a:chExt cx="335309" cy="2499577"/>
                </a:xfrm>
              </p:grpSpPr>
              <p:pic>
                <p:nvPicPr>
                  <p:cNvPr id="16" name="Picture 9">
                    <a:extLst>
                      <a:ext uri="{FF2B5EF4-FFF2-40B4-BE49-F238E27FC236}">
                        <a16:creationId xmlns:a16="http://schemas.microsoft.com/office/drawing/2014/main" id="{0423D21A-C10B-8848-A267-D16A433298C6}"/>
                      </a:ext>
                    </a:extLst>
                  </p:cNvPr>
                  <p:cNvPicPr>
                    <a:picLocks noChangeAspect="1"/>
                  </p:cNvPicPr>
                  <p:nvPr/>
                </p:nvPicPr>
                <p:blipFill>
                  <a:blip r:embed="rId3" cstate="print"/>
                  <a:srcRect/>
                  <a:stretch>
                    <a:fillRect/>
                  </a:stretch>
                </p:blipFill>
                <p:spPr bwMode="auto">
                  <a:xfrm>
                    <a:off x="6355693" y="2292333"/>
                    <a:ext cx="335309" cy="2499577"/>
                  </a:xfrm>
                  <a:prstGeom prst="rect">
                    <a:avLst/>
                  </a:prstGeom>
                  <a:noFill/>
                  <a:ln w="9525">
                    <a:noFill/>
                    <a:miter lim="800000"/>
                    <a:headEnd/>
                    <a:tailEnd/>
                  </a:ln>
                </p:spPr>
              </p:pic>
              <p:sp>
                <p:nvSpPr>
                  <p:cNvPr id="17" name="Rectangle 11">
                    <a:extLst>
                      <a:ext uri="{FF2B5EF4-FFF2-40B4-BE49-F238E27FC236}">
                        <a16:creationId xmlns:a16="http://schemas.microsoft.com/office/drawing/2014/main" id="{0FE3648C-7A65-264C-B75C-4C3D80498520}"/>
                      </a:ext>
                    </a:extLst>
                  </p:cNvPr>
                  <p:cNvSpPr>
                    <a:spLocks noChangeArrowheads="1"/>
                  </p:cNvSpPr>
                  <p:nvPr/>
                </p:nvSpPr>
                <p:spPr bwMode="auto">
                  <a:xfrm>
                    <a:off x="6355693" y="2292333"/>
                    <a:ext cx="335112" cy="847475"/>
                  </a:xfrm>
                  <a:prstGeom prst="rect">
                    <a:avLst/>
                  </a:prstGeom>
                  <a:solidFill>
                    <a:srgbClr val="FF0000"/>
                  </a:solidFill>
                  <a:ln w="9525">
                    <a:solidFill>
                      <a:schemeClr val="tx1"/>
                    </a:solidFill>
                    <a:round/>
                    <a:headEnd/>
                    <a:tailEnd/>
                  </a:ln>
                </p:spPr>
                <p:txBody>
                  <a:bodyPr/>
                  <a:lstStyle/>
                  <a:p>
                    <a:pPr defTabSz="609585"/>
                    <a:endParaRPr lang="en-US">
                      <a:solidFill>
                        <a:prstClr val="black"/>
                      </a:solidFill>
                      <a:latin typeface="Calibri" pitchFamily="34" charset="0"/>
                      <a:ea typeface="ＭＳ Ｐゴシック" pitchFamily="34" charset="-128"/>
                      <a:cs typeface="+mn-cs"/>
                    </a:endParaRPr>
                  </a:p>
                </p:txBody>
              </p:sp>
            </p:grpSp>
            <p:pic>
              <p:nvPicPr>
                <p:cNvPr id="13" name="Picture 10">
                  <a:extLst>
                    <a:ext uri="{FF2B5EF4-FFF2-40B4-BE49-F238E27FC236}">
                      <a16:creationId xmlns:a16="http://schemas.microsoft.com/office/drawing/2014/main" id="{72DFE7BF-171D-9A41-AA5E-9AB5450E3567}"/>
                    </a:ext>
                  </a:extLst>
                </p:cNvPr>
                <p:cNvPicPr>
                  <a:picLocks noChangeAspect="1"/>
                </p:cNvPicPr>
                <p:nvPr/>
              </p:nvPicPr>
              <p:blipFill>
                <a:blip r:embed="rId3" cstate="print"/>
                <a:srcRect/>
                <a:stretch>
                  <a:fillRect/>
                </a:stretch>
              </p:blipFill>
              <p:spPr bwMode="auto">
                <a:xfrm flipH="1">
                  <a:off x="6809742" y="2292333"/>
                  <a:ext cx="335309" cy="2499577"/>
                </a:xfrm>
                <a:prstGeom prst="rect">
                  <a:avLst/>
                </a:prstGeom>
                <a:noFill/>
                <a:ln w="9525">
                  <a:noFill/>
                  <a:miter lim="800000"/>
                  <a:headEnd/>
                  <a:tailEnd/>
                </a:ln>
              </p:spPr>
            </p:pic>
            <p:sp>
              <p:nvSpPr>
                <p:cNvPr id="14" name="Rectangle 12">
                  <a:extLst>
                    <a:ext uri="{FF2B5EF4-FFF2-40B4-BE49-F238E27FC236}">
                      <a16:creationId xmlns:a16="http://schemas.microsoft.com/office/drawing/2014/main" id="{BADE818D-3C42-144A-A3BB-99E1B15B17F4}"/>
                    </a:ext>
                  </a:extLst>
                </p:cNvPr>
                <p:cNvSpPr>
                  <a:spLocks noChangeArrowheads="1"/>
                </p:cNvSpPr>
                <p:nvPr/>
              </p:nvSpPr>
              <p:spPr bwMode="auto">
                <a:xfrm>
                  <a:off x="6779744" y="2292333"/>
                  <a:ext cx="335111" cy="847475"/>
                </a:xfrm>
                <a:prstGeom prst="rect">
                  <a:avLst/>
                </a:prstGeom>
                <a:solidFill>
                  <a:srgbClr val="FF0000"/>
                </a:solidFill>
                <a:ln w="9525">
                  <a:solidFill>
                    <a:schemeClr val="tx1"/>
                  </a:solidFill>
                  <a:round/>
                  <a:headEnd/>
                  <a:tailEnd/>
                </a:ln>
              </p:spPr>
              <p:txBody>
                <a:bodyPr/>
                <a:lstStyle/>
                <a:p>
                  <a:pPr defTabSz="609585"/>
                  <a:endParaRPr lang="en-US">
                    <a:solidFill>
                      <a:prstClr val="black"/>
                    </a:solidFill>
                    <a:latin typeface="Calibri" pitchFamily="34" charset="0"/>
                    <a:ea typeface="ＭＳ Ｐゴシック" pitchFamily="34" charset="-128"/>
                    <a:cs typeface="+mn-cs"/>
                  </a:endParaRPr>
                </a:p>
              </p:txBody>
            </p:sp>
            <p:cxnSp>
              <p:nvCxnSpPr>
                <p:cNvPr id="15" name="Straight Connector 16">
                  <a:extLst>
                    <a:ext uri="{FF2B5EF4-FFF2-40B4-BE49-F238E27FC236}">
                      <a16:creationId xmlns:a16="http://schemas.microsoft.com/office/drawing/2014/main" id="{E7201D1D-85A1-5A4D-B850-B027951CF14E}"/>
                    </a:ext>
                  </a:extLst>
                </p:cNvPr>
                <p:cNvCxnSpPr>
                  <a:cxnSpLocks noChangeShapeType="1"/>
                </p:cNvCxnSpPr>
                <p:nvPr/>
              </p:nvCxnSpPr>
              <p:spPr bwMode="auto">
                <a:xfrm>
                  <a:off x="6355693" y="3542915"/>
                  <a:ext cx="789338" cy="0"/>
                </a:xfrm>
                <a:prstGeom prst="line">
                  <a:avLst/>
                </a:prstGeom>
                <a:noFill/>
                <a:ln w="38100">
                  <a:solidFill>
                    <a:schemeClr val="tx1"/>
                  </a:solidFill>
                  <a:round/>
                  <a:headEnd/>
                  <a:tailEnd/>
                </a:ln>
              </p:spPr>
            </p:cxnSp>
          </p:grpSp>
          <p:cxnSp>
            <p:nvCxnSpPr>
              <p:cNvPr id="11" name="Straight Connector 10">
                <a:extLst>
                  <a:ext uri="{FF2B5EF4-FFF2-40B4-BE49-F238E27FC236}">
                    <a16:creationId xmlns:a16="http://schemas.microsoft.com/office/drawing/2014/main" id="{101F5E03-877F-0F4A-BF54-C45931FC3A44}"/>
                  </a:ext>
                </a:extLst>
              </p:cNvPr>
              <p:cNvCxnSpPr>
                <a:cxnSpLocks noChangeShapeType="1"/>
                <a:stCxn id="17" idx="3"/>
                <a:endCxn id="14" idx="1"/>
              </p:cNvCxnSpPr>
              <p:nvPr/>
            </p:nvCxnSpPr>
            <p:spPr bwMode="auto">
              <a:xfrm flipV="1">
                <a:off x="6355496" y="2716072"/>
                <a:ext cx="88939" cy="0"/>
              </a:xfrm>
              <a:prstGeom prst="line">
                <a:avLst/>
              </a:prstGeom>
              <a:noFill/>
              <a:ln w="25400">
                <a:solidFill>
                  <a:srgbClr val="FFFFFF"/>
                </a:solidFill>
                <a:round/>
                <a:headEnd/>
                <a:tailEnd/>
              </a:ln>
              <a:effectLst>
                <a:outerShdw blurRad="40000" dist="20000" dir="5400000" rotWithShape="0">
                  <a:srgbClr val="808080">
                    <a:alpha val="37999"/>
                  </a:srgbClr>
                </a:outerShdw>
              </a:effectLst>
            </p:spPr>
          </p:cxnSp>
        </p:grpSp>
        <p:sp>
          <p:nvSpPr>
            <p:cNvPr id="8" name="Left Brace 33">
              <a:extLst>
                <a:ext uri="{FF2B5EF4-FFF2-40B4-BE49-F238E27FC236}">
                  <a16:creationId xmlns:a16="http://schemas.microsoft.com/office/drawing/2014/main" id="{7BCC9695-E678-B64E-B056-DA3E528C120A}"/>
                </a:ext>
              </a:extLst>
            </p:cNvPr>
            <p:cNvSpPr>
              <a:spLocks/>
            </p:cNvSpPr>
            <p:nvPr/>
          </p:nvSpPr>
          <p:spPr bwMode="auto">
            <a:xfrm flipH="1">
              <a:off x="7890234" y="2292336"/>
              <a:ext cx="405353" cy="846792"/>
            </a:xfrm>
            <a:prstGeom prst="leftBrace">
              <a:avLst>
                <a:gd name="adj1" fmla="val 8337"/>
                <a:gd name="adj2" fmla="val 50000"/>
              </a:avLst>
            </a:prstGeom>
            <a:noFill/>
            <a:ln w="9525">
              <a:solidFill>
                <a:schemeClr val="tx1"/>
              </a:solidFill>
              <a:round/>
              <a:headEnd/>
              <a:tailEnd/>
            </a:ln>
          </p:spPr>
          <p:txBody>
            <a:bodyPr/>
            <a:lstStyle/>
            <a:p>
              <a:pPr defTabSz="609585"/>
              <a:endParaRPr lang="es-ES" altLang="es-ES">
                <a:solidFill>
                  <a:prstClr val="black"/>
                </a:solidFill>
                <a:latin typeface="Calibri" pitchFamily="34" charset="0"/>
                <a:ea typeface="ＭＳ Ｐゴシック" pitchFamily="34" charset="-128"/>
                <a:cs typeface="+mn-cs"/>
              </a:endParaRPr>
            </a:p>
          </p:txBody>
        </p:sp>
        <p:sp>
          <p:nvSpPr>
            <p:cNvPr id="9" name="Left Brace 34">
              <a:extLst>
                <a:ext uri="{FF2B5EF4-FFF2-40B4-BE49-F238E27FC236}">
                  <a16:creationId xmlns:a16="http://schemas.microsoft.com/office/drawing/2014/main" id="{CDDAB648-F9F0-744C-9087-CE5412077E96}"/>
                </a:ext>
              </a:extLst>
            </p:cNvPr>
            <p:cNvSpPr>
              <a:spLocks/>
            </p:cNvSpPr>
            <p:nvPr/>
          </p:nvSpPr>
          <p:spPr bwMode="auto">
            <a:xfrm flipH="1">
              <a:off x="7891802" y="3698500"/>
              <a:ext cx="405353" cy="1093412"/>
            </a:xfrm>
            <a:prstGeom prst="leftBrace">
              <a:avLst>
                <a:gd name="adj1" fmla="val 8330"/>
                <a:gd name="adj2" fmla="val 50000"/>
              </a:avLst>
            </a:prstGeom>
            <a:noFill/>
            <a:ln w="9525">
              <a:solidFill>
                <a:schemeClr val="tx1"/>
              </a:solidFill>
              <a:round/>
              <a:headEnd/>
              <a:tailEnd/>
            </a:ln>
          </p:spPr>
          <p:txBody>
            <a:bodyPr/>
            <a:lstStyle/>
            <a:p>
              <a:pPr defTabSz="609585"/>
              <a:endParaRPr lang="es-ES" altLang="es-ES">
                <a:solidFill>
                  <a:prstClr val="black"/>
                </a:solidFill>
                <a:latin typeface="Calibri" pitchFamily="34" charset="0"/>
                <a:ea typeface="ＭＳ Ｐゴシック" pitchFamily="34" charset="-128"/>
                <a:cs typeface="+mn-cs"/>
              </a:endParaRPr>
            </a:p>
          </p:txBody>
        </p:sp>
      </p:grpSp>
      <p:sp>
        <p:nvSpPr>
          <p:cNvPr id="18" name="TextBox 36">
            <a:extLst>
              <a:ext uri="{FF2B5EF4-FFF2-40B4-BE49-F238E27FC236}">
                <a16:creationId xmlns:a16="http://schemas.microsoft.com/office/drawing/2014/main" id="{F4B81F52-0561-3040-8557-ADD08182ECAF}"/>
              </a:ext>
            </a:extLst>
          </p:cNvPr>
          <p:cNvSpPr txBox="1">
            <a:spLocks noChangeArrowheads="1"/>
          </p:cNvSpPr>
          <p:nvPr/>
        </p:nvSpPr>
        <p:spPr bwMode="auto">
          <a:xfrm>
            <a:off x="11211242" y="3363301"/>
            <a:ext cx="1025525" cy="461665"/>
          </a:xfrm>
          <a:prstGeom prst="rect">
            <a:avLst/>
          </a:prstGeom>
          <a:noFill/>
          <a:ln w="9525">
            <a:noFill/>
            <a:miter lim="800000"/>
            <a:headEnd/>
            <a:tailEnd/>
          </a:ln>
        </p:spPr>
        <p:txBody>
          <a:bodyPr>
            <a:spAutoFit/>
          </a:bodyPr>
          <a:lstStyle/>
          <a:p>
            <a:pPr defTabSz="609585"/>
            <a:r>
              <a:rPr lang="en-US" altLang="es-ES" b="1">
                <a:solidFill>
                  <a:prstClr val="black"/>
                </a:solidFill>
                <a:latin typeface="Calibri" pitchFamily="34" charset="0"/>
                <a:ea typeface="ＭＳ Ｐゴシック" pitchFamily="34" charset="-128"/>
                <a:cs typeface="+mn-cs"/>
              </a:rPr>
              <a:t>TACC3</a:t>
            </a:r>
          </a:p>
        </p:txBody>
      </p:sp>
      <p:sp>
        <p:nvSpPr>
          <p:cNvPr id="19" name="TextBox 37">
            <a:extLst>
              <a:ext uri="{FF2B5EF4-FFF2-40B4-BE49-F238E27FC236}">
                <a16:creationId xmlns:a16="http://schemas.microsoft.com/office/drawing/2014/main" id="{BC250B3D-997D-5C44-892F-D600CA97C735}"/>
              </a:ext>
            </a:extLst>
          </p:cNvPr>
          <p:cNvSpPr txBox="1">
            <a:spLocks noChangeArrowheads="1"/>
          </p:cNvSpPr>
          <p:nvPr/>
        </p:nvSpPr>
        <p:spPr bwMode="auto">
          <a:xfrm>
            <a:off x="11211242" y="4892062"/>
            <a:ext cx="988732" cy="461665"/>
          </a:xfrm>
          <a:prstGeom prst="rect">
            <a:avLst/>
          </a:prstGeom>
          <a:noFill/>
          <a:ln w="9525">
            <a:noFill/>
            <a:miter lim="800000"/>
            <a:headEnd/>
            <a:tailEnd/>
          </a:ln>
        </p:spPr>
        <p:txBody>
          <a:bodyPr wrap="none">
            <a:spAutoFit/>
          </a:bodyPr>
          <a:lstStyle/>
          <a:p>
            <a:pPr defTabSz="609585"/>
            <a:r>
              <a:rPr lang="en-US" altLang="es-ES" b="1">
                <a:solidFill>
                  <a:prstClr val="black"/>
                </a:solidFill>
                <a:latin typeface="Calibri" pitchFamily="34" charset="0"/>
                <a:ea typeface="ＭＳ Ｐゴシック" pitchFamily="34" charset="-128"/>
                <a:cs typeface="+mn-cs"/>
              </a:rPr>
              <a:t>FGFR3</a:t>
            </a:r>
          </a:p>
        </p:txBody>
      </p:sp>
      <p:sp>
        <p:nvSpPr>
          <p:cNvPr id="20" name="TextBox 19">
            <a:extLst>
              <a:ext uri="{FF2B5EF4-FFF2-40B4-BE49-F238E27FC236}">
                <a16:creationId xmlns:a16="http://schemas.microsoft.com/office/drawing/2014/main" id="{F1D4CFDD-C987-2946-93D3-BF1B52E8B61A}"/>
              </a:ext>
            </a:extLst>
          </p:cNvPr>
          <p:cNvSpPr txBox="1"/>
          <p:nvPr/>
        </p:nvSpPr>
        <p:spPr>
          <a:xfrm>
            <a:off x="5755708" y="2669097"/>
            <a:ext cx="1915035" cy="830997"/>
          </a:xfrm>
          <a:prstGeom prst="rect">
            <a:avLst/>
          </a:prstGeom>
          <a:noFill/>
        </p:spPr>
        <p:txBody>
          <a:bodyPr wrap="square" rtlCol="0">
            <a:spAutoFit/>
          </a:bodyPr>
          <a:lstStyle/>
          <a:p>
            <a:pPr algn="ctr" defTabSz="609585"/>
            <a:r>
              <a:rPr lang="en-US" sz="1600">
                <a:solidFill>
                  <a:prstClr val="black"/>
                </a:solidFill>
                <a:latin typeface="Calibri" pitchFamily="34" charset="0"/>
                <a:ea typeface="ＭＳ Ｐゴシック" pitchFamily="34" charset="-128"/>
                <a:cs typeface="+mn-cs"/>
              </a:rPr>
              <a:t>Mutation leads to ligand independent dimerization</a:t>
            </a:r>
          </a:p>
        </p:txBody>
      </p:sp>
      <p:sp>
        <p:nvSpPr>
          <p:cNvPr id="21" name="TextBox 20">
            <a:extLst>
              <a:ext uri="{FF2B5EF4-FFF2-40B4-BE49-F238E27FC236}">
                <a16:creationId xmlns:a16="http://schemas.microsoft.com/office/drawing/2014/main" id="{9EE80BC4-3E22-DD44-9BBF-E6A84AD72938}"/>
              </a:ext>
            </a:extLst>
          </p:cNvPr>
          <p:cNvSpPr txBox="1"/>
          <p:nvPr/>
        </p:nvSpPr>
        <p:spPr>
          <a:xfrm>
            <a:off x="6618871" y="5737531"/>
            <a:ext cx="2350700" cy="379656"/>
          </a:xfrm>
          <a:prstGeom prst="rect">
            <a:avLst/>
          </a:prstGeom>
          <a:noFill/>
        </p:spPr>
        <p:txBody>
          <a:bodyPr wrap="square" rtlCol="0">
            <a:spAutoFit/>
          </a:bodyPr>
          <a:lstStyle/>
          <a:p>
            <a:pPr algn="ctr" defTabSz="609585"/>
            <a:r>
              <a:rPr lang="en-US" sz="1867">
                <a:solidFill>
                  <a:prstClr val="black"/>
                </a:solidFill>
                <a:latin typeface="Calibri" pitchFamily="34" charset="0"/>
                <a:ea typeface="ＭＳ Ｐゴシック" pitchFamily="34" charset="-128"/>
                <a:cs typeface="+mn-cs"/>
              </a:rPr>
              <a:t>Overexpression</a:t>
            </a:r>
          </a:p>
        </p:txBody>
      </p:sp>
      <p:sp>
        <p:nvSpPr>
          <p:cNvPr id="22" name="TextBox 21">
            <a:extLst>
              <a:ext uri="{FF2B5EF4-FFF2-40B4-BE49-F238E27FC236}">
                <a16:creationId xmlns:a16="http://schemas.microsoft.com/office/drawing/2014/main" id="{EBCC8B91-5111-B045-8714-2F61A4FA6D81}"/>
              </a:ext>
            </a:extLst>
          </p:cNvPr>
          <p:cNvSpPr txBox="1"/>
          <p:nvPr/>
        </p:nvSpPr>
        <p:spPr>
          <a:xfrm>
            <a:off x="9178631" y="2644885"/>
            <a:ext cx="2152907" cy="338554"/>
          </a:xfrm>
          <a:prstGeom prst="rect">
            <a:avLst/>
          </a:prstGeom>
          <a:noFill/>
        </p:spPr>
        <p:txBody>
          <a:bodyPr wrap="square" rtlCol="0">
            <a:spAutoFit/>
          </a:bodyPr>
          <a:lstStyle/>
          <a:p>
            <a:pPr algn="ctr" defTabSz="609585"/>
            <a:r>
              <a:rPr lang="en-US" sz="1600">
                <a:solidFill>
                  <a:prstClr val="black"/>
                </a:solidFill>
                <a:latin typeface="Calibri" pitchFamily="34" charset="0"/>
                <a:ea typeface="ＭＳ Ｐゴシック" pitchFamily="34" charset="-128"/>
                <a:cs typeface="+mn-cs"/>
              </a:rPr>
              <a:t>Fusion/translocation</a:t>
            </a:r>
          </a:p>
        </p:txBody>
      </p:sp>
      <p:pic>
        <p:nvPicPr>
          <p:cNvPr id="23" name="Picture 22" descr="fgfr3-diagram.jpg">
            <a:extLst>
              <a:ext uri="{FF2B5EF4-FFF2-40B4-BE49-F238E27FC236}">
                <a16:creationId xmlns:a16="http://schemas.microsoft.com/office/drawing/2014/main" id="{B4A82566-3A0D-1B40-B4DE-A8B9DF90A908}"/>
              </a:ext>
            </a:extLst>
          </p:cNvPr>
          <p:cNvPicPr>
            <a:picLocks noChangeAspect="1"/>
          </p:cNvPicPr>
          <p:nvPr/>
        </p:nvPicPr>
        <p:blipFill>
          <a:blip r:embed="rId4" cstate="print"/>
          <a:srcRect b="31905"/>
          <a:stretch>
            <a:fillRect/>
          </a:stretch>
        </p:blipFill>
        <p:spPr>
          <a:xfrm>
            <a:off x="195008" y="4037197"/>
            <a:ext cx="4635315" cy="1709728"/>
          </a:xfrm>
          <a:prstGeom prst="rect">
            <a:avLst/>
          </a:prstGeom>
        </p:spPr>
      </p:pic>
      <p:cxnSp>
        <p:nvCxnSpPr>
          <p:cNvPr id="25" name="Straight Connector 24">
            <a:extLst>
              <a:ext uri="{FF2B5EF4-FFF2-40B4-BE49-F238E27FC236}">
                <a16:creationId xmlns:a16="http://schemas.microsoft.com/office/drawing/2014/main" id="{9C75CC66-AD28-454E-AABB-EDFBE5671EC0}"/>
              </a:ext>
            </a:extLst>
          </p:cNvPr>
          <p:cNvCxnSpPr/>
          <p:nvPr/>
        </p:nvCxnSpPr>
        <p:spPr>
          <a:xfrm>
            <a:off x="4968352" y="2194560"/>
            <a:ext cx="0" cy="3542971"/>
          </a:xfrm>
          <a:prstGeom prst="line">
            <a:avLst/>
          </a:prstGeom>
        </p:spPr>
        <p:style>
          <a:lnRef idx="2">
            <a:schemeClr val="accent1"/>
          </a:lnRef>
          <a:fillRef idx="0">
            <a:schemeClr val="accent1"/>
          </a:fillRef>
          <a:effectRef idx="1">
            <a:schemeClr val="accent1"/>
          </a:effectRef>
          <a:fontRef idx="minor">
            <a:schemeClr val="tx1"/>
          </a:fontRef>
        </p:style>
      </p:cxnSp>
      <p:sp>
        <p:nvSpPr>
          <p:cNvPr id="26" name="Title 1">
            <a:extLst>
              <a:ext uri="{FF2B5EF4-FFF2-40B4-BE49-F238E27FC236}">
                <a16:creationId xmlns:a16="http://schemas.microsoft.com/office/drawing/2014/main" id="{17B57E70-7658-3F4D-A937-C014E97B2149}"/>
              </a:ext>
            </a:extLst>
          </p:cNvPr>
          <p:cNvSpPr txBox="1">
            <a:spLocks/>
          </p:cNvSpPr>
          <p:nvPr/>
        </p:nvSpPr>
        <p:spPr bwMode="auto">
          <a:xfrm>
            <a:off x="378209" y="2414184"/>
            <a:ext cx="4206240" cy="1371600"/>
          </a:xfrm>
          <a:prstGeom prst="rect">
            <a:avLst/>
          </a:prstGeom>
          <a:noFill/>
          <a:ln w="9525">
            <a:noFill/>
            <a:miter lim="800000"/>
            <a:headEnd/>
            <a:tailEnd/>
          </a:ln>
        </p:spPr>
        <p:txBody>
          <a:bodyPr vert="horz" wrap="square" lIns="121920" tIns="60960" rIns="121920" bIns="60960" numCol="1" anchor="b" anchorCtr="0" compatLnSpc="1">
            <a:prstTxWarp prst="textNoShape">
              <a:avLst/>
            </a:prstTxWarp>
          </a:bodyPr>
          <a:lstStyle>
            <a:lvl1pPr algn="l" defTabSz="342900" rtl="0" eaLnBrk="1" fontAlgn="base" hangingPunct="1">
              <a:spcBef>
                <a:spcPct val="0"/>
              </a:spcBef>
              <a:spcAft>
                <a:spcPct val="0"/>
              </a:spcAft>
              <a:defRPr sz="2200" b="1" kern="1200">
                <a:solidFill>
                  <a:schemeClr val="tx1"/>
                </a:solidFill>
                <a:latin typeface="+mj-lt"/>
                <a:ea typeface="ＭＳ Ｐゴシック" charset="0"/>
                <a:cs typeface="Georgia"/>
              </a:defRPr>
            </a:lvl1pPr>
            <a:lvl2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2pPr>
            <a:lvl3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3pPr>
            <a:lvl4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4pPr>
            <a:lvl5pPr algn="l" defTabSz="342900" rtl="0" eaLnBrk="1" fontAlgn="base" hangingPunct="1">
              <a:spcBef>
                <a:spcPct val="0"/>
              </a:spcBef>
              <a:spcAft>
                <a:spcPct val="0"/>
              </a:spcAft>
              <a:defRPr sz="2200" b="1">
                <a:solidFill>
                  <a:schemeClr val="tx1"/>
                </a:solidFill>
                <a:latin typeface="Georgia" charset="0"/>
                <a:ea typeface="ＭＳ Ｐゴシック" charset="0"/>
                <a:cs typeface="Georgia" pitchFamily="18" charset="0"/>
              </a:defRPr>
            </a:lvl5pPr>
            <a:lvl6pPr marL="342900" algn="l" defTabSz="342900" rtl="0" eaLnBrk="1" fontAlgn="base" hangingPunct="1">
              <a:spcBef>
                <a:spcPct val="0"/>
              </a:spcBef>
              <a:spcAft>
                <a:spcPct val="0"/>
              </a:spcAft>
              <a:defRPr sz="2250" b="1">
                <a:solidFill>
                  <a:schemeClr val="tx1"/>
                </a:solidFill>
                <a:latin typeface="Georgia" charset="0"/>
                <a:ea typeface="ＭＳ Ｐゴシック" charset="0"/>
              </a:defRPr>
            </a:lvl6pPr>
            <a:lvl7pPr marL="685800" algn="l" defTabSz="342900" rtl="0" eaLnBrk="1" fontAlgn="base" hangingPunct="1">
              <a:spcBef>
                <a:spcPct val="0"/>
              </a:spcBef>
              <a:spcAft>
                <a:spcPct val="0"/>
              </a:spcAft>
              <a:defRPr sz="2250" b="1">
                <a:solidFill>
                  <a:schemeClr val="tx1"/>
                </a:solidFill>
                <a:latin typeface="Georgia" charset="0"/>
                <a:ea typeface="ＭＳ Ｐゴシック" charset="0"/>
              </a:defRPr>
            </a:lvl7pPr>
            <a:lvl8pPr marL="1028700" algn="l" defTabSz="342900" rtl="0" eaLnBrk="1" fontAlgn="base" hangingPunct="1">
              <a:spcBef>
                <a:spcPct val="0"/>
              </a:spcBef>
              <a:spcAft>
                <a:spcPct val="0"/>
              </a:spcAft>
              <a:defRPr sz="2250" b="1">
                <a:solidFill>
                  <a:schemeClr val="tx1"/>
                </a:solidFill>
                <a:latin typeface="Georgia" charset="0"/>
                <a:ea typeface="ＭＳ Ｐゴシック" charset="0"/>
              </a:defRPr>
            </a:lvl8pPr>
            <a:lvl9pPr marL="1371600" algn="l" defTabSz="342900" rtl="0" eaLnBrk="1" fontAlgn="base" hangingPunct="1">
              <a:spcBef>
                <a:spcPct val="0"/>
              </a:spcBef>
              <a:spcAft>
                <a:spcPct val="0"/>
              </a:spcAft>
              <a:defRPr sz="2250" b="1">
                <a:solidFill>
                  <a:schemeClr val="tx1"/>
                </a:solidFill>
                <a:latin typeface="Georgia" charset="0"/>
                <a:ea typeface="ＭＳ Ｐゴシック" charset="0"/>
              </a:defRPr>
            </a:lvl9pPr>
          </a:lstStyle>
          <a:p>
            <a:pPr defTabSz="457189"/>
            <a:r>
              <a:rPr lang="en-US" altLang="es-ES" sz="2400">
                <a:solidFill>
                  <a:prstClr val="black"/>
                </a:solidFill>
                <a:latin typeface="Arial"/>
                <a:ea typeface="ＭＳ Ｐゴシック" pitchFamily="34" charset="-128"/>
              </a:rPr>
              <a:t>FGFR3 signals via PI3K, PKC, RAS/MAP kinase pathways</a:t>
            </a:r>
          </a:p>
        </p:txBody>
      </p:sp>
      <p:sp>
        <p:nvSpPr>
          <p:cNvPr id="27" name="Rectangle 26">
            <a:extLst>
              <a:ext uri="{FF2B5EF4-FFF2-40B4-BE49-F238E27FC236}">
                <a16:creationId xmlns:a16="http://schemas.microsoft.com/office/drawing/2014/main" id="{5983F378-EB68-B64C-A564-D59B87BCCF0E}"/>
              </a:ext>
            </a:extLst>
          </p:cNvPr>
          <p:cNvSpPr/>
          <p:nvPr/>
        </p:nvSpPr>
        <p:spPr>
          <a:xfrm>
            <a:off x="152400" y="6529559"/>
            <a:ext cx="3541354"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Jonathan E Rosenberg, MD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106315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8609-0E8B-4AAA-84C4-F3320C5A4EFD}"/>
              </a:ext>
            </a:extLst>
          </p:cNvPr>
          <p:cNvSpPr>
            <a:spLocks noGrp="1"/>
          </p:cNvSpPr>
          <p:nvPr>
            <p:ph type="title"/>
          </p:nvPr>
        </p:nvSpPr>
        <p:spPr/>
        <p:txBody>
          <a:bodyPr/>
          <a:lstStyle/>
          <a:p>
            <a:r>
              <a:rPr lang="en-US" err="1"/>
              <a:t>Erdafitinib</a:t>
            </a:r>
            <a:r>
              <a:rPr lang="en-US"/>
              <a:t> is the first targeted therapy approved for advanced bladder cancer</a:t>
            </a:r>
          </a:p>
        </p:txBody>
      </p:sp>
      <p:sp>
        <p:nvSpPr>
          <p:cNvPr id="3" name="Content Placeholder 2">
            <a:extLst>
              <a:ext uri="{FF2B5EF4-FFF2-40B4-BE49-F238E27FC236}">
                <a16:creationId xmlns:a16="http://schemas.microsoft.com/office/drawing/2014/main" id="{6631BED2-431A-4335-81FF-8E0419FD7D61}"/>
              </a:ext>
            </a:extLst>
          </p:cNvPr>
          <p:cNvSpPr>
            <a:spLocks noGrp="1"/>
          </p:cNvSpPr>
          <p:nvPr>
            <p:ph idx="1"/>
          </p:nvPr>
        </p:nvSpPr>
        <p:spPr/>
        <p:txBody>
          <a:bodyPr/>
          <a:lstStyle/>
          <a:p>
            <a:r>
              <a:rPr lang="en-US" sz="2667" dirty="0"/>
              <a:t>Accelerated approval April 12, 2019</a:t>
            </a:r>
          </a:p>
          <a:p>
            <a:r>
              <a:rPr lang="en-US" sz="2667" dirty="0"/>
              <a:t>Indicated in tumors with FGFR3 or FGFR2 alterations</a:t>
            </a:r>
          </a:p>
          <a:p>
            <a:pPr lvl="1"/>
            <a:r>
              <a:rPr lang="en-US" sz="2400" dirty="0"/>
              <a:t>Progression during or following prior platinum-containing chemotherapy</a:t>
            </a:r>
          </a:p>
          <a:p>
            <a:r>
              <a:rPr lang="en-US" sz="2667" dirty="0"/>
              <a:t>Dosing: </a:t>
            </a:r>
          </a:p>
          <a:p>
            <a:pPr lvl="1"/>
            <a:r>
              <a:rPr lang="en-US" sz="2400" dirty="0"/>
              <a:t>8 mg daily</a:t>
            </a:r>
          </a:p>
          <a:p>
            <a:pPr lvl="1"/>
            <a:r>
              <a:rPr lang="en-US" sz="2400" dirty="0"/>
              <a:t>Increase to 9mg daily if serum phosphorus level is &lt;5.5 mg/dL (and no ocular disorders or ≥ grade 2 toxicity) at days 14-21 of therapy</a:t>
            </a:r>
          </a:p>
          <a:p>
            <a:pPr lvl="1"/>
            <a:r>
              <a:rPr lang="en-US" sz="2400" dirty="0"/>
              <a:t>Continue until disease progression or unacceptable toxicity occurs</a:t>
            </a:r>
          </a:p>
          <a:p>
            <a:pPr lvl="1"/>
            <a:r>
              <a:rPr lang="en-US" sz="2400" dirty="0"/>
              <a:t>Monthly ophthalmologic exams x 4 then q3 months</a:t>
            </a:r>
          </a:p>
        </p:txBody>
      </p:sp>
      <p:sp>
        <p:nvSpPr>
          <p:cNvPr id="4" name="Rectangle 3">
            <a:extLst>
              <a:ext uri="{FF2B5EF4-FFF2-40B4-BE49-F238E27FC236}">
                <a16:creationId xmlns:a16="http://schemas.microsoft.com/office/drawing/2014/main" id="{4253D524-99BB-8E4D-B102-FAD0B03830B3}"/>
              </a:ext>
            </a:extLst>
          </p:cNvPr>
          <p:cNvSpPr/>
          <p:nvPr/>
        </p:nvSpPr>
        <p:spPr>
          <a:xfrm>
            <a:off x="152400" y="6529559"/>
            <a:ext cx="3541354"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Jonathan E Rosenberg, MD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4574384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97" y="314884"/>
            <a:ext cx="10972800" cy="990600"/>
          </a:xfrm>
        </p:spPr>
        <p:txBody>
          <a:bodyPr>
            <a:noAutofit/>
          </a:bodyPr>
          <a:lstStyle/>
          <a:p>
            <a:r>
              <a:rPr lang="en-US" sz="4000"/>
              <a:t>Phase II Erdafitinib: oral pan-FGFR (1-4) inhibitor </a:t>
            </a:r>
          </a:p>
        </p:txBody>
      </p:sp>
      <p:sp>
        <p:nvSpPr>
          <p:cNvPr id="8" name="Content Placeholder 2"/>
          <p:cNvSpPr txBox="1">
            <a:spLocks/>
          </p:cNvSpPr>
          <p:nvPr/>
        </p:nvSpPr>
        <p:spPr>
          <a:xfrm>
            <a:off x="157696" y="1125233"/>
            <a:ext cx="10392193" cy="527782"/>
          </a:xfrm>
          <a:prstGeom prst="rect">
            <a:avLst/>
          </a:prstGeom>
        </p:spPr>
        <p:txBody>
          <a:bodyPr vert="horz" lIns="91440" tIns="45720" rIns="91440" bIns="45720" rtlCol="0">
            <a:noAutofit/>
          </a:bodyPr>
          <a:lstStyle>
            <a:lvl1pPr marL="243834" indent="-243834" algn="l" defTabSz="1219170" rtl="0" eaLnBrk="1" latinLnBrk="0" hangingPunct="1">
              <a:spcBef>
                <a:spcPct val="20000"/>
              </a:spcBef>
              <a:buClr>
                <a:schemeClr val="accent1"/>
              </a:buClr>
              <a:buSzPct val="85000"/>
              <a:buFont typeface="Arial" pitchFamily="34" charset="0"/>
              <a:buChar char="•"/>
              <a:defRPr sz="3200" kern="1200">
                <a:solidFill>
                  <a:schemeClr val="tx1"/>
                </a:solidFill>
                <a:latin typeface="+mn-lt"/>
                <a:ea typeface="+mn-ea"/>
                <a:cs typeface="+mn-cs"/>
              </a:defRPr>
            </a:lvl1pPr>
            <a:lvl2pPr marL="609585" indent="-243834" algn="l" defTabSz="1219170" rtl="0" eaLnBrk="1" latinLnBrk="0" hangingPunct="1">
              <a:spcBef>
                <a:spcPct val="20000"/>
              </a:spcBef>
              <a:buClr>
                <a:schemeClr val="accent1"/>
              </a:buClr>
              <a:buSzPct val="85000"/>
              <a:buFont typeface="Arial" pitchFamily="34" charset="0"/>
              <a:buChar char="•"/>
              <a:defRPr sz="2667" kern="1200">
                <a:solidFill>
                  <a:schemeClr val="tx1"/>
                </a:solidFill>
                <a:latin typeface="+mn-lt"/>
                <a:ea typeface="+mn-ea"/>
                <a:cs typeface="+mn-cs"/>
              </a:defRPr>
            </a:lvl2pPr>
            <a:lvl3pPr marL="975336" indent="-243834" algn="l" defTabSz="1219170" rtl="0" eaLnBrk="1" latinLnBrk="0" hangingPunct="1">
              <a:spcBef>
                <a:spcPct val="20000"/>
              </a:spcBef>
              <a:buClr>
                <a:schemeClr val="accent1"/>
              </a:buClr>
              <a:buSzPct val="90000"/>
              <a:buFont typeface="Arial" pitchFamily="34" charset="0"/>
              <a:buChar char="•"/>
              <a:defRPr sz="2400" kern="1200">
                <a:solidFill>
                  <a:schemeClr val="tx1"/>
                </a:solidFill>
                <a:latin typeface="+mn-lt"/>
                <a:ea typeface="+mn-ea"/>
                <a:cs typeface="+mn-cs"/>
              </a:defRPr>
            </a:lvl3pPr>
            <a:lvl4pPr marL="134108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4pPr>
            <a:lvl5pPr marL="1584920" indent="-182875" algn="l" defTabSz="1219170" rtl="0" eaLnBrk="1" latinLnBrk="0" hangingPunct="1">
              <a:spcBef>
                <a:spcPct val="20000"/>
              </a:spcBef>
              <a:buClr>
                <a:schemeClr val="accent1"/>
              </a:buClr>
              <a:buSzPct val="100000"/>
              <a:buFont typeface="Arial" pitchFamily="34" charset="0"/>
              <a:buChar char="•"/>
              <a:defRPr sz="1867" kern="1200" baseline="0">
                <a:solidFill>
                  <a:schemeClr val="tx1"/>
                </a:solidFill>
                <a:latin typeface="+mn-lt"/>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pPr marL="285750" marR="0" lvl="0" indent="-285750" algn="l" defTabSz="1219170" rtl="0" eaLnBrk="1" fontAlgn="auto" latinLnBrk="0" hangingPunct="1">
              <a:lnSpc>
                <a:spcPct val="100000"/>
              </a:lnSpc>
              <a:spcBef>
                <a:spcPct val="20000"/>
              </a:spcBef>
              <a:spcAft>
                <a:spcPts val="0"/>
              </a:spcAft>
              <a:buClr>
                <a:srgbClr val="4F81BD"/>
              </a:buClr>
              <a:buSzPct val="85000"/>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FGFR mutation or fusion required for enrollment (prevalence in met UC: 15-20%)</a:t>
            </a:r>
          </a:p>
          <a:p>
            <a:pPr marL="285750" marR="0" lvl="0" indent="-285750" algn="l" defTabSz="1219170" rtl="0" eaLnBrk="1" fontAlgn="auto" latinLnBrk="0" hangingPunct="1">
              <a:lnSpc>
                <a:spcPct val="100000"/>
              </a:lnSpc>
              <a:spcBef>
                <a:spcPct val="20000"/>
              </a:spcBef>
              <a:spcAft>
                <a:spcPts val="0"/>
              </a:spcAft>
              <a:buClr>
                <a:srgbClr val="4F81BD"/>
              </a:buClr>
              <a:buSzPct val="85000"/>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At least 1 prior systemic therapy. Prior checkpoint allowed.</a:t>
            </a:r>
          </a:p>
          <a:p>
            <a:pPr marL="285750" marR="0" lvl="0" indent="-285750" algn="l" defTabSz="1219170" rtl="0" eaLnBrk="1" fontAlgn="auto" latinLnBrk="0" hangingPunct="1">
              <a:lnSpc>
                <a:spcPct val="100000"/>
              </a:lnSpc>
              <a:spcBef>
                <a:spcPct val="20000"/>
              </a:spcBef>
              <a:spcAft>
                <a:spcPts val="0"/>
              </a:spcAft>
              <a:buClr>
                <a:srgbClr val="4F81BD"/>
              </a:buClr>
              <a:buSzPct val="85000"/>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ORR 40%,  </a:t>
            </a:r>
            <a:r>
              <a:rPr kumimoji="0" lang="en-US" sz="2000" b="0" i="0" u="none" strike="noStrike" kern="1200" cap="none" spc="0" normalizeH="0" baseline="0" noProof="0" dirty="0" err="1">
                <a:ln>
                  <a:noFill/>
                </a:ln>
                <a:solidFill>
                  <a:prstClr val="black"/>
                </a:solidFill>
                <a:effectLst/>
                <a:uLnTx/>
                <a:uFillTx/>
                <a:latin typeface="Arial"/>
                <a:ea typeface="+mn-ea"/>
                <a:cs typeface="+mn-cs"/>
              </a:rPr>
              <a:t>mOS</a:t>
            </a:r>
            <a:r>
              <a:rPr kumimoji="0" lang="en-US" sz="2000" b="0" i="0" u="none" strike="noStrike" kern="1200" cap="none" spc="0" normalizeH="0" baseline="0" noProof="0" dirty="0">
                <a:ln>
                  <a:noFill/>
                </a:ln>
                <a:solidFill>
                  <a:prstClr val="black"/>
                </a:solidFill>
                <a:effectLst/>
                <a:uLnTx/>
                <a:uFillTx/>
                <a:latin typeface="Arial"/>
                <a:ea typeface="+mn-ea"/>
                <a:cs typeface="+mn-cs"/>
              </a:rPr>
              <a:t> 13.8 months</a:t>
            </a:r>
          </a:p>
        </p:txBody>
      </p:sp>
      <p:pic>
        <p:nvPicPr>
          <p:cNvPr id="9" name="Picture 8"/>
          <p:cNvPicPr>
            <a:picLocks noChangeAspect="1"/>
          </p:cNvPicPr>
          <p:nvPr/>
        </p:nvPicPr>
        <p:blipFill>
          <a:blip r:embed="rId2"/>
          <a:stretch>
            <a:fillRect/>
          </a:stretch>
        </p:blipFill>
        <p:spPr>
          <a:xfrm>
            <a:off x="340939" y="2671271"/>
            <a:ext cx="5015922" cy="275849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676400" y="5562600"/>
            <a:ext cx="3923671" cy="276999"/>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ＭＳ Ｐゴシック" charset="0"/>
                <a:cs typeface="+mn-cs"/>
              </a:rPr>
              <a:t>Siefker Radtke ASCO 2018, </a:t>
            </a:r>
            <a:r>
              <a:rPr kumimoji="0" lang="en-US" sz="1200" b="0" i="0" u="none" strike="noStrike" kern="1200" cap="none" spc="0" normalizeH="0" baseline="0" noProof="0" err="1">
                <a:ln>
                  <a:noFill/>
                </a:ln>
                <a:solidFill>
                  <a:prstClr val="black"/>
                </a:solidFill>
                <a:effectLst/>
                <a:uLnTx/>
                <a:uFillTx/>
                <a:latin typeface="Arial"/>
                <a:ea typeface="ＭＳ Ｐゴシック" charset="0"/>
                <a:cs typeface="+mn-cs"/>
              </a:rPr>
              <a:t>Loriot</a:t>
            </a:r>
            <a:r>
              <a:rPr kumimoji="0" lang="en-US" sz="1200" b="0" i="0" u="none" strike="noStrike" kern="1200" cap="none" spc="0" normalizeH="0" baseline="0" noProof="0">
                <a:ln>
                  <a:noFill/>
                </a:ln>
                <a:solidFill>
                  <a:prstClr val="black"/>
                </a:solidFill>
                <a:effectLst/>
                <a:uLnTx/>
                <a:uFillTx/>
                <a:latin typeface="Arial"/>
                <a:ea typeface="ＭＳ Ｐゴシック" charset="0"/>
                <a:cs typeface="+mn-cs"/>
              </a:rPr>
              <a:t> NEJM 2019</a:t>
            </a:r>
          </a:p>
        </p:txBody>
      </p:sp>
      <p:pic>
        <p:nvPicPr>
          <p:cNvPr id="21" name="Picture 20"/>
          <p:cNvPicPr>
            <a:picLocks noChangeAspect="1"/>
          </p:cNvPicPr>
          <p:nvPr/>
        </p:nvPicPr>
        <p:blipFill>
          <a:blip r:embed="rId3"/>
          <a:stretch>
            <a:fillRect/>
          </a:stretch>
        </p:blipFill>
        <p:spPr>
          <a:xfrm>
            <a:off x="0" y="0"/>
            <a:ext cx="2571507" cy="366136"/>
          </a:xfrm>
          <a:prstGeom prst="rect">
            <a:avLst/>
          </a:prstGeom>
        </p:spPr>
      </p:pic>
      <p:sp>
        <p:nvSpPr>
          <p:cNvPr id="10" name="TextBox 9"/>
          <p:cNvSpPr txBox="1"/>
          <p:nvPr/>
        </p:nvSpPr>
        <p:spPr>
          <a:xfrm>
            <a:off x="7215636" y="6442501"/>
            <a:ext cx="3923671" cy="276999"/>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ＭＳ Ｐゴシック" charset="0"/>
                <a:cs typeface="+mn-cs"/>
              </a:rPr>
              <a:t>Necchi ESMO 2020</a:t>
            </a:r>
          </a:p>
        </p:txBody>
      </p:sp>
      <p:pic>
        <p:nvPicPr>
          <p:cNvPr id="5" name="Picture 4"/>
          <p:cNvPicPr>
            <a:picLocks noChangeAspect="1"/>
          </p:cNvPicPr>
          <p:nvPr/>
        </p:nvPicPr>
        <p:blipFill>
          <a:blip r:embed="rId4"/>
          <a:stretch>
            <a:fillRect/>
          </a:stretch>
        </p:blipFill>
        <p:spPr>
          <a:xfrm>
            <a:off x="5840730" y="1815498"/>
            <a:ext cx="6219464" cy="4603019"/>
          </a:xfrm>
          <a:prstGeom prst="rect">
            <a:avLst/>
          </a:prstGeom>
        </p:spPr>
      </p:pic>
      <p:sp>
        <p:nvSpPr>
          <p:cNvPr id="12" name="Rectangle 11">
            <a:extLst>
              <a:ext uri="{FF2B5EF4-FFF2-40B4-BE49-F238E27FC236}">
                <a16:creationId xmlns:a16="http://schemas.microsoft.com/office/drawing/2014/main" id="{7E93069C-B131-C841-850E-B6BA6A9BB51E}"/>
              </a:ext>
            </a:extLst>
          </p:cNvPr>
          <p:cNvSpPr/>
          <p:nvPr/>
        </p:nvSpPr>
        <p:spPr>
          <a:xfrm>
            <a:off x="116181" y="656338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34464289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a:t>Phase II Erdafitinib: oral pan-FGFR (1-4) inhibitor </a:t>
            </a:r>
          </a:p>
        </p:txBody>
      </p:sp>
      <p:sp>
        <p:nvSpPr>
          <p:cNvPr id="8" name="Content Placeholder 2"/>
          <p:cNvSpPr txBox="1">
            <a:spLocks/>
          </p:cNvSpPr>
          <p:nvPr/>
        </p:nvSpPr>
        <p:spPr>
          <a:xfrm>
            <a:off x="341441" y="1524000"/>
            <a:ext cx="12437856" cy="3609226"/>
          </a:xfrm>
          <a:prstGeom prst="rect">
            <a:avLst/>
          </a:prstGeom>
        </p:spPr>
        <p:txBody>
          <a:bodyPr vert="horz" lIns="91440" tIns="45720" rIns="91440" bIns="45720" rtlCol="0">
            <a:noAutofit/>
          </a:bodyPr>
          <a:lstStyle>
            <a:lvl1pPr marL="243834" indent="-243834" algn="l" defTabSz="1219170" rtl="0" eaLnBrk="1" latinLnBrk="0" hangingPunct="1">
              <a:spcBef>
                <a:spcPct val="20000"/>
              </a:spcBef>
              <a:buClr>
                <a:schemeClr val="accent1"/>
              </a:buClr>
              <a:buSzPct val="85000"/>
              <a:buFont typeface="Arial" pitchFamily="34" charset="0"/>
              <a:buChar char="•"/>
              <a:defRPr sz="3200" kern="1200">
                <a:solidFill>
                  <a:schemeClr val="tx1"/>
                </a:solidFill>
                <a:latin typeface="+mn-lt"/>
                <a:ea typeface="+mn-ea"/>
                <a:cs typeface="+mn-cs"/>
              </a:defRPr>
            </a:lvl1pPr>
            <a:lvl2pPr marL="609585" indent="-243834" algn="l" defTabSz="1219170" rtl="0" eaLnBrk="1" latinLnBrk="0" hangingPunct="1">
              <a:spcBef>
                <a:spcPct val="20000"/>
              </a:spcBef>
              <a:buClr>
                <a:schemeClr val="accent1"/>
              </a:buClr>
              <a:buSzPct val="85000"/>
              <a:buFont typeface="Arial" pitchFamily="34" charset="0"/>
              <a:buChar char="•"/>
              <a:defRPr sz="2667" kern="1200">
                <a:solidFill>
                  <a:schemeClr val="tx1"/>
                </a:solidFill>
                <a:latin typeface="+mn-lt"/>
                <a:ea typeface="+mn-ea"/>
                <a:cs typeface="+mn-cs"/>
              </a:defRPr>
            </a:lvl2pPr>
            <a:lvl3pPr marL="975336" indent="-243834" algn="l" defTabSz="1219170" rtl="0" eaLnBrk="1" latinLnBrk="0" hangingPunct="1">
              <a:spcBef>
                <a:spcPct val="20000"/>
              </a:spcBef>
              <a:buClr>
                <a:schemeClr val="accent1"/>
              </a:buClr>
              <a:buSzPct val="90000"/>
              <a:buFont typeface="Arial" pitchFamily="34" charset="0"/>
              <a:buChar char="•"/>
              <a:defRPr sz="2400" kern="1200">
                <a:solidFill>
                  <a:schemeClr val="tx1"/>
                </a:solidFill>
                <a:latin typeface="+mn-lt"/>
                <a:ea typeface="+mn-ea"/>
                <a:cs typeface="+mn-cs"/>
              </a:defRPr>
            </a:lvl3pPr>
            <a:lvl4pPr marL="1341086" indent="-243834" algn="l" defTabSz="1219170" rtl="0" eaLnBrk="1" latinLnBrk="0" hangingPunct="1">
              <a:spcBef>
                <a:spcPct val="20000"/>
              </a:spcBef>
              <a:buClr>
                <a:schemeClr val="accent1"/>
              </a:buClr>
              <a:buFont typeface="Arial" pitchFamily="34" charset="0"/>
              <a:buChar char="•"/>
              <a:defRPr sz="2133" kern="1200">
                <a:solidFill>
                  <a:schemeClr val="tx1"/>
                </a:solidFill>
                <a:latin typeface="+mn-lt"/>
                <a:ea typeface="+mn-ea"/>
                <a:cs typeface="+mn-cs"/>
              </a:defRPr>
            </a:lvl4pPr>
            <a:lvl5pPr marL="1584920" indent="-182875" algn="l" defTabSz="1219170" rtl="0" eaLnBrk="1" latinLnBrk="0" hangingPunct="1">
              <a:spcBef>
                <a:spcPct val="20000"/>
              </a:spcBef>
              <a:buClr>
                <a:schemeClr val="accent1"/>
              </a:buClr>
              <a:buSzPct val="100000"/>
              <a:buFont typeface="Arial" pitchFamily="34" charset="0"/>
              <a:buChar char="•"/>
              <a:defRPr sz="1867" kern="1200" baseline="0">
                <a:solidFill>
                  <a:schemeClr val="tx1"/>
                </a:solidFill>
                <a:latin typeface="+mn-lt"/>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pPr marL="285750" marR="0" lvl="0" indent="-285750" algn="l" defTabSz="1219170" rtl="0" eaLnBrk="1" fontAlgn="auto" latinLnBrk="0" hangingPunct="1">
              <a:lnSpc>
                <a:spcPct val="100000"/>
              </a:lnSpc>
              <a:spcBef>
                <a:spcPct val="20000"/>
              </a:spcBef>
              <a:spcAft>
                <a:spcPts val="0"/>
              </a:spcAft>
              <a:buClr>
                <a:srgbClr val="4F81BD"/>
              </a:buClr>
              <a:buSzPct val="85000"/>
              <a:buFont typeface="Arial"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Notable AEs: Hyperphosphatemia, skin/nail changes, central retinopathy.  </a:t>
            </a:r>
          </a:p>
        </p:txBody>
      </p:sp>
      <p:sp>
        <p:nvSpPr>
          <p:cNvPr id="10" name="TextBox 9"/>
          <p:cNvSpPr txBox="1"/>
          <p:nvPr/>
        </p:nvSpPr>
        <p:spPr>
          <a:xfrm>
            <a:off x="9443075" y="6567034"/>
            <a:ext cx="2619580" cy="307777"/>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err="1">
                <a:ln>
                  <a:noFill/>
                </a:ln>
                <a:solidFill>
                  <a:prstClr val="black"/>
                </a:solidFill>
                <a:effectLst/>
                <a:uLnTx/>
                <a:uFillTx/>
                <a:latin typeface="Arial"/>
                <a:ea typeface="ＭＳ Ｐゴシック" charset="0"/>
                <a:cs typeface="+mn-cs"/>
              </a:rPr>
              <a:t>Siefker</a:t>
            </a:r>
            <a:r>
              <a:rPr kumimoji="0" lang="en-US" sz="1400" b="0" i="0" u="none" strike="noStrike" kern="1200" cap="none" spc="0" normalizeH="0" baseline="0" noProof="0">
                <a:ln>
                  <a:noFill/>
                </a:ln>
                <a:solidFill>
                  <a:prstClr val="black"/>
                </a:solidFill>
                <a:effectLst/>
                <a:uLnTx/>
                <a:uFillTx/>
                <a:latin typeface="Arial"/>
                <a:ea typeface="ＭＳ Ｐゴシック" charset="0"/>
                <a:cs typeface="+mn-cs"/>
              </a:rPr>
              <a:t> </a:t>
            </a:r>
            <a:r>
              <a:rPr kumimoji="0" lang="en-US" sz="1400" b="0" i="0" u="none" strike="noStrike" kern="1200" cap="none" spc="0" normalizeH="0" baseline="0" noProof="0" err="1">
                <a:ln>
                  <a:noFill/>
                </a:ln>
                <a:solidFill>
                  <a:prstClr val="black"/>
                </a:solidFill>
                <a:effectLst/>
                <a:uLnTx/>
                <a:uFillTx/>
                <a:latin typeface="Arial"/>
                <a:ea typeface="ＭＳ Ｐゴシック" charset="0"/>
                <a:cs typeface="+mn-cs"/>
              </a:rPr>
              <a:t>Radtke</a:t>
            </a:r>
            <a:r>
              <a:rPr kumimoji="0" lang="en-US" sz="1400" b="0" i="0" u="none" strike="noStrike" kern="1200" cap="none" spc="0" normalizeH="0" baseline="0" noProof="0">
                <a:ln>
                  <a:noFill/>
                </a:ln>
                <a:solidFill>
                  <a:prstClr val="black"/>
                </a:solidFill>
                <a:effectLst/>
                <a:uLnTx/>
                <a:uFillTx/>
                <a:latin typeface="Arial"/>
                <a:ea typeface="ＭＳ Ｐゴシック" charset="0"/>
                <a:cs typeface="+mn-cs"/>
              </a:rPr>
              <a:t> ASCO 2018</a:t>
            </a:r>
          </a:p>
        </p:txBody>
      </p:sp>
      <p:pic>
        <p:nvPicPr>
          <p:cNvPr id="12" name="Picture 11"/>
          <p:cNvPicPr>
            <a:picLocks noChangeAspect="1"/>
          </p:cNvPicPr>
          <p:nvPr/>
        </p:nvPicPr>
        <p:blipFill>
          <a:blip r:embed="rId2"/>
          <a:stretch>
            <a:fillRect/>
          </a:stretch>
        </p:blipFill>
        <p:spPr>
          <a:xfrm>
            <a:off x="1831821" y="2220370"/>
            <a:ext cx="7122610" cy="4238671"/>
          </a:xfrm>
          <a:prstGeom prst="rect">
            <a:avLst/>
          </a:prstGeom>
        </p:spPr>
      </p:pic>
      <p:pic>
        <p:nvPicPr>
          <p:cNvPr id="7" name="Picture 6"/>
          <p:cNvPicPr>
            <a:picLocks noChangeAspect="1"/>
          </p:cNvPicPr>
          <p:nvPr/>
        </p:nvPicPr>
        <p:blipFill>
          <a:blip r:embed="rId3"/>
          <a:stretch>
            <a:fillRect/>
          </a:stretch>
        </p:blipFill>
        <p:spPr>
          <a:xfrm>
            <a:off x="10185" y="-14088"/>
            <a:ext cx="2629173" cy="374347"/>
          </a:xfrm>
          <a:prstGeom prst="rect">
            <a:avLst/>
          </a:prstGeom>
        </p:spPr>
      </p:pic>
      <p:sp>
        <p:nvSpPr>
          <p:cNvPr id="9" name="Rectangle 8">
            <a:extLst>
              <a:ext uri="{FF2B5EF4-FFF2-40B4-BE49-F238E27FC236}">
                <a16:creationId xmlns:a16="http://schemas.microsoft.com/office/drawing/2014/main" id="{9786F1A4-7A2A-A647-B854-085697A6D513}"/>
              </a:ext>
            </a:extLst>
          </p:cNvPr>
          <p:cNvSpPr/>
          <p:nvPr/>
        </p:nvSpPr>
        <p:spPr>
          <a:xfrm>
            <a:off x="39981" y="656338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2320151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a:t>Phase II Erdafitinib: oral pan-FGFR (1-4) inhibitor </a:t>
            </a:r>
          </a:p>
        </p:txBody>
      </p:sp>
      <p:sp>
        <p:nvSpPr>
          <p:cNvPr id="8" name="TextBox 7"/>
          <p:cNvSpPr txBox="1"/>
          <p:nvPr/>
        </p:nvSpPr>
        <p:spPr>
          <a:xfrm>
            <a:off x="8268329" y="6581001"/>
            <a:ext cx="3923671" cy="276999"/>
          </a:xfrm>
          <a:prstGeom prst="rect">
            <a:avLst/>
          </a:prstGeom>
          <a:noFill/>
        </p:spPr>
        <p:txBody>
          <a:bodyPr wrap="square"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ＭＳ Ｐゴシック" charset="0"/>
                <a:cs typeface="+mn-cs"/>
              </a:rPr>
              <a:t>Siefker Radtke ASCO 2018, </a:t>
            </a:r>
            <a:r>
              <a:rPr kumimoji="0" lang="en-US" sz="1200" b="0" i="0" u="none" strike="noStrike" kern="1200" cap="none" spc="0" normalizeH="0" baseline="0" noProof="0" err="1">
                <a:ln>
                  <a:noFill/>
                </a:ln>
                <a:solidFill>
                  <a:prstClr val="black"/>
                </a:solidFill>
                <a:effectLst/>
                <a:uLnTx/>
                <a:uFillTx/>
                <a:latin typeface="Arial"/>
                <a:ea typeface="ＭＳ Ｐゴシック" charset="0"/>
                <a:cs typeface="+mn-cs"/>
              </a:rPr>
              <a:t>Loriot</a:t>
            </a:r>
            <a:r>
              <a:rPr kumimoji="0" lang="en-US" sz="1200" b="0" i="0" u="none" strike="noStrike" kern="1200" cap="none" spc="0" normalizeH="0" baseline="0" noProof="0">
                <a:ln>
                  <a:noFill/>
                </a:ln>
                <a:solidFill>
                  <a:prstClr val="black"/>
                </a:solidFill>
                <a:effectLst/>
                <a:uLnTx/>
                <a:uFillTx/>
                <a:latin typeface="Arial"/>
                <a:ea typeface="ＭＳ Ｐゴシック" charset="0"/>
                <a:cs typeface="+mn-cs"/>
              </a:rPr>
              <a:t> NEJM 2019</a:t>
            </a:r>
          </a:p>
        </p:txBody>
      </p:sp>
      <p:pic>
        <p:nvPicPr>
          <p:cNvPr id="12" name="Picture 11"/>
          <p:cNvPicPr>
            <a:picLocks noChangeAspect="1"/>
          </p:cNvPicPr>
          <p:nvPr/>
        </p:nvPicPr>
        <p:blipFill>
          <a:blip r:embed="rId2"/>
          <a:stretch>
            <a:fillRect/>
          </a:stretch>
        </p:blipFill>
        <p:spPr>
          <a:xfrm>
            <a:off x="1301577" y="1326807"/>
            <a:ext cx="7386646" cy="5354079"/>
          </a:xfrm>
          <a:prstGeom prst="rect">
            <a:avLst/>
          </a:prstGeom>
        </p:spPr>
      </p:pic>
      <p:sp>
        <p:nvSpPr>
          <p:cNvPr id="13" name="Rounded Rectangle 12"/>
          <p:cNvSpPr/>
          <p:nvPr/>
        </p:nvSpPr>
        <p:spPr>
          <a:xfrm>
            <a:off x="1400432" y="6268994"/>
            <a:ext cx="7287791" cy="20594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13"/>
          <p:cNvPicPr>
            <a:picLocks noChangeAspect="1"/>
          </p:cNvPicPr>
          <p:nvPr/>
        </p:nvPicPr>
        <p:blipFill>
          <a:blip r:embed="rId3"/>
          <a:stretch>
            <a:fillRect/>
          </a:stretch>
        </p:blipFill>
        <p:spPr>
          <a:xfrm>
            <a:off x="10185" y="-14088"/>
            <a:ext cx="2629173" cy="374347"/>
          </a:xfrm>
          <a:prstGeom prst="rect">
            <a:avLst/>
          </a:prstGeom>
        </p:spPr>
      </p:pic>
      <p:sp>
        <p:nvSpPr>
          <p:cNvPr id="7" name="Rectangle 6">
            <a:extLst>
              <a:ext uri="{FF2B5EF4-FFF2-40B4-BE49-F238E27FC236}">
                <a16:creationId xmlns:a16="http://schemas.microsoft.com/office/drawing/2014/main" id="{74DAACBF-250C-C642-B695-21686A5AADD6}"/>
              </a:ext>
            </a:extLst>
          </p:cNvPr>
          <p:cNvSpPr/>
          <p:nvPr/>
        </p:nvSpPr>
        <p:spPr>
          <a:xfrm>
            <a:off x="39981" y="656338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3845068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FC37D1FC-42A3-9A4B-BDCC-69BC46961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056" y="6447586"/>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44FF087B-11D4-2F44-8A60-66654B142D00}"/>
              </a:ext>
            </a:extLst>
          </p:cNvPr>
          <p:cNvSpPr>
            <a:spLocks noGrp="1" noChangeArrowheads="1"/>
          </p:cNvSpPr>
          <p:nvPr>
            <p:ph type="title"/>
          </p:nvPr>
        </p:nvSpPr>
        <p:spPr bwMode="auto">
          <a:xfrm>
            <a:off x="1080722" y="5877966"/>
            <a:ext cx="10239828" cy="782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7" rIns="0" bIns="0" numCol="1" anchor="ctr" anchorCtr="0" compatLnSpc="1">
            <a:prstTxWarp prst="textNoShape">
              <a:avLst/>
            </a:prstTxWarp>
          </a:bodyPr>
          <a:lstStyle/>
          <a:p>
            <a:pPr>
              <a:tabLst>
                <a:tab pos="638753" algn="l"/>
                <a:tab pos="1277507" algn="l"/>
                <a:tab pos="1916260" algn="l"/>
                <a:tab pos="2555013" algn="l"/>
                <a:tab pos="3193767" algn="l"/>
                <a:tab pos="3832520" algn="l"/>
                <a:tab pos="4471274" algn="l"/>
                <a:tab pos="5110027" algn="l"/>
                <a:tab pos="5748780" algn="l"/>
              </a:tabLst>
            </a:pPr>
            <a:r>
              <a:rPr lang="en-US" altLang="en-US" sz="1067" b="0">
                <a:latin typeface="+mn-lt"/>
                <a:ea typeface="Arial Unicode MS" panose="020B0604020202020204" pitchFamily="34" charset="-128"/>
                <a:cs typeface="Arial Unicode MS" panose="020B0604020202020204" pitchFamily="34" charset="-128"/>
              </a:rPr>
              <a:t>Y </a:t>
            </a:r>
            <a:r>
              <a:rPr lang="en-US" altLang="en-US" sz="1067" b="0" err="1">
                <a:latin typeface="+mn-lt"/>
                <a:ea typeface="Arial Unicode MS" panose="020B0604020202020204" pitchFamily="34" charset="-128"/>
                <a:cs typeface="Arial Unicode MS" panose="020B0604020202020204" pitchFamily="34" charset="-128"/>
              </a:rPr>
              <a:t>Loriot</a:t>
            </a:r>
            <a:r>
              <a:rPr lang="en-US" altLang="en-US" sz="1067" b="0">
                <a:latin typeface="+mn-lt"/>
                <a:ea typeface="Arial Unicode MS" panose="020B0604020202020204" pitchFamily="34" charset="-128"/>
                <a:cs typeface="Arial Unicode MS" panose="020B0604020202020204" pitchFamily="34" charset="-128"/>
              </a:rPr>
              <a:t> et al. N </a:t>
            </a:r>
            <a:r>
              <a:rPr lang="en-US" altLang="en-US" sz="1067" b="0" err="1">
                <a:latin typeface="+mn-lt"/>
                <a:ea typeface="Arial Unicode MS" panose="020B0604020202020204" pitchFamily="34" charset="-128"/>
                <a:cs typeface="Arial Unicode MS" panose="020B0604020202020204" pitchFamily="34" charset="-128"/>
              </a:rPr>
              <a:t>Engl</a:t>
            </a:r>
            <a:r>
              <a:rPr lang="en-US" altLang="en-US" sz="1067" b="0">
                <a:latin typeface="+mn-lt"/>
                <a:ea typeface="Arial Unicode MS" panose="020B0604020202020204" pitchFamily="34" charset="-128"/>
                <a:cs typeface="Arial Unicode MS" panose="020B0604020202020204" pitchFamily="34" charset="-128"/>
              </a:rPr>
              <a:t> J Med 2019;381:338-348.</a:t>
            </a:r>
          </a:p>
        </p:txBody>
      </p:sp>
      <p:pic>
        <p:nvPicPr>
          <p:cNvPr id="3075" name="Picture 3">
            <a:extLst>
              <a:ext uri="{FF2B5EF4-FFF2-40B4-BE49-F238E27FC236}">
                <a16:creationId xmlns:a16="http://schemas.microsoft.com/office/drawing/2014/main" id="{FC52E153-E71C-AD46-A10D-85ADF1C85B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059"/>
          <a:stretch/>
        </p:blipFill>
        <p:spPr bwMode="auto">
          <a:xfrm>
            <a:off x="2061883" y="1184366"/>
            <a:ext cx="8498707" cy="48230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714FB12D-F6C1-D648-880E-9AC0073CA28E}"/>
              </a:ext>
            </a:extLst>
          </p:cNvPr>
          <p:cNvSpPr>
            <a:spLocks noChangeArrowheads="1"/>
          </p:cNvSpPr>
          <p:nvPr/>
        </p:nvSpPr>
        <p:spPr bwMode="auto">
          <a:xfrm>
            <a:off x="2061883" y="292755"/>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pPr defTabSz="609585">
              <a:tabLst>
                <a:tab pos="965176" algn="l"/>
                <a:tab pos="1930352" algn="l"/>
                <a:tab pos="2895528" algn="l"/>
                <a:tab pos="3860703" algn="l"/>
                <a:tab pos="4825879" algn="l"/>
                <a:tab pos="5791055" algn="l"/>
                <a:tab pos="6756231" algn="l"/>
                <a:tab pos="7721407" algn="l"/>
                <a:tab pos="8686583" algn="l"/>
                <a:tab pos="9651759" algn="l"/>
                <a:tab pos="10616935" algn="l"/>
                <a:tab pos="11582110" algn="l"/>
              </a:tabLst>
            </a:pPr>
            <a:r>
              <a:rPr lang="en-US" altLang="en-US" sz="2117" b="1">
                <a:ea typeface="Arial Unicode MS" panose="020B0604020202020204" pitchFamily="34" charset="-128"/>
                <a:cs typeface="Arial Unicode MS" panose="020B0604020202020204" pitchFamily="34" charset="-128"/>
              </a:rPr>
              <a:t>Response to Treatment, According to Subgroup.</a:t>
            </a:r>
          </a:p>
        </p:txBody>
      </p:sp>
      <p:sp>
        <p:nvSpPr>
          <p:cNvPr id="3" name="TextBox 2">
            <a:extLst>
              <a:ext uri="{FF2B5EF4-FFF2-40B4-BE49-F238E27FC236}">
                <a16:creationId xmlns:a16="http://schemas.microsoft.com/office/drawing/2014/main" id="{82716ABE-F356-B847-B9CF-6C743195658D}"/>
              </a:ext>
            </a:extLst>
          </p:cNvPr>
          <p:cNvSpPr txBox="1"/>
          <p:nvPr/>
        </p:nvSpPr>
        <p:spPr>
          <a:xfrm>
            <a:off x="838200" y="376535"/>
            <a:ext cx="10820400" cy="461665"/>
          </a:xfrm>
          <a:prstGeom prst="rect">
            <a:avLst/>
          </a:prstGeom>
          <a:noFill/>
        </p:spPr>
        <p:txBody>
          <a:bodyPr wrap="square" rtlCol="0">
            <a:spAutoFit/>
          </a:bodyPr>
          <a:lstStyle/>
          <a:p>
            <a:pPr defTabSz="609585"/>
            <a:r>
              <a:rPr lang="en-US" b="1">
                <a:solidFill>
                  <a:prstClr val="black"/>
                </a:solidFill>
                <a:latin typeface="Arial"/>
                <a:ea typeface="ＭＳ Ｐゴシック" pitchFamily="34" charset="-128"/>
                <a:cs typeface="+mn-cs"/>
              </a:rPr>
              <a:t>BLC2001: Some patients treated with erdafitinib have responses &gt;1 year</a:t>
            </a:r>
          </a:p>
        </p:txBody>
      </p:sp>
      <p:sp>
        <p:nvSpPr>
          <p:cNvPr id="7" name="Rectangle 6">
            <a:extLst>
              <a:ext uri="{FF2B5EF4-FFF2-40B4-BE49-F238E27FC236}">
                <a16:creationId xmlns:a16="http://schemas.microsoft.com/office/drawing/2014/main" id="{043AAFDF-082C-0B48-BB7F-DEF4F9BEFA66}"/>
              </a:ext>
            </a:extLst>
          </p:cNvPr>
          <p:cNvSpPr/>
          <p:nvPr/>
        </p:nvSpPr>
        <p:spPr>
          <a:xfrm>
            <a:off x="152400" y="6529559"/>
            <a:ext cx="3541354"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Jonathan E Rosenberg, MD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30313478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7ACC77CC-C40B-4A43-8E86-7D34278C3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056" y="6447586"/>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473FE5D2-E87E-494E-AA25-5E18EC25B035}"/>
              </a:ext>
            </a:extLst>
          </p:cNvPr>
          <p:cNvSpPr>
            <a:spLocks noGrp="1" noChangeArrowheads="1"/>
          </p:cNvSpPr>
          <p:nvPr>
            <p:ph type="title"/>
          </p:nvPr>
        </p:nvSpPr>
        <p:spPr bwMode="auto">
          <a:xfrm>
            <a:off x="1020851" y="5876907"/>
            <a:ext cx="10239828" cy="782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7" rIns="0" bIns="0" numCol="1" anchor="ctr" anchorCtr="0" compatLnSpc="1">
            <a:prstTxWarp prst="textNoShape">
              <a:avLst/>
            </a:prstTxWarp>
          </a:bodyPr>
          <a:lstStyle/>
          <a:p>
            <a:pPr>
              <a:tabLst>
                <a:tab pos="638753" algn="l"/>
                <a:tab pos="1277507" algn="l"/>
                <a:tab pos="1916260" algn="l"/>
                <a:tab pos="2555013" algn="l"/>
                <a:tab pos="3193767" algn="l"/>
                <a:tab pos="3832520" algn="l"/>
                <a:tab pos="4471274" algn="l"/>
                <a:tab pos="5110027" algn="l"/>
                <a:tab pos="5748780" algn="l"/>
              </a:tabLst>
            </a:pPr>
            <a:r>
              <a:rPr lang="en-US" altLang="en-US" sz="1067" b="0">
                <a:latin typeface="Arial" panose="020B0604020202020204" pitchFamily="34" charset="0"/>
                <a:ea typeface="Arial Unicode MS" panose="020B0604020202020204" pitchFamily="34" charset="-128"/>
                <a:cs typeface="Arial" panose="020B0604020202020204" pitchFamily="34" charset="0"/>
              </a:rPr>
              <a:t>Y </a:t>
            </a:r>
            <a:r>
              <a:rPr lang="en-US" altLang="en-US" sz="1067" b="0" err="1">
                <a:latin typeface="Arial" panose="020B0604020202020204" pitchFamily="34" charset="0"/>
                <a:ea typeface="Arial Unicode MS" panose="020B0604020202020204" pitchFamily="34" charset="-128"/>
                <a:cs typeface="Arial" panose="020B0604020202020204" pitchFamily="34" charset="0"/>
              </a:rPr>
              <a:t>Loriot</a:t>
            </a:r>
            <a:r>
              <a:rPr lang="en-US" altLang="en-US" sz="1067" b="0">
                <a:latin typeface="Arial" panose="020B0604020202020204" pitchFamily="34" charset="0"/>
                <a:ea typeface="Arial Unicode MS" panose="020B0604020202020204" pitchFamily="34" charset="-128"/>
                <a:cs typeface="Arial" panose="020B0604020202020204" pitchFamily="34" charset="0"/>
              </a:rPr>
              <a:t> et al. N </a:t>
            </a:r>
            <a:r>
              <a:rPr lang="en-US" altLang="en-US" sz="1067" b="0" err="1">
                <a:latin typeface="Arial" panose="020B0604020202020204" pitchFamily="34" charset="0"/>
                <a:ea typeface="Arial Unicode MS" panose="020B0604020202020204" pitchFamily="34" charset="-128"/>
                <a:cs typeface="Arial" panose="020B0604020202020204" pitchFamily="34" charset="0"/>
              </a:rPr>
              <a:t>Engl</a:t>
            </a:r>
            <a:r>
              <a:rPr lang="en-US" altLang="en-US" sz="1067" b="0">
                <a:latin typeface="Arial" panose="020B0604020202020204" pitchFamily="34" charset="0"/>
                <a:ea typeface="Arial Unicode MS" panose="020B0604020202020204" pitchFamily="34" charset="-128"/>
                <a:cs typeface="Arial" panose="020B0604020202020204" pitchFamily="34" charset="0"/>
              </a:rPr>
              <a:t> J Med 2019;381:338-348.</a:t>
            </a:r>
          </a:p>
        </p:txBody>
      </p:sp>
      <p:sp>
        <p:nvSpPr>
          <p:cNvPr id="2" name="Content Placeholder 1">
            <a:extLst>
              <a:ext uri="{FF2B5EF4-FFF2-40B4-BE49-F238E27FC236}">
                <a16:creationId xmlns:a16="http://schemas.microsoft.com/office/drawing/2014/main" id="{5D8C5496-E873-C54E-8E82-4DE88DFA0346}"/>
              </a:ext>
            </a:extLst>
          </p:cNvPr>
          <p:cNvSpPr>
            <a:spLocks noGrp="1"/>
          </p:cNvSpPr>
          <p:nvPr>
            <p:ph idx="1"/>
          </p:nvPr>
        </p:nvSpPr>
        <p:spPr/>
        <p:txBody>
          <a:bodyPr/>
          <a:lstStyle/>
          <a:p>
            <a:r>
              <a:rPr lang="en-US" sz="2667"/>
              <a:t>55% of patients required dose reductions</a:t>
            </a:r>
          </a:p>
          <a:p>
            <a:r>
              <a:rPr lang="en-US" sz="2667"/>
              <a:t>41% of patients were able to escalate to 9mg daily</a:t>
            </a:r>
          </a:p>
          <a:p>
            <a:r>
              <a:rPr lang="en-US" sz="2667"/>
              <a:t>59% required subsequent dose reductions </a:t>
            </a:r>
          </a:p>
          <a:p>
            <a:r>
              <a:rPr lang="en-US" sz="2667"/>
              <a:t>46% of patients had grade 3 or higher AE attributable to treatment</a:t>
            </a:r>
          </a:p>
          <a:p>
            <a:r>
              <a:rPr lang="en-US" sz="2667"/>
              <a:t>Most common toxicities are hyperphosphatemia (on-target effect), stomatitis, and diarrhea</a:t>
            </a:r>
          </a:p>
          <a:p>
            <a:r>
              <a:rPr lang="en-US" sz="2667"/>
              <a:t>Central serious retinopathy in 21% of patients, 3% grade 3</a:t>
            </a:r>
          </a:p>
          <a:p>
            <a:pPr lvl="1"/>
            <a:r>
              <a:rPr lang="en-US" sz="2400"/>
              <a:t>Generally reversible</a:t>
            </a:r>
          </a:p>
          <a:p>
            <a:pPr lvl="1"/>
            <a:r>
              <a:rPr lang="en-US" sz="2400" err="1"/>
              <a:t>Amsler</a:t>
            </a:r>
            <a:r>
              <a:rPr lang="en-US" sz="2400"/>
              <a:t> grid testing</a:t>
            </a:r>
          </a:p>
        </p:txBody>
      </p:sp>
      <p:sp>
        <p:nvSpPr>
          <p:cNvPr id="3" name="TextBox 2">
            <a:extLst>
              <a:ext uri="{FF2B5EF4-FFF2-40B4-BE49-F238E27FC236}">
                <a16:creationId xmlns:a16="http://schemas.microsoft.com/office/drawing/2014/main" id="{82C6F616-DF16-6146-8E5B-3EF8577DA411}"/>
              </a:ext>
            </a:extLst>
          </p:cNvPr>
          <p:cNvSpPr txBox="1"/>
          <p:nvPr/>
        </p:nvSpPr>
        <p:spPr>
          <a:xfrm>
            <a:off x="1020852" y="346224"/>
            <a:ext cx="9069481" cy="502766"/>
          </a:xfrm>
          <a:prstGeom prst="rect">
            <a:avLst/>
          </a:prstGeom>
          <a:noFill/>
        </p:spPr>
        <p:txBody>
          <a:bodyPr wrap="square" rtlCol="0">
            <a:spAutoFit/>
          </a:bodyPr>
          <a:lstStyle/>
          <a:p>
            <a:pPr defTabSz="609585"/>
            <a:r>
              <a:rPr lang="en-US" sz="2667" b="1">
                <a:solidFill>
                  <a:prstClr val="black"/>
                </a:solidFill>
                <a:latin typeface="Arial" panose="020B0604020202020204" pitchFamily="34" charset="0"/>
                <a:ea typeface="ＭＳ Ｐゴシック" pitchFamily="34" charset="-128"/>
                <a:cs typeface="Arial" panose="020B0604020202020204" pitchFamily="34" charset="0"/>
              </a:rPr>
              <a:t>BLC2001: Toxicity of </a:t>
            </a:r>
            <a:r>
              <a:rPr lang="en-US" sz="2667" b="1" err="1">
                <a:solidFill>
                  <a:prstClr val="black"/>
                </a:solidFill>
                <a:latin typeface="Arial" panose="020B0604020202020204" pitchFamily="34" charset="0"/>
                <a:ea typeface="ＭＳ Ｐゴシック" pitchFamily="34" charset="-128"/>
                <a:cs typeface="Arial" panose="020B0604020202020204" pitchFamily="34" charset="0"/>
              </a:rPr>
              <a:t>erdafitinib</a:t>
            </a:r>
            <a:endParaRPr lang="en-US" sz="2667" b="1">
              <a:solidFill>
                <a:prstClr val="black"/>
              </a:solidFill>
              <a:latin typeface="Arial" panose="020B0604020202020204" pitchFamily="34" charset="0"/>
              <a:ea typeface="ＭＳ Ｐゴシック" pitchFamily="34" charset="-128"/>
              <a:cs typeface="Arial" panose="020B0604020202020204" pitchFamily="34" charset="0"/>
            </a:endParaRPr>
          </a:p>
        </p:txBody>
      </p:sp>
      <p:pic>
        <p:nvPicPr>
          <p:cNvPr id="26626" name="Picture 2" descr="Amsler Grid | East Valley Eye Center, Burbank, CA">
            <a:extLst>
              <a:ext uri="{FF2B5EF4-FFF2-40B4-BE49-F238E27FC236}">
                <a16:creationId xmlns:a16="http://schemas.microsoft.com/office/drawing/2014/main" id="{7409553B-8F56-8A46-8FE2-69E60EE9F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6644" y="5065025"/>
            <a:ext cx="2195537" cy="11800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FA22EAB-CEB9-6448-9A58-860EEDD645F0}"/>
              </a:ext>
            </a:extLst>
          </p:cNvPr>
          <p:cNvSpPr/>
          <p:nvPr/>
        </p:nvSpPr>
        <p:spPr>
          <a:xfrm>
            <a:off x="152400" y="6529559"/>
            <a:ext cx="3541354"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Jonathan E Rosenberg, MD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4199757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7225" y="1584782"/>
            <a:ext cx="10839451" cy="4034969"/>
          </a:xfrm>
        </p:spPr>
        <p:txBody>
          <a:bodyPr vert="horz" wrap="square" lIns="91440" tIns="45720" rIns="91440" bIns="45720" numCol="1" rtlCol="0" anchor="t" anchorCtr="0" compatLnSpc="1">
            <a:prstTxWarp prst="textNoShape">
              <a:avLst/>
            </a:prstTxWarp>
            <a:normAutofit/>
          </a:bodyPr>
          <a:lstStyle/>
          <a:p>
            <a:pPr lvl="1"/>
            <a:endParaRPr lang="en-US" sz="133">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Response rates to second-line PD-1/L1 inhibitors are 13%-21%</a:t>
            </a:r>
            <a:r>
              <a:rPr lang="en-US" sz="2400" baseline="30000">
                <a:latin typeface="Arial" panose="020B0604020202020204" pitchFamily="34" charset="0"/>
                <a:cs typeface="Arial" panose="020B0604020202020204" pitchFamily="34" charset="0"/>
              </a:rPr>
              <a:t> 1,2</a:t>
            </a:r>
          </a:p>
          <a:p>
            <a:pPr lvl="2"/>
            <a:endParaRPr lang="en-US" sz="251">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Single agent chemotherapy post-platinum and post-PD-1/L1 inhibitors shows limited activity (ORR ~11%)</a:t>
            </a:r>
            <a:r>
              <a:rPr lang="en-US" sz="2400" baseline="30000">
                <a:latin typeface="Arial" panose="020B0604020202020204" pitchFamily="34" charset="0"/>
                <a:cs typeface="Arial" panose="020B0604020202020204" pitchFamily="34" charset="0"/>
              </a:rPr>
              <a:t>3</a:t>
            </a:r>
          </a:p>
          <a:p>
            <a:pPr lvl="3"/>
            <a:endParaRPr lang="en-US" sz="1400" baseline="30000">
              <a:latin typeface="Arial" panose="020B0604020202020204" pitchFamily="34" charset="0"/>
              <a:cs typeface="Arial" panose="020B0604020202020204" pitchFamily="34" charset="0"/>
            </a:endParaRPr>
          </a:p>
          <a:p>
            <a:r>
              <a:rPr lang="en-US" sz="2400" err="1">
                <a:latin typeface="Arial" panose="020B0604020202020204" pitchFamily="34" charset="0"/>
                <a:cs typeface="Arial" panose="020B0604020202020204" pitchFamily="34" charset="0"/>
              </a:rPr>
              <a:t>Enfortumab</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Vedotin</a:t>
            </a:r>
            <a:r>
              <a:rPr lang="en-US" sz="2400">
                <a:latin typeface="Arial" panose="020B0604020202020204" pitchFamily="34" charset="0"/>
                <a:cs typeface="Arial" panose="020B0604020202020204" pitchFamily="34" charset="0"/>
              </a:rPr>
              <a:t>, an antibody-drug conjugate, showed an ORR of 45% in patients with prior PD-1/L1 inhibitors in a phase 1 study</a:t>
            </a:r>
            <a:r>
              <a:rPr lang="en-US" sz="2400" baseline="30000">
                <a:latin typeface="Arial" panose="020B0604020202020204" pitchFamily="34" charset="0"/>
                <a:cs typeface="Arial" panose="020B0604020202020204" pitchFamily="34" charset="0"/>
              </a:rPr>
              <a:t>4</a:t>
            </a:r>
          </a:p>
          <a:p>
            <a:endParaRPr lang="en-US" sz="2400" baseline="30000">
              <a:latin typeface="Calibri" panose="020F0502020204030204" pitchFamily="34" charset="0"/>
              <a:cs typeface="Calibri" panose="020F0502020204030204" pitchFamily="34" charset="0"/>
            </a:endParaRPr>
          </a:p>
          <a:p>
            <a:r>
              <a:rPr lang="en-US" sz="2400" err="1">
                <a:latin typeface="Calibri" panose="020F0502020204030204" pitchFamily="34" charset="0"/>
                <a:cs typeface="Calibri" panose="020F0502020204030204" pitchFamily="34" charset="0"/>
              </a:rPr>
              <a:t>Enfortumab</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Vedotin</a:t>
            </a:r>
            <a:r>
              <a:rPr lang="en-US" sz="2400">
                <a:latin typeface="Calibri" panose="020F0502020204030204" pitchFamily="34" charset="0"/>
                <a:cs typeface="Calibri" panose="020F0502020204030204" pitchFamily="34" charset="0"/>
              </a:rPr>
              <a:t> was FDA approved December 2019 for patients with progression after cytotoxic chemotherapy and immune checkpoint blockade</a:t>
            </a:r>
          </a:p>
          <a:p>
            <a:pPr marL="1371566" lvl="3" indent="0">
              <a:buNone/>
            </a:pPr>
            <a:endParaRPr lang="en-US" sz="1400" baseline="3000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896112" y="474414"/>
            <a:ext cx="10772776" cy="840943"/>
          </a:xfrm>
        </p:spPr>
        <p:txBody>
          <a:bodyPr>
            <a:noAutofit/>
          </a:bodyPr>
          <a:lstStyle/>
          <a:p>
            <a:r>
              <a:rPr lang="en-US" sz="2667" err="1">
                <a:cs typeface="Calibri" panose="020F0502020204030204" pitchFamily="34" charset="0"/>
              </a:rPr>
              <a:t>mUC</a:t>
            </a:r>
            <a:r>
              <a:rPr lang="en-US" sz="2667">
                <a:cs typeface="Calibri" panose="020F0502020204030204" pitchFamily="34" charset="0"/>
              </a:rPr>
              <a:t> patients with progression after immunotherapy have limited options</a:t>
            </a:r>
          </a:p>
        </p:txBody>
      </p:sp>
      <p:sp>
        <p:nvSpPr>
          <p:cNvPr id="4" name="Slide Number Placeholder 3"/>
          <p:cNvSpPr>
            <a:spLocks noGrp="1"/>
          </p:cNvSpPr>
          <p:nvPr>
            <p:ph type="sldNum" sz="quarter" idx="4"/>
          </p:nvPr>
        </p:nvSpPr>
        <p:spPr>
          <a:xfrm>
            <a:off x="15538024" y="8372161"/>
            <a:ext cx="511317" cy="486833"/>
          </a:xfrm>
          <a:prstGeom prst="rect">
            <a:avLst/>
          </a:prstGeom>
        </p:spPr>
        <p:txBody>
          <a:bodyPr vert="horz" lIns="121920" tIns="60960" rIns="121920" bIns="60960" rtlCol="0" anchor="ctr"/>
          <a:lstStyle>
            <a:defPPr>
              <a:defRPr lang="en-US"/>
            </a:defPPr>
            <a:lvl1pPr marL="0" algn="r" defTabSz="1219170" rtl="0" eaLnBrk="1" latinLnBrk="0" hangingPunct="1">
              <a:defRPr sz="1600" b="1"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FFBAD49-1F68-914B-9DFB-5D552C1A2BEB}" type="slidenum">
              <a:rPr lang="en-US">
                <a:solidFill>
                  <a:prstClr val="black">
                    <a:tint val="75000"/>
                  </a:prstClr>
                </a:solidFill>
                <a:latin typeface="Arial"/>
              </a:rPr>
              <a:pPr/>
              <a:t>69</a:t>
            </a:fld>
            <a:endParaRPr lang="en-US">
              <a:solidFill>
                <a:prstClr val="black">
                  <a:tint val="75000"/>
                </a:prstClr>
              </a:solidFill>
              <a:latin typeface="Calibri" panose="020F0502020204030204" pitchFamily="34" charset="0"/>
              <a:cs typeface="Calibri" panose="020F0502020204030204" pitchFamily="34" charset="0"/>
            </a:endParaRPr>
          </a:p>
        </p:txBody>
      </p:sp>
      <p:sp>
        <p:nvSpPr>
          <p:cNvPr id="3" name="TextBox 2"/>
          <p:cNvSpPr txBox="1"/>
          <p:nvPr/>
        </p:nvSpPr>
        <p:spPr>
          <a:xfrm>
            <a:off x="896112" y="5813824"/>
            <a:ext cx="10351008" cy="461665"/>
          </a:xfrm>
          <a:prstGeom prst="rect">
            <a:avLst/>
          </a:prstGeom>
          <a:noFill/>
        </p:spPr>
        <p:txBody>
          <a:bodyPr wrap="square" rtlCol="0">
            <a:spAutoFit/>
          </a:bodyPr>
          <a:lstStyle/>
          <a:p>
            <a:pPr defTabSz="609585"/>
            <a:r>
              <a:rPr lang="en-US" sz="1200" baseline="30000">
                <a:solidFill>
                  <a:prstClr val="black"/>
                </a:solidFill>
                <a:latin typeface="Calibri" pitchFamily="34" charset="0"/>
                <a:ea typeface="ＭＳ Ｐゴシック" pitchFamily="34" charset="-128"/>
                <a:cs typeface="Calibri" panose="020F0502020204030204" pitchFamily="34" charset="0"/>
              </a:rPr>
              <a:t>1</a:t>
            </a:r>
            <a:r>
              <a:rPr lang="en-US" sz="1200">
                <a:solidFill>
                  <a:prstClr val="black"/>
                </a:solidFill>
                <a:latin typeface="Calibri" pitchFamily="34" charset="0"/>
                <a:ea typeface="ＭＳ Ｐゴシック" pitchFamily="34" charset="-128"/>
                <a:cs typeface="Calibri" panose="020F0502020204030204" pitchFamily="34" charset="0"/>
              </a:rPr>
              <a:t> </a:t>
            </a:r>
            <a:r>
              <a:rPr lang="en-US" sz="1200" err="1">
                <a:solidFill>
                  <a:prstClr val="black"/>
                </a:solidFill>
                <a:latin typeface="Calibri" pitchFamily="34" charset="0"/>
                <a:ea typeface="ＭＳ Ｐゴシック" pitchFamily="34" charset="-128"/>
                <a:cs typeface="Calibri" panose="020F0502020204030204" pitchFamily="34" charset="0"/>
              </a:rPr>
              <a:t>Bellmunt</a:t>
            </a:r>
            <a:r>
              <a:rPr lang="en-US" sz="1200">
                <a:solidFill>
                  <a:prstClr val="black"/>
                </a:solidFill>
                <a:latin typeface="Calibri" pitchFamily="34" charset="0"/>
                <a:ea typeface="ＭＳ Ｐゴシック" pitchFamily="34" charset="-128"/>
                <a:cs typeface="Calibri" panose="020F0502020204030204" pitchFamily="34" charset="0"/>
              </a:rPr>
              <a:t> J, et al. N </a:t>
            </a:r>
            <a:r>
              <a:rPr lang="en-US" sz="1200" err="1">
                <a:solidFill>
                  <a:prstClr val="black"/>
                </a:solidFill>
                <a:latin typeface="Calibri" pitchFamily="34" charset="0"/>
                <a:ea typeface="ＭＳ Ｐゴシック" pitchFamily="34" charset="-128"/>
                <a:cs typeface="Calibri" panose="020F0502020204030204" pitchFamily="34" charset="0"/>
              </a:rPr>
              <a:t>Engl</a:t>
            </a:r>
            <a:r>
              <a:rPr lang="en-US" sz="1200">
                <a:solidFill>
                  <a:prstClr val="black"/>
                </a:solidFill>
                <a:latin typeface="Calibri" pitchFamily="34" charset="0"/>
                <a:ea typeface="ＭＳ Ｐゴシック" pitchFamily="34" charset="-128"/>
                <a:cs typeface="Calibri" panose="020F0502020204030204" pitchFamily="34" charset="0"/>
              </a:rPr>
              <a:t> J Med. 2017;376:1015-26; </a:t>
            </a:r>
            <a:r>
              <a:rPr lang="en-US" sz="1200" baseline="30000">
                <a:solidFill>
                  <a:prstClr val="black"/>
                </a:solidFill>
                <a:latin typeface="Calibri" pitchFamily="34" charset="0"/>
                <a:ea typeface="ＭＳ Ｐゴシック" pitchFamily="34" charset="-128"/>
                <a:cs typeface="Calibri" panose="020F0502020204030204" pitchFamily="34" charset="0"/>
              </a:rPr>
              <a:t>2 </a:t>
            </a:r>
            <a:r>
              <a:rPr lang="en-US" sz="1200">
                <a:solidFill>
                  <a:prstClr val="black"/>
                </a:solidFill>
                <a:latin typeface="Calibri" pitchFamily="34" charset="0"/>
                <a:ea typeface="ＭＳ Ｐゴシック" pitchFamily="34" charset="-128"/>
                <a:cs typeface="Calibri" panose="020F0502020204030204" pitchFamily="34" charset="0"/>
              </a:rPr>
              <a:t>Powles T, et al. Lancet. 2018;391:748-57; </a:t>
            </a:r>
            <a:r>
              <a:rPr lang="en-US" sz="1200" baseline="30000">
                <a:solidFill>
                  <a:prstClr val="black"/>
                </a:solidFill>
                <a:latin typeface="Calibri" pitchFamily="34" charset="0"/>
                <a:ea typeface="ＭＳ Ｐゴシック" pitchFamily="34" charset="-128"/>
                <a:cs typeface="Calibri" panose="020F0502020204030204" pitchFamily="34" charset="0"/>
              </a:rPr>
              <a:t>3 </a:t>
            </a:r>
            <a:r>
              <a:rPr lang="en-US" sz="1200">
                <a:solidFill>
                  <a:prstClr val="black"/>
                </a:solidFill>
                <a:latin typeface="Calibri" pitchFamily="34" charset="0"/>
                <a:ea typeface="ＭＳ Ｐゴシック" pitchFamily="34" charset="-128"/>
                <a:cs typeface="Calibri" panose="020F0502020204030204" pitchFamily="34" charset="0"/>
              </a:rPr>
              <a:t>Petrylak DP et al. Lancet. 2017;390:2266-77; </a:t>
            </a:r>
            <a:r>
              <a:rPr lang="en-US" sz="1200" baseline="30000">
                <a:solidFill>
                  <a:prstClr val="black"/>
                </a:solidFill>
                <a:latin typeface="Calibri" pitchFamily="34" charset="0"/>
                <a:ea typeface="ＭＳ Ｐゴシック" pitchFamily="34" charset="-128"/>
                <a:cs typeface="Calibri" panose="020F0502020204030204" pitchFamily="34" charset="0"/>
              </a:rPr>
              <a:t>4 </a:t>
            </a:r>
            <a:r>
              <a:rPr lang="en-US" sz="1200">
                <a:solidFill>
                  <a:prstClr val="black"/>
                </a:solidFill>
                <a:latin typeface="Calibri" pitchFamily="34" charset="0"/>
                <a:ea typeface="ＭＳ Ｐゴシック" pitchFamily="34" charset="-128"/>
                <a:cs typeface="Calibri" panose="020F0502020204030204" pitchFamily="34" charset="0"/>
              </a:rPr>
              <a:t>Rosenberg JE, et al. J </a:t>
            </a:r>
            <a:r>
              <a:rPr lang="en-US" sz="1200">
                <a:solidFill>
                  <a:prstClr val="black"/>
                </a:solidFill>
                <a:latin typeface="Calibri" pitchFamily="34" charset="0"/>
                <a:ea typeface="ＭＳ Ｐゴシック" pitchFamily="34" charset="-128"/>
                <a:cs typeface="+mn-cs"/>
              </a:rPr>
              <a:t>Clin Oncol. 2020; 38: 1041-1049. </a:t>
            </a:r>
            <a:endParaRPr lang="en-US" sz="1200">
              <a:solidFill>
                <a:prstClr val="black"/>
              </a:solidFill>
              <a:latin typeface="Calibri" pitchFamily="34" charset="0"/>
              <a:ea typeface="ＭＳ Ｐゴシック" pitchFamily="34" charset="-128"/>
              <a:cs typeface="Calibri" panose="020F0502020204030204" pitchFamily="34" charset="0"/>
            </a:endParaRPr>
          </a:p>
        </p:txBody>
      </p:sp>
      <p:sp>
        <p:nvSpPr>
          <p:cNvPr id="6" name="Rectangle 5">
            <a:extLst>
              <a:ext uri="{FF2B5EF4-FFF2-40B4-BE49-F238E27FC236}">
                <a16:creationId xmlns:a16="http://schemas.microsoft.com/office/drawing/2014/main" id="{AC90AFDA-96AC-3A40-9A9D-FA3F47831551}"/>
              </a:ext>
            </a:extLst>
          </p:cNvPr>
          <p:cNvSpPr/>
          <p:nvPr/>
        </p:nvSpPr>
        <p:spPr>
          <a:xfrm>
            <a:off x="152400" y="6529559"/>
            <a:ext cx="3541354"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Jonathan E Rosenberg, MD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80148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a:t>3,253 pts later, what have we learned?</a:t>
            </a:r>
          </a:p>
        </p:txBody>
      </p:sp>
      <p:sp>
        <p:nvSpPr>
          <p:cNvPr id="7" name="Content Placeholder 6"/>
          <p:cNvSpPr>
            <a:spLocks noGrp="1"/>
          </p:cNvSpPr>
          <p:nvPr>
            <p:ph idx="1"/>
          </p:nvPr>
        </p:nvSpPr>
        <p:spPr/>
        <p:txBody>
          <a:bodyPr/>
          <a:lstStyle/>
          <a:p>
            <a:r>
              <a:rPr lang="en-US"/>
              <a:t>No OS benefit to gem/platinum + checkpoint</a:t>
            </a:r>
          </a:p>
          <a:p>
            <a:r>
              <a:rPr lang="en-US"/>
              <a:t>Non-additive ORR benefit with gem/platinum + checkpoint</a:t>
            </a:r>
          </a:p>
          <a:p>
            <a:r>
              <a:rPr lang="en-US"/>
              <a:t>No benefit with </a:t>
            </a:r>
            <a:r>
              <a:rPr lang="en-US" err="1"/>
              <a:t>treme</a:t>
            </a:r>
            <a:r>
              <a:rPr lang="en-US"/>
              <a:t> (CTLA4)</a:t>
            </a:r>
          </a:p>
          <a:p>
            <a:r>
              <a:rPr lang="en-US"/>
              <a:t>Early deaths in PDL1 low treated with single agent checkpoint </a:t>
            </a:r>
            <a:r>
              <a:rPr lang="en-US">
                <a:sym typeface="Wingdings" panose="05000000000000000000" pitchFamily="2" charset="2"/>
              </a:rPr>
              <a:t> label restricted to PDL1 high in 2018</a:t>
            </a:r>
            <a:endParaRPr lang="en-US"/>
          </a:p>
          <a:p>
            <a:r>
              <a:rPr lang="en-US"/>
              <a:t>No information on </a:t>
            </a:r>
            <a:r>
              <a:rPr lang="en-US" err="1"/>
              <a:t>ddMVAC</a:t>
            </a:r>
            <a:r>
              <a:rPr lang="en-US"/>
              <a:t> backbone</a:t>
            </a:r>
          </a:p>
          <a:p>
            <a:endParaRPr lang="en-US"/>
          </a:p>
          <a:p>
            <a:pPr marL="0" indent="0">
              <a:buNone/>
            </a:pPr>
            <a:endParaRPr lang="en-US"/>
          </a:p>
        </p:txBody>
      </p:sp>
      <p:sp>
        <p:nvSpPr>
          <p:cNvPr id="8" name="Rounded Rectangle 7"/>
          <p:cNvSpPr/>
          <p:nvPr/>
        </p:nvSpPr>
        <p:spPr>
          <a:xfrm>
            <a:off x="1970364" y="5029200"/>
            <a:ext cx="7672359" cy="1508064"/>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rial"/>
                <a:ea typeface="+mn-ea"/>
                <a:cs typeface="+mn-cs"/>
              </a:rPr>
              <a:t>1L = chemo</a:t>
            </a:r>
          </a:p>
        </p:txBody>
      </p:sp>
      <p:sp>
        <p:nvSpPr>
          <p:cNvPr id="5" name="Rectangle 4">
            <a:extLst>
              <a:ext uri="{FF2B5EF4-FFF2-40B4-BE49-F238E27FC236}">
                <a16:creationId xmlns:a16="http://schemas.microsoft.com/office/drawing/2014/main" id="{AE0FE733-25A5-C342-8456-6CB72A11A26E}"/>
              </a:ext>
            </a:extLst>
          </p:cNvPr>
          <p:cNvSpPr/>
          <p:nvPr/>
        </p:nvSpPr>
        <p:spPr>
          <a:xfrm>
            <a:off x="0" y="655320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32844297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Current Standard of Care at FCCC: Subsequent Therapy </a:t>
            </a:r>
          </a:p>
        </p:txBody>
      </p:sp>
      <p:graphicFrame>
        <p:nvGraphicFramePr>
          <p:cNvPr id="6" name="Content Placeholder 3"/>
          <p:cNvGraphicFramePr>
            <a:graphicFrameLocks/>
          </p:cNvGraphicFramePr>
          <p:nvPr/>
        </p:nvGraphicFramePr>
        <p:xfrm>
          <a:off x="444649" y="2003483"/>
          <a:ext cx="11582593" cy="3148214"/>
        </p:xfrm>
        <a:graphic>
          <a:graphicData uri="http://schemas.openxmlformats.org/drawingml/2006/table">
            <a:tbl>
              <a:tblPr firstRow="1" bandRow="1">
                <a:tableStyleId>{F5AB1C69-6EDB-4FF4-983F-18BD219EF322}</a:tableStyleId>
              </a:tblPr>
              <a:tblGrid>
                <a:gridCol w="3097621">
                  <a:extLst>
                    <a:ext uri="{9D8B030D-6E8A-4147-A177-3AD203B41FA5}">
                      <a16:colId xmlns:a16="http://schemas.microsoft.com/office/drawing/2014/main" val="20000"/>
                    </a:ext>
                  </a:extLst>
                </a:gridCol>
                <a:gridCol w="4819135">
                  <a:extLst>
                    <a:ext uri="{9D8B030D-6E8A-4147-A177-3AD203B41FA5}">
                      <a16:colId xmlns:a16="http://schemas.microsoft.com/office/drawing/2014/main" val="20001"/>
                    </a:ext>
                  </a:extLst>
                </a:gridCol>
                <a:gridCol w="3665837">
                  <a:extLst>
                    <a:ext uri="{9D8B030D-6E8A-4147-A177-3AD203B41FA5}">
                      <a16:colId xmlns:a16="http://schemas.microsoft.com/office/drawing/2014/main" val="20002"/>
                    </a:ext>
                  </a:extLst>
                </a:gridCol>
              </a:tblGrid>
              <a:tr h="193455">
                <a:tc>
                  <a:txBody>
                    <a:bodyPr/>
                    <a:lstStyle/>
                    <a:p>
                      <a:pPr marL="0" marR="0">
                        <a:spcBef>
                          <a:spcPts val="0"/>
                        </a:spcBef>
                        <a:spcAft>
                          <a:spcPts val="0"/>
                        </a:spcAft>
                      </a:pPr>
                      <a:r>
                        <a:rPr lang="en-US" sz="2400">
                          <a:effectLst/>
                          <a:latin typeface="+mn-lt"/>
                          <a:ea typeface="Calibri" panose="020F0502020204030204" pitchFamily="34" charset="0"/>
                          <a:cs typeface="Times New Roman" panose="02020603050405020304" pitchFamily="18" charset="0"/>
                        </a:rPr>
                        <a:t>Prior</a:t>
                      </a:r>
                      <a:r>
                        <a:rPr lang="en-US" sz="2400" baseline="0">
                          <a:effectLst/>
                          <a:latin typeface="+mn-lt"/>
                          <a:ea typeface="Calibri" panose="020F0502020204030204" pitchFamily="34" charset="0"/>
                          <a:cs typeface="Times New Roman" panose="02020603050405020304" pitchFamily="18" charset="0"/>
                        </a:rPr>
                        <a:t> therapy</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a:effectLst/>
                          <a:latin typeface="+mn-lt"/>
                          <a:ea typeface="Calibri" panose="020F0502020204030204" pitchFamily="34" charset="0"/>
                          <a:cs typeface="Times New Roman" panose="02020603050405020304" pitchFamily="18" charset="0"/>
                        </a:rPr>
                        <a:t>Subsequent Preferred</a:t>
                      </a:r>
                    </a:p>
                  </a:txBody>
                  <a:tcPr marL="68580" marR="68580" marT="0" marB="0" anchor="ctr"/>
                </a:tc>
                <a:tc>
                  <a:txBody>
                    <a:bodyPr/>
                    <a:lstStyle/>
                    <a:p>
                      <a:pPr marL="0" marR="0">
                        <a:spcBef>
                          <a:spcPts val="0"/>
                        </a:spcBef>
                        <a:spcAft>
                          <a:spcPts val="0"/>
                        </a:spcAft>
                      </a:pPr>
                      <a:r>
                        <a:rPr lang="en-US" sz="2400">
                          <a:effectLst/>
                          <a:latin typeface="+mn-lt"/>
                          <a:ea typeface="Calibri" panose="020F0502020204030204" pitchFamily="34" charset="0"/>
                          <a:cs typeface="Times New Roman" panose="02020603050405020304" pitchFamily="18" charset="0"/>
                        </a:rPr>
                        <a:t>Alternatives</a:t>
                      </a:r>
                    </a:p>
                  </a:txBody>
                  <a:tcPr marL="68580" marR="68580" marT="0" marB="0" anchor="ctr"/>
                </a:tc>
                <a:extLst>
                  <a:ext uri="{0D108BD9-81ED-4DB2-BD59-A6C34878D82A}">
                    <a16:rowId xmlns:a16="http://schemas.microsoft.com/office/drawing/2014/main" val="10000"/>
                  </a:ext>
                </a:extLst>
              </a:tr>
              <a:tr h="796867">
                <a:tc>
                  <a:txBody>
                    <a:bodyPr/>
                    <a:lstStyle/>
                    <a:p>
                      <a:pPr marL="0" marR="0" algn="l">
                        <a:spcBef>
                          <a:spcPts val="0"/>
                        </a:spcBef>
                        <a:spcAft>
                          <a:spcPts val="0"/>
                        </a:spcAft>
                      </a:pPr>
                      <a:r>
                        <a:rPr lang="en-US" sz="2400">
                          <a:effectLst/>
                          <a:latin typeface="+mn-lt"/>
                          <a:ea typeface="Calibri" panose="020F0502020204030204" pitchFamily="34" charset="0"/>
                          <a:cs typeface="Times New Roman" panose="02020603050405020304" pitchFamily="18" charset="0"/>
                        </a:rPr>
                        <a:t>Post 1</a:t>
                      </a:r>
                      <a:r>
                        <a:rPr lang="en-US" sz="2400" baseline="30000">
                          <a:effectLst/>
                          <a:latin typeface="+mn-lt"/>
                          <a:ea typeface="Calibri" panose="020F0502020204030204" pitchFamily="34" charset="0"/>
                          <a:cs typeface="Times New Roman" panose="02020603050405020304" pitchFamily="18" charset="0"/>
                        </a:rPr>
                        <a:t>st</a:t>
                      </a:r>
                      <a:r>
                        <a:rPr lang="en-US" sz="2400" baseline="0">
                          <a:effectLst/>
                          <a:latin typeface="+mn-lt"/>
                          <a:ea typeface="Calibri" panose="020F0502020204030204" pitchFamily="34" charset="0"/>
                          <a:cs typeface="Times New Roman" panose="02020603050405020304" pitchFamily="18" charset="0"/>
                        </a:rPr>
                        <a:t> line </a:t>
                      </a:r>
                      <a:r>
                        <a:rPr lang="en-US" sz="2400">
                          <a:effectLst/>
                          <a:latin typeface="+mn-lt"/>
                          <a:ea typeface="Calibri" panose="020F0502020204030204" pitchFamily="34" charset="0"/>
                          <a:cs typeface="Times New Roman" panose="02020603050405020304" pitchFamily="18" charset="0"/>
                        </a:rPr>
                        <a:t>platinum </a:t>
                      </a:r>
                    </a:p>
                  </a:txBody>
                  <a:tcPr marL="68580" marR="68580" marT="0" marB="0" anchor="ctr">
                    <a:lnL w="12700" cap="flat" cmpd="sng" algn="ctr">
                      <a:noFill/>
                      <a:prstDash val="solid"/>
                      <a:round/>
                      <a:headEnd type="none" w="med" len="med"/>
                      <a:tailEnd type="none" w="med" len="med"/>
                    </a:lnL>
                  </a:tcPr>
                </a:tc>
                <a:tc>
                  <a:txBody>
                    <a:bodyPr/>
                    <a:lstStyle/>
                    <a:p>
                      <a:pPr marL="0" marR="0" algn="l">
                        <a:spcBef>
                          <a:spcPts val="0"/>
                        </a:spcBef>
                        <a:spcAft>
                          <a:spcPts val="0"/>
                        </a:spcAft>
                      </a:pPr>
                      <a:r>
                        <a:rPr lang="en-US" sz="2400">
                          <a:effectLst/>
                          <a:latin typeface="+mn-lt"/>
                          <a:ea typeface="Calibri" panose="020F0502020204030204" pitchFamily="34" charset="0"/>
                          <a:cs typeface="Times New Roman" panose="02020603050405020304" pitchFamily="18" charset="0"/>
                        </a:rPr>
                        <a:t>Pembrolizumab </a:t>
                      </a:r>
                    </a:p>
                    <a:p>
                      <a:pPr marL="0" marR="0" algn="l">
                        <a:spcBef>
                          <a:spcPts val="0"/>
                        </a:spcBef>
                        <a:spcAft>
                          <a:spcPts val="0"/>
                        </a:spcAft>
                      </a:pPr>
                      <a:r>
                        <a:rPr lang="en-US" sz="1800">
                          <a:effectLst/>
                          <a:latin typeface="+mn-lt"/>
                          <a:ea typeface="Calibri" panose="020F0502020204030204" pitchFamily="34" charset="0"/>
                          <a:cs typeface="Times New Roman" panose="02020603050405020304" pitchFamily="18" charset="0"/>
                        </a:rPr>
                        <a:t>(maintenance</a:t>
                      </a:r>
                      <a:r>
                        <a:rPr lang="en-US" sz="1800" baseline="0">
                          <a:effectLst/>
                          <a:latin typeface="+mn-lt"/>
                          <a:ea typeface="Calibri" panose="020F0502020204030204" pitchFamily="34" charset="0"/>
                          <a:cs typeface="Times New Roman" panose="02020603050405020304" pitchFamily="18" charset="0"/>
                        </a:rPr>
                        <a:t> or at PD)</a:t>
                      </a:r>
                      <a:endParaRPr lang="en-US" sz="2400" baseline="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2400" err="1">
                          <a:effectLst/>
                          <a:latin typeface="+mn-lt"/>
                          <a:ea typeface="Calibri" panose="020F0502020204030204" pitchFamily="34" charset="0"/>
                          <a:cs typeface="Times New Roman" panose="02020603050405020304" pitchFamily="18" charset="0"/>
                        </a:rPr>
                        <a:t>Erdafitinib</a:t>
                      </a:r>
                      <a:r>
                        <a:rPr lang="en-US" sz="2400" baseline="0">
                          <a:effectLst/>
                          <a:latin typeface="+mn-lt"/>
                          <a:ea typeface="Calibri" panose="020F0502020204030204" pitchFamily="34" charset="0"/>
                          <a:cs typeface="Times New Roman" panose="02020603050405020304" pitchFamily="18" charset="0"/>
                        </a:rPr>
                        <a:t>*</a:t>
                      </a:r>
                    </a:p>
                    <a:p>
                      <a:pPr marL="0" marR="0" indent="0" algn="l" defTabSz="1219170" rtl="0" eaLnBrk="1" fontAlgn="auto" latinLnBrk="0" hangingPunct="1">
                        <a:lnSpc>
                          <a:spcPct val="100000"/>
                        </a:lnSpc>
                        <a:spcBef>
                          <a:spcPts val="0"/>
                        </a:spcBef>
                        <a:spcAft>
                          <a:spcPts val="0"/>
                        </a:spcAft>
                        <a:buClrTx/>
                        <a:buSzTx/>
                        <a:buFontTx/>
                        <a:buNone/>
                        <a:tabLst/>
                        <a:defRPr/>
                      </a:pPr>
                      <a:r>
                        <a:rPr lang="en-US" sz="2400" baseline="0">
                          <a:effectLst/>
                          <a:latin typeface="+mn-lt"/>
                          <a:ea typeface="Calibri" panose="020F0502020204030204" pitchFamily="34" charset="0"/>
                          <a:cs typeface="Times New Roman" panose="02020603050405020304" pitchFamily="18" charset="0"/>
                        </a:rPr>
                        <a:t>other PD1/PDL1 inhibitor</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1"/>
                  </a:ext>
                </a:extLst>
              </a:tr>
              <a:tr h="888307">
                <a:tc>
                  <a:txBody>
                    <a:bodyPr/>
                    <a:lstStyle/>
                    <a:p>
                      <a:pPr marL="0" marR="0">
                        <a:spcBef>
                          <a:spcPts val="0"/>
                        </a:spcBef>
                        <a:spcAft>
                          <a:spcPts val="0"/>
                        </a:spcAft>
                      </a:pPr>
                      <a:r>
                        <a:rPr lang="en-US" sz="2400">
                          <a:effectLst/>
                          <a:latin typeface="+mn-lt"/>
                          <a:ea typeface="Calibri" panose="020F0502020204030204" pitchFamily="34" charset="0"/>
                          <a:cs typeface="Times New Roman" panose="02020603050405020304" pitchFamily="18" charset="0"/>
                        </a:rPr>
                        <a:t>Post</a:t>
                      </a:r>
                      <a:r>
                        <a:rPr lang="en-US" sz="2400" baseline="0">
                          <a:effectLst/>
                          <a:latin typeface="+mn-lt"/>
                          <a:ea typeface="Calibri" panose="020F0502020204030204" pitchFamily="34" charset="0"/>
                          <a:cs typeface="Times New Roman" panose="02020603050405020304" pitchFamily="18" charset="0"/>
                        </a:rPr>
                        <a:t> 1</a:t>
                      </a:r>
                      <a:r>
                        <a:rPr lang="en-US" sz="2400" baseline="30000">
                          <a:effectLst/>
                          <a:latin typeface="+mn-lt"/>
                          <a:ea typeface="Calibri" panose="020F0502020204030204" pitchFamily="34" charset="0"/>
                          <a:cs typeface="Times New Roman" panose="02020603050405020304" pitchFamily="18" charset="0"/>
                        </a:rPr>
                        <a:t>st</a:t>
                      </a:r>
                      <a:r>
                        <a:rPr lang="en-US" sz="2400" baseline="0">
                          <a:effectLst/>
                          <a:latin typeface="+mn-lt"/>
                          <a:ea typeface="Calibri" panose="020F0502020204030204" pitchFamily="34" charset="0"/>
                          <a:cs typeface="Times New Roman" panose="02020603050405020304" pitchFamily="18" charset="0"/>
                        </a:rPr>
                        <a:t> line PD1/PDL1 inhibitor</a:t>
                      </a: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2400">
                          <a:effectLst/>
                          <a:latin typeface="+mn-lt"/>
                          <a:ea typeface="Calibri" panose="020F0502020204030204" pitchFamily="34" charset="0"/>
                          <a:cs typeface="Times New Roman" panose="02020603050405020304" pitchFamily="18" charset="0"/>
                        </a:rPr>
                        <a:t>DDMVAC</a:t>
                      </a:r>
                      <a:r>
                        <a:rPr lang="en-US" sz="2000" baseline="0">
                          <a:effectLst/>
                          <a:latin typeface="+mn-lt"/>
                          <a:ea typeface="Calibri" panose="020F0502020204030204" pitchFamily="34" charset="0"/>
                          <a:cs typeface="Times New Roman" panose="02020603050405020304" pitchFamily="18" charset="0"/>
                        </a:rPr>
                        <a:t> </a:t>
                      </a:r>
                      <a:r>
                        <a:rPr lang="en-US" sz="1600" baseline="0">
                          <a:effectLst/>
                          <a:latin typeface="+mn-lt"/>
                          <a:ea typeface="Calibri" panose="020F0502020204030204" pitchFamily="34" charset="0"/>
                          <a:cs typeface="Times New Roman" panose="02020603050405020304" pitchFamily="18" charset="0"/>
                        </a:rPr>
                        <a:t>(</a:t>
                      </a:r>
                      <a:r>
                        <a:rPr lang="en-US" sz="1600" baseline="0" err="1">
                          <a:effectLst/>
                          <a:latin typeface="+mn-lt"/>
                          <a:ea typeface="Calibri" panose="020F0502020204030204" pitchFamily="34" charset="0"/>
                          <a:cs typeface="Times New Roman" panose="02020603050405020304" pitchFamily="18" charset="0"/>
                        </a:rPr>
                        <a:t>cis</a:t>
                      </a:r>
                      <a:r>
                        <a:rPr lang="en-US" sz="1600" baseline="0">
                          <a:effectLst/>
                          <a:latin typeface="+mn-lt"/>
                          <a:ea typeface="Calibri" panose="020F0502020204030204" pitchFamily="34" charset="0"/>
                          <a:cs typeface="Times New Roman" panose="02020603050405020304" pitchFamily="18" charset="0"/>
                        </a:rPr>
                        <a:t> eligible)</a:t>
                      </a:r>
                      <a:endParaRPr lang="en-US" sz="1600">
                        <a:effectLst/>
                        <a:latin typeface="+mn-lt"/>
                        <a:ea typeface="Calibri" panose="020F0502020204030204" pitchFamily="34" charset="0"/>
                        <a:cs typeface="Times New Roman" panose="02020603050405020304" pitchFamily="18" charset="0"/>
                      </a:endParaRPr>
                    </a:p>
                    <a:p>
                      <a:pPr marL="0" marR="0" indent="0" algn="l" defTabSz="1219170" rtl="0" eaLnBrk="1" fontAlgn="auto" latinLnBrk="0" hangingPunct="1">
                        <a:lnSpc>
                          <a:spcPct val="100000"/>
                        </a:lnSpc>
                        <a:spcBef>
                          <a:spcPts val="0"/>
                        </a:spcBef>
                        <a:spcAft>
                          <a:spcPts val="0"/>
                        </a:spcAft>
                        <a:buClrTx/>
                        <a:buSzTx/>
                        <a:buFontTx/>
                        <a:buNone/>
                        <a:tabLst/>
                        <a:defRPr/>
                      </a:pPr>
                      <a:r>
                        <a:rPr lang="en-US" sz="2400" baseline="0">
                          <a:effectLst/>
                          <a:latin typeface="+mn-lt"/>
                          <a:ea typeface="Calibri" panose="020F0502020204030204" pitchFamily="34" charset="0"/>
                          <a:cs typeface="Times New Roman" panose="02020603050405020304" pitchFamily="18" charset="0"/>
                        </a:rPr>
                        <a:t>Gemcitabine carboplatin </a:t>
                      </a:r>
                      <a:r>
                        <a:rPr lang="en-US" sz="1600" baseline="0">
                          <a:effectLst/>
                          <a:latin typeface="+mn-lt"/>
                          <a:ea typeface="Calibri" panose="020F0502020204030204" pitchFamily="34" charset="0"/>
                          <a:cs typeface="Times New Roman" panose="02020603050405020304" pitchFamily="18" charset="0"/>
                        </a:rPr>
                        <a:t>(</a:t>
                      </a:r>
                      <a:r>
                        <a:rPr lang="en-US" sz="1600" baseline="0" err="1">
                          <a:effectLst/>
                          <a:latin typeface="+mn-lt"/>
                          <a:ea typeface="Calibri" panose="020F0502020204030204" pitchFamily="34" charset="0"/>
                          <a:cs typeface="Times New Roman" panose="02020603050405020304" pitchFamily="18" charset="0"/>
                        </a:rPr>
                        <a:t>cis</a:t>
                      </a:r>
                      <a:r>
                        <a:rPr lang="en-US" sz="1600" baseline="0">
                          <a:effectLst/>
                          <a:latin typeface="+mn-lt"/>
                          <a:ea typeface="Calibri" panose="020F0502020204030204" pitchFamily="34" charset="0"/>
                          <a:cs typeface="Times New Roman" panose="02020603050405020304" pitchFamily="18" charset="0"/>
                        </a:rPr>
                        <a:t> ineligible)</a:t>
                      </a:r>
                      <a:endParaRPr lang="en-US" sz="1800" baseline="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a:effectLst/>
                          <a:latin typeface="+mn-lt"/>
                        </a:rPr>
                        <a:t>Gemcitabine</a:t>
                      </a:r>
                      <a:r>
                        <a:rPr lang="en-US" sz="2400" baseline="0">
                          <a:effectLst/>
                          <a:latin typeface="+mn-lt"/>
                        </a:rPr>
                        <a:t> single agent</a:t>
                      </a: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513602">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2400">
                          <a:solidFill>
                            <a:schemeClr val="tx1"/>
                          </a:solidFill>
                          <a:effectLst/>
                          <a:latin typeface="+mn-lt"/>
                          <a:ea typeface="Calibri" panose="020F0502020204030204" pitchFamily="34" charset="0"/>
                          <a:cs typeface="Times New Roman" panose="02020603050405020304" pitchFamily="18" charset="0"/>
                        </a:rPr>
                        <a:t>Post platinum</a:t>
                      </a:r>
                      <a:r>
                        <a:rPr lang="en-US" sz="2400" baseline="0">
                          <a:solidFill>
                            <a:schemeClr val="tx1"/>
                          </a:solidFill>
                          <a:effectLst/>
                          <a:latin typeface="+mn-lt"/>
                          <a:ea typeface="Calibri" panose="020F0502020204030204" pitchFamily="34" charset="0"/>
                          <a:cs typeface="Times New Roman" panose="02020603050405020304" pitchFamily="18" charset="0"/>
                        </a:rPr>
                        <a:t> and PD1/PDL1 inhibitor</a:t>
                      </a:r>
                      <a:endParaRPr lang="en-US" sz="24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2400" baseline="0">
                          <a:solidFill>
                            <a:schemeClr val="tx1"/>
                          </a:solidFill>
                          <a:effectLst/>
                          <a:latin typeface="+mn-lt"/>
                          <a:ea typeface="Calibri" panose="020F0502020204030204" pitchFamily="34" charset="0"/>
                          <a:cs typeface="Times New Roman" panose="02020603050405020304" pitchFamily="18" charset="0"/>
                        </a:rPr>
                        <a:t>Enfortumab Vedotin</a:t>
                      </a:r>
                      <a:endParaRPr lang="en-US" sz="2400">
                        <a:solidFill>
                          <a:schemeClr val="tx1"/>
                        </a:solidFill>
                        <a:effectLst/>
                        <a:latin typeface="+mn-lt"/>
                        <a:ea typeface="Calibri" panose="020F0502020204030204" pitchFamily="34" charset="0"/>
                        <a:cs typeface="Times New Roman" panose="02020603050405020304" pitchFamily="18" charset="0"/>
                      </a:endParaRPr>
                    </a:p>
                    <a:p>
                      <a:pPr marL="0" marR="0" indent="0" algn="l" defTabSz="1219170" rtl="0" eaLnBrk="1" fontAlgn="auto" latinLnBrk="0" hangingPunct="1">
                        <a:lnSpc>
                          <a:spcPct val="100000"/>
                        </a:lnSpc>
                        <a:spcBef>
                          <a:spcPts val="0"/>
                        </a:spcBef>
                        <a:spcAft>
                          <a:spcPts val="0"/>
                        </a:spcAft>
                        <a:buClrTx/>
                        <a:buSzTx/>
                        <a:buFontTx/>
                        <a:buNone/>
                        <a:tabLst/>
                        <a:defRPr/>
                      </a:pPr>
                      <a:r>
                        <a:rPr lang="en-US" sz="2400" err="1">
                          <a:solidFill>
                            <a:schemeClr val="tx1"/>
                          </a:solidFill>
                          <a:effectLst/>
                          <a:latin typeface="+mn-lt"/>
                          <a:ea typeface="Calibri" panose="020F0502020204030204" pitchFamily="34" charset="0"/>
                          <a:cs typeface="Times New Roman" panose="02020603050405020304" pitchFamily="18" charset="0"/>
                        </a:rPr>
                        <a:t>Erdafitinib</a:t>
                      </a:r>
                      <a:r>
                        <a:rPr lang="en-US" sz="2400" baseline="0">
                          <a:solidFill>
                            <a:schemeClr val="tx1"/>
                          </a:solidFill>
                          <a:effectLst/>
                          <a:latin typeface="+mn-lt"/>
                          <a:ea typeface="Calibri" panose="020F0502020204030204" pitchFamily="34" charset="0"/>
                          <a:cs typeface="Times New Roman" panose="02020603050405020304" pitchFamily="18" charset="0"/>
                        </a:rPr>
                        <a:t> </a:t>
                      </a:r>
                      <a:r>
                        <a:rPr lang="en-US" sz="1600" baseline="0">
                          <a:solidFill>
                            <a:schemeClr val="tx1"/>
                          </a:solidFill>
                          <a:effectLst/>
                          <a:latin typeface="+mn-lt"/>
                          <a:ea typeface="Calibri" panose="020F0502020204030204" pitchFamily="34" charset="0"/>
                          <a:cs typeface="Times New Roman" panose="02020603050405020304" pitchFamily="18" charset="0"/>
                        </a:rPr>
                        <a:t>(FGFR altered*)</a:t>
                      </a:r>
                    </a:p>
                  </a:txBody>
                  <a:tcPr marL="68580" marR="68580" marT="0" marB="0" anchor="ctr"/>
                </a:tc>
                <a:tc>
                  <a:txBody>
                    <a:bodyPr/>
                    <a:lstStyle/>
                    <a:p>
                      <a:pPr marL="0" marR="0">
                        <a:spcBef>
                          <a:spcPts val="0"/>
                        </a:spcBef>
                        <a:spcAft>
                          <a:spcPts val="0"/>
                        </a:spcAft>
                      </a:pPr>
                      <a:r>
                        <a:rPr lang="en-US" sz="2400">
                          <a:solidFill>
                            <a:schemeClr val="tx1"/>
                          </a:solidFill>
                          <a:effectLst/>
                          <a:latin typeface="+mn-lt"/>
                        </a:rPr>
                        <a:t>Gemcitabine</a:t>
                      </a:r>
                      <a:r>
                        <a:rPr lang="en-US" sz="2400" baseline="0">
                          <a:solidFill>
                            <a:schemeClr val="tx1"/>
                          </a:solidFill>
                          <a:effectLst/>
                          <a:latin typeface="+mn-lt"/>
                        </a:rPr>
                        <a:t> single agent</a:t>
                      </a:r>
                    </a:p>
                    <a:p>
                      <a:pPr marL="0" marR="0">
                        <a:spcBef>
                          <a:spcPts val="0"/>
                        </a:spcBef>
                        <a:spcAft>
                          <a:spcPts val="0"/>
                        </a:spcAft>
                      </a:pPr>
                      <a:r>
                        <a:rPr lang="en-US" sz="2400" baseline="0" err="1">
                          <a:solidFill>
                            <a:schemeClr val="tx1"/>
                          </a:solidFill>
                          <a:effectLst/>
                          <a:latin typeface="+mn-lt"/>
                          <a:ea typeface="Calibri" panose="020F0502020204030204" pitchFamily="34" charset="0"/>
                          <a:cs typeface="Times New Roman" panose="02020603050405020304" pitchFamily="18" charset="0"/>
                        </a:rPr>
                        <a:t>Taxane</a:t>
                      </a:r>
                      <a:r>
                        <a:rPr lang="en-US" sz="2400" baseline="0">
                          <a:solidFill>
                            <a:schemeClr val="tx1"/>
                          </a:solidFill>
                          <a:effectLst/>
                          <a:latin typeface="+mn-lt"/>
                          <a:ea typeface="Calibri" panose="020F0502020204030204" pitchFamily="34" charset="0"/>
                          <a:cs typeface="Times New Roman" panose="02020603050405020304" pitchFamily="18" charset="0"/>
                        </a:rPr>
                        <a:t> single agent</a:t>
                      </a:r>
                    </a:p>
                    <a:p>
                      <a:pPr marL="0" marR="0">
                        <a:spcBef>
                          <a:spcPts val="0"/>
                        </a:spcBef>
                        <a:spcAft>
                          <a:spcPts val="0"/>
                        </a:spcAft>
                      </a:pPr>
                      <a:endParaRPr lang="en-US" sz="240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3"/>
                  </a:ext>
                </a:extLst>
              </a:tr>
            </a:tbl>
          </a:graphicData>
        </a:graphic>
      </p:graphicFrame>
      <p:sp>
        <p:nvSpPr>
          <p:cNvPr id="7" name="TextBox 6"/>
          <p:cNvSpPr txBox="1"/>
          <p:nvPr/>
        </p:nvSpPr>
        <p:spPr>
          <a:xfrm>
            <a:off x="444649" y="5295323"/>
            <a:ext cx="80714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r>
              <a:rPr kumimoji="0" lang="en-US" sz="1800" b="0" i="0" u="none" strike="noStrike" kern="1200" cap="none" spc="0" normalizeH="0" baseline="0" noProof="0" err="1">
                <a:ln>
                  <a:noFill/>
                </a:ln>
                <a:solidFill>
                  <a:prstClr val="black"/>
                </a:solidFill>
                <a:effectLst/>
                <a:uLnTx/>
                <a:uFillTx/>
                <a:latin typeface="Arial"/>
                <a:ea typeface="+mn-ea"/>
                <a:cs typeface="+mn-cs"/>
              </a:rPr>
              <a:t>Erdafitinib</a:t>
            </a:r>
            <a:r>
              <a:rPr kumimoji="0" lang="en-US" sz="1800" b="0" i="0" u="none" strike="noStrike" kern="1200" cap="none" spc="0" normalizeH="0" baseline="0" noProof="0">
                <a:ln>
                  <a:noFill/>
                </a:ln>
                <a:solidFill>
                  <a:prstClr val="black"/>
                </a:solidFill>
                <a:effectLst/>
                <a:uLnTx/>
                <a:uFillTx/>
                <a:latin typeface="Arial"/>
                <a:ea typeface="+mn-ea"/>
                <a:cs typeface="+mn-cs"/>
              </a:rPr>
              <a:t> restricted to patients with FGFR 3 mutations or FGFR 2/3 fusions</a:t>
            </a:r>
          </a:p>
        </p:txBody>
      </p:sp>
      <p:sp>
        <p:nvSpPr>
          <p:cNvPr id="9" name="TextBox 8"/>
          <p:cNvSpPr txBox="1"/>
          <p:nvPr/>
        </p:nvSpPr>
        <p:spPr>
          <a:xfrm>
            <a:off x="7858898" y="6376087"/>
            <a:ext cx="41601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See NCCN guidelines for more options</a:t>
            </a:r>
          </a:p>
        </p:txBody>
      </p:sp>
      <p:sp>
        <p:nvSpPr>
          <p:cNvPr id="8" name="Rounded Rectangle 7"/>
          <p:cNvSpPr/>
          <p:nvPr/>
        </p:nvSpPr>
        <p:spPr>
          <a:xfrm>
            <a:off x="3840480" y="5774806"/>
            <a:ext cx="3086100" cy="75438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Always consider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 CLINICAL TRIAL</a:t>
            </a:r>
          </a:p>
        </p:txBody>
      </p:sp>
      <p:sp>
        <p:nvSpPr>
          <p:cNvPr id="10" name="Rectangle 9">
            <a:extLst>
              <a:ext uri="{FF2B5EF4-FFF2-40B4-BE49-F238E27FC236}">
                <a16:creationId xmlns:a16="http://schemas.microsoft.com/office/drawing/2014/main" id="{A438A1B5-E39E-564F-8783-FC34021A805E}"/>
              </a:ext>
            </a:extLst>
          </p:cNvPr>
          <p:cNvSpPr/>
          <p:nvPr/>
        </p:nvSpPr>
        <p:spPr>
          <a:xfrm>
            <a:off x="39981" y="656338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3143200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 Advanced Disease</a:t>
            </a:r>
          </a:p>
        </p:txBody>
      </p:sp>
      <p:sp>
        <p:nvSpPr>
          <p:cNvPr id="3" name="Content Placeholder 2"/>
          <p:cNvSpPr>
            <a:spLocks noGrp="1"/>
          </p:cNvSpPr>
          <p:nvPr>
            <p:ph idx="1"/>
          </p:nvPr>
        </p:nvSpPr>
        <p:spPr/>
        <p:txBody>
          <a:bodyPr>
            <a:noAutofit/>
          </a:bodyPr>
          <a:lstStyle/>
          <a:p>
            <a:r>
              <a:rPr lang="en-US" sz="2400"/>
              <a:t>Front line</a:t>
            </a:r>
          </a:p>
          <a:p>
            <a:pPr lvl="1"/>
            <a:r>
              <a:rPr lang="en-US" sz="2000"/>
              <a:t>Platinum based chemotherapy still provides the highest response rate to date, and for cisplatin these responses can be durable.</a:t>
            </a:r>
          </a:p>
          <a:p>
            <a:pPr lvl="1"/>
            <a:r>
              <a:rPr lang="en-US" sz="2000"/>
              <a:t>Start with 4-6 cycles, then follow with maintenance </a:t>
            </a:r>
            <a:r>
              <a:rPr lang="en-US" sz="2000" err="1"/>
              <a:t>pembro</a:t>
            </a:r>
            <a:r>
              <a:rPr lang="en-US" sz="2000"/>
              <a:t> or avelumab in patients with response or SD</a:t>
            </a:r>
          </a:p>
          <a:p>
            <a:pPr lvl="1"/>
            <a:r>
              <a:rPr lang="en-US" sz="2000"/>
              <a:t>Checkpoint inhibition should be reserved for second line. First line = no benefit, risk of early death</a:t>
            </a:r>
          </a:p>
          <a:p>
            <a:pPr marL="365751" lvl="1" indent="0">
              <a:buNone/>
            </a:pPr>
            <a:endParaRPr lang="en-US" sz="900"/>
          </a:p>
          <a:p>
            <a:r>
              <a:rPr lang="en-US" sz="2400"/>
              <a:t>Second line and beyond</a:t>
            </a:r>
          </a:p>
          <a:p>
            <a:pPr lvl="1"/>
            <a:r>
              <a:rPr lang="en-US" sz="2000"/>
              <a:t>Checkpoint inhibition (does not require PDL1 testing for 2</a:t>
            </a:r>
            <a:r>
              <a:rPr lang="en-US" sz="2000" baseline="30000"/>
              <a:t>nd</a:t>
            </a:r>
            <a:r>
              <a:rPr lang="en-US" sz="2000"/>
              <a:t> line use)</a:t>
            </a:r>
          </a:p>
          <a:p>
            <a:pPr lvl="1"/>
            <a:r>
              <a:rPr lang="en-US" sz="2000"/>
              <a:t>After platinum and a checkpoint inhibitor</a:t>
            </a:r>
          </a:p>
          <a:p>
            <a:pPr lvl="2"/>
            <a:r>
              <a:rPr lang="en-US" sz="1800"/>
              <a:t>Enfortumab Vedotin </a:t>
            </a:r>
          </a:p>
          <a:p>
            <a:pPr lvl="2"/>
            <a:r>
              <a:rPr lang="en-US" sz="1800" err="1"/>
              <a:t>Erdafitinib</a:t>
            </a:r>
            <a:r>
              <a:rPr lang="en-US" sz="1800"/>
              <a:t> for those with FGFR mutations </a:t>
            </a:r>
          </a:p>
          <a:p>
            <a:pPr marL="731502" lvl="2" indent="0">
              <a:buNone/>
            </a:pPr>
            <a:endParaRPr lang="en-US" sz="1800"/>
          </a:p>
        </p:txBody>
      </p:sp>
      <p:sp>
        <p:nvSpPr>
          <p:cNvPr id="4" name="Rounded Rectangle 3"/>
          <p:cNvSpPr/>
          <p:nvPr/>
        </p:nvSpPr>
        <p:spPr>
          <a:xfrm>
            <a:off x="7258050" y="5489056"/>
            <a:ext cx="3086100" cy="75438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Always consider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 CLINICAL TRIAL</a:t>
            </a:r>
          </a:p>
        </p:txBody>
      </p:sp>
      <p:sp>
        <p:nvSpPr>
          <p:cNvPr id="5" name="Rectangle 4">
            <a:extLst>
              <a:ext uri="{FF2B5EF4-FFF2-40B4-BE49-F238E27FC236}">
                <a16:creationId xmlns:a16="http://schemas.microsoft.com/office/drawing/2014/main" id="{377BC9AB-3C1E-8248-A2B7-896E27702F97}"/>
              </a:ext>
            </a:extLst>
          </p:cNvPr>
          <p:cNvSpPr/>
          <p:nvPr/>
        </p:nvSpPr>
        <p:spPr>
          <a:xfrm>
            <a:off x="39981" y="656338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34432037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C385-24B3-674D-A8C7-2B5E0C396B7D}"/>
              </a:ext>
            </a:extLst>
          </p:cNvPr>
          <p:cNvSpPr>
            <a:spLocks noGrp="1"/>
          </p:cNvSpPr>
          <p:nvPr>
            <p:ph type="title"/>
          </p:nvPr>
        </p:nvSpPr>
        <p:spPr>
          <a:xfrm>
            <a:off x="912285" y="44624"/>
            <a:ext cx="9648211" cy="1844824"/>
          </a:xfrm>
        </p:spPr>
        <p:txBody>
          <a:bodyPr/>
          <a:lstStyle/>
          <a:p>
            <a:r>
              <a:rPr lang="en-US"/>
              <a:t>What would you generally recommend for a patient who experiences disease recurrence in the liver </a:t>
            </a:r>
            <a:r>
              <a:rPr lang="en-US" u="sng"/>
              <a:t>9 months</a:t>
            </a:r>
            <a:r>
              <a:rPr lang="en-US"/>
              <a:t> after cystectomy and adjuvant chemotherapy for muscle-invasive UBC </a:t>
            </a:r>
            <a:r>
              <a:rPr lang="en-US" u="sng"/>
              <a:t>and is found to have an FGFR3 mutation</a:t>
            </a:r>
            <a:r>
              <a:rPr lang="en-US"/>
              <a:t>?</a:t>
            </a:r>
          </a:p>
        </p:txBody>
      </p:sp>
      <p:sp>
        <p:nvSpPr>
          <p:cNvPr id="3" name="Content Placeholder 2">
            <a:extLst>
              <a:ext uri="{FF2B5EF4-FFF2-40B4-BE49-F238E27FC236}">
                <a16:creationId xmlns:a16="http://schemas.microsoft.com/office/drawing/2014/main" id="{8F4D480E-0A21-1141-B544-622722EECC73}"/>
              </a:ext>
            </a:extLst>
          </p:cNvPr>
          <p:cNvSpPr>
            <a:spLocks noGrp="1"/>
          </p:cNvSpPr>
          <p:nvPr>
            <p:ph idx="11"/>
          </p:nvPr>
        </p:nvSpPr>
        <p:spPr/>
        <p:txBody>
          <a:bodyPr/>
          <a:lstStyle/>
          <a:p>
            <a:r>
              <a:rPr lang="en-US" err="1"/>
              <a:t>Enfortumab</a:t>
            </a:r>
            <a:r>
              <a:rPr lang="en-US"/>
              <a:t> </a:t>
            </a:r>
            <a:r>
              <a:rPr lang="en-US" err="1"/>
              <a:t>vedotin</a:t>
            </a:r>
            <a:r>
              <a:rPr lang="en-US"/>
              <a:t> </a:t>
            </a:r>
          </a:p>
        </p:txBody>
      </p:sp>
      <p:sp>
        <p:nvSpPr>
          <p:cNvPr id="4" name="Content Placeholder 3">
            <a:extLst>
              <a:ext uri="{FF2B5EF4-FFF2-40B4-BE49-F238E27FC236}">
                <a16:creationId xmlns:a16="http://schemas.microsoft.com/office/drawing/2014/main" id="{E8038B7F-B8D7-794B-927E-4B14D712879A}"/>
              </a:ext>
            </a:extLst>
          </p:cNvPr>
          <p:cNvSpPr>
            <a:spLocks noGrp="1"/>
          </p:cNvSpPr>
          <p:nvPr>
            <p:ph idx="12"/>
          </p:nvPr>
        </p:nvSpPr>
        <p:spPr/>
        <p:txBody>
          <a:bodyPr/>
          <a:lstStyle/>
          <a:p>
            <a:r>
              <a:rPr lang="en-US"/>
              <a:t>Erdafitinib</a:t>
            </a:r>
          </a:p>
        </p:txBody>
      </p:sp>
      <p:sp>
        <p:nvSpPr>
          <p:cNvPr id="5" name="Content Placeholder 4">
            <a:extLst>
              <a:ext uri="{FF2B5EF4-FFF2-40B4-BE49-F238E27FC236}">
                <a16:creationId xmlns:a16="http://schemas.microsoft.com/office/drawing/2014/main" id="{955C7065-BCCF-F04D-BAA3-D79E96BD7A2F}"/>
              </a:ext>
            </a:extLst>
          </p:cNvPr>
          <p:cNvSpPr>
            <a:spLocks noGrp="1"/>
          </p:cNvSpPr>
          <p:nvPr>
            <p:ph idx="13"/>
          </p:nvPr>
        </p:nvSpPr>
        <p:spPr/>
        <p:txBody>
          <a:bodyPr/>
          <a:lstStyle/>
          <a:p>
            <a:r>
              <a:rPr lang="en-US" err="1"/>
              <a:t>Erdafitinib</a:t>
            </a:r>
            <a:r>
              <a:rPr lang="en-US"/>
              <a:t> </a:t>
            </a:r>
          </a:p>
        </p:txBody>
      </p:sp>
      <p:sp>
        <p:nvSpPr>
          <p:cNvPr id="6" name="Content Placeholder 5">
            <a:extLst>
              <a:ext uri="{FF2B5EF4-FFF2-40B4-BE49-F238E27FC236}">
                <a16:creationId xmlns:a16="http://schemas.microsoft.com/office/drawing/2014/main" id="{3FFFFE59-E9C9-684A-8CD6-95AAE8504A4C}"/>
              </a:ext>
            </a:extLst>
          </p:cNvPr>
          <p:cNvSpPr>
            <a:spLocks noGrp="1"/>
          </p:cNvSpPr>
          <p:nvPr>
            <p:ph idx="14"/>
          </p:nvPr>
        </p:nvSpPr>
        <p:spPr/>
        <p:txBody>
          <a:bodyPr/>
          <a:lstStyle/>
          <a:p>
            <a:r>
              <a:rPr lang="en-US" err="1"/>
              <a:t>Erdafitinib</a:t>
            </a:r>
            <a:r>
              <a:rPr lang="en-US"/>
              <a:t> </a:t>
            </a:r>
          </a:p>
        </p:txBody>
      </p:sp>
      <p:sp>
        <p:nvSpPr>
          <p:cNvPr id="7" name="Content Placeholder 6">
            <a:extLst>
              <a:ext uri="{FF2B5EF4-FFF2-40B4-BE49-F238E27FC236}">
                <a16:creationId xmlns:a16="http://schemas.microsoft.com/office/drawing/2014/main" id="{686274BB-271F-D744-82C3-1E08FBBF6644}"/>
              </a:ext>
            </a:extLst>
          </p:cNvPr>
          <p:cNvSpPr>
            <a:spLocks noGrp="1"/>
          </p:cNvSpPr>
          <p:nvPr>
            <p:ph idx="15"/>
          </p:nvPr>
        </p:nvSpPr>
        <p:spPr/>
        <p:txBody>
          <a:bodyPr/>
          <a:lstStyle/>
          <a:p>
            <a:r>
              <a:rPr lang="en-US"/>
              <a:t>Pembrolizumab </a:t>
            </a:r>
          </a:p>
        </p:txBody>
      </p:sp>
      <p:sp>
        <p:nvSpPr>
          <p:cNvPr id="8" name="Content Placeholder 7">
            <a:extLst>
              <a:ext uri="{FF2B5EF4-FFF2-40B4-BE49-F238E27FC236}">
                <a16:creationId xmlns:a16="http://schemas.microsoft.com/office/drawing/2014/main" id="{23B4DFDA-2E9D-9A4F-B796-F5C79BF71402}"/>
              </a:ext>
            </a:extLst>
          </p:cNvPr>
          <p:cNvSpPr>
            <a:spLocks noGrp="1"/>
          </p:cNvSpPr>
          <p:nvPr>
            <p:ph idx="16"/>
          </p:nvPr>
        </p:nvSpPr>
        <p:spPr/>
        <p:txBody>
          <a:bodyPr/>
          <a:lstStyle/>
          <a:p>
            <a:r>
              <a:rPr lang="en-US" err="1"/>
              <a:t>Erdafitinib</a:t>
            </a:r>
            <a:r>
              <a:rPr lang="en-US"/>
              <a:t> </a:t>
            </a:r>
          </a:p>
        </p:txBody>
      </p:sp>
      <p:sp>
        <p:nvSpPr>
          <p:cNvPr id="9" name="Content Placeholder 8">
            <a:extLst>
              <a:ext uri="{FF2B5EF4-FFF2-40B4-BE49-F238E27FC236}">
                <a16:creationId xmlns:a16="http://schemas.microsoft.com/office/drawing/2014/main" id="{60290283-6BD6-EC41-BA44-5650BEE327EC}"/>
              </a:ext>
            </a:extLst>
          </p:cNvPr>
          <p:cNvSpPr>
            <a:spLocks noGrp="1"/>
          </p:cNvSpPr>
          <p:nvPr>
            <p:ph idx="17"/>
          </p:nvPr>
        </p:nvSpPr>
        <p:spPr/>
        <p:txBody>
          <a:bodyPr/>
          <a:lstStyle/>
          <a:p>
            <a:r>
              <a:rPr lang="en-US" err="1"/>
              <a:t>Erdafitinib</a:t>
            </a:r>
            <a:r>
              <a:rPr lang="en-US"/>
              <a:t> </a:t>
            </a:r>
          </a:p>
        </p:txBody>
      </p:sp>
      <p:sp>
        <p:nvSpPr>
          <p:cNvPr id="10" name="Content Placeholder 9">
            <a:extLst>
              <a:ext uri="{FF2B5EF4-FFF2-40B4-BE49-F238E27FC236}">
                <a16:creationId xmlns:a16="http://schemas.microsoft.com/office/drawing/2014/main" id="{56064DDF-FAAB-9F48-B33C-6DA9E81F5DB4}"/>
              </a:ext>
            </a:extLst>
          </p:cNvPr>
          <p:cNvSpPr>
            <a:spLocks noGrp="1"/>
          </p:cNvSpPr>
          <p:nvPr>
            <p:ph idx="18"/>
          </p:nvPr>
        </p:nvSpPr>
        <p:spPr/>
        <p:txBody>
          <a:bodyPr/>
          <a:lstStyle/>
          <a:p>
            <a:r>
              <a:rPr lang="en-US" err="1"/>
              <a:t>Erdafitinib</a:t>
            </a:r>
            <a:r>
              <a:rPr lang="en-US"/>
              <a:t> </a:t>
            </a:r>
          </a:p>
        </p:txBody>
      </p:sp>
    </p:spTree>
    <p:extLst>
      <p:ext uri="{BB962C8B-B14F-4D97-AF65-F5344CB8AC3E}">
        <p14:creationId xmlns:p14="http://schemas.microsoft.com/office/powerpoint/2010/main" val="969735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1C10-FFA8-BA4D-B5F8-BC368F229035}"/>
              </a:ext>
            </a:extLst>
          </p:cNvPr>
          <p:cNvSpPr>
            <a:spLocks noGrp="1"/>
          </p:cNvSpPr>
          <p:nvPr>
            <p:ph type="title"/>
          </p:nvPr>
        </p:nvSpPr>
        <p:spPr>
          <a:xfrm>
            <a:off x="912285" y="44624"/>
            <a:ext cx="9792227" cy="1844824"/>
          </a:xfrm>
        </p:spPr>
        <p:txBody>
          <a:bodyPr/>
          <a:lstStyle/>
          <a:p>
            <a:r>
              <a:rPr lang="en-US"/>
              <a:t>What would you generally recommend for a patient who experiences disease recurrence in the liver </a:t>
            </a:r>
            <a:r>
              <a:rPr lang="en-US" u="sng"/>
              <a:t>18 months</a:t>
            </a:r>
            <a:r>
              <a:rPr lang="en-US"/>
              <a:t> after cystectomy and adjuvant chemotherapy for muscle-invasive UBC </a:t>
            </a:r>
            <a:r>
              <a:rPr lang="en-US" u="sng"/>
              <a:t>and is found to have an FGFR3 mutation</a:t>
            </a:r>
            <a:r>
              <a:rPr lang="en-US"/>
              <a:t>?</a:t>
            </a:r>
          </a:p>
        </p:txBody>
      </p:sp>
      <p:sp>
        <p:nvSpPr>
          <p:cNvPr id="3" name="Content Placeholder 2">
            <a:extLst>
              <a:ext uri="{FF2B5EF4-FFF2-40B4-BE49-F238E27FC236}">
                <a16:creationId xmlns:a16="http://schemas.microsoft.com/office/drawing/2014/main" id="{1BD1FBDE-E0CB-E44D-A44B-E7ED1C61AE03}"/>
              </a:ext>
            </a:extLst>
          </p:cNvPr>
          <p:cNvSpPr>
            <a:spLocks noGrp="1"/>
          </p:cNvSpPr>
          <p:nvPr>
            <p:ph idx="11"/>
          </p:nvPr>
        </p:nvSpPr>
        <p:spPr/>
        <p:txBody>
          <a:bodyPr/>
          <a:lstStyle/>
          <a:p>
            <a:r>
              <a:rPr lang="en-US"/>
              <a:t>Nivolumab/ipilimumab </a:t>
            </a:r>
          </a:p>
        </p:txBody>
      </p:sp>
      <p:sp>
        <p:nvSpPr>
          <p:cNvPr id="4" name="Content Placeholder 3">
            <a:extLst>
              <a:ext uri="{FF2B5EF4-FFF2-40B4-BE49-F238E27FC236}">
                <a16:creationId xmlns:a16="http://schemas.microsoft.com/office/drawing/2014/main" id="{82C87EA0-13A4-9E41-8C43-D8718FD46535}"/>
              </a:ext>
            </a:extLst>
          </p:cNvPr>
          <p:cNvSpPr>
            <a:spLocks noGrp="1"/>
          </p:cNvSpPr>
          <p:nvPr>
            <p:ph idx="12"/>
          </p:nvPr>
        </p:nvSpPr>
        <p:spPr/>
        <p:txBody>
          <a:bodyPr/>
          <a:lstStyle/>
          <a:p>
            <a:r>
              <a:rPr lang="en-US"/>
              <a:t>Platinum-based chemotherapy </a:t>
            </a:r>
            <a:r>
              <a:rPr lang="en-US">
                <a:sym typeface="Wingdings" pitchFamily="2" charset="2"/>
              </a:rPr>
              <a:t> avelumab</a:t>
            </a:r>
            <a:endParaRPr lang="en-US"/>
          </a:p>
        </p:txBody>
      </p:sp>
      <p:sp>
        <p:nvSpPr>
          <p:cNvPr id="5" name="Content Placeholder 4">
            <a:extLst>
              <a:ext uri="{FF2B5EF4-FFF2-40B4-BE49-F238E27FC236}">
                <a16:creationId xmlns:a16="http://schemas.microsoft.com/office/drawing/2014/main" id="{E18595C2-9263-4B4E-AE3F-F5F083BF7D65}"/>
              </a:ext>
            </a:extLst>
          </p:cNvPr>
          <p:cNvSpPr>
            <a:spLocks noGrp="1"/>
          </p:cNvSpPr>
          <p:nvPr>
            <p:ph idx="13"/>
          </p:nvPr>
        </p:nvSpPr>
        <p:spPr/>
        <p:txBody>
          <a:bodyPr/>
          <a:lstStyle/>
          <a:p>
            <a:r>
              <a:rPr lang="en-US" err="1"/>
              <a:t>Erdafitinib</a:t>
            </a:r>
            <a:r>
              <a:rPr lang="en-US"/>
              <a:t> </a:t>
            </a:r>
          </a:p>
        </p:txBody>
      </p:sp>
      <p:sp>
        <p:nvSpPr>
          <p:cNvPr id="6" name="Content Placeholder 5">
            <a:extLst>
              <a:ext uri="{FF2B5EF4-FFF2-40B4-BE49-F238E27FC236}">
                <a16:creationId xmlns:a16="http://schemas.microsoft.com/office/drawing/2014/main" id="{85688F7D-6D29-9A49-B5D1-40E72EDD1367}"/>
              </a:ext>
            </a:extLst>
          </p:cNvPr>
          <p:cNvSpPr>
            <a:spLocks noGrp="1"/>
          </p:cNvSpPr>
          <p:nvPr>
            <p:ph idx="14"/>
          </p:nvPr>
        </p:nvSpPr>
        <p:spPr/>
        <p:txBody>
          <a:bodyPr/>
          <a:lstStyle/>
          <a:p>
            <a:r>
              <a:rPr lang="en-US" err="1"/>
              <a:t>Erdafitinib</a:t>
            </a:r>
            <a:r>
              <a:rPr lang="en-US"/>
              <a:t> </a:t>
            </a:r>
          </a:p>
        </p:txBody>
      </p:sp>
      <p:sp>
        <p:nvSpPr>
          <p:cNvPr id="7" name="Content Placeholder 6">
            <a:extLst>
              <a:ext uri="{FF2B5EF4-FFF2-40B4-BE49-F238E27FC236}">
                <a16:creationId xmlns:a16="http://schemas.microsoft.com/office/drawing/2014/main" id="{C9145184-C132-5F47-BD2A-C3096AA10034}"/>
              </a:ext>
            </a:extLst>
          </p:cNvPr>
          <p:cNvSpPr>
            <a:spLocks noGrp="1"/>
          </p:cNvSpPr>
          <p:nvPr>
            <p:ph idx="15"/>
          </p:nvPr>
        </p:nvSpPr>
        <p:spPr/>
        <p:txBody>
          <a:bodyPr/>
          <a:lstStyle/>
          <a:p>
            <a:r>
              <a:rPr lang="en-US"/>
              <a:t>Platinum-based chemotherapy (DDMVAC or carboplatin/gemcitabine) </a:t>
            </a:r>
          </a:p>
        </p:txBody>
      </p:sp>
      <p:sp>
        <p:nvSpPr>
          <p:cNvPr id="8" name="Content Placeholder 7">
            <a:extLst>
              <a:ext uri="{FF2B5EF4-FFF2-40B4-BE49-F238E27FC236}">
                <a16:creationId xmlns:a16="http://schemas.microsoft.com/office/drawing/2014/main" id="{3EF7A9AD-D361-3C4D-9A62-5036F2ADB5E0}"/>
              </a:ext>
            </a:extLst>
          </p:cNvPr>
          <p:cNvSpPr>
            <a:spLocks noGrp="1"/>
          </p:cNvSpPr>
          <p:nvPr>
            <p:ph idx="16"/>
          </p:nvPr>
        </p:nvSpPr>
        <p:spPr/>
        <p:txBody>
          <a:bodyPr/>
          <a:lstStyle/>
          <a:p>
            <a:r>
              <a:rPr lang="en-US"/>
              <a:t>Other chemotherapy </a:t>
            </a:r>
          </a:p>
        </p:txBody>
      </p:sp>
      <p:sp>
        <p:nvSpPr>
          <p:cNvPr id="9" name="Content Placeholder 8">
            <a:extLst>
              <a:ext uri="{FF2B5EF4-FFF2-40B4-BE49-F238E27FC236}">
                <a16:creationId xmlns:a16="http://schemas.microsoft.com/office/drawing/2014/main" id="{3B1CE8C9-E337-2B45-BB13-3072B3274FD6}"/>
              </a:ext>
            </a:extLst>
          </p:cNvPr>
          <p:cNvSpPr>
            <a:spLocks noGrp="1"/>
          </p:cNvSpPr>
          <p:nvPr>
            <p:ph idx="17"/>
          </p:nvPr>
        </p:nvSpPr>
        <p:spPr/>
        <p:txBody>
          <a:bodyPr/>
          <a:lstStyle/>
          <a:p>
            <a:r>
              <a:rPr lang="en-US" err="1"/>
              <a:t>Erdafitinib</a:t>
            </a:r>
            <a:r>
              <a:rPr lang="en-US"/>
              <a:t> </a:t>
            </a:r>
          </a:p>
        </p:txBody>
      </p:sp>
      <p:sp>
        <p:nvSpPr>
          <p:cNvPr id="10" name="Content Placeholder 9">
            <a:extLst>
              <a:ext uri="{FF2B5EF4-FFF2-40B4-BE49-F238E27FC236}">
                <a16:creationId xmlns:a16="http://schemas.microsoft.com/office/drawing/2014/main" id="{B96E0483-2C81-C24D-8873-FC02B0B988E0}"/>
              </a:ext>
            </a:extLst>
          </p:cNvPr>
          <p:cNvSpPr>
            <a:spLocks noGrp="1"/>
          </p:cNvSpPr>
          <p:nvPr>
            <p:ph idx="18"/>
          </p:nvPr>
        </p:nvSpPr>
        <p:spPr/>
        <p:txBody>
          <a:bodyPr/>
          <a:lstStyle/>
          <a:p>
            <a:r>
              <a:rPr lang="en-US"/>
              <a:t>Repeat cisplatin-based chemotherapy </a:t>
            </a:r>
          </a:p>
        </p:txBody>
      </p:sp>
    </p:spTree>
    <p:extLst>
      <p:ext uri="{BB962C8B-B14F-4D97-AF65-F5344CB8AC3E}">
        <p14:creationId xmlns:p14="http://schemas.microsoft.com/office/powerpoint/2010/main" val="3946567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1FF8C-4C31-4949-971C-173451984A05}"/>
              </a:ext>
            </a:extLst>
          </p:cNvPr>
          <p:cNvSpPr>
            <a:spLocks noGrp="1"/>
          </p:cNvSpPr>
          <p:nvPr>
            <p:ph type="title"/>
          </p:nvPr>
        </p:nvSpPr>
        <p:spPr>
          <a:xfrm>
            <a:off x="912285" y="44624"/>
            <a:ext cx="9576203" cy="1844824"/>
          </a:xfrm>
        </p:spPr>
        <p:txBody>
          <a:bodyPr/>
          <a:lstStyle/>
          <a:p>
            <a:r>
              <a:rPr lang="en-US"/>
              <a:t>What would you generally recommend as second-line therapy for a patient with metastatic UBC (</a:t>
            </a:r>
            <a:r>
              <a:rPr lang="en-US" err="1"/>
              <a:t>mUBC</a:t>
            </a:r>
            <a:r>
              <a:rPr lang="en-US"/>
              <a:t>) to the liver whose disease progresses on first-line cisplatin/gemcitabine and </a:t>
            </a:r>
            <a:r>
              <a:rPr lang="en-US" u="sng"/>
              <a:t>who is found to have an FGFR3 mutation</a:t>
            </a:r>
            <a:r>
              <a:rPr lang="en-US"/>
              <a:t>?</a:t>
            </a:r>
          </a:p>
        </p:txBody>
      </p:sp>
      <p:sp>
        <p:nvSpPr>
          <p:cNvPr id="3" name="Content Placeholder 2">
            <a:extLst>
              <a:ext uri="{FF2B5EF4-FFF2-40B4-BE49-F238E27FC236}">
                <a16:creationId xmlns:a16="http://schemas.microsoft.com/office/drawing/2014/main" id="{319FC671-79D7-774F-9FB2-651A6BE736C4}"/>
              </a:ext>
            </a:extLst>
          </p:cNvPr>
          <p:cNvSpPr>
            <a:spLocks noGrp="1"/>
          </p:cNvSpPr>
          <p:nvPr>
            <p:ph idx="11"/>
          </p:nvPr>
        </p:nvSpPr>
        <p:spPr/>
        <p:txBody>
          <a:bodyPr/>
          <a:lstStyle/>
          <a:p>
            <a:r>
              <a:rPr lang="en-US"/>
              <a:t>Pembrolizumab </a:t>
            </a:r>
          </a:p>
        </p:txBody>
      </p:sp>
      <p:sp>
        <p:nvSpPr>
          <p:cNvPr id="4" name="Content Placeholder 3">
            <a:extLst>
              <a:ext uri="{FF2B5EF4-FFF2-40B4-BE49-F238E27FC236}">
                <a16:creationId xmlns:a16="http://schemas.microsoft.com/office/drawing/2014/main" id="{7E491A73-1601-2D42-B4F1-6F535F2E4175}"/>
              </a:ext>
            </a:extLst>
          </p:cNvPr>
          <p:cNvSpPr>
            <a:spLocks noGrp="1"/>
          </p:cNvSpPr>
          <p:nvPr>
            <p:ph idx="12"/>
          </p:nvPr>
        </p:nvSpPr>
        <p:spPr/>
        <p:txBody>
          <a:bodyPr/>
          <a:lstStyle/>
          <a:p>
            <a:r>
              <a:rPr lang="en-US"/>
              <a:t>Erdafitinib</a:t>
            </a:r>
          </a:p>
        </p:txBody>
      </p:sp>
      <p:sp>
        <p:nvSpPr>
          <p:cNvPr id="5" name="Content Placeholder 4">
            <a:extLst>
              <a:ext uri="{FF2B5EF4-FFF2-40B4-BE49-F238E27FC236}">
                <a16:creationId xmlns:a16="http://schemas.microsoft.com/office/drawing/2014/main" id="{F7B0E90B-43DB-D549-919F-3F409FDF3C42}"/>
              </a:ext>
            </a:extLst>
          </p:cNvPr>
          <p:cNvSpPr>
            <a:spLocks noGrp="1"/>
          </p:cNvSpPr>
          <p:nvPr>
            <p:ph idx="13"/>
          </p:nvPr>
        </p:nvSpPr>
        <p:spPr/>
        <p:txBody>
          <a:bodyPr/>
          <a:lstStyle/>
          <a:p>
            <a:r>
              <a:rPr lang="en-US" err="1"/>
              <a:t>Erdafitinib</a:t>
            </a:r>
            <a:r>
              <a:rPr lang="en-US"/>
              <a:t> </a:t>
            </a:r>
          </a:p>
        </p:txBody>
      </p:sp>
      <p:sp>
        <p:nvSpPr>
          <p:cNvPr id="6" name="Content Placeholder 5">
            <a:extLst>
              <a:ext uri="{FF2B5EF4-FFF2-40B4-BE49-F238E27FC236}">
                <a16:creationId xmlns:a16="http://schemas.microsoft.com/office/drawing/2014/main" id="{7338D426-A6D8-8049-A25D-34046B5D5A84}"/>
              </a:ext>
            </a:extLst>
          </p:cNvPr>
          <p:cNvSpPr>
            <a:spLocks noGrp="1"/>
          </p:cNvSpPr>
          <p:nvPr>
            <p:ph idx="14"/>
          </p:nvPr>
        </p:nvSpPr>
        <p:spPr/>
        <p:txBody>
          <a:bodyPr/>
          <a:lstStyle/>
          <a:p>
            <a:r>
              <a:rPr lang="en-US" err="1"/>
              <a:t>Erdafitinib</a:t>
            </a:r>
            <a:r>
              <a:rPr lang="en-US"/>
              <a:t> </a:t>
            </a:r>
          </a:p>
        </p:txBody>
      </p:sp>
      <p:sp>
        <p:nvSpPr>
          <p:cNvPr id="7" name="Content Placeholder 6">
            <a:extLst>
              <a:ext uri="{FF2B5EF4-FFF2-40B4-BE49-F238E27FC236}">
                <a16:creationId xmlns:a16="http://schemas.microsoft.com/office/drawing/2014/main" id="{A93C7837-E566-5A44-8370-B42127F9FFF6}"/>
              </a:ext>
            </a:extLst>
          </p:cNvPr>
          <p:cNvSpPr>
            <a:spLocks noGrp="1"/>
          </p:cNvSpPr>
          <p:nvPr>
            <p:ph idx="15"/>
          </p:nvPr>
        </p:nvSpPr>
        <p:spPr/>
        <p:txBody>
          <a:bodyPr/>
          <a:lstStyle/>
          <a:p>
            <a:r>
              <a:rPr lang="en-US"/>
              <a:t>Pembrolizumab </a:t>
            </a:r>
          </a:p>
        </p:txBody>
      </p:sp>
      <p:sp>
        <p:nvSpPr>
          <p:cNvPr id="8" name="Content Placeholder 7">
            <a:extLst>
              <a:ext uri="{FF2B5EF4-FFF2-40B4-BE49-F238E27FC236}">
                <a16:creationId xmlns:a16="http://schemas.microsoft.com/office/drawing/2014/main" id="{6E8EF272-A3A6-FE4C-86B1-A6144654CEBF}"/>
              </a:ext>
            </a:extLst>
          </p:cNvPr>
          <p:cNvSpPr>
            <a:spLocks noGrp="1"/>
          </p:cNvSpPr>
          <p:nvPr>
            <p:ph idx="16"/>
          </p:nvPr>
        </p:nvSpPr>
        <p:spPr/>
        <p:txBody>
          <a:bodyPr/>
          <a:lstStyle/>
          <a:p>
            <a:r>
              <a:rPr lang="en-US"/>
              <a:t>Pembrolizumab </a:t>
            </a:r>
          </a:p>
        </p:txBody>
      </p:sp>
      <p:sp>
        <p:nvSpPr>
          <p:cNvPr id="9" name="Content Placeholder 8">
            <a:extLst>
              <a:ext uri="{FF2B5EF4-FFF2-40B4-BE49-F238E27FC236}">
                <a16:creationId xmlns:a16="http://schemas.microsoft.com/office/drawing/2014/main" id="{84D0A125-B409-A842-85FE-D0CB7805F441}"/>
              </a:ext>
            </a:extLst>
          </p:cNvPr>
          <p:cNvSpPr>
            <a:spLocks noGrp="1"/>
          </p:cNvSpPr>
          <p:nvPr>
            <p:ph idx="17"/>
          </p:nvPr>
        </p:nvSpPr>
        <p:spPr/>
        <p:txBody>
          <a:bodyPr/>
          <a:lstStyle/>
          <a:p>
            <a:r>
              <a:rPr lang="en-US" err="1"/>
              <a:t>Erdafitinib</a:t>
            </a:r>
            <a:r>
              <a:rPr lang="en-US"/>
              <a:t> </a:t>
            </a:r>
          </a:p>
        </p:txBody>
      </p:sp>
      <p:sp>
        <p:nvSpPr>
          <p:cNvPr id="10" name="Content Placeholder 9">
            <a:extLst>
              <a:ext uri="{FF2B5EF4-FFF2-40B4-BE49-F238E27FC236}">
                <a16:creationId xmlns:a16="http://schemas.microsoft.com/office/drawing/2014/main" id="{A4CCFB16-093A-694E-AB95-D5B6163BF809}"/>
              </a:ext>
            </a:extLst>
          </p:cNvPr>
          <p:cNvSpPr>
            <a:spLocks noGrp="1"/>
          </p:cNvSpPr>
          <p:nvPr>
            <p:ph idx="18"/>
          </p:nvPr>
        </p:nvSpPr>
        <p:spPr/>
        <p:txBody>
          <a:bodyPr/>
          <a:lstStyle/>
          <a:p>
            <a:r>
              <a:rPr lang="en-US" err="1"/>
              <a:t>Erdafitinib</a:t>
            </a:r>
            <a:r>
              <a:rPr lang="en-US"/>
              <a:t> </a:t>
            </a:r>
          </a:p>
        </p:txBody>
      </p:sp>
    </p:spTree>
    <p:extLst>
      <p:ext uri="{BB962C8B-B14F-4D97-AF65-F5344CB8AC3E}">
        <p14:creationId xmlns:p14="http://schemas.microsoft.com/office/powerpoint/2010/main" val="1586294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1B26-5E9C-6349-957B-B6BD4E635610}"/>
              </a:ext>
            </a:extLst>
          </p:cNvPr>
          <p:cNvSpPr>
            <a:spLocks noGrp="1"/>
          </p:cNvSpPr>
          <p:nvPr>
            <p:ph type="title"/>
          </p:nvPr>
        </p:nvSpPr>
        <p:spPr>
          <a:xfrm>
            <a:off x="912285" y="44624"/>
            <a:ext cx="9648211" cy="1844824"/>
          </a:xfrm>
        </p:spPr>
        <p:txBody>
          <a:bodyPr/>
          <a:lstStyle/>
          <a:p>
            <a:r>
              <a:rPr lang="en-US" dirty="0"/>
              <a:t>What would you generally recommend as second-line therapy for a </a:t>
            </a:r>
            <a:r>
              <a:rPr lang="en-US" u="sng" dirty="0"/>
              <a:t>60-year-old</a:t>
            </a:r>
            <a:r>
              <a:rPr lang="en-US" dirty="0"/>
              <a:t> patient with metastatic UBC to the liver whose disease progresses on first-line </a:t>
            </a:r>
            <a:r>
              <a:rPr lang="en-US" u="sng" dirty="0"/>
              <a:t>cisplatin/gemcitabine followed by maintenance avelumab</a:t>
            </a:r>
            <a:r>
              <a:rPr lang="en-US" dirty="0"/>
              <a:t> and who is </a:t>
            </a:r>
            <a:r>
              <a:rPr lang="en-US" u="sng" dirty="0"/>
              <a:t>found to have an FGFR3 mutation</a:t>
            </a:r>
            <a:r>
              <a:rPr lang="en-US" dirty="0"/>
              <a:t>?</a:t>
            </a:r>
          </a:p>
        </p:txBody>
      </p:sp>
      <p:sp>
        <p:nvSpPr>
          <p:cNvPr id="3" name="Content Placeholder 2">
            <a:extLst>
              <a:ext uri="{FF2B5EF4-FFF2-40B4-BE49-F238E27FC236}">
                <a16:creationId xmlns:a16="http://schemas.microsoft.com/office/drawing/2014/main" id="{554A35E5-ED7A-8E4F-ADA0-4F644B2D3D10}"/>
              </a:ext>
            </a:extLst>
          </p:cNvPr>
          <p:cNvSpPr>
            <a:spLocks noGrp="1"/>
          </p:cNvSpPr>
          <p:nvPr>
            <p:ph idx="11"/>
          </p:nvPr>
        </p:nvSpPr>
        <p:spPr/>
        <p:txBody>
          <a:bodyPr/>
          <a:lstStyle/>
          <a:p>
            <a:r>
              <a:rPr lang="en-US" dirty="0" err="1"/>
              <a:t>Enfortumab</a:t>
            </a:r>
            <a:r>
              <a:rPr lang="en-US" dirty="0"/>
              <a:t> </a:t>
            </a:r>
            <a:r>
              <a:rPr lang="en-US" dirty="0" err="1"/>
              <a:t>vedotin</a:t>
            </a:r>
            <a:endParaRPr lang="en-US" dirty="0"/>
          </a:p>
        </p:txBody>
      </p:sp>
      <p:sp>
        <p:nvSpPr>
          <p:cNvPr id="4" name="Content Placeholder 3">
            <a:extLst>
              <a:ext uri="{FF2B5EF4-FFF2-40B4-BE49-F238E27FC236}">
                <a16:creationId xmlns:a16="http://schemas.microsoft.com/office/drawing/2014/main" id="{05BE4EEF-76BF-C841-A402-1A8D21A8F9ED}"/>
              </a:ext>
            </a:extLst>
          </p:cNvPr>
          <p:cNvSpPr>
            <a:spLocks noGrp="1"/>
          </p:cNvSpPr>
          <p:nvPr>
            <p:ph idx="12"/>
          </p:nvPr>
        </p:nvSpPr>
        <p:spPr/>
        <p:txBody>
          <a:bodyPr/>
          <a:lstStyle/>
          <a:p>
            <a:r>
              <a:rPr lang="en-US" dirty="0"/>
              <a:t>Erdafitinib</a:t>
            </a:r>
          </a:p>
        </p:txBody>
      </p:sp>
      <p:sp>
        <p:nvSpPr>
          <p:cNvPr id="5" name="Content Placeholder 4">
            <a:extLst>
              <a:ext uri="{FF2B5EF4-FFF2-40B4-BE49-F238E27FC236}">
                <a16:creationId xmlns:a16="http://schemas.microsoft.com/office/drawing/2014/main" id="{6F498E7A-362B-7F46-8576-0E8F9298AB83}"/>
              </a:ext>
            </a:extLst>
          </p:cNvPr>
          <p:cNvSpPr>
            <a:spLocks noGrp="1"/>
          </p:cNvSpPr>
          <p:nvPr>
            <p:ph idx="13"/>
          </p:nvPr>
        </p:nvSpPr>
        <p:spPr/>
        <p:txBody>
          <a:bodyPr/>
          <a:lstStyle/>
          <a:p>
            <a:r>
              <a:rPr lang="en-US" dirty="0" err="1"/>
              <a:t>Erdafitinib</a:t>
            </a:r>
            <a:endParaRPr lang="en-US" dirty="0"/>
          </a:p>
        </p:txBody>
      </p:sp>
      <p:sp>
        <p:nvSpPr>
          <p:cNvPr id="6" name="Content Placeholder 5">
            <a:extLst>
              <a:ext uri="{FF2B5EF4-FFF2-40B4-BE49-F238E27FC236}">
                <a16:creationId xmlns:a16="http://schemas.microsoft.com/office/drawing/2014/main" id="{C4A4C434-4952-5845-BD8A-C2BD1FAE7829}"/>
              </a:ext>
            </a:extLst>
          </p:cNvPr>
          <p:cNvSpPr>
            <a:spLocks noGrp="1"/>
          </p:cNvSpPr>
          <p:nvPr>
            <p:ph idx="14"/>
          </p:nvPr>
        </p:nvSpPr>
        <p:spPr/>
        <p:txBody>
          <a:bodyPr/>
          <a:lstStyle/>
          <a:p>
            <a:r>
              <a:rPr lang="en-US" dirty="0" err="1"/>
              <a:t>Enfortumab</a:t>
            </a:r>
            <a:r>
              <a:rPr lang="en-US" dirty="0"/>
              <a:t> </a:t>
            </a:r>
            <a:r>
              <a:rPr lang="en-US" dirty="0" err="1"/>
              <a:t>vedotin</a:t>
            </a:r>
            <a:endParaRPr lang="en-US" dirty="0"/>
          </a:p>
        </p:txBody>
      </p:sp>
      <p:sp>
        <p:nvSpPr>
          <p:cNvPr id="7" name="Content Placeholder 6">
            <a:extLst>
              <a:ext uri="{FF2B5EF4-FFF2-40B4-BE49-F238E27FC236}">
                <a16:creationId xmlns:a16="http://schemas.microsoft.com/office/drawing/2014/main" id="{60098732-DE30-F642-85BE-546BC2AC1034}"/>
              </a:ext>
            </a:extLst>
          </p:cNvPr>
          <p:cNvSpPr>
            <a:spLocks noGrp="1"/>
          </p:cNvSpPr>
          <p:nvPr>
            <p:ph idx="15"/>
          </p:nvPr>
        </p:nvSpPr>
        <p:spPr/>
        <p:txBody>
          <a:bodyPr/>
          <a:lstStyle/>
          <a:p>
            <a:r>
              <a:rPr lang="en-US" dirty="0" err="1"/>
              <a:t>Enfortumab</a:t>
            </a:r>
            <a:r>
              <a:rPr lang="en-US" dirty="0"/>
              <a:t> </a:t>
            </a:r>
            <a:r>
              <a:rPr lang="en-US" dirty="0" err="1"/>
              <a:t>vedotin</a:t>
            </a:r>
            <a:endParaRPr lang="en-US" dirty="0"/>
          </a:p>
        </p:txBody>
      </p:sp>
      <p:sp>
        <p:nvSpPr>
          <p:cNvPr id="8" name="Content Placeholder 7">
            <a:extLst>
              <a:ext uri="{FF2B5EF4-FFF2-40B4-BE49-F238E27FC236}">
                <a16:creationId xmlns:a16="http://schemas.microsoft.com/office/drawing/2014/main" id="{27F02A8E-0C94-8C40-AA05-74C88C4B7FCF}"/>
              </a:ext>
            </a:extLst>
          </p:cNvPr>
          <p:cNvSpPr>
            <a:spLocks noGrp="1"/>
          </p:cNvSpPr>
          <p:nvPr>
            <p:ph idx="16"/>
          </p:nvPr>
        </p:nvSpPr>
        <p:spPr/>
        <p:txBody>
          <a:bodyPr/>
          <a:lstStyle/>
          <a:p>
            <a:r>
              <a:rPr lang="en-US" dirty="0" err="1"/>
              <a:t>Enfortumab</a:t>
            </a:r>
            <a:r>
              <a:rPr lang="en-US" dirty="0"/>
              <a:t> </a:t>
            </a:r>
            <a:r>
              <a:rPr lang="en-US" dirty="0" err="1"/>
              <a:t>vedotin</a:t>
            </a:r>
            <a:endParaRPr lang="en-US" dirty="0"/>
          </a:p>
        </p:txBody>
      </p:sp>
      <p:sp>
        <p:nvSpPr>
          <p:cNvPr id="9" name="Content Placeholder 8">
            <a:extLst>
              <a:ext uri="{FF2B5EF4-FFF2-40B4-BE49-F238E27FC236}">
                <a16:creationId xmlns:a16="http://schemas.microsoft.com/office/drawing/2014/main" id="{64EA1C24-FB88-0446-AD02-319EABB2235C}"/>
              </a:ext>
            </a:extLst>
          </p:cNvPr>
          <p:cNvSpPr>
            <a:spLocks noGrp="1"/>
          </p:cNvSpPr>
          <p:nvPr>
            <p:ph idx="17"/>
          </p:nvPr>
        </p:nvSpPr>
        <p:spPr/>
        <p:txBody>
          <a:bodyPr/>
          <a:lstStyle/>
          <a:p>
            <a:r>
              <a:rPr lang="en-US" dirty="0" err="1"/>
              <a:t>Erdafitinib</a:t>
            </a:r>
            <a:endParaRPr lang="en-US" dirty="0"/>
          </a:p>
        </p:txBody>
      </p:sp>
      <p:sp>
        <p:nvSpPr>
          <p:cNvPr id="10" name="Content Placeholder 9">
            <a:extLst>
              <a:ext uri="{FF2B5EF4-FFF2-40B4-BE49-F238E27FC236}">
                <a16:creationId xmlns:a16="http://schemas.microsoft.com/office/drawing/2014/main" id="{1B290545-DC61-9645-B308-184D5116F83C}"/>
              </a:ext>
            </a:extLst>
          </p:cNvPr>
          <p:cNvSpPr>
            <a:spLocks noGrp="1"/>
          </p:cNvSpPr>
          <p:nvPr>
            <p:ph idx="18"/>
          </p:nvPr>
        </p:nvSpPr>
        <p:spPr/>
        <p:txBody>
          <a:bodyPr/>
          <a:lstStyle/>
          <a:p>
            <a:r>
              <a:rPr lang="en-US" dirty="0" err="1"/>
              <a:t>Erdafitinib</a:t>
            </a:r>
            <a:endParaRPr lang="en-US" dirty="0"/>
          </a:p>
        </p:txBody>
      </p:sp>
    </p:spTree>
    <p:extLst>
      <p:ext uri="{BB962C8B-B14F-4D97-AF65-F5344CB8AC3E}">
        <p14:creationId xmlns:p14="http://schemas.microsoft.com/office/powerpoint/2010/main" val="3940464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2CCC5-9432-4E43-8AC9-7A1082F43F53}"/>
              </a:ext>
            </a:extLst>
          </p:cNvPr>
          <p:cNvSpPr>
            <a:spLocks noGrp="1"/>
          </p:cNvSpPr>
          <p:nvPr>
            <p:ph type="title"/>
          </p:nvPr>
        </p:nvSpPr>
        <p:spPr>
          <a:xfrm>
            <a:off x="912285" y="44624"/>
            <a:ext cx="9720219" cy="1844824"/>
          </a:xfrm>
        </p:spPr>
        <p:txBody>
          <a:bodyPr/>
          <a:lstStyle/>
          <a:p>
            <a:r>
              <a:rPr lang="en-US" dirty="0"/>
              <a:t>What would you generally recommend as second-line therapy for an </a:t>
            </a:r>
            <a:r>
              <a:rPr lang="en-US" u="sng" dirty="0"/>
              <a:t>80-year-old</a:t>
            </a:r>
            <a:r>
              <a:rPr lang="en-US" dirty="0"/>
              <a:t> patient with metastatic UBC to the liver whose disease progresses on first-line </a:t>
            </a:r>
            <a:r>
              <a:rPr lang="en-US" u="sng" dirty="0"/>
              <a:t>pembrolizumab</a:t>
            </a:r>
            <a:r>
              <a:rPr lang="en-US" dirty="0"/>
              <a:t> and who is </a:t>
            </a:r>
            <a:r>
              <a:rPr lang="en-US" u="sng" dirty="0"/>
              <a:t>found to have an FGFR3 mutation</a:t>
            </a:r>
            <a:r>
              <a:rPr lang="en-US" dirty="0"/>
              <a:t>?</a:t>
            </a:r>
          </a:p>
        </p:txBody>
      </p:sp>
      <p:sp>
        <p:nvSpPr>
          <p:cNvPr id="3" name="Content Placeholder 2">
            <a:extLst>
              <a:ext uri="{FF2B5EF4-FFF2-40B4-BE49-F238E27FC236}">
                <a16:creationId xmlns:a16="http://schemas.microsoft.com/office/drawing/2014/main" id="{6F2233E4-9E64-E741-A169-4D448D675318}"/>
              </a:ext>
            </a:extLst>
          </p:cNvPr>
          <p:cNvSpPr>
            <a:spLocks noGrp="1"/>
          </p:cNvSpPr>
          <p:nvPr>
            <p:ph idx="11"/>
          </p:nvPr>
        </p:nvSpPr>
        <p:spPr/>
        <p:txBody>
          <a:bodyPr/>
          <a:lstStyle/>
          <a:p>
            <a:r>
              <a:rPr lang="en-US" dirty="0" err="1"/>
              <a:t>Enfortumab</a:t>
            </a:r>
            <a:r>
              <a:rPr lang="en-US" dirty="0"/>
              <a:t> </a:t>
            </a:r>
            <a:r>
              <a:rPr lang="en-US" dirty="0" err="1"/>
              <a:t>vedotin</a:t>
            </a:r>
            <a:endParaRPr lang="en-US" dirty="0"/>
          </a:p>
        </p:txBody>
      </p:sp>
      <p:sp>
        <p:nvSpPr>
          <p:cNvPr id="4" name="Content Placeholder 3">
            <a:extLst>
              <a:ext uri="{FF2B5EF4-FFF2-40B4-BE49-F238E27FC236}">
                <a16:creationId xmlns:a16="http://schemas.microsoft.com/office/drawing/2014/main" id="{54FAB0A6-4747-CF4B-9622-C5D1C3C3FC1D}"/>
              </a:ext>
            </a:extLst>
          </p:cNvPr>
          <p:cNvSpPr>
            <a:spLocks noGrp="1"/>
          </p:cNvSpPr>
          <p:nvPr>
            <p:ph idx="12"/>
          </p:nvPr>
        </p:nvSpPr>
        <p:spPr/>
        <p:txBody>
          <a:bodyPr/>
          <a:lstStyle/>
          <a:p>
            <a:r>
              <a:rPr lang="en-US" dirty="0"/>
              <a:t>Chemotherapy if fit, </a:t>
            </a:r>
            <a:r>
              <a:rPr lang="en-US" dirty="0" err="1"/>
              <a:t>enfortumab</a:t>
            </a:r>
            <a:r>
              <a:rPr lang="en-US" dirty="0"/>
              <a:t> vedotin or erdafitinib if not</a:t>
            </a:r>
          </a:p>
        </p:txBody>
      </p:sp>
      <p:sp>
        <p:nvSpPr>
          <p:cNvPr id="5" name="Content Placeholder 4">
            <a:extLst>
              <a:ext uri="{FF2B5EF4-FFF2-40B4-BE49-F238E27FC236}">
                <a16:creationId xmlns:a16="http://schemas.microsoft.com/office/drawing/2014/main" id="{8C4A2540-67D4-E24C-B227-20E90614B476}"/>
              </a:ext>
            </a:extLst>
          </p:cNvPr>
          <p:cNvSpPr>
            <a:spLocks noGrp="1"/>
          </p:cNvSpPr>
          <p:nvPr>
            <p:ph idx="13"/>
          </p:nvPr>
        </p:nvSpPr>
        <p:spPr/>
        <p:txBody>
          <a:bodyPr/>
          <a:lstStyle/>
          <a:p>
            <a:r>
              <a:rPr lang="en-US" dirty="0"/>
              <a:t>Chemotherapy</a:t>
            </a:r>
          </a:p>
        </p:txBody>
      </p:sp>
      <p:sp>
        <p:nvSpPr>
          <p:cNvPr id="6" name="Content Placeholder 5">
            <a:extLst>
              <a:ext uri="{FF2B5EF4-FFF2-40B4-BE49-F238E27FC236}">
                <a16:creationId xmlns:a16="http://schemas.microsoft.com/office/drawing/2014/main" id="{C4F0048D-ED31-0F48-BBDE-1CE0DB06BE7B}"/>
              </a:ext>
            </a:extLst>
          </p:cNvPr>
          <p:cNvSpPr>
            <a:spLocks noGrp="1"/>
          </p:cNvSpPr>
          <p:nvPr>
            <p:ph idx="14"/>
          </p:nvPr>
        </p:nvSpPr>
        <p:spPr/>
        <p:txBody>
          <a:bodyPr/>
          <a:lstStyle/>
          <a:p>
            <a:r>
              <a:rPr lang="en-US" dirty="0" err="1"/>
              <a:t>Erdafitinib</a:t>
            </a:r>
            <a:endParaRPr lang="en-US" dirty="0"/>
          </a:p>
        </p:txBody>
      </p:sp>
      <p:sp>
        <p:nvSpPr>
          <p:cNvPr id="7" name="Content Placeholder 6">
            <a:extLst>
              <a:ext uri="{FF2B5EF4-FFF2-40B4-BE49-F238E27FC236}">
                <a16:creationId xmlns:a16="http://schemas.microsoft.com/office/drawing/2014/main" id="{DBD578EA-442A-724A-8289-AA8254B980CA}"/>
              </a:ext>
            </a:extLst>
          </p:cNvPr>
          <p:cNvSpPr>
            <a:spLocks noGrp="1"/>
          </p:cNvSpPr>
          <p:nvPr>
            <p:ph idx="15"/>
          </p:nvPr>
        </p:nvSpPr>
        <p:spPr/>
        <p:txBody>
          <a:bodyPr/>
          <a:lstStyle/>
          <a:p>
            <a:r>
              <a:rPr lang="en-US" dirty="0" err="1"/>
              <a:t>Enfortumab</a:t>
            </a:r>
            <a:r>
              <a:rPr lang="en-US" dirty="0"/>
              <a:t> </a:t>
            </a:r>
            <a:r>
              <a:rPr lang="en-US" dirty="0" err="1"/>
              <a:t>vedotin</a:t>
            </a:r>
            <a:endParaRPr lang="en-US" dirty="0"/>
          </a:p>
        </p:txBody>
      </p:sp>
      <p:sp>
        <p:nvSpPr>
          <p:cNvPr id="8" name="Content Placeholder 7">
            <a:extLst>
              <a:ext uri="{FF2B5EF4-FFF2-40B4-BE49-F238E27FC236}">
                <a16:creationId xmlns:a16="http://schemas.microsoft.com/office/drawing/2014/main" id="{DFB1B788-D6A0-8445-ADA8-3EF6BE77992B}"/>
              </a:ext>
            </a:extLst>
          </p:cNvPr>
          <p:cNvSpPr>
            <a:spLocks noGrp="1"/>
          </p:cNvSpPr>
          <p:nvPr>
            <p:ph idx="16"/>
          </p:nvPr>
        </p:nvSpPr>
        <p:spPr/>
        <p:txBody>
          <a:bodyPr/>
          <a:lstStyle/>
          <a:p>
            <a:r>
              <a:rPr lang="en-US" dirty="0"/>
              <a:t>Chemotherapy</a:t>
            </a:r>
          </a:p>
        </p:txBody>
      </p:sp>
      <p:sp>
        <p:nvSpPr>
          <p:cNvPr id="9" name="Content Placeholder 8">
            <a:extLst>
              <a:ext uri="{FF2B5EF4-FFF2-40B4-BE49-F238E27FC236}">
                <a16:creationId xmlns:a16="http://schemas.microsoft.com/office/drawing/2014/main" id="{94A121C4-8A7D-AB41-AB92-A4C8FB8482BE}"/>
              </a:ext>
            </a:extLst>
          </p:cNvPr>
          <p:cNvSpPr>
            <a:spLocks noGrp="1"/>
          </p:cNvSpPr>
          <p:nvPr>
            <p:ph idx="17"/>
          </p:nvPr>
        </p:nvSpPr>
        <p:spPr/>
        <p:txBody>
          <a:bodyPr/>
          <a:lstStyle/>
          <a:p>
            <a:r>
              <a:rPr lang="en-US" dirty="0" err="1"/>
              <a:t>Erdafitinib</a:t>
            </a:r>
            <a:endParaRPr lang="en-US" dirty="0"/>
          </a:p>
        </p:txBody>
      </p:sp>
      <p:sp>
        <p:nvSpPr>
          <p:cNvPr id="10" name="Content Placeholder 9">
            <a:extLst>
              <a:ext uri="{FF2B5EF4-FFF2-40B4-BE49-F238E27FC236}">
                <a16:creationId xmlns:a16="http://schemas.microsoft.com/office/drawing/2014/main" id="{BB480945-1032-0048-AA1B-0A9B6D3D5CC5}"/>
              </a:ext>
            </a:extLst>
          </p:cNvPr>
          <p:cNvSpPr>
            <a:spLocks noGrp="1"/>
          </p:cNvSpPr>
          <p:nvPr>
            <p:ph idx="18"/>
          </p:nvPr>
        </p:nvSpPr>
        <p:spPr/>
        <p:txBody>
          <a:bodyPr/>
          <a:lstStyle/>
          <a:p>
            <a:r>
              <a:rPr lang="en-US" dirty="0"/>
              <a:t>Chemotherapy</a:t>
            </a:r>
          </a:p>
        </p:txBody>
      </p:sp>
    </p:spTree>
    <p:extLst>
      <p:ext uri="{BB962C8B-B14F-4D97-AF65-F5344CB8AC3E}">
        <p14:creationId xmlns:p14="http://schemas.microsoft.com/office/powerpoint/2010/main" val="331048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AFF3-E1E0-064D-805A-51E6D82A9D6B}"/>
              </a:ext>
            </a:extLst>
          </p:cNvPr>
          <p:cNvSpPr>
            <a:spLocks noGrp="1"/>
          </p:cNvSpPr>
          <p:nvPr>
            <p:ph type="title"/>
          </p:nvPr>
        </p:nvSpPr>
        <p:spPr/>
        <p:txBody>
          <a:bodyPr/>
          <a:lstStyle/>
          <a:p>
            <a:r>
              <a:rPr lang="en-US"/>
              <a:t>What is your usual starting dose and schedule of erdafitinib for younger, otherwise healthy patients with </a:t>
            </a:r>
            <a:r>
              <a:rPr lang="en-US" err="1"/>
              <a:t>mUBC</a:t>
            </a:r>
            <a:r>
              <a:rPr lang="en-US"/>
              <a:t>?</a:t>
            </a:r>
          </a:p>
        </p:txBody>
      </p:sp>
      <p:sp>
        <p:nvSpPr>
          <p:cNvPr id="3" name="Content Placeholder 2">
            <a:extLst>
              <a:ext uri="{FF2B5EF4-FFF2-40B4-BE49-F238E27FC236}">
                <a16:creationId xmlns:a16="http://schemas.microsoft.com/office/drawing/2014/main" id="{82CC7A50-F8FE-134D-B2FD-3C61500A9447}"/>
              </a:ext>
            </a:extLst>
          </p:cNvPr>
          <p:cNvSpPr>
            <a:spLocks noGrp="1"/>
          </p:cNvSpPr>
          <p:nvPr>
            <p:ph idx="11"/>
          </p:nvPr>
        </p:nvSpPr>
        <p:spPr/>
        <p:txBody>
          <a:bodyPr/>
          <a:lstStyle/>
          <a:p>
            <a:r>
              <a:rPr lang="en-US"/>
              <a:t>8 mg once daily </a:t>
            </a:r>
          </a:p>
        </p:txBody>
      </p:sp>
      <p:sp>
        <p:nvSpPr>
          <p:cNvPr id="4" name="Content Placeholder 3">
            <a:extLst>
              <a:ext uri="{FF2B5EF4-FFF2-40B4-BE49-F238E27FC236}">
                <a16:creationId xmlns:a16="http://schemas.microsoft.com/office/drawing/2014/main" id="{997A94F5-6B46-2347-9446-E776BDB95749}"/>
              </a:ext>
            </a:extLst>
          </p:cNvPr>
          <p:cNvSpPr>
            <a:spLocks noGrp="1"/>
          </p:cNvSpPr>
          <p:nvPr>
            <p:ph idx="12"/>
          </p:nvPr>
        </p:nvSpPr>
        <p:spPr/>
        <p:txBody>
          <a:bodyPr/>
          <a:lstStyle/>
          <a:p>
            <a:r>
              <a:rPr lang="en-US"/>
              <a:t>8 mg once daily</a:t>
            </a:r>
          </a:p>
        </p:txBody>
      </p:sp>
      <p:sp>
        <p:nvSpPr>
          <p:cNvPr id="5" name="Content Placeholder 4">
            <a:extLst>
              <a:ext uri="{FF2B5EF4-FFF2-40B4-BE49-F238E27FC236}">
                <a16:creationId xmlns:a16="http://schemas.microsoft.com/office/drawing/2014/main" id="{5E63F74A-E481-374D-B34F-A5C57E58A56E}"/>
              </a:ext>
            </a:extLst>
          </p:cNvPr>
          <p:cNvSpPr>
            <a:spLocks noGrp="1"/>
          </p:cNvSpPr>
          <p:nvPr>
            <p:ph idx="13"/>
          </p:nvPr>
        </p:nvSpPr>
        <p:spPr/>
        <p:txBody>
          <a:bodyPr/>
          <a:lstStyle/>
          <a:p>
            <a:r>
              <a:rPr lang="en-US"/>
              <a:t>8 mg per day </a:t>
            </a:r>
          </a:p>
        </p:txBody>
      </p:sp>
      <p:sp>
        <p:nvSpPr>
          <p:cNvPr id="6" name="Content Placeholder 5">
            <a:extLst>
              <a:ext uri="{FF2B5EF4-FFF2-40B4-BE49-F238E27FC236}">
                <a16:creationId xmlns:a16="http://schemas.microsoft.com/office/drawing/2014/main" id="{5E821804-9C37-5345-B3F2-278BE5C91614}"/>
              </a:ext>
            </a:extLst>
          </p:cNvPr>
          <p:cNvSpPr>
            <a:spLocks noGrp="1"/>
          </p:cNvSpPr>
          <p:nvPr>
            <p:ph idx="14"/>
          </p:nvPr>
        </p:nvSpPr>
        <p:spPr/>
        <p:txBody>
          <a:bodyPr/>
          <a:lstStyle/>
          <a:p>
            <a:r>
              <a:rPr lang="en-US"/>
              <a:t>4 mg BID </a:t>
            </a:r>
          </a:p>
        </p:txBody>
      </p:sp>
      <p:sp>
        <p:nvSpPr>
          <p:cNvPr id="7" name="Content Placeholder 6">
            <a:extLst>
              <a:ext uri="{FF2B5EF4-FFF2-40B4-BE49-F238E27FC236}">
                <a16:creationId xmlns:a16="http://schemas.microsoft.com/office/drawing/2014/main" id="{712B88BE-C93E-674D-9905-D646ED2F5D0C}"/>
              </a:ext>
            </a:extLst>
          </p:cNvPr>
          <p:cNvSpPr>
            <a:spLocks noGrp="1"/>
          </p:cNvSpPr>
          <p:nvPr>
            <p:ph idx="15"/>
          </p:nvPr>
        </p:nvSpPr>
        <p:spPr/>
        <p:txBody>
          <a:bodyPr/>
          <a:lstStyle/>
          <a:p>
            <a:r>
              <a:rPr lang="en-US"/>
              <a:t>8 mg per day </a:t>
            </a:r>
          </a:p>
        </p:txBody>
      </p:sp>
      <p:sp>
        <p:nvSpPr>
          <p:cNvPr id="8" name="Content Placeholder 7">
            <a:extLst>
              <a:ext uri="{FF2B5EF4-FFF2-40B4-BE49-F238E27FC236}">
                <a16:creationId xmlns:a16="http://schemas.microsoft.com/office/drawing/2014/main" id="{8F44D6BF-0260-D04F-9F5A-3C8AD3024C9D}"/>
              </a:ext>
            </a:extLst>
          </p:cNvPr>
          <p:cNvSpPr>
            <a:spLocks noGrp="1"/>
          </p:cNvSpPr>
          <p:nvPr>
            <p:ph idx="16"/>
          </p:nvPr>
        </p:nvSpPr>
        <p:spPr/>
        <p:txBody>
          <a:bodyPr/>
          <a:lstStyle/>
          <a:p>
            <a:r>
              <a:rPr lang="en-US"/>
              <a:t>8 mg per day </a:t>
            </a:r>
          </a:p>
        </p:txBody>
      </p:sp>
      <p:sp>
        <p:nvSpPr>
          <p:cNvPr id="9" name="Content Placeholder 8">
            <a:extLst>
              <a:ext uri="{FF2B5EF4-FFF2-40B4-BE49-F238E27FC236}">
                <a16:creationId xmlns:a16="http://schemas.microsoft.com/office/drawing/2014/main" id="{813BEAA8-9469-184A-93AB-D6E352853763}"/>
              </a:ext>
            </a:extLst>
          </p:cNvPr>
          <p:cNvSpPr>
            <a:spLocks noGrp="1"/>
          </p:cNvSpPr>
          <p:nvPr>
            <p:ph idx="17"/>
          </p:nvPr>
        </p:nvSpPr>
        <p:spPr/>
        <p:txBody>
          <a:bodyPr/>
          <a:lstStyle/>
          <a:p>
            <a:r>
              <a:rPr lang="en-US"/>
              <a:t>8 mg and up-titrate to 9 mg </a:t>
            </a:r>
          </a:p>
        </p:txBody>
      </p:sp>
      <p:sp>
        <p:nvSpPr>
          <p:cNvPr id="10" name="Content Placeholder 9">
            <a:extLst>
              <a:ext uri="{FF2B5EF4-FFF2-40B4-BE49-F238E27FC236}">
                <a16:creationId xmlns:a16="http://schemas.microsoft.com/office/drawing/2014/main" id="{9766B90B-61E4-6C48-85DF-B46EC197B0BA}"/>
              </a:ext>
            </a:extLst>
          </p:cNvPr>
          <p:cNvSpPr>
            <a:spLocks noGrp="1"/>
          </p:cNvSpPr>
          <p:nvPr>
            <p:ph idx="18"/>
          </p:nvPr>
        </p:nvSpPr>
        <p:spPr/>
        <p:txBody>
          <a:bodyPr/>
          <a:lstStyle/>
          <a:p>
            <a:r>
              <a:rPr lang="en-US"/>
              <a:t>8 mg per day </a:t>
            </a:r>
          </a:p>
        </p:txBody>
      </p:sp>
    </p:spTree>
    <p:extLst>
      <p:ext uri="{BB962C8B-B14F-4D97-AF65-F5344CB8AC3E}">
        <p14:creationId xmlns:p14="http://schemas.microsoft.com/office/powerpoint/2010/main" val="4173215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01BC-E34F-1541-8B66-B250521F23D7}"/>
              </a:ext>
            </a:extLst>
          </p:cNvPr>
          <p:cNvSpPr>
            <a:spLocks noGrp="1"/>
          </p:cNvSpPr>
          <p:nvPr>
            <p:ph type="title"/>
          </p:nvPr>
        </p:nvSpPr>
        <p:spPr/>
        <p:txBody>
          <a:bodyPr/>
          <a:lstStyle/>
          <a:p>
            <a:r>
              <a:rPr lang="en-US" dirty="0"/>
              <a:t>Do you counsel all of your patients with </a:t>
            </a:r>
            <a:r>
              <a:rPr lang="en-US" dirty="0" err="1"/>
              <a:t>mUBC</a:t>
            </a:r>
            <a:r>
              <a:rPr lang="en-US" dirty="0"/>
              <a:t> receiving erdafitinib to limit their phosphate intake? </a:t>
            </a:r>
          </a:p>
        </p:txBody>
      </p:sp>
      <p:sp>
        <p:nvSpPr>
          <p:cNvPr id="3" name="Content Placeholder 2">
            <a:extLst>
              <a:ext uri="{FF2B5EF4-FFF2-40B4-BE49-F238E27FC236}">
                <a16:creationId xmlns:a16="http://schemas.microsoft.com/office/drawing/2014/main" id="{97594ADF-BF5A-B448-8056-4D2C1C93FDFA}"/>
              </a:ext>
            </a:extLst>
          </p:cNvPr>
          <p:cNvSpPr>
            <a:spLocks noGrp="1"/>
          </p:cNvSpPr>
          <p:nvPr>
            <p:ph idx="11"/>
          </p:nvPr>
        </p:nvSpPr>
        <p:spPr/>
        <p:txBody>
          <a:bodyPr/>
          <a:lstStyle/>
          <a:p>
            <a:r>
              <a:rPr lang="en-US" dirty="0"/>
              <a:t>Yes: Provide a list of foods high in phosphate to avoid/limit</a:t>
            </a:r>
          </a:p>
        </p:txBody>
      </p:sp>
      <p:sp>
        <p:nvSpPr>
          <p:cNvPr id="4" name="Content Placeholder 3">
            <a:extLst>
              <a:ext uri="{FF2B5EF4-FFF2-40B4-BE49-F238E27FC236}">
                <a16:creationId xmlns:a16="http://schemas.microsoft.com/office/drawing/2014/main" id="{4DD621D3-5240-AF4F-89D3-BBAEF12AC8C4}"/>
              </a:ext>
            </a:extLst>
          </p:cNvPr>
          <p:cNvSpPr>
            <a:spLocks noGrp="1"/>
          </p:cNvSpPr>
          <p:nvPr>
            <p:ph idx="12"/>
          </p:nvPr>
        </p:nvSpPr>
        <p:spPr/>
        <p:txBody>
          <a:bodyPr/>
          <a:lstStyle/>
          <a:p>
            <a:r>
              <a:rPr lang="en-US" dirty="0"/>
              <a:t>Yes: Provide a list of foods high in phosphate to avoid/limit</a:t>
            </a:r>
          </a:p>
        </p:txBody>
      </p:sp>
      <p:sp>
        <p:nvSpPr>
          <p:cNvPr id="5" name="Content Placeholder 4">
            <a:extLst>
              <a:ext uri="{FF2B5EF4-FFF2-40B4-BE49-F238E27FC236}">
                <a16:creationId xmlns:a16="http://schemas.microsoft.com/office/drawing/2014/main" id="{98164D34-4138-9842-8709-6AE39EF3C03C}"/>
              </a:ext>
            </a:extLst>
          </p:cNvPr>
          <p:cNvSpPr>
            <a:spLocks noGrp="1"/>
          </p:cNvSpPr>
          <p:nvPr>
            <p:ph idx="13"/>
          </p:nvPr>
        </p:nvSpPr>
        <p:spPr/>
        <p:txBody>
          <a:bodyPr/>
          <a:lstStyle/>
          <a:p>
            <a:r>
              <a:rPr lang="en-US" dirty="0"/>
              <a:t>No</a:t>
            </a:r>
          </a:p>
        </p:txBody>
      </p:sp>
      <p:sp>
        <p:nvSpPr>
          <p:cNvPr id="6" name="Content Placeholder 5">
            <a:extLst>
              <a:ext uri="{FF2B5EF4-FFF2-40B4-BE49-F238E27FC236}">
                <a16:creationId xmlns:a16="http://schemas.microsoft.com/office/drawing/2014/main" id="{0A3E57BF-3A91-0C46-A0A8-28334489F193}"/>
              </a:ext>
            </a:extLst>
          </p:cNvPr>
          <p:cNvSpPr>
            <a:spLocks noGrp="1"/>
          </p:cNvSpPr>
          <p:nvPr>
            <p:ph idx="14"/>
          </p:nvPr>
        </p:nvSpPr>
        <p:spPr/>
        <p:txBody>
          <a:bodyPr/>
          <a:lstStyle/>
          <a:p>
            <a:r>
              <a:rPr lang="en-US" dirty="0"/>
              <a:t>Yes</a:t>
            </a:r>
          </a:p>
        </p:txBody>
      </p:sp>
      <p:sp>
        <p:nvSpPr>
          <p:cNvPr id="7" name="Content Placeholder 6">
            <a:extLst>
              <a:ext uri="{FF2B5EF4-FFF2-40B4-BE49-F238E27FC236}">
                <a16:creationId xmlns:a16="http://schemas.microsoft.com/office/drawing/2014/main" id="{EC1642A9-F582-8442-9E55-A4244625418F}"/>
              </a:ext>
            </a:extLst>
          </p:cNvPr>
          <p:cNvSpPr>
            <a:spLocks noGrp="1"/>
          </p:cNvSpPr>
          <p:nvPr>
            <p:ph idx="15"/>
          </p:nvPr>
        </p:nvSpPr>
        <p:spPr/>
        <p:txBody>
          <a:bodyPr/>
          <a:lstStyle/>
          <a:p>
            <a:r>
              <a:rPr lang="en-US" dirty="0"/>
              <a:t>No</a:t>
            </a:r>
          </a:p>
        </p:txBody>
      </p:sp>
      <p:sp>
        <p:nvSpPr>
          <p:cNvPr id="8" name="Content Placeholder 7">
            <a:extLst>
              <a:ext uri="{FF2B5EF4-FFF2-40B4-BE49-F238E27FC236}">
                <a16:creationId xmlns:a16="http://schemas.microsoft.com/office/drawing/2014/main" id="{19AF30DD-B517-C440-A8E2-74C74F2EA895}"/>
              </a:ext>
            </a:extLst>
          </p:cNvPr>
          <p:cNvSpPr>
            <a:spLocks noGrp="1"/>
          </p:cNvSpPr>
          <p:nvPr>
            <p:ph idx="16"/>
          </p:nvPr>
        </p:nvSpPr>
        <p:spPr/>
        <p:txBody>
          <a:bodyPr/>
          <a:lstStyle/>
          <a:p>
            <a:r>
              <a:rPr lang="en-US" dirty="0"/>
              <a:t>Yes: As low as reasonably achievable</a:t>
            </a:r>
          </a:p>
        </p:txBody>
      </p:sp>
      <p:sp>
        <p:nvSpPr>
          <p:cNvPr id="9" name="Content Placeholder 8">
            <a:extLst>
              <a:ext uri="{FF2B5EF4-FFF2-40B4-BE49-F238E27FC236}">
                <a16:creationId xmlns:a16="http://schemas.microsoft.com/office/drawing/2014/main" id="{A2D77F25-DA1E-F048-A2DD-33A5BD38CD09}"/>
              </a:ext>
            </a:extLst>
          </p:cNvPr>
          <p:cNvSpPr>
            <a:spLocks noGrp="1"/>
          </p:cNvSpPr>
          <p:nvPr>
            <p:ph idx="17"/>
          </p:nvPr>
        </p:nvSpPr>
        <p:spPr/>
        <p:txBody>
          <a:bodyPr/>
          <a:lstStyle/>
          <a:p>
            <a:r>
              <a:rPr lang="en-US" dirty="0"/>
              <a:t>Yes</a:t>
            </a:r>
          </a:p>
        </p:txBody>
      </p:sp>
      <p:sp>
        <p:nvSpPr>
          <p:cNvPr id="10" name="Content Placeholder 9">
            <a:extLst>
              <a:ext uri="{FF2B5EF4-FFF2-40B4-BE49-F238E27FC236}">
                <a16:creationId xmlns:a16="http://schemas.microsoft.com/office/drawing/2014/main" id="{8EDE6CCF-53A6-EB4D-A3B3-7E89E299EAE4}"/>
              </a:ext>
            </a:extLst>
          </p:cNvPr>
          <p:cNvSpPr>
            <a:spLocks noGrp="1"/>
          </p:cNvSpPr>
          <p:nvPr>
            <p:ph idx="18"/>
          </p:nvPr>
        </p:nvSpPr>
        <p:spPr/>
        <p:txBody>
          <a:bodyPr/>
          <a:lstStyle/>
          <a:p>
            <a:r>
              <a:rPr lang="en-US" dirty="0"/>
              <a:t>Yes: Modest</a:t>
            </a:r>
          </a:p>
        </p:txBody>
      </p:sp>
    </p:spTree>
    <p:extLst>
      <p:ext uri="{BB962C8B-B14F-4D97-AF65-F5344CB8AC3E}">
        <p14:creationId xmlns:p14="http://schemas.microsoft.com/office/powerpoint/2010/main" val="1412573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E574-6C4E-E041-A3B2-B1B8AC0FEAB5}"/>
              </a:ext>
            </a:extLst>
          </p:cNvPr>
          <p:cNvSpPr>
            <a:spLocks noGrp="1"/>
          </p:cNvSpPr>
          <p:nvPr>
            <p:ph type="title"/>
          </p:nvPr>
        </p:nvSpPr>
        <p:spPr/>
        <p:txBody>
          <a:bodyPr/>
          <a:lstStyle/>
          <a:p>
            <a:r>
              <a:rPr lang="en-US" dirty="0"/>
              <a:t>In your current practice, how do you typically approach the management of gastrointestinal toxicity experienced with erdafitinib?</a:t>
            </a:r>
          </a:p>
        </p:txBody>
      </p:sp>
      <p:sp>
        <p:nvSpPr>
          <p:cNvPr id="3" name="Content Placeholder 2">
            <a:extLst>
              <a:ext uri="{FF2B5EF4-FFF2-40B4-BE49-F238E27FC236}">
                <a16:creationId xmlns:a16="http://schemas.microsoft.com/office/drawing/2014/main" id="{EDB28B78-A7A8-6E4B-A354-3E7DC95D4BFD}"/>
              </a:ext>
            </a:extLst>
          </p:cNvPr>
          <p:cNvSpPr>
            <a:spLocks noGrp="1"/>
          </p:cNvSpPr>
          <p:nvPr>
            <p:ph idx="11"/>
          </p:nvPr>
        </p:nvSpPr>
        <p:spPr/>
        <p:txBody>
          <a:bodyPr/>
          <a:lstStyle/>
          <a:p>
            <a:r>
              <a:rPr lang="en-US" dirty="0"/>
              <a:t>Antidiarrheal medication and diet modifications</a:t>
            </a:r>
          </a:p>
        </p:txBody>
      </p:sp>
      <p:sp>
        <p:nvSpPr>
          <p:cNvPr id="4" name="Content Placeholder 3">
            <a:extLst>
              <a:ext uri="{FF2B5EF4-FFF2-40B4-BE49-F238E27FC236}">
                <a16:creationId xmlns:a16="http://schemas.microsoft.com/office/drawing/2014/main" id="{BC118E2A-D48E-E344-81B6-34935446EAB8}"/>
              </a:ext>
            </a:extLst>
          </p:cNvPr>
          <p:cNvSpPr>
            <a:spLocks noGrp="1"/>
          </p:cNvSpPr>
          <p:nvPr>
            <p:ph idx="12"/>
          </p:nvPr>
        </p:nvSpPr>
        <p:spPr/>
        <p:txBody>
          <a:bodyPr/>
          <a:lstStyle/>
          <a:p>
            <a:r>
              <a:rPr lang="en-US" dirty="0"/>
              <a:t>Antidiarrheals, antiemetics, optimize nutrition</a:t>
            </a:r>
          </a:p>
        </p:txBody>
      </p:sp>
      <p:sp>
        <p:nvSpPr>
          <p:cNvPr id="5" name="Content Placeholder 4">
            <a:extLst>
              <a:ext uri="{FF2B5EF4-FFF2-40B4-BE49-F238E27FC236}">
                <a16:creationId xmlns:a16="http://schemas.microsoft.com/office/drawing/2014/main" id="{63A030DC-92DF-FF41-BE7D-A772D35703DD}"/>
              </a:ext>
            </a:extLst>
          </p:cNvPr>
          <p:cNvSpPr>
            <a:spLocks noGrp="1"/>
          </p:cNvSpPr>
          <p:nvPr>
            <p:ph idx="13"/>
          </p:nvPr>
        </p:nvSpPr>
        <p:spPr/>
        <p:txBody>
          <a:bodyPr/>
          <a:lstStyle/>
          <a:p>
            <a:r>
              <a:rPr lang="en-US" dirty="0"/>
              <a:t>Loperamide and hold the drug if Grade 2 or worse</a:t>
            </a:r>
          </a:p>
        </p:txBody>
      </p:sp>
      <p:sp>
        <p:nvSpPr>
          <p:cNvPr id="6" name="Content Placeholder 5">
            <a:extLst>
              <a:ext uri="{FF2B5EF4-FFF2-40B4-BE49-F238E27FC236}">
                <a16:creationId xmlns:a16="http://schemas.microsoft.com/office/drawing/2014/main" id="{4F359B24-6D65-BA49-93DC-6C0A4635B886}"/>
              </a:ext>
            </a:extLst>
          </p:cNvPr>
          <p:cNvSpPr>
            <a:spLocks noGrp="1"/>
          </p:cNvSpPr>
          <p:nvPr>
            <p:ph idx="14"/>
          </p:nvPr>
        </p:nvSpPr>
        <p:spPr/>
        <p:txBody>
          <a:bodyPr/>
          <a:lstStyle/>
          <a:p>
            <a:r>
              <a:rPr lang="en-US" dirty="0"/>
              <a:t>Hold drug and start at lower dose</a:t>
            </a:r>
          </a:p>
        </p:txBody>
      </p:sp>
      <p:sp>
        <p:nvSpPr>
          <p:cNvPr id="7" name="Content Placeholder 6">
            <a:extLst>
              <a:ext uri="{FF2B5EF4-FFF2-40B4-BE49-F238E27FC236}">
                <a16:creationId xmlns:a16="http://schemas.microsoft.com/office/drawing/2014/main" id="{B217300F-8097-E94F-90D9-4108F29DC241}"/>
              </a:ext>
            </a:extLst>
          </p:cNvPr>
          <p:cNvSpPr>
            <a:spLocks noGrp="1"/>
          </p:cNvSpPr>
          <p:nvPr>
            <p:ph idx="15"/>
          </p:nvPr>
        </p:nvSpPr>
        <p:spPr/>
        <p:txBody>
          <a:bodyPr/>
          <a:lstStyle/>
          <a:p>
            <a:r>
              <a:rPr lang="en-US" dirty="0"/>
              <a:t>Supportive management, treatment breaks</a:t>
            </a:r>
          </a:p>
        </p:txBody>
      </p:sp>
      <p:sp>
        <p:nvSpPr>
          <p:cNvPr id="8" name="Content Placeholder 7">
            <a:extLst>
              <a:ext uri="{FF2B5EF4-FFF2-40B4-BE49-F238E27FC236}">
                <a16:creationId xmlns:a16="http://schemas.microsoft.com/office/drawing/2014/main" id="{29E5B577-D2C7-BB4A-8C73-00ABDAEF1D3F}"/>
              </a:ext>
            </a:extLst>
          </p:cNvPr>
          <p:cNvSpPr>
            <a:spLocks noGrp="1"/>
          </p:cNvSpPr>
          <p:nvPr>
            <p:ph idx="16"/>
          </p:nvPr>
        </p:nvSpPr>
        <p:spPr/>
        <p:txBody>
          <a:bodyPr/>
          <a:lstStyle/>
          <a:p>
            <a:r>
              <a:rPr lang="en-US" dirty="0"/>
              <a:t>With difficulty</a:t>
            </a:r>
          </a:p>
        </p:txBody>
      </p:sp>
      <p:sp>
        <p:nvSpPr>
          <p:cNvPr id="9" name="Content Placeholder 8">
            <a:extLst>
              <a:ext uri="{FF2B5EF4-FFF2-40B4-BE49-F238E27FC236}">
                <a16:creationId xmlns:a16="http://schemas.microsoft.com/office/drawing/2014/main" id="{A9B81937-841E-084B-B37C-66734196878E}"/>
              </a:ext>
            </a:extLst>
          </p:cNvPr>
          <p:cNvSpPr>
            <a:spLocks noGrp="1"/>
          </p:cNvSpPr>
          <p:nvPr>
            <p:ph idx="17"/>
          </p:nvPr>
        </p:nvSpPr>
        <p:spPr/>
        <p:txBody>
          <a:bodyPr/>
          <a:lstStyle/>
          <a:p>
            <a:r>
              <a:rPr lang="en-US" dirty="0"/>
              <a:t>Usually not dose limiting, unless mucositis, then hold therapy</a:t>
            </a:r>
          </a:p>
        </p:txBody>
      </p:sp>
      <p:sp>
        <p:nvSpPr>
          <p:cNvPr id="10" name="Content Placeholder 9">
            <a:extLst>
              <a:ext uri="{FF2B5EF4-FFF2-40B4-BE49-F238E27FC236}">
                <a16:creationId xmlns:a16="http://schemas.microsoft.com/office/drawing/2014/main" id="{FB3321F6-149E-EA43-A8A9-B0024C285E18}"/>
              </a:ext>
            </a:extLst>
          </p:cNvPr>
          <p:cNvSpPr>
            <a:spLocks noGrp="1"/>
          </p:cNvSpPr>
          <p:nvPr>
            <p:ph idx="18"/>
          </p:nvPr>
        </p:nvSpPr>
        <p:spPr/>
        <p:txBody>
          <a:bodyPr/>
          <a:lstStyle/>
          <a:p>
            <a:r>
              <a:rPr lang="en-US" dirty="0"/>
              <a:t>Grade 1-2, manage symptoms and continue erdafitinib, Grade ≥3, stop</a:t>
            </a:r>
          </a:p>
        </p:txBody>
      </p:sp>
    </p:spTree>
    <p:extLst>
      <p:ext uri="{BB962C8B-B14F-4D97-AF65-F5344CB8AC3E}">
        <p14:creationId xmlns:p14="http://schemas.microsoft.com/office/powerpoint/2010/main" val="97213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939" y="365125"/>
            <a:ext cx="11496122" cy="1325563"/>
          </a:xfrm>
        </p:spPr>
        <p:txBody>
          <a:bodyPr/>
          <a:lstStyle/>
          <a:p>
            <a:r>
              <a:rPr lang="en-US" sz="4000"/>
              <a:t>JAVELIN Bladder 100 study design / patient selection</a:t>
            </a:r>
            <a:endParaRPr lang="en-US"/>
          </a:p>
        </p:txBody>
      </p:sp>
      <p:pic>
        <p:nvPicPr>
          <p:cNvPr id="8" name="Content Placeholder 7"/>
          <p:cNvPicPr>
            <a:picLocks noGrp="1" noChangeAspect="1"/>
          </p:cNvPicPr>
          <p:nvPr>
            <p:ph sz="half" idx="1"/>
          </p:nvPr>
        </p:nvPicPr>
        <p:blipFill>
          <a:blip r:embed="rId3"/>
          <a:stretch>
            <a:fillRect/>
          </a:stretch>
        </p:blipFill>
        <p:spPr>
          <a:xfrm>
            <a:off x="347663" y="2225105"/>
            <a:ext cx="7448550" cy="3161852"/>
          </a:xfrm>
          <a:prstGeom prst="rect">
            <a:avLst/>
          </a:prstGeom>
        </p:spPr>
      </p:pic>
      <p:sp>
        <p:nvSpPr>
          <p:cNvPr id="4" name="Content Placeholder 3"/>
          <p:cNvSpPr>
            <a:spLocks noGrp="1"/>
          </p:cNvSpPr>
          <p:nvPr>
            <p:ph sz="half" idx="2"/>
          </p:nvPr>
        </p:nvSpPr>
        <p:spPr>
          <a:xfrm>
            <a:off x="8016766" y="1825624"/>
            <a:ext cx="3827294" cy="4297589"/>
          </a:xfrm>
        </p:spPr>
        <p:txBody>
          <a:bodyPr>
            <a:normAutofit fontScale="92500" lnSpcReduction="20000"/>
          </a:bodyPr>
          <a:lstStyle/>
          <a:p>
            <a:r>
              <a:rPr lang="en-US"/>
              <a:t>All patients received prior gem platinum outside the study</a:t>
            </a:r>
          </a:p>
          <a:p>
            <a:pPr lvl="1"/>
            <a:r>
              <a:rPr lang="en-US"/>
              <a:t>Patients with PD as best response were excluded</a:t>
            </a:r>
          </a:p>
          <a:p>
            <a:pPr lvl="1"/>
            <a:r>
              <a:rPr lang="en-US"/>
              <a:t>Patients unable to complete 4 cycles were excluded</a:t>
            </a:r>
          </a:p>
          <a:p>
            <a:r>
              <a:rPr lang="en-US"/>
              <a:t>Endpoints measured after randomization</a:t>
            </a:r>
          </a:p>
          <a:p>
            <a:r>
              <a:rPr lang="en-US"/>
              <a:t>No placebo </a:t>
            </a:r>
          </a:p>
          <a:p>
            <a:r>
              <a:rPr lang="en-US"/>
              <a:t>No crossover within the study</a:t>
            </a:r>
          </a:p>
        </p:txBody>
      </p:sp>
      <p:sp>
        <p:nvSpPr>
          <p:cNvPr id="5" name="Slide Number Placeholder 4"/>
          <p:cNvSpPr>
            <a:spLocks noGrp="1"/>
          </p:cNvSpPr>
          <p:nvPr>
            <p:ph type="sldNum" sz="quarter" idx="4"/>
          </p:nvPr>
        </p:nvSpPr>
        <p:spPr>
          <a:xfrm>
            <a:off x="11653518" y="6281928"/>
            <a:ext cx="383488" cy="365125"/>
          </a:xfrm>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a:ln>
                <a:noFill/>
              </a:ln>
              <a:solidFill>
                <a:srgbClr val="113468">
                  <a:tint val="75000"/>
                </a:srgbClr>
              </a:solidFill>
              <a:effectLst/>
              <a:uLnTx/>
              <a:uFillTx/>
              <a:latin typeface="Calibri"/>
              <a:ea typeface="+mn-ea"/>
              <a:cs typeface="Calibri"/>
            </a:endParaRPr>
          </a:p>
        </p:txBody>
      </p:sp>
      <p:sp>
        <p:nvSpPr>
          <p:cNvPr id="6" name="TextBox 5"/>
          <p:cNvSpPr txBox="1"/>
          <p:nvPr/>
        </p:nvSpPr>
        <p:spPr>
          <a:xfrm>
            <a:off x="5840329" y="6437716"/>
            <a:ext cx="26178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7A9DD"/>
                </a:solidFill>
                <a:effectLst/>
                <a:uLnTx/>
                <a:uFillTx/>
                <a:latin typeface="Calibri"/>
                <a:ea typeface="+mn-ea"/>
                <a:cs typeface="Calibri"/>
              </a:rPr>
              <a:t>Elizabeth R. Plimack MD MS</a:t>
            </a:r>
          </a:p>
        </p:txBody>
      </p:sp>
      <p:grpSp>
        <p:nvGrpSpPr>
          <p:cNvPr id="3" name="Group 2"/>
          <p:cNvGrpSpPr>
            <a:grpSpLocks noChangeAspect="1"/>
          </p:cNvGrpSpPr>
          <p:nvPr/>
        </p:nvGrpSpPr>
        <p:grpSpPr>
          <a:xfrm>
            <a:off x="9998293" y="4764751"/>
            <a:ext cx="988613" cy="271275"/>
            <a:chOff x="9923646" y="4708767"/>
            <a:chExt cx="1407677" cy="421498"/>
          </a:xfrm>
        </p:grpSpPr>
        <p:pic>
          <p:nvPicPr>
            <p:cNvPr id="9" name="Picture 8"/>
            <p:cNvPicPr>
              <a:picLocks noChangeAspect="1"/>
            </p:cNvPicPr>
            <p:nvPr/>
          </p:nvPicPr>
          <p:blipFill>
            <a:blip r:embed="rId4"/>
            <a:stretch>
              <a:fillRect/>
            </a:stretch>
          </p:blipFill>
          <p:spPr>
            <a:xfrm>
              <a:off x="9923646" y="4718035"/>
              <a:ext cx="412230" cy="412230"/>
            </a:xfrm>
            <a:prstGeom prst="rect">
              <a:avLst/>
            </a:prstGeom>
          </p:spPr>
        </p:pic>
        <p:pic>
          <p:nvPicPr>
            <p:cNvPr id="10" name="Picture 9"/>
            <p:cNvPicPr>
              <a:picLocks noChangeAspect="1"/>
            </p:cNvPicPr>
            <p:nvPr/>
          </p:nvPicPr>
          <p:blipFill>
            <a:blip r:embed="rId4"/>
            <a:stretch>
              <a:fillRect/>
            </a:stretch>
          </p:blipFill>
          <p:spPr>
            <a:xfrm>
              <a:off x="10406356" y="4718035"/>
              <a:ext cx="412230" cy="412230"/>
            </a:xfrm>
            <a:prstGeom prst="rect">
              <a:avLst/>
            </a:prstGeom>
          </p:spPr>
        </p:pic>
        <p:pic>
          <p:nvPicPr>
            <p:cNvPr id="11" name="Picture 10"/>
            <p:cNvPicPr>
              <a:picLocks noChangeAspect="1"/>
            </p:cNvPicPr>
            <p:nvPr/>
          </p:nvPicPr>
          <p:blipFill>
            <a:blip r:embed="rId4"/>
            <a:stretch>
              <a:fillRect/>
            </a:stretch>
          </p:blipFill>
          <p:spPr>
            <a:xfrm>
              <a:off x="10919093" y="4708767"/>
              <a:ext cx="412230" cy="412230"/>
            </a:xfrm>
            <a:prstGeom prst="rect">
              <a:avLst/>
            </a:prstGeom>
          </p:spPr>
        </p:pic>
      </p:grpSp>
      <p:sp>
        <p:nvSpPr>
          <p:cNvPr id="13" name="Rectangle 12"/>
          <p:cNvSpPr/>
          <p:nvPr/>
        </p:nvSpPr>
        <p:spPr>
          <a:xfrm>
            <a:off x="8542815" y="6435149"/>
            <a:ext cx="352697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A9DD"/>
                </a:solidFill>
                <a:effectLst/>
                <a:uLnTx/>
                <a:uFillTx/>
                <a:latin typeface="Trebuchet MS"/>
                <a:ea typeface="+mn-ea"/>
                <a:cs typeface="+mn-cs"/>
              </a:rPr>
              <a:t>Powles, et al. ASCO 2020</a:t>
            </a:r>
          </a:p>
        </p:txBody>
      </p:sp>
      <p:sp>
        <p:nvSpPr>
          <p:cNvPr id="12" name="Rounded Rectangle 11"/>
          <p:cNvSpPr/>
          <p:nvPr/>
        </p:nvSpPr>
        <p:spPr>
          <a:xfrm>
            <a:off x="9568126" y="130562"/>
            <a:ext cx="2468880" cy="533351"/>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rebuchet MS"/>
                <a:ea typeface="+mn-ea"/>
                <a:cs typeface="+mn-cs"/>
              </a:rPr>
              <a:t>JAVELIN 100</a:t>
            </a:r>
          </a:p>
        </p:txBody>
      </p:sp>
      <p:sp>
        <p:nvSpPr>
          <p:cNvPr id="14" name="Rectangle 13">
            <a:extLst>
              <a:ext uri="{FF2B5EF4-FFF2-40B4-BE49-F238E27FC236}">
                <a16:creationId xmlns:a16="http://schemas.microsoft.com/office/drawing/2014/main" id="{C5B946C4-D115-0D4D-BC82-7671028BE7EF}"/>
              </a:ext>
            </a:extLst>
          </p:cNvPr>
          <p:cNvSpPr/>
          <p:nvPr/>
        </p:nvSpPr>
        <p:spPr>
          <a:xfrm>
            <a:off x="0" y="594360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2745779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CCAE8-642A-3D41-9BFB-982EA2910505}"/>
              </a:ext>
            </a:extLst>
          </p:cNvPr>
          <p:cNvSpPr>
            <a:spLocks noGrp="1"/>
          </p:cNvSpPr>
          <p:nvPr>
            <p:ph type="title"/>
          </p:nvPr>
        </p:nvSpPr>
        <p:spPr/>
        <p:txBody>
          <a:bodyPr/>
          <a:lstStyle/>
          <a:p>
            <a:r>
              <a:rPr lang="en-US" dirty="0"/>
              <a:t>In general, when you administer erdafitinib, do you preemptively prescribe steroid mouthwash for the prevention of treatment-related stomatitis?</a:t>
            </a:r>
          </a:p>
        </p:txBody>
      </p:sp>
      <p:sp>
        <p:nvSpPr>
          <p:cNvPr id="3" name="Content Placeholder 2">
            <a:extLst>
              <a:ext uri="{FF2B5EF4-FFF2-40B4-BE49-F238E27FC236}">
                <a16:creationId xmlns:a16="http://schemas.microsoft.com/office/drawing/2014/main" id="{9E60F003-1489-714D-9442-66145F78CA1A}"/>
              </a:ext>
            </a:extLst>
          </p:cNvPr>
          <p:cNvSpPr>
            <a:spLocks noGrp="1"/>
          </p:cNvSpPr>
          <p:nvPr>
            <p:ph idx="11"/>
          </p:nvPr>
        </p:nvSpPr>
        <p:spPr/>
        <p:txBody>
          <a:bodyPr/>
          <a:lstStyle/>
          <a:p>
            <a:r>
              <a:rPr lang="en-US" dirty="0"/>
              <a:t>No</a:t>
            </a:r>
          </a:p>
        </p:txBody>
      </p:sp>
      <p:sp>
        <p:nvSpPr>
          <p:cNvPr id="4" name="Content Placeholder 3">
            <a:extLst>
              <a:ext uri="{FF2B5EF4-FFF2-40B4-BE49-F238E27FC236}">
                <a16:creationId xmlns:a16="http://schemas.microsoft.com/office/drawing/2014/main" id="{AD2182BE-F0F1-3E42-A8AE-F235B8B87CFC}"/>
              </a:ext>
            </a:extLst>
          </p:cNvPr>
          <p:cNvSpPr>
            <a:spLocks noGrp="1"/>
          </p:cNvSpPr>
          <p:nvPr>
            <p:ph idx="12"/>
          </p:nvPr>
        </p:nvSpPr>
        <p:spPr/>
        <p:txBody>
          <a:bodyPr/>
          <a:lstStyle/>
          <a:p>
            <a:r>
              <a:rPr lang="en-US" dirty="0"/>
              <a:t>No</a:t>
            </a:r>
          </a:p>
        </p:txBody>
      </p:sp>
      <p:sp>
        <p:nvSpPr>
          <p:cNvPr id="5" name="Content Placeholder 4">
            <a:extLst>
              <a:ext uri="{FF2B5EF4-FFF2-40B4-BE49-F238E27FC236}">
                <a16:creationId xmlns:a16="http://schemas.microsoft.com/office/drawing/2014/main" id="{9D8F2BB5-759D-4D41-B6D0-DD5834314215}"/>
              </a:ext>
            </a:extLst>
          </p:cNvPr>
          <p:cNvSpPr>
            <a:spLocks noGrp="1"/>
          </p:cNvSpPr>
          <p:nvPr>
            <p:ph idx="13"/>
          </p:nvPr>
        </p:nvSpPr>
        <p:spPr/>
        <p:txBody>
          <a:bodyPr/>
          <a:lstStyle/>
          <a:p>
            <a:r>
              <a:rPr lang="en-US" dirty="0"/>
              <a:t>No</a:t>
            </a:r>
          </a:p>
        </p:txBody>
      </p:sp>
      <p:sp>
        <p:nvSpPr>
          <p:cNvPr id="6" name="Content Placeholder 5">
            <a:extLst>
              <a:ext uri="{FF2B5EF4-FFF2-40B4-BE49-F238E27FC236}">
                <a16:creationId xmlns:a16="http://schemas.microsoft.com/office/drawing/2014/main" id="{82E82238-8BEC-184C-9740-810DFFF925E5}"/>
              </a:ext>
            </a:extLst>
          </p:cNvPr>
          <p:cNvSpPr>
            <a:spLocks noGrp="1"/>
          </p:cNvSpPr>
          <p:nvPr>
            <p:ph idx="14"/>
          </p:nvPr>
        </p:nvSpPr>
        <p:spPr/>
        <p:txBody>
          <a:bodyPr/>
          <a:lstStyle/>
          <a:p>
            <a:r>
              <a:rPr lang="en-US" dirty="0"/>
              <a:t>No</a:t>
            </a:r>
          </a:p>
        </p:txBody>
      </p:sp>
      <p:sp>
        <p:nvSpPr>
          <p:cNvPr id="7" name="Content Placeholder 6">
            <a:extLst>
              <a:ext uri="{FF2B5EF4-FFF2-40B4-BE49-F238E27FC236}">
                <a16:creationId xmlns:a16="http://schemas.microsoft.com/office/drawing/2014/main" id="{AEA82A98-2BF3-974B-9B4D-03F441AC8457}"/>
              </a:ext>
            </a:extLst>
          </p:cNvPr>
          <p:cNvSpPr>
            <a:spLocks noGrp="1"/>
          </p:cNvSpPr>
          <p:nvPr>
            <p:ph idx="15"/>
          </p:nvPr>
        </p:nvSpPr>
        <p:spPr/>
        <p:txBody>
          <a:bodyPr/>
          <a:lstStyle/>
          <a:p>
            <a:r>
              <a:rPr lang="en-US" dirty="0"/>
              <a:t>No</a:t>
            </a:r>
          </a:p>
        </p:txBody>
      </p:sp>
      <p:sp>
        <p:nvSpPr>
          <p:cNvPr id="8" name="Content Placeholder 7">
            <a:extLst>
              <a:ext uri="{FF2B5EF4-FFF2-40B4-BE49-F238E27FC236}">
                <a16:creationId xmlns:a16="http://schemas.microsoft.com/office/drawing/2014/main" id="{8FC9501E-481D-8143-A808-5876C00BA5AA}"/>
              </a:ext>
            </a:extLst>
          </p:cNvPr>
          <p:cNvSpPr>
            <a:spLocks noGrp="1"/>
          </p:cNvSpPr>
          <p:nvPr>
            <p:ph idx="16"/>
          </p:nvPr>
        </p:nvSpPr>
        <p:spPr/>
        <p:txBody>
          <a:bodyPr/>
          <a:lstStyle/>
          <a:p>
            <a:r>
              <a:rPr lang="en-US" dirty="0"/>
              <a:t>No</a:t>
            </a:r>
          </a:p>
        </p:txBody>
      </p:sp>
      <p:sp>
        <p:nvSpPr>
          <p:cNvPr id="9" name="Content Placeholder 8">
            <a:extLst>
              <a:ext uri="{FF2B5EF4-FFF2-40B4-BE49-F238E27FC236}">
                <a16:creationId xmlns:a16="http://schemas.microsoft.com/office/drawing/2014/main" id="{E3D4AACE-279C-4A46-9423-E5E30F6A30D1}"/>
              </a:ext>
            </a:extLst>
          </p:cNvPr>
          <p:cNvSpPr>
            <a:spLocks noGrp="1"/>
          </p:cNvSpPr>
          <p:nvPr>
            <p:ph idx="17"/>
          </p:nvPr>
        </p:nvSpPr>
        <p:spPr/>
        <p:txBody>
          <a:bodyPr/>
          <a:lstStyle/>
          <a:p>
            <a:r>
              <a:rPr lang="en-US" dirty="0"/>
              <a:t>No</a:t>
            </a:r>
          </a:p>
        </p:txBody>
      </p:sp>
      <p:sp>
        <p:nvSpPr>
          <p:cNvPr id="10" name="Content Placeholder 9">
            <a:extLst>
              <a:ext uri="{FF2B5EF4-FFF2-40B4-BE49-F238E27FC236}">
                <a16:creationId xmlns:a16="http://schemas.microsoft.com/office/drawing/2014/main" id="{80598902-E220-6C43-B1AF-11D8F2101720}"/>
              </a:ext>
            </a:extLst>
          </p:cNvPr>
          <p:cNvSpPr>
            <a:spLocks noGrp="1"/>
          </p:cNvSpPr>
          <p:nvPr>
            <p:ph idx="18"/>
          </p:nvPr>
        </p:nvSpPr>
        <p:spPr/>
        <p:txBody>
          <a:bodyPr/>
          <a:lstStyle/>
          <a:p>
            <a:r>
              <a:rPr lang="en-US" dirty="0"/>
              <a:t>No</a:t>
            </a:r>
          </a:p>
        </p:txBody>
      </p:sp>
    </p:spTree>
    <p:extLst>
      <p:ext uri="{BB962C8B-B14F-4D97-AF65-F5344CB8AC3E}">
        <p14:creationId xmlns:p14="http://schemas.microsoft.com/office/powerpoint/2010/main" val="1193153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FD031-E93F-3449-96B5-85AB30953D24}"/>
              </a:ext>
            </a:extLst>
          </p:cNvPr>
          <p:cNvSpPr>
            <a:spLocks noGrp="1"/>
          </p:cNvSpPr>
          <p:nvPr>
            <p:ph type="title"/>
          </p:nvPr>
        </p:nvSpPr>
        <p:spPr/>
        <p:txBody>
          <a:bodyPr/>
          <a:lstStyle/>
          <a:p>
            <a:r>
              <a:rPr lang="en-US" dirty="0"/>
              <a:t>In your current practice, how do you typically approach the management of stomatitis experienced with erdafitinib?</a:t>
            </a:r>
          </a:p>
        </p:txBody>
      </p:sp>
      <p:sp>
        <p:nvSpPr>
          <p:cNvPr id="3" name="Content Placeholder 2">
            <a:extLst>
              <a:ext uri="{FF2B5EF4-FFF2-40B4-BE49-F238E27FC236}">
                <a16:creationId xmlns:a16="http://schemas.microsoft.com/office/drawing/2014/main" id="{E42BE776-7396-B844-9498-BCBD195FE115}"/>
              </a:ext>
            </a:extLst>
          </p:cNvPr>
          <p:cNvSpPr>
            <a:spLocks noGrp="1"/>
          </p:cNvSpPr>
          <p:nvPr>
            <p:ph idx="11"/>
          </p:nvPr>
        </p:nvSpPr>
        <p:spPr/>
        <p:txBody>
          <a:bodyPr/>
          <a:lstStyle/>
          <a:p>
            <a:r>
              <a:rPr lang="en-US" sz="1550" dirty="0"/>
              <a:t>Magic mouthwash, bicarbonate rinse, </a:t>
            </a:r>
            <a:r>
              <a:rPr lang="en-US" sz="1550" dirty="0" err="1"/>
              <a:t>Gelclair</a:t>
            </a:r>
            <a:r>
              <a:rPr lang="en-US" sz="1550" baseline="30000" dirty="0"/>
              <a:t>®</a:t>
            </a:r>
            <a:r>
              <a:rPr lang="en-US" sz="1550" dirty="0"/>
              <a:t>. Then dose reduction if significant impact on QoL</a:t>
            </a:r>
          </a:p>
        </p:txBody>
      </p:sp>
      <p:sp>
        <p:nvSpPr>
          <p:cNvPr id="4" name="Content Placeholder 3">
            <a:extLst>
              <a:ext uri="{FF2B5EF4-FFF2-40B4-BE49-F238E27FC236}">
                <a16:creationId xmlns:a16="http://schemas.microsoft.com/office/drawing/2014/main" id="{729EF677-A19A-CD4E-8FB6-4C12B4898F32}"/>
              </a:ext>
            </a:extLst>
          </p:cNvPr>
          <p:cNvSpPr>
            <a:spLocks noGrp="1"/>
          </p:cNvSpPr>
          <p:nvPr>
            <p:ph idx="12"/>
          </p:nvPr>
        </p:nvSpPr>
        <p:spPr/>
        <p:txBody>
          <a:bodyPr/>
          <a:lstStyle/>
          <a:p>
            <a:r>
              <a:rPr lang="en-US" dirty="0"/>
              <a:t>Steroid mouthwash; interrupt drug if needed</a:t>
            </a:r>
          </a:p>
        </p:txBody>
      </p:sp>
      <p:sp>
        <p:nvSpPr>
          <p:cNvPr id="5" name="Content Placeholder 4">
            <a:extLst>
              <a:ext uri="{FF2B5EF4-FFF2-40B4-BE49-F238E27FC236}">
                <a16:creationId xmlns:a16="http://schemas.microsoft.com/office/drawing/2014/main" id="{9B9ACE70-7084-D44E-94D2-A8F21200F8A9}"/>
              </a:ext>
            </a:extLst>
          </p:cNvPr>
          <p:cNvSpPr>
            <a:spLocks noGrp="1"/>
          </p:cNvSpPr>
          <p:nvPr>
            <p:ph idx="13"/>
          </p:nvPr>
        </p:nvSpPr>
        <p:spPr/>
        <p:txBody>
          <a:bodyPr/>
          <a:lstStyle/>
          <a:p>
            <a:r>
              <a:rPr lang="en-US" sz="1525" dirty="0"/>
              <a:t>Hold the drug and give magic mouthwash for Grade 2; magic mouthwash for Grade 1 and greater</a:t>
            </a:r>
          </a:p>
        </p:txBody>
      </p:sp>
      <p:sp>
        <p:nvSpPr>
          <p:cNvPr id="6" name="Content Placeholder 5">
            <a:extLst>
              <a:ext uri="{FF2B5EF4-FFF2-40B4-BE49-F238E27FC236}">
                <a16:creationId xmlns:a16="http://schemas.microsoft.com/office/drawing/2014/main" id="{DAF786CF-88AE-284A-800B-B755D21CFD6C}"/>
              </a:ext>
            </a:extLst>
          </p:cNvPr>
          <p:cNvSpPr>
            <a:spLocks noGrp="1"/>
          </p:cNvSpPr>
          <p:nvPr>
            <p:ph idx="14"/>
          </p:nvPr>
        </p:nvSpPr>
        <p:spPr/>
        <p:txBody>
          <a:bodyPr/>
          <a:lstStyle/>
          <a:p>
            <a:r>
              <a:rPr lang="en-US" dirty="0"/>
              <a:t>Magic mouthwash, hold drug</a:t>
            </a:r>
          </a:p>
        </p:txBody>
      </p:sp>
      <p:sp>
        <p:nvSpPr>
          <p:cNvPr id="7" name="Content Placeholder 6">
            <a:extLst>
              <a:ext uri="{FF2B5EF4-FFF2-40B4-BE49-F238E27FC236}">
                <a16:creationId xmlns:a16="http://schemas.microsoft.com/office/drawing/2014/main" id="{1E223F31-487F-5644-8BFA-D80D3A85093F}"/>
              </a:ext>
            </a:extLst>
          </p:cNvPr>
          <p:cNvSpPr>
            <a:spLocks noGrp="1"/>
          </p:cNvSpPr>
          <p:nvPr>
            <p:ph idx="15"/>
          </p:nvPr>
        </p:nvSpPr>
        <p:spPr/>
        <p:txBody>
          <a:bodyPr/>
          <a:lstStyle/>
          <a:p>
            <a:r>
              <a:rPr lang="en-US" dirty="0"/>
              <a:t>Supportive care, steroid mouthwash, treatment breaks, dose reductions</a:t>
            </a:r>
          </a:p>
        </p:txBody>
      </p:sp>
      <p:sp>
        <p:nvSpPr>
          <p:cNvPr id="8" name="Content Placeholder 7">
            <a:extLst>
              <a:ext uri="{FF2B5EF4-FFF2-40B4-BE49-F238E27FC236}">
                <a16:creationId xmlns:a16="http://schemas.microsoft.com/office/drawing/2014/main" id="{24D4A3F7-5050-2B4F-929E-9EEB8378A396}"/>
              </a:ext>
            </a:extLst>
          </p:cNvPr>
          <p:cNvSpPr>
            <a:spLocks noGrp="1"/>
          </p:cNvSpPr>
          <p:nvPr>
            <p:ph idx="16"/>
          </p:nvPr>
        </p:nvSpPr>
        <p:spPr/>
        <p:txBody>
          <a:bodyPr/>
          <a:lstStyle/>
          <a:p>
            <a:r>
              <a:rPr lang="en-US" dirty="0"/>
              <a:t>Steroid mouthwash, dose interruption, reduction</a:t>
            </a:r>
          </a:p>
        </p:txBody>
      </p:sp>
      <p:sp>
        <p:nvSpPr>
          <p:cNvPr id="9" name="Content Placeholder 8">
            <a:extLst>
              <a:ext uri="{FF2B5EF4-FFF2-40B4-BE49-F238E27FC236}">
                <a16:creationId xmlns:a16="http://schemas.microsoft.com/office/drawing/2014/main" id="{44A927B3-39F5-164D-A82F-CFFBC8F37252}"/>
              </a:ext>
            </a:extLst>
          </p:cNvPr>
          <p:cNvSpPr>
            <a:spLocks noGrp="1"/>
          </p:cNvSpPr>
          <p:nvPr>
            <p:ph idx="17"/>
          </p:nvPr>
        </p:nvSpPr>
        <p:spPr/>
        <p:txBody>
          <a:bodyPr/>
          <a:lstStyle/>
          <a:p>
            <a:r>
              <a:rPr lang="en-US" sz="1750" dirty="0"/>
              <a:t>Good mouth care. Sugar-free candies to promote saliva, salt and soda mouth rinses</a:t>
            </a:r>
          </a:p>
        </p:txBody>
      </p:sp>
      <p:sp>
        <p:nvSpPr>
          <p:cNvPr id="10" name="Content Placeholder 9">
            <a:extLst>
              <a:ext uri="{FF2B5EF4-FFF2-40B4-BE49-F238E27FC236}">
                <a16:creationId xmlns:a16="http://schemas.microsoft.com/office/drawing/2014/main" id="{E5F56EA1-EEBA-AD4A-85C8-F5E2C907822C}"/>
              </a:ext>
            </a:extLst>
          </p:cNvPr>
          <p:cNvSpPr>
            <a:spLocks noGrp="1"/>
          </p:cNvSpPr>
          <p:nvPr>
            <p:ph idx="18"/>
          </p:nvPr>
        </p:nvSpPr>
        <p:spPr/>
        <p:txBody>
          <a:bodyPr/>
          <a:lstStyle/>
          <a:p>
            <a:r>
              <a:rPr lang="en-US" dirty="0"/>
              <a:t>Miracle mouthwash, dose reductions</a:t>
            </a:r>
          </a:p>
        </p:txBody>
      </p:sp>
    </p:spTree>
    <p:extLst>
      <p:ext uri="{BB962C8B-B14F-4D97-AF65-F5344CB8AC3E}">
        <p14:creationId xmlns:p14="http://schemas.microsoft.com/office/powerpoint/2010/main" val="1861392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D42C-8C43-EB47-82BD-5EA67466C8BB}"/>
              </a:ext>
            </a:extLst>
          </p:cNvPr>
          <p:cNvSpPr>
            <a:spLocks noGrp="1"/>
          </p:cNvSpPr>
          <p:nvPr>
            <p:ph type="title"/>
          </p:nvPr>
        </p:nvSpPr>
        <p:spPr/>
        <p:txBody>
          <a:bodyPr/>
          <a:lstStyle/>
          <a:p>
            <a:r>
              <a:rPr lang="en-US" dirty="0"/>
              <a:t>In your current practice, how do you typically approach the management of skin-related adverse events experienced with erdafitinib?</a:t>
            </a:r>
          </a:p>
        </p:txBody>
      </p:sp>
      <p:sp>
        <p:nvSpPr>
          <p:cNvPr id="3" name="Content Placeholder 2">
            <a:extLst>
              <a:ext uri="{FF2B5EF4-FFF2-40B4-BE49-F238E27FC236}">
                <a16:creationId xmlns:a16="http://schemas.microsoft.com/office/drawing/2014/main" id="{069AAB3B-E7B1-CE48-A44F-BBAE63108461}"/>
              </a:ext>
            </a:extLst>
          </p:cNvPr>
          <p:cNvSpPr>
            <a:spLocks noGrp="1"/>
          </p:cNvSpPr>
          <p:nvPr>
            <p:ph idx="11"/>
          </p:nvPr>
        </p:nvSpPr>
        <p:spPr/>
        <p:txBody>
          <a:bodyPr/>
          <a:lstStyle/>
          <a:p>
            <a:r>
              <a:rPr lang="en-US" dirty="0"/>
              <a:t>Steroid creams, and moisturizers, followed by dose reduction</a:t>
            </a:r>
          </a:p>
        </p:txBody>
      </p:sp>
      <p:sp>
        <p:nvSpPr>
          <p:cNvPr id="4" name="Content Placeholder 3">
            <a:extLst>
              <a:ext uri="{FF2B5EF4-FFF2-40B4-BE49-F238E27FC236}">
                <a16:creationId xmlns:a16="http://schemas.microsoft.com/office/drawing/2014/main" id="{F33A144D-AB9C-0B42-AA6D-B93712AAF445}"/>
              </a:ext>
            </a:extLst>
          </p:cNvPr>
          <p:cNvSpPr>
            <a:spLocks noGrp="1"/>
          </p:cNvSpPr>
          <p:nvPr>
            <p:ph idx="12"/>
          </p:nvPr>
        </p:nvSpPr>
        <p:spPr/>
        <p:txBody>
          <a:bodyPr/>
          <a:lstStyle/>
          <a:p>
            <a:r>
              <a:rPr lang="en-US" dirty="0"/>
              <a:t>Consider dermatology evaluation; use steroid creams</a:t>
            </a:r>
          </a:p>
        </p:txBody>
      </p:sp>
      <p:sp>
        <p:nvSpPr>
          <p:cNvPr id="5" name="Content Placeholder 4">
            <a:extLst>
              <a:ext uri="{FF2B5EF4-FFF2-40B4-BE49-F238E27FC236}">
                <a16:creationId xmlns:a16="http://schemas.microsoft.com/office/drawing/2014/main" id="{98370D8F-D2FD-384C-BA01-4C678D11BDB7}"/>
              </a:ext>
            </a:extLst>
          </p:cNvPr>
          <p:cNvSpPr>
            <a:spLocks noGrp="1"/>
          </p:cNvSpPr>
          <p:nvPr>
            <p:ph idx="13"/>
          </p:nvPr>
        </p:nvSpPr>
        <p:spPr/>
        <p:txBody>
          <a:bodyPr/>
          <a:lstStyle/>
          <a:p>
            <a:r>
              <a:rPr lang="en-US" dirty="0"/>
              <a:t>Hold the drug if Grade 3 or worse</a:t>
            </a:r>
          </a:p>
        </p:txBody>
      </p:sp>
      <p:sp>
        <p:nvSpPr>
          <p:cNvPr id="6" name="Content Placeholder 5">
            <a:extLst>
              <a:ext uri="{FF2B5EF4-FFF2-40B4-BE49-F238E27FC236}">
                <a16:creationId xmlns:a16="http://schemas.microsoft.com/office/drawing/2014/main" id="{E6AD4E09-CB82-7842-B773-B81461B54E2E}"/>
              </a:ext>
            </a:extLst>
          </p:cNvPr>
          <p:cNvSpPr>
            <a:spLocks noGrp="1"/>
          </p:cNvSpPr>
          <p:nvPr>
            <p:ph idx="14"/>
          </p:nvPr>
        </p:nvSpPr>
        <p:spPr/>
        <p:txBody>
          <a:bodyPr/>
          <a:lstStyle/>
          <a:p>
            <a:r>
              <a:rPr lang="en-US" dirty="0"/>
              <a:t>Hold the drug</a:t>
            </a:r>
          </a:p>
        </p:txBody>
      </p:sp>
      <p:sp>
        <p:nvSpPr>
          <p:cNvPr id="7" name="Content Placeholder 6">
            <a:extLst>
              <a:ext uri="{FF2B5EF4-FFF2-40B4-BE49-F238E27FC236}">
                <a16:creationId xmlns:a16="http://schemas.microsoft.com/office/drawing/2014/main" id="{71DCB45F-9437-FE46-96C6-3581119A8C15}"/>
              </a:ext>
            </a:extLst>
          </p:cNvPr>
          <p:cNvSpPr>
            <a:spLocks noGrp="1"/>
          </p:cNvSpPr>
          <p:nvPr>
            <p:ph idx="15"/>
          </p:nvPr>
        </p:nvSpPr>
        <p:spPr/>
        <p:txBody>
          <a:bodyPr/>
          <a:lstStyle/>
          <a:p>
            <a:r>
              <a:rPr lang="en-US" sz="1900" dirty="0"/>
              <a:t>Supportive care, topical treatments, dermatology consult, treatment breaks</a:t>
            </a:r>
          </a:p>
        </p:txBody>
      </p:sp>
      <p:sp>
        <p:nvSpPr>
          <p:cNvPr id="8" name="Content Placeholder 7">
            <a:extLst>
              <a:ext uri="{FF2B5EF4-FFF2-40B4-BE49-F238E27FC236}">
                <a16:creationId xmlns:a16="http://schemas.microsoft.com/office/drawing/2014/main" id="{38A89A66-B583-184C-8CA3-5AE2ACD8833F}"/>
              </a:ext>
            </a:extLst>
          </p:cNvPr>
          <p:cNvSpPr>
            <a:spLocks noGrp="1"/>
          </p:cNvSpPr>
          <p:nvPr>
            <p:ph idx="16"/>
          </p:nvPr>
        </p:nvSpPr>
        <p:spPr/>
        <p:txBody>
          <a:bodyPr/>
          <a:lstStyle/>
          <a:p>
            <a:r>
              <a:rPr lang="en-US" dirty="0"/>
              <a:t>Topical steroid and dose interruption</a:t>
            </a:r>
          </a:p>
        </p:txBody>
      </p:sp>
      <p:sp>
        <p:nvSpPr>
          <p:cNvPr id="9" name="Content Placeholder 8">
            <a:extLst>
              <a:ext uri="{FF2B5EF4-FFF2-40B4-BE49-F238E27FC236}">
                <a16:creationId xmlns:a16="http://schemas.microsoft.com/office/drawing/2014/main" id="{54FD7E1A-B06E-9B4C-9684-CE8E57032AD7}"/>
              </a:ext>
            </a:extLst>
          </p:cNvPr>
          <p:cNvSpPr>
            <a:spLocks noGrp="1"/>
          </p:cNvSpPr>
          <p:nvPr>
            <p:ph idx="17"/>
          </p:nvPr>
        </p:nvSpPr>
        <p:spPr/>
        <p:txBody>
          <a:bodyPr/>
          <a:lstStyle/>
          <a:p>
            <a:r>
              <a:rPr lang="en-US" dirty="0"/>
              <a:t>Protective gloves, emollient creams from a tube</a:t>
            </a:r>
          </a:p>
        </p:txBody>
      </p:sp>
      <p:sp>
        <p:nvSpPr>
          <p:cNvPr id="10" name="Content Placeholder 9">
            <a:extLst>
              <a:ext uri="{FF2B5EF4-FFF2-40B4-BE49-F238E27FC236}">
                <a16:creationId xmlns:a16="http://schemas.microsoft.com/office/drawing/2014/main" id="{FD55E27D-7C48-0942-B0A4-A243D6A2E57C}"/>
              </a:ext>
            </a:extLst>
          </p:cNvPr>
          <p:cNvSpPr>
            <a:spLocks noGrp="1"/>
          </p:cNvSpPr>
          <p:nvPr>
            <p:ph idx="18"/>
          </p:nvPr>
        </p:nvSpPr>
        <p:spPr/>
        <p:txBody>
          <a:bodyPr/>
          <a:lstStyle/>
          <a:p>
            <a:r>
              <a:rPr lang="en-US" dirty="0"/>
              <a:t>Moisturizers, dose reductions</a:t>
            </a:r>
          </a:p>
        </p:txBody>
      </p:sp>
    </p:spTree>
    <p:extLst>
      <p:ext uri="{BB962C8B-B14F-4D97-AF65-F5344CB8AC3E}">
        <p14:creationId xmlns:p14="http://schemas.microsoft.com/office/powerpoint/2010/main" val="2094644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E5BA-BA8F-7846-A0F8-4D0CF7A50205}"/>
              </a:ext>
            </a:extLst>
          </p:cNvPr>
          <p:cNvSpPr>
            <a:spLocks noGrp="1"/>
          </p:cNvSpPr>
          <p:nvPr>
            <p:ph type="title"/>
          </p:nvPr>
        </p:nvSpPr>
        <p:spPr>
          <a:xfrm>
            <a:off x="912285" y="44624"/>
            <a:ext cx="9792227" cy="1844824"/>
          </a:xfrm>
        </p:spPr>
        <p:txBody>
          <a:bodyPr/>
          <a:lstStyle/>
          <a:p>
            <a:r>
              <a:rPr lang="en-US" dirty="0"/>
              <a:t>What type of prophylactic measures do you generally recommend to potentially reduce the incidence of nail events (</a:t>
            </a:r>
            <a:r>
              <a:rPr lang="en-US" dirty="0" err="1"/>
              <a:t>eg</a:t>
            </a:r>
            <a:r>
              <a:rPr lang="en-US" dirty="0"/>
              <a:t>, onycholysis, nail dystrophy, paronychia) in your patients receiving erdafitinib? </a:t>
            </a:r>
          </a:p>
        </p:txBody>
      </p:sp>
      <p:sp>
        <p:nvSpPr>
          <p:cNvPr id="3" name="Content Placeholder 2">
            <a:extLst>
              <a:ext uri="{FF2B5EF4-FFF2-40B4-BE49-F238E27FC236}">
                <a16:creationId xmlns:a16="http://schemas.microsoft.com/office/drawing/2014/main" id="{BA056C8E-42D6-AD4B-B251-784BD78F102C}"/>
              </a:ext>
            </a:extLst>
          </p:cNvPr>
          <p:cNvSpPr>
            <a:spLocks noGrp="1"/>
          </p:cNvSpPr>
          <p:nvPr>
            <p:ph idx="11"/>
          </p:nvPr>
        </p:nvSpPr>
        <p:spPr/>
        <p:txBody>
          <a:bodyPr/>
          <a:lstStyle/>
          <a:p>
            <a:r>
              <a:rPr lang="en-US" dirty="0"/>
              <a:t>Moisturize hands aggressively and then wear gloves at night</a:t>
            </a:r>
          </a:p>
        </p:txBody>
      </p:sp>
      <p:sp>
        <p:nvSpPr>
          <p:cNvPr id="4" name="Content Placeholder 3">
            <a:extLst>
              <a:ext uri="{FF2B5EF4-FFF2-40B4-BE49-F238E27FC236}">
                <a16:creationId xmlns:a16="http://schemas.microsoft.com/office/drawing/2014/main" id="{9D218DF9-3B89-914E-908B-095D2AF8C827}"/>
              </a:ext>
            </a:extLst>
          </p:cNvPr>
          <p:cNvSpPr>
            <a:spLocks noGrp="1"/>
          </p:cNvSpPr>
          <p:nvPr>
            <p:ph idx="12"/>
          </p:nvPr>
        </p:nvSpPr>
        <p:spPr/>
        <p:txBody>
          <a:bodyPr/>
          <a:lstStyle/>
          <a:p>
            <a:r>
              <a:rPr lang="en-US" dirty="0"/>
              <a:t>Optimal nail hygiene, avoid injury, consider podiatrist for diabetics</a:t>
            </a:r>
          </a:p>
        </p:txBody>
      </p:sp>
      <p:sp>
        <p:nvSpPr>
          <p:cNvPr id="5" name="Content Placeholder 4">
            <a:extLst>
              <a:ext uri="{FF2B5EF4-FFF2-40B4-BE49-F238E27FC236}">
                <a16:creationId xmlns:a16="http://schemas.microsoft.com/office/drawing/2014/main" id="{41984E2C-E0CE-C340-B920-5C12C97F215B}"/>
              </a:ext>
            </a:extLst>
          </p:cNvPr>
          <p:cNvSpPr>
            <a:spLocks noGrp="1"/>
          </p:cNvSpPr>
          <p:nvPr>
            <p:ph idx="13"/>
          </p:nvPr>
        </p:nvSpPr>
        <p:spPr/>
        <p:txBody>
          <a:bodyPr/>
          <a:lstStyle/>
          <a:p>
            <a:r>
              <a:rPr lang="en-US" dirty="0"/>
              <a:t>Avoidance of manual tasks as much as possible</a:t>
            </a:r>
          </a:p>
        </p:txBody>
      </p:sp>
      <p:sp>
        <p:nvSpPr>
          <p:cNvPr id="6" name="Content Placeholder 5">
            <a:extLst>
              <a:ext uri="{FF2B5EF4-FFF2-40B4-BE49-F238E27FC236}">
                <a16:creationId xmlns:a16="http://schemas.microsoft.com/office/drawing/2014/main" id="{B782362F-A2B4-2D47-866F-57D2D97254F9}"/>
              </a:ext>
            </a:extLst>
          </p:cNvPr>
          <p:cNvSpPr>
            <a:spLocks noGrp="1"/>
          </p:cNvSpPr>
          <p:nvPr>
            <p:ph idx="14"/>
          </p:nvPr>
        </p:nvSpPr>
        <p:spPr/>
        <p:txBody>
          <a:bodyPr/>
          <a:lstStyle/>
          <a:p>
            <a:r>
              <a:rPr lang="en-US" dirty="0"/>
              <a:t>None</a:t>
            </a:r>
          </a:p>
        </p:txBody>
      </p:sp>
      <p:sp>
        <p:nvSpPr>
          <p:cNvPr id="7" name="Content Placeholder 6">
            <a:extLst>
              <a:ext uri="{FF2B5EF4-FFF2-40B4-BE49-F238E27FC236}">
                <a16:creationId xmlns:a16="http://schemas.microsoft.com/office/drawing/2014/main" id="{E7EBC514-BBAB-3E40-804B-365352DC7A87}"/>
              </a:ext>
            </a:extLst>
          </p:cNvPr>
          <p:cNvSpPr>
            <a:spLocks noGrp="1"/>
          </p:cNvSpPr>
          <p:nvPr>
            <p:ph idx="15"/>
          </p:nvPr>
        </p:nvSpPr>
        <p:spPr/>
        <p:txBody>
          <a:bodyPr/>
          <a:lstStyle/>
          <a:p>
            <a:r>
              <a:rPr lang="en-US" dirty="0"/>
              <a:t>Generally good nail and skin care</a:t>
            </a:r>
          </a:p>
        </p:txBody>
      </p:sp>
      <p:sp>
        <p:nvSpPr>
          <p:cNvPr id="8" name="Content Placeholder 7">
            <a:extLst>
              <a:ext uri="{FF2B5EF4-FFF2-40B4-BE49-F238E27FC236}">
                <a16:creationId xmlns:a16="http://schemas.microsoft.com/office/drawing/2014/main" id="{EAF23BD0-AD66-6242-8B03-DFC4A59CD5E6}"/>
              </a:ext>
            </a:extLst>
          </p:cNvPr>
          <p:cNvSpPr>
            <a:spLocks noGrp="1"/>
          </p:cNvSpPr>
          <p:nvPr>
            <p:ph idx="16"/>
          </p:nvPr>
        </p:nvSpPr>
        <p:spPr/>
        <p:txBody>
          <a:bodyPr/>
          <a:lstStyle/>
          <a:p>
            <a:r>
              <a:rPr lang="en-US" dirty="0"/>
              <a:t>Dermatology referral</a:t>
            </a:r>
          </a:p>
        </p:txBody>
      </p:sp>
      <p:sp>
        <p:nvSpPr>
          <p:cNvPr id="9" name="Content Placeholder 8">
            <a:extLst>
              <a:ext uri="{FF2B5EF4-FFF2-40B4-BE49-F238E27FC236}">
                <a16:creationId xmlns:a16="http://schemas.microsoft.com/office/drawing/2014/main" id="{78AFB0C6-A818-3744-A4B3-9C686FFA6F0F}"/>
              </a:ext>
            </a:extLst>
          </p:cNvPr>
          <p:cNvSpPr>
            <a:spLocks noGrp="1"/>
          </p:cNvSpPr>
          <p:nvPr>
            <p:ph idx="17"/>
          </p:nvPr>
        </p:nvSpPr>
        <p:spPr/>
        <p:txBody>
          <a:bodyPr/>
          <a:lstStyle/>
          <a:p>
            <a:r>
              <a:rPr lang="en-US" dirty="0"/>
              <a:t>Creams, gloves if washing/using water, avoid hot water, good nail care</a:t>
            </a:r>
          </a:p>
        </p:txBody>
      </p:sp>
      <p:sp>
        <p:nvSpPr>
          <p:cNvPr id="10" name="Content Placeholder 9">
            <a:extLst>
              <a:ext uri="{FF2B5EF4-FFF2-40B4-BE49-F238E27FC236}">
                <a16:creationId xmlns:a16="http://schemas.microsoft.com/office/drawing/2014/main" id="{1EE48AFF-9128-2048-BCCB-000A9994BFBB}"/>
              </a:ext>
            </a:extLst>
          </p:cNvPr>
          <p:cNvSpPr>
            <a:spLocks noGrp="1"/>
          </p:cNvSpPr>
          <p:nvPr>
            <p:ph idx="18"/>
          </p:nvPr>
        </p:nvSpPr>
        <p:spPr/>
        <p:txBody>
          <a:bodyPr/>
          <a:lstStyle/>
          <a:p>
            <a:r>
              <a:rPr lang="en-US" sz="1750" dirty="0"/>
              <a:t>Avoid prolonged contact with water, trauma, friction, pressure on nails and nail beds</a:t>
            </a:r>
          </a:p>
        </p:txBody>
      </p:sp>
    </p:spTree>
    <p:extLst>
      <p:ext uri="{BB962C8B-B14F-4D97-AF65-F5344CB8AC3E}">
        <p14:creationId xmlns:p14="http://schemas.microsoft.com/office/powerpoint/2010/main" val="3051874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AAB-130C-0141-8A18-59A75BE13047}"/>
              </a:ext>
            </a:extLst>
          </p:cNvPr>
          <p:cNvSpPr>
            <a:spLocks noGrp="1"/>
          </p:cNvSpPr>
          <p:nvPr>
            <p:ph type="title"/>
          </p:nvPr>
        </p:nvSpPr>
        <p:spPr/>
        <p:txBody>
          <a:bodyPr/>
          <a:lstStyle/>
          <a:p>
            <a:r>
              <a:rPr lang="en-US" dirty="0"/>
              <a:t>Do you recommend regular ophthalmologic examinations to your patients with </a:t>
            </a:r>
            <a:r>
              <a:rPr lang="en-US" dirty="0" err="1"/>
              <a:t>mUBC</a:t>
            </a:r>
            <a:r>
              <a:rPr lang="en-US" dirty="0"/>
              <a:t> receiving erdafitinib?</a:t>
            </a:r>
          </a:p>
        </p:txBody>
      </p:sp>
      <p:sp>
        <p:nvSpPr>
          <p:cNvPr id="3" name="Content Placeholder 2">
            <a:extLst>
              <a:ext uri="{FF2B5EF4-FFF2-40B4-BE49-F238E27FC236}">
                <a16:creationId xmlns:a16="http://schemas.microsoft.com/office/drawing/2014/main" id="{55F02C28-8435-0740-8C2F-AAA2C7351C98}"/>
              </a:ext>
            </a:extLst>
          </p:cNvPr>
          <p:cNvSpPr>
            <a:spLocks noGrp="1"/>
          </p:cNvSpPr>
          <p:nvPr>
            <p:ph idx="11"/>
          </p:nvPr>
        </p:nvSpPr>
        <p:spPr/>
        <p:txBody>
          <a:bodyPr/>
          <a:lstStyle/>
          <a:p>
            <a:r>
              <a:rPr lang="en-US" dirty="0"/>
              <a:t>Yes — Monthly for the first 4 to 5 months</a:t>
            </a:r>
          </a:p>
        </p:txBody>
      </p:sp>
      <p:sp>
        <p:nvSpPr>
          <p:cNvPr id="4" name="Content Placeholder 3">
            <a:extLst>
              <a:ext uri="{FF2B5EF4-FFF2-40B4-BE49-F238E27FC236}">
                <a16:creationId xmlns:a16="http://schemas.microsoft.com/office/drawing/2014/main" id="{97A414EE-1D47-0041-BDB6-2D550AFABBE1}"/>
              </a:ext>
            </a:extLst>
          </p:cNvPr>
          <p:cNvSpPr>
            <a:spLocks noGrp="1"/>
          </p:cNvSpPr>
          <p:nvPr>
            <p:ph idx="12"/>
          </p:nvPr>
        </p:nvSpPr>
        <p:spPr/>
        <p:txBody>
          <a:bodyPr/>
          <a:lstStyle/>
          <a:p>
            <a:r>
              <a:rPr lang="en-US" dirty="0">
                <a:solidFill>
                  <a:srgbClr val="FFFFFF"/>
                </a:solidFill>
              </a:rPr>
              <a:t>Yes — </a:t>
            </a:r>
            <a:r>
              <a:rPr lang="en-US" dirty="0"/>
              <a:t>Monthly x 4 then every 3 months</a:t>
            </a:r>
          </a:p>
        </p:txBody>
      </p:sp>
      <p:sp>
        <p:nvSpPr>
          <p:cNvPr id="5" name="Content Placeholder 4">
            <a:extLst>
              <a:ext uri="{FF2B5EF4-FFF2-40B4-BE49-F238E27FC236}">
                <a16:creationId xmlns:a16="http://schemas.microsoft.com/office/drawing/2014/main" id="{0526FD7A-303B-D541-BDD7-F10501FC5A7D}"/>
              </a:ext>
            </a:extLst>
          </p:cNvPr>
          <p:cNvSpPr>
            <a:spLocks noGrp="1"/>
          </p:cNvSpPr>
          <p:nvPr>
            <p:ph idx="13"/>
          </p:nvPr>
        </p:nvSpPr>
        <p:spPr/>
        <p:txBody>
          <a:bodyPr/>
          <a:lstStyle/>
          <a:p>
            <a:r>
              <a:rPr lang="en-US" dirty="0"/>
              <a:t>Yes — At baseline</a:t>
            </a:r>
          </a:p>
        </p:txBody>
      </p:sp>
      <p:sp>
        <p:nvSpPr>
          <p:cNvPr id="6" name="Content Placeholder 5">
            <a:extLst>
              <a:ext uri="{FF2B5EF4-FFF2-40B4-BE49-F238E27FC236}">
                <a16:creationId xmlns:a16="http://schemas.microsoft.com/office/drawing/2014/main" id="{1C053136-10DB-394A-9A03-0CDFC5A097CF}"/>
              </a:ext>
            </a:extLst>
          </p:cNvPr>
          <p:cNvSpPr>
            <a:spLocks noGrp="1"/>
          </p:cNvSpPr>
          <p:nvPr>
            <p:ph idx="14"/>
          </p:nvPr>
        </p:nvSpPr>
        <p:spPr/>
        <p:txBody>
          <a:bodyPr/>
          <a:lstStyle/>
          <a:p>
            <a:r>
              <a:rPr lang="en-US" dirty="0"/>
              <a:t>Yes — q6m</a:t>
            </a:r>
          </a:p>
        </p:txBody>
      </p:sp>
      <p:sp>
        <p:nvSpPr>
          <p:cNvPr id="7" name="Content Placeholder 6">
            <a:extLst>
              <a:ext uri="{FF2B5EF4-FFF2-40B4-BE49-F238E27FC236}">
                <a16:creationId xmlns:a16="http://schemas.microsoft.com/office/drawing/2014/main" id="{6798B69F-942E-9849-8E5E-FA0946CA47A2}"/>
              </a:ext>
            </a:extLst>
          </p:cNvPr>
          <p:cNvSpPr>
            <a:spLocks noGrp="1"/>
          </p:cNvSpPr>
          <p:nvPr>
            <p:ph idx="15"/>
          </p:nvPr>
        </p:nvSpPr>
        <p:spPr/>
        <p:txBody>
          <a:bodyPr/>
          <a:lstStyle/>
          <a:p>
            <a:r>
              <a:rPr lang="en-US" dirty="0"/>
              <a:t>Yes — Monthly</a:t>
            </a:r>
          </a:p>
        </p:txBody>
      </p:sp>
      <p:sp>
        <p:nvSpPr>
          <p:cNvPr id="8" name="Content Placeholder 7">
            <a:extLst>
              <a:ext uri="{FF2B5EF4-FFF2-40B4-BE49-F238E27FC236}">
                <a16:creationId xmlns:a16="http://schemas.microsoft.com/office/drawing/2014/main" id="{EB5FA68F-928B-9342-9C76-60764CA2F18F}"/>
              </a:ext>
            </a:extLst>
          </p:cNvPr>
          <p:cNvSpPr>
            <a:spLocks noGrp="1"/>
          </p:cNvSpPr>
          <p:nvPr>
            <p:ph idx="16"/>
          </p:nvPr>
        </p:nvSpPr>
        <p:spPr/>
        <p:txBody>
          <a:bodyPr/>
          <a:lstStyle/>
          <a:p>
            <a:r>
              <a:rPr lang="en-US" dirty="0"/>
              <a:t>Yes — Monthly</a:t>
            </a:r>
          </a:p>
        </p:txBody>
      </p:sp>
      <p:sp>
        <p:nvSpPr>
          <p:cNvPr id="9" name="Content Placeholder 8">
            <a:extLst>
              <a:ext uri="{FF2B5EF4-FFF2-40B4-BE49-F238E27FC236}">
                <a16:creationId xmlns:a16="http://schemas.microsoft.com/office/drawing/2014/main" id="{F5F00796-CB13-414C-98AD-294C3B41CCB9}"/>
              </a:ext>
            </a:extLst>
          </p:cNvPr>
          <p:cNvSpPr>
            <a:spLocks noGrp="1"/>
          </p:cNvSpPr>
          <p:nvPr>
            <p:ph idx="17"/>
          </p:nvPr>
        </p:nvSpPr>
        <p:spPr/>
        <p:txBody>
          <a:bodyPr/>
          <a:lstStyle/>
          <a:p>
            <a:pPr>
              <a:lnSpc>
                <a:spcPts val="1620"/>
              </a:lnSpc>
            </a:pPr>
            <a:r>
              <a:rPr lang="en-US" sz="1600" dirty="0"/>
              <a:t>Yes — Monthly on protocol, otherwise symptom based and using </a:t>
            </a:r>
            <a:br>
              <a:rPr lang="en-US" sz="1600" dirty="0"/>
            </a:br>
            <a:r>
              <a:rPr lang="en-US" sz="1600" dirty="0" err="1"/>
              <a:t>Amsler</a:t>
            </a:r>
            <a:r>
              <a:rPr lang="en-US" sz="1600" dirty="0"/>
              <a:t> grid due to COVID-19 limitations</a:t>
            </a:r>
          </a:p>
        </p:txBody>
      </p:sp>
      <p:sp>
        <p:nvSpPr>
          <p:cNvPr id="10" name="Content Placeholder 9">
            <a:extLst>
              <a:ext uri="{FF2B5EF4-FFF2-40B4-BE49-F238E27FC236}">
                <a16:creationId xmlns:a16="http://schemas.microsoft.com/office/drawing/2014/main" id="{ADDCE97D-3EB4-9045-ACC3-E529B9ADB22E}"/>
              </a:ext>
            </a:extLst>
          </p:cNvPr>
          <p:cNvSpPr>
            <a:spLocks noGrp="1"/>
          </p:cNvSpPr>
          <p:nvPr>
            <p:ph idx="18"/>
          </p:nvPr>
        </p:nvSpPr>
        <p:spPr/>
        <p:txBody>
          <a:bodyPr/>
          <a:lstStyle/>
          <a:p>
            <a:r>
              <a:rPr lang="en-US" dirty="0"/>
              <a:t>Yes — Monthly x 3, then every 2 to 3 months</a:t>
            </a:r>
          </a:p>
        </p:txBody>
      </p:sp>
    </p:spTree>
    <p:extLst>
      <p:ext uri="{BB962C8B-B14F-4D97-AF65-F5344CB8AC3E}">
        <p14:creationId xmlns:p14="http://schemas.microsoft.com/office/powerpoint/2010/main" val="1069781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1B06D-B310-6240-8263-9FF99607EA1F}"/>
              </a:ext>
            </a:extLst>
          </p:cNvPr>
          <p:cNvSpPr>
            <a:spLocks noGrp="1"/>
          </p:cNvSpPr>
          <p:nvPr>
            <p:ph type="title"/>
          </p:nvPr>
        </p:nvSpPr>
        <p:spPr/>
        <p:txBody>
          <a:bodyPr/>
          <a:lstStyle/>
          <a:p>
            <a:r>
              <a:rPr lang="en-US" dirty="0"/>
              <a:t>In your current practice, how do you typically approach the management of ocular toxicity experienced with erdafitinib?</a:t>
            </a:r>
          </a:p>
        </p:txBody>
      </p:sp>
      <p:sp>
        <p:nvSpPr>
          <p:cNvPr id="3" name="Content Placeholder 2">
            <a:extLst>
              <a:ext uri="{FF2B5EF4-FFF2-40B4-BE49-F238E27FC236}">
                <a16:creationId xmlns:a16="http://schemas.microsoft.com/office/drawing/2014/main" id="{9B7385D4-F62D-6142-A994-0EBC7125D89E}"/>
              </a:ext>
            </a:extLst>
          </p:cNvPr>
          <p:cNvSpPr>
            <a:spLocks noGrp="1"/>
          </p:cNvSpPr>
          <p:nvPr>
            <p:ph idx="11"/>
          </p:nvPr>
        </p:nvSpPr>
        <p:spPr/>
        <p:txBody>
          <a:bodyPr/>
          <a:lstStyle/>
          <a:p>
            <a:r>
              <a:rPr lang="en-US" dirty="0"/>
              <a:t>Dose hold and repeat ocular exam </a:t>
            </a:r>
          </a:p>
        </p:txBody>
      </p:sp>
      <p:sp>
        <p:nvSpPr>
          <p:cNvPr id="4" name="Content Placeholder 3">
            <a:extLst>
              <a:ext uri="{FF2B5EF4-FFF2-40B4-BE49-F238E27FC236}">
                <a16:creationId xmlns:a16="http://schemas.microsoft.com/office/drawing/2014/main" id="{1F1F03ED-9AC3-1E47-A59E-6A16D701B6D4}"/>
              </a:ext>
            </a:extLst>
          </p:cNvPr>
          <p:cNvSpPr>
            <a:spLocks noGrp="1"/>
          </p:cNvSpPr>
          <p:nvPr>
            <p:ph idx="12"/>
          </p:nvPr>
        </p:nvSpPr>
        <p:spPr/>
        <p:txBody>
          <a:bodyPr/>
          <a:lstStyle/>
          <a:p>
            <a:r>
              <a:rPr lang="en-US" dirty="0"/>
              <a:t>Dry-eye prophylaxis with ocular demulcents, </a:t>
            </a:r>
            <a:r>
              <a:rPr lang="en-US" dirty="0" err="1"/>
              <a:t>ophthalmalogic</a:t>
            </a:r>
            <a:r>
              <a:rPr lang="en-US" dirty="0"/>
              <a:t> exams</a:t>
            </a:r>
          </a:p>
        </p:txBody>
      </p:sp>
      <p:sp>
        <p:nvSpPr>
          <p:cNvPr id="5" name="Content Placeholder 4">
            <a:extLst>
              <a:ext uri="{FF2B5EF4-FFF2-40B4-BE49-F238E27FC236}">
                <a16:creationId xmlns:a16="http://schemas.microsoft.com/office/drawing/2014/main" id="{467C611E-8D43-7349-9B5B-61C76E214709}"/>
              </a:ext>
            </a:extLst>
          </p:cNvPr>
          <p:cNvSpPr>
            <a:spLocks noGrp="1"/>
          </p:cNvSpPr>
          <p:nvPr>
            <p:ph idx="13"/>
          </p:nvPr>
        </p:nvSpPr>
        <p:spPr/>
        <p:txBody>
          <a:bodyPr/>
          <a:lstStyle/>
          <a:p>
            <a:r>
              <a:rPr lang="en-US" dirty="0"/>
              <a:t>Follow guidance from ophthalmologist </a:t>
            </a:r>
          </a:p>
        </p:txBody>
      </p:sp>
      <p:sp>
        <p:nvSpPr>
          <p:cNvPr id="6" name="Content Placeholder 5">
            <a:extLst>
              <a:ext uri="{FF2B5EF4-FFF2-40B4-BE49-F238E27FC236}">
                <a16:creationId xmlns:a16="http://schemas.microsoft.com/office/drawing/2014/main" id="{4C27F4DA-C1CA-364B-85D7-5ABF132C7076}"/>
              </a:ext>
            </a:extLst>
          </p:cNvPr>
          <p:cNvSpPr>
            <a:spLocks noGrp="1"/>
          </p:cNvSpPr>
          <p:nvPr>
            <p:ph idx="14"/>
          </p:nvPr>
        </p:nvSpPr>
        <p:spPr/>
        <p:txBody>
          <a:bodyPr/>
          <a:lstStyle/>
          <a:p>
            <a:r>
              <a:rPr lang="en-US" dirty="0"/>
              <a:t>Hold dose, restart if returns to Grade 1 </a:t>
            </a:r>
          </a:p>
        </p:txBody>
      </p:sp>
      <p:sp>
        <p:nvSpPr>
          <p:cNvPr id="7" name="Content Placeholder 6">
            <a:extLst>
              <a:ext uri="{FF2B5EF4-FFF2-40B4-BE49-F238E27FC236}">
                <a16:creationId xmlns:a16="http://schemas.microsoft.com/office/drawing/2014/main" id="{636136CA-EB8F-AC4A-8A8B-52E392B9F646}"/>
              </a:ext>
            </a:extLst>
          </p:cNvPr>
          <p:cNvSpPr>
            <a:spLocks noGrp="1"/>
          </p:cNvSpPr>
          <p:nvPr>
            <p:ph idx="15"/>
          </p:nvPr>
        </p:nvSpPr>
        <p:spPr/>
        <p:txBody>
          <a:bodyPr/>
          <a:lstStyle/>
          <a:p>
            <a:r>
              <a:rPr lang="en-US" dirty="0"/>
              <a:t>Continue treatment unless visual acuity is impaired </a:t>
            </a:r>
          </a:p>
        </p:txBody>
      </p:sp>
      <p:sp>
        <p:nvSpPr>
          <p:cNvPr id="8" name="Content Placeholder 7">
            <a:extLst>
              <a:ext uri="{FF2B5EF4-FFF2-40B4-BE49-F238E27FC236}">
                <a16:creationId xmlns:a16="http://schemas.microsoft.com/office/drawing/2014/main" id="{AD382141-111C-A042-9A3A-0FEF3E2AC044}"/>
              </a:ext>
            </a:extLst>
          </p:cNvPr>
          <p:cNvSpPr>
            <a:spLocks noGrp="1"/>
          </p:cNvSpPr>
          <p:nvPr>
            <p:ph idx="16"/>
          </p:nvPr>
        </p:nvSpPr>
        <p:spPr/>
        <p:txBody>
          <a:bodyPr/>
          <a:lstStyle/>
          <a:p>
            <a:r>
              <a:rPr lang="en-US" dirty="0"/>
              <a:t>Dose interruption/reduction </a:t>
            </a:r>
          </a:p>
        </p:txBody>
      </p:sp>
      <p:sp>
        <p:nvSpPr>
          <p:cNvPr id="9" name="Content Placeholder 8">
            <a:extLst>
              <a:ext uri="{FF2B5EF4-FFF2-40B4-BE49-F238E27FC236}">
                <a16:creationId xmlns:a16="http://schemas.microsoft.com/office/drawing/2014/main" id="{1D9DC3D4-9530-DF40-ABE8-4979406D7463}"/>
              </a:ext>
            </a:extLst>
          </p:cNvPr>
          <p:cNvSpPr>
            <a:spLocks noGrp="1"/>
          </p:cNvSpPr>
          <p:nvPr>
            <p:ph idx="17"/>
          </p:nvPr>
        </p:nvSpPr>
        <p:spPr/>
        <p:txBody>
          <a:bodyPr/>
          <a:lstStyle/>
          <a:p>
            <a:r>
              <a:rPr lang="en-US" dirty="0"/>
              <a:t>Hold therapy, resume with dose reduction when resolves </a:t>
            </a:r>
          </a:p>
        </p:txBody>
      </p:sp>
      <p:sp>
        <p:nvSpPr>
          <p:cNvPr id="10" name="Content Placeholder 9">
            <a:extLst>
              <a:ext uri="{FF2B5EF4-FFF2-40B4-BE49-F238E27FC236}">
                <a16:creationId xmlns:a16="http://schemas.microsoft.com/office/drawing/2014/main" id="{DFD7A472-E315-0040-ABAA-8FFA0B52B2BA}"/>
              </a:ext>
            </a:extLst>
          </p:cNvPr>
          <p:cNvSpPr>
            <a:spLocks noGrp="1"/>
          </p:cNvSpPr>
          <p:nvPr>
            <p:ph idx="18"/>
          </p:nvPr>
        </p:nvSpPr>
        <p:spPr/>
        <p:txBody>
          <a:bodyPr/>
          <a:lstStyle/>
          <a:p>
            <a:r>
              <a:rPr lang="en-US" dirty="0"/>
              <a:t>Interrupt therapy and then resume with dose reduction </a:t>
            </a:r>
          </a:p>
        </p:txBody>
      </p:sp>
    </p:spTree>
    <p:extLst>
      <p:ext uri="{BB962C8B-B14F-4D97-AF65-F5344CB8AC3E}">
        <p14:creationId xmlns:p14="http://schemas.microsoft.com/office/powerpoint/2010/main" val="3725092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B535A18-E768-4C14-9605-1230DE6762A3}"/>
              </a:ext>
            </a:extLst>
          </p:cNvPr>
          <p:cNvSpPr>
            <a:spLocks noGrp="1"/>
          </p:cNvSpPr>
          <p:nvPr>
            <p:ph idx="4294967295"/>
          </p:nvPr>
        </p:nvSpPr>
        <p:spPr>
          <a:xfrm>
            <a:off x="838200" y="2057400"/>
            <a:ext cx="10515600" cy="3871762"/>
          </a:xfrm>
        </p:spPr>
        <p:txBody>
          <a:bodyPr vert="horz" lIns="91440" tIns="45720" rIns="91440" bIns="45720" rtlCol="0">
            <a:normAutofit/>
          </a:bodyPr>
          <a:lstStyle/>
          <a:p>
            <a:pPr marL="285750"/>
            <a:r>
              <a:rPr lang="en-US" sz="2400" dirty="0"/>
              <a:t>75-year-old woman initially diagnosed urothelial carcinoma (OSH 05/2011).</a:t>
            </a:r>
          </a:p>
          <a:p>
            <a:pPr marL="285750"/>
            <a:r>
              <a:rPr lang="en-US" sz="2400" dirty="0"/>
              <a:t>S/p nephroureterectomy 07/2011; pathology showed urothelial carcinoma in the right renal pelvis invading but not beyond muscularis; + CIS, negative margins.</a:t>
            </a:r>
          </a:p>
          <a:p>
            <a:pPr marL="285750"/>
            <a:r>
              <a:rPr lang="en-US" sz="2400" dirty="0"/>
              <a:t> Her treatment course has been as follows:</a:t>
            </a:r>
          </a:p>
        </p:txBody>
      </p:sp>
      <p:sp>
        <p:nvSpPr>
          <p:cNvPr id="6" name="Title 1">
            <a:extLst>
              <a:ext uri="{FF2B5EF4-FFF2-40B4-BE49-F238E27FC236}">
                <a16:creationId xmlns:a16="http://schemas.microsoft.com/office/drawing/2014/main" id="{4FFC6B4D-95F3-6C45-9D81-48FF384D42FB}"/>
              </a:ext>
            </a:extLst>
          </p:cNvPr>
          <p:cNvSpPr txBox="1">
            <a:spLocks/>
          </p:cNvSpPr>
          <p:nvPr/>
        </p:nvSpPr>
        <p:spPr>
          <a:xfrm>
            <a:off x="990600" y="533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4000" b="1"/>
              <a:t>Case – </a:t>
            </a:r>
            <a:r>
              <a:rPr lang="en-US" sz="4000" b="1" err="1"/>
              <a:t>Ms</a:t>
            </a:r>
            <a:r>
              <a:rPr lang="en-US" sz="4000" b="1"/>
              <a:t> </a:t>
            </a:r>
            <a:r>
              <a:rPr lang="en-US" sz="4000" b="1" err="1"/>
              <a:t>Salabao</a:t>
            </a:r>
            <a:r>
              <a:rPr lang="en-US" sz="4000" b="1"/>
              <a:t>: 75-year-old woman</a:t>
            </a:r>
          </a:p>
        </p:txBody>
      </p:sp>
    </p:spTree>
    <p:extLst>
      <p:ext uri="{BB962C8B-B14F-4D97-AF65-F5344CB8AC3E}">
        <p14:creationId xmlns:p14="http://schemas.microsoft.com/office/powerpoint/2010/main" val="12523257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6C359CA-93F9-7B42-B151-D22EC18339BB}"/>
              </a:ext>
            </a:extLst>
          </p:cNvPr>
          <p:cNvSpPr>
            <a:spLocks noGrp="1"/>
          </p:cNvSpPr>
          <p:nvPr>
            <p:ph idx="4294967295"/>
          </p:nvPr>
        </p:nvSpPr>
        <p:spPr>
          <a:xfrm>
            <a:off x="2948153" y="1717124"/>
            <a:ext cx="8404123" cy="501445"/>
          </a:xfrm>
        </p:spPr>
        <p:txBody>
          <a:bodyPr vert="horz" lIns="91440" tIns="45720" rIns="91440" bIns="45720" rtlCol="0">
            <a:normAutofit/>
          </a:bodyPr>
          <a:lstStyle/>
          <a:p>
            <a:pPr marL="0" indent="0">
              <a:buNone/>
            </a:pPr>
            <a:r>
              <a:rPr lang="en-US" sz="2400" b="0"/>
              <a:t>Initial diagnosis and resection.</a:t>
            </a:r>
          </a:p>
          <a:p>
            <a:pPr marL="0" indent="0">
              <a:buNone/>
            </a:pPr>
            <a:endParaRPr lang="en-US" sz="2400" b="0"/>
          </a:p>
        </p:txBody>
      </p:sp>
      <p:graphicFrame>
        <p:nvGraphicFramePr>
          <p:cNvPr id="6" name="Diagram 5">
            <a:extLst>
              <a:ext uri="{FF2B5EF4-FFF2-40B4-BE49-F238E27FC236}">
                <a16:creationId xmlns:a16="http://schemas.microsoft.com/office/drawing/2014/main" id="{F14EF38A-A421-BC4C-ABD6-E33642EAD655}"/>
              </a:ext>
            </a:extLst>
          </p:cNvPr>
          <p:cNvGraphicFramePr/>
          <p:nvPr/>
        </p:nvGraphicFramePr>
        <p:xfrm>
          <a:off x="0" y="1651820"/>
          <a:ext cx="3689932" cy="4398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E3E1405-54E3-A742-ACA8-CDB1C93C3DFB}"/>
              </a:ext>
            </a:extLst>
          </p:cNvPr>
          <p:cNvSpPr txBox="1"/>
          <p:nvPr/>
        </p:nvSpPr>
        <p:spPr>
          <a:xfrm>
            <a:off x="2948153" y="5434491"/>
            <a:ext cx="8621806" cy="83099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Progression after 12 cycles. </a:t>
            </a:r>
            <a:r>
              <a:rPr kumimoji="0" lang="en-US" sz="2400" b="1" i="0" u="none" strike="noStrike" kern="1200" cap="none" spc="0" normalizeH="0" baseline="0" noProof="0" err="1">
                <a:ln>
                  <a:noFill/>
                </a:ln>
                <a:solidFill>
                  <a:prstClr val="black"/>
                </a:solidFill>
                <a:effectLst/>
                <a:uLnTx/>
                <a:uFillTx/>
                <a:latin typeface="Calibri" panose="020F0502020204030204"/>
                <a:ea typeface="+mn-ea"/>
                <a:cs typeface="+mn-cs"/>
              </a:rPr>
              <a:t>Oncopanel</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with activating FGFR3 mutation. Started </a:t>
            </a:r>
            <a:r>
              <a:rPr kumimoji="0" lang="en-US" sz="2400" b="1" i="0" u="none" strike="noStrike" kern="1200" cap="none" spc="0" normalizeH="0" baseline="0" noProof="0" err="1">
                <a:ln>
                  <a:noFill/>
                </a:ln>
                <a:solidFill>
                  <a:prstClr val="black"/>
                </a:solidFill>
                <a:effectLst/>
                <a:uLnTx/>
                <a:uFillTx/>
                <a:latin typeface="Calibri" panose="020F0502020204030204"/>
                <a:ea typeface="+mn-ea"/>
                <a:cs typeface="+mn-cs"/>
              </a:rPr>
              <a:t>erdafitinib</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8mg/day.</a:t>
            </a:r>
          </a:p>
        </p:txBody>
      </p:sp>
      <p:sp>
        <p:nvSpPr>
          <p:cNvPr id="9" name="TextBox 8">
            <a:extLst>
              <a:ext uri="{FF2B5EF4-FFF2-40B4-BE49-F238E27FC236}">
                <a16:creationId xmlns:a16="http://schemas.microsoft.com/office/drawing/2014/main" id="{6E2104E0-3CA4-1D4B-8ED4-26882BF727F1}"/>
              </a:ext>
            </a:extLst>
          </p:cNvPr>
          <p:cNvSpPr txBox="1"/>
          <p:nvPr/>
        </p:nvSpPr>
        <p:spPr>
          <a:xfrm>
            <a:off x="2948153" y="2305419"/>
            <a:ext cx="8192598"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Imaging showed pulmonary met. Path + poorly diff carcinoma c/w urothelial primary.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B0A417-AEA0-CD48-A94B-6B236FA64C02}"/>
              </a:ext>
            </a:extLst>
          </p:cNvPr>
          <p:cNvSpPr txBox="1"/>
          <p:nvPr/>
        </p:nvSpPr>
        <p:spPr>
          <a:xfrm>
            <a:off x="2948153" y="3267248"/>
            <a:ext cx="725897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Gemcitabine + cisplatin x6 cycles.</a:t>
            </a:r>
          </a:p>
        </p:txBody>
      </p:sp>
      <p:sp>
        <p:nvSpPr>
          <p:cNvPr id="13" name="TextBox 12">
            <a:extLst>
              <a:ext uri="{FF2B5EF4-FFF2-40B4-BE49-F238E27FC236}">
                <a16:creationId xmlns:a16="http://schemas.microsoft.com/office/drawing/2014/main" id="{2A68B999-7AAC-5440-9279-53ED9C53CF21}"/>
              </a:ext>
            </a:extLst>
          </p:cNvPr>
          <p:cNvSpPr txBox="1"/>
          <p:nvPr/>
        </p:nvSpPr>
        <p:spPr>
          <a:xfrm>
            <a:off x="2948153" y="4031344"/>
            <a:ext cx="3258584" cy="738664"/>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Atezolizumab x30 cycles.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3532164-BF1F-674D-BDB2-3AD7D1BFA02C}"/>
              </a:ext>
            </a:extLst>
          </p:cNvPr>
          <p:cNvSpPr txBox="1"/>
          <p:nvPr/>
        </p:nvSpPr>
        <p:spPr>
          <a:xfrm>
            <a:off x="2948153" y="4642319"/>
            <a:ext cx="8628208" cy="1107996"/>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PET CT w/ progression in LNs and lungs. Started protocol </a:t>
            </a:r>
            <a:r>
              <a:rPr kumimoji="0" lang="en"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17-492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defTabSz="457200" eaLnBrk="1" fontAlgn="auto" hangingPunct="1">
              <a:spcBef>
                <a:spcPts val="0"/>
              </a:spcBef>
              <a:spcAft>
                <a:spcPts val="0"/>
              </a:spcAf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dirty="0">
                <a:solidFill>
                  <a:prstClr val="black"/>
                </a:solidFill>
                <a:latin typeface="Calibri" panose="020F0502020204030204"/>
                <a:ea typeface="+mn-ea"/>
                <a:cs typeface="+mn-cs"/>
              </a:rPr>
              <a:t> </a:t>
            </a:r>
            <a:r>
              <a:rPr lang="en-US" dirty="0" err="1">
                <a:solidFill>
                  <a:prstClr val="black"/>
                </a:solidFill>
                <a:latin typeface="Calibri" panose="020F0502020204030204"/>
                <a:ea typeface="+mn-ea"/>
                <a:cs typeface="+mn-cs"/>
              </a:rPr>
              <a:t>cabozantinib</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atezolizumab.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27D5E77A-E5A5-E547-88B7-41B1899A53BC}"/>
              </a:ext>
            </a:extLst>
          </p:cNvPr>
          <p:cNvSpPr txBox="1">
            <a:spLocks/>
          </p:cNvSpPr>
          <p:nvPr/>
        </p:nvSpPr>
        <p:spPr>
          <a:xfrm>
            <a:off x="838200" y="2746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200" b="1"/>
              <a:t>Case – </a:t>
            </a:r>
            <a:r>
              <a:rPr lang="en-US" sz="3200" b="1" err="1"/>
              <a:t>Ms</a:t>
            </a:r>
            <a:r>
              <a:rPr lang="en-US" sz="3200" b="1"/>
              <a:t> </a:t>
            </a:r>
            <a:r>
              <a:rPr lang="en-US" sz="3200" b="1" err="1"/>
              <a:t>Salabao</a:t>
            </a:r>
            <a:r>
              <a:rPr lang="en-US" sz="3200" b="1"/>
              <a:t>: 75-year-old woman (</a:t>
            </a:r>
            <a:r>
              <a:rPr lang="en-US" sz="3200" b="1" err="1"/>
              <a:t>cont</a:t>
            </a:r>
            <a:r>
              <a:rPr lang="en-US" sz="3200" b="1"/>
              <a:t>): </a:t>
            </a:r>
          </a:p>
          <a:p>
            <a:pPr fontAlgn="auto">
              <a:spcAft>
                <a:spcPts val="0"/>
              </a:spcAft>
            </a:pPr>
            <a:r>
              <a:rPr lang="en-US" sz="3200" b="1"/>
              <a:t>Oncology History</a:t>
            </a:r>
          </a:p>
        </p:txBody>
      </p:sp>
    </p:spTree>
    <p:extLst>
      <p:ext uri="{BB962C8B-B14F-4D97-AF65-F5344CB8AC3E}">
        <p14:creationId xmlns:p14="http://schemas.microsoft.com/office/powerpoint/2010/main" val="7789106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DADAAF-6533-B246-9DE9-5FAE3D7A4A19}"/>
              </a:ext>
            </a:extLst>
          </p:cNvPr>
          <p:cNvSpPr>
            <a:spLocks noGrp="1"/>
          </p:cNvSpPr>
          <p:nvPr>
            <p:ph idx="4294967295"/>
          </p:nvPr>
        </p:nvSpPr>
        <p:spPr>
          <a:xfrm>
            <a:off x="586740" y="2286000"/>
            <a:ext cx="5166360" cy="864566"/>
          </a:xfrm>
        </p:spPr>
        <p:txBody>
          <a:bodyPr vert="horz" lIns="91440" tIns="45720" rIns="91440" bIns="45720" rtlCol="0">
            <a:normAutofit lnSpcReduction="10000"/>
          </a:bodyPr>
          <a:lstStyle/>
          <a:p>
            <a:r>
              <a:rPr lang="en-US" sz="2000"/>
              <a:t>She is presented with the following during drug teaching and is also set up with a related specialist.</a:t>
            </a:r>
          </a:p>
        </p:txBody>
      </p:sp>
      <p:sp>
        <p:nvSpPr>
          <p:cNvPr id="4" name="TextBox 3">
            <a:extLst>
              <a:ext uri="{FF2B5EF4-FFF2-40B4-BE49-F238E27FC236}">
                <a16:creationId xmlns:a16="http://schemas.microsoft.com/office/drawing/2014/main" id="{FD020C5F-808E-6749-B907-C0A5BB744757}"/>
              </a:ext>
            </a:extLst>
          </p:cNvPr>
          <p:cNvSpPr txBox="1"/>
          <p:nvPr/>
        </p:nvSpPr>
        <p:spPr>
          <a:xfrm>
            <a:off x="1691640" y="14478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60BD071A-AC7C-3E4D-9311-53F21C92EDFA}"/>
              </a:ext>
            </a:extLst>
          </p:cNvPr>
          <p:cNvSpPr/>
          <p:nvPr/>
        </p:nvSpPr>
        <p:spPr>
          <a:xfrm>
            <a:off x="518160" y="433711"/>
            <a:ext cx="5234938"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Symptom Management</a:t>
            </a:r>
          </a:p>
        </p:txBody>
      </p:sp>
      <p:cxnSp>
        <p:nvCxnSpPr>
          <p:cNvPr id="11" name="Straight Connector 10">
            <a:extLst>
              <a:ext uri="{FF2B5EF4-FFF2-40B4-BE49-F238E27FC236}">
                <a16:creationId xmlns:a16="http://schemas.microsoft.com/office/drawing/2014/main" id="{62141793-8C45-994D-A630-CAF7B31E876C}"/>
              </a:ext>
            </a:extLst>
          </p:cNvPr>
          <p:cNvCxnSpPr>
            <a:cxnSpLocks/>
          </p:cNvCxnSpPr>
          <p:nvPr/>
        </p:nvCxnSpPr>
        <p:spPr>
          <a:xfrm>
            <a:off x="6094476" y="433711"/>
            <a:ext cx="0" cy="565906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C5DFC0BD-3A59-DC42-9543-48A348085260}"/>
              </a:ext>
            </a:extLst>
          </p:cNvPr>
          <p:cNvSpPr/>
          <p:nvPr/>
        </p:nvSpPr>
        <p:spPr>
          <a:xfrm>
            <a:off x="6291072" y="433711"/>
            <a:ext cx="5303520"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Symptom management</a:t>
            </a:r>
          </a:p>
        </p:txBody>
      </p:sp>
      <p:sp>
        <p:nvSpPr>
          <p:cNvPr id="15" name="TextBox 14">
            <a:extLst>
              <a:ext uri="{FF2B5EF4-FFF2-40B4-BE49-F238E27FC236}">
                <a16:creationId xmlns:a16="http://schemas.microsoft.com/office/drawing/2014/main" id="{E4D49B5D-D8DA-DE48-BEC9-4DF553424677}"/>
              </a:ext>
            </a:extLst>
          </p:cNvPr>
          <p:cNvSpPr txBox="1"/>
          <p:nvPr/>
        </p:nvSpPr>
        <p:spPr>
          <a:xfrm>
            <a:off x="6397775" y="2241391"/>
            <a:ext cx="50901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Ophthalmology</a:t>
            </a:r>
          </a:p>
        </p:txBody>
      </p:sp>
      <p:sp>
        <p:nvSpPr>
          <p:cNvPr id="16" name="TextBox 15">
            <a:extLst>
              <a:ext uri="{FF2B5EF4-FFF2-40B4-BE49-F238E27FC236}">
                <a16:creationId xmlns:a16="http://schemas.microsoft.com/office/drawing/2014/main" id="{1CAFD969-0656-374F-B6B7-966D28AD5290}"/>
              </a:ext>
            </a:extLst>
          </p:cNvPr>
          <p:cNvSpPr txBox="1"/>
          <p:nvPr/>
        </p:nvSpPr>
        <p:spPr>
          <a:xfrm>
            <a:off x="6384049" y="2529574"/>
            <a:ext cx="5196814" cy="3447098"/>
          </a:xfrm>
          <a:prstGeom prst="rect">
            <a:avLst/>
          </a:prstGeom>
          <a:noFill/>
        </p:spPr>
        <p:txBody>
          <a:bodyPr wrap="square" lIns="91440" tIns="45720" rIns="91440" bIns="45720" rtlCol="0" anchor="t">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Central serous retinopathy/retinal pigment epithelial detachment (CSR/RPED) in 25% of patients.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~50 days after starting.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Most common cause of dose reduction.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Monthly ophthalmological eval x4, then every 3 months thereafter.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Consider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Amsler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grid for self-monitoring.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Consider prophylactic lubricating drops.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9571176-D3EB-464B-B09A-B8BE0EC4B6E7}"/>
              </a:ext>
            </a:extLst>
          </p:cNvPr>
          <p:cNvSpPr txBox="1"/>
          <p:nvPr/>
        </p:nvSpPr>
        <p:spPr>
          <a:xfrm>
            <a:off x="253488" y="6062795"/>
            <a:ext cx="9271512" cy="10002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Loriot Y et al.. Erdafitinib in Locally Advanced or Metastatic Urothelial Carcinoma. N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J Med. 2019 Jul 25;381(4):338-348.</a:t>
            </a:r>
          </a:p>
          <a:p>
            <a:pPr defTabSz="457200" eaLnBrk="1" fontAlgn="auto" hangingPunct="1">
              <a:spcBef>
                <a:spcPts val="0"/>
              </a:spcBef>
              <a:spcAft>
                <a:spcPts val="0"/>
              </a:spcAft>
              <a:defRPr/>
            </a:pPr>
            <a:r>
              <a:rPr kumimoji="0" lang="en-US" sz="1400" i="0" u="none" strike="noStrike" kern="1200" cap="none" spc="0" normalizeH="0" baseline="30000" noProof="0" dirty="0">
                <a:ln>
                  <a:noFill/>
                </a:ln>
                <a:solidFill>
                  <a:prstClr val="black"/>
                </a:solidFill>
                <a:effectLst/>
                <a:uLnTx/>
                <a:uFillTx/>
                <a:latin typeface="Calibri" panose="020F0502020204030204"/>
                <a:ea typeface="+mn-ea"/>
                <a:cs typeface="+mn-cs"/>
              </a:rPr>
              <a:t>2</a:t>
            </a:r>
            <a:r>
              <a:rPr lang="en-US" sz="1400" dirty="0">
                <a:solidFill>
                  <a:prstClr val="black"/>
                </a:solidFill>
                <a:latin typeface="Calibri" panose="020F0502020204030204"/>
                <a:ea typeface="+mn-ea"/>
                <a:cs typeface="+mn-cs"/>
              </a:rPr>
              <a:t>Erdafitinib</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[package </a:t>
            </a: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insert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2019.</a:t>
            </a:r>
            <a:endPar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9E50964-77F9-5D4A-B5EA-D88BCD39C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11" y="3284377"/>
            <a:ext cx="2943718" cy="2684196"/>
          </a:xfrm>
          <a:prstGeom prst="rect">
            <a:avLst/>
          </a:prstGeom>
        </p:spPr>
      </p:pic>
      <p:sp>
        <p:nvSpPr>
          <p:cNvPr id="17" name="TextBox 16">
            <a:extLst>
              <a:ext uri="{FF2B5EF4-FFF2-40B4-BE49-F238E27FC236}">
                <a16:creationId xmlns:a16="http://schemas.microsoft.com/office/drawing/2014/main" id="{DA56FEA4-0ACA-E749-93E1-5CD5B9154598}"/>
              </a:ext>
            </a:extLst>
          </p:cNvPr>
          <p:cNvSpPr txBox="1"/>
          <p:nvPr/>
        </p:nvSpPr>
        <p:spPr>
          <a:xfrm>
            <a:off x="3530458" y="4303309"/>
            <a:ext cx="22224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Who is the specialist and why?</a:t>
            </a:r>
          </a:p>
        </p:txBody>
      </p:sp>
    </p:spTree>
    <p:extLst>
      <p:ext uri="{BB962C8B-B14F-4D97-AF65-F5344CB8AC3E}">
        <p14:creationId xmlns:p14="http://schemas.microsoft.com/office/powerpoint/2010/main" val="35315101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DADAAF-6533-B246-9DE9-5FAE3D7A4A19}"/>
              </a:ext>
            </a:extLst>
          </p:cNvPr>
          <p:cNvSpPr>
            <a:spLocks noGrp="1"/>
          </p:cNvSpPr>
          <p:nvPr>
            <p:ph idx="4294967295"/>
          </p:nvPr>
        </p:nvSpPr>
        <p:spPr>
          <a:xfrm>
            <a:off x="586740" y="2254921"/>
            <a:ext cx="5166360" cy="864566"/>
          </a:xfrm>
        </p:spPr>
        <p:txBody>
          <a:bodyPr vert="horz" lIns="91440" tIns="45720" rIns="91440" bIns="45720" rtlCol="0">
            <a:normAutofit lnSpcReduction="10000"/>
          </a:bodyPr>
          <a:lstStyle/>
          <a:p>
            <a:r>
              <a:rPr lang="en-US" sz="2000"/>
              <a:t>She presents today after 2 months of erdafitinib with the following findings on exam:</a:t>
            </a:r>
          </a:p>
        </p:txBody>
      </p:sp>
      <p:sp>
        <p:nvSpPr>
          <p:cNvPr id="4" name="TextBox 3">
            <a:extLst>
              <a:ext uri="{FF2B5EF4-FFF2-40B4-BE49-F238E27FC236}">
                <a16:creationId xmlns:a16="http://schemas.microsoft.com/office/drawing/2014/main" id="{FD020C5F-808E-6749-B907-C0A5BB744757}"/>
              </a:ext>
            </a:extLst>
          </p:cNvPr>
          <p:cNvSpPr txBox="1"/>
          <p:nvPr/>
        </p:nvSpPr>
        <p:spPr>
          <a:xfrm>
            <a:off x="1691640" y="14478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60BD071A-AC7C-3E4D-9311-53F21C92EDFA}"/>
              </a:ext>
            </a:extLst>
          </p:cNvPr>
          <p:cNvSpPr/>
          <p:nvPr/>
        </p:nvSpPr>
        <p:spPr>
          <a:xfrm>
            <a:off x="518160" y="433711"/>
            <a:ext cx="5234938"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Symptom Management</a:t>
            </a:r>
          </a:p>
        </p:txBody>
      </p:sp>
      <p:cxnSp>
        <p:nvCxnSpPr>
          <p:cNvPr id="11" name="Straight Connector 10">
            <a:extLst>
              <a:ext uri="{FF2B5EF4-FFF2-40B4-BE49-F238E27FC236}">
                <a16:creationId xmlns:a16="http://schemas.microsoft.com/office/drawing/2014/main" id="{62141793-8C45-994D-A630-CAF7B31E876C}"/>
              </a:ext>
            </a:extLst>
          </p:cNvPr>
          <p:cNvCxnSpPr>
            <a:cxnSpLocks/>
          </p:cNvCxnSpPr>
          <p:nvPr/>
        </p:nvCxnSpPr>
        <p:spPr>
          <a:xfrm>
            <a:off x="6019526" y="433711"/>
            <a:ext cx="0" cy="5541675"/>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C5DFC0BD-3A59-DC42-9543-48A348085260}"/>
              </a:ext>
            </a:extLst>
          </p:cNvPr>
          <p:cNvSpPr/>
          <p:nvPr/>
        </p:nvSpPr>
        <p:spPr>
          <a:xfrm>
            <a:off x="6291072" y="433711"/>
            <a:ext cx="5303520" cy="1610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Symptom management</a:t>
            </a:r>
          </a:p>
        </p:txBody>
      </p:sp>
      <p:sp>
        <p:nvSpPr>
          <p:cNvPr id="15" name="TextBox 14">
            <a:extLst>
              <a:ext uri="{FF2B5EF4-FFF2-40B4-BE49-F238E27FC236}">
                <a16:creationId xmlns:a16="http://schemas.microsoft.com/office/drawing/2014/main" id="{E4D49B5D-D8DA-DE48-BEC9-4DF553424677}"/>
              </a:ext>
            </a:extLst>
          </p:cNvPr>
          <p:cNvSpPr txBox="1"/>
          <p:nvPr/>
        </p:nvSpPr>
        <p:spPr>
          <a:xfrm>
            <a:off x="6397775" y="2151451"/>
            <a:ext cx="50901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Nail disorders</a:t>
            </a:r>
          </a:p>
        </p:txBody>
      </p:sp>
      <p:sp>
        <p:nvSpPr>
          <p:cNvPr id="6" name="TextBox 5">
            <a:extLst>
              <a:ext uri="{FF2B5EF4-FFF2-40B4-BE49-F238E27FC236}">
                <a16:creationId xmlns:a16="http://schemas.microsoft.com/office/drawing/2014/main" id="{79571176-D3EB-464B-B09A-B8BE0EC4B6E7}"/>
              </a:ext>
            </a:extLst>
          </p:cNvPr>
          <p:cNvSpPr txBox="1"/>
          <p:nvPr/>
        </p:nvSpPr>
        <p:spPr>
          <a:xfrm>
            <a:off x="224505" y="5960396"/>
            <a:ext cx="1154886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Calibri" panose="020F0502020204030204"/>
                <a:ea typeface="+mn-ea"/>
                <a:cs typeface="+mn-cs"/>
              </a:rPr>
              <a:t>1</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Deutsch A, McLellan BN. Severe onycholysis and eyelash trichomegaly in a patient treated with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erdafitinib</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JAAD Case Rep</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2020;6(6):569-571. Published 2020 Apr 25. doi:10.1016/j.jdcr.2020.04.013</a:t>
            </a:r>
            <a:endParaRPr kumimoji="0" lang="en-US" sz="1200" b="0" i="0" u="none" strike="noStrike" kern="1200" cap="none" spc="0" normalizeH="0" baseline="3000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Calibri" panose="020F0502020204030204"/>
                <a:ea typeface="+mn-ea"/>
                <a:cs typeface="+mn-cs"/>
              </a:rPr>
              <a:t>2</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Loriot Y et al..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Erdafitinib</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in Locally Advanced or Metastatic Urothelial Carcinoma. N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Engl</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J Med. 2019 Jul 25;381(4):338-348.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AE86FDEC-6528-2844-958A-91B54915F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29" y="3056805"/>
            <a:ext cx="4546600" cy="2578100"/>
          </a:xfrm>
          <a:prstGeom prst="rect">
            <a:avLst/>
          </a:prstGeom>
        </p:spPr>
      </p:pic>
      <p:sp>
        <p:nvSpPr>
          <p:cNvPr id="22" name="TextBox 21">
            <a:extLst>
              <a:ext uri="{FF2B5EF4-FFF2-40B4-BE49-F238E27FC236}">
                <a16:creationId xmlns:a16="http://schemas.microsoft.com/office/drawing/2014/main" id="{1DBA0DE4-F78D-DF4B-93B8-D0A82ECD0815}"/>
              </a:ext>
            </a:extLst>
          </p:cNvPr>
          <p:cNvSpPr txBox="1"/>
          <p:nvPr/>
        </p:nvSpPr>
        <p:spPr>
          <a:xfrm>
            <a:off x="799248" y="5661842"/>
            <a:ext cx="19695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Not actual patient image</a:t>
            </a:r>
            <a:r>
              <a:rPr kumimoji="0" lang="en-US" sz="1200" b="0" i="0" u="none" strike="noStrike" kern="1200" cap="none" spc="0" normalizeH="0" baseline="30000" noProof="0">
                <a:ln>
                  <a:noFill/>
                </a:ln>
                <a:solidFill>
                  <a:prstClr val="black"/>
                </a:solidFill>
                <a:effectLst/>
                <a:uLnTx/>
                <a:uFillTx/>
                <a:latin typeface="Calibri" panose="020F0502020204030204"/>
                <a:ea typeface="+mn-ea"/>
                <a:cs typeface="+mn-cs"/>
              </a:rPr>
              <a:t>1</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2D196C0-4695-8946-9D62-FE228E12B2DB}"/>
              </a:ext>
            </a:extLst>
          </p:cNvPr>
          <p:cNvSpPr txBox="1"/>
          <p:nvPr/>
        </p:nvSpPr>
        <p:spPr>
          <a:xfrm>
            <a:off x="6491907" y="2649661"/>
            <a:ext cx="4901847" cy="193899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Nail effects such as onycholysis, paronychia and nail infections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Hold medication until grade 1</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Antiseptic soaks can be helpful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Consider course of antifungals or antibiotics or referral to dermatology</a:t>
            </a:r>
          </a:p>
        </p:txBody>
      </p:sp>
    </p:spTree>
    <p:extLst>
      <p:ext uri="{BB962C8B-B14F-4D97-AF65-F5344CB8AC3E}">
        <p14:creationId xmlns:p14="http://schemas.microsoft.com/office/powerpoint/2010/main" val="581298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939" y="365125"/>
            <a:ext cx="11496122" cy="1325563"/>
          </a:xfrm>
        </p:spPr>
        <p:txBody>
          <a:bodyPr/>
          <a:lstStyle/>
          <a:p>
            <a:r>
              <a:rPr lang="en-US"/>
              <a:t>JAVELIN Bladder 100: Overall survival</a:t>
            </a:r>
          </a:p>
        </p:txBody>
      </p:sp>
      <p:sp>
        <p:nvSpPr>
          <p:cNvPr id="4" name="Content Placeholder 3"/>
          <p:cNvSpPr>
            <a:spLocks noGrp="1"/>
          </p:cNvSpPr>
          <p:nvPr>
            <p:ph sz="half" idx="2"/>
          </p:nvPr>
        </p:nvSpPr>
        <p:spPr>
          <a:xfrm>
            <a:off x="8016766" y="1825625"/>
            <a:ext cx="3827294" cy="3961564"/>
          </a:xfrm>
        </p:spPr>
        <p:txBody>
          <a:bodyPr>
            <a:normAutofit lnSpcReduction="10000"/>
          </a:bodyPr>
          <a:lstStyle/>
          <a:p>
            <a:pPr marL="0" indent="0">
              <a:buNone/>
            </a:pPr>
            <a:r>
              <a:rPr lang="en-US"/>
              <a:t>Median OS for avelumab</a:t>
            </a:r>
          </a:p>
          <a:p>
            <a:pPr marL="0" indent="0">
              <a:buNone/>
            </a:pPr>
            <a:r>
              <a:rPr lang="en-US" b="1" u="sng"/>
              <a:t>21.4 months</a:t>
            </a:r>
          </a:p>
          <a:p>
            <a:pPr marL="0" indent="0">
              <a:buNone/>
            </a:pPr>
            <a:r>
              <a:rPr lang="en-US"/>
              <a:t>This is the longest OS ever documented in a Phase III metastatic urothelial cancer trial in any line of therapy</a:t>
            </a:r>
          </a:p>
          <a:p>
            <a:pPr marL="0" indent="0">
              <a:buNone/>
            </a:pPr>
            <a:endParaRPr lang="en-US"/>
          </a:p>
          <a:p>
            <a:pPr marL="0" indent="0">
              <a:buNone/>
            </a:pPr>
            <a:r>
              <a:rPr lang="en-US"/>
              <a:t>Superior to BSC alone</a:t>
            </a:r>
          </a:p>
          <a:p>
            <a:pPr marL="0" indent="0">
              <a:buNone/>
            </a:pPr>
            <a:endParaRPr lang="en-US"/>
          </a:p>
        </p:txBody>
      </p:sp>
      <p:sp>
        <p:nvSpPr>
          <p:cNvPr id="5" name="Slide Number Placeholder 4"/>
          <p:cNvSpPr>
            <a:spLocks noGrp="1"/>
          </p:cNvSpPr>
          <p:nvPr>
            <p:ph type="sldNum" sz="quarter" idx="4"/>
          </p:nvPr>
        </p:nvSpPr>
        <p:spPr>
          <a:xfrm>
            <a:off x="11653518" y="6281928"/>
            <a:ext cx="3834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srgbClr val="113468">
                  <a:tint val="75000"/>
                </a:srgbClr>
              </a:solidFill>
              <a:effectLst/>
              <a:uLnTx/>
              <a:uFillTx/>
              <a:latin typeface="Calibri"/>
              <a:ea typeface="+mn-ea"/>
              <a:cs typeface="Calibri"/>
            </a:endParaRPr>
          </a:p>
        </p:txBody>
      </p:sp>
      <p:sp>
        <p:nvSpPr>
          <p:cNvPr id="6" name="TextBox 5"/>
          <p:cNvSpPr txBox="1"/>
          <p:nvPr/>
        </p:nvSpPr>
        <p:spPr>
          <a:xfrm>
            <a:off x="5840329" y="6437716"/>
            <a:ext cx="26178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7A9DD"/>
                </a:solidFill>
                <a:effectLst/>
                <a:uLnTx/>
                <a:uFillTx/>
                <a:latin typeface="Calibri"/>
                <a:ea typeface="+mn-ea"/>
                <a:cs typeface="Calibri"/>
              </a:rPr>
              <a:t>Elizabeth R. Plimack MD MS</a:t>
            </a:r>
          </a:p>
        </p:txBody>
      </p:sp>
      <p:pic>
        <p:nvPicPr>
          <p:cNvPr id="9" name="Content Placeholder 8"/>
          <p:cNvPicPr>
            <a:picLocks noGrp="1" noChangeAspect="1"/>
          </p:cNvPicPr>
          <p:nvPr>
            <p:ph sz="half" idx="1"/>
          </p:nvPr>
        </p:nvPicPr>
        <p:blipFill>
          <a:blip r:embed="rId3"/>
          <a:stretch>
            <a:fillRect/>
          </a:stretch>
        </p:blipFill>
        <p:spPr>
          <a:xfrm>
            <a:off x="209000" y="1893463"/>
            <a:ext cx="7682978" cy="3485845"/>
          </a:xfrm>
          <a:prstGeom prst="rect">
            <a:avLst/>
          </a:prstGeom>
        </p:spPr>
      </p:pic>
      <p:sp>
        <p:nvSpPr>
          <p:cNvPr id="7" name="Rectangle 6"/>
          <p:cNvSpPr/>
          <p:nvPr/>
        </p:nvSpPr>
        <p:spPr>
          <a:xfrm>
            <a:off x="8542815" y="6435149"/>
            <a:ext cx="352697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7A9DD"/>
                </a:solidFill>
                <a:effectLst/>
                <a:uLnTx/>
                <a:uFillTx/>
                <a:latin typeface="Trebuchet MS"/>
                <a:ea typeface="+mn-ea"/>
                <a:cs typeface="+mn-cs"/>
              </a:rPr>
              <a:t>Powles, et al. ASCO 2020</a:t>
            </a:r>
          </a:p>
        </p:txBody>
      </p:sp>
      <p:sp>
        <p:nvSpPr>
          <p:cNvPr id="10" name="Rounded Rectangle 9"/>
          <p:cNvSpPr/>
          <p:nvPr/>
        </p:nvSpPr>
        <p:spPr>
          <a:xfrm>
            <a:off x="9568126" y="130562"/>
            <a:ext cx="2468880" cy="533351"/>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rebuchet MS"/>
                <a:ea typeface="+mn-ea"/>
                <a:cs typeface="+mn-cs"/>
              </a:rPr>
              <a:t>JAVELIN 100</a:t>
            </a:r>
          </a:p>
        </p:txBody>
      </p:sp>
      <p:sp>
        <p:nvSpPr>
          <p:cNvPr id="11" name="Rectangle 10">
            <a:extLst>
              <a:ext uri="{FF2B5EF4-FFF2-40B4-BE49-F238E27FC236}">
                <a16:creationId xmlns:a16="http://schemas.microsoft.com/office/drawing/2014/main" id="{BE889B92-C3D0-5445-94FE-BDBD8294631B}"/>
              </a:ext>
            </a:extLst>
          </p:cNvPr>
          <p:cNvSpPr/>
          <p:nvPr/>
        </p:nvSpPr>
        <p:spPr>
          <a:xfrm>
            <a:off x="0" y="5943600"/>
            <a:ext cx="3541419" cy="523220"/>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Elizabeth R Plimack, MD, MS </a:t>
            </a: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3613027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E0DA8B-CF53-4A71-B58A-5EC65C943C55}"/>
              </a:ext>
            </a:extLst>
          </p:cNvPr>
          <p:cNvSpPr>
            <a:spLocks noGrp="1"/>
          </p:cNvSpPr>
          <p:nvPr>
            <p:ph type="title" idx="4294967295"/>
          </p:nvPr>
        </p:nvSpPr>
        <p:spPr>
          <a:xfrm>
            <a:off x="838200" y="631825"/>
            <a:ext cx="10515600" cy="1325563"/>
          </a:xfrm>
        </p:spPr>
        <p:txBody>
          <a:bodyPr vert="horz" lIns="91440" tIns="45720" rIns="91440" bIns="45720" rtlCol="0" anchor="ctr">
            <a:normAutofit/>
          </a:bodyPr>
          <a:lstStyle/>
          <a:p>
            <a:r>
              <a:rPr lang="en-US" b="1" kern="1200" err="1">
                <a:solidFill>
                  <a:schemeClr val="tx1"/>
                </a:solidFill>
                <a:latin typeface="+mj-lt"/>
                <a:ea typeface="+mj-ea"/>
                <a:cs typeface="+mj-cs"/>
              </a:rPr>
              <a:t>Erdafitinib</a:t>
            </a:r>
            <a:r>
              <a:rPr lang="en-US" b="1" kern="1200">
                <a:solidFill>
                  <a:schemeClr val="tx1"/>
                </a:solidFill>
                <a:latin typeface="+mj-lt"/>
                <a:ea typeface="+mj-ea"/>
                <a:cs typeface="+mj-cs"/>
              </a:rPr>
              <a:t>: Take Home Points</a:t>
            </a:r>
          </a:p>
        </p:txBody>
      </p:sp>
      <p:sp>
        <p:nvSpPr>
          <p:cNvPr id="3" name="Content Placeholder 2">
            <a:extLst>
              <a:ext uri="{FF2B5EF4-FFF2-40B4-BE49-F238E27FC236}">
                <a16:creationId xmlns:a16="http://schemas.microsoft.com/office/drawing/2014/main" id="{1B535A18-E768-4C14-9605-1230DE6762A3}"/>
              </a:ext>
            </a:extLst>
          </p:cNvPr>
          <p:cNvSpPr>
            <a:spLocks noGrp="1"/>
          </p:cNvSpPr>
          <p:nvPr>
            <p:ph idx="4294967295"/>
          </p:nvPr>
        </p:nvSpPr>
        <p:spPr>
          <a:xfrm>
            <a:off x="838200" y="2057400"/>
            <a:ext cx="10515600" cy="3871762"/>
          </a:xfrm>
        </p:spPr>
        <p:txBody>
          <a:bodyPr vert="horz" lIns="91440" tIns="45720" rIns="91440" bIns="45720" rtlCol="0" anchor="t">
            <a:normAutofit/>
          </a:bodyPr>
          <a:lstStyle/>
          <a:p>
            <a:pPr marL="285750"/>
            <a:r>
              <a:rPr lang="en-US" sz="2400"/>
              <a:t>For use in those with advanced urothelial cancer with FGFR 2/3 alterations.</a:t>
            </a:r>
          </a:p>
          <a:p>
            <a:pPr marL="285750"/>
            <a:r>
              <a:rPr lang="en-US" sz="2400"/>
              <a:t>Major adverse effects include: Hyperphosphatemia, central serous retinopathy/retinal pigment epithelial detachment/ocular disorders and dermatological changes.</a:t>
            </a:r>
            <a:endParaRPr lang="en-US" sz="2400">
              <a:cs typeface="Calibri"/>
            </a:endParaRPr>
          </a:p>
          <a:p>
            <a:pPr marL="285750"/>
            <a:r>
              <a:rPr lang="en-US" sz="2400"/>
              <a:t>Can hold medication and dose adjust.</a:t>
            </a:r>
          </a:p>
          <a:p>
            <a:pPr marL="285750"/>
            <a:endParaRPr lang="en-US" sz="2400"/>
          </a:p>
        </p:txBody>
      </p:sp>
      <p:sp>
        <p:nvSpPr>
          <p:cNvPr id="6" name="Rectangle 5">
            <a:extLst>
              <a:ext uri="{FF2B5EF4-FFF2-40B4-BE49-F238E27FC236}">
                <a16:creationId xmlns:a16="http://schemas.microsoft.com/office/drawing/2014/main" id="{D592EDBD-618F-2340-92F4-FEF903D4A59B}"/>
              </a:ext>
            </a:extLst>
          </p:cNvPr>
          <p:cNvSpPr/>
          <p:nvPr/>
        </p:nvSpPr>
        <p:spPr>
          <a:xfrm>
            <a:off x="428316" y="6182380"/>
            <a:ext cx="3610284" cy="738664"/>
          </a:xfrm>
          <a:prstGeom prst="rect">
            <a:avLst/>
          </a:prstGeom>
        </p:spPr>
        <p:txBody>
          <a:bodyPr wrap="none">
            <a:spAutoFit/>
          </a:bodyPr>
          <a:lstStyle/>
          <a:p>
            <a:pPr eaLnBrk="1" fontAlgn="auto" hangingPunct="1">
              <a:spcBef>
                <a:spcPts val="0"/>
              </a:spcBef>
              <a:spcAft>
                <a:spcPts val="0"/>
              </a:spcAft>
              <a:defRPr/>
            </a:pPr>
            <a:r>
              <a:rPr kumimoji="0" lang="en-US" sz="1400" b="0" i="0" u="none" strike="noStrike" kern="1200" cap="none" spc="0" normalizeH="0" baseline="0" noProof="0">
                <a:ln>
                  <a:noFill/>
                </a:ln>
                <a:solidFill>
                  <a:srgbClr val="000000"/>
                </a:solidFill>
                <a:effectLst/>
                <a:uLnTx/>
                <a:uFillTx/>
                <a:latin typeface="Helvetica" pitchFamily="2" charset="0"/>
                <a:ea typeface="+mn-ea"/>
                <a:cs typeface="+mn-cs"/>
              </a:rPr>
              <a:t>Courtesy of </a:t>
            </a:r>
            <a:r>
              <a:rPr lang="en-US" sz="1400">
                <a:solidFill>
                  <a:srgbClr val="000000"/>
                </a:solidFill>
                <a:latin typeface="Helvetica" pitchFamily="2" charset="0"/>
                <a:ea typeface="+mn-ea"/>
                <a:cs typeface="+mn-cs"/>
              </a:rPr>
              <a:t>Cristina </a:t>
            </a:r>
            <a:r>
              <a:rPr lang="en-US" sz="1400" err="1">
                <a:solidFill>
                  <a:srgbClr val="000000"/>
                </a:solidFill>
                <a:latin typeface="Helvetica" pitchFamily="2" charset="0"/>
                <a:ea typeface="+mn-ea"/>
                <a:cs typeface="+mn-cs"/>
              </a:rPr>
              <a:t>Salabao</a:t>
            </a:r>
            <a:r>
              <a:rPr lang="en-US" sz="1400">
                <a:solidFill>
                  <a:srgbClr val="000000"/>
                </a:solidFill>
                <a:latin typeface="Helvetica" pitchFamily="2" charset="0"/>
                <a:ea typeface="+mn-ea"/>
                <a:cs typeface="+mn-cs"/>
              </a:rPr>
              <a:t>, MSN, FNP-C</a:t>
            </a:r>
          </a:p>
          <a:p>
            <a:pPr eaLnBrk="1" fontAlgn="auto" hangingPunct="1">
              <a:spcBef>
                <a:spcPts val="0"/>
              </a:spcBef>
              <a:spcAft>
                <a:spcPts val="0"/>
              </a:spcAft>
              <a:defRPr/>
            </a:pPr>
            <a:endParaRPr lang="en-US" sz="1400">
              <a:solidFill>
                <a:srgbClr val="000000"/>
              </a:solidFill>
              <a:latin typeface="Helvetica" pitchFamily="2" charset="0"/>
              <a:ea typeface="+mn-ea"/>
              <a:cs typeface="+mn-cs"/>
            </a:endParaRPr>
          </a:p>
          <a:p>
            <a:pPr eaLnBrk="1" fontAlgn="auto" hangingPunct="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26997860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03EAC-BBE3-5448-8EB8-52198BE9D49A}"/>
              </a:ext>
            </a:extLst>
          </p:cNvPr>
          <p:cNvSpPr>
            <a:spLocks noGrp="1"/>
          </p:cNvSpPr>
          <p:nvPr>
            <p:ph type="title"/>
          </p:nvPr>
        </p:nvSpPr>
        <p:spPr>
          <a:xfrm>
            <a:off x="838200" y="18255"/>
            <a:ext cx="10515600" cy="1179259"/>
          </a:xfrm>
        </p:spPr>
        <p:txBody>
          <a:bodyPr>
            <a:normAutofit/>
          </a:bodyPr>
          <a:lstStyle/>
          <a:p>
            <a:r>
              <a:rPr lang="en-US" b="1"/>
              <a:t>Case – Dr </a:t>
            </a:r>
            <a:r>
              <a:rPr lang="en-US" b="1" err="1"/>
              <a:t>Ruplin</a:t>
            </a:r>
            <a:r>
              <a:rPr lang="en-US" b="1"/>
              <a:t>: 60-year-old man</a:t>
            </a:r>
          </a:p>
        </p:txBody>
      </p:sp>
      <p:sp>
        <p:nvSpPr>
          <p:cNvPr id="5" name="Content Placeholder 4">
            <a:extLst>
              <a:ext uri="{FF2B5EF4-FFF2-40B4-BE49-F238E27FC236}">
                <a16:creationId xmlns:a16="http://schemas.microsoft.com/office/drawing/2014/main" id="{E9CC837A-7C0B-AB49-B61D-BC2A38167509}"/>
              </a:ext>
            </a:extLst>
          </p:cNvPr>
          <p:cNvSpPr>
            <a:spLocks noGrp="1"/>
          </p:cNvSpPr>
          <p:nvPr>
            <p:ph idx="1"/>
          </p:nvPr>
        </p:nvSpPr>
        <p:spPr>
          <a:xfrm>
            <a:off x="838200" y="1089938"/>
            <a:ext cx="10695432" cy="5288630"/>
          </a:xfrm>
        </p:spPr>
        <p:txBody>
          <a:bodyPr>
            <a:noAutofit/>
          </a:bodyPr>
          <a:lstStyle/>
          <a:p>
            <a:pPr marL="0" indent="0">
              <a:buNone/>
            </a:pPr>
            <a:r>
              <a:rPr lang="en-US" sz="2000" b="1" u="sng"/>
              <a:t>Oncologic History</a:t>
            </a:r>
            <a:endParaRPr lang="en-US" sz="2000"/>
          </a:p>
          <a:p>
            <a:r>
              <a:rPr lang="en-US" sz="2000"/>
              <a:t>Gross hematuria.  Ultrasound showing large vascular bladder mass.</a:t>
            </a:r>
          </a:p>
          <a:p>
            <a:r>
              <a:rPr lang="en-US" sz="2000"/>
              <a:t>02/15/2019 TURBT.  Pathology showed high-grade T1 urothelial carcinoma.  Resection was incomplete secondary to bleeding.  There was high suspicion of clinical T3 disease.</a:t>
            </a:r>
          </a:p>
          <a:p>
            <a:r>
              <a:rPr lang="en-US" sz="2000"/>
              <a:t>CT with a question of metastasis to the pelvic lymph nodes and peritoneum.</a:t>
            </a:r>
          </a:p>
          <a:p>
            <a:r>
              <a:rPr lang="en-US" sz="2000"/>
              <a:t>04/08/2019, cycle 1, day 1, dose-dense MVAC.  He completed 6 cycles on 06/17/2019.</a:t>
            </a:r>
          </a:p>
          <a:p>
            <a:r>
              <a:rPr lang="en-US" sz="2000"/>
              <a:t>On 06/28/2019, CT showed decreased size of the bladder mass and peritoneal nodules, stable right pelvic sidewall lymph node and nonocclusive </a:t>
            </a:r>
            <a:r>
              <a:rPr lang="en-US" sz="2000" err="1"/>
              <a:t>pericatheter</a:t>
            </a:r>
            <a:r>
              <a:rPr lang="en-US" sz="2000"/>
              <a:t> thrombus.</a:t>
            </a:r>
          </a:p>
          <a:p>
            <a:r>
              <a:rPr lang="en-US" sz="2000"/>
              <a:t>08/23/2019, CT showed increase in the bladder mass with stable peritoneal nodules, stable and necrotic right external iliac nodes.</a:t>
            </a:r>
          </a:p>
          <a:p>
            <a:r>
              <a:rPr lang="en-US" sz="2000"/>
              <a:t>09/15/2019, cycle 1, day 1, IL-7 plus atezolizumab.  Final dose of IL-7 was delivered on 09/26/2019 and final dose of atezolizumab was delivered on 10/24/2019.</a:t>
            </a:r>
          </a:p>
          <a:p>
            <a:r>
              <a:rPr lang="en-US" sz="2000"/>
              <a:t>CT imaging done on 10/30/2019 showed worsening disease characterized by enlarging lobulated bladder wall mass.  There was a question of minimal extension outside of the bladder wall.  </a:t>
            </a:r>
          </a:p>
        </p:txBody>
      </p:sp>
    </p:spTree>
    <p:extLst>
      <p:ext uri="{BB962C8B-B14F-4D97-AF65-F5344CB8AC3E}">
        <p14:creationId xmlns:p14="http://schemas.microsoft.com/office/powerpoint/2010/main" val="29494631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03EAC-BBE3-5448-8EB8-52198BE9D49A}"/>
              </a:ext>
            </a:extLst>
          </p:cNvPr>
          <p:cNvSpPr>
            <a:spLocks noGrp="1"/>
          </p:cNvSpPr>
          <p:nvPr>
            <p:ph type="title"/>
          </p:nvPr>
        </p:nvSpPr>
        <p:spPr>
          <a:xfrm>
            <a:off x="838200" y="18255"/>
            <a:ext cx="10515600" cy="1179259"/>
          </a:xfrm>
        </p:spPr>
        <p:txBody>
          <a:bodyPr>
            <a:normAutofit/>
          </a:bodyPr>
          <a:lstStyle/>
          <a:p>
            <a:r>
              <a:rPr lang="en-US" b="1"/>
              <a:t>Case – Dr </a:t>
            </a:r>
            <a:r>
              <a:rPr lang="en-US" b="1" err="1"/>
              <a:t>Ruplin</a:t>
            </a:r>
            <a:r>
              <a:rPr lang="en-US" b="1"/>
              <a:t>: 60-year-old man (</a:t>
            </a:r>
            <a:r>
              <a:rPr lang="en-US" b="1" err="1"/>
              <a:t>cont</a:t>
            </a:r>
            <a:r>
              <a:rPr lang="en-US" b="1"/>
              <a:t>)</a:t>
            </a:r>
          </a:p>
        </p:txBody>
      </p:sp>
      <p:sp>
        <p:nvSpPr>
          <p:cNvPr id="5" name="Content Placeholder 4">
            <a:extLst>
              <a:ext uri="{FF2B5EF4-FFF2-40B4-BE49-F238E27FC236}">
                <a16:creationId xmlns:a16="http://schemas.microsoft.com/office/drawing/2014/main" id="{E9CC837A-7C0B-AB49-B61D-BC2A38167509}"/>
              </a:ext>
            </a:extLst>
          </p:cNvPr>
          <p:cNvSpPr>
            <a:spLocks noGrp="1"/>
          </p:cNvSpPr>
          <p:nvPr>
            <p:ph idx="1"/>
          </p:nvPr>
        </p:nvSpPr>
        <p:spPr>
          <a:xfrm>
            <a:off x="838200" y="1035970"/>
            <a:ext cx="10695432" cy="5288630"/>
          </a:xfrm>
        </p:spPr>
        <p:txBody>
          <a:bodyPr>
            <a:noAutofit/>
          </a:bodyPr>
          <a:lstStyle/>
          <a:p>
            <a:r>
              <a:rPr lang="en-US" sz="2000" dirty="0"/>
              <a:t>11/21/2019, he underwent a TURBT.  Pathology specimen showed high-grade urothelial carcinoma pT1.  There was no muscularis propria in the specimen. Interestingly, most of the tumor was low-grade.</a:t>
            </a:r>
          </a:p>
          <a:p>
            <a:r>
              <a:rPr lang="en-US" sz="2000" dirty="0"/>
              <a:t>12/13/2019, CT of the chest, abdomen and pelvis showed the bladder mass slightly decreased, now measuring 7 x 3.1 cm.  No evidence of bony disease.  There were prominent right inguinal and iliac chain lymph nodes.  The </a:t>
            </a:r>
            <a:r>
              <a:rPr lang="en-US" sz="2000" dirty="0" err="1"/>
              <a:t>subcentimeter</a:t>
            </a:r>
            <a:r>
              <a:rPr lang="en-US" sz="2000" dirty="0"/>
              <a:t> peritoneal nodule in the right lower quadrant was stable.  There were also some new ground-glass opacities in the right upper lobe, most consistent with inflammation or infection.  Attention was recommended on follow-up CT scans.</a:t>
            </a:r>
          </a:p>
          <a:p>
            <a:r>
              <a:rPr lang="en-US" sz="2000" dirty="0"/>
              <a:t>12/20/2019, erdafitinib 8 mg daily initiated.</a:t>
            </a:r>
          </a:p>
          <a:p>
            <a:r>
              <a:rPr lang="en-US" sz="2000" dirty="0"/>
              <a:t>Follow-up on 01/06 showed phosphate elevated at 6.2, phosphate binders initiated.</a:t>
            </a:r>
          </a:p>
          <a:p>
            <a:r>
              <a:rPr lang="en-US" sz="2000" dirty="0"/>
              <a:t>1/22/20, Optical Coherence Tomography Macular Cube scan findings: mild central serous chorioretinopathy bilaterally, recommended referral to retinal specialist. Erdafitinib was held. </a:t>
            </a:r>
          </a:p>
          <a:p>
            <a:r>
              <a:rPr lang="en-US" sz="2000" dirty="0"/>
              <a:t> 2/20/20, CT CAP demonstrated unchanged bladder mass size and unchanged right internal iliac LN. Resolution of pulmonary </a:t>
            </a:r>
            <a:r>
              <a:rPr lang="en-US" sz="2000" dirty="0" err="1"/>
              <a:t>groundglass</a:t>
            </a:r>
            <a:r>
              <a:rPr lang="en-US" sz="2000" dirty="0"/>
              <a:t> densities.</a:t>
            </a:r>
          </a:p>
        </p:txBody>
      </p:sp>
    </p:spTree>
    <p:extLst>
      <p:ext uri="{BB962C8B-B14F-4D97-AF65-F5344CB8AC3E}">
        <p14:creationId xmlns:p14="http://schemas.microsoft.com/office/powerpoint/2010/main" val="28653031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03EAC-BBE3-5448-8EB8-52198BE9D49A}"/>
              </a:ext>
            </a:extLst>
          </p:cNvPr>
          <p:cNvSpPr>
            <a:spLocks noGrp="1"/>
          </p:cNvSpPr>
          <p:nvPr>
            <p:ph type="title"/>
          </p:nvPr>
        </p:nvSpPr>
        <p:spPr>
          <a:xfrm>
            <a:off x="838200" y="18255"/>
            <a:ext cx="10515600" cy="1179259"/>
          </a:xfrm>
        </p:spPr>
        <p:txBody>
          <a:bodyPr>
            <a:normAutofit/>
          </a:bodyPr>
          <a:lstStyle/>
          <a:p>
            <a:r>
              <a:rPr lang="en-US" b="1"/>
              <a:t>Case – Dr </a:t>
            </a:r>
            <a:r>
              <a:rPr lang="en-US" b="1" err="1"/>
              <a:t>Ruplin</a:t>
            </a:r>
            <a:r>
              <a:rPr lang="en-US" b="1"/>
              <a:t>: 60-year-old man (</a:t>
            </a:r>
            <a:r>
              <a:rPr lang="en-US" b="1" err="1"/>
              <a:t>cont</a:t>
            </a:r>
            <a:r>
              <a:rPr lang="en-US" b="1"/>
              <a:t>)</a:t>
            </a:r>
          </a:p>
        </p:txBody>
      </p:sp>
      <p:sp>
        <p:nvSpPr>
          <p:cNvPr id="5" name="Content Placeholder 4">
            <a:extLst>
              <a:ext uri="{FF2B5EF4-FFF2-40B4-BE49-F238E27FC236}">
                <a16:creationId xmlns:a16="http://schemas.microsoft.com/office/drawing/2014/main" id="{E9CC837A-7C0B-AB49-B61D-BC2A38167509}"/>
              </a:ext>
            </a:extLst>
          </p:cNvPr>
          <p:cNvSpPr>
            <a:spLocks noGrp="1"/>
          </p:cNvSpPr>
          <p:nvPr>
            <p:ph idx="1"/>
          </p:nvPr>
        </p:nvSpPr>
        <p:spPr>
          <a:xfrm>
            <a:off x="838200" y="1035970"/>
            <a:ext cx="10695432" cy="5288630"/>
          </a:xfrm>
        </p:spPr>
        <p:txBody>
          <a:bodyPr>
            <a:noAutofit/>
          </a:bodyPr>
          <a:lstStyle/>
          <a:p>
            <a:r>
              <a:rPr lang="en-US" sz="2000"/>
              <a:t>2/20/20, complete resolution of central serous retinopathy (CSR) per ophthalmology note from outside records.</a:t>
            </a:r>
          </a:p>
          <a:p>
            <a:r>
              <a:rPr lang="en-US" sz="2000"/>
              <a:t>3/16/20, restarted erdafitinib at 6 mg once daily.</a:t>
            </a:r>
          </a:p>
          <a:p>
            <a:r>
              <a:rPr lang="en-US" sz="2000"/>
              <a:t>4/20/20, recurrence of CSR, grade 1, recommended by ophthalmology to continue medication as is</a:t>
            </a:r>
          </a:p>
          <a:p>
            <a:r>
              <a:rPr lang="en-US" sz="2000"/>
              <a:t>4/24/20, CT A/P showed significant reduction in size of bladder mass</a:t>
            </a:r>
          </a:p>
          <a:p>
            <a:r>
              <a:rPr lang="en-US" sz="2000"/>
              <a:t>4/25/20, Hyperphosphatemia to 5.6, asymptomatic. Instructed on dietary changes.</a:t>
            </a:r>
          </a:p>
          <a:p>
            <a:r>
              <a:rPr lang="en-US" sz="2000"/>
              <a:t>6/4/20, persistent subretinal fluid upon ophthalmology visit, grade 1, continues on medication at 6 mg daily</a:t>
            </a:r>
          </a:p>
          <a:p>
            <a:r>
              <a:rPr lang="en-US" sz="2000"/>
              <a:t>7/30/20, near resolved subretinal fluid upon ophthalmology visit, grade 1, patient opted for a 3-week break since 7/20/30</a:t>
            </a:r>
          </a:p>
          <a:p>
            <a:r>
              <a:rPr lang="en-US" sz="2000"/>
              <a:t>10/15/20, near resolution of subretinal fluid upon ophthalmology visit, grade 1, continues on medication at 6 mg daily</a:t>
            </a:r>
          </a:p>
        </p:txBody>
      </p:sp>
    </p:spTree>
    <p:extLst>
      <p:ext uri="{BB962C8B-B14F-4D97-AF65-F5344CB8AC3E}">
        <p14:creationId xmlns:p14="http://schemas.microsoft.com/office/powerpoint/2010/main" val="40061687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03EAC-BBE3-5448-8EB8-52198BE9D49A}"/>
              </a:ext>
            </a:extLst>
          </p:cNvPr>
          <p:cNvSpPr>
            <a:spLocks noGrp="1"/>
          </p:cNvSpPr>
          <p:nvPr>
            <p:ph type="title"/>
          </p:nvPr>
        </p:nvSpPr>
        <p:spPr>
          <a:xfrm>
            <a:off x="838200" y="18255"/>
            <a:ext cx="10515600" cy="1179259"/>
          </a:xfrm>
        </p:spPr>
        <p:txBody>
          <a:bodyPr>
            <a:normAutofit/>
          </a:bodyPr>
          <a:lstStyle/>
          <a:p>
            <a:r>
              <a:rPr lang="en-US" b="1"/>
              <a:t>Case – Dr </a:t>
            </a:r>
            <a:r>
              <a:rPr lang="en-US" b="1" err="1"/>
              <a:t>Ruplin</a:t>
            </a:r>
            <a:r>
              <a:rPr lang="en-US" b="1"/>
              <a:t>: 60-year-old man (</a:t>
            </a:r>
            <a:r>
              <a:rPr lang="en-US" b="1" err="1"/>
              <a:t>cont</a:t>
            </a:r>
            <a:r>
              <a:rPr lang="en-US" b="1"/>
              <a:t>)</a:t>
            </a:r>
          </a:p>
        </p:txBody>
      </p:sp>
      <p:sp>
        <p:nvSpPr>
          <p:cNvPr id="5" name="Content Placeholder 4">
            <a:extLst>
              <a:ext uri="{FF2B5EF4-FFF2-40B4-BE49-F238E27FC236}">
                <a16:creationId xmlns:a16="http://schemas.microsoft.com/office/drawing/2014/main" id="{E9CC837A-7C0B-AB49-B61D-BC2A38167509}"/>
              </a:ext>
            </a:extLst>
          </p:cNvPr>
          <p:cNvSpPr>
            <a:spLocks noGrp="1"/>
          </p:cNvSpPr>
          <p:nvPr>
            <p:ph idx="1"/>
          </p:nvPr>
        </p:nvSpPr>
        <p:spPr>
          <a:xfrm>
            <a:off x="838200" y="1035970"/>
            <a:ext cx="10695432" cy="5288630"/>
          </a:xfrm>
        </p:spPr>
        <p:txBody>
          <a:bodyPr>
            <a:noAutofit/>
          </a:bodyPr>
          <a:lstStyle/>
          <a:p>
            <a:pPr marL="0" indent="0">
              <a:buNone/>
            </a:pPr>
            <a:r>
              <a:rPr lang="en-US" sz="2000" b="1" u="sng" dirty="0"/>
              <a:t>Current Therapy</a:t>
            </a:r>
            <a:endParaRPr lang="en-US" sz="2000" dirty="0"/>
          </a:p>
          <a:p>
            <a:r>
              <a:rPr lang="en-US" sz="2000" dirty="0"/>
              <a:t>Erdafitinib at 6 mg daily, dose reduced secondary to serous retinopathy. Patient uses an </a:t>
            </a:r>
            <a:r>
              <a:rPr lang="en-US" sz="2000" dirty="0" err="1"/>
              <a:t>Amsler</a:t>
            </a:r>
            <a:r>
              <a:rPr lang="en-US" sz="2000" dirty="0"/>
              <a:t> grid daily. Overall, he continues with stable disease vs prior CT. The main limitations to his treatment at this time are the possible side effects. Right now there are grade 1-2 side effects he notes, most noticeably fatigue and intermittent anorexia/dysgeusia. Given the temporal nature of these symptoms and the diarrhea that is occurring mostly on the weekends, there is the consideration of lifestyle, sleep patterns and work contributing to these symptoms (beyond simply drug side effects). At this point, he really wants to continue the medication at same dose and he will need to monitor closely for symptoms.</a:t>
            </a:r>
          </a:p>
          <a:p>
            <a:pPr marL="0" indent="0">
              <a:buNone/>
            </a:pPr>
            <a:endParaRPr lang="en-US" sz="2000" dirty="0"/>
          </a:p>
          <a:p>
            <a:pPr marL="0" indent="0">
              <a:buNone/>
            </a:pPr>
            <a:r>
              <a:rPr lang="en-US" sz="2000" b="1" dirty="0"/>
              <a:t>Questions:</a:t>
            </a:r>
          </a:p>
          <a:p>
            <a:pPr lvl="0"/>
            <a:r>
              <a:rPr lang="en-US" sz="2000" dirty="0"/>
              <a:t>Would you have been comfortable restarting erdafitinib without complete resolution of ocular toxicity?</a:t>
            </a:r>
          </a:p>
          <a:p>
            <a:pPr lvl="0"/>
            <a:r>
              <a:rPr lang="en-US" sz="2000" dirty="0"/>
              <a:t>What is your threshold to start phosphate lowering agents?</a:t>
            </a:r>
          </a:p>
        </p:txBody>
      </p:sp>
    </p:spTree>
    <p:extLst>
      <p:ext uri="{BB962C8B-B14F-4D97-AF65-F5344CB8AC3E}">
        <p14:creationId xmlns:p14="http://schemas.microsoft.com/office/powerpoint/2010/main" val="17337393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03EAC-BBE3-5448-8EB8-52198BE9D49A}"/>
              </a:ext>
            </a:extLst>
          </p:cNvPr>
          <p:cNvSpPr>
            <a:spLocks noGrp="1"/>
          </p:cNvSpPr>
          <p:nvPr>
            <p:ph type="title"/>
          </p:nvPr>
        </p:nvSpPr>
        <p:spPr>
          <a:xfrm>
            <a:off x="838200" y="18255"/>
            <a:ext cx="10515600" cy="1179259"/>
          </a:xfrm>
        </p:spPr>
        <p:txBody>
          <a:bodyPr>
            <a:normAutofit/>
          </a:bodyPr>
          <a:lstStyle/>
          <a:p>
            <a:r>
              <a:rPr lang="en-US" b="1" dirty="0"/>
              <a:t>Case – Dr Rosenberg: 70-year-old woman</a:t>
            </a:r>
          </a:p>
        </p:txBody>
      </p:sp>
      <p:sp>
        <p:nvSpPr>
          <p:cNvPr id="5" name="Content Placeholder 4">
            <a:extLst>
              <a:ext uri="{FF2B5EF4-FFF2-40B4-BE49-F238E27FC236}">
                <a16:creationId xmlns:a16="http://schemas.microsoft.com/office/drawing/2014/main" id="{E9CC837A-7C0B-AB49-B61D-BC2A38167509}"/>
              </a:ext>
            </a:extLst>
          </p:cNvPr>
          <p:cNvSpPr>
            <a:spLocks noGrp="1"/>
          </p:cNvSpPr>
          <p:nvPr>
            <p:ph idx="1"/>
          </p:nvPr>
        </p:nvSpPr>
        <p:spPr>
          <a:xfrm>
            <a:off x="838200" y="1089938"/>
            <a:ext cx="10695432" cy="5288630"/>
          </a:xfrm>
        </p:spPr>
        <p:txBody>
          <a:bodyPr>
            <a:noAutofit/>
          </a:bodyPr>
          <a:lstStyle/>
          <a:p>
            <a:pPr marL="0" indent="0">
              <a:buNone/>
            </a:pPr>
            <a:r>
              <a:rPr lang="en-US" sz="2000" b="1" dirty="0"/>
              <a:t>Age: </a:t>
            </a:r>
            <a:r>
              <a:rPr lang="en-US" sz="2000" dirty="0"/>
              <a:t>70 </a:t>
            </a:r>
            <a:r>
              <a:rPr lang="en-US" sz="2000" b="1" dirty="0"/>
              <a:t>Sex: </a:t>
            </a:r>
            <a:r>
              <a:rPr lang="en-US" sz="2000" dirty="0"/>
              <a:t>Female</a:t>
            </a:r>
          </a:p>
          <a:p>
            <a:pPr marL="0" indent="0">
              <a:buNone/>
            </a:pPr>
            <a:r>
              <a:rPr lang="en-US" sz="2000" b="1" dirty="0"/>
              <a:t>How long ago did you first see the patient? </a:t>
            </a:r>
            <a:r>
              <a:rPr lang="en-US" sz="2000" dirty="0"/>
              <a:t>3 years</a:t>
            </a:r>
          </a:p>
          <a:p>
            <a:pPr marL="0" indent="0">
              <a:buNone/>
            </a:pPr>
            <a:r>
              <a:rPr lang="en-US" sz="2000" b="1" dirty="0"/>
              <a:t>Please briefly describe the patient’s clinical course prior to receiving erdafitinib. </a:t>
            </a:r>
            <a:endParaRPr lang="en-US" sz="2000" dirty="0"/>
          </a:p>
          <a:p>
            <a:pPr marL="0" indent="0">
              <a:buNone/>
            </a:pPr>
            <a:r>
              <a:rPr lang="en-US" sz="2000" dirty="0"/>
              <a:t>Metastatic urothelial carcinoma to the lung and status post several lines of treatment [status post neoadjuvant MVAC, status post FGFR3 receptor inhibition on the BISCAY trial, status post pembrolizumab, status post erdafitinib</a:t>
            </a:r>
          </a:p>
          <a:p>
            <a:pPr marL="0" indent="0">
              <a:buNone/>
            </a:pPr>
            <a:r>
              <a:rPr lang="en-US" sz="2000" b="1" dirty="0"/>
              <a:t>What was the outcome with erdafitinib? </a:t>
            </a:r>
            <a:r>
              <a:rPr lang="en-US" sz="2000" dirty="0"/>
              <a:t>Minor response then PD</a:t>
            </a:r>
          </a:p>
          <a:p>
            <a:pPr marL="0" indent="0">
              <a:buNone/>
            </a:pPr>
            <a:r>
              <a:rPr lang="en-US" sz="2000" b="1" dirty="0"/>
              <a:t>Did the patient experience any tolerability issues with erdafitinib?</a:t>
            </a:r>
            <a:r>
              <a:rPr lang="en-US" sz="2000" dirty="0"/>
              <a:t> Yes: Mucositis, nail changes, rash</a:t>
            </a:r>
          </a:p>
          <a:p>
            <a:pPr marL="0" indent="0">
              <a:buNone/>
            </a:pPr>
            <a:r>
              <a:rPr lang="en-US" sz="2000" b="1" dirty="0"/>
              <a:t>Questions:</a:t>
            </a:r>
            <a:endParaRPr lang="en-US" sz="2000" dirty="0"/>
          </a:p>
          <a:p>
            <a:pPr marL="0" indent="0">
              <a:buNone/>
            </a:pPr>
            <a:r>
              <a:rPr lang="en-US" sz="2000" dirty="0"/>
              <a:t>1. Would you support supportive care trials for mucositis and nail changes?</a:t>
            </a:r>
          </a:p>
          <a:p>
            <a:pPr marL="0" indent="0">
              <a:buNone/>
            </a:pPr>
            <a:r>
              <a:rPr lang="en-US" sz="2000" dirty="0"/>
              <a:t>2. How did you manage ocular issues during the pandemic?</a:t>
            </a:r>
          </a:p>
          <a:p>
            <a:pPr marL="0" indent="0">
              <a:buNone/>
            </a:pPr>
            <a:endParaRPr lang="en-US" sz="2000" dirty="0"/>
          </a:p>
        </p:txBody>
      </p:sp>
    </p:spTree>
    <p:extLst>
      <p:ext uri="{BB962C8B-B14F-4D97-AF65-F5344CB8AC3E}">
        <p14:creationId xmlns:p14="http://schemas.microsoft.com/office/powerpoint/2010/main" val="3446905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a:t>Case – Dr Plimack: 79-year-old man with hematuria</a:t>
            </a:r>
          </a:p>
        </p:txBody>
      </p:sp>
      <p:sp>
        <p:nvSpPr>
          <p:cNvPr id="3" name="Content Placeholder 2"/>
          <p:cNvSpPr>
            <a:spLocks noGrp="1"/>
          </p:cNvSpPr>
          <p:nvPr>
            <p:ph idx="1"/>
          </p:nvPr>
        </p:nvSpPr>
        <p:spPr/>
        <p:txBody>
          <a:bodyPr/>
          <a:lstStyle/>
          <a:p>
            <a:pPr marL="0" indent="0">
              <a:buNone/>
            </a:pPr>
            <a:r>
              <a:rPr lang="en-US"/>
              <a:t>79 </a:t>
            </a:r>
            <a:r>
              <a:rPr lang="en-US" err="1"/>
              <a:t>yo</a:t>
            </a:r>
            <a:r>
              <a:rPr lang="en-US"/>
              <a:t> former smoker, retired volunteer firefighter, motorcycle enthusiast</a:t>
            </a:r>
          </a:p>
          <a:p>
            <a:r>
              <a:rPr lang="en-US"/>
              <a:t>Presented with hematuria</a:t>
            </a:r>
          </a:p>
          <a:p>
            <a:r>
              <a:rPr lang="en-US"/>
              <a:t>Treated with BCG for T1 urothelial carcinoma</a:t>
            </a:r>
          </a:p>
          <a:p>
            <a:r>
              <a:rPr lang="en-US"/>
              <a:t>6 months later – lung metastases</a:t>
            </a:r>
          </a:p>
          <a:p>
            <a:r>
              <a:rPr lang="en-US"/>
              <a:t>Pt had donated one of his kidneys 30 years ago. His current creatinine 0.96, EGFR &gt; 60. </a:t>
            </a:r>
          </a:p>
          <a:p>
            <a:r>
              <a:rPr lang="en-US"/>
              <a:t>PDL1 testing was not performed</a:t>
            </a:r>
          </a:p>
        </p:txBody>
      </p:sp>
    </p:spTree>
    <p:extLst>
      <p:ext uri="{BB962C8B-B14F-4D97-AF65-F5344CB8AC3E}">
        <p14:creationId xmlns:p14="http://schemas.microsoft.com/office/powerpoint/2010/main" val="26773792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6958693" cy="4876800"/>
          </a:xfrm>
        </p:spPr>
        <p:txBody>
          <a:bodyPr>
            <a:normAutofit/>
          </a:bodyPr>
          <a:lstStyle/>
          <a:p>
            <a:r>
              <a:rPr lang="en-US"/>
              <a:t>Response in the lung</a:t>
            </a:r>
          </a:p>
          <a:p>
            <a:r>
              <a:rPr lang="en-US"/>
              <a:t>At 9 months, PD with new lesion in the spine. </a:t>
            </a:r>
          </a:p>
          <a:p>
            <a:r>
              <a:rPr lang="en-US"/>
              <a:t>Radiation to spine</a:t>
            </a:r>
          </a:p>
          <a:p>
            <a:r>
              <a:rPr lang="en-US"/>
              <a:t>Atezolizumab continued beyond PD</a:t>
            </a:r>
          </a:p>
          <a:p>
            <a:r>
              <a:rPr lang="en-US"/>
              <a:t>Ultimately discontinued after 2 years for PD in the lungs</a:t>
            </a:r>
          </a:p>
          <a:p>
            <a:r>
              <a:rPr lang="en-US"/>
              <a:t>Genomic testing not available</a:t>
            </a:r>
          </a:p>
        </p:txBody>
      </p:sp>
      <p:pic>
        <p:nvPicPr>
          <p:cNvPr id="6" name="Picture 5"/>
          <p:cNvPicPr>
            <a:picLocks noChangeAspect="1"/>
          </p:cNvPicPr>
          <p:nvPr/>
        </p:nvPicPr>
        <p:blipFill>
          <a:blip r:embed="rId2"/>
          <a:stretch>
            <a:fillRect/>
          </a:stretch>
        </p:blipFill>
        <p:spPr>
          <a:xfrm>
            <a:off x="7629182" y="1322614"/>
            <a:ext cx="4188438" cy="4808764"/>
          </a:xfrm>
          <a:prstGeom prst="rect">
            <a:avLst/>
          </a:prstGeom>
        </p:spPr>
      </p:pic>
      <p:sp>
        <p:nvSpPr>
          <p:cNvPr id="5" name="Title 1">
            <a:extLst>
              <a:ext uri="{FF2B5EF4-FFF2-40B4-BE49-F238E27FC236}">
                <a16:creationId xmlns:a16="http://schemas.microsoft.com/office/drawing/2014/main" id="{9C27B7AA-432E-2547-AF0F-61E402B062EA}"/>
              </a:ext>
            </a:extLst>
          </p:cNvPr>
          <p:cNvSpPr txBox="1">
            <a:spLocks/>
          </p:cNvSpPr>
          <p:nvPr/>
        </p:nvSpPr>
        <p:spPr>
          <a:xfrm>
            <a:off x="304800" y="457200"/>
            <a:ext cx="10972800" cy="990600"/>
          </a:xfrm>
          <a:prstGeom prst="rect">
            <a:avLst/>
          </a:prstGeom>
        </p:spPr>
        <p:txBody>
          <a:bodyPr vert="horz" lIns="91440" tIns="45720" rIns="91440" bIns="45720" rtlCol="0" anchor="ctr">
            <a:normAutofit fontScale="92500" lnSpcReduction="20000"/>
          </a:bodyPr>
          <a:lstStyle>
            <a:lvl1pPr algn="l" defTabSz="1219170" rtl="0" eaLnBrk="1" latinLnBrk="0" hangingPunct="1">
              <a:spcBef>
                <a:spcPct val="0"/>
              </a:spcBef>
              <a:buNone/>
              <a:defRPr sz="5333" kern="1200" spc="-133" baseline="0">
                <a:solidFill>
                  <a:schemeClr val="tx2"/>
                </a:solidFill>
                <a:latin typeface="+mj-lt"/>
                <a:ea typeface="+mj-ea"/>
                <a:cs typeface="+mj-cs"/>
              </a:defRPr>
            </a:lvl1pPr>
          </a:lstStyle>
          <a:p>
            <a:pPr fontAlgn="auto">
              <a:spcAft>
                <a:spcPts val="0"/>
              </a:spcAft>
            </a:pPr>
            <a:r>
              <a:rPr lang="en-US" sz="3600" b="1"/>
              <a:t>Case – Dr Plimack: 79-year-old man with hematuria (</a:t>
            </a:r>
            <a:r>
              <a:rPr lang="en-US" sz="3600" b="1" err="1"/>
              <a:t>cont</a:t>
            </a:r>
            <a:r>
              <a:rPr lang="en-US" sz="3600" b="1"/>
              <a:t>):</a:t>
            </a:r>
          </a:p>
          <a:p>
            <a:pPr fontAlgn="auto">
              <a:spcAft>
                <a:spcPts val="0"/>
              </a:spcAft>
            </a:pPr>
            <a:r>
              <a:rPr lang="en-US" sz="3600" b="1"/>
              <a:t>Atezolizumab initiated </a:t>
            </a:r>
          </a:p>
        </p:txBody>
      </p:sp>
    </p:spTree>
    <p:extLst>
      <p:ext uri="{BB962C8B-B14F-4D97-AF65-F5344CB8AC3E}">
        <p14:creationId xmlns:p14="http://schemas.microsoft.com/office/powerpoint/2010/main" val="7267321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52600"/>
            <a:ext cx="10972800" cy="4876800"/>
          </a:xfrm>
        </p:spPr>
        <p:txBody>
          <a:bodyPr>
            <a:normAutofit/>
          </a:bodyPr>
          <a:lstStyle/>
          <a:p>
            <a:r>
              <a:rPr lang="en-US" dirty="0"/>
              <a:t>Pembrolizumab</a:t>
            </a:r>
          </a:p>
          <a:p>
            <a:r>
              <a:rPr lang="en-US" dirty="0"/>
              <a:t>Gemcitabine</a:t>
            </a:r>
          </a:p>
          <a:p>
            <a:r>
              <a:rPr lang="en-US" dirty="0"/>
              <a:t>Gemcitabine + Carboplatin</a:t>
            </a:r>
          </a:p>
          <a:p>
            <a:r>
              <a:rPr lang="en-US" dirty="0"/>
              <a:t>Paclitaxel</a:t>
            </a:r>
          </a:p>
          <a:p>
            <a:r>
              <a:rPr lang="en-US" dirty="0"/>
              <a:t>Docetaxel</a:t>
            </a:r>
          </a:p>
          <a:p>
            <a:r>
              <a:rPr lang="en-US" dirty="0" err="1"/>
              <a:t>Enfortumab</a:t>
            </a:r>
            <a:r>
              <a:rPr lang="en-US" dirty="0"/>
              <a:t> </a:t>
            </a:r>
            <a:r>
              <a:rPr lang="en-US" dirty="0" err="1"/>
              <a:t>Vedotin</a:t>
            </a:r>
            <a:r>
              <a:rPr lang="en-US" dirty="0"/>
              <a:t> </a:t>
            </a:r>
          </a:p>
          <a:p>
            <a:r>
              <a:rPr lang="en-US" dirty="0"/>
              <a:t>Erdafitinib</a:t>
            </a:r>
          </a:p>
          <a:p>
            <a:endParaRPr lang="en-US" dirty="0"/>
          </a:p>
        </p:txBody>
      </p:sp>
      <p:pic>
        <p:nvPicPr>
          <p:cNvPr id="6" name="Picture 5"/>
          <p:cNvPicPr>
            <a:picLocks noChangeAspect="1"/>
          </p:cNvPicPr>
          <p:nvPr/>
        </p:nvPicPr>
        <p:blipFill>
          <a:blip r:embed="rId2"/>
          <a:stretch>
            <a:fillRect/>
          </a:stretch>
        </p:blipFill>
        <p:spPr>
          <a:xfrm>
            <a:off x="6776591" y="2000250"/>
            <a:ext cx="4805809" cy="3733800"/>
          </a:xfrm>
          <a:prstGeom prst="rect">
            <a:avLst/>
          </a:prstGeom>
        </p:spPr>
      </p:pic>
      <p:sp>
        <p:nvSpPr>
          <p:cNvPr id="5" name="Title 1">
            <a:extLst>
              <a:ext uri="{FF2B5EF4-FFF2-40B4-BE49-F238E27FC236}">
                <a16:creationId xmlns:a16="http://schemas.microsoft.com/office/drawing/2014/main" id="{B592B53C-F62E-0F45-A111-2D0A36B04D47}"/>
              </a:ext>
            </a:extLst>
          </p:cNvPr>
          <p:cNvSpPr txBox="1">
            <a:spLocks/>
          </p:cNvSpPr>
          <p:nvPr/>
        </p:nvSpPr>
        <p:spPr>
          <a:xfrm>
            <a:off x="304800" y="609600"/>
            <a:ext cx="10972800" cy="990600"/>
          </a:xfrm>
          <a:prstGeom prst="rect">
            <a:avLst/>
          </a:prstGeom>
        </p:spPr>
        <p:txBody>
          <a:bodyPr vert="horz" lIns="91440" tIns="45720" rIns="91440" bIns="45720" rtlCol="0" anchor="ctr">
            <a:normAutofit fontScale="92500" lnSpcReduction="20000"/>
          </a:bodyPr>
          <a:lstStyle>
            <a:lvl1pPr algn="l" defTabSz="1219170" rtl="0" eaLnBrk="1" latinLnBrk="0" hangingPunct="1">
              <a:spcBef>
                <a:spcPct val="0"/>
              </a:spcBef>
              <a:buNone/>
              <a:defRPr sz="5333" kern="1200" spc="-133" baseline="0">
                <a:solidFill>
                  <a:schemeClr val="tx2"/>
                </a:solidFill>
                <a:latin typeface="+mj-lt"/>
                <a:ea typeface="+mj-ea"/>
                <a:cs typeface="+mj-cs"/>
              </a:defRPr>
            </a:lvl1pPr>
          </a:lstStyle>
          <a:p>
            <a:pPr fontAlgn="auto">
              <a:spcAft>
                <a:spcPts val="0"/>
              </a:spcAft>
            </a:pPr>
            <a:r>
              <a:rPr lang="en-US" sz="3600" b="1"/>
              <a:t>Case – Dr Plimack: 79-year-old man with hematuria (</a:t>
            </a:r>
            <a:r>
              <a:rPr lang="en-US" sz="3600" b="1" err="1"/>
              <a:t>cont</a:t>
            </a:r>
            <a:r>
              <a:rPr lang="en-US" sz="3600" b="1"/>
              <a:t>):</a:t>
            </a:r>
          </a:p>
          <a:p>
            <a:pPr fontAlgn="auto">
              <a:spcAft>
                <a:spcPts val="0"/>
              </a:spcAft>
            </a:pPr>
            <a:r>
              <a:rPr lang="en-US" sz="3600" b="1"/>
              <a:t>Next Line Therapy Options</a:t>
            </a:r>
          </a:p>
        </p:txBody>
      </p:sp>
    </p:spTree>
    <p:extLst>
      <p:ext uri="{BB962C8B-B14F-4D97-AF65-F5344CB8AC3E}">
        <p14:creationId xmlns:p14="http://schemas.microsoft.com/office/powerpoint/2010/main" val="40912925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52600"/>
            <a:ext cx="10972800" cy="4876800"/>
          </a:xfrm>
        </p:spPr>
        <p:txBody>
          <a:bodyPr/>
          <a:lstStyle/>
          <a:p>
            <a:r>
              <a:rPr lang="en-US"/>
              <a:t>Started with Gemcitabine</a:t>
            </a:r>
          </a:p>
          <a:p>
            <a:r>
              <a:rPr lang="en-US"/>
              <a:t>PD in lung lesions after 9 months </a:t>
            </a:r>
            <a:r>
              <a:rPr lang="en-US">
                <a:sym typeface="Wingdings" panose="05000000000000000000" pitchFamily="2" charset="2"/>
              </a:rPr>
              <a:t> c</a:t>
            </a:r>
            <a:r>
              <a:rPr lang="en-US"/>
              <a:t>arboplatin added.  </a:t>
            </a:r>
          </a:p>
          <a:p>
            <a:r>
              <a:rPr lang="en-US"/>
              <a:t>At 18 months treatment stopped for chemo break in setting of response, and cumulative toxicity</a:t>
            </a:r>
          </a:p>
          <a:p>
            <a:r>
              <a:rPr lang="en-US"/>
              <a:t>Molecular testing sent</a:t>
            </a:r>
          </a:p>
        </p:txBody>
      </p:sp>
      <p:sp>
        <p:nvSpPr>
          <p:cNvPr id="4" name="Title 1">
            <a:extLst>
              <a:ext uri="{FF2B5EF4-FFF2-40B4-BE49-F238E27FC236}">
                <a16:creationId xmlns:a16="http://schemas.microsoft.com/office/drawing/2014/main" id="{3E4F7BF3-3DF1-3941-A114-7B570BEAB947}"/>
              </a:ext>
            </a:extLst>
          </p:cNvPr>
          <p:cNvSpPr txBox="1">
            <a:spLocks/>
          </p:cNvSpPr>
          <p:nvPr/>
        </p:nvSpPr>
        <p:spPr>
          <a:xfrm>
            <a:off x="304800" y="609600"/>
            <a:ext cx="10972800" cy="990600"/>
          </a:xfrm>
          <a:prstGeom prst="rect">
            <a:avLst/>
          </a:prstGeom>
        </p:spPr>
        <p:txBody>
          <a:bodyPr vert="horz" lIns="91440" tIns="45720" rIns="91440" bIns="45720" rtlCol="0" anchor="ctr">
            <a:normAutofit fontScale="92500" lnSpcReduction="20000"/>
          </a:bodyPr>
          <a:lstStyle>
            <a:lvl1pPr algn="l" defTabSz="1219170" rtl="0" eaLnBrk="1" latinLnBrk="0" hangingPunct="1">
              <a:spcBef>
                <a:spcPct val="0"/>
              </a:spcBef>
              <a:buNone/>
              <a:defRPr sz="5333" kern="1200" spc="-133" baseline="0">
                <a:solidFill>
                  <a:schemeClr val="tx2"/>
                </a:solidFill>
                <a:latin typeface="+mj-lt"/>
                <a:ea typeface="+mj-ea"/>
                <a:cs typeface="+mj-cs"/>
              </a:defRPr>
            </a:lvl1pPr>
          </a:lstStyle>
          <a:p>
            <a:pPr fontAlgn="auto">
              <a:spcAft>
                <a:spcPts val="0"/>
              </a:spcAft>
            </a:pPr>
            <a:r>
              <a:rPr lang="en-US" sz="3600" b="1"/>
              <a:t>Case – Dr Plimack: 79-year-old man with hematuria (</a:t>
            </a:r>
            <a:r>
              <a:rPr lang="en-US" sz="3600" b="1" err="1"/>
              <a:t>cont</a:t>
            </a:r>
            <a:r>
              <a:rPr lang="en-US" sz="3600" b="1"/>
              <a:t>):</a:t>
            </a:r>
          </a:p>
          <a:p>
            <a:pPr fontAlgn="auto">
              <a:spcAft>
                <a:spcPts val="0"/>
              </a:spcAft>
            </a:pPr>
            <a:r>
              <a:rPr lang="en-US" sz="3600" b="1"/>
              <a:t>Gemcitabine + Carboplatin</a:t>
            </a:r>
          </a:p>
        </p:txBody>
      </p:sp>
    </p:spTree>
    <p:extLst>
      <p:ext uri="{BB962C8B-B14F-4D97-AF65-F5344CB8AC3E}">
        <p14:creationId xmlns:p14="http://schemas.microsoft.com/office/powerpoint/2010/main" val="33480077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KPI_HAS_CHART" val="false"/>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m51bGwsIlZlcnNpb24iOnsiJGlkIjoiMiIsIlZlcnNpb24iOiIzLjIuMCIsIk9yaWdpbmFsQXNzZW1ibHlWZXJzaW9uIjpudWxsLCJFZGl0aW9uIjoiUGx1cyIsIklzUGx1c0VkaXRpb24iOnRydWUsIklzUHJvRWRpdGlvbiI6ZmFsc2V9LCJFZmZlY3QiOjEsIlN0eWxlIjp7IiRpZCI6IjMiLCJUaW1lYmFuZFN0eWxlIjp7IiRpZCI6IjQiLCJTY2FsZU1hcmtpbmciOjEsIlNoYXBlIjoxMCwiU2hhcGVTdHlsZSI6eyIkaWQiOiI1IiwiTWFyZ2luIjp7IiRpZCI6IjYiLCJUb3AiOjAsIkxlZnQiOjEwLCJSaWdodCI6MTAsIkJvdHRvbSI6MH0sIlBhZGRpbmciOnsiJGlkIjoiNyIsIlRvcCI6MywiTGVmdCI6MCwiUmlnaHQiOjAsIkJvdHRvbSI6M30sIkJhY2tncm91bmQiOnsiJGlkIjoiOCIsIkNvbG9yIjp7IiRpZCI6IjkiLCJBIjoyNTUsIlIiOjY4LCJHIjo4NCwiQiI6MTA2fX0sIklzVmlzaWJsZSI6dHJ1ZSwiV2lkdGgiOjg1OC4wLCJIZWlnaHQiOjI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wLCJCb3R0b20iOjB9LCJQYWRkaW5nIjp7IiRpZCI6IjE4IiwiVG9wIjowLCJMZWZ0IjowLCJSaWdodCI6MCwiQm90dG9tIjowfSwiQmFja2dyb3VuZCI6eyIkaWQiOiIxOSIsIkNvbG9yIjp7IiRpZCI6IjIwIiwiQSI6ODksIlIiOjAsIkciOjAsIkIiOjB9fSwiSXNWaXNpYmxlIjp0cnVlLCJXaWR0aCI6MC4wLCJIZWlnaHQiOjAuMCwiQm9yZGVyU3R5bGUiOm51bGwsIlBhcmVudFN0eWxlIjpudWxsfSwiTGVmdEVuZENhcHNTdHlsZSI6eyIkaWQiOiIyMSIsIkZvbnRTZXR0aW5ncyI6eyIkaWQiOiIyMiIsIkZvbnRTaXplIjoxOCwiRm9udE5hbWUiOiJDYWxpYnJpIiwiSXNCb2xkIjp0cnVlLCJJc0l0YWxpYyI6ZmFsc2UsIklzVW5kZXJsaW5lZCI6ZmFsc2UsIlBhcmVudFN0eWxlIjpudWxsfSwiQXV0b1NpemUiOjAsIkZvcmVncm91bmQiOnsiJGlkIjoiMjMiLCJDb2xvciI6eyIkaWQiOiIyNC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jUiLCJUb3AiOjAsIkxlZnQiOjIwLCJSaWdodCI6MCwiQm90dG9tIjowfSwiUGFkZGluZyI6eyIkaWQiOiIyNiIsIlRvcCI6MCwiTGVmdCI6MCwiUmlnaHQiOjAsIkJvdHRvbSI6MH0sIkJhY2tncm91bmQiOnsiJGlkIjoiMjciLCJDb2xvciI6eyIkcmVmIjoiMjAifX0sIklzVmlzaWJsZSI6ZmFsc2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mYWxz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MTkxLCJSIjoyNTUsIkciOjAsIkIiOjB9fSwiQXBwZW5kWWVhck9uWWVhckNoYW5nZSI6ZmFsc2UsIkVsYXBzZWRUaW1lRm9ybWF0IjoyLCJUb2RheU1hcmtlclBvc2l0aW9uIjozLCJRdWlja1Bvc2l0aW9uIjozLCJBYnNvbHV0ZVBvc2l0aW9uIjo0MDUuMCwiTWFyZ2luIjp7IiRpZCI6IjQ5IiwiVG9wIjowLCJMZWZ0IjoxMCwiUmlnaHQiOjEwLCJCb3R0b20iOjB9LCJQYWRkaW5nIjp7IiRpZCI6IjUwIiwiVG9wIjowLCJMZWZ0IjowLCJSaWdodCI6MCwiQm90dG9tIjowfSwiQmFja2dyb3VuZCI6eyIkaWQiOiI1MSIsIkNvbG9yIjp7IiRpZCI6IjUyIiwiQSI6MjU1LCJSIjo0NywiRyI6NTQsIkIiOjE1M3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xMjcsIlIiOjc5LCJHIjoxMjksIkIiOjE4OX19LCJMaW5lV2VpZ2h0IjoxLjAsIkxpbmVUeXBlIjowLCJQYXJlbnRTdHlsZSI6bnVsbH0sIklzQmVsb3dUaW1lYmFuZCI6ZmFsc2UsIlBvc2l0aW9uT25UYXNrIjowLCJIaWRlRGF0ZSI6ZmFsc2UsIlNoYXBlU2l6ZSI6MSwiU3BhY2luZyI6Mi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7IiRpZCI6IjYyIiwiQ29sb3IiOnsiJGlkIjoiNjMiLCJBIjoyNTUsIlIiOjAsIkciOjExNCwiQiI6MTg4fX0sIklzVmlzaWJsZSI6dHJ1ZSwiV2lkdGgiOjEzLjAsIkhlaWdodCI6MTMuMCwiQm9yZGVyU3R5bGUiOnsiJGlkIjoiNjQiLCJMaW5lQ29sb3IiOnsiJGlkIjoiNjUiLCIkdHlwZSI6Ik5MUkUuQ29tbW9uLkRvbS5Tb2xpZENvbG9yQnJ1c2gsIE5MUkUuQ29tbW9uIiwiQ29sb3IiOnsiJGlkIjoiNjYiLCJBIjoyNTUsIlIiOjI1NSwiRyI6MCwiQiI6MH19LCJMaW5lV2VpZ2h0IjowLjAsIkxpbmVUeXBlIjowLCJQYXJlbnRTdHlsZSI6bnVsbH0sIlBhcmVudFN0eWxlIjpudWxsfSwiVGl0bGVTdHlsZSI6eyIkaWQiOiI2NyIsIkZvbnRTZXR0aW5ncyI6eyIkaWQiOiI2OCIsIkZvbnRTaXplIjoxNCwiRm9udE5hbWUiOiJDYWxpYnJpIiwiSXNCb2xkIjp0cnVlLCJJc0l0YWxpYyI6ZmFsc2UsIklzVW5kZXJsaW5lZCI6ZmFsc2UsIlBhcmVudFN0eWxlIjpudWxsfSwiQXV0b1NpemUiOjAsIkZvcmVncm91bmQiOnsiJGlkIjoiNjkiLCJDb2xvciI6eyIkaWQiOiI3MC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3MSIsIlRvcCI6MCwiTGVmdCI6MCwiUmlnaHQiOjAsIkJvdHRvbSI6MH0sIlBhZGRpbmciOnsiJGlkIjoiNzIiLCJUb3AiOjAsIkxlZnQiOjAsIlJpZ2h0IjowLCJCb3R0b20iOjB9LCJCYWNrZ3JvdW5kIjp7IiRpZCI6IjczIiwiQ29sb3IiOnsiJHJlZiI6IjIwIn19LCJJc1Zpc2libGUiOnRydWUsIldpZHRoIjowLjAsIkhlaWdodCI6MC4wLCJCb3JkZXJTdHlsZSI6bnVsbCwiUGFyZW50U3R5bGUiOm51bGx9LCJEYXRlU3R5bGUiOnsiJGlkIjoiNzQiLCJGb250U2V0dGluZ3MiOnsiJGlkIjoiNzUiLCJGb250U2l6ZSI6MTQsIkZvbnROYW1lIjoiQ2FsaWJyaSIsIklzQm9sZCI6ZmFsc2UsIklzSXRhbGljIjpmYWxzZSwiSXNVbmRlcmxpbmVkIjpmYWxzZSwiUGFyZW50U3R5bGUiOm51bGx9LCJBdXRvU2l6ZSI6MCwiRm9yZWdyb3VuZCI6eyIkaWQiOiI3NiIsIkNvbG9yIjp7IiRpZCI6Ijc3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3OCIsIlRvcCI6MCwiTGVmdCI6MCwiUmlnaHQiOjAsIkJvdHRvbSI6MH0sIlBhZGRpbmciOnsiJGlkIjoiNzkiLCJUb3AiOjAsIkxlZnQiOjAsIlJpZ2h0IjowLCJCb3R0b20iOjB9LCJCYWNrZ3JvdW5kIjp7IiRpZCI6IjgwIiwiQ29sb3IiOnsiJHJlZiI6IjIwIn19LCJJc1Zpc2libGUiOnRydWUsIldpZHRoIjowLjAsIkhlaWdodCI6MC4wLCJCb3JkZXJTdHlsZSI6bnVsbCwiUGFyZW50U3R5bGUiOm51bGx9LCJEYXRlRm9ybWF0Ijp7IiRpZCI6IjgxIiwiRm9ybWF0U3RyaW5nIjoieXl5eSIsIlNlcGFyYXRvciI6Ii8iLCJVc2VJbnRlcm5hdGlvbmFsRGF0ZUZvcm1hdCI6ZmFsc2UsIkRhdGVJc1Zpc2libGUiOnRydWUsIlRpbWVJc1Zpc2libGUiOmZhbHNlLCJIb3VyRGlnaXRzIjoxLCJBbVBtRGVzaWduYXRvciI6MiwiVHJpbTAwTWludXRlcyI6ZmFsc2UsIkxhc3RLbm93blZpc2liaWxpdHlTdGF0ZSI6eyIkaWQiOiI4MiIsIkRhdGVQYXJ0SXNWaXNpYmxlIjp0cnVlLCJUaW1lUGFydElzVmlzaWJsZSI6ZmFsc2V9fSwiSXNWaXNpYmxlIjp0cnVlLCJQYXJlbnRTdHlsZSI6bnVsbH0sIkRlZmF1bHRUYXNrU3R5bGUiOnsiJGlkIjoiODMiLCJTaGFwZSI6MSwiU2hhcGVUaGlja25lc3MiOjAsIkR1cmF0aW9uRm9ybWF0IjowLCJJbmNsdWRlTm9uV29ya2luZ0RheXNJbkR1cmF0aW9uIjpmYWxzZSwiUGVyY2VudGFnZUNvbXBsZXRlU3R5bGUiOnsiJGlkIjoiODQiLCJGb250U2V0dGluZ3MiOnsiJGlkIjoiODUiLCJGb250U2l6ZSI6MTAsIkZvbnROYW1lIjoiQ2FsaWJyaSIsIklzQm9sZCI6ZmFsc2UsIklzSXRhbGljIjpmYWxzZSwiSXNVbmRlcmxpbmVkIjpmYWxzZSwiUGFyZW50U3R5bGUiOm51bGx9LCJBdXRvU2l6ZSI6MCwiRm9yZWdyb3VuZCI6eyIkaWQiOiI4NiIsIkNvbG9yIjp7IiRpZCI6Ijg3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DgiLCJUb3AiOjAsIkxlZnQiOjAsIlJpZ2h0IjowLCJCb3R0b20iOjB9LCJQYWRkaW5nIjp7IiRpZCI6Ijg5IiwiVG9wIjowLCJMZWZ0IjowLCJSaWdodCI6MCwiQm90dG9tIjowfSwiQmFja2dyb3VuZCI6eyIkaWQiOiI5MCIsIkNvbG9yIjp7IiRyZWYiOiIyMCJ9fSwiSXNWaXNpYmxlIjp0cnVlLCJXaWR0aCI6MC4wLCJIZWlnaHQiOjAuMCwiQm9yZGVyU3R5bGUiOm51bGwsIlBhcmVudFN0eWxlIjpudWxsfSwiRHVyYXRpb25TdHlsZSI6eyIkaWQiOiI5MSIsIkZvbnRTZXR0aW5ncyI6eyIkaWQiOiI5MiIsIkZvbnRTaXplIjoxMCwiRm9udE5hbWUiOiJDYWxpYnJpIiwiSXNCb2xkIjpmYWxzZSwiSXNJdGFsaWMiOmZhbHNlLCJJc1VuZGVybGluZWQiOmZhbHNlLCJQYXJlbnRTdHlsZSI6bnVsbH0sIkF1dG9TaXplIjowLCJGb3JlZ3JvdW5kIjp7IiRpZCI6IjkzIiwiQ29sb3IiOnsiJGlkIjoiOTQ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5NSIsIlRvcCI6MCwiTGVmdCI6MCwiUmlnaHQiOjAsIkJvdHRvbSI6MH0sIlBhZGRpbmciOnsiJGlkIjoiOTYiLCJUb3AiOjAsIkxlZnQiOjAsIlJpZ2h0IjowLCJCb3R0b20iOjB9LCJCYWNrZ3JvdW5kIjp7IiRpZCI6Ijk3IiwiQ29sb3IiOnsiJHJlZiI6IjIwIn19LCJJc1Zpc2libGUiOnRydWUsIldpZHRoIjowLjAsIkhlaWdodCI6MC4wLCJCb3JkZXJTdHlsZSI6bnVsbCwiUGFyZW50U3R5bGUiOm51bGx9LCJIb3Jpem9udGFsQ29ubmVjdG9yU3R5bGUiOnsiJGlkIjoiOTgiLCJMaW5lQ29sb3IiOnsiJGlkIjoiOTkiLCIkdHlwZSI6Ik5MUkUuQ29tbW9uLkRvbS5Tb2xpZENvbG9yQnJ1c2gsIE5MUkUuQ29tbW9uIiwiQ29sb3IiOnsiJGlkIjoiMTAwIiwiQSI6MjU1LCJSIjoyMDQsIkciOjIwNCwiQiI6MjA0fX0sIkxpbmVXZWlnaHQiOjEuMCwiTGluZVR5cGUiOjAsIlBhcmVudFN0eWxlIjpudWxsfSwiVmVydGljYWxDb25uZWN0b3JTdHlsZSI6eyIkaWQiOiIxMDEiLCJMaW5lQ29sb3IiOnsiJGlkIjoiMTAyIiwiJHR5cGUiOiJOTFJFLkNvbW1vbi5Eb20uU29saWRDb2xvckJydXNoLCBOTFJFLkNvbW1vbiIsIkNvbG9yIjp7IiRpZCI6IjEwMyIsIkEiOjI1NSwiUiI6MjA0LCJHIjoyMDQsIkIiOjIwNH19LCJMaW5lV2VpZ2h0IjowLjAsIkxpbmVUeXBlIjowLCJQYXJlbnRTdHlsZSI6bnVsbH0sIk1hcmdpbiI6bnVsbCwiU3RhcnREYXRlUG9zaXRpb24iOjMsIkVuZERhdGVQb3NpdGlvbiI6MywiRGF0ZUlzVmlzaWJsZSI6dHJ1ZSwiVGl0bGVQb3NpdGlvbiI6NCwiRHVyYXRpb25Qb3NpdGlvbiI6NiwiUGVyY2VudGFnZUNvbXBsZXRlZFBvc2l0aW9uIjo2LCJTcGFjaW5nIjo1LCJJc0JlbG93VGltZWJhbmQiOmZhbHNlLCJQZXJjZW50YWdlQ29tcGxldGVTaGFwZU9wYWNpdHkiOjM1LCJTaGFwZVN0eWxlIjp7IiRpZCI6IjEwNCIsIk1hcmdpbiI6eyIkaWQiOiIxMDUiLCJUb3AiOjAsIkxlZnQiOjQsIlJpZ2h0Ijo0LCJCb3R0b20iOjB9LCJQYWRkaW5nIjp7IiRpZCI6IjEwNiIsIlRvcCI6MCwiTGVmdCI6MCwiUmlnaHQiOjAsIkJvdHRvbSI6MH0sIkJhY2tncm91bmQiOnsiJGlkIjoiMTA3IiwiQ29sb3IiOnsiJGlkIjoiMTA4IiwiQSI6MjU1LCJSIjowLCJHIjoxMTQsIkIiOjE4OH19LCJJc1Zpc2libGUiOnRydWUsIldpZHRoIjowLjAsIkhlaWdodCI6MTAuMCwiQm9yZGVyU3R5bGUiOnsiJGlkIjoiMTA5IiwiTGluZUNvbG9yIjp7IiRpZCI6IjExMCIsIiR0eXBlIjoiTkxSRS5Db21tb24uRG9tLlNvbGlkQ29sb3JCcnVzaCwgTkxSRS5Db21tb24iLCJDb2xvciI6eyIkaWQiOiIxMTEiLCJBIjoyNTUsIlIiOjI1NSwiRyI6MCwiQiI6MH19LCJMaW5lV2VpZ2h0IjowLjAsIkxpbmVUeXBlIjowLCJQYXJlbnRTdHlsZSI6bnVsbH0sIlBhcmVudFN0eWxlIjpudWxsfSwiVGl0bGVTdHlsZSI6eyIkaWQiOiIxMTIiLCJGb250U2V0dGluZ3MiOnsiJGlkIjoiMTEzIiwiRm9udFNpemUiOjExLCJGb250TmFtZSI6IkNhbGlicmkiLCJJc0JvbGQiOnRydWUsIklzSXRhbGljIjpmYWxzZSwiSXNVbmRlcmxpbmVkIjpmYWxzZSwiUGFyZW50U3R5bGUiOm51bGx9LCJBdXRvU2l6ZSI6MCwiRm9yZWdyb3VuZCI6eyIkaWQiOiIxMTQiLCJDb2xvciI6eyIkaWQiOiIxMTUiLCJBIjoyNTUsIlIiOjAsIkciOjAsIkIiOjB9fSwiTWF4V2lkdGgiOjk2MC4wLCJNYXhIZWlnaHQiOiJJbmZpbml0eSIsIlNtYXJ0Rm9yZWdyb3VuZElzQWN0aXZlIjpmYWxzZSwiSG9yaXpvbnRhbEFsaWdubWVudCI6MCwiVmVydGljYWxBbGlnbm1lbnQiOjAsIlNtYXJ0Rm9yZWdyb3VuZCI6bnVsbCwiQmFja2dyb3VuZEZpbGxUeXBlIjowLCJNYXJnaW4iOnsiJGlkIjoiMTE2IiwiVG9wIjowLCJMZWZ0IjowLCJSaWdodCI6MCwiQm90dG9tIjowfSwiUGFkZGluZyI6eyIkaWQiOiIxMTciLCJUb3AiOjAsIkxlZnQiOjAsIlJpZ2h0IjowLCJCb3R0b20iOjB9LCJCYWNrZ3JvdW5kIjp7IiRpZCI6IjExOCIsIkNvbG9yIjp7IiRyZWYiOiIyMCJ9fSwiSXNWaXNpYmxlIjp0cnVlLCJXaWR0aCI6MC4wLCJIZWlnaHQiOjAuMCwiQm9yZGVyU3R5bGUiOm51bGwsIlBhcmVudFN0eWxlIjpudWxsfSwiRGF0ZVN0eWxlIjp7IiRpZCI6IjExOSIsIkZvbnRTZXR0aW5ncyI6eyIkaWQiOiIxMjAiLCJGb250U2l6ZSI6MTAsIkZvbnROYW1lIjoiQ2FsaWJyaSIsIklzQm9sZCI6ZmFsc2UsIklzSXRhbGljIjpmYWxzZSwiSXNVbmRlcmxpbmVkIjpmYWxzZSwiUGFyZW50U3R5bGUiOm51bGx9LCJBdXRvU2l6ZSI6MCwiRm9yZWdyb3VuZCI6eyIkaWQiOiIxMjEiLCJDb2xvciI6eyIkaWQiOiIxMjI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pZCI6IjEyMyIsIlRvcCI6MCwiTGVmdCI6MCwiUmlnaHQiOjAsIkJvdHRvbSI6MH0sIlBhZGRpbmciOnsiJGlkIjoiMTI0IiwiVG9wIjowLCJMZWZ0IjowLCJSaWdodCI6MCwiQm90dG9tIjowfSwiQmFja2dyb3VuZCI6eyIkaWQiOiIxMjUiLCJDb2xvciI6eyIkcmVmIjoiMjAifX0sIklzVmlzaWJsZSI6dHJ1ZSwiV2lkdGgiOjAuMCwiSGVpZ2h0IjowLjAsIkJvcmRlclN0eWxlIjpudWxsLCJQYXJlbnRTdHlsZSI6bnVsbH0sIkRhdGVGb3JtYXQiOnsiJGlkIjoiMTI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LCJfZXhwbGljaXRseVNldCI6eyIkaWQiOiIxMjciLCJTaGFwZVN0eWxlIjpmYWxzZSwiVGl0bGVTdHlsZSI6ZmFsc2UsIkRhdGVTdHlsZSI6ZmFsc2UsIkhvcml6b250YWxDb25uZWN0b3JTdHlsZSI6ZmFsc2UsIlZlcnRpY2FsQ29ubmVjdG9yU3R5bGUiOmZhbHNlLCJQZXJjZW50YWdlQ29tcGxldGVTaGFwZU9wYWNpdHkiOmZhbHNlLCJEdXJhdGlvbkZvcm1hdCI6ZmFsc2UsIkR1cmF0aW9uUG9zaXRpb24iOmZhbHNlLCJFbmREYXRlUG9zaXRpb24iOmZhbHNlLCJJc0JlbG93VGltZWJhbmQiOmZhbHNlLCJQZXJjZW50YWdlQ29tcGxldGVkUG9zaXRpb24iOmZhbHNlLCJTaGFwZSI6ZmFsc2UsIlNoYXBlVGhpY2tuZXNzIjpmYWxzZSwiU3BhY2luZyI6ZmFsc2UsIlN0YXJ0RGF0ZVBvc2l0aW9uIjpmYWxzZSwiVGl0bGVQb3NpdGlvbiI6ZmFsc2UsIkRhdGVGb3JtYXQiOmZhbHNlLCJJc1Zpc2libGUiOmZhbHNlLCJNYXJnaW4iOmZhbHNlfX0sIkdyaWRsaW5lUGFuZWxTdHlsZSI6eyIkaWQiOiIxMjgiLCJHcmlkbGluZVN0eWxlIjp7IiRpZCI6IjEyOSIsIkxpbmVDb2xvciI6eyIkaWQiOiIxMzAiLCIkdHlwZSI6Ik5MUkUuQ29tbW9uLkRvbS5Tb2xpZENvbG9yQnJ1c2gsIE5MUkUuQ29tbW9uIiwiQ29sb3IiOnsiJGlkIjoiMTMxIiwiQSI6MzgsIlIiOjkxLCJHIjoxNTUsIkIiOjIxM319LCJMaW5lV2VpZ2h0IjoxLjAsIkxpbmVUeXBlIjowLCJQYXJlbnRTdHlsZSI6bnVsbH0sIk1hcmdpbiI6eyIkaWQiOiIxMzIiLCJUb3AiOjAsIkxlZnQiOjAsIlJpZ2h0IjowLCJCb3R0b20iOjB9LCJQYWRkaW5nIjp7IiRpZCI6IjEzMyIsIlRvcCI6MCwiTGVmdCI6MCwiUmlnaHQiOjAsIkJvdHRvbSI6MH0sIkJhY2tncm91bmQiOm51bGwsIklzVmlzaWJsZSI6dHJ1ZSwiV2lkdGgiOjAuMCwiSGVpZ2h0IjowLjAsIkJvcmRlclN0eWxlIjp7IiRpZCI6IjEzNCIsIkxpbmVDb2xvciI6bnVsbCwiTGluZVdlaWdodCI6MC4wLCJMaW5lVHlwZSI6MCwiUGFyZW50U3R5bGUiOm51bGx9LCJQYXJlbnRTdHlsZSI6bnVsbH0sIlNob3dFbGFwc2VkVGltZUdyYWRpZW50U3R5bGUiOmZhbHNlLCJEZWZhdWx0U3dpbWxhbmVTdHlsZSI6eyIkaWQiOiIxMzUiLCJIZWFkZXJTdHlsZSI6eyIkaWQiOiIxMzYiLCJUZXh0U3R5bGUiOnsiJGlkIjoiMTM3IiwiRm9udFNldHRpbmdzIjp7IiRpZCI6IjEzOCIsIkZvbnRTaXplIjoxMiwiRm9udE5hbWUiOiJDYWxpYnJpIiwiSXNCb2xkIjpmYWxzZSwiSXNJdGFsaWMiOmZhbHNlLCJJc1VuZGVybGluZWQiOmZhbHNlLCJQYXJlbnRTdHlsZSI6bnVsbH0sIkF1dG9TaXplIjowLCJGb3JlZ3JvdW5kIjp7IiRpZCI6IjEzOSIsIkNvbG9yIjp7IiRpZCI6IjE0MCIsIkEiOjI1NSwiUiI6MzIsIkciOjU2LCJCIjoxMDB9fSwiTWF4V2lkdGgiOjAuMCwiTWF4SGVpZ2h0IjowLjAsIlNtYXJ0Rm9yZWdyb3VuZElzQWN0aXZlIjpmYWxzZSwiSG9yaXpvbnRhbEFsaWdubWVudCI6MCwiVmVydGljYWxBbGlnbm1lbnQiOjAsIlNtYXJ0Rm9yZWdyb3VuZCI6bnVsbCwiQmFja2dyb3VuZEZpbGxUeXBlIjowLCJNYXJnaW4iOnsiJGlkIjoiMTQxIiwiVG9wIjowLCJMZWZ0IjowLCJSaWdodCI6MCwiQm90dG9tIjowfSwiUGFkZGluZyI6eyIkaWQiOiIxNDIiLCJUb3AiOjAsIkxlZnQiOjAsIlJpZ2h0IjowLCJCb3R0b20iOjB9LCJCYWNrZ3JvdW5kIjpudWxsLCJJc1Zpc2libGUiOmZhbHNlLCJXaWR0aCI6MC4wLCJIZWlnaHQiOjAuMCwiQm9yZGVyU3R5bGUiOm51bGwsIlBhcmVudFN0eWxlIjpudWxsfSwiUmVjdGFuZ2xlU3R5bGUiOnsiJGlkIjoiMTQzIiwiTWFyZ2luIjp7IiRpZCI6IjE0NCIsIlRvcCI6MCwiTGVmdCI6MCwiUmlnaHQiOjAsIkJvdHRvbSI6MH0sIlBhZGRpbmciOnsiJGlkIjoiMTQ1IiwiVG9wIjowLCJMZWZ0IjowLCJSaWdodCI6MCwiQm90dG9tIjowfSwiQmFja2dyb3VuZCI6eyIkaWQiOiIxNDYiLCJDb2xvciI6eyIkaWQiOiIxNDciLCJBIjoxMjcsIlIiOjkxLCJHIjoxNTUsIkIiOjIxM319LCJJc1Zpc2libGUiOmZhbHNlLCJXaWR0aCI6MC4wLCJIZWlnaHQiOjAuMCwiQm9yZGVyU3R5bGUiOnsiJGlkIjoiMTQ4IiwiTGluZUNvbG9yIjp7IiRpZCI6IjE0OSIsIiR0eXBlIjoiTkxSRS5Db21tb24uRG9tLlNvbGlkQ29sb3JCcnVzaCwgTkxSRS5Db21tb24iLCJDb2xvciI6eyIkaWQiOiIxNTAiLCJBIjoyNTUsIlIiOjI1NSwiRyI6MCwiQiI6MH19LCJMaW5lV2VpZ2h0IjowLjAsIkxpbmVUeXBlIjowLCJQYXJlbnRTdHlsZSI6bnVsbH0sIlBhcmVudFN0eWxlIjpudWxsfSwiTWFyZ2luIjp7IiRpZCI6IjE1MSIsIlRvcCI6MCwiTGVmdCI6MCwiUmlnaHQiOjAsIkJvdHRvbSI6MH0sIlBhZGRpbmciOnsiJGlkIjoiMTUyIiwiVG9wIjowLCJMZWZ0IjowLCJSaWdodCI6MCwiQm90dG9tIjowfSwiQmFja2dyb3VuZCI6bnVsbCwiSXNWaXNpYmxlIjp0cnVlLCJXaWR0aCI6MC4wLCJIZWlnaHQiOjAuMCwiQm9yZGVyU3R5bGUiOm51bGwsIlBhcmVudFN0eWxlIjpudWxsfSwiQmFja2dyb3VuZFN0eWxlIjp7IiRpZCI6IjE1MyIsIk1hcmdpbiI6eyIkaWQiOiIxNTQiLCJUb3AiOjAsIkxlZnQiOjAsIlJpZ2h0IjowLCJCb3R0b20iOjB9LCJQYWRkaW5nIjp7IiRpZCI6IjE1NSIsIlRvcCI6MCwiTGVmdCI6MCwiUmlnaHQiOjAsIkJvdHRvbSI6MH0sIkJhY2tncm91bmQiOnsiJGlkIjoiMTU2IiwiQ29sb3IiOnsiJGlkIjoiMTU3IiwiQSI6MzgsIlIiOjkxLCJHIjoxNTUsIkIiOjIxM319LCJJc1Zpc2libGUiOnRydWUsIldpZHRoIjowLjAsIkhlaWdodCI6MC4wLCJCb3JkZXJTdHlsZSI6eyIkaWQiOiIxNTgiLCJMaW5lQ29sb3IiOnsiJGlkIjoiMTU5IiwiJHR5cGUiOiJOTFJFLkNvbW1vbi5Eb20uU29saWRDb2xvckJydXNoLCBOTFJFLkNvbW1vbiIsIkNvbG9yIjp7IiRpZCI6IjE2MCIsIkEiOjI1NSwiUiI6MjU1LCJHIjowLCJCIjowfX0sIkxpbmVXZWlnaHQiOjAuMCwiTGluZVR5cGUiOjAsIlBhcmVudFN0eWxlIjpudWxsfSwiUGFyZW50U3R5bGUiOm51bGx9LCJJc0Fib3ZlVGltZWJhbmQiOmZhbHNlLCJNYXJnaW4iOnsiJGlkIjoiMTYxIiwiVG9wIjowLCJMZWZ0IjowLCJSaWdodCI6MCwiQm90dG9tIjowfSwiUGFkZGluZyI6eyIkaWQiOiIxNjIiLCJUb3AiOjAsIkxlZnQiOjAsIlJpZ2h0IjowLCJCb3R0b20iOjB9LCJJc1Zpc2libGUiOnRydWUsIldpZHRoIjowLjAsIkhlaWdodCI6MC4wLCJCb3JkZXJTdHlsZSI6bnVsbCwiUGFyZW50U3R5bGUiOm51bGx9fSwiU2NhbGUiOnsiJGlkIjoiMTYzIiwiU3RhcnREYXRlIjoiMDAwMS0wMS0wMVQwMDowMDowMCIsIkVuZERhdGUiOiIyMDIwLTA1LTMxVDIzOjU5OjAwIiwiRm9ybWF0IjoiTU1NIiwiVHlwZSI6NCwiQXV0b0RhdGVSYW5nZSI6dHJ1ZSwiV29ya2luZ0RheXMiOjMxLCJUb2RheU1hcmtlclRleHQiOiJUb2RheSIsIkF1dG9TY2FsZVR5cGUiOnRydWV9LCJNaWxlc3RvbmVzIjpbeyIkaWQiOiIxNjQiLCJEYXRlIjoiMTk3OC0xMi0xOVQyMzo1OTowMFoiLCJTdHlsZSI6eyIkaWQiOiIxNjUiLCJTaGFwZSI6MiwiQ29ubmVjdG9yTWFyZ2luIjp7IiRpZCI6IjE2NiIsIlRvcCI6MCwiTGVmdCI6MiwiUmlnaHQiOjIsIkJvdHRvbSI6MH0sIkNvbm5lY3RvclN0eWxlIjp7IiRpZCI6IjE2NyIsIkxpbmVDb2xvciI6eyIkaWQiOiIxNjgiLCIkdHlwZSI6Ik5MUkUuQ29tbW9uLkRvbS5Tb2xpZENvbG9yQnJ1c2gsIE5MUkUuQ29tbW9uIiwiQ29sb3IiOnsiJGlkIjoiMTY5IiwiQSI6MTI3LCJSIjo3OSwiRyI6MTI5LCJCIjoxODl9fSwiTGluZVdlaWdodCI6MS4wLCJMaW5lVHlwZSI6MCwiUGFyZW50U3R5bGUiOm51bGx9LCJJc0JlbG93VGltZWJhbmQiOmZhbHNlLCJQb3NpdGlvbk9uVGFzayI6MCwiSGlkZURhdGUiOmZhbHNlLCJTaGFwZVNpemUiOjEsIlNwYWNpbmciOjIuMCwiUGFkZGluZyI6eyIkaWQiOiIxNzAiLCJUb3AiOjcsIkxlZnQiOjMsIlJpZ2h0IjowLCJCb3R0b20iOjJ9LCJTaGFwZVN0eWxlIjp7IiRpZCI6IjE3MSIsIk1hcmdpbiI6eyIkaWQiOiIxNzIiLCJUb3AiOjAsIkxlZnQiOjAsIlJpZ2h0IjowLCJCb3R0b20iOjB9LCJQYWRkaW5nIjp7IiRpZCI6IjE3MyIsIlRvcCI6MCwiTGVmdCI6MCwiUmlnaHQiOjAsIkJvdHRvbSI6MH0sIkJhY2tncm91bmQiOnsiJGlkIjoiMTc0IiwiQ29sb3IiOnsiJGlkIjoiMTc1IiwiQSI6MjU1LCJSIjowLCJHIjoxMTQsIkIiOjE4OH19LCJJc1Zpc2libGUiOnRydWUsIldpZHRoIjoxMy4wLCJIZWlnaHQiOjEzLjAsIkJvcmRlclN0eWxlIjp7IiRpZCI6IjE3NiIsIkxpbmVDb2xvciI6eyIkcmVmIjoiNjUifSwiTGluZVdlaWdodCI6MC4wLCJMaW5lVHlwZSI6MCwiUGFyZW50U3R5bGUiOm51bGx9LCJQYXJlbnRTdHlsZSI6bnVsbH0sIlRpdGxlU3R5bGUiOnsiJGlkIjoiMTc3IiwiRm9udFNldHRpbmdzIjp7IiRpZCI6IjE3OCIsIkZvbnRTaXplIjoxNCwiRm9udE5hbWUiOiJDYWxpYnJpIiwiSXNCb2xkIjp0cnVlLCJJc0l0YWxpYyI6ZmFsc2UsIklzVW5kZXJsaW5lZCI6ZmFsc2UsIlBhcmVudFN0eWxlIjpudWxsfSwiQXV0b1NpemUiOjAsIkZvcmVncm91bmQiOnsiJGlkIjoiMTc5IiwiQ29sb3IiOnsiJGlkIjoiMTgw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E4MSIsIlRvcCI6MCwiTGVmdCI6MCwiUmlnaHQiOjAsIkJvdHRvbSI6MH0sIlBhZGRpbmciOnsiJGlkIjoiMTgyIiwiVG9wIjowLCJMZWZ0IjowLCJSaWdodCI6MCwiQm90dG9tIjowfSwiQmFja2dyb3VuZCI6eyIkcmVmIjoiNzMifSwiSXNWaXNpYmxlIjp0cnVlLCJXaWR0aCI6MC4wLCJIZWlnaHQiOjAuMCwiQm9yZGVyU3R5bGUiOnsiJGlkIjoiMTgzIiwiTGluZUNvbG9yIjpudWxsLCJMaW5lV2VpZ2h0IjowLjAsIkxpbmVUeXBlIjowLCJQYXJlbnRTdHlsZSI6bnVsbH0sIlBhcmVudFN0eWxlIjpudWxsfSwiRGF0ZVN0eWxlIjp7IiRpZCI6IjE4NCIsIkZvbnRTZXR0aW5ncyI6eyIkaWQiOiIxODUiLCJGb250U2l6ZSI6MTQsIkZvbnROYW1lIjoiQ2FsaWJyaSIsIklzQm9sZCI6ZmFsc2UsIklzSXRhbGljIjpmYWxzZSwiSXNVbmRlcmxpbmVkIjpmYWxzZSwiUGFyZW50U3R5bGUiOm51bGx9LCJBdXRvU2l6ZSI6MCwiRm9yZWdyb3VuZCI6eyIkaWQiOiIxODYiLCJDb2xvciI6eyIkaWQiOiIxODc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4OCIsIlRvcCI6MCwiTGVmdCI6MCwiUmlnaHQiOjAsIkJvdHRvbSI6MH0sIlBhZGRpbmciOnsiJGlkIjoiMTg5IiwiVG9wIjowLCJMZWZ0IjowLCJSaWdodCI6MCwiQm90dG9tIjowfSwiQmFja2dyb3VuZCI6eyIkcmVmIjoiODAifSwiSXNWaXNpYmxlIjp0cnVlLCJXaWR0aCI6MC4wLCJIZWlnaHQiOjAuMCwiQm9yZGVyU3R5bGUiOnsiJGlkIjoiMTkwIiwiTGluZUNvbG9yIjpudWxsLCJMaW5lV2VpZ2h0IjowLjAsIkxpbmVUeXBlIjowLCJQYXJlbnRTdHlsZSI6bnVsbH0sIlBhcmVudFN0eWxlIjpudWxsfSwiRGF0ZUZvcm1hdCI6eyIkaWQiOiIxOTEiLCJGb3JtYXRTdHJpbmciOiJ5eXl5IiwiU2VwYXJhdG9yIjoiLyIsIlVzZUludGVybmF0aW9uYWxEYXRlRm9ybWF0IjpmYWxzZSwiRGF0ZUlzVmlzaWJsZSI6dHJ1ZSwiVGltZUlzVmlzaWJsZSI6ZmFsc2UsIkhvdXJEaWdpdHMiOjEsIkFtUG1EZXNpZ25hdG9yIjoyLCJUcmltMDBNaW51dGVzIjpmYWxzZSwiTGFzdEtub3duVmlzaWJpbGl0eVN0YXRlIjp7IiRpZCI6IjE5MiIsIkRhdGVQYXJ0SXNWaXNpYmxlIjp0cnVlLCJUaW1lUGFydElzVmlzaWJsZSI6ZmFsc2V9fSwiSXNWaXNpYmxlIjp0cnVlLCJQYXJlbnRTdHlsZSI6bnVsbH0sIkluZGV4IjowLCJQZXJjZW50YWdlQ29tcGxldGUiOm51bGwsIlBvc2l0aW9uIjp7IlJhdGlvIjowLjAsIklzQ3VzdG9tIjpmYWxzZX0sIkRhdGVGb3JtYXQiOnsiJHJlZiI6IjE5MSJ9LCJSZWxhdGVkVGFza0lkIjoiMDAwMDAwMDAtMDAwMC0wMDAwLTAwMDAtMDAwMDAwMDAwMDAwIiwiSWQiOiI5ODA1NDJkNC1jNzY0LTRlNTAtODg4NS1hMTI1YmVjYTIwZWEiLCJJbXBvcnRJZCI6IjEiLCJUaXRsZSI6IkNpc3BsYXRpbiIsIk5vdGUiOm51bGwsIkh5cGVybGluayI6eyIkaWQiOiIxOTMiLCJBZGRyZXNzIjoiIiwiU3ViQWRkcmVzcyI6IiJ9LCJJc0NoYW5nZWQiOmZhbHNlLCJJc05ldyI6ZmFsc2V9LHsiJGlkIjoiMTk0IiwiRGF0ZSI6IjIwMDgtMDYtMTBUMjM6NTk6MDBaIiwiU3R5bGUiOnsiJGlkIjoiMTk1IiwiU2hhcGUiOjIsIkNvbm5lY3Rvck1hcmdpbiI6eyIkaWQiOiIxOTYiLCJUb3AiOjAsIkxlZnQiOjIsIlJpZ2h0IjoyLCJCb3R0b20iOjB9LCJDb25uZWN0b3JTdHlsZSI6eyIkaWQiOiIxOTciLCJMaW5lQ29sb3IiOnsiJGlkIjoiMTk4IiwiJHR5cGUiOiJOTFJFLkNvbW1vbi5Eb20uU29saWRDb2xvckJydXNoLCBOTFJFLkNvbW1vbiIsIkNvbG9yIjp7IiRpZCI6IjE5OSIsIkEiOjEyNywiUiI6NzksIkciOjEyOSwiQiI6MTg5fX0sIkxpbmVXZWlnaHQiOjEuMCwiTGluZVR5cGUiOjAsIlBhcmVudFN0eWxlIjpudWxsfSwiSXNCZWxvd1RpbWViYW5kIjpmYWxzZSwiUG9zaXRpb25PblRhc2siOjAsIkhpZGVEYXRlIjpmYWxzZSwiU2hhcGVTaXplIjoxLCJTcGFjaW5nIjoyLjAsIlBhZGRpbmciOnsiJGlkIjoiMjAwIiwiVG9wIjo3LCJMZWZ0IjozLCJSaWdodCI6MCwiQm90dG9tIjoyfSwiU2hhcGVTdHlsZSI6eyIkaWQiOiIyMDEiLCJNYXJnaW4iOnsiJGlkIjoiMjAyIiwiVG9wIjowLCJMZWZ0IjowLCJSaWdodCI6MCwiQm90dG9tIjowfSwiUGFkZGluZyI6eyIkaWQiOiIyMDMiLCJUb3AiOjAsIkxlZnQiOjAsIlJpZ2h0IjowLCJCb3R0b20iOjB9LCJCYWNrZ3JvdW5kIjp7IiRpZCI6IjIwNCIsIkNvbG9yIjp7IiRpZCI6IjIwNSIsIkEiOjI1NSwiUiI6MCwiRyI6MTE0LCJCIjoxODh9fSwiSXNWaXNpYmxlIjp0cnVlLCJXaWR0aCI6MTMuMCwiSGVpZ2h0IjoxMy4wLCJCb3JkZXJTdHlsZSI6eyIkaWQiOiIyMDYiLCJMaW5lQ29sb3IiOnsiJHJlZiI6IjY1In0sIkxpbmVXZWlnaHQiOjAuMCwiTGluZVR5cGUiOjAsIlBhcmVudFN0eWxlIjpudWxsfSwiUGFyZW50U3R5bGUiOm51bGx9LCJUaXRsZVN0eWxlIjp7IiRpZCI6IjIwNyIsIkZvbnRTZXR0aW5ncyI6eyIkaWQiOiIyMDgiLCJGb250U2l6ZSI6MTQsIkZvbnROYW1lIjoiQ2FsaWJyaSIsIklzQm9sZCI6dHJ1ZSwiSXNJdGFsaWMiOmZhbHNlLCJJc1VuZGVybGluZWQiOmZhbHNlLCJQYXJlbnRTdHlsZSI6bnVsbH0sIkF1dG9TaXplIjowLCJGb3JlZ3JvdW5kIjp7IiRpZCI6IjIwOSIsIkNvbG9yIjp7IiRpZCI6IjIxMC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yMTEiLCJUb3AiOjAsIkxlZnQiOjAsIlJpZ2h0IjowLCJCb3R0b20iOjB9LCJQYWRkaW5nIjp7IiRpZCI6IjIxMiIsIlRvcCI6MCwiTGVmdCI6MCwiUmlnaHQiOjAsIkJvdHRvbSI6MH0sIkJhY2tncm91bmQiOnsiJHJlZiI6IjczIn0sIklzVmlzaWJsZSI6dHJ1ZSwiV2lkdGgiOjAuMCwiSGVpZ2h0IjowLjAsIkJvcmRlclN0eWxlIjp7IiRpZCI6IjIxMyIsIkxpbmVDb2xvciI6bnVsbCwiTGluZVdlaWdodCI6MC4wLCJMaW5lVHlwZSI6MCwiUGFyZW50U3R5bGUiOm51bGx9LCJQYXJlbnRTdHlsZSI6bnVsbH0sIkRhdGVTdHlsZSI6eyIkaWQiOiIyMTQiLCJGb250U2V0dGluZ3MiOnsiJGlkIjoiMjE1IiwiRm9udFNpemUiOjE0LCJGb250TmFtZSI6IkNhbGlicmkiLCJJc0JvbGQiOmZhbHNlLCJJc0l0YWxpYyI6ZmFsc2UsIklzVW5kZXJsaW5lZCI6ZmFsc2UsIlBhcmVudFN0eWxlIjpudWxsfSwiQXV0b1NpemUiOjAsIkZvcmVncm91bmQiOnsiJGlkIjoiMjE2IiwiQ29sb3IiOnsiJGlkIjoiMjE3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yMTgiLCJUb3AiOjAsIkxlZnQiOjAsIlJpZ2h0IjowLCJCb3R0b20iOjB9LCJQYWRkaW5nIjp7IiRpZCI6IjIxOSIsIlRvcCI6MCwiTGVmdCI6MCwiUmlnaHQiOjAsIkJvdHRvbSI6MH0sIkJhY2tncm91bmQiOnsiJHJlZiI6IjgwIn0sIklzVmlzaWJsZSI6dHJ1ZSwiV2lkdGgiOjAuMCwiSGVpZ2h0IjowLjAsIkJvcmRlclN0eWxlIjp7IiRpZCI6IjIyMCIsIkxpbmVDb2xvciI6bnVsbCwiTGluZVdlaWdodCI6MC4wLCJMaW5lVHlwZSI6MCwiUGFyZW50U3R5bGUiOm51bGx9LCJQYXJlbnRTdHlsZSI6bnVsbH0sIkRhdGVGb3JtYXQiOnsiJGlkIjoiMjIxIiwiRm9ybWF0U3RyaW5nIjoieXl5eSIsIlNlcGFyYXRvciI6Ii8iLCJVc2VJbnRlcm5hdGlvbmFsRGF0ZUZvcm1hdCI6ZmFsc2UsIkRhdGVJc1Zpc2libGUiOnRydWUsIlRpbWVJc1Zpc2libGUiOmZhbHNlLCJIb3VyRGlnaXRzIjoxLCJBbVBtRGVzaWduYXRvciI6MiwiVHJpbTAwTWludXRlcyI6ZmFsc2UsIkxhc3RLbm93blZpc2liaWxpdHlTdGF0ZSI6eyIkaWQiOiIyMjIiLCJEYXRlUGFydElzVmlzaWJsZSI6dHJ1ZSwiVGltZVBhcnRJc1Zpc2libGUiOmZhbHNlfX0sIklzVmlzaWJsZSI6dHJ1ZSwiUGFyZW50U3R5bGUiOm51bGx9LCJJbmRleCI6MSwiUGVyY2VudGFnZUNvbXBsZXRlIjpudWxsLCJQb3NpdGlvbiI6eyJSYXRpbyI6MC4wLCJJc0N1c3RvbSI6ZmFsc2V9LCJEYXRlRm9ybWF0Ijp7IiRyZWYiOiIyMjEifSwiUmVsYXRlZFRhc2tJZCI6IjAwMDAwMDAwLTAwMDAtMDAwMC0wMDAwLTAwMDAwMDAwMDAwMCIsIklkIjoiZmNjODZlZWUtZWU5NS00YWM0LWI0YTYtMTJmOWIzMDNlYmE5IiwiSW1wb3J0SWQiOiIxIiwiVGl0bGUiOiJHZW1jaXRhYmluZSAoRU1BKSIsIk5vdGUiOm51bGwsIkh5cGVybGluayI6eyIkaWQiOiIyMjMiLCJBZGRyZXNzIjoiIiwiU3ViQWRkcmVzcyI6IiJ9LCJJc0NoYW5nZWQiOmZhbHNlLCJJc05ldyI6ZmFsc2V9LHsiJGlkIjoiMjI0IiwiRGF0ZSI6IjIwMDktMDktMjFUMjM6NTk6MDBaIiwiU3R5bGUiOnsiJGlkIjoiMjI1IiwiU2hhcGUiOjIsIkNvbm5lY3Rvck1hcmdpbiI6eyIkaWQiOiIyMjYiLCJUb3AiOjAsIkxlZnQiOjIsIlJpZ2h0IjoyLCJCb3R0b20iOjB9LCJDb25uZWN0b3JTdHlsZSI6eyIkaWQiOiIyMjciLCJMaW5lQ29sb3IiOnsiJGlkIjoiMjI4IiwiJHR5cGUiOiJOTFJFLkNvbW1vbi5Eb20uU29saWRDb2xvckJydXNoLCBOTFJFLkNvbW1vbiIsIkNvbG9yIjp7IiRpZCI6IjIyOSIsIkEiOjEyNywiUiI6NzksIkciOjEyOSwiQiI6MTg5fX0sIkxpbmVXZWlnaHQiOjEuMCwiTGluZVR5cGUiOjAsIlBhcmVudFN0eWxlIjpudWxsfSwiSXNCZWxvd1RpbWViYW5kIjpmYWxzZSwiUG9zaXRpb25PblRhc2siOjAsIkhpZGVEYXRlIjpmYWxzZSwiU2hhcGVTaXplIjoxLCJTcGFjaW5nIjoyLjAsIlBhZGRpbmciOnsiJGlkIjoiMjMwIiwiVG9wIjo3LCJMZWZ0IjozLCJSaWdodCI6MCwiQm90dG9tIjoyfSwiU2hhcGVTdHlsZSI6eyIkaWQiOiIyMzEiLCJNYXJnaW4iOnsiJGlkIjoiMjMyIiwiVG9wIjowLCJMZWZ0IjowLCJSaWdodCI6MCwiQm90dG9tIjowfSwiUGFkZGluZyI6eyIkaWQiOiIyMzMiLCJUb3AiOjAsIkxlZnQiOjAsIlJpZ2h0IjowLCJCb3R0b20iOjB9LCJCYWNrZ3JvdW5kIjp7IiRpZCI6IjIzNCIsIkNvbG9yIjp7IiRpZCI6IjIzNSIsIkEiOjI1NSwiUiI6MCwiRyI6MTE0LCJCIjoxODh9fSwiSXNWaXNpYmxlIjp0cnVlLCJXaWR0aCI6MTMuMCwiSGVpZ2h0IjoxMy4wLCJCb3JkZXJTdHlsZSI6eyIkaWQiOiIyMzYiLCJMaW5lQ29sb3IiOnsiJHJlZiI6IjY1In0sIkxpbmVXZWlnaHQiOjAuMCwiTGluZVR5cGUiOjAsIlBhcmVudFN0eWxlIjpudWxsfSwiUGFyZW50U3R5bGUiOm51bGx9LCJUaXRsZVN0eWxlIjp7IiRpZCI6IjIzNyIsIkZvbnRTZXR0aW5ncyI6eyIkaWQiOiIyMzgiLCJGb250U2l6ZSI6MTQsIkZvbnROYW1lIjoiQ2FsaWJyaSIsIklzQm9sZCI6dHJ1ZSwiSXNJdGFsaWMiOmZhbHNlLCJJc1VuZGVybGluZWQiOmZhbHNlLCJQYXJlbnRTdHlsZSI6bnVsbH0sIkF1dG9TaXplIjowLCJGb3JlZ3JvdW5kIjp7IiRpZCI6IjIzOSIsIkNvbG9yIjp7IiRpZCI6IjI0MC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yNDEiLCJUb3AiOjAsIkxlZnQiOjAsIlJpZ2h0IjowLCJCb3R0b20iOjB9LCJQYWRkaW5nIjp7IiRpZCI6IjI0MiIsIlRvcCI6MCwiTGVmdCI6MCwiUmlnaHQiOjAsIkJvdHRvbSI6MH0sIkJhY2tncm91bmQiOnsiJHJlZiI6IjczIn0sIklzVmlzaWJsZSI6dHJ1ZSwiV2lkdGgiOjAuMCwiSGVpZ2h0IjowLjAsIkJvcmRlclN0eWxlIjp7IiRpZCI6IjI0MyIsIkxpbmVDb2xvciI6bnVsbCwiTGluZVdlaWdodCI6MC4wLCJMaW5lVHlwZSI6MCwiUGFyZW50U3R5bGUiOm51bGx9LCJQYXJlbnRTdHlsZSI6bnVsbH0sIkRhdGVTdHlsZSI6eyIkaWQiOiIyNDQiLCJGb250U2V0dGluZ3MiOnsiJGlkIjoiMjQ1IiwiRm9udFNpemUiOjE0LCJGb250TmFtZSI6IkNhbGlicmkiLCJJc0JvbGQiOmZhbHNlLCJJc0l0YWxpYyI6ZmFsc2UsIklzVW5kZXJsaW5lZCI6ZmFsc2UsIlBhcmVudFN0eWxlIjpudWxsfSwiQXV0b1NpemUiOjAsIkZvcmVncm91bmQiOnsiJGlkIjoiMjQ2IiwiQ29sb3IiOnsiJGlkIjoiMjQ3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yNDgiLCJUb3AiOjAsIkxlZnQiOjAsIlJpZ2h0IjowLCJCb3R0b20iOjB9LCJQYWRkaW5nIjp7IiRpZCI6IjI0OSIsIlRvcCI6MCwiTGVmdCI6MCwiUmlnaHQiOjAsIkJvdHRvbSI6MH0sIkJhY2tncm91bmQiOnsiJHJlZiI6IjgwIn0sIklzVmlzaWJsZSI6dHJ1ZSwiV2lkdGgiOjAuMCwiSGVpZ2h0IjowLjAsIkJvcmRlclN0eWxlIjp7IiRpZCI6IjI1MCIsIkxpbmVDb2xvciI6bnVsbCwiTGluZVdlaWdodCI6MC4wLCJMaW5lVHlwZSI6MCwiUGFyZW50U3R5bGUiOm51bGx9LCJQYXJlbnRTdHlsZSI6bnVsbH0sIkRhdGVGb3JtYXQiOnsiJGlkIjoiMjUxIiwiRm9ybWF0U3RyaW5nIjoieXl5eSIsIlNlcGFyYXRvciI6Ii8iLCJVc2VJbnRlcm5hdGlvbmFsRGF0ZUZvcm1hdCI6ZmFsc2UsIkRhdGVJc1Zpc2libGUiOnRydWUsIlRpbWVJc1Zpc2libGUiOmZhbHNlLCJIb3VyRGlnaXRzIjoxLCJBbVBtRGVzaWduYXRvciI6MiwiVHJpbTAwTWludXRlcyI6ZmFsc2UsIkxhc3RLbm93blZpc2liaWxpdHlTdGF0ZSI6eyIkaWQiOiIyNTIiLCJEYXRlUGFydElzVmlzaWJsZSI6dHJ1ZSwiVGltZVBhcnRJc1Zpc2libGUiOmZhbHNlfX0sIklzVmlzaWJsZSI6dHJ1ZSwiUGFyZW50U3R5bGUiOm51bGx9LCJJbmRleCI6MiwiUGVyY2VudGFnZUNvbXBsZXRlIjpudWxsLCJQb3NpdGlvbiI6eyJSYXRpbyI6MC4wLCJJc0N1c3RvbSI6ZmFsc2V9LCJEYXRlRm9ybWF0Ijp7IiRyZWYiOiIyNTEifSwiUmVsYXRlZFRhc2tJZCI6IjAwMDAwMDAwLTAwMDAtMDAwMC0wMDAwLTAwMDAwMDAwMDAwMCIsIklkIjoiNGNlNzM2YTUtNmVhNy00NmRmLTgyZmItZDgzYzJmM2I1ODQxIiwiSW1wb3J0SWQiOiIxIiwiVGl0bGUiOiJWaW5mbHVuaW5lIChFTUEpIiwiTm90ZSI6bnVsbCwiSHlwZXJsaW5rIjp7IiRpZCI6IjI1MyIsIkFkZHJlc3MiOiIiLCJTdWJBZGRyZXNzIjoiIn0sIklzQ2hhbmdlZCI6ZmFsc2UsIklzTmV3IjpmYWxzZX0seyIkaWQiOiIyNTQiLCJEYXRlIjoiMjAxNi0wNS0xOFQyMzo1OTowMFoiLCJTdHlsZSI6eyIkaWQiOiIyNTUiLCJTaGFwZSI6MiwiQ29ubmVjdG9yTWFyZ2luIjp7IiRpZCI6IjI1NiIsIlRvcCI6MCwiTGVmdCI6MiwiUmlnaHQiOjIsIkJvdHRvbSI6MH0sIkNvbm5lY3RvclN0eWxlIjp7IiRpZCI6IjI1NyIsIkxpbmVDb2xvciI6eyIkaWQiOiIyNTgiLCIkdHlwZSI6Ik5MUkUuQ29tbW9uLkRvbS5Tb2xpZENvbG9yQnJ1c2gsIE5MUkUuQ29tbW9uIiwiQ29sb3IiOnsiJGlkIjoiMjU5IiwiQSI6MTI3LCJSIjo3OSwiRyI6MTI5LCJCIjoxODl9fSwiTGluZVdlaWdodCI6MS4wLCJMaW5lVHlwZSI6MCwiUGFyZW50U3R5bGUiOm51bGx9LCJJc0JlbG93VGltZWJhbmQiOmZhbHNlLCJQb3NpdGlvbk9uVGFzayI6MCwiSGlkZURhdGUiOmZhbHNlLCJTaGFwZVNpemUiOjEsIlNwYWNpbmciOjIuMCwiUGFkZGluZyI6eyIkaWQiOiIyNjAiLCJUb3AiOjcsIkxlZnQiOjMsIlJpZ2h0IjowLCJCb3R0b20iOjJ9LCJTaGFwZVN0eWxlIjp7IiRpZCI6IjI2MSIsIk1hcmdpbiI6eyIkaWQiOiIyNjIiLCJUb3AiOjAsIkxlZnQiOjAsIlJpZ2h0IjowLCJCb3R0b20iOjB9LCJQYWRkaW5nIjp7IiRpZCI6IjI2MyIsIlRvcCI6MCwiTGVmdCI6MCwiUmlnaHQiOjAsIkJvdHRvbSI6MH0sIkJhY2tncm91bmQiOnsiJGlkIjoiMjY0IiwiQ29sb3IiOnsiJGlkIjoiMjY1IiwiQSI6MjU1LCJSIjowLCJHIjoxMTQsIkIiOjE4OH19LCJJc1Zpc2libGUiOnRydWUsIldpZHRoIjoxMy4wLCJIZWlnaHQiOjEzLjAsIkJvcmRlclN0eWxlIjp7IiRpZCI6IjI2NiIsIkxpbmVDb2xvciI6eyIkcmVmIjoiNjUifSwiTGluZVdlaWdodCI6MC4wLCJMaW5lVHlwZSI6MCwiUGFyZW50U3R5bGUiOm51bGx9LCJQYXJlbnRTdHlsZSI6bnVsbH0sIlRpdGxlU3R5bGUiOnsiJGlkIjoiMjY3IiwiRm9udFNldHRpbmdzIjp7IiRpZCI6IjI2OCIsIkZvbnRTaXplIjoxNCwiRm9udE5hbWUiOiJDYWxpYnJpIiwiSXNCb2xkIjp0cnVlLCJJc0l0YWxpYyI6ZmFsc2UsIklzVW5kZXJsaW5lZCI6ZmFsc2UsIlBhcmVudFN0eWxlIjpudWxsfSwiQXV0b1NpemUiOjAsIkZvcmVncm91bmQiOnsiJGlkIjoiMjY5IiwiQ29sb3IiOnsiJGlkIjoiMjcw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I3MSIsIlRvcCI6MCwiTGVmdCI6MCwiUmlnaHQiOjAsIkJvdHRvbSI6MH0sIlBhZGRpbmciOnsiJGlkIjoiMjcyIiwiVG9wIjowLCJMZWZ0IjowLCJSaWdodCI6MCwiQm90dG9tIjowfSwiQmFja2dyb3VuZCI6eyIkcmVmIjoiNzMifSwiSXNWaXNpYmxlIjp0cnVlLCJXaWR0aCI6MC4wLCJIZWlnaHQiOjAuMCwiQm9yZGVyU3R5bGUiOnsiJGlkIjoiMjczIiwiTGluZUNvbG9yIjpudWxsLCJMaW5lV2VpZ2h0IjowLjAsIkxpbmVUeXBlIjowLCJQYXJlbnRTdHlsZSI6bnVsbH0sIlBhcmVudFN0eWxlIjpudWxsfSwiRGF0ZVN0eWxlIjp7IiRpZCI6IjI3NCIsIkZvbnRTZXR0aW5ncyI6eyIkaWQiOiIyNzUiLCJGb250U2l6ZSI6MTQsIkZvbnROYW1lIjoiQ2FsaWJyaSIsIklzQm9sZCI6ZmFsc2UsIklzSXRhbGljIjpmYWxzZSwiSXNVbmRlcmxpbmVkIjpmYWxzZSwiUGFyZW50U3R5bGUiOm51bGx9LCJBdXRvU2l6ZSI6MCwiRm9yZWdyb3VuZCI6eyIkaWQiOiIyNzYiLCJDb2xvciI6eyIkaWQiOiIyNzc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I3OCIsIlRvcCI6MCwiTGVmdCI6MCwiUmlnaHQiOjAsIkJvdHRvbSI6MH0sIlBhZGRpbmciOnsiJGlkIjoiMjc5IiwiVG9wIjowLCJMZWZ0IjowLCJSaWdodCI6MCwiQm90dG9tIjowfSwiQmFja2dyb3VuZCI6eyIkcmVmIjoiODAifSwiSXNWaXNpYmxlIjp0cnVlLCJXaWR0aCI6MC4wLCJIZWlnaHQiOjAuMCwiQm9yZGVyU3R5bGUiOnsiJGlkIjoiMjgwIiwiTGluZUNvbG9yIjpudWxsLCJMaW5lV2VpZ2h0IjowLjAsIkxpbmVUeXBlIjowLCJQYXJlbnRTdHlsZSI6bnVsbH0sIlBhcmVudFN0eWxlIjpudWxsfSwiRGF0ZUZvcm1hdCI6eyIkaWQiOiIyODEiLCJGb3JtYXRTdHJpbmciOiJ5eXl5IiwiU2VwYXJhdG9yIjoiLyIsIlVzZUludGVybmF0aW9uYWxEYXRlRm9ybWF0IjpmYWxzZSwiRGF0ZUlzVmlzaWJsZSI6dHJ1ZSwiVGltZUlzVmlzaWJsZSI6ZmFsc2UsIkhvdXJEaWdpdHMiOjEsIkFtUG1EZXNpZ25hdG9yIjoyLCJUcmltMDBNaW51dGVzIjpmYWxzZSwiTGFzdEtub3duVmlzaWJpbGl0eVN0YXRlIjp7IiRpZCI6IjI4MiIsIkRhdGVQYXJ0SXNWaXNpYmxlIjp0cnVlLCJUaW1lUGFydElzVmlzaWJsZSI6ZmFsc2V9fSwiSXNWaXNpYmxlIjp0cnVlLCJQYXJlbnRTdHlsZSI6bnVsbH0sIkluZGV4IjozLCJQZXJjZW50YWdlQ29tcGxldGUiOm51bGwsIlBvc2l0aW9uIjp7IlJhdGlvIjowLjU2NTM0NTcyMTc3NDYzMSwiSXNDdXN0b20iOnRydWV9LCJEYXRlRm9ybWF0Ijp7IiRyZWYiOiIyODEifSwiUmVsYXRlZFRhc2tJZCI6IjAwMDAwMDAwLTAwMDAtMDAwMC0wMDAwLTAwMDAwMDAwMDAwMCIsIklkIjoiMDJhNDUwNzQtMzM4OS00ZmYxLTgyMGItZDUxNzY1MzYwOTdhIiwiSW1wb3J0SWQiOiIxIiwiVGl0bGUiOiJBdGV6b2xpenVtYWIiLCJOb3RlIjpudWxsLCJIeXBlcmxpbmsiOnsiJGlkIjoiMjgzIiwiQWRkcmVzcyI6IiIsIlN1YkFkZHJlc3MiOiIifSwiSXNDaGFuZ2VkIjpmYWxzZSwiSXNOZXciOmZhbHNlfSx7IiRpZCI6IjI4NCIsIkRhdGUiOiIyMDE3LTAyLTAyVDIzOjU5OjAwWiIsIlN0eWxlIjp7IiRpZCI6IjI4NSIsIlNoYXBlIjoyLCJDb25uZWN0b3JNYXJnaW4iOnsiJGlkIjoiMjg2IiwiVG9wIjowLCJMZWZ0IjoyLCJSaWdodCI6MiwiQm90dG9tIjowfSwiQ29ubmVjdG9yU3R5bGUiOnsiJGlkIjoiMjg3IiwiTGluZUNvbG9yIjp7IiRpZCI6IjI4OCIsIiR0eXBlIjoiTkxSRS5Db21tb24uRG9tLlNvbGlkQ29sb3JCcnVzaCwgTkxSRS5Db21tb24iLCJDb2xvciI6eyIkaWQiOiIyODkiLCJBIjoxMjcsIlIiOjc5LCJHIjoxMjksIkIiOjE4OX19LCJMaW5lV2VpZ2h0IjoxLjAsIkxpbmVUeXBlIjowLCJQYXJlbnRTdHlsZSI6bnVsbH0sIklzQmVsb3dUaW1lYmFuZCI6ZmFsc2UsIlBvc2l0aW9uT25UYXNrIjowLCJIaWRlRGF0ZSI6ZmFsc2UsIlNoYXBlU2l6ZSI6MSwiU3BhY2luZyI6Mi4wLCJQYWRkaW5nIjp7IiRpZCI6IjI5MCIsIlRvcCI6NywiTGVmdCI6MywiUmlnaHQiOjAsIkJvdHRvbSI6Mn0sIlNoYXBlU3R5bGUiOnsiJGlkIjoiMjkxIiwiTWFyZ2luIjp7IiRpZCI6IjI5MiIsIlRvcCI6MCwiTGVmdCI6MCwiUmlnaHQiOjAsIkJvdHRvbSI6MH0sIlBhZGRpbmciOnsiJGlkIjoiMjkzIiwiVG9wIjowLCJMZWZ0IjowLCJSaWdodCI6MCwiQm90dG9tIjowfSwiQmFja2dyb3VuZCI6eyIkaWQiOiIyOTQiLCJDb2xvciI6eyIkaWQiOiIyOTUiLCJBIjoyNTUsIlIiOjAsIkciOjExNCwiQiI6MTg4fX0sIklzVmlzaWJsZSI6dHJ1ZSwiV2lkdGgiOjEzLjAsIkhlaWdodCI6MTMuMCwiQm9yZGVyU3R5bGUiOnsiJGlkIjoiMjk2IiwiTGluZUNvbG9yIjp7IiRyZWYiOiI2NSJ9LCJMaW5lV2VpZ2h0IjowLjAsIkxpbmVUeXBlIjowLCJQYXJlbnRTdHlsZSI6bnVsbH0sIlBhcmVudFN0eWxlIjpudWxsfSwiVGl0bGVTdHlsZSI6eyIkaWQiOiIyOTciLCJGb250U2V0dGluZ3MiOnsiJGlkIjoiMjk4IiwiRm9udFNpemUiOjE0LCJGb250TmFtZSI6IkNhbGlicmkiLCJJc0JvbGQiOnRydWUsIklzSXRhbGljIjpmYWxzZSwiSXNVbmRlcmxpbmVkIjpmYWxzZSwiUGFyZW50U3R5bGUiOm51bGx9LCJBdXRvU2l6ZSI6MCwiRm9yZWdyb3VuZCI6eyIkaWQiOiIyOTkiLCJDb2xvciI6eyIkaWQiOiIzMD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zAxIiwiVG9wIjowLCJMZWZ0IjowLCJSaWdodCI6MCwiQm90dG9tIjowfSwiUGFkZGluZyI6eyIkaWQiOiIzMDIiLCJUb3AiOjAsIkxlZnQiOjAsIlJpZ2h0IjowLCJCb3R0b20iOjB9LCJCYWNrZ3JvdW5kIjp7IiRyZWYiOiI3MyJ9LCJJc1Zpc2libGUiOnRydWUsIldpZHRoIjowLjAsIkhlaWdodCI6MC4wLCJCb3JkZXJTdHlsZSI6eyIkaWQiOiIzMDMiLCJMaW5lQ29sb3IiOm51bGwsIkxpbmVXZWlnaHQiOjAuMCwiTGluZVR5cGUiOjAsIlBhcmVudFN0eWxlIjpudWxsfSwiUGFyZW50U3R5bGUiOm51bGx9LCJEYXRlU3R5bGUiOnsiJGlkIjoiMzA0IiwiRm9udFNldHRpbmdzIjp7IiRpZCI6IjMwNSIsIkZvbnRTaXplIjoxNCwiRm9udE5hbWUiOiJDYWxpYnJpIiwiSXNCb2xkIjpmYWxzZSwiSXNJdGFsaWMiOmZhbHNlLCJJc1VuZGVybGluZWQiOmZhbHNlLCJQYXJlbnRTdHlsZSI6bnVsbH0sIkF1dG9TaXplIjowLCJGb3JlZ3JvdW5kIjp7IiRpZCI6IjMwNiIsIkNvbG9yIjp7IiRpZCI6IjMw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zA4IiwiVG9wIjowLCJMZWZ0IjowLCJSaWdodCI6MCwiQm90dG9tIjowfSwiUGFkZGluZyI6eyIkaWQiOiIzMDkiLCJUb3AiOjAsIkxlZnQiOjAsIlJpZ2h0IjowLCJCb3R0b20iOjB9LCJCYWNrZ3JvdW5kIjp7IiRyZWYiOiI4MCJ9LCJJc1Zpc2libGUiOnRydWUsIldpZHRoIjowLjAsIkhlaWdodCI6MC4wLCJCb3JkZXJTdHlsZSI6eyIkaWQiOiIzMTAiLCJMaW5lQ29sb3IiOm51bGwsIkxpbmVXZWlnaHQiOjAuMCwiTGluZVR5cGUiOjAsIlBhcmVudFN0eWxlIjpudWxsfSwiUGFyZW50U3R5bGUiOm51bGx9LCJEYXRlRm9ybWF0Ijp7IiRpZCI6IjMxMSIsIkZvcm1hdFN0cmluZyI6Inl5eXkiLCJTZXBhcmF0b3IiOiIvIiwiVXNlSW50ZXJuYXRpb25hbERhdGVGb3JtYXQiOmZhbHNlLCJEYXRlSXNWaXNpYmxlIjp0cnVlLCJUaW1lSXNWaXNpYmxlIjpmYWxzZSwiSG91ckRpZ2l0cyI6MSwiQW1QbURlc2lnbmF0b3IiOjIsIlRyaW0wME1pbnV0ZXMiOmZhbHNlLCJMYXN0S25vd25WaXNpYmlsaXR5U3RhdGUiOnsiJGlkIjoiMzEyIiwiRGF0ZVBhcnRJc1Zpc2libGUiOnRydWUsIlRpbWVQYXJ0SXNWaXNpYmxlIjpmYWxzZX19LCJJc1Zpc2libGUiOnRydWUsIlBhcmVudFN0eWxlIjpudWxsfSwiSW5kZXgiOjQsIlBlcmNlbnRhZ2VDb21wbGV0ZSI6bnVsbCwiUG9zaXRpb24iOnsiUmF0aW8iOjAuNDk3NTA2MTIwNDY5ODM1MDYsIklzQ3VzdG9tIjp0cnVlfSwiRGF0ZUZvcm1hdCI6eyIkcmVmIjoiMzExIn0sIlJlbGF0ZWRUYXNrSWQiOiIwMDAwMDAwMC0wMDAwLTAwMDAtMDAwMC0wMDAwMDAwMDAwMDAiLCJJZCI6IjhjYmMwODA4LThjMzQtNGU4MS04ZmE4LTI4YmFlNzA5MDc1YyIsIkltcG9ydElkIjoiMSIsIlRpdGxlIjoiTml2b2x1bWFiICIsIk5vdGUiOm51bGwsIkh5cGVybGluayI6eyIkaWQiOiIzMTMiLCJBZGRyZXNzIjoiIiwiU3ViQWRkcmVzcyI6IiJ9LCJJc0NoYW5nZWQiOmZhbHNlLCJJc05ldyI6ZmFsc2V9LHsiJGlkIjoiMzE0IiwiRGF0ZSI6IjIwMTctMDUtMThUMjM6NTk6MDBaIiwiU3R5bGUiOnsiJGlkIjoiMzE1IiwiU2hhcGUiOjIsIkNvbm5lY3Rvck1hcmdpbiI6eyIkaWQiOiIzMTYiLCJUb3AiOjAsIkxlZnQiOjIsIlJpZ2h0IjoyLCJCb3R0b20iOjB9LCJDb25uZWN0b3JTdHlsZSI6eyIkaWQiOiIzMTciLCJMaW5lQ29sb3IiOnsiJGlkIjoiMzE4IiwiJHR5cGUiOiJOTFJFLkNvbW1vbi5Eb20uU29saWRDb2xvckJydXNoLCBOTFJFLkNvbW1vbiIsIkNvbG9yIjp7IiRpZCI6IjMxOSIsIkEiOjEyNywiUiI6NzksIkciOjEyOSwiQiI6MTg5fX0sIkxpbmVXZWlnaHQiOjEuMCwiTGluZVR5cGUiOjAsIlBhcmVudFN0eWxlIjpudWxsfSwiSXNCZWxvd1RpbWViYW5kIjpmYWxzZSwiUG9zaXRpb25PblRhc2siOjAsIkhpZGVEYXRlIjpmYWxzZSwiU2hhcGVTaXplIjoxLCJTcGFjaW5nIjoyLjAsIlBhZGRpbmciOnsiJGlkIjoiMzIwIiwiVG9wIjo3LCJMZWZ0IjozLCJSaWdodCI6MCwiQm90dG9tIjoyfSwiU2hhcGVTdHlsZSI6eyIkaWQiOiIzMjEiLCJNYXJnaW4iOnsiJGlkIjoiMzIyIiwiVG9wIjowLCJMZWZ0IjowLCJSaWdodCI6MCwiQm90dG9tIjowfSwiUGFkZGluZyI6eyIkaWQiOiIzMjMiLCJUb3AiOjAsIkxlZnQiOjAsIlJpZ2h0IjowLCJCb3R0b20iOjB9LCJCYWNrZ3JvdW5kIjp7IiRpZCI6IjMyNCIsIkNvbG9yIjp7IiRpZCI6IjMyNSIsIkEiOjI1NSwiUiI6MCwiRyI6MTE0LCJCIjoxODh9fSwiSXNWaXNpYmxlIjp0cnVlLCJXaWR0aCI6MTMuMCwiSGVpZ2h0IjoxMy4wLCJCb3JkZXJTdHlsZSI6eyIkaWQiOiIzMjYiLCJMaW5lQ29sb3IiOnsiJHJlZiI6IjY1In0sIkxpbmVXZWlnaHQiOjAuMCwiTGluZVR5cGUiOjAsIlBhcmVudFN0eWxlIjpudWxsfSwiUGFyZW50U3R5bGUiOm51bGx9LCJUaXRsZVN0eWxlIjp7IiRpZCI6IjMyNyIsIkZvbnRTZXR0aW5ncyI6eyIkaWQiOiIzMjgiLCJGb250U2l6ZSI6MTQsIkZvbnROYW1lIjoiQ2FsaWJyaSIsIklzQm9sZCI6dHJ1ZSwiSXNJdGFsaWMiOmZhbHNlLCJJc1VuZGVybGluZWQiOmZhbHNlLCJQYXJlbnRTdHlsZSI6bnVsbH0sIkF1dG9TaXplIjowLCJGb3JlZ3JvdW5kIjp7IiRpZCI6IjMyOSIsIkNvbG9yIjp7IiRpZCI6IjMzMC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zMzEiLCJUb3AiOjAsIkxlZnQiOjAsIlJpZ2h0IjowLCJCb3R0b20iOjB9LCJQYWRkaW5nIjp7IiRpZCI6IjMzMiIsIlRvcCI6MCwiTGVmdCI6MCwiUmlnaHQiOjAsIkJvdHRvbSI6MH0sIkJhY2tncm91bmQiOnsiJHJlZiI6IjczIn0sIklzVmlzaWJsZSI6dHJ1ZSwiV2lkdGgiOjAuMCwiSGVpZ2h0IjowLjAsIkJvcmRlclN0eWxlIjp7IiRpZCI6IjMzMyIsIkxpbmVDb2xvciI6bnVsbCwiTGluZVdlaWdodCI6MC4wLCJMaW5lVHlwZSI6MCwiUGFyZW50U3R5bGUiOm51bGx9LCJQYXJlbnRTdHlsZSI6bnVsbH0sIkRhdGVTdHlsZSI6eyIkaWQiOiIzMzQiLCJGb250U2V0dGluZ3MiOnsiJGlkIjoiMzM1IiwiRm9udFNpemUiOjE0LCJGb250TmFtZSI6IkNhbGlicmkiLCJJc0JvbGQiOmZhbHNlLCJJc0l0YWxpYyI6ZmFsc2UsIklzVW5kZXJsaW5lZCI6ZmFsc2UsIlBhcmVudFN0eWxlIjpudWxsfSwiQXV0b1NpemUiOjAsIkZvcmVncm91bmQiOnsiJGlkIjoiMzM2IiwiQ29sb3IiOnsiJGlkIjoiMzM3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zMzgiLCJUb3AiOjAsIkxlZnQiOjAsIlJpZ2h0IjowLCJCb3R0b20iOjB9LCJQYWRkaW5nIjp7IiRpZCI6IjMzOSIsIlRvcCI6MCwiTGVmdCI6MCwiUmlnaHQiOjAsIkJvdHRvbSI6MH0sIkJhY2tncm91bmQiOnsiJHJlZiI6IjgwIn0sIklzVmlzaWJsZSI6dHJ1ZSwiV2lkdGgiOjAuMCwiSGVpZ2h0IjowLjAsIkJvcmRlclN0eWxlIjp7IiRpZCI6IjM0MCIsIkxpbmVDb2xvciI6bnVsbCwiTGluZVdlaWdodCI6MC4wLCJMaW5lVHlwZSI6MCwiUGFyZW50U3R5bGUiOm51bGx9LCJQYXJlbnRTdHlsZSI6bnVsbH0sIkRhdGVGb3JtYXQiOnsiJGlkIjoiMzQxIiwiRm9ybWF0U3RyaW5nIjoieXl5eSIsIlNlcGFyYXRvciI6Ii8iLCJVc2VJbnRlcm5hdGlvbmFsRGF0ZUZvcm1hdCI6ZmFsc2UsIkRhdGVJc1Zpc2libGUiOnRydWUsIlRpbWVJc1Zpc2libGUiOmZhbHNlLCJIb3VyRGlnaXRzIjoxLCJBbVBtRGVzaWduYXRvciI6MiwiVHJpbTAwTWludXRlcyI6ZmFsc2UsIkxhc3RLbm93blZpc2liaWxpdHlTdGF0ZSI6eyIkaWQiOiIzNDIiLCJEYXRlUGFydElzVmlzaWJsZSI6dHJ1ZSwiVGltZVBhcnRJc1Zpc2libGUiOmZhbHNlfX0sIklzVmlzaWJsZSI6dHJ1ZSwiUGFyZW50U3R5bGUiOm51bGx9LCJJbmRleCI6NSwiUGVyY2VudGFnZUNvbXBsZXRlIjpudWxsLCJQb3NpdGlvbiI6eyJSYXRpbyI6MC4yOTM5ODc2MTMyNTQxMjMyNiwiSXNDdXN0b20iOnRydWV9LCJEYXRlRm9ybWF0Ijp7IiRyZWYiOiIzNDEifSwiUmVsYXRlZFRhc2tJZCI6IjAwMDAwMDAwLTAwMDAtMDAwMC0wMDAwLTAwMDAwMDAwMDAwMCIsIklkIjoiYzJlMDJlZDYtYWM5Zi00ZjMxLWE1OGUtZDdlNWJlZTY1Y2ViIiwiSW1wb3J0SWQiOiIxIiwiVGl0bGUiOiJQZW1icm9saXp1bWFiIiwiTm90ZSI6bnVsbCwiSHlwZXJsaW5rIjp7IiRpZCI6IjM0MyIsIkFkZHJlc3MiOiIiLCJTdWJBZGRyZXNzIjoiIn0sIklzQ2hhbmdlZCI6ZmFsc2UsIklzTmV3IjpmYWxzZX0seyIkaWQiOiIzNDQiLCJEYXRlIjoiMjAxNy0wNS0wOVQyMzo1OTowMFoiLCJTdHlsZSI6eyIkaWQiOiIzNDUiLCJTaGFwZSI6MiwiQ29ubmVjdG9yTWFyZ2luIjp7IiRpZCI6IjM0NiIsIlRvcCI6MCwiTGVmdCI6MiwiUmlnaHQiOjIsIkJvdHRvbSI6MH0sIkNvbm5lY3RvclN0eWxlIjp7IiRpZCI6IjM0NyIsIkxpbmVDb2xvciI6eyIkaWQiOiIzNDgiLCIkdHlwZSI6Ik5MUkUuQ29tbW9uLkRvbS5Tb2xpZENvbG9yQnJ1c2gsIE5MUkUuQ29tbW9uIiwiQ29sb3IiOnsiJGlkIjoiMzQ5IiwiQSI6MTI3LCJSIjo3OSwiRyI6MTI5LCJCIjoxODl9fSwiTGluZVdlaWdodCI6MS4wLCJMaW5lVHlwZSI6MCwiUGFyZW50U3R5bGUiOm51bGx9LCJJc0JlbG93VGltZWJhbmQiOmZhbHNlLCJQb3NpdGlvbk9uVGFzayI6MCwiSGlkZURhdGUiOmZhbHNlLCJTaGFwZVNpemUiOjEsIlNwYWNpbmciOjIuMCwiUGFkZGluZyI6eyIkaWQiOiIzNTAiLCJUb3AiOjcsIkxlZnQiOjMsIlJpZ2h0IjowLCJCb3R0b20iOjJ9LCJTaGFwZVN0eWxlIjp7IiRpZCI6IjM1MSIsIk1hcmdpbiI6eyIkaWQiOiIzNTIiLCJUb3AiOjAsIkxlZnQiOjAsIlJpZ2h0IjowLCJCb3R0b20iOjB9LCJQYWRkaW5nIjp7IiRpZCI6IjM1MyIsIlRvcCI6MCwiTGVmdCI6MCwiUmlnaHQiOjAsIkJvdHRvbSI6MH0sIkJhY2tncm91bmQiOnsiJGlkIjoiMzU0IiwiQ29sb3IiOnsiJGlkIjoiMzU1IiwiQSI6MjU1LCJSIjowLCJHIjoxMTQsIkIiOjE4OH19LCJJc1Zpc2libGUiOnRydWUsIldpZHRoIjoxMy4wLCJIZWlnaHQiOjEzLjAsIkJvcmRlclN0eWxlIjp7IiRpZCI6IjM1NiIsIkxpbmVDb2xvciI6eyIkcmVmIjoiNjUifSwiTGluZVdlaWdodCI6MC4wLCJMaW5lVHlwZSI6MCwiUGFyZW50U3R5bGUiOm51bGx9LCJQYXJlbnRTdHlsZSI6bnVsbH0sIlRpdGxlU3R5bGUiOnsiJGlkIjoiMzU3IiwiRm9udFNldHRpbmdzIjp7IiRpZCI6IjM1OCIsIkZvbnRTaXplIjoxNCwiRm9udE5hbWUiOiJDYWxpYnJpIiwiSXNCb2xkIjp0cnVlLCJJc0l0YWxpYyI6ZmFsc2UsIklzVW5kZXJsaW5lZCI6ZmFsc2UsIlBhcmVudFN0eWxlIjpudWxsfSwiQXV0b1NpemUiOjAsIkZvcmVncm91bmQiOnsiJGlkIjoiMzU5IiwiQ29sb3IiOnsiJGlkIjoiMzYw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2MSIsIlRvcCI6MCwiTGVmdCI6MCwiUmlnaHQiOjAsIkJvdHRvbSI6MH0sIlBhZGRpbmciOnsiJGlkIjoiMzYyIiwiVG9wIjowLCJMZWZ0IjowLCJSaWdodCI6MCwiQm90dG9tIjowfSwiQmFja2dyb3VuZCI6eyIkcmVmIjoiNzMifSwiSXNWaXNpYmxlIjp0cnVlLCJXaWR0aCI6MC4wLCJIZWlnaHQiOjAuMCwiQm9yZGVyU3R5bGUiOnsiJGlkIjoiMzYzIiwiTGluZUNvbG9yIjpudWxsLCJMaW5lV2VpZ2h0IjowLjAsIkxpbmVUeXBlIjowLCJQYXJlbnRTdHlsZSI6bnVsbH0sIlBhcmVudFN0eWxlIjpudWxsfSwiRGF0ZVN0eWxlIjp7IiRpZCI6IjM2NCIsIkZvbnRTZXR0aW5ncyI6eyIkaWQiOiIzNjUiLCJGb250U2l6ZSI6MTQsIkZvbnROYW1lIjoiQ2FsaWJyaSIsIklzQm9sZCI6ZmFsc2UsIklzSXRhbGljIjpmYWxzZSwiSXNVbmRlcmxpbmVkIjpmYWxzZSwiUGFyZW50U3R5bGUiOm51bGx9LCJBdXRvU2l6ZSI6MCwiRm9yZWdyb3VuZCI6eyIkaWQiOiIzNjYiLCJDb2xvciI6eyIkaWQiOiIzNjc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M2OCIsIlRvcCI6MCwiTGVmdCI6MCwiUmlnaHQiOjAsIkJvdHRvbSI6MH0sIlBhZGRpbmciOnsiJGlkIjoiMzY5IiwiVG9wIjowLCJMZWZ0IjowLCJSaWdodCI6MCwiQm90dG9tIjowfSwiQmFja2dyb3VuZCI6eyIkcmVmIjoiODAifSwiSXNWaXNpYmxlIjp0cnVlLCJXaWR0aCI6MC4wLCJIZWlnaHQiOjAuMCwiQm9yZGVyU3R5bGUiOnsiJGlkIjoiMzcwIiwiTGluZUNvbG9yIjpudWxsLCJMaW5lV2VpZ2h0IjowLjAsIkxpbmVUeXBlIjowLCJQYXJlbnRTdHlsZSI6bnVsbH0sIlBhcmVudFN0eWxlIjpudWxsfSwiRGF0ZUZvcm1hdCI6eyIkaWQiOiIzNzEiLCJGb3JtYXRTdHJpbmciOiJ5eXl5IiwiU2VwYXJhdG9yIjoiLyIsIlVzZUludGVybmF0aW9uYWxEYXRlRm9ybWF0IjpmYWxzZSwiRGF0ZUlzVmlzaWJsZSI6dHJ1ZSwiVGltZUlzVmlzaWJsZSI6ZmFsc2UsIkhvdXJEaWdpdHMiOjEsIkFtUG1EZXNpZ25hdG9yIjoyLCJUcmltMDBNaW51dGVzIjpmYWxzZSwiTGFzdEtub3duVmlzaWJpbGl0eVN0YXRlIjp7IiRpZCI6IjM3MiIsIkRhdGVQYXJ0SXNWaXNpYmxlIjp0cnVlLCJUaW1lUGFydElzVmlzaWJsZSI6ZmFsc2V9fSwiSXNWaXNpYmxlIjp0cnVlLCJQYXJlbnRTdHlsZSI6bnVsbH0sIkluZGV4Ijo2LCJQZXJjZW50YWdlQ29tcGxldGUiOm51bGwsIlBvc2l0aW9uIjp7IlJhdGlvIjowLjM2MTgyNzIwMDQzMDQxMDg5LCJJc0N1c3RvbSI6dHJ1ZX0sIkRhdGVGb3JtYXQiOnsiJHJlZiI6IjM3MSJ9LCJSZWxhdGVkVGFza0lkIjoiMDAwMDAwMDAtMDAwMC0wMDAwLTAwMDAtMDAwMDAwMDAwMDAwIiwiSWQiOiJhMWFlNWQ0ZS0wZWYxLTRiNTYtOGM0OC05ODM1M2ZkMGU5ZGMiLCJJbXBvcnRJZCI6IjEiLCJUaXRsZSI6IkF2ZWx1bWFiIiwiTm90ZSI6bnVsbCwiSHlwZXJsaW5rIjp7IiRpZCI6IjM3MyIsIkFkZHJlc3MiOiIiLCJTdWJBZGRyZXNzIjoiIn0sIklzQ2hhbmdlZCI6ZmFsc2UsIklzTmV3IjpmYWxzZX0seyIkaWQiOiIzNzQiLCJEYXRlIjoiMjAxNy0wNS0wMVQyMzo1OTowMFoiLCJTdHlsZSI6eyIkaWQiOiIzNzUiLCJTaGFwZSI6MiwiQ29ubmVjdG9yTWFyZ2luIjp7IiRpZCI6IjM3NiIsIlRvcCI6MCwiTGVmdCI6MiwiUmlnaHQiOjIsIkJvdHRvbSI6MH0sIkNvbm5lY3RvclN0eWxlIjp7IiRpZCI6IjM3NyIsIkxpbmVDb2xvciI6eyIkaWQiOiIzNzgiLCIkdHlwZSI6Ik5MUkUuQ29tbW9uLkRvbS5Tb2xpZENvbG9yQnJ1c2gsIE5MUkUuQ29tbW9uIiwiQ29sb3IiOnsiJGlkIjoiMzc5IiwiQSI6MTI3LCJSIjo3OSwiRyI6MTI5LCJCIjoxODl9fSwiTGluZVdlaWdodCI6MS4wLCJMaW5lVHlwZSI6MCwiUGFyZW50U3R5bGUiOm51bGx9LCJJc0JlbG93VGltZWJhbmQiOmZhbHNlLCJQb3NpdGlvbk9uVGFzayI6MCwiSGlkZURhdGUiOmZhbHNlLCJTaGFwZVNpemUiOjEsIlNwYWNpbmciOjIuMCwiUGFkZGluZyI6eyIkaWQiOiIzODAiLCJUb3AiOjcsIkxlZnQiOjMsIlJpZ2h0IjowLCJCb3R0b20iOjJ9LCJTaGFwZVN0eWxlIjp7IiRpZCI6IjM4MSIsIk1hcmdpbiI6eyIkaWQiOiIzODIiLCJUb3AiOjAsIkxlZnQiOjAsIlJpZ2h0IjowLCJCb3R0b20iOjB9LCJQYWRkaW5nIjp7IiRpZCI6IjM4MyIsIlRvcCI6MCwiTGVmdCI6MCwiUmlnaHQiOjAsIkJvdHRvbSI6MH0sIkJhY2tncm91bmQiOnsiJGlkIjoiMzg0IiwiQ29sb3IiOnsiJGlkIjoiMzg1IiwiQSI6MjU1LCJSIjowLCJHIjoxMTQsIkIiOjE4OH19LCJJc1Zpc2libGUiOnRydWUsIldpZHRoIjoxMy4wLCJIZWlnaHQiOjEzLjAsIkJvcmRlclN0eWxlIjp7IiRpZCI6IjM4NiIsIkxpbmVDb2xvciI6eyIkcmVmIjoiNjUifSwiTGluZVdlaWdodCI6MC4wLCJMaW5lVHlwZSI6MCwiUGFyZW50U3R5bGUiOm51bGx9LCJQYXJlbnRTdHlsZSI6bnVsbH0sIlRpdGxlU3R5bGUiOnsiJGlkIjoiMzg3IiwiRm9udFNldHRpbmdzIjp7IiRpZCI6IjM4OCIsIkZvbnRTaXplIjoxNCwiRm9udE5hbWUiOiJDYWxpYnJpIiwiSXNCb2xkIjp0cnVlLCJJc0l0YWxpYyI6ZmFsc2UsIklzVW5kZXJsaW5lZCI6ZmFsc2UsIlBhcmVudFN0eWxlIjpudWxsfSwiQXV0b1NpemUiOjAsIkZvcmVncm91bmQiOnsiJGlkIjoiMzg5IiwiQ29sb3IiOnsiJGlkIjoiMzkw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5MSIsIlRvcCI6MCwiTGVmdCI6MCwiUmlnaHQiOjAsIkJvdHRvbSI6MH0sIlBhZGRpbmciOnsiJGlkIjoiMzkyIiwiVG9wIjowLCJMZWZ0IjowLCJSaWdodCI6MCwiQm90dG9tIjowfSwiQmFja2dyb3VuZCI6eyIkcmVmIjoiNzMifSwiSXNWaXNpYmxlIjp0cnVlLCJXaWR0aCI6MC4wLCJIZWlnaHQiOjAuMCwiQm9yZGVyU3R5bGUiOnsiJGlkIjoiMzkzIiwiTGluZUNvbG9yIjpudWxsLCJMaW5lV2VpZ2h0IjowLjAsIkxpbmVUeXBlIjowLCJQYXJlbnRTdHlsZSI6bnVsbH0sIlBhcmVudFN0eWxlIjpudWxsfSwiRGF0ZVN0eWxlIjp7IiRpZCI6IjM5NCIsIkZvbnRTZXR0aW5ncyI6eyIkaWQiOiIzOTUiLCJGb250U2l6ZSI6MTQsIkZvbnROYW1lIjoiQ2FsaWJyaSIsIklzQm9sZCI6ZmFsc2UsIklzSXRhbGljIjpmYWxzZSwiSXNVbmRlcmxpbmVkIjpmYWxzZSwiUGFyZW50U3R5bGUiOm51bGx9LCJBdXRvU2l6ZSI6MCwiRm9yZWdyb3VuZCI6eyIkaWQiOiIzOTYiLCJDb2xvciI6eyIkaWQiOiIzOTc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M5OCIsIlRvcCI6MCwiTGVmdCI6MCwiUmlnaHQiOjAsIkJvdHRvbSI6MH0sIlBhZGRpbmciOnsiJGlkIjoiMzk5IiwiVG9wIjowLCJMZWZ0IjowLCJSaWdodCI6MCwiQm90dG9tIjowfSwiQmFja2dyb3VuZCI6eyIkcmVmIjoiODAifSwiSXNWaXNpYmxlIjp0cnVlLCJXaWR0aCI6MC4wLCJIZWlnaHQiOjAuMCwiQm9yZGVyU3R5bGUiOnsiJGlkIjoiNDAwIiwiTGluZUNvbG9yIjpudWxsLCJMaW5lV2VpZ2h0IjowLjAsIkxpbmVUeXBlIjowLCJQYXJlbnRTdHlsZSI6bnVsbH0sIlBhcmVudFN0eWxlIjpudWxsfSwiRGF0ZUZvcm1hdCI6eyIkaWQiOiI0MDEiLCJGb3JtYXRTdHJpbmciOiJ5eXl5IiwiU2VwYXJhdG9yIjoiLyIsIlVzZUludGVybmF0aW9uYWxEYXRlRm9ybWF0IjpmYWxzZSwiRGF0ZUlzVmlzaWJsZSI6dHJ1ZSwiVGltZUlzVmlzaWJsZSI6ZmFsc2UsIkhvdXJEaWdpdHMiOjEsIkFtUG1EZXNpZ25hdG9yIjoyLCJUcmltMDBNaW51dGVzIjpmYWxzZSwiTGFzdEtub3duVmlzaWJpbGl0eVN0YXRlIjp7IiRpZCI6IjQwMiIsIkRhdGVQYXJ0SXNWaXNpYmxlIjp0cnVlLCJUaW1lUGFydElzVmlzaWJsZSI6ZmFsc2V9fSwiSXNWaXNpYmxlIjp0cnVlLCJQYXJlbnRTdHlsZSI6bnVsbH0sIkluZGV4Ijo3LCJQZXJjZW50YWdlQ29tcGxldGUiOm51bGwsIlBvc2l0aW9uIjp7IlJhdGlvIjowLjQyOTY2NjY3NDU3ODYzMTM5LCJJc0N1c3RvbSI6dHJ1ZX0sIkRhdGVGb3JtYXQiOnsiJHJlZiI6IjQwMSJ9LCJSZWxhdGVkVGFza0lkIjoiMDAwMDAwMDAtMDAwMC0wMDAwLTAwMDAtMDAwMDAwMDAwMDAwIiwiSWQiOiIxMmM2NjM1NC1hZDA2LTRlZjYtYWEyYy1kZDc2OGMxMjkxNDIiLCJJbXBvcnRJZCI6IjEiLCJUaXRsZSI6IkR1cnZhbHVtYWIiLCJOb3RlIjpudWxsLCJIeXBlcmxpbmsiOnsiJGlkIjoiNDAzIiwiQWRkcmVzcyI6IiIsIlN1YkFkZHJlc3MiOiIifSwiSXNDaGFuZ2VkIjpmYWxzZSwiSXNOZXciOmZhbHNlfSx7IiRpZCI6IjQwNCIsIkRhdGUiOiIyMDE5LTA0LTEyVDIzOjU5OjAwWiIsIlN0eWxlIjp7IiRpZCI6IjQwNSIsIlNoYXBlIjoyLCJDb25uZWN0b3JNYXJnaW4iOnsiJGlkIjoiNDA2IiwiVG9wIjowLCJMZWZ0IjoyLCJSaWdodCI6MiwiQm90dG9tIjowfSwiQ29ubmVjdG9yU3R5bGUiOnsiJGlkIjoiNDA3IiwiTGluZUNvbG9yIjp7IiRpZCI6IjQwOCIsIiR0eXBlIjoiTkxSRS5Db21tb24uRG9tLlNvbGlkQ29sb3JCcnVzaCwgTkxSRS5Db21tb24iLCJDb2xvciI6eyIkaWQiOiI0MDkiLCJBIjoxMjcsIlIiOjc5LCJHIjoxMjksIkIiOjE4OX19LCJMaW5lV2VpZ2h0IjoxLjAsIkxpbmVUeXBlIjowLCJQYXJlbnRTdHlsZSI6bnVsbH0sIklzQmVsb3dUaW1lYmFuZCI6ZmFsc2UsIlBvc2l0aW9uT25UYXNrIjowLCJIaWRlRGF0ZSI6ZmFsc2UsIlNoYXBlU2l6ZSI6MSwiU3BhY2luZyI6Mi4wLCJQYWRkaW5nIjp7IiRpZCI6IjQxMCIsIlRvcCI6NywiTGVmdCI6MywiUmlnaHQiOjAsIkJvdHRvbSI6Mn0sIlNoYXBlU3R5bGUiOnsiJGlkIjoiNDExIiwiTWFyZ2luIjp7IiRpZCI6IjQxMiIsIlRvcCI6MCwiTGVmdCI6MCwiUmlnaHQiOjAsIkJvdHRvbSI6MH0sIlBhZGRpbmciOnsiJGlkIjoiNDEzIiwiVG9wIjowLCJMZWZ0IjowLCJSaWdodCI6MCwiQm90dG9tIjowfSwiQmFja2dyb3VuZCI6eyIkaWQiOiI0MTQiLCJDb2xvciI6eyIkaWQiOiI0MTUiLCJBIjoyNTUsIlIiOjAsIkciOjExNCwiQiI6MTg4fX0sIklzVmlzaWJsZSI6dHJ1ZSwiV2lkdGgiOjEzLjAsIkhlaWdodCI6MTMuMCwiQm9yZGVyU3R5bGUiOnsiJGlkIjoiNDE2IiwiTGluZUNvbG9yIjp7IiRyZWYiOiI2NSJ9LCJMaW5lV2VpZ2h0IjowLjAsIkxpbmVUeXBlIjowLCJQYXJlbnRTdHlsZSI6bnVsbH0sIlBhcmVudFN0eWxlIjpudWxsfSwiVGl0bGVTdHlsZSI6eyIkaWQiOiI0MTciLCJGb250U2V0dGluZ3MiOnsiJGlkIjoiNDE4IiwiRm9udFNpemUiOjE0LCJGb250TmFtZSI6IkNhbGlicmkiLCJJc0JvbGQiOnRydWUsIklzSXRhbGljIjpmYWxzZSwiSXNVbmRlcmxpbmVkIjpmYWxzZSwiUGFyZW50U3R5bGUiOm51bGx9LCJBdXRvU2l6ZSI6MCwiRm9yZWdyb3VuZCI6eyIkaWQiOiI0MTkiLCJDb2xvciI6eyIkaWQiOiI0Mj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DIxIiwiVG9wIjowLCJMZWZ0IjowLCJSaWdodCI6MCwiQm90dG9tIjowfSwiUGFkZGluZyI6eyIkaWQiOiI0MjIiLCJUb3AiOjAsIkxlZnQiOjAsIlJpZ2h0IjowLCJCb3R0b20iOjB9LCJCYWNrZ3JvdW5kIjp7IiRyZWYiOiI3MyJ9LCJJc1Zpc2libGUiOnRydWUsIldpZHRoIjowLjAsIkhlaWdodCI6MC4wLCJCb3JkZXJTdHlsZSI6eyIkaWQiOiI0MjMiLCJMaW5lQ29sb3IiOm51bGwsIkxpbmVXZWlnaHQiOjAuMCwiTGluZVR5cGUiOjAsIlBhcmVudFN0eWxlIjpudWxsfSwiUGFyZW50U3R5bGUiOm51bGx9LCJEYXRlU3R5bGUiOnsiJGlkIjoiNDI0IiwiRm9udFNldHRpbmdzIjp7IiRpZCI6IjQyNSIsIkZvbnRTaXplIjoxNCwiRm9udE5hbWUiOiJDYWxpYnJpIiwiSXNCb2xkIjpmYWxzZSwiSXNJdGFsaWMiOmZhbHNlLCJJc1VuZGVybGluZWQiOmZhbHNlLCJQYXJlbnRTdHlsZSI6bnVsbH0sIkF1dG9TaXplIjowLCJGb3JlZ3JvdW5kIjp7IiRpZCI6IjQyNiIsIkNvbG9yIjp7IiRpZCI6IjQy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DI4IiwiVG9wIjowLCJMZWZ0IjowLCJSaWdodCI6MCwiQm90dG9tIjowfSwiUGFkZGluZyI6eyIkaWQiOiI0MjkiLCJUb3AiOjAsIkxlZnQiOjAsIlJpZ2h0IjowLCJCb3R0b20iOjB9LCJCYWNrZ3JvdW5kIjp7IiRyZWYiOiI4MCJ9LCJJc1Zpc2libGUiOnRydWUsIldpZHRoIjowLjAsIkhlaWdodCI6MC4wLCJCb3JkZXJTdHlsZSI6eyIkaWQiOiI0MzAiLCJMaW5lQ29sb3IiOm51bGwsIkxpbmVXZWlnaHQiOjAuMCwiTGluZVR5cGUiOjAsIlBhcmVudFN0eWxlIjpudWxsfSwiUGFyZW50U3R5bGUiOm51bGx9LCJEYXRlRm9ybWF0Ijp7IiRpZCI6IjQzMSIsIkZvcm1hdFN0cmluZyI6Inl5eXkiLCJTZXBhcmF0b3IiOiIvIiwiVXNlSW50ZXJuYXRpb25hbERhdGVGb3JtYXQiOmZhbHNlLCJEYXRlSXNWaXNpYmxlIjp0cnVlLCJUaW1lSXNWaXNpYmxlIjpmYWxzZSwiSG91ckRpZ2l0cyI6MSwiQW1QbURlc2lnbmF0b3IiOjIsIlRyaW0wME1pbnV0ZXMiOmZhbHNlLCJMYXN0S25vd25WaXNpYmlsaXR5U3RhdGUiOnsiJGlkIjoiNDMyIiwiRGF0ZVBhcnRJc1Zpc2libGUiOnRydWUsIlRpbWVQYXJ0SXNWaXNpYmxlIjpmYWxzZX19LCJJc1Zpc2libGUiOnRydWUsIlBhcmVudFN0eWxlIjpudWxsfSwiSW5kZXgiOjgsIlBlcmNlbnRhZ2VDb21wbGV0ZSI6bnVsbCwiUG9zaXRpb24iOnsiUmF0aW8iOjAuMjI2MTQ4MTM5MTA1OTAyNzgsIklzQ3VzdG9tIjp0cnVlfSwiRGF0ZUZvcm1hdCI6eyIkcmVmIjoiNDMxIn0sIlJlbGF0ZWRUYXNrSWQiOiIwMDAwMDAwMC0wMDAwLTAwMDAtMDAwMC0wMDAwMDAwMDAwMDAiLCJJZCI6IjBlZTAxNDgyLWMwNWMtNDUyZi1hOGViLWUzMzhiM2NmOTgwOCIsIkltcG9ydElkIjoiMSIsIlRpdGxlIjoiRXJkYWZpdGluaWIiLCJOb3RlIjpudWxsLCJIeXBlcmxpbmsiOnsiJGlkIjoiNDMzIiwiQWRkcmVzcyI6IiIsIlN1YkFkZHJlc3MiOiIifSwiSXNDaGFuZ2VkIjpmYWxzZSwiSXNOZXciOmZhbHNlfSx7IiRpZCI6IjQzNCIsIkRhdGUiOiIyMDE5LTEyLTE4VDIzOjU5OjAwWiIsIlN0eWxlIjp7IiRpZCI6IjQzNSIsIlNoYXBlIjoyLCJDb25uZWN0b3JNYXJnaW4iOnsiJGlkIjoiNDM2IiwiVG9wIjowLCJMZWZ0IjoyLCJSaWdodCI6MiwiQm90dG9tIjowfSwiQ29ubmVjdG9yU3R5bGUiOnsiJGlkIjoiNDM3IiwiTGluZUNvbG9yIjp7IiRpZCI6IjQzOCIsIiR0eXBlIjoiTkxSRS5Db21tb24uRG9tLlNvbGlkQ29sb3JCcnVzaCwgTkxSRS5Db21tb24iLCJDb2xvciI6eyIkaWQiOiI0MzkiLCJBIjoxMjcsIlIiOjc5LCJHIjoxMjksIkIiOjE4OX19LCJMaW5lV2VpZ2h0IjoxLjAsIkxpbmVUeXBlIjowLCJQYXJlbnRTdHlsZSI6bnVsbH0sIklzQmVsb3dUaW1lYmFuZCI6ZmFsc2UsIlBvc2l0aW9uT25UYXNrIjowLCJIaWRlRGF0ZSI6ZmFsc2UsIlNoYXBlU2l6ZSI6MSwiU3BhY2luZyI6Mi4wLCJQYWRkaW5nIjp7IiRpZCI6IjQ0MCIsIlRvcCI6NywiTGVmdCI6MywiUmlnaHQiOjAsIkJvdHRvbSI6Mn0sIlNoYXBlU3R5bGUiOnsiJGlkIjoiNDQxIiwiTWFyZ2luIjp7IiRpZCI6IjQ0MiIsIlRvcCI6MCwiTGVmdCI6MCwiUmlnaHQiOjAsIkJvdHRvbSI6MH0sIlBhZGRpbmciOnsiJGlkIjoiNDQzIiwiVG9wIjowLCJMZWZ0IjowLCJSaWdodCI6MCwiQm90dG9tIjowfSwiQmFja2dyb3VuZCI6eyIkaWQiOiI0NDQiLCJDb2xvciI6eyIkaWQiOiI0NDUiLCJBIjoyNTUsIlIiOjAsIkciOjExNCwiQiI6MTg4fX0sIklzVmlzaWJsZSI6dHJ1ZSwiV2lkdGgiOjEzLjAsIkhlaWdodCI6MTMuMCwiQm9yZGVyU3R5bGUiOnsiJGlkIjoiNDQ2IiwiTGluZUNvbG9yIjp7IiRyZWYiOiI2NSJ9LCJMaW5lV2VpZ2h0IjowLjAsIkxpbmVUeXBlIjowLCJQYXJlbnRTdHlsZSI6bnVsbH0sIlBhcmVudFN0eWxlIjpudWxsfSwiVGl0bGVTdHlsZSI6eyIkaWQiOiI0NDciLCJGb250U2V0dGluZ3MiOnsiJGlkIjoiNDQ4IiwiRm9udFNpemUiOjE0LCJGb250TmFtZSI6IkNhbGlicmkiLCJJc0JvbGQiOnRydWUsIklzSXRhbGljIjpmYWxzZSwiSXNVbmRlcmxpbmVkIjpmYWxzZSwiUGFyZW50U3R5bGUiOm51bGx9LCJBdXRvU2l6ZSI6MiwiRm9yZWdyb3VuZCI6eyIkaWQiOiI0NDkiLCJDb2xvciI6eyIkaWQiOiI0NTAiLCJBIjoyNTUsIlIiOjAsIkciOjAsIkIiOjB9fSwiTWF4V2lkdGgiOjc0LjU3NTM1NTUyOTc4NTE1NiwiTWF4SGVpZ2h0IjoiSW5maW5pdHkiLCJTbWFydEZvcmVncm91bmRJc0FjdGl2ZSI6ZmFsc2UsIkhvcml6b250YWxBbGlnbm1lbnQiOjAsIlZlcnRpY2FsQWxpZ25tZW50IjowLCJTbWFydEZvcmVncm91bmQiOm51bGwsIkJhY2tncm91bmRGaWxsVHlwZSI6MCwiTWFyZ2luIjp7IiRpZCI6IjQ1MSIsIlRvcCI6MCwiTGVmdCI6MCwiUmlnaHQiOjAsIkJvdHRvbSI6MH0sIlBhZGRpbmciOnsiJGlkIjoiNDUyIiwiVG9wIjowLCJMZWZ0IjowLCJSaWdodCI6MCwiQm90dG9tIjowfSwiQmFja2dyb3VuZCI6eyIkcmVmIjoiNzMifSwiSXNWaXNpYmxlIjp0cnVlLCJXaWR0aCI6MC4wLCJIZWlnaHQiOjAuMCwiQm9yZGVyU3R5bGUiOnsiJGlkIjoiNDUzIiwiTGluZUNvbG9yIjpudWxsLCJMaW5lV2VpZ2h0IjowLjAsIkxpbmVUeXBlIjowLCJQYXJlbnRTdHlsZSI6bnVsbH0sIlBhcmVudFN0eWxlIjpudWxsfSwiRGF0ZVN0eWxlIjp7IiRpZCI6IjQ1NCIsIkZvbnRTZXR0aW5ncyI6eyIkaWQiOiI0NTUiLCJGb250U2l6ZSI6MTQsIkZvbnROYW1lIjoiQ2FsaWJyaSIsIklzQm9sZCI6ZmFsc2UsIklzSXRhbGljIjpmYWxzZSwiSXNVbmRlcmxpbmVkIjpmYWxzZSwiUGFyZW50U3R5bGUiOm51bGx9LCJBdXRvU2l6ZSI6MCwiRm9yZWdyb3VuZCI6eyIkaWQiOiI0NTYiLCJDb2xvciI6eyIkaWQiOiI0NTc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Q1OCIsIlRvcCI6MCwiTGVmdCI6MCwiUmlnaHQiOjAsIkJvdHRvbSI6MH0sIlBhZGRpbmciOnsiJGlkIjoiNDU5IiwiVG9wIjowLCJMZWZ0IjowLCJSaWdodCI6MCwiQm90dG9tIjowfSwiQmFja2dyb3VuZCI6eyIkcmVmIjoiODAifSwiSXNWaXNpYmxlIjp0cnVlLCJXaWR0aCI6MC4wLCJIZWlnaHQiOjAuMCwiQm9yZGVyU3R5bGUiOnsiJGlkIjoiNDYwIiwiTGluZUNvbG9yIjpudWxsLCJMaW5lV2VpZ2h0IjowLjAsIkxpbmVUeXBlIjowLCJQYXJlbnRTdHlsZSI6bnVsbH0sIlBhcmVudFN0eWxlIjpudWxsfSwiRGF0ZUZvcm1hdCI6eyIkaWQiOiI0NjEiLCJGb3JtYXRTdHJpbmciOiJ5eXl5IiwiU2VwYXJhdG9yIjoiLyIsIlVzZUludGVybmF0aW9uYWxEYXRlRm9ybWF0IjpmYWxzZSwiRGF0ZUlzVmlzaWJsZSI6dHJ1ZSwiVGltZUlzVmlzaWJsZSI6ZmFsc2UsIkhvdXJEaWdpdHMiOjEsIkFtUG1EZXNpZ25hdG9yIjoyLCJUcmltMDBNaW51dGVzIjpmYWxzZSwiTGFzdEtub3duVmlzaWJpbGl0eVN0YXRlIjp7IiRpZCI6IjQ2MiIsIkRhdGVQYXJ0SXNWaXNpYmxlIjp0cnVlLCJUaW1lUGFydElzVmlzaWJsZSI6ZmFsc2V9fSwiSXNWaXNpYmxlIjp0cnVlLCJQYXJlbnRTdHlsZSI6bnVsbH0sIkluZGV4Ijo5LCJQZXJjZW50YWdlQ29tcGxldGUiOm51bGwsIlBvc2l0aW9uIjp7IlJhdGlvIjowLjE1ODMwODY5MzIxNDY5OTA2LCJJc0N1c3RvbSI6dHJ1ZX0sIkRhdGVGb3JtYXQiOnsiJHJlZiI6IjQ2MSJ9LCJSZWxhdGVkVGFza0lkIjoiMDAwMDAwMDAtMDAwMC0wMDAwLTAwMDAtMDAwMDAwMDAwMDAwIiwiSWQiOiJmMzQ5MjQxZC03ZjliLTRjNTItOGYxMi0xNThhNjFlZTU4OGYiLCJJbXBvcnRJZCI6IjEiLCJUaXRsZSI6IkVuZm9ydHVtYWIgVmVkb3RpbiIsIk5vdGUiOm51bGwsIkh5cGVybGluayI6eyIkaWQiOiI0NjMiLCJBZGRyZXNzIjoiIiwiU3ViQWRkcmVzcyI6IiJ9LCJJc0NoYW5nZWQiOmZhbHNlLCJJc05ldyI6ZmFsc2V9XSwiVGFza3MiOlt7IiRpZCI6IjQ2NCIsIkdyb3VwTmFtZSI6bnVsbCwiU3RhcnREYXRlIjoiMjAyMC0wNS0zMVQyMzo1OTowMFoiLCJFbmREYXRlIjoiMjAyMC0wNS0zMVQyMzo1OTowMFoiLCJQZXJjZW50YWdlQ29tcGxldGUiOm51bGwsIlN0eWxlIjp7IiRpZCI6IjQ2NSIsIlNoYXBlIjowLCJTaGFwZVRoaWNrbmVzcyI6MCwiRHVyYXRpb25Gb3JtYXQiOjAsIkluY2x1ZGVOb25Xb3JraW5nRGF5c0luRHVyYXRpb24iOmZhbHNlLCJQZXJjZW50YWdlQ29tcGxldGVTdHlsZSI6eyIkaWQiOiI0NjYiLCJGb250U2V0dGluZ3MiOnsiJGlkIjoiNDY3IiwiRm9udFNpemUiOjEwLCJGb250TmFtZSI6IkNhbGlicmkiLCJJc0JvbGQiOmZhbHNlLCJJc0l0YWxpYyI6ZmFsc2UsIklzVW5kZXJsaW5lZCI6ZmFsc2UsIlBhcmVudFN0eWxlIjpudWxs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0NjgiLCJMaW5lQ29sb3IiOm51bGwsIkxpbmVXZWlnaHQiOjAuMCwiTGluZVR5cGUiOjAsIlBhcmVudFN0eWxlIjpudWxsfSwiUGFyZW50U3R5bGUiOm51bGx9LCJEdXJhdGlvblN0eWxlIjp7IiRpZCI6IjQ2OSIsIkZvbnRTZXR0aW5ncyI6eyIkaWQiOiI0NzAiLCJGb250U2l6ZSI6MTAsIkZvbnROYW1lIjoiQ2FsaWJyaSIsIklzQm9sZCI6ZmFsc2UsIklzSXRhbGljIjpmYWxzZSwiSXNVbmRlcmxpbmVkIjpmYWxzZSwiUGFyZW50U3R5bGUiOm51bGx9LCJBdXRvU2l6ZSI6MCwiRm9yZWdyb3VuZCI6eyIkcmVmIjoiOTMifSwiTWF4V2lkdGgiOjIwMC4wLCJNYXhIZWlnaHQiOiJJbmZpbml0eSIsIlNtYXJ0Rm9yZWdyb3VuZElzQWN0aXZlIjpmYWxzZSwiSG9yaXpvbnRhbEFsaWdubWVudCI6MCwiVmVydGljYWxBbGlnbm1lbnQiOjAsIlNtYXJ0Rm9yZWdyb3VuZCI6bnVsbCwiQmFja2dyb3VuZEZpbGxUeXBlIjowLCJNYXJnaW4iOnsiJHJlZiI6Ijk1In0sIlBhZGRpbmciOnsiJHJlZiI6Ijk2In0sIkJhY2tncm91bmQiOnsiJHJlZiI6Ijk3In0sIklzVmlzaWJsZSI6dHJ1ZSwiV2lkdGgiOjAuMCwiSGVpZ2h0IjowLjAsIkJvcmRlclN0eWxlIjp7IiRpZCI6IjQ3MSIsIkxpbmVDb2xvciI6bnVsbCwiTGluZVdlaWdodCI6MC4wLCJMaW5lVHlwZSI6MCwiUGFyZW50U3R5bGUiOm51bGx9LCJQYXJlbnRTdHlsZSI6bnVsbH0sIkhvcml6b250YWxDb25uZWN0b3JTdHlsZSI6eyIkaWQiOiI0NzIiLCJMaW5lQ29sb3IiOnsiJHJlZiI6Ijk5In0sIkxpbmVXZWlnaHQiOjEuMCwiTGluZVR5cGUiOjAsIlBhcmVudFN0eWxlIjpudWxsfSwiVmVydGljYWxDb25uZWN0b3JTdHlsZSI6eyIkaWQiOiI0NzMiLCJMaW5lQ29sb3IiOnsiJHJlZiI6IjEwMiJ9LCJMaW5lV2VpZ2h0IjowLjAsIkxpbmVUeXBlIjowLCJQYXJlbnRTdHlsZSI6bnVsbH0sIk1hcmdpbiI6bnVsbCwiU3RhcnREYXRlUG9zaXRpb24iOjMsIkVuZERhdGVQb3NpdGlvbiI6MywiRGF0ZUlzVmlzaWJsZSI6dHJ1ZSwiVGl0bGVQb3NpdGlvbiI6NCwiRHVyYXRpb25Qb3NpdGlvbiI6NiwiUGVyY2VudGFnZUNvbXBsZXRlZFBvc2l0aW9uIjo2LCJTcGFjaW5nIjo1LCJJc0JlbG93VGltZWJhbmQiOmZhbHNlLCJQZXJjZW50YWdlQ29tcGxldGVTaGFwZU9wYWNpdHkiOjM1LCJTaGFwZVN0eWxlIjp7IiRpZCI6IjQ3NCIsIk1hcmdpbiI6eyIkcmVmIjoiMTA1In0sIlBhZGRpbmciOnsiJHJlZiI6IjEwNiJ9LCJCYWNrZ3JvdW5kIjp7IiRpZCI6IjQ3NSIsIkNvbG9yIjp7IiRpZCI6IjQ3NiIsIkEiOjI1NSwiUiI6MCwiRyI6MTE0LCJCIjoxODh9fSwiSXNWaXNpYmxlIjp0cnVlLCJXaWR0aCI6MC4wLCJIZWlnaHQiOjEwLjAsIkJvcmRlclN0eWxlIjp7IiRpZCI6IjQ3NyIsIkxpbmVDb2xvciI6eyIkcmVmIjoiMTEwIn0sIkxpbmVXZWlnaHQiOjAuMCwiTGluZVR5cGUiOjAsIlBhcmVudFN0eWxlIjpudWxsfSwiUGFyZW50U3R5bGUiOm51bGx9LCJUaXRsZVN0eWxlIjp7IiRpZCI6IjQ3OCIsIkZvbnRTZXR0aW5ncyI6eyIkaWQiOiI0NzkiLCJGb250U2l6ZSI6MTEsIkZvbnROYW1lIjoiQ2FsaWJyaSIsIklzQm9sZCI6dHJ1ZSwiSXNJdGFsaWMiOmZhbHNlLCJJc1VuZGVybGluZWQiOmZhbHNlLCJQYXJlbnRTdHlsZSI6bnVsbH0sIkF1dG9TaXplIjowLCJGb3JlZ3JvdW5kIjp7IiRpZCI6IjQ4MCIsIkNvbG9yIjp7IiRpZCI6IjQ4MSIsIkEiOjI1NSwiUiI6MCwiRyI6MCwiQiI6MH19LCJNYXhXaWR0aCI6NzIwLjAsIk1heEhlaWdodCI6IkluZmluaXR5IiwiU21hcnRGb3JlZ3JvdW5kSXNBY3RpdmUiOmZhbHNlLCJIb3Jpem9udGFsQWxpZ25tZW50IjowLCJWZXJ0aWNhbEFsaWdubWVudCI6MCwiU21hcnRGb3JlZ3JvdW5kIjpudWxsLCJCYWNrZ3JvdW5kRmlsbFR5cGUiOjAsIk1hcmdpbiI6eyIkcmVmIjoiMTE2In0sIlBhZGRpbmciOnsiJHJlZiI6IjExNyJ9LCJCYWNrZ3JvdW5kIjp7IiRyZWYiOiIxMTgifSwiSXNWaXNpYmxlIjp0cnVlLCJXaWR0aCI6MC4wLCJIZWlnaHQiOjAuMCwiQm9yZGVyU3R5bGUiOnsiJGlkIjoiNDgyIiwiTGluZUNvbG9yIjpudWxsLCJMaW5lV2VpZ2h0IjowLjAsIkxpbmVUeXBlIjowLCJQYXJlbnRTdHlsZSI6bnVsbH0sIlBhcmVudFN0eWxlIjpudWxsfSwiRGF0ZVN0eWxlIjp7IiRpZCI6IjQ4MyIsIkZvbnRTZXR0aW5ncyI6eyIkaWQiOiI0ODQiLCJGb250U2l6ZSI6MTAsIkZvbnROYW1lIjoiQ2FsaWJyaSIsIklzQm9sZCI6ZmFsc2UsIklzSXRhbGljIjpmYWxzZSwiSXNVbmRlcmxpbmVkIjpmYWxzZSwiUGFyZW50U3R5bGUiOm51bGx9LCJBdXRvU2l6ZSI6MCwiRm9yZWdyb3VuZCI6eyIkaWQiOiI0ODUiLCJDb2xvciI6eyIkaWQiOiI0ODYiLCJBIjoyNTUsIlIiOjY4LCJHIjo4NCwiQiI6MTA2fX0sIk1heFdpZHRoIjoyMDAuMCwiTWF4SGVpZ2h0IjoiSW5maW5pdHkiLCJTbWFydEZvcmVncm91bmRJc0FjdGl2ZSI6ZmFsc2UsIkhvcml6b250YWxBbGlnbm1lbnQiOjIsIlZlcnRpY2FsQWxpZ25tZW50IjowLCJTbWFydEZvcmVncm91bmQiOm51bGwsIkJhY2tncm91bmRGaWxsVHlwZSI6MCwiTWFyZ2luIjp7IiRyZWYiOiIxMjMifSwiUGFkZGluZyI6eyIkcmVmIjoiMTI0In0sIkJhY2tncm91bmQiOnsiJHJlZiI6IjEyNSJ9LCJJc1Zpc2libGUiOnRydWUsIldpZHRoIjowLjAsIkhlaWdodCI6MC4wLCJCb3JkZXJTdHlsZSI6eyIkaWQiOiI0ODciLCJMaW5lQ29sb3IiOm51bGwsIkxpbmVXZWlnaHQiOjAuMCwiTGluZVR5cGUiOjAsIlBhcmVudFN0eWxlIjpudWxsfSwiUGFyZW50U3R5bGUiOm51bGx9LCJEYXRlRm9ybWF0Ijp7IiRyZWYiOiIxMjYifSwiSXNWaXNpYmxlIjp0cnVlLCJQYXJlbnRTdHlsZSI6bnVsbH0sIkluZGV4IjoxMCwiU21hcnREdXJhdGlvbkFjdGl2YXRlZCI6ZmFsc2UsIkRhdGVGb3JtYXQiOnsiJHJlZiI6IjEyNiJ9LCJJZCI6IjdiMGVkMTJlLWYwNDgtNDAxOS1hOWZmLTdjMDA3OTBlZjE0NCIsIkltcG9ydElkIjpudWxsLCJUaXRsZSI6IkFTQ08gMjAyMCIsIk5vdGUiOm51bGwsIkh5cGVybGluayI6eyIkaWQiOiI0ODgiLCJBZGRyZXNzIjoiIiwiU3ViQWRkcmVzcyI6IiJ9LCJJc0NoYW5nZWQiOmZhbHNlLCJJc05ldyI6ZmFsc2V9XSwiU3dpbWxhbmVzIjpbXSwiTXNQcm9qZWN0SXRlbXNUcmVlIjp7IiRpZCI6IjQ4OSIsIlJvb3QiOnsiSW1wb3J0SWQiOm51bGwsIklzSW1wb3J0ZWQiOmZhbHNlLCJDaGlsZHJlbiI6W119fSwiTWV0YWRhdGEiOnsiJGlkIjoiNDkwIiwiRXhjZWxTaGVldE5hbWUiOiJTaGVldDIiLCJJdGVtc1RpdGxlcyI6IltcIkNpc3BsYXRpblwiLFwiR2VtY2l0YWJpbmUgKEVNQSlcIixcIlZpbmZsdW5pbmUgKEVNQSlcIixcIkF0ZXpvbGl6dW1hYlwiLFwiTml2b2x1bWFiIFwiLFwiUGVtYnJvbGl6dW1hYlwiLFwiQXZlbHVtYWJcIixcIkR1cnZhbHVtYWJcIixcIkVyZGFmaXRpbmliXCIsXCJFbmZvcnR1bWFiIFZlZG90aW5cIl0iLCJJdGVtc1N3aW1sYW5lcyI6IltdIiwiQ29sdW1uc01hcHBpbmciOiJ7XCIkaWRcIjpcIjFcIixcIlN3aW1sYW5lVGl0bGVDb2x1bW5OYW1lXCI6bnVsbCxcIlN3aW1sYW5lVGl0bGVGcmllbmRseUNvbHVtbk5hbWVcIjpudWxsLFwiVGl0bGVDb2x1bW5OYW1lXCI6XCJDb2x1bW4xXCIsXCJUaXRsZUZyaWVuZGx5Q29sdW1uTmFtZVwiOlwiQ29sdW1uIDFcIixcIlN0YXJ0RGF0ZUNvbHVtbk5hbWVcIjpcIkNvbHVtbjJcIixcIlN0YXJ0RGF0ZUZyaWVuZGx5Q29sdW1uTmFtZVwiOlwiQ29sdW1uIDJcIixcIkVuZERhdGVDb2x1bW5OYW1lXCI6bnVsbCxcIkVuZERhdGVGcmllbmRseUNvbHVtbk5hbWVcIjpudWxsLFwiUGVyY2VudGFnZUNvbHVtbk5hbWVcIjpudWxsLFwiUGVyY2VudGFnZUZyaWVuZGx5Q29sdW1uTmFtZVwiOm51bGwsXCJOb3RlQ29sdW1uTmFtZVwiOm51bGwsXCJOb3RlRnJpZW5kbHlDb2x1bW5OYW1lXCI6bnVsbCxcIkhlYWRlclJvd0luZGV4XCI6bnVsbH0iLCJIZWFkZXJSb3ciOm51bGwsIlJlY2VudENvbG9yc0NvbGxlY3Rpb24iOiJbXSJ9LCJTZXR0aW5ncyI6eyIkaWQiOiI0OTEiLCJJbXBhT3B0aW9ucyI6eyIkaWQiOiI0OTIiLCJMZWZ0VG9SaWdodCI6ZmFsc2UsIlBheWxvYWRPcHRpb25zIjoy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ZmFsc2UsIkltcG9ydFR5cGUiOjQsIkZpbGVQYXRoIjoiXFxcXHR1aFxcdHVoc2Rmc1xcSG9tZWRyaXZlc1xcRVxcRVBMSU1BQ0tcXE15IERvY3VtZW50c1xcUHJlc2VudGF0aW9uc1xcRXhjZXJwdGVkIHNsaWRlc1xcVGltZWxpbmUgRkRBIGFwcHJvdmFscyBhbmQgcHVibGljYXRpb25zIGluIFVDIDIwMjAgdXBkYXRlLnhsc3giLCJUaW1lQ29uZmlndXJhdGlvbiI6eyIkaWQiOiI0OTMiLCJVc2VUaW1lIjpmYWxzZSwiV29ya0RheVN0YXJ0IjoiMDA6MDA6MDAiLCJXb3JrRGF5RW5kIjoiMjM6NTk6MDAifSwiTGFzdFVzZWRUZW1wbGF0ZUlkIjoiY2MyNmY4NjMtMjdjZS00ODBlLWE1ODktYjNmMTJmMmQ2ZWIwIn0="/>
  <p:tag name="__MASTER" val="__part_0"/>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_rels/theme7.xml.rels><?xml version="1.0" encoding="UTF-8" standalone="yes"?>
<Relationships xmlns="http://schemas.openxmlformats.org/package/2006/relationships"><Relationship Id="rId1" Type="http://schemas.openxmlformats.org/officeDocument/2006/relationships/image" Target="../media/image20.jpeg"/></Relationships>
</file>

<file path=ppt/theme/theme1.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lide1Template (16-9)">
  <a:themeElements>
    <a:clrScheme name="MSK color pallete">
      <a:dk1>
        <a:sysClr val="windowText" lastClr="000000"/>
      </a:dk1>
      <a:lt1>
        <a:sysClr val="window" lastClr="FFFFFF"/>
      </a:lt1>
      <a:dk2>
        <a:srgbClr val="737373"/>
      </a:dk2>
      <a:lt2>
        <a:srgbClr val="B3B3A6"/>
      </a:lt2>
      <a:accent1>
        <a:srgbClr val="2986E2"/>
      </a:accent1>
      <a:accent2>
        <a:srgbClr val="F26529"/>
      </a:accent2>
      <a:accent3>
        <a:srgbClr val="FFF5BC"/>
      </a:accent3>
      <a:accent4>
        <a:srgbClr val="737373"/>
      </a:accent4>
      <a:accent5>
        <a:srgbClr val="B3B3A6"/>
      </a:accent5>
      <a:accent6>
        <a:srgbClr val="2875B4"/>
      </a:accent6>
      <a:hlink>
        <a:srgbClr val="00BDF2"/>
      </a:hlink>
      <a:folHlink>
        <a:srgbClr val="9BDC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ide1Template (16-9)" id="{5E6515F4-2CCF-3541-B2E6-BCF60BFCE92D}" vid="{4AC2FDE3-029D-3144-AB33-2E4FF9D43FC0}"/>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016 Clinical Standard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D Anderson Basic Widescreen">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a:latin typeface="Arial" panose="020B0604020202020204" pitchFamily="34" charset="0"/>
            <a:cs typeface="Arial" panose="020B0604020202020204" pitchFamily="34" charset="0"/>
          </a:defRPr>
        </a:defPPr>
      </a:lstStyle>
    </a:spDef>
    <a:lnDef>
      <a:spPr bwMode="gray">
        <a:ln w="12700" cap="rnd">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spcBef>
            <a:spcPts val="1200"/>
          </a:spcBef>
          <a:defRPr sz="1800" dirty="0" smtClean="0">
            <a:latin typeface="+mj-lt"/>
            <a:cs typeface="Arial"/>
          </a:defRPr>
        </a:defPPr>
      </a:lstStyle>
    </a:txDef>
  </a:objectDefaults>
  <a:extraClrSchemeLst/>
  <a:extLst>
    <a:ext uri="{05A4C25C-085E-4340-85A3-A5531E510DB2}">
      <thm15:themeFamily xmlns:thm15="http://schemas.microsoft.com/office/thememl/2012/main" name="CPRTP Early-Onset CRC Data_06272017 (002) [Read-Only]" id="{F8D061D1-0045-49F1-97E9-72F932F54002}" vid="{9A0D64B1-B366-4881-8671-C634B18A7121}"/>
    </a:ext>
  </a:extLst>
</a:theme>
</file>

<file path=ppt/theme/theme6.xml><?xml version="1.0" encoding="utf-8"?>
<a:theme xmlns:a="http://schemas.openxmlformats.org/drawingml/2006/main" name="1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spDef>
      <a:spPr>
        <a:noFill/>
        <a:ln>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2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8B4B9BF1-8B70-4805-8CFB-536B3D22420E}"/>
</file>

<file path=customXml/itemProps2.xml><?xml version="1.0" encoding="utf-8"?>
<ds:datastoreItem xmlns:ds="http://schemas.openxmlformats.org/officeDocument/2006/customXml" ds:itemID="{13C9C813-CB08-427F-BA11-C849505607F9}"/>
</file>

<file path=customXml/itemProps3.xml><?xml version="1.0" encoding="utf-8"?>
<ds:datastoreItem xmlns:ds="http://schemas.openxmlformats.org/officeDocument/2006/customXml" ds:itemID="{8A5FFF6C-2E5E-48BC-BB65-3768D175D1D8}"/>
</file>

<file path=docProps/app.xml><?xml version="1.0" encoding="utf-8"?>
<Properties xmlns="http://schemas.openxmlformats.org/officeDocument/2006/extended-properties" xmlns:vt="http://schemas.openxmlformats.org/officeDocument/2006/docPropsVTypes">
  <Template/>
  <TotalTime>30217</TotalTime>
  <Words>8108</Words>
  <Application>Microsoft Macintosh PowerPoint</Application>
  <PresentationFormat>Widescreen</PresentationFormat>
  <Paragraphs>1020</Paragraphs>
  <Slides>104</Slides>
  <Notes>19</Notes>
  <HiddenSlides>0</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104</vt:i4>
      </vt:variant>
    </vt:vector>
  </HeadingPairs>
  <TitlesOfParts>
    <vt:vector size="129" baseType="lpstr">
      <vt:lpstr>Arial Unicode MS</vt:lpstr>
      <vt:lpstr>Arial</vt:lpstr>
      <vt:lpstr>Arial</vt:lpstr>
      <vt:lpstr>Arial Narrow</vt:lpstr>
      <vt:lpstr>Calibri</vt:lpstr>
      <vt:lpstr>Calibri Light</vt:lpstr>
      <vt:lpstr>Georgia</vt:lpstr>
      <vt:lpstr>Helvetica</vt:lpstr>
      <vt:lpstr>Symbol</vt:lpstr>
      <vt:lpstr>Times</vt:lpstr>
      <vt:lpstr>Times New Roman</vt:lpstr>
      <vt:lpstr>Trebuchet MS</vt:lpstr>
      <vt:lpstr>Wingdings</vt:lpstr>
      <vt:lpstr>Blank Presentation</vt:lpstr>
      <vt:lpstr>Custom Design</vt:lpstr>
      <vt:lpstr>2016 Clinical Standard Template</vt:lpstr>
      <vt:lpstr>1_Default Design</vt:lpstr>
      <vt:lpstr>MD Anderson Basic Widescreen</vt:lpstr>
      <vt:lpstr>1_Custom Design</vt:lpstr>
      <vt:lpstr>Clarity</vt:lpstr>
      <vt:lpstr>2_Custom Design</vt:lpstr>
      <vt:lpstr>Office Theme</vt:lpstr>
      <vt:lpstr>Slide1Template (16-9)</vt:lpstr>
      <vt:lpstr>1_Office Theme</vt:lpstr>
      <vt:lpstr>4_Default Design</vt:lpstr>
      <vt:lpstr>Newly Approved Agents in the Care of Patients with Metastatic Urothelial Bladder Carcinoma  Who Experience Disease Progression on Immune Checkpoint Inhibitor Therapy</vt:lpstr>
      <vt:lpstr>PowerPoint Presentation</vt:lpstr>
      <vt:lpstr>Metastatic Urothelial Cancer</vt:lpstr>
      <vt:lpstr>After a long drought, novel therapies for  metastatic urothelial cancer  emerge</vt:lpstr>
      <vt:lpstr>Major changes to locally advanced/metastatic UC treatment paradigm since 2016</vt:lpstr>
      <vt:lpstr>Checkpoint inhibitors  US FDA approved for UC</vt:lpstr>
      <vt:lpstr>3,253 pts later, what have we learned?</vt:lpstr>
      <vt:lpstr>JAVELIN Bladder 100 study design / patient selection</vt:lpstr>
      <vt:lpstr>JAVELIN Bladder 100: Overall survival</vt:lpstr>
      <vt:lpstr>These data change paradigm in two ways</vt:lpstr>
      <vt:lpstr>Post platinum, is switch maintenance checkpoint inhibition preferred over a treatment break followed by second line?</vt:lpstr>
      <vt:lpstr>These data change paradigm in two ways</vt:lpstr>
      <vt:lpstr>JAVELIN 100 ushers in two paradigm shifts in the treatment of metastatic urothelial cancer</vt:lpstr>
      <vt:lpstr>Current Standard of Care at FCCC: Front Line in 2020</vt:lpstr>
      <vt:lpstr>What would be your preferred first-line treatment regimen for a  65-year-old patient with metastatic urothelial bladder cancer (mUBC)?</vt:lpstr>
      <vt:lpstr>What would be your preferred first-line treatment regimen for an 80-year-old patient with metastatic UBC who is not a candidate for cisplatin-based chemotherapy?</vt:lpstr>
      <vt:lpstr>What would be your preferred first-line treatment regimen for an 80-year-old patient with metastatic UBC who is not a candidate for platinum-based chemotherapy?</vt:lpstr>
      <vt:lpstr>PowerPoint Presentation</vt:lpstr>
      <vt:lpstr>Enfortumab Vedotin is an Antibody-Drug Conjugate Targeting Nectin-4</vt:lpstr>
      <vt:lpstr>PowerPoint Presentation</vt:lpstr>
      <vt:lpstr>EV-201: Enfortumab Vedotin Monotherapy in Met UC</vt:lpstr>
      <vt:lpstr>Enfortumab Vedotin + Pembro 1L</vt:lpstr>
      <vt:lpstr>What would you generally recommend for a patient who experiences disease recurrence in the liver 9 months after cystectomy and adjuvant chemotherapy for muscle-invasive UBC (FGFR wild type)?</vt:lpstr>
      <vt:lpstr>What would you generally recommend for a patient who experiences disease recurrence in the liver 18 months after cystectomy and adjuvant chemotherapy for muscle-invasive UBC (FGFR wild type)?</vt:lpstr>
      <vt:lpstr>What would you generally recommend as second-line therapy for a patient with metastatic FGFR wild-type UBC to the liver whose disease progresses on first-line cisplatin/gemcitabine?</vt:lpstr>
      <vt:lpstr>Approximately what proportion of patients with mUBC receiving anti-PD-1/PD-L1 antibody therapy in your practice achieve a response to therapy lasting 12 months or more? </vt:lpstr>
      <vt:lpstr>What would you generally recommend as second-line therapy for a 60-year-old patient with metastatic FGFR wild-type UBC to the liver whose disease progresses on first-line cisplatin/gemcitabine followed by maintenance avelumab?</vt:lpstr>
      <vt:lpstr>What would you generally recommend as second-line therapy for an 80-year-old patient with metastatic FGFR wild-type UBC to the liver whose disease progresses on first-line pembrolizumab?</vt:lpstr>
      <vt:lpstr>Regulatory and reimbursement issues aside, would you administer pembrolizumab in combination with enfortumab vedotin to a patient with mUBC outside of a protocol setting?</vt:lpstr>
      <vt:lpstr>What is your usual starting dose and schedule of enfortumab vedotin in younger, otherwise healthy patients with mUBC?</vt:lpstr>
      <vt:lpstr>What precautions, if any, do you take to prevent and monitor for infusion site extravasation in your patients receiving enfortumab vedotin?</vt:lpstr>
      <vt:lpstr>In your current practice, how do you typically approach the management of neuropathy experienced with enfortumab vedotin?</vt:lpstr>
      <vt:lpstr>In your current practice, how do you typically approach the management of hyperglycemia experienced with enfortumab vedotin?</vt:lpstr>
      <vt:lpstr>Is there a baseline Hgb A1C level beyond which you would not consider treating a patient with mUBC with enfortumab vedotin?</vt:lpstr>
      <vt:lpstr>In your current practice, how do you typically approach the management of skin-related adverse events experienced with enfortumab vedotin?</vt:lpstr>
      <vt:lpstr>In your current practice, how do you typically approach the management of ocular toxicity experienced with enfortumab vedotin?</vt:lpstr>
      <vt:lpstr>How would you generally sequence enfortumab vedotin and erdafitinib for a patient with mUBC who is eligible to receive both agents?</vt:lpstr>
      <vt:lpstr>Based on current clinical trial data and your personal experience, how would you compare the global tolerability/toxicity of enfortumab vedotin to that of erdafitinib in patients with mUBC? </vt:lpstr>
      <vt:lpstr>Case – Ms Salabao: 70-year-old woman</vt:lpstr>
      <vt:lpstr>PowerPoint Presentation</vt:lpstr>
      <vt:lpstr>PowerPoint Presentation</vt:lpstr>
      <vt:lpstr>PowerPoint Presentation</vt:lpstr>
      <vt:lpstr>Case – Dr Ruplin: 69-year-old woman</vt:lpstr>
      <vt:lpstr>Case – Dr Ruplin: 69-year-old woman (cont)</vt:lpstr>
      <vt:lpstr>Case – Dr Ruplin: 69-year-old woman (cont)</vt:lpstr>
      <vt:lpstr>Case – Dr Rosenberg: 88-year-old man</vt:lpstr>
      <vt:lpstr>Case – Dr Plimack: 83 yo man with chronic renal insufficiency</vt:lpstr>
      <vt:lpstr>Case – Dr Plimack: 83 yo man with chronic renal insufficiency (cont)</vt:lpstr>
      <vt:lpstr>Case – Dr Plimack: 83 yo man with chronic renal insufficiency (cont)</vt:lpstr>
      <vt:lpstr>Enfortumab Vedotin</vt:lpstr>
      <vt:lpstr>Case – Dr Plimack: 83 yo man with chronic renal insufficiency (cont) – Enfortumab vedotin</vt:lpstr>
      <vt:lpstr>PowerPoint Presentation</vt:lpstr>
      <vt:lpstr>PowerPoint Presentation</vt:lpstr>
      <vt:lpstr>PowerPoint Presentation</vt:lpstr>
      <vt:lpstr>PowerPoint Presentation</vt:lpstr>
      <vt:lpstr>PowerPoint Presentation</vt:lpstr>
      <vt:lpstr>Enfortumab vedotin: Take Home Points</vt:lpstr>
      <vt:lpstr>PowerPoint Presentation</vt:lpstr>
      <vt:lpstr>PowerPoint Presentation</vt:lpstr>
      <vt:lpstr>PowerPoint Presentation</vt:lpstr>
      <vt:lpstr>PowerPoint Presentation</vt:lpstr>
      <vt:lpstr>Fibroblast Growth Factor Receptor 3 is a therapeutic target in mUC</vt:lpstr>
      <vt:lpstr>Erdafitinib is the first targeted therapy approved for advanced bladder cancer</vt:lpstr>
      <vt:lpstr>Phase II Erdafitinib: oral pan-FGFR (1-4) inhibitor </vt:lpstr>
      <vt:lpstr>Phase II Erdafitinib: oral pan-FGFR (1-4) inhibitor </vt:lpstr>
      <vt:lpstr>Phase II Erdafitinib: oral pan-FGFR (1-4) inhibitor </vt:lpstr>
      <vt:lpstr>Y Loriot et al. N Engl J Med 2019;381:338-348.</vt:lpstr>
      <vt:lpstr>Y Loriot et al. N Engl J Med 2019;381:338-348.</vt:lpstr>
      <vt:lpstr>mUC patients with progression after immunotherapy have limited options</vt:lpstr>
      <vt:lpstr>Current Standard of Care at FCCC: Subsequent Therapy </vt:lpstr>
      <vt:lpstr>SUMMARY: Advanced Disease</vt:lpstr>
      <vt:lpstr>What would you generally recommend for a patient who experiences disease recurrence in the liver 9 months after cystectomy and adjuvant chemotherapy for muscle-invasive UBC and is found to have an FGFR3 mutation?</vt:lpstr>
      <vt:lpstr>What would you generally recommend for a patient who experiences disease recurrence in the liver 18 months after cystectomy and adjuvant chemotherapy for muscle-invasive UBC and is found to have an FGFR3 mutation?</vt:lpstr>
      <vt:lpstr>What would you generally recommend as second-line therapy for a patient with metastatic UBC (mUBC) to the liver whose disease progresses on first-line cisplatin/gemcitabine and who is found to have an FGFR3 mutation?</vt:lpstr>
      <vt:lpstr>What would you generally recommend as second-line therapy for a 60-year-old patient with metastatic UBC to the liver whose disease progresses on first-line cisplatin/gemcitabine followed by maintenance avelumab and who is found to have an FGFR3 mutation?</vt:lpstr>
      <vt:lpstr>What would you generally recommend as second-line therapy for an 80-year-old patient with metastatic UBC to the liver whose disease progresses on first-line pembrolizumab and who is found to have an FGFR3 mutation?</vt:lpstr>
      <vt:lpstr>What is your usual starting dose and schedule of erdafitinib for younger, otherwise healthy patients with mUBC?</vt:lpstr>
      <vt:lpstr>Do you counsel all of your patients with mUBC receiving erdafitinib to limit their phosphate intake? </vt:lpstr>
      <vt:lpstr>In your current practice, how do you typically approach the management of gastrointestinal toxicity experienced with erdafitinib?</vt:lpstr>
      <vt:lpstr>In general, when you administer erdafitinib, do you preemptively prescribe steroid mouthwash for the prevention of treatment-related stomatitis?</vt:lpstr>
      <vt:lpstr>In your current practice, how do you typically approach the management of stomatitis experienced with erdafitinib?</vt:lpstr>
      <vt:lpstr>In your current practice, how do you typically approach the management of skin-related adverse events experienced with erdafitinib?</vt:lpstr>
      <vt:lpstr>What type of prophylactic measures do you generally recommend to potentially reduce the incidence of nail events (eg, onycholysis, nail dystrophy, paronychia) in your patients receiving erdafitinib? </vt:lpstr>
      <vt:lpstr>Do you recommend regular ophthalmologic examinations to your patients with mUBC receiving erdafitinib?</vt:lpstr>
      <vt:lpstr>In your current practice, how do you typically approach the management of ocular toxicity experienced with erdafitinib?</vt:lpstr>
      <vt:lpstr>PowerPoint Presentation</vt:lpstr>
      <vt:lpstr>PowerPoint Presentation</vt:lpstr>
      <vt:lpstr>PowerPoint Presentation</vt:lpstr>
      <vt:lpstr>PowerPoint Presentation</vt:lpstr>
      <vt:lpstr>Erdafitinib: Take Home Points</vt:lpstr>
      <vt:lpstr>Case – Dr Ruplin: 60-year-old man</vt:lpstr>
      <vt:lpstr>Case – Dr Ruplin: 60-year-old man (cont)</vt:lpstr>
      <vt:lpstr>Case – Dr Ruplin: 60-year-old man (cont)</vt:lpstr>
      <vt:lpstr>Case – Dr Ruplin: 60-year-old man (cont)</vt:lpstr>
      <vt:lpstr>Case – Dr Rosenberg: 70-year-old woman</vt:lpstr>
      <vt:lpstr>Case – Dr Plimack: 79-year-old man with hematuria</vt:lpstr>
      <vt:lpstr>PowerPoint Presentation</vt:lpstr>
      <vt:lpstr>PowerPoint Presentation</vt:lpstr>
      <vt:lpstr>PowerPoint Presentation</vt:lpstr>
      <vt:lpstr>PowerPoint Presentation</vt:lpstr>
      <vt:lpstr>Phase II Erdafitinib: oral pan-FGFR (1-4) inhibitor </vt:lpstr>
      <vt:lpstr> Phosphorous</vt:lpstr>
      <vt:lpstr>PowerPoint Presentation</vt:lpstr>
      <vt:lpstr>PowerPoint Presentation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3470</cp:revision>
  <cp:lastPrinted>2020-09-25T14:08:56Z</cp:lastPrinted>
  <dcterms:created xsi:type="dcterms:W3CDTF">2012-08-13T12:55:31Z</dcterms:created>
  <dcterms:modified xsi:type="dcterms:W3CDTF">2020-12-31T15:46:30Z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