
<file path=[Content_Types].xml><?xml version="1.0" encoding="utf-8"?>
<Types xmlns="http://schemas.openxmlformats.org/package/2006/content-types">
  <Default Extension="png" ContentType="image/png"/>
  <Default Extension="tmp"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xlsx" ContentType="application/vnd.openxmlformats-officedocument.spreadsheetml.sheet"/>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40.xml" ContentType="application/vnd.openxmlformats-officedocument.presentationml.slide+xml"/>
  <Override PartName="/ppt/presentation.xml" ContentType="application/vnd.openxmlformats-officedocument.presentationml.presentation.main+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slideLayouts/slideLayout31.xml" ContentType="application/vnd.openxmlformats-officedocument.presentationml.slideLayou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9.xml" ContentType="application/vnd.openxmlformats-officedocument.presentationml.notesSlide+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7.xml" ContentType="application/vnd.openxmlformats-officedocument.presentationml.slideMaster+xml"/>
  <Override PartName="/ppt/slideMasters/slideMaster16.xml" ContentType="application/vnd.openxmlformats-officedocument.presentationml.slideMaster+xml"/>
  <Override PartName="/ppt/slideMasters/slideMaster15.xml" ContentType="application/vnd.openxmlformats-officedocument.presentationml.slideMaster+xml"/>
  <Override PartName="/ppt/slideMasters/slideMaster14.xml" ContentType="application/vnd.openxmlformats-officedocument.presentationml.slideMaster+xml"/>
  <Override PartName="/ppt/slideMasters/slideMaster13.xml" ContentType="application/vnd.openxmlformats-officedocument.presentationml.slideMaster+xml"/>
  <Override PartName="/ppt/slideMasters/slideMaster12.xml" ContentType="application/vnd.openxmlformats-officedocument.presentationml.slideMaster+xml"/>
  <Override PartName="/ppt/slideMasters/slideMaster11.xml" ContentType="application/vnd.openxmlformats-officedocument.presentationml.slideMaster+xml"/>
  <Override PartName="/ppt/slideMasters/slideMaster10.xml" ContentType="application/vnd.openxmlformats-officedocument.presentationml.slideMaster+xml"/>
  <Override PartName="/ppt/slideMasters/slideMaster9.xml" ContentType="application/vnd.openxmlformats-officedocument.presentationml.slideMaster+xml"/>
  <Override PartName="/ppt/slideMasters/slideMaster8.xml" ContentType="application/vnd.openxmlformats-officedocument.presentationml.slideMaster+xml"/>
  <Override PartName="/ppt/slideMasters/slideMaster7.xml" ContentType="application/vnd.openxmlformats-officedocument.presentationml.slideMaster+xml"/>
  <Override PartName="/ppt/slideMasters/slideMaster6.xml" ContentType="application/vnd.openxmlformats-officedocument.presentationml.slideMaster+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2.xml" ContentType="application/vnd.openxmlformats-officedocument.theme+xml"/>
  <Override PartName="/ppt/theme/theme1.xml" ContentType="application/vnd.openxmlformats-officedocument.theme+xml"/>
  <Override PartName="/ppt/charts/colors4.xml" ContentType="application/vnd.ms-office.chartcolorstyle+xml"/>
  <Override PartName="/ppt/charts/style4.xml" ContentType="application/vnd.ms-office.chartstyle+xml"/>
  <Override PartName="/ppt/charts/chart4.xml" ContentType="application/vnd.openxmlformats-officedocument.drawingml.chart+xml"/>
  <Override PartName="/ppt/charts/colors3.xml" ContentType="application/vnd.ms-office.chartcolorstyle+xml"/>
  <Override PartName="/ppt/charts/style3.xml" ContentType="application/vnd.ms-office.chartstyle+xml"/>
  <Override PartName="/ppt/charts/chart3.xml" ContentType="application/vnd.openxmlformats-officedocument.drawingml.chart+xml"/>
  <Override PartName="/ppt/charts/colors2.xml" ContentType="application/vnd.ms-office.chartcolorstyle+xml"/>
  <Override PartName="/ppt/charts/style2.xml" ContentType="application/vnd.ms-office.chartstyle+xml"/>
  <Override PartName="/ppt/charts/chart2.xml" ContentType="application/vnd.openxmlformats-officedocument.drawingml.chart+xml"/>
  <Override PartName="/ppt/charts/colors1.xml" ContentType="application/vnd.ms-office.chartcolorstyle+xml"/>
  <Override PartName="/ppt/charts/style1.xml" ContentType="application/vnd.ms-office.chartstyle+xml"/>
  <Override PartName="/ppt/charts/chart1.xml" ContentType="application/vnd.openxmlformats-officedocument.drawingml.chart+xml"/>
  <Override PartName="/ppt/theme/theme3.xml" ContentType="application/vnd.openxmlformats-officedocument.theme+xml"/>
  <Override PartName="/ppt/theme/theme4.xml" ContentType="application/vnd.openxmlformats-officedocument.theme+xml"/>
  <Override PartName="/ppt/theme/theme19.xml" ContentType="application/vnd.openxmlformats-officedocument.theme+xml"/>
  <Override PartName="/ppt/theme/theme18.xml" ContentType="application/vnd.openxmlformats-officedocument.theme+xml"/>
  <Override PartName="/ppt/theme/theme17.xml" ContentType="application/vnd.openxmlformats-officedocument.theme+xml"/>
  <Override PartName="/ppt/theme/theme16.xml" ContentType="application/vnd.openxmlformats-officedocument.theme+xml"/>
  <Override PartName="/ppt/theme/theme15.xml" ContentType="application/vnd.openxmlformats-officedocument.theme+xml"/>
  <Override PartName="/ppt/theme/theme14.xml" ContentType="application/vnd.openxmlformats-officedocument.theme+xml"/>
  <Override PartName="/ppt/theme/theme13.xml" ContentType="application/vnd.openxmlformats-officedocument.theme+xml"/>
  <Override PartName="/ppt/theme/theme12.xml" ContentType="application/vnd.openxmlformats-officedocument.theme+xml"/>
  <Override PartName="/ppt/theme/theme11.xml" ContentType="application/vnd.openxmlformats-officedocument.theme+xml"/>
  <Override PartName="/ppt/theme/theme10.xml" ContentType="application/vnd.openxmlformats-officedocument.theme+xml"/>
  <Override PartName="/ppt/theme/theme9.xml" ContentType="application/vnd.openxmlformats-officedocument.theme+xml"/>
  <Override PartName="/ppt/theme/theme8.xml" ContentType="application/vnd.openxmlformats-officedocument.theme+xml"/>
  <Override PartName="/ppt/theme/theme7.xml" ContentType="application/vnd.openxmlformats-officedocument.theme+xml"/>
  <Override PartName="/ppt/theme/theme6.xml" ContentType="application/vnd.openxmlformats-officedocument.theme+xml"/>
  <Override PartName="/ppt/theme/theme5.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tags/tag2.xml" ContentType="application/vnd.openxmlformats-officedocument.presentationml.tags+xml"/>
  <Override PartName="/ppt/tags/tag5.xml" ContentType="application/vnd.openxmlformats-officedocument.presentationml.tags+xml"/>
  <Override PartName="/ppt/tags/tag4.xml" ContentType="application/vnd.openxmlformats-officedocument.presentationml.tags+xml"/>
  <Override PartName="/ppt/tags/tag3.xml" ContentType="application/vnd.openxmlformats-officedocument.presentationml.tags+xml"/>
  <Override PartName="/ppt/tags/tag1.xml" ContentType="application/vnd.openxmlformats-officedocument.presentationml.tag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508" r:id="rId1"/>
    <p:sldMasterId id="2147484649" r:id="rId2"/>
    <p:sldMasterId id="2147484852" r:id="rId3"/>
    <p:sldMasterId id="2147484894" r:id="rId4"/>
    <p:sldMasterId id="2147484910" r:id="rId5"/>
    <p:sldMasterId id="2147484922" r:id="rId6"/>
    <p:sldMasterId id="2147484930" r:id="rId7"/>
    <p:sldMasterId id="2147484942" r:id="rId8"/>
    <p:sldMasterId id="2147484960" r:id="rId9"/>
    <p:sldMasterId id="2147485000" r:id="rId10"/>
    <p:sldMasterId id="2147485027" r:id="rId11"/>
    <p:sldMasterId id="2147485038" r:id="rId12"/>
    <p:sldMasterId id="2147485080" r:id="rId13"/>
    <p:sldMasterId id="2147485087" r:id="rId14"/>
    <p:sldMasterId id="2147485099" r:id="rId15"/>
    <p:sldMasterId id="2147485111" r:id="rId16"/>
    <p:sldMasterId id="2147485122" r:id="rId17"/>
  </p:sldMasterIdLst>
  <p:notesMasterIdLst>
    <p:notesMasterId r:id="rId74"/>
  </p:notesMasterIdLst>
  <p:handoutMasterIdLst>
    <p:handoutMasterId r:id="rId75"/>
  </p:handoutMasterIdLst>
  <p:sldIdLst>
    <p:sldId id="2141411443" r:id="rId18"/>
    <p:sldId id="2141411082" r:id="rId19"/>
    <p:sldId id="13407" r:id="rId20"/>
    <p:sldId id="13089" r:id="rId21"/>
    <p:sldId id="13408" r:id="rId22"/>
    <p:sldId id="2141411444" r:id="rId23"/>
    <p:sldId id="2141410990" r:id="rId24"/>
    <p:sldId id="2141410713" r:id="rId25"/>
    <p:sldId id="2141411480" r:id="rId26"/>
    <p:sldId id="2141411735" r:id="rId27"/>
    <p:sldId id="2135714925" r:id="rId28"/>
    <p:sldId id="2141411461" r:id="rId29"/>
    <p:sldId id="2141411399" r:id="rId30"/>
    <p:sldId id="2141411715" r:id="rId31"/>
    <p:sldId id="2141411716" r:id="rId32"/>
    <p:sldId id="2141411736" r:id="rId33"/>
    <p:sldId id="13291" r:id="rId34"/>
    <p:sldId id="13292" r:id="rId35"/>
    <p:sldId id="2141411462" r:id="rId36"/>
    <p:sldId id="2141411465" r:id="rId37"/>
    <p:sldId id="2141411466" r:id="rId38"/>
    <p:sldId id="2141411467" r:id="rId39"/>
    <p:sldId id="2141411720" r:id="rId40"/>
    <p:sldId id="2141411721" r:id="rId41"/>
    <p:sldId id="2141411722" r:id="rId42"/>
    <p:sldId id="2141411723" r:id="rId43"/>
    <p:sldId id="2141411724" r:id="rId44"/>
    <p:sldId id="2141411717" r:id="rId45"/>
    <p:sldId id="323" r:id="rId46"/>
    <p:sldId id="2141411725" r:id="rId47"/>
    <p:sldId id="292" r:id="rId48"/>
    <p:sldId id="298" r:id="rId49"/>
    <p:sldId id="299" r:id="rId50"/>
    <p:sldId id="297" r:id="rId51"/>
    <p:sldId id="2141411726" r:id="rId52"/>
    <p:sldId id="318" r:id="rId53"/>
    <p:sldId id="287" r:id="rId54"/>
    <p:sldId id="2141411728" r:id="rId55"/>
    <p:sldId id="2141411729" r:id="rId56"/>
    <p:sldId id="2141411730" r:id="rId57"/>
    <p:sldId id="2141411737" r:id="rId58"/>
    <p:sldId id="13289" r:id="rId59"/>
    <p:sldId id="13290" r:id="rId60"/>
    <p:sldId id="2141411458" r:id="rId61"/>
    <p:sldId id="2141411456" r:id="rId62"/>
    <p:sldId id="303" r:id="rId63"/>
    <p:sldId id="1076" r:id="rId64"/>
    <p:sldId id="1077" r:id="rId65"/>
    <p:sldId id="1038" r:id="rId66"/>
    <p:sldId id="2141411718" r:id="rId67"/>
    <p:sldId id="2141411719" r:id="rId68"/>
    <p:sldId id="283" r:id="rId69"/>
    <p:sldId id="269" r:id="rId70"/>
    <p:sldId id="271" r:id="rId71"/>
    <p:sldId id="4650" r:id="rId72"/>
    <p:sldId id="984" r:id="rId73"/>
  </p:sldIdLst>
  <p:sldSz cx="12192000" cy="6858000"/>
  <p:notesSz cx="7772400" cy="10058400"/>
  <p:custDataLst>
    <p:tags r:id="rId76"/>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8" userDrawn="1">
          <p15:clr>
            <a:srgbClr val="A4A3A4"/>
          </p15:clr>
        </p15:guide>
        <p15:guide id="2" pos="3719" userDrawn="1">
          <p15:clr>
            <a:srgbClr val="A4A3A4"/>
          </p15:clr>
        </p15:guide>
        <p15:guide id="3" pos="211" userDrawn="1">
          <p15:clr>
            <a:srgbClr val="A4A3A4"/>
          </p15:clr>
        </p15:guide>
        <p15:guide id="4" pos="6208" userDrawn="1">
          <p15:clr>
            <a:srgbClr val="A4A3A4"/>
          </p15:clr>
        </p15:guide>
        <p15:guide id="5" pos="33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33FF"/>
    <a:srgbClr val="0432FF"/>
    <a:srgbClr val="FF40FF"/>
    <a:srgbClr val="D7E3EE"/>
    <a:srgbClr val="E2EAF1"/>
    <a:srgbClr val="E2ECF2"/>
    <a:srgbClr val="E8EEF7"/>
    <a:srgbClr val="D6E3EC"/>
    <a:srgbClr val="FFAA2C"/>
    <a:srgbClr val="F1F1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717" autoAdjust="0"/>
    <p:restoredTop sz="94760" autoAdjust="0"/>
  </p:normalViewPr>
  <p:slideViewPr>
    <p:cSldViewPr>
      <p:cViewPr varScale="1">
        <p:scale>
          <a:sx n="75" d="100"/>
          <a:sy n="75" d="100"/>
        </p:scale>
        <p:origin x="184" y="816"/>
      </p:cViewPr>
      <p:guideLst>
        <p:guide orient="horz" pos="4208"/>
        <p:guide pos="3719"/>
        <p:guide pos="211"/>
        <p:guide pos="6208"/>
        <p:guide pos="332"/>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30" d="100"/>
        <a:sy n="130" d="100"/>
      </p:scale>
      <p:origin x="0" y="0"/>
    </p:cViewPr>
  </p:sorterViewPr>
  <p:notesViewPr>
    <p:cSldViewPr>
      <p:cViewPr varScale="1">
        <p:scale>
          <a:sx n="77" d="100"/>
          <a:sy n="77" d="100"/>
        </p:scale>
        <p:origin x="-2560"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21" Type="http://schemas.openxmlformats.org/officeDocument/2006/relationships/slide" Target="slides/slide4.xml"/><Relationship Id="rId42" Type="http://schemas.openxmlformats.org/officeDocument/2006/relationships/slide" Target="slides/slide25.xml"/><Relationship Id="rId47" Type="http://schemas.openxmlformats.org/officeDocument/2006/relationships/slide" Target="slides/slide30.xml"/><Relationship Id="rId63" Type="http://schemas.openxmlformats.org/officeDocument/2006/relationships/slide" Target="slides/slide46.xml"/><Relationship Id="rId68" Type="http://schemas.openxmlformats.org/officeDocument/2006/relationships/slide" Target="slides/slide51.xml"/><Relationship Id="rId84" Type="http://schemas.openxmlformats.org/officeDocument/2006/relationships/customXml" Target="../customXml/item3.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5.xml"/><Relationship Id="rId37" Type="http://schemas.openxmlformats.org/officeDocument/2006/relationships/slide" Target="slides/slide20.xml"/><Relationship Id="rId53" Type="http://schemas.openxmlformats.org/officeDocument/2006/relationships/slide" Target="slides/slide36.xml"/><Relationship Id="rId58" Type="http://schemas.openxmlformats.org/officeDocument/2006/relationships/slide" Target="slides/slide41.xml"/><Relationship Id="rId74" Type="http://schemas.openxmlformats.org/officeDocument/2006/relationships/notesMaster" Target="notesMasters/notesMaster1.xml"/><Relationship Id="rId79"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44.xml"/><Relationship Id="rId82" Type="http://schemas.openxmlformats.org/officeDocument/2006/relationships/customXml" Target="../customXml/item1.xml"/><Relationship Id="rId19" Type="http://schemas.openxmlformats.org/officeDocument/2006/relationships/slide" Target="slides/slide2.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slide" Target="slides/slide39.xml"/><Relationship Id="rId64" Type="http://schemas.openxmlformats.org/officeDocument/2006/relationships/slide" Target="slides/slide47.xml"/><Relationship Id="rId69" Type="http://schemas.openxmlformats.org/officeDocument/2006/relationships/slide" Target="slides/slide52.xml"/><Relationship Id="rId77" Type="http://schemas.openxmlformats.org/officeDocument/2006/relationships/commentAuthors" Target="commentAuthors.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slide" Target="slides/slide55.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slide" Target="slides/slide42.xml"/><Relationship Id="rId67" Type="http://schemas.openxmlformats.org/officeDocument/2006/relationships/slide" Target="slides/slide50.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slide" Target="slides/slide45.xml"/><Relationship Id="rId70" Type="http://schemas.openxmlformats.org/officeDocument/2006/relationships/slide" Target="slides/slide53.xml"/><Relationship Id="rId75" Type="http://schemas.openxmlformats.org/officeDocument/2006/relationships/handoutMaster" Target="handoutMasters/handoutMaster1.xml"/><Relationship Id="rId83"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 Type="http://schemas.openxmlformats.org/officeDocument/2006/relationships/slideMaster" Target="slideMasters/slideMaster10.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73" Type="http://schemas.openxmlformats.org/officeDocument/2006/relationships/slide" Target="slides/slide56.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1.xml"/><Relationship Id="rId39" Type="http://schemas.openxmlformats.org/officeDocument/2006/relationships/slide" Target="slides/slide2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tags" Target="tags/tag1.xml"/><Relationship Id="rId7" Type="http://schemas.openxmlformats.org/officeDocument/2006/relationships/slideMaster" Target="slideMasters/slideMaster7.xml"/><Relationship Id="rId71" Type="http://schemas.openxmlformats.org/officeDocument/2006/relationships/slide" Target="slides/slide54.xml"/><Relationship Id="rId2" Type="http://schemas.openxmlformats.org/officeDocument/2006/relationships/slideMaster" Target="slideMasters/slideMaster2.xml"/><Relationship Id="rId29" Type="http://schemas.openxmlformats.org/officeDocument/2006/relationships/slide" Target="slides/slide12.xml"/><Relationship Id="rId24" Type="http://schemas.openxmlformats.org/officeDocument/2006/relationships/slide" Target="slides/slide7.xml"/><Relationship Id="rId40" Type="http://schemas.openxmlformats.org/officeDocument/2006/relationships/slide" Target="slides/slide23.xml"/><Relationship Id="rId45" Type="http://schemas.openxmlformats.org/officeDocument/2006/relationships/slide" Target="slides/slide28.xml"/><Relationship Id="rId66" Type="http://schemas.openxmlformats.org/officeDocument/2006/relationships/slide" Target="slides/slide49.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588250906838892E-2"/>
          <c:y val="3.1609195402298854E-2"/>
          <c:w val="0.92210047480020052"/>
          <c:h val="0.89053624762421935"/>
        </c:manualLayout>
      </c:layout>
      <c:barChart>
        <c:barDir val="bar"/>
        <c:grouping val="clustered"/>
        <c:varyColors val="0"/>
        <c:ser>
          <c:idx val="0"/>
          <c:order val="0"/>
          <c:tx>
            <c:strRef>
              <c:f>Sheet1!$B$1</c:f>
              <c:strCache>
                <c:ptCount val="1"/>
                <c:pt idx="0">
                  <c:v>Series 1</c:v>
                </c:pt>
              </c:strCache>
            </c:strRef>
          </c:tx>
          <c:spPr>
            <a:solidFill>
              <a:srgbClr val="F6821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00206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numCache>
            </c:numRef>
          </c:cat>
          <c:val>
            <c:numRef>
              <c:f>Sheet1!$B$2:$B$5</c:f>
              <c:numCache>
                <c:formatCode>0%</c:formatCode>
                <c:ptCount val="4"/>
                <c:pt idx="0">
                  <c:v>0.04</c:v>
                </c:pt>
                <c:pt idx="1">
                  <c:v>0.04</c:v>
                </c:pt>
                <c:pt idx="2">
                  <c:v>0.28000000000000003</c:v>
                </c:pt>
                <c:pt idx="3">
                  <c:v>0.64</c:v>
                </c:pt>
              </c:numCache>
            </c:numRef>
          </c:val>
          <c:extLst>
            <c:ext xmlns:c16="http://schemas.microsoft.com/office/drawing/2014/chart" uri="{C3380CC4-5D6E-409C-BE32-E72D297353CC}">
              <c16:uniqueId val="{00000000-02A2-544A-B5B1-2618751AEB1F}"/>
            </c:ext>
          </c:extLst>
        </c:ser>
        <c:dLbls>
          <c:showLegendKey val="0"/>
          <c:showVal val="0"/>
          <c:showCatName val="0"/>
          <c:showSerName val="0"/>
          <c:showPercent val="0"/>
          <c:showBubbleSize val="0"/>
        </c:dLbls>
        <c:gapWidth val="98"/>
        <c:overlap val="-19"/>
        <c:axId val="1578381584"/>
        <c:axId val="1069943360"/>
      </c:barChart>
      <c:catAx>
        <c:axId val="1578381584"/>
        <c:scaling>
          <c:orientation val="minMax"/>
        </c:scaling>
        <c:delete val="0"/>
        <c:axPos val="l"/>
        <c:numFmt formatCode="General" sourceLinked="1"/>
        <c:majorTickMark val="none"/>
        <c:minorTickMark val="none"/>
        <c:tickLblPos val="nextTo"/>
        <c:spPr>
          <a:noFill/>
          <a:ln w="9525" cap="flat" cmpd="sng" algn="ctr">
            <a:solidFill>
              <a:srgbClr val="002060"/>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69943360"/>
        <c:crosses val="autoZero"/>
        <c:auto val="1"/>
        <c:lblAlgn val="ctr"/>
        <c:lblOffset val="100"/>
        <c:noMultiLvlLbl val="0"/>
      </c:catAx>
      <c:valAx>
        <c:axId val="1069943360"/>
        <c:scaling>
          <c:orientation val="minMax"/>
        </c:scaling>
        <c:delete val="0"/>
        <c:axPos val="b"/>
        <c:numFmt formatCode="0%" sourceLinked="1"/>
        <c:majorTickMark val="none"/>
        <c:minorTickMark val="none"/>
        <c:tickLblPos val="nextTo"/>
        <c:spPr>
          <a:noFill/>
          <a:ln>
            <a:solidFill>
              <a:srgbClr val="002060"/>
            </a:solidFill>
          </a:ln>
          <a:effectLst/>
        </c:spPr>
        <c:txPr>
          <a:bodyPr rot="-60000000" spcFirstLastPara="1" vertOverflow="ellipsis" vert="horz" wrap="square" anchor="ctr" anchorCtr="1"/>
          <a:lstStyle/>
          <a:p>
            <a:pPr>
              <a:defRPr sz="1197" b="0" i="0" u="none" strike="noStrike" kern="1200" baseline="0">
                <a:solidFill>
                  <a:srgbClr val="002060"/>
                </a:solidFill>
                <a:latin typeface="+mn-lt"/>
                <a:ea typeface="+mn-ea"/>
                <a:cs typeface="+mn-cs"/>
              </a:defRPr>
            </a:pPr>
            <a:endParaRPr lang="en-US"/>
          </a:p>
        </c:txPr>
        <c:crossAx val="15783815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588250906838892E-2"/>
          <c:y val="3.1609195402298854E-2"/>
          <c:w val="0.92210047480020052"/>
          <c:h val="0.89053624762421935"/>
        </c:manualLayout>
      </c:layout>
      <c:barChart>
        <c:barDir val="bar"/>
        <c:grouping val="clustered"/>
        <c:varyColors val="0"/>
        <c:ser>
          <c:idx val="0"/>
          <c:order val="0"/>
          <c:tx>
            <c:strRef>
              <c:f>Sheet1!$B$1</c:f>
              <c:strCache>
                <c:ptCount val="1"/>
                <c:pt idx="0">
                  <c:v>Series 1</c:v>
                </c:pt>
              </c:strCache>
            </c:strRef>
          </c:tx>
          <c:spPr>
            <a:solidFill>
              <a:srgbClr val="F6821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00206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numCache>
            </c:numRef>
          </c:cat>
          <c:val>
            <c:numRef>
              <c:f>Sheet1!$B$2:$B$5</c:f>
              <c:numCache>
                <c:formatCode>0%</c:formatCode>
                <c:ptCount val="4"/>
                <c:pt idx="0">
                  <c:v>0.02</c:v>
                </c:pt>
                <c:pt idx="1">
                  <c:v>7.0000000000000007E-2</c:v>
                </c:pt>
                <c:pt idx="2">
                  <c:v>0.35</c:v>
                </c:pt>
                <c:pt idx="3">
                  <c:v>0.56000000000000005</c:v>
                </c:pt>
              </c:numCache>
            </c:numRef>
          </c:val>
          <c:extLst>
            <c:ext xmlns:c16="http://schemas.microsoft.com/office/drawing/2014/chart" uri="{C3380CC4-5D6E-409C-BE32-E72D297353CC}">
              <c16:uniqueId val="{00000000-02A2-544A-B5B1-2618751AEB1F}"/>
            </c:ext>
          </c:extLst>
        </c:ser>
        <c:dLbls>
          <c:showLegendKey val="0"/>
          <c:showVal val="0"/>
          <c:showCatName val="0"/>
          <c:showSerName val="0"/>
          <c:showPercent val="0"/>
          <c:showBubbleSize val="0"/>
        </c:dLbls>
        <c:gapWidth val="98"/>
        <c:overlap val="-19"/>
        <c:axId val="1578381584"/>
        <c:axId val="1069943360"/>
      </c:barChart>
      <c:catAx>
        <c:axId val="1578381584"/>
        <c:scaling>
          <c:orientation val="minMax"/>
        </c:scaling>
        <c:delete val="0"/>
        <c:axPos val="l"/>
        <c:numFmt formatCode="General" sourceLinked="1"/>
        <c:majorTickMark val="none"/>
        <c:minorTickMark val="none"/>
        <c:tickLblPos val="nextTo"/>
        <c:spPr>
          <a:noFill/>
          <a:ln w="9525" cap="flat" cmpd="sng" algn="ctr">
            <a:solidFill>
              <a:srgbClr val="002060"/>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69943360"/>
        <c:crosses val="autoZero"/>
        <c:auto val="1"/>
        <c:lblAlgn val="ctr"/>
        <c:lblOffset val="100"/>
        <c:noMultiLvlLbl val="0"/>
      </c:catAx>
      <c:valAx>
        <c:axId val="1069943360"/>
        <c:scaling>
          <c:orientation val="minMax"/>
        </c:scaling>
        <c:delete val="0"/>
        <c:axPos val="b"/>
        <c:numFmt formatCode="0%" sourceLinked="1"/>
        <c:majorTickMark val="none"/>
        <c:minorTickMark val="none"/>
        <c:tickLblPos val="nextTo"/>
        <c:spPr>
          <a:noFill/>
          <a:ln>
            <a:solidFill>
              <a:srgbClr val="002060"/>
            </a:solidFill>
          </a:ln>
          <a:effectLst/>
        </c:spPr>
        <c:txPr>
          <a:bodyPr rot="-60000000" spcFirstLastPara="1" vertOverflow="ellipsis" vert="horz" wrap="square" anchor="ctr" anchorCtr="1"/>
          <a:lstStyle/>
          <a:p>
            <a:pPr>
              <a:defRPr sz="1197" b="0" i="0" u="none" strike="noStrike" kern="1200" baseline="0">
                <a:solidFill>
                  <a:srgbClr val="002060"/>
                </a:solidFill>
                <a:latin typeface="+mn-lt"/>
                <a:ea typeface="+mn-ea"/>
                <a:cs typeface="+mn-cs"/>
              </a:defRPr>
            </a:pPr>
            <a:endParaRPr lang="en-US"/>
          </a:p>
        </c:txPr>
        <c:crossAx val="15783815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588250906838892E-2"/>
          <c:y val="3.1609195402298854E-2"/>
          <c:w val="0.92210047480020052"/>
          <c:h val="0.89053624762421935"/>
        </c:manualLayout>
      </c:layout>
      <c:barChart>
        <c:barDir val="bar"/>
        <c:grouping val="clustered"/>
        <c:varyColors val="0"/>
        <c:ser>
          <c:idx val="0"/>
          <c:order val="0"/>
          <c:tx>
            <c:strRef>
              <c:f>Sheet1!$B$1</c:f>
              <c:strCache>
                <c:ptCount val="1"/>
                <c:pt idx="0">
                  <c:v>Series 1</c:v>
                </c:pt>
              </c:strCache>
            </c:strRef>
          </c:tx>
          <c:spPr>
            <a:solidFill>
              <a:srgbClr val="F6821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00206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Sheet1!$A$2:$A$8</c:f>
              <c:numCache>
                <c:formatCode>General</c:formatCode>
                <c:ptCount val="7"/>
              </c:numCache>
            </c:numRef>
          </c:cat>
          <c:val>
            <c:numRef>
              <c:f>Sheet1!$B$2:$B$8</c:f>
              <c:numCache>
                <c:formatCode>0%</c:formatCode>
                <c:ptCount val="7"/>
                <c:pt idx="0">
                  <c:v>0.02</c:v>
                </c:pt>
                <c:pt idx="1">
                  <c:v>0.04</c:v>
                </c:pt>
                <c:pt idx="2">
                  <c:v>0.04</c:v>
                </c:pt>
                <c:pt idx="3">
                  <c:v>0.13</c:v>
                </c:pt>
                <c:pt idx="4">
                  <c:v>0.2</c:v>
                </c:pt>
                <c:pt idx="5">
                  <c:v>0.25</c:v>
                </c:pt>
                <c:pt idx="6">
                  <c:v>0.32</c:v>
                </c:pt>
              </c:numCache>
            </c:numRef>
          </c:val>
          <c:extLst>
            <c:ext xmlns:c16="http://schemas.microsoft.com/office/drawing/2014/chart" uri="{C3380CC4-5D6E-409C-BE32-E72D297353CC}">
              <c16:uniqueId val="{00000000-02A2-544A-B5B1-2618751AEB1F}"/>
            </c:ext>
          </c:extLst>
        </c:ser>
        <c:dLbls>
          <c:showLegendKey val="0"/>
          <c:showVal val="0"/>
          <c:showCatName val="0"/>
          <c:showSerName val="0"/>
          <c:showPercent val="0"/>
          <c:showBubbleSize val="0"/>
        </c:dLbls>
        <c:gapWidth val="98"/>
        <c:overlap val="-19"/>
        <c:axId val="1578381584"/>
        <c:axId val="1069943360"/>
      </c:barChart>
      <c:catAx>
        <c:axId val="1578381584"/>
        <c:scaling>
          <c:orientation val="minMax"/>
        </c:scaling>
        <c:delete val="0"/>
        <c:axPos val="l"/>
        <c:numFmt formatCode="General" sourceLinked="1"/>
        <c:majorTickMark val="none"/>
        <c:minorTickMark val="none"/>
        <c:tickLblPos val="nextTo"/>
        <c:spPr>
          <a:noFill/>
          <a:ln w="9525" cap="flat" cmpd="sng" algn="ctr">
            <a:solidFill>
              <a:srgbClr val="002060"/>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69943360"/>
        <c:crosses val="autoZero"/>
        <c:auto val="1"/>
        <c:lblAlgn val="ctr"/>
        <c:lblOffset val="100"/>
        <c:noMultiLvlLbl val="0"/>
      </c:catAx>
      <c:valAx>
        <c:axId val="1069943360"/>
        <c:scaling>
          <c:orientation val="minMax"/>
        </c:scaling>
        <c:delete val="0"/>
        <c:axPos val="b"/>
        <c:numFmt formatCode="0%" sourceLinked="1"/>
        <c:majorTickMark val="none"/>
        <c:minorTickMark val="none"/>
        <c:tickLblPos val="nextTo"/>
        <c:spPr>
          <a:noFill/>
          <a:ln>
            <a:solidFill>
              <a:srgbClr val="002060"/>
            </a:solidFill>
          </a:ln>
          <a:effectLst/>
        </c:spPr>
        <c:txPr>
          <a:bodyPr rot="-60000000" spcFirstLastPara="1" vertOverflow="ellipsis" vert="horz" wrap="square" anchor="ctr" anchorCtr="1"/>
          <a:lstStyle/>
          <a:p>
            <a:pPr>
              <a:defRPr sz="1197" b="0" i="0" u="none" strike="noStrike" kern="1200" baseline="0">
                <a:solidFill>
                  <a:srgbClr val="002060"/>
                </a:solidFill>
                <a:latin typeface="+mn-lt"/>
                <a:ea typeface="+mn-ea"/>
                <a:cs typeface="+mn-cs"/>
              </a:defRPr>
            </a:pPr>
            <a:endParaRPr lang="en-US"/>
          </a:p>
        </c:txPr>
        <c:crossAx val="15783815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588250906838892E-2"/>
          <c:y val="3.1609195402298854E-2"/>
          <c:w val="0.92210047480020052"/>
          <c:h val="0.89053624762421935"/>
        </c:manualLayout>
      </c:layout>
      <c:barChart>
        <c:barDir val="bar"/>
        <c:grouping val="clustered"/>
        <c:varyColors val="0"/>
        <c:ser>
          <c:idx val="0"/>
          <c:order val="0"/>
          <c:tx>
            <c:strRef>
              <c:f>Sheet1!$B$1</c:f>
              <c:strCache>
                <c:ptCount val="1"/>
                <c:pt idx="0">
                  <c:v>Series 1</c:v>
                </c:pt>
              </c:strCache>
            </c:strRef>
          </c:tx>
          <c:spPr>
            <a:solidFill>
              <a:srgbClr val="F6821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00206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numCache>
            </c:numRef>
          </c:cat>
          <c:val>
            <c:numRef>
              <c:f>Sheet1!$B$2:$B$7</c:f>
              <c:numCache>
                <c:formatCode>0%</c:formatCode>
                <c:ptCount val="6"/>
                <c:pt idx="0">
                  <c:v>0.05</c:v>
                </c:pt>
                <c:pt idx="1">
                  <c:v>0.06</c:v>
                </c:pt>
                <c:pt idx="2">
                  <c:v>0.1</c:v>
                </c:pt>
                <c:pt idx="3">
                  <c:v>0.11</c:v>
                </c:pt>
                <c:pt idx="4">
                  <c:v>0.17</c:v>
                </c:pt>
                <c:pt idx="5">
                  <c:v>0.51</c:v>
                </c:pt>
              </c:numCache>
            </c:numRef>
          </c:val>
          <c:extLst>
            <c:ext xmlns:c16="http://schemas.microsoft.com/office/drawing/2014/chart" uri="{C3380CC4-5D6E-409C-BE32-E72D297353CC}">
              <c16:uniqueId val="{00000000-02A2-544A-B5B1-2618751AEB1F}"/>
            </c:ext>
          </c:extLst>
        </c:ser>
        <c:dLbls>
          <c:showLegendKey val="0"/>
          <c:showVal val="0"/>
          <c:showCatName val="0"/>
          <c:showSerName val="0"/>
          <c:showPercent val="0"/>
          <c:showBubbleSize val="0"/>
        </c:dLbls>
        <c:gapWidth val="98"/>
        <c:overlap val="-19"/>
        <c:axId val="1578381584"/>
        <c:axId val="1069943360"/>
      </c:barChart>
      <c:catAx>
        <c:axId val="1578381584"/>
        <c:scaling>
          <c:orientation val="minMax"/>
        </c:scaling>
        <c:delete val="0"/>
        <c:axPos val="l"/>
        <c:numFmt formatCode="General" sourceLinked="1"/>
        <c:majorTickMark val="none"/>
        <c:minorTickMark val="none"/>
        <c:tickLblPos val="nextTo"/>
        <c:spPr>
          <a:noFill/>
          <a:ln w="9525" cap="flat" cmpd="sng" algn="ctr">
            <a:solidFill>
              <a:srgbClr val="002060"/>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69943360"/>
        <c:crosses val="autoZero"/>
        <c:auto val="1"/>
        <c:lblAlgn val="ctr"/>
        <c:lblOffset val="100"/>
        <c:noMultiLvlLbl val="0"/>
      </c:catAx>
      <c:valAx>
        <c:axId val="1069943360"/>
        <c:scaling>
          <c:orientation val="minMax"/>
        </c:scaling>
        <c:delete val="0"/>
        <c:axPos val="b"/>
        <c:numFmt formatCode="0%" sourceLinked="1"/>
        <c:majorTickMark val="none"/>
        <c:minorTickMark val="none"/>
        <c:tickLblPos val="nextTo"/>
        <c:spPr>
          <a:noFill/>
          <a:ln>
            <a:solidFill>
              <a:srgbClr val="002060"/>
            </a:solidFill>
          </a:ln>
          <a:effectLst/>
        </c:spPr>
        <c:txPr>
          <a:bodyPr rot="-60000000" spcFirstLastPara="1" vertOverflow="ellipsis" vert="horz" wrap="square" anchor="ctr" anchorCtr="1"/>
          <a:lstStyle/>
          <a:p>
            <a:pPr>
              <a:defRPr sz="1197" b="0" i="0" u="none" strike="noStrike" kern="1200" baseline="0">
                <a:solidFill>
                  <a:srgbClr val="002060"/>
                </a:solidFill>
                <a:latin typeface="+mn-lt"/>
                <a:ea typeface="+mn-ea"/>
                <a:cs typeface="+mn-cs"/>
              </a:defRPr>
            </a:pPr>
            <a:endParaRPr lang="en-US"/>
          </a:p>
        </c:txPr>
        <c:crossAx val="15783815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6/28/21</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22947615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Among 54 patients with HER2 los breast cancer who received Trastuzumab </a:t>
            </a:r>
            <a:r>
              <a:rPr lang="en-US" dirty="0" err="1"/>
              <a:t>deruxtecan</a:t>
            </a:r>
            <a:r>
              <a:rPr lang="en-US" dirty="0"/>
              <a:t>, the confirmed objective response rate by independent central review was 37% with a median PFS of 11.1 months.  The response rate was similar for those pts with HER2 2+ tumors compared to HER2 1+ tumors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6842E6-E018-8044-86F1-5C1146C0E2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9017856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6859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t>T-DXd is associated with an important identified risk of ILD; these events are independently adjudicated and actively managed by patient monitoring, dose modification, and adherence to the ILD management guidelines, which were updated over the course of the study</a:t>
            </a:r>
          </a:p>
          <a:p>
            <a:pPr marL="171450" marR="0" lvl="0" indent="-171450" algn="l" defTabSz="6859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dirty="0"/>
          </a:p>
          <a:p>
            <a:pPr marL="171450" marR="0" lvl="0" indent="-171450" algn="l" defTabSz="6859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t>3 new cases of T-DXd–related ILD as determined by an independent adjudication committee were reported (Table 4). 1 Grade 1, 1 Grade 2, and 1 Grade 5</a:t>
            </a:r>
          </a:p>
          <a:p>
            <a:pPr marL="171450" marR="0" lvl="0" indent="-171450" algn="l" defTabSz="6859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dirty="0"/>
          </a:p>
          <a:p>
            <a:pPr marL="171450" marR="0" lvl="0" indent="-171450" algn="l" defTabSz="6859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t>Most ILD events occurred during the first 12 months of treatment (Figure 6); among the patients who did not have an ILD event for ≥12 months, only 1 subsequently developed ILD; 2 cases were pending adjudication at data cutoff</a:t>
            </a:r>
          </a:p>
          <a:p>
            <a:pPr marL="0" marR="0" lvl="0" indent="0" algn="l" defTabSz="685983"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900" dirty="0"/>
          </a:p>
          <a:p>
            <a:endParaRPr lang="en-US" dirty="0"/>
          </a:p>
        </p:txBody>
      </p:sp>
    </p:spTree>
    <p:extLst>
      <p:ext uri="{BB962C8B-B14F-4D97-AF65-F5344CB8AC3E}">
        <p14:creationId xmlns:p14="http://schemas.microsoft.com/office/powerpoint/2010/main" val="19595223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33628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C00000"/>
                </a:solidFill>
                <a:latin typeface="Arial" panose="020B0604020202020204" pitchFamily="34" charset="0"/>
                <a:cs typeface="Arial" panose="020B0604020202020204" pitchFamily="34" charset="0"/>
              </a:rPr>
              <a:t>In the overall patient population: PD in the brain observed only in 8% of pts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Overall a total of 4 pts</a:t>
            </a:r>
            <a:r>
              <a:rPr lang="en-US" baseline="0" dirty="0"/>
              <a:t> of the </a:t>
            </a:r>
            <a:r>
              <a:rPr lang="en-US" dirty="0"/>
              <a:t>48pts who progressed had</a:t>
            </a:r>
            <a:r>
              <a:rPr lang="en-US" baseline="0" dirty="0"/>
              <a:t> progression in the CNS ( 2 in the BL CNS subgroup and 2 in the non CNS subgroup)</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E31B56-62F5-4444-A16B-153AEDC74F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15948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E31B56-62F5-4444-A16B-153AEDC74F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58166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Whether </a:t>
            </a:r>
            <a:r>
              <a:rPr lang="en-US" sz="1200" b="1" i="0" u="none" strike="noStrike" kern="1200" baseline="0" dirty="0" err="1">
                <a:solidFill>
                  <a:schemeClr val="tx1"/>
                </a:solidFill>
                <a:latin typeface="+mn-lt"/>
                <a:ea typeface="+mn-ea"/>
                <a:cs typeface="+mn-cs"/>
              </a:rPr>
              <a:t>tucatinib</a:t>
            </a:r>
            <a:r>
              <a:rPr lang="en-US" sz="1200" b="1" i="0" u="none" strike="noStrike" kern="1200" baseline="0" dirty="0">
                <a:solidFill>
                  <a:schemeClr val="tx1"/>
                </a:solidFill>
                <a:latin typeface="+mn-lt"/>
                <a:ea typeface="+mn-ea"/>
                <a:cs typeface="+mn-cs"/>
              </a:rPr>
              <a:t> might delay additional SRS or salvage WBRT will have to be evaluated</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E31B56-62F5-4444-A16B-153AEDC74F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47774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Whether </a:t>
            </a:r>
            <a:r>
              <a:rPr lang="en-US" sz="1200" b="1" i="0" u="none" strike="noStrike" kern="1200" baseline="0" dirty="0" err="1">
                <a:solidFill>
                  <a:schemeClr val="tx1"/>
                </a:solidFill>
                <a:latin typeface="+mn-lt"/>
                <a:ea typeface="+mn-ea"/>
                <a:cs typeface="+mn-cs"/>
              </a:rPr>
              <a:t>tucatinib</a:t>
            </a:r>
            <a:r>
              <a:rPr lang="en-US" sz="1200" b="1" i="0" u="none" strike="noStrike" kern="1200" baseline="0" dirty="0">
                <a:solidFill>
                  <a:schemeClr val="tx1"/>
                </a:solidFill>
                <a:latin typeface="+mn-lt"/>
                <a:ea typeface="+mn-ea"/>
                <a:cs typeface="+mn-cs"/>
              </a:rPr>
              <a:t> might delay additional SRS or salvage WBRT will have to be evaluated</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E31B56-62F5-4444-A16B-153AEDC74F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6133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E31B56-62F5-4444-A16B-153AEDC74F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6566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Slide Image Placeholder 1">
            <a:extLst>
              <a:ext uri="{FF2B5EF4-FFF2-40B4-BE49-F238E27FC236}">
                <a16:creationId xmlns:a16="http://schemas.microsoft.com/office/drawing/2014/main" id="{A7C5FF49-F167-3A4B-9CB6-2A2894115A75}"/>
              </a:ext>
            </a:extLst>
          </p:cNvPr>
          <p:cNvSpPr>
            <a:spLocks noGrp="1" noRot="1" noChangeAspect="1" noChangeArrowheads="1" noTextEdit="1"/>
          </p:cNvSpPr>
          <p:nvPr>
            <p:ph type="sldImg"/>
          </p:nvPr>
        </p:nvSpPr>
        <p:spPr>
          <a:xfrm>
            <a:off x="685800" y="1143000"/>
            <a:ext cx="5486400" cy="3086100"/>
          </a:xfrm>
          <a:ln/>
        </p:spPr>
      </p:sp>
      <p:sp>
        <p:nvSpPr>
          <p:cNvPr id="220162" name="Notes Placeholder 2">
            <a:extLst>
              <a:ext uri="{FF2B5EF4-FFF2-40B4-BE49-F238E27FC236}">
                <a16:creationId xmlns:a16="http://schemas.microsoft.com/office/drawing/2014/main" id="{6DB3DEE6-51C2-6644-A59E-AE4AB901FBC6}"/>
              </a:ext>
            </a:extLst>
          </p:cNvPr>
          <p:cNvSpPr>
            <a:spLocks noGrp="1" noChangeArrowheads="1"/>
          </p:cNvSpPr>
          <p:nvPr>
            <p:ph type="body" idx="1"/>
          </p:nvPr>
        </p:nvSpPr>
        <p:spPr>
          <a:noFill/>
        </p:spPr>
        <p:txBody>
          <a:bodyPr/>
          <a:lstStyle/>
          <a:p>
            <a:pPr marL="0" indent="0">
              <a:buFontTx/>
              <a:buNone/>
            </a:pPr>
            <a:endParaRPr lang="en-US" altLang="en-US" i="0" dirty="0"/>
          </a:p>
        </p:txBody>
      </p:sp>
      <p:sp>
        <p:nvSpPr>
          <p:cNvPr id="220163" name="Slide Number Placeholder 3">
            <a:extLst>
              <a:ext uri="{FF2B5EF4-FFF2-40B4-BE49-F238E27FC236}">
                <a16:creationId xmlns:a16="http://schemas.microsoft.com/office/drawing/2014/main" id="{BDCBF5D6-0DB9-B245-AD57-A3964B82B7FE}"/>
              </a:ext>
            </a:extLst>
          </p:cNvPr>
          <p:cNvSpPr>
            <a:spLocks noGrp="1"/>
          </p:cNvSpPr>
          <p:nvPr>
            <p:ph type="sldNum" sz="quarter" idx="5"/>
          </p:nvPr>
        </p:nvSpPr>
        <p:spPr>
          <a:noFill/>
        </p:spPr>
        <p:txBody>
          <a:bodyPr/>
          <a:lstStyle>
            <a:lvl1pPr>
              <a:defRPr sz="2800" b="1">
                <a:solidFill>
                  <a:schemeClr val="tx1"/>
                </a:solidFill>
                <a:latin typeface="Arial" panose="020B0604020202020204" pitchFamily="34" charset="0"/>
                <a:sym typeface="Monotype Sorts" pitchFamily="2" charset="2"/>
              </a:defRPr>
            </a:lvl1pPr>
            <a:lvl2pPr marL="742950" indent="-285750">
              <a:defRPr sz="2800" b="1">
                <a:solidFill>
                  <a:schemeClr val="tx1"/>
                </a:solidFill>
                <a:latin typeface="Arial" panose="020B0604020202020204" pitchFamily="34" charset="0"/>
                <a:sym typeface="Monotype Sorts" pitchFamily="2" charset="2"/>
              </a:defRPr>
            </a:lvl2pPr>
            <a:lvl3pPr marL="1143000" indent="-228600">
              <a:defRPr sz="2800" b="1">
                <a:solidFill>
                  <a:schemeClr val="tx1"/>
                </a:solidFill>
                <a:latin typeface="Arial" panose="020B0604020202020204" pitchFamily="34" charset="0"/>
                <a:sym typeface="Monotype Sorts" pitchFamily="2" charset="2"/>
              </a:defRPr>
            </a:lvl3pPr>
            <a:lvl4pPr marL="1600200" indent="-228600">
              <a:defRPr sz="2800" b="1">
                <a:solidFill>
                  <a:schemeClr val="tx1"/>
                </a:solidFill>
                <a:latin typeface="Arial" panose="020B0604020202020204" pitchFamily="34" charset="0"/>
                <a:sym typeface="Monotype Sorts" pitchFamily="2" charset="2"/>
              </a:defRPr>
            </a:lvl4pPr>
            <a:lvl5pPr marL="2057400" indent="-228600">
              <a:defRPr sz="2800" b="1">
                <a:solidFill>
                  <a:schemeClr val="tx1"/>
                </a:solidFill>
                <a:latin typeface="Arial" panose="020B0604020202020204" pitchFamily="34" charset="0"/>
                <a:sym typeface="Monotype Sorts" pitchFamily="2" charset="2"/>
              </a:defRPr>
            </a:lvl5pPr>
            <a:lvl6pPr marL="2514600" indent="-228600" eaLnBrk="0" fontAlgn="base" hangingPunct="0">
              <a:spcBef>
                <a:spcPct val="0"/>
              </a:spcBef>
              <a:spcAft>
                <a:spcPct val="0"/>
              </a:spcAft>
              <a:defRPr sz="2800" b="1">
                <a:solidFill>
                  <a:schemeClr val="tx1"/>
                </a:solidFill>
                <a:latin typeface="Arial" panose="020B0604020202020204" pitchFamily="34" charset="0"/>
                <a:sym typeface="Monotype Sorts" pitchFamily="2" charset="2"/>
              </a:defRPr>
            </a:lvl6pPr>
            <a:lvl7pPr marL="2971800" indent="-228600" eaLnBrk="0" fontAlgn="base" hangingPunct="0">
              <a:spcBef>
                <a:spcPct val="0"/>
              </a:spcBef>
              <a:spcAft>
                <a:spcPct val="0"/>
              </a:spcAft>
              <a:defRPr sz="2800" b="1">
                <a:solidFill>
                  <a:schemeClr val="tx1"/>
                </a:solidFill>
                <a:latin typeface="Arial" panose="020B0604020202020204" pitchFamily="34" charset="0"/>
                <a:sym typeface="Monotype Sorts" pitchFamily="2" charset="2"/>
              </a:defRPr>
            </a:lvl7pPr>
            <a:lvl8pPr marL="3429000" indent="-228600" eaLnBrk="0" fontAlgn="base" hangingPunct="0">
              <a:spcBef>
                <a:spcPct val="0"/>
              </a:spcBef>
              <a:spcAft>
                <a:spcPct val="0"/>
              </a:spcAft>
              <a:defRPr sz="2800" b="1">
                <a:solidFill>
                  <a:schemeClr val="tx1"/>
                </a:solidFill>
                <a:latin typeface="Arial" panose="020B0604020202020204" pitchFamily="34" charset="0"/>
                <a:sym typeface="Monotype Sorts" pitchFamily="2" charset="2"/>
              </a:defRPr>
            </a:lvl8pPr>
            <a:lvl9pPr marL="3886200" indent="-228600" eaLnBrk="0" fontAlgn="base" hangingPunct="0">
              <a:spcBef>
                <a:spcPct val="0"/>
              </a:spcBef>
              <a:spcAft>
                <a:spcPct val="0"/>
              </a:spcAft>
              <a:defRPr sz="2800" b="1">
                <a:solidFill>
                  <a:schemeClr val="tx1"/>
                </a:solidFill>
                <a:latin typeface="Arial" panose="020B0604020202020204" pitchFamily="34" charset="0"/>
                <a:sym typeface="Monotype Sorts" pitchFamily="2" charset="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B0E0A86-94FC-7A49-9EBD-D57805F017E4}"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Monotype Sorts" pitchFamily="2" charset="2"/>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Monotype Sorts" pitchFamily="2" charset="2"/>
            </a:endParaRPr>
          </a:p>
        </p:txBody>
      </p:sp>
    </p:spTree>
    <p:extLst>
      <p:ext uri="{BB962C8B-B14F-4D97-AF65-F5344CB8AC3E}">
        <p14:creationId xmlns:p14="http://schemas.microsoft.com/office/powerpoint/2010/main" val="15539810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E31B56-62F5-4444-A16B-153AEDC74F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1316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Neratinib</a:t>
            </a:r>
            <a:r>
              <a:rPr lang="en-US" dirty="0"/>
              <a:t> +T-DM1 being evaluated in 2</a:t>
            </a:r>
            <a:r>
              <a:rPr lang="en-US" baseline="30000" dirty="0"/>
              <a:t>nd</a:t>
            </a:r>
            <a:r>
              <a:rPr lang="en-US" dirty="0"/>
              <a:t> half of the TBCRC-022 study.</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E31B56-62F5-4444-A16B-153AEDC74F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82655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Breast Cancer</a:t>
            </a:r>
          </a:p>
        </p:txBody>
      </p:sp>
      <p:sp>
        <p:nvSpPr>
          <p:cNvPr id="5" name="Footer Placeholder 4"/>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00A_ONS-Breast-17-NL-Intro-Slides_v34fr</a:t>
            </a:r>
          </a:p>
        </p:txBody>
      </p:sp>
      <p:sp>
        <p:nvSpPr>
          <p:cNvPr id="6" name="Slide Number Placeholder 5"/>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1894719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Breast Cancer</a:t>
            </a:r>
          </a:p>
        </p:txBody>
      </p:sp>
      <p:sp>
        <p:nvSpPr>
          <p:cNvPr id="5" name="Footer Placeholder 4"/>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00A_ONS-Breast-17-NL-Intro-Slides_v34fr</a:t>
            </a:r>
          </a:p>
        </p:txBody>
      </p:sp>
      <p:sp>
        <p:nvSpPr>
          <p:cNvPr id="6" name="Slide Number Placeholder 5"/>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1658301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80C939A-E387-4DEF-A2E2-E60905530D79}"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9385010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4C1A67-40F6-3A4F-921F-49F045E455F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24882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848084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360947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1828527"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527"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39342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a:extLst>
              <a:ext uri="{FF2B5EF4-FFF2-40B4-BE49-F238E27FC236}">
                <a16:creationId xmlns:a16="http://schemas.microsoft.com/office/drawing/2014/main" id="{856FE419-0D1A-40C5-BCEA-6174E1F1DAE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7F6562-388E-F54A-A6E8-7539E2C33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8080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028334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13808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Breast Cancer</a:t>
            </a:r>
          </a:p>
        </p:txBody>
      </p:sp>
      <p:sp>
        <p:nvSpPr>
          <p:cNvPr id="5" name="Footer Placeholder 4"/>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00A_ONS-Breast-17-NL-Intro-Slides_v34fr</a:t>
            </a:r>
          </a:p>
        </p:txBody>
      </p:sp>
      <p:sp>
        <p:nvSpPr>
          <p:cNvPr id="6" name="Slide Number Placeholder 5"/>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4444307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Breast Cancer</a:t>
            </a:r>
          </a:p>
        </p:txBody>
      </p:sp>
      <p:sp>
        <p:nvSpPr>
          <p:cNvPr id="5" name="Footer Placeholder 4"/>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00A_ONS-Breast-17-NL-Intro-Slides_v34fr</a:t>
            </a:r>
          </a:p>
        </p:txBody>
      </p:sp>
      <p:sp>
        <p:nvSpPr>
          <p:cNvPr id="6" name="Slide Number Placeholder 5"/>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21921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70C298-9A45-43B0-BF40-EECE6F0C54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0253321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045569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142042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9.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Master" Target="../slideMasters/slideMaster9.xml"/><Relationship Id="rId5" Type="http://schemas.openxmlformats.org/officeDocument/2006/relationships/image" Target="../media/image13.png"/><Relationship Id="rId4" Type="http://schemas.openxmlformats.org/officeDocument/2006/relationships/image" Target="../media/image15.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9.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5.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Master" Target="../slideMasters/slideMaster9.xml"/><Relationship Id="rId6" Type="http://schemas.openxmlformats.org/officeDocument/2006/relationships/image" Target="../media/image13.png"/><Relationship Id="rId5" Type="http://schemas.openxmlformats.org/officeDocument/2006/relationships/image" Target="../media/image20.png"/><Relationship Id="rId4" Type="http://schemas.openxmlformats.org/officeDocument/2006/relationships/image" Target="../media/image14.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Master" Target="../slideMasters/slideMaster9.xml"/><Relationship Id="rId6" Type="http://schemas.openxmlformats.org/officeDocument/2006/relationships/image" Target="../media/image13.png"/><Relationship Id="rId5" Type="http://schemas.openxmlformats.org/officeDocument/2006/relationships/image" Target="../media/image22.png"/><Relationship Id="rId4" Type="http://schemas.openxmlformats.org/officeDocument/2006/relationships/image" Target="../media/image14.pn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jpg"/><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jpg"/><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4.jpg"/><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4.jpg"/><Relationship Id="rId1" Type="http://schemas.openxmlformats.org/officeDocument/2006/relationships/slideMaster" Target="../slideMasters/slideMaster10.xml"/><Relationship Id="rId4" Type="http://schemas.openxmlformats.org/officeDocument/2006/relationships/image" Target="../media/image30.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5.jp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3988328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27155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ME_Content ">
    <p:spTree>
      <p:nvGrpSpPr>
        <p:cNvPr id="1" name=""/>
        <p:cNvGrpSpPr/>
        <p:nvPr/>
      </p:nvGrpSpPr>
      <p:grpSpPr>
        <a:xfrm>
          <a:off x="0" y="0"/>
          <a:ext cx="0" cy="0"/>
          <a:chOff x="0" y="0"/>
          <a:chExt cx="0" cy="0"/>
        </a:xfrm>
      </p:grpSpPr>
      <p:sp>
        <p:nvSpPr>
          <p:cNvPr id="5" name="Text Placeholder 2"/>
          <p:cNvSpPr>
            <a:spLocks noGrp="1"/>
          </p:cNvSpPr>
          <p:nvPr>
            <p:ph type="body" sz="quarter" idx="15"/>
          </p:nvPr>
        </p:nvSpPr>
        <p:spPr>
          <a:xfrm>
            <a:off x="414528" y="6161088"/>
            <a:ext cx="11362944" cy="696912"/>
          </a:xfrm>
        </p:spPr>
        <p:txBody>
          <a:bodyPr anchor="b">
            <a:noAutofit/>
          </a:bodyPr>
          <a:lstStyle>
            <a:lvl1pPr marL="0" indent="0">
              <a:lnSpc>
                <a:spcPct val="90000"/>
              </a:lnSpc>
              <a:spcBef>
                <a:spcPts val="0"/>
              </a:spcBef>
              <a:buFontTx/>
              <a:buNone/>
              <a:defRPr sz="1400" b="0">
                <a:solidFill>
                  <a:schemeClr val="tx1"/>
                </a:solidFill>
                <a:latin typeface="Calibri" panose="020F0502020204030204" pitchFamily="34" charset="0"/>
              </a:defRPr>
            </a:lvl1pPr>
          </a:lstStyle>
          <a:p>
            <a:pPr lvl="0"/>
            <a:r>
              <a:rPr lang="en-US" dirty="0"/>
              <a:t>Click to edit Master text styles</a:t>
            </a:r>
          </a:p>
        </p:txBody>
      </p:sp>
      <p:sp>
        <p:nvSpPr>
          <p:cNvPr id="2" name="Title 1"/>
          <p:cNvSpPr>
            <a:spLocks noGrp="1"/>
          </p:cNvSpPr>
          <p:nvPr>
            <p:ph type="title"/>
          </p:nvPr>
        </p:nvSpPr>
        <p:spPr>
          <a:xfrm>
            <a:off x="414528" y="384048"/>
            <a:ext cx="11362944" cy="868680"/>
          </a:xfrm>
        </p:spPr>
        <p:txBody>
          <a:bodyPr/>
          <a:lstStyle/>
          <a:p>
            <a:r>
              <a:rPr lang="en-US"/>
              <a:t>Click to edit Master title style</a:t>
            </a:r>
          </a:p>
        </p:txBody>
      </p:sp>
      <p:sp>
        <p:nvSpPr>
          <p:cNvPr id="7" name="Content Placeholder 6"/>
          <p:cNvSpPr>
            <a:spLocks noGrp="1"/>
          </p:cNvSpPr>
          <p:nvPr>
            <p:ph sz="quarter" idx="16"/>
          </p:nvPr>
        </p:nvSpPr>
        <p:spPr>
          <a:xfrm>
            <a:off x="413808" y="1609344"/>
            <a:ext cx="11364384" cy="4495800"/>
          </a:xfrm>
        </p:spPr>
        <p:txBody>
          <a:bodyPr/>
          <a:lstStyle>
            <a:lvl1pPr>
              <a:defRPr>
                <a:solidFill>
                  <a:schemeClr val="tx1"/>
                </a:solidFill>
                <a:latin typeface="+mn-lt"/>
              </a:defRPr>
            </a:lvl1pPr>
            <a:lvl2pPr>
              <a:defRPr>
                <a:solidFill>
                  <a:schemeClr val="tx2"/>
                </a:solidFill>
                <a:latin typeface="+mn-lt"/>
              </a:defRPr>
            </a:lvl2pPr>
            <a:lvl3pPr>
              <a:defRPr>
                <a:solidFill>
                  <a:schemeClr val="tx2"/>
                </a:solidFill>
                <a:latin typeface="+mn-lt"/>
              </a:defRPr>
            </a:lvl3pPr>
            <a:lvl4pPr>
              <a:defRPr>
                <a:solidFill>
                  <a:schemeClr val="tx2"/>
                </a:solidFill>
                <a:latin typeface="+mn-lt"/>
              </a:defRPr>
            </a:lvl4pPr>
            <a:lvl5pPr>
              <a:buClr>
                <a:srgbClr val="067A80"/>
              </a:buClr>
              <a:defRPr>
                <a:solidFill>
                  <a:schemeClr val="tx2"/>
                </a:solidFill>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7683930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8BD197-94CF-034D-8DCD-F4AB72A7A7A9}"/>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7837788B-E1FF-2D4F-B466-23BCC3CB3AE6}"/>
              </a:ext>
            </a:extLst>
          </p:cNvPr>
          <p:cNvPicPr>
            <a:picLocks noChangeAspect="1"/>
          </p:cNvPicPr>
          <p:nvPr userDrawn="1"/>
        </p:nvPicPr>
        <p:blipFill>
          <a:blip r:embed="rId3"/>
          <a:stretch>
            <a:fillRect/>
          </a:stretch>
        </p:blipFill>
        <p:spPr>
          <a:xfrm>
            <a:off x="3107483" y="1447198"/>
            <a:ext cx="4200558" cy="2686652"/>
          </a:xfrm>
          <a:prstGeom prst="rect">
            <a:avLst/>
          </a:prstGeom>
        </p:spPr>
      </p:pic>
      <p:sp>
        <p:nvSpPr>
          <p:cNvPr id="2" name="Title 1">
            <a:extLst>
              <a:ext uri="{FF2B5EF4-FFF2-40B4-BE49-F238E27FC236}">
                <a16:creationId xmlns:a16="http://schemas.microsoft.com/office/drawing/2014/main" id="{A79339E4-5198-0E42-996F-259946A38F7F}"/>
              </a:ext>
            </a:extLst>
          </p:cNvPr>
          <p:cNvSpPr>
            <a:spLocks noGrp="1"/>
          </p:cNvSpPr>
          <p:nvPr>
            <p:ph type="ctrTitle"/>
          </p:nvPr>
        </p:nvSpPr>
        <p:spPr>
          <a:xfrm>
            <a:off x="3492366" y="4312546"/>
            <a:ext cx="7861434" cy="1113833"/>
          </a:xfrm>
          <a:prstGeom prst="rect">
            <a:avLst/>
          </a:prstGeom>
        </p:spPr>
        <p:txBody>
          <a:bodyPr anchor="b">
            <a:noAutofit/>
          </a:bodyPr>
          <a:lstStyle>
            <a:lvl1pPr algn="l">
              <a:defRPr sz="2800" b="1">
                <a:solidFill>
                  <a:schemeClr val="accent3"/>
                </a:solidFill>
              </a:defRPr>
            </a:lvl1pPr>
          </a:lstStyle>
          <a:p>
            <a:r>
              <a:rPr lang="en-US"/>
              <a:t>Click to edit Master title style</a:t>
            </a:r>
          </a:p>
        </p:txBody>
      </p:sp>
      <p:sp>
        <p:nvSpPr>
          <p:cNvPr id="3" name="Subtitle 2">
            <a:extLst>
              <a:ext uri="{FF2B5EF4-FFF2-40B4-BE49-F238E27FC236}">
                <a16:creationId xmlns:a16="http://schemas.microsoft.com/office/drawing/2014/main" id="{61424727-8436-F14F-8B24-560EF443CAF2}"/>
              </a:ext>
            </a:extLst>
          </p:cNvPr>
          <p:cNvSpPr>
            <a:spLocks noGrp="1"/>
          </p:cNvSpPr>
          <p:nvPr>
            <p:ph type="subTitle" idx="1" hasCustomPrompt="1"/>
          </p:nvPr>
        </p:nvSpPr>
        <p:spPr>
          <a:xfrm>
            <a:off x="3498191" y="5548425"/>
            <a:ext cx="3638880" cy="772425"/>
          </a:xfrm>
          <a:prstGeom prst="rect">
            <a:avLst/>
          </a:prstGeom>
        </p:spPr>
        <p:txBody>
          <a:bodyPr>
            <a:no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January 6, 2021</a:t>
            </a:r>
          </a:p>
        </p:txBody>
      </p:sp>
      <p:pic>
        <p:nvPicPr>
          <p:cNvPr id="14" name="Picture 13">
            <a:extLst>
              <a:ext uri="{FF2B5EF4-FFF2-40B4-BE49-F238E27FC236}">
                <a16:creationId xmlns:a16="http://schemas.microsoft.com/office/drawing/2014/main" id="{F288196B-F650-794A-9800-6F76B044699E}"/>
              </a:ext>
            </a:extLst>
          </p:cNvPr>
          <p:cNvPicPr>
            <a:picLocks noChangeAspect="1"/>
          </p:cNvPicPr>
          <p:nvPr userDrawn="1"/>
        </p:nvPicPr>
        <p:blipFill rotWithShape="1">
          <a:blip r:embed="rId4"/>
          <a:srcRect l="73606" t="31604" r="2" b="28042"/>
          <a:stretch/>
        </p:blipFill>
        <p:spPr>
          <a:xfrm>
            <a:off x="-13850" y="3141517"/>
            <a:ext cx="2962225" cy="3771899"/>
          </a:xfrm>
          <a:prstGeom prst="rect">
            <a:avLst/>
          </a:prstGeom>
        </p:spPr>
      </p:pic>
      <p:pic>
        <p:nvPicPr>
          <p:cNvPr id="15" name="Picture 14">
            <a:extLst>
              <a:ext uri="{FF2B5EF4-FFF2-40B4-BE49-F238E27FC236}">
                <a16:creationId xmlns:a16="http://schemas.microsoft.com/office/drawing/2014/main" id="{EA2CE39D-B590-8D48-A59C-46537C9E450E}"/>
              </a:ext>
            </a:extLst>
          </p:cNvPr>
          <p:cNvPicPr>
            <a:picLocks noChangeAspect="1"/>
          </p:cNvPicPr>
          <p:nvPr userDrawn="1"/>
        </p:nvPicPr>
        <p:blipFill rotWithShape="1">
          <a:blip r:embed="rId5"/>
          <a:srcRect t="42219" r="57478"/>
          <a:stretch/>
        </p:blipFill>
        <p:spPr>
          <a:xfrm>
            <a:off x="6966786" y="-8118"/>
            <a:ext cx="5239064" cy="5928468"/>
          </a:xfrm>
          <a:prstGeom prst="rect">
            <a:avLst/>
          </a:prstGeom>
        </p:spPr>
      </p:pic>
      <p:sp>
        <p:nvSpPr>
          <p:cNvPr id="9" name="Content Placeholder 2">
            <a:extLst>
              <a:ext uri="{FF2B5EF4-FFF2-40B4-BE49-F238E27FC236}">
                <a16:creationId xmlns:a16="http://schemas.microsoft.com/office/drawing/2014/main" id="{095353F3-E3BF-44AE-BD18-28123D1F5C36}"/>
              </a:ext>
            </a:extLst>
          </p:cNvPr>
          <p:cNvSpPr txBox="1">
            <a:spLocks/>
          </p:cNvSpPr>
          <p:nvPr userDrawn="1"/>
        </p:nvSpPr>
        <p:spPr>
          <a:xfrm>
            <a:off x="3498191" y="6281268"/>
            <a:ext cx="4466588" cy="526448"/>
          </a:xfrm>
          <a:prstGeom prst="rect">
            <a:avLst/>
          </a:prstGeom>
        </p:spPr>
        <p:txBody>
          <a:bodyPr lIns="0" tIns="0" rIns="0" bIns="0" anchor="b" anchorCtr="0">
            <a:normAutofit/>
          </a:bodyPr>
          <a:lstStyle>
            <a:lvl1pPr marL="0" indent="0" algn="l" defTabSz="457200" rtl="0" eaLnBrk="1" latinLnBrk="0" hangingPunct="1">
              <a:lnSpc>
                <a:spcPts val="840"/>
              </a:lnSpc>
              <a:spcBef>
                <a:spcPct val="20000"/>
              </a:spcBef>
              <a:buClr>
                <a:schemeClr val="accent1"/>
              </a:buClr>
              <a:buFontTx/>
              <a:buNone/>
              <a:defRPr sz="700" b="0" i="0" kern="1200" baseline="0">
                <a:solidFill>
                  <a:schemeClr val="tx1"/>
                </a:solidFill>
                <a:latin typeface="Arial"/>
                <a:ea typeface="+mn-ea"/>
                <a:cs typeface="Arial"/>
              </a:defRPr>
            </a:lvl1pPr>
            <a:lvl2pPr marL="623888" indent="-285750" algn="l" defTabSz="457200" rtl="0" eaLnBrk="1" latinLnBrk="0" hangingPunct="1">
              <a:spcBef>
                <a:spcPct val="20000"/>
              </a:spcBef>
              <a:buClr>
                <a:schemeClr val="accent1"/>
              </a:buClr>
              <a:buFont typeface="Arial"/>
              <a:buChar char="–"/>
              <a:defRPr sz="2000" b="0" i="0" kern="1200">
                <a:solidFill>
                  <a:schemeClr val="tx1"/>
                </a:solidFill>
                <a:latin typeface="Arial"/>
                <a:ea typeface="+mn-ea"/>
                <a:cs typeface="Arial"/>
              </a:defRPr>
            </a:lvl2pPr>
            <a:lvl3pPr marL="1031875" indent="-236538" algn="l" defTabSz="457200" rtl="0" eaLnBrk="1" latinLnBrk="0" hangingPunct="1">
              <a:spcBef>
                <a:spcPct val="20000"/>
              </a:spcBef>
              <a:buClr>
                <a:schemeClr val="accent1"/>
              </a:buClr>
              <a:buFont typeface="Arial"/>
              <a:buChar char="•"/>
              <a:defRPr sz="1800" b="0" i="0" kern="1200">
                <a:solidFill>
                  <a:schemeClr val="tx1"/>
                </a:solidFill>
                <a:latin typeface="Arial"/>
                <a:ea typeface="+mn-ea"/>
                <a:cs typeface="Arial"/>
              </a:defRPr>
            </a:lvl3pPr>
            <a:lvl4pPr marL="1484313" indent="-225425" algn="l" defTabSz="457200" rtl="0" eaLnBrk="1" latinLnBrk="0" hangingPunct="1">
              <a:spcBef>
                <a:spcPct val="20000"/>
              </a:spcBef>
              <a:buClr>
                <a:schemeClr val="accent1"/>
              </a:buClr>
              <a:buFont typeface="Arial"/>
              <a:buChar char="–"/>
              <a:defRPr sz="1600" b="0" i="0" kern="1200">
                <a:solidFill>
                  <a:schemeClr val="tx1"/>
                </a:solidFill>
                <a:latin typeface="Arial"/>
                <a:ea typeface="+mn-ea"/>
                <a:cs typeface="Arial"/>
              </a:defRPr>
            </a:lvl4pPr>
            <a:lvl5pPr marL="1951038" indent="-347663" algn="l" defTabSz="457200" rtl="0" eaLnBrk="1" latinLnBrk="0" hangingPunct="1">
              <a:spcBef>
                <a:spcPct val="20000"/>
              </a:spcBef>
              <a:buClr>
                <a:schemeClr val="accent1"/>
              </a:buClr>
              <a:buFont typeface="Arial"/>
              <a:buChar char="»"/>
              <a:defRPr sz="12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algn="ctr"/>
            <a:r>
              <a:rPr lang="en-US" sz="900" b="1">
                <a:solidFill>
                  <a:schemeClr val="bg1"/>
                </a:solidFill>
              </a:rPr>
              <a:t>Confidential and Proprietary Information – Advisory Council Use Only</a:t>
            </a:r>
          </a:p>
        </p:txBody>
      </p:sp>
    </p:spTree>
    <p:extLst>
      <p:ext uri="{BB962C8B-B14F-4D97-AF65-F5344CB8AC3E}">
        <p14:creationId xmlns:p14="http://schemas.microsoft.com/office/powerpoint/2010/main" val="2883121901"/>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77E437-1DA3-2542-9B19-28548D90D703}"/>
              </a:ext>
            </a:extLst>
          </p:cNvPr>
          <p:cNvSpPr>
            <a:spLocks noGrp="1"/>
          </p:cNvSpPr>
          <p:nvPr>
            <p:ph idx="1"/>
          </p:nvPr>
        </p:nvSpPr>
        <p:spPr>
          <a:xfrm>
            <a:off x="430212" y="1155700"/>
            <a:ext cx="10923587" cy="502126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039A9CA7-9459-3D4B-B9BC-307295585F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B639B5-0C23-F942-A7C5-AB53D2E4475D}"/>
              </a:ext>
            </a:extLst>
          </p:cNvPr>
          <p:cNvSpPr>
            <a:spLocks noGrp="1"/>
          </p:cNvSpPr>
          <p:nvPr>
            <p:ph type="sldNum" sz="quarter" idx="12"/>
          </p:nvPr>
        </p:nvSpPr>
        <p:spPr/>
        <p:txBody>
          <a:bodyPr/>
          <a:lstStyle/>
          <a:p>
            <a:fld id="{5F11D25B-FE7E-D147-BA60-BCA26429A921}" type="slidenum">
              <a:rPr lang="en-US" smtClean="0"/>
              <a:t>‹#›</a:t>
            </a:fld>
            <a:endParaRPr lang="en-US"/>
          </a:p>
        </p:txBody>
      </p:sp>
      <p:sp>
        <p:nvSpPr>
          <p:cNvPr id="7" name="Title 6">
            <a:extLst>
              <a:ext uri="{FF2B5EF4-FFF2-40B4-BE49-F238E27FC236}">
                <a16:creationId xmlns:a16="http://schemas.microsoft.com/office/drawing/2014/main" id="{5606B8E6-5EC3-4348-9B7A-9C249C492BDB}"/>
              </a:ext>
            </a:extLst>
          </p:cNvPr>
          <p:cNvSpPr>
            <a:spLocks noGrp="1"/>
          </p:cNvSpPr>
          <p:nvPr>
            <p:ph type="title"/>
          </p:nvPr>
        </p:nvSpPr>
        <p:spPr/>
        <p:txBody>
          <a:bodyPr/>
          <a:lstStyle/>
          <a:p>
            <a:r>
              <a:rPr lang="en-US"/>
              <a:t>Click to edit Master title style</a:t>
            </a:r>
          </a:p>
        </p:txBody>
      </p:sp>
      <p:sp>
        <p:nvSpPr>
          <p:cNvPr id="8" name="Content Placeholder 2">
            <a:extLst>
              <a:ext uri="{FF2B5EF4-FFF2-40B4-BE49-F238E27FC236}">
                <a16:creationId xmlns:a16="http://schemas.microsoft.com/office/drawing/2014/main" id="{8F54F53A-B1F8-43DF-A1DF-80C3763F105F}"/>
              </a:ext>
            </a:extLst>
          </p:cNvPr>
          <p:cNvSpPr txBox="1">
            <a:spLocks/>
          </p:cNvSpPr>
          <p:nvPr userDrawn="1"/>
        </p:nvSpPr>
        <p:spPr>
          <a:xfrm>
            <a:off x="3498191" y="6281268"/>
            <a:ext cx="4466588" cy="526448"/>
          </a:xfrm>
          <a:prstGeom prst="rect">
            <a:avLst/>
          </a:prstGeom>
        </p:spPr>
        <p:txBody>
          <a:bodyPr lIns="0" tIns="0" rIns="0" bIns="0" anchor="b" anchorCtr="0">
            <a:normAutofit/>
          </a:bodyPr>
          <a:lstStyle>
            <a:lvl1pPr marL="0" indent="0" algn="l" defTabSz="457200" rtl="0" eaLnBrk="1" latinLnBrk="0" hangingPunct="1">
              <a:lnSpc>
                <a:spcPts val="840"/>
              </a:lnSpc>
              <a:spcBef>
                <a:spcPct val="20000"/>
              </a:spcBef>
              <a:buClr>
                <a:schemeClr val="accent1"/>
              </a:buClr>
              <a:buFontTx/>
              <a:buNone/>
              <a:defRPr sz="700" b="0" i="0" kern="1200" baseline="0">
                <a:solidFill>
                  <a:schemeClr val="tx1"/>
                </a:solidFill>
                <a:latin typeface="Arial"/>
                <a:ea typeface="+mn-ea"/>
                <a:cs typeface="Arial"/>
              </a:defRPr>
            </a:lvl1pPr>
            <a:lvl2pPr marL="623888" indent="-285750" algn="l" defTabSz="457200" rtl="0" eaLnBrk="1" latinLnBrk="0" hangingPunct="1">
              <a:spcBef>
                <a:spcPct val="20000"/>
              </a:spcBef>
              <a:buClr>
                <a:schemeClr val="accent1"/>
              </a:buClr>
              <a:buFont typeface="Arial"/>
              <a:buChar char="–"/>
              <a:defRPr sz="2000" b="0" i="0" kern="1200">
                <a:solidFill>
                  <a:schemeClr val="tx1"/>
                </a:solidFill>
                <a:latin typeface="Arial"/>
                <a:ea typeface="+mn-ea"/>
                <a:cs typeface="Arial"/>
              </a:defRPr>
            </a:lvl2pPr>
            <a:lvl3pPr marL="1031875" indent="-236538" algn="l" defTabSz="457200" rtl="0" eaLnBrk="1" latinLnBrk="0" hangingPunct="1">
              <a:spcBef>
                <a:spcPct val="20000"/>
              </a:spcBef>
              <a:buClr>
                <a:schemeClr val="accent1"/>
              </a:buClr>
              <a:buFont typeface="Arial"/>
              <a:buChar char="•"/>
              <a:defRPr sz="1800" b="0" i="0" kern="1200">
                <a:solidFill>
                  <a:schemeClr val="tx1"/>
                </a:solidFill>
                <a:latin typeface="Arial"/>
                <a:ea typeface="+mn-ea"/>
                <a:cs typeface="Arial"/>
              </a:defRPr>
            </a:lvl3pPr>
            <a:lvl4pPr marL="1484313" indent="-225425" algn="l" defTabSz="457200" rtl="0" eaLnBrk="1" latinLnBrk="0" hangingPunct="1">
              <a:spcBef>
                <a:spcPct val="20000"/>
              </a:spcBef>
              <a:buClr>
                <a:schemeClr val="accent1"/>
              </a:buClr>
              <a:buFont typeface="Arial"/>
              <a:buChar char="–"/>
              <a:defRPr sz="1600" b="0" i="0" kern="1200">
                <a:solidFill>
                  <a:schemeClr val="tx1"/>
                </a:solidFill>
                <a:latin typeface="Arial"/>
                <a:ea typeface="+mn-ea"/>
                <a:cs typeface="Arial"/>
              </a:defRPr>
            </a:lvl4pPr>
            <a:lvl5pPr marL="1951038" indent="-347663" algn="l" defTabSz="457200" rtl="0" eaLnBrk="1" latinLnBrk="0" hangingPunct="1">
              <a:spcBef>
                <a:spcPct val="20000"/>
              </a:spcBef>
              <a:buClr>
                <a:schemeClr val="accent1"/>
              </a:buClr>
              <a:buFont typeface="Arial"/>
              <a:buChar char="»"/>
              <a:defRPr sz="12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algn="ctr"/>
            <a:r>
              <a:rPr lang="en-US" sz="900" b="1">
                <a:solidFill>
                  <a:schemeClr val="tx1"/>
                </a:solidFill>
              </a:rPr>
              <a:t>Confidential and Proprietary Information – Advisory Council Use Only</a:t>
            </a:r>
          </a:p>
        </p:txBody>
      </p:sp>
    </p:spTree>
    <p:extLst>
      <p:ext uri="{BB962C8B-B14F-4D97-AF65-F5344CB8AC3E}">
        <p14:creationId xmlns:p14="http://schemas.microsoft.com/office/powerpoint/2010/main" val="1829877159"/>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77E437-1DA3-2542-9B19-28548D90D703}"/>
              </a:ext>
            </a:extLst>
          </p:cNvPr>
          <p:cNvSpPr>
            <a:spLocks noGrp="1"/>
          </p:cNvSpPr>
          <p:nvPr>
            <p:ph idx="1"/>
          </p:nvPr>
        </p:nvSpPr>
        <p:spPr>
          <a:xfrm>
            <a:off x="430212" y="1155700"/>
            <a:ext cx="10923587" cy="502126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039A9CA7-9459-3D4B-B9BC-307295585F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B639B5-0C23-F942-A7C5-AB53D2E4475D}"/>
              </a:ext>
            </a:extLst>
          </p:cNvPr>
          <p:cNvSpPr>
            <a:spLocks noGrp="1"/>
          </p:cNvSpPr>
          <p:nvPr>
            <p:ph type="sldNum" sz="quarter" idx="12"/>
          </p:nvPr>
        </p:nvSpPr>
        <p:spPr/>
        <p:txBody>
          <a:bodyPr/>
          <a:lstStyle/>
          <a:p>
            <a:fld id="{5F11D25B-FE7E-D147-BA60-BCA26429A921}" type="slidenum">
              <a:rPr lang="en-US" smtClean="0"/>
              <a:t>‹#›</a:t>
            </a:fld>
            <a:endParaRPr lang="en-US"/>
          </a:p>
        </p:txBody>
      </p:sp>
      <p:sp>
        <p:nvSpPr>
          <p:cNvPr id="7" name="Title 6">
            <a:extLst>
              <a:ext uri="{FF2B5EF4-FFF2-40B4-BE49-F238E27FC236}">
                <a16:creationId xmlns:a16="http://schemas.microsoft.com/office/drawing/2014/main" id="{5606B8E6-5EC3-4348-9B7A-9C249C492BDB}"/>
              </a:ext>
            </a:extLst>
          </p:cNvPr>
          <p:cNvSpPr>
            <a:spLocks noGrp="1"/>
          </p:cNvSpPr>
          <p:nvPr>
            <p:ph type="title"/>
          </p:nvPr>
        </p:nvSpPr>
        <p:spPr/>
        <p:txBody>
          <a:bodyPr/>
          <a:lstStyle/>
          <a:p>
            <a:r>
              <a:rPr lang="en-US"/>
              <a:t>Click to edit Master title style</a:t>
            </a:r>
          </a:p>
        </p:txBody>
      </p:sp>
      <p:sp>
        <p:nvSpPr>
          <p:cNvPr id="8" name="Text Placeholder 3">
            <a:extLst>
              <a:ext uri="{FF2B5EF4-FFF2-40B4-BE49-F238E27FC236}">
                <a16:creationId xmlns:a16="http://schemas.microsoft.com/office/drawing/2014/main" id="{9DCABF36-ED5F-E64A-BCC2-EE67FD87A6BD}"/>
              </a:ext>
            </a:extLst>
          </p:cNvPr>
          <p:cNvSpPr>
            <a:spLocks noGrp="1"/>
          </p:cNvSpPr>
          <p:nvPr>
            <p:ph type="body" sz="quarter" idx="13"/>
          </p:nvPr>
        </p:nvSpPr>
        <p:spPr>
          <a:xfrm>
            <a:off x="2670628" y="5050754"/>
            <a:ext cx="6965045" cy="492704"/>
          </a:xfrm>
          <a:prstGeom prst="parallelogram">
            <a:avLst/>
          </a:prstGeom>
          <a:solidFill>
            <a:schemeClr val="accent3"/>
          </a:solidFill>
        </p:spPr>
        <p:txBody>
          <a:bodyPr tIns="91440" bIns="91440" anchor="ctr">
            <a:spAutoFit/>
          </a:bodyPr>
          <a:lstStyle>
            <a:lvl1pPr algn="ctr">
              <a:defRPr b="0">
                <a:solidFill>
                  <a:schemeClr val="accent1"/>
                </a:solidFill>
              </a:defRPr>
            </a:lvl1pPr>
          </a:lstStyle>
          <a:p>
            <a:pPr lvl="0"/>
            <a:r>
              <a:rPr lang="en-US"/>
              <a:t>Click to edit Master text styles</a:t>
            </a:r>
          </a:p>
        </p:txBody>
      </p:sp>
      <p:sp>
        <p:nvSpPr>
          <p:cNvPr id="9" name="Content Placeholder 2">
            <a:extLst>
              <a:ext uri="{FF2B5EF4-FFF2-40B4-BE49-F238E27FC236}">
                <a16:creationId xmlns:a16="http://schemas.microsoft.com/office/drawing/2014/main" id="{A24393AA-D838-473A-BB67-4F54287B4E91}"/>
              </a:ext>
            </a:extLst>
          </p:cNvPr>
          <p:cNvSpPr txBox="1">
            <a:spLocks/>
          </p:cNvSpPr>
          <p:nvPr userDrawn="1"/>
        </p:nvSpPr>
        <p:spPr>
          <a:xfrm>
            <a:off x="3498191" y="6281268"/>
            <a:ext cx="4466588" cy="526448"/>
          </a:xfrm>
          <a:prstGeom prst="rect">
            <a:avLst/>
          </a:prstGeom>
        </p:spPr>
        <p:txBody>
          <a:bodyPr lIns="0" tIns="0" rIns="0" bIns="0" anchor="b" anchorCtr="0">
            <a:normAutofit/>
          </a:bodyPr>
          <a:lstStyle>
            <a:lvl1pPr marL="0" indent="0" algn="l" defTabSz="457200" rtl="0" eaLnBrk="1" latinLnBrk="0" hangingPunct="1">
              <a:lnSpc>
                <a:spcPts val="840"/>
              </a:lnSpc>
              <a:spcBef>
                <a:spcPct val="20000"/>
              </a:spcBef>
              <a:buClr>
                <a:schemeClr val="accent1"/>
              </a:buClr>
              <a:buFontTx/>
              <a:buNone/>
              <a:defRPr sz="700" b="0" i="0" kern="1200" baseline="0">
                <a:solidFill>
                  <a:schemeClr val="tx1"/>
                </a:solidFill>
                <a:latin typeface="Arial"/>
                <a:ea typeface="+mn-ea"/>
                <a:cs typeface="Arial"/>
              </a:defRPr>
            </a:lvl1pPr>
            <a:lvl2pPr marL="623888" indent="-285750" algn="l" defTabSz="457200" rtl="0" eaLnBrk="1" latinLnBrk="0" hangingPunct="1">
              <a:spcBef>
                <a:spcPct val="20000"/>
              </a:spcBef>
              <a:buClr>
                <a:schemeClr val="accent1"/>
              </a:buClr>
              <a:buFont typeface="Arial"/>
              <a:buChar char="–"/>
              <a:defRPr sz="2000" b="0" i="0" kern="1200">
                <a:solidFill>
                  <a:schemeClr val="tx1"/>
                </a:solidFill>
                <a:latin typeface="Arial"/>
                <a:ea typeface="+mn-ea"/>
                <a:cs typeface="Arial"/>
              </a:defRPr>
            </a:lvl2pPr>
            <a:lvl3pPr marL="1031875" indent="-236538" algn="l" defTabSz="457200" rtl="0" eaLnBrk="1" latinLnBrk="0" hangingPunct="1">
              <a:spcBef>
                <a:spcPct val="20000"/>
              </a:spcBef>
              <a:buClr>
                <a:schemeClr val="accent1"/>
              </a:buClr>
              <a:buFont typeface="Arial"/>
              <a:buChar char="•"/>
              <a:defRPr sz="1800" b="0" i="0" kern="1200">
                <a:solidFill>
                  <a:schemeClr val="tx1"/>
                </a:solidFill>
                <a:latin typeface="Arial"/>
                <a:ea typeface="+mn-ea"/>
                <a:cs typeface="Arial"/>
              </a:defRPr>
            </a:lvl3pPr>
            <a:lvl4pPr marL="1484313" indent="-225425" algn="l" defTabSz="457200" rtl="0" eaLnBrk="1" latinLnBrk="0" hangingPunct="1">
              <a:spcBef>
                <a:spcPct val="20000"/>
              </a:spcBef>
              <a:buClr>
                <a:schemeClr val="accent1"/>
              </a:buClr>
              <a:buFont typeface="Arial"/>
              <a:buChar char="–"/>
              <a:defRPr sz="1600" b="0" i="0" kern="1200">
                <a:solidFill>
                  <a:schemeClr val="tx1"/>
                </a:solidFill>
                <a:latin typeface="Arial"/>
                <a:ea typeface="+mn-ea"/>
                <a:cs typeface="Arial"/>
              </a:defRPr>
            </a:lvl4pPr>
            <a:lvl5pPr marL="1951038" indent="-347663" algn="l" defTabSz="457200" rtl="0" eaLnBrk="1" latinLnBrk="0" hangingPunct="1">
              <a:spcBef>
                <a:spcPct val="20000"/>
              </a:spcBef>
              <a:buClr>
                <a:schemeClr val="accent1"/>
              </a:buClr>
              <a:buFont typeface="Arial"/>
              <a:buChar char="»"/>
              <a:defRPr sz="12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algn="ctr"/>
            <a:r>
              <a:rPr lang="en-US" sz="900" b="1">
                <a:solidFill>
                  <a:schemeClr val="tx1"/>
                </a:solidFill>
              </a:rPr>
              <a:t>Confidential and Proprietary Information – Advisory Council Use Only</a:t>
            </a:r>
          </a:p>
        </p:txBody>
      </p:sp>
    </p:spTree>
    <p:extLst>
      <p:ext uri="{BB962C8B-B14F-4D97-AF65-F5344CB8AC3E}">
        <p14:creationId xmlns:p14="http://schemas.microsoft.com/office/powerpoint/2010/main" val="2446154483"/>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77E437-1DA3-2542-9B19-28548D90D703}"/>
              </a:ext>
            </a:extLst>
          </p:cNvPr>
          <p:cNvSpPr>
            <a:spLocks noGrp="1"/>
          </p:cNvSpPr>
          <p:nvPr>
            <p:ph idx="1"/>
          </p:nvPr>
        </p:nvSpPr>
        <p:spPr>
          <a:xfrm>
            <a:off x="430212" y="1681655"/>
            <a:ext cx="10923587" cy="449530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039A9CA7-9459-3D4B-B9BC-307295585F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B639B5-0C23-F942-A7C5-AB53D2E4475D}"/>
              </a:ext>
            </a:extLst>
          </p:cNvPr>
          <p:cNvSpPr>
            <a:spLocks noGrp="1"/>
          </p:cNvSpPr>
          <p:nvPr>
            <p:ph type="sldNum" sz="quarter" idx="12"/>
          </p:nvPr>
        </p:nvSpPr>
        <p:spPr/>
        <p:txBody>
          <a:bodyPr/>
          <a:lstStyle/>
          <a:p>
            <a:fld id="{5F11D25B-FE7E-D147-BA60-BCA26429A921}" type="slidenum">
              <a:rPr lang="en-US" smtClean="0"/>
              <a:t>‹#›</a:t>
            </a:fld>
            <a:endParaRPr lang="en-US"/>
          </a:p>
        </p:txBody>
      </p:sp>
      <p:sp>
        <p:nvSpPr>
          <p:cNvPr id="7" name="Title 6">
            <a:extLst>
              <a:ext uri="{FF2B5EF4-FFF2-40B4-BE49-F238E27FC236}">
                <a16:creationId xmlns:a16="http://schemas.microsoft.com/office/drawing/2014/main" id="{5606B8E6-5EC3-4348-9B7A-9C249C492BDB}"/>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C25288B5-3ADA-5C4E-BB11-21124E204B78}"/>
              </a:ext>
            </a:extLst>
          </p:cNvPr>
          <p:cNvSpPr>
            <a:spLocks noGrp="1"/>
          </p:cNvSpPr>
          <p:nvPr>
            <p:ph type="body" sz="quarter" idx="13"/>
          </p:nvPr>
        </p:nvSpPr>
        <p:spPr>
          <a:xfrm>
            <a:off x="430213" y="1155700"/>
            <a:ext cx="11217276" cy="400050"/>
          </a:xfrm>
        </p:spPr>
        <p:txBody>
          <a:bodyPr/>
          <a:lstStyle>
            <a:lvl1pPr>
              <a:defRPr b="1">
                <a:solidFill>
                  <a:schemeClr val="accent2"/>
                </a:solidFill>
              </a:defRPr>
            </a:lvl1pPr>
          </a:lstStyle>
          <a:p>
            <a:pPr lvl="0"/>
            <a:r>
              <a:rPr lang="en-US"/>
              <a:t>Click to edit Master text styles</a:t>
            </a:r>
          </a:p>
        </p:txBody>
      </p:sp>
      <p:sp>
        <p:nvSpPr>
          <p:cNvPr id="8" name="Content Placeholder 2">
            <a:extLst>
              <a:ext uri="{FF2B5EF4-FFF2-40B4-BE49-F238E27FC236}">
                <a16:creationId xmlns:a16="http://schemas.microsoft.com/office/drawing/2014/main" id="{FECFE355-1C09-4BC0-9D02-9CEA06FED0AF}"/>
              </a:ext>
            </a:extLst>
          </p:cNvPr>
          <p:cNvSpPr txBox="1">
            <a:spLocks/>
          </p:cNvSpPr>
          <p:nvPr userDrawn="1"/>
        </p:nvSpPr>
        <p:spPr>
          <a:xfrm>
            <a:off x="3498191" y="6281268"/>
            <a:ext cx="4466588" cy="526448"/>
          </a:xfrm>
          <a:prstGeom prst="rect">
            <a:avLst/>
          </a:prstGeom>
        </p:spPr>
        <p:txBody>
          <a:bodyPr lIns="0" tIns="0" rIns="0" bIns="0" anchor="b" anchorCtr="0">
            <a:normAutofit/>
          </a:bodyPr>
          <a:lstStyle>
            <a:lvl1pPr marL="0" indent="0" algn="l" defTabSz="457200" rtl="0" eaLnBrk="1" latinLnBrk="0" hangingPunct="1">
              <a:lnSpc>
                <a:spcPts val="840"/>
              </a:lnSpc>
              <a:spcBef>
                <a:spcPct val="20000"/>
              </a:spcBef>
              <a:buClr>
                <a:schemeClr val="accent1"/>
              </a:buClr>
              <a:buFontTx/>
              <a:buNone/>
              <a:defRPr sz="700" b="0" i="0" kern="1200" baseline="0">
                <a:solidFill>
                  <a:schemeClr val="tx1"/>
                </a:solidFill>
                <a:latin typeface="Arial"/>
                <a:ea typeface="+mn-ea"/>
                <a:cs typeface="Arial"/>
              </a:defRPr>
            </a:lvl1pPr>
            <a:lvl2pPr marL="623888" indent="-285750" algn="l" defTabSz="457200" rtl="0" eaLnBrk="1" latinLnBrk="0" hangingPunct="1">
              <a:spcBef>
                <a:spcPct val="20000"/>
              </a:spcBef>
              <a:buClr>
                <a:schemeClr val="accent1"/>
              </a:buClr>
              <a:buFont typeface="Arial"/>
              <a:buChar char="–"/>
              <a:defRPr sz="2000" b="0" i="0" kern="1200">
                <a:solidFill>
                  <a:schemeClr val="tx1"/>
                </a:solidFill>
                <a:latin typeface="Arial"/>
                <a:ea typeface="+mn-ea"/>
                <a:cs typeface="Arial"/>
              </a:defRPr>
            </a:lvl2pPr>
            <a:lvl3pPr marL="1031875" indent="-236538" algn="l" defTabSz="457200" rtl="0" eaLnBrk="1" latinLnBrk="0" hangingPunct="1">
              <a:spcBef>
                <a:spcPct val="20000"/>
              </a:spcBef>
              <a:buClr>
                <a:schemeClr val="accent1"/>
              </a:buClr>
              <a:buFont typeface="Arial"/>
              <a:buChar char="•"/>
              <a:defRPr sz="1800" b="0" i="0" kern="1200">
                <a:solidFill>
                  <a:schemeClr val="tx1"/>
                </a:solidFill>
                <a:latin typeface="Arial"/>
                <a:ea typeface="+mn-ea"/>
                <a:cs typeface="Arial"/>
              </a:defRPr>
            </a:lvl3pPr>
            <a:lvl4pPr marL="1484313" indent="-225425" algn="l" defTabSz="457200" rtl="0" eaLnBrk="1" latinLnBrk="0" hangingPunct="1">
              <a:spcBef>
                <a:spcPct val="20000"/>
              </a:spcBef>
              <a:buClr>
                <a:schemeClr val="accent1"/>
              </a:buClr>
              <a:buFont typeface="Arial"/>
              <a:buChar char="–"/>
              <a:defRPr sz="1600" b="0" i="0" kern="1200">
                <a:solidFill>
                  <a:schemeClr val="tx1"/>
                </a:solidFill>
                <a:latin typeface="Arial"/>
                <a:ea typeface="+mn-ea"/>
                <a:cs typeface="Arial"/>
              </a:defRPr>
            </a:lvl4pPr>
            <a:lvl5pPr marL="1951038" indent="-347663" algn="l" defTabSz="457200" rtl="0" eaLnBrk="1" latinLnBrk="0" hangingPunct="1">
              <a:spcBef>
                <a:spcPct val="20000"/>
              </a:spcBef>
              <a:buClr>
                <a:schemeClr val="accent1"/>
              </a:buClr>
              <a:buFont typeface="Arial"/>
              <a:buChar char="»"/>
              <a:defRPr sz="12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algn="ctr"/>
            <a:r>
              <a:rPr lang="en-US" sz="900" b="1">
                <a:solidFill>
                  <a:schemeClr val="tx1"/>
                </a:solidFill>
              </a:rPr>
              <a:t>Confidential and Proprietary Information – Advisory Council Use Only</a:t>
            </a:r>
          </a:p>
        </p:txBody>
      </p:sp>
    </p:spTree>
    <p:extLst>
      <p:ext uri="{BB962C8B-B14F-4D97-AF65-F5344CB8AC3E}">
        <p14:creationId xmlns:p14="http://schemas.microsoft.com/office/powerpoint/2010/main" val="2885557803"/>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Agenda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19E7E5E-95B1-6747-A598-5C9F2AF6D5FF}"/>
              </a:ext>
            </a:extLst>
          </p:cNvPr>
          <p:cNvPicPr>
            <a:picLocks noChangeAspect="1"/>
          </p:cNvPicPr>
          <p:nvPr userDrawn="1"/>
        </p:nvPicPr>
        <p:blipFill>
          <a:blip r:embed="rId2"/>
          <a:stretch>
            <a:fillRect/>
          </a:stretch>
        </p:blipFill>
        <p:spPr>
          <a:xfrm rot="10800000">
            <a:off x="0" y="0"/>
            <a:ext cx="12192000" cy="6858000"/>
          </a:xfrm>
          <a:prstGeom prst="rect">
            <a:avLst/>
          </a:prstGeom>
        </p:spPr>
      </p:pic>
      <p:pic>
        <p:nvPicPr>
          <p:cNvPr id="9" name="Picture 8">
            <a:extLst>
              <a:ext uri="{FF2B5EF4-FFF2-40B4-BE49-F238E27FC236}">
                <a16:creationId xmlns:a16="http://schemas.microsoft.com/office/drawing/2014/main" id="{70BEBD03-6380-2F4B-95A5-FAB38A225677}"/>
              </a:ext>
            </a:extLst>
          </p:cNvPr>
          <p:cNvPicPr>
            <a:picLocks noChangeAspect="1"/>
          </p:cNvPicPr>
          <p:nvPr userDrawn="1"/>
        </p:nvPicPr>
        <p:blipFill rotWithShape="1">
          <a:blip r:embed="rId3"/>
          <a:srcRect l="52014" t="1" r="31802" b="70480"/>
          <a:stretch/>
        </p:blipFill>
        <p:spPr>
          <a:xfrm flipV="1">
            <a:off x="10593405" y="-1"/>
            <a:ext cx="1598595" cy="2428323"/>
          </a:xfrm>
          <a:prstGeom prst="rect">
            <a:avLst/>
          </a:prstGeom>
        </p:spPr>
      </p:pic>
      <p:pic>
        <p:nvPicPr>
          <p:cNvPr id="10" name="Picture 9">
            <a:extLst>
              <a:ext uri="{FF2B5EF4-FFF2-40B4-BE49-F238E27FC236}">
                <a16:creationId xmlns:a16="http://schemas.microsoft.com/office/drawing/2014/main" id="{CC2ED1B6-16F4-0C48-93BA-0968A2D46CF8}"/>
              </a:ext>
            </a:extLst>
          </p:cNvPr>
          <p:cNvPicPr>
            <a:picLocks noChangeAspect="1"/>
          </p:cNvPicPr>
          <p:nvPr userDrawn="1"/>
        </p:nvPicPr>
        <p:blipFill rotWithShape="1">
          <a:blip r:embed="rId4"/>
          <a:srcRect l="59526" t="11917" r="19468" b="40888"/>
          <a:stretch/>
        </p:blipFill>
        <p:spPr>
          <a:xfrm>
            <a:off x="0" y="2252381"/>
            <a:ext cx="2461641" cy="4605619"/>
          </a:xfrm>
          <a:prstGeom prst="rect">
            <a:avLst/>
          </a:prstGeom>
        </p:spPr>
      </p:pic>
      <p:sp>
        <p:nvSpPr>
          <p:cNvPr id="11" name="Rectangle 10">
            <a:extLst>
              <a:ext uri="{FF2B5EF4-FFF2-40B4-BE49-F238E27FC236}">
                <a16:creationId xmlns:a16="http://schemas.microsoft.com/office/drawing/2014/main" id="{D5864E2D-9479-7E41-854A-C30B796BE21F}"/>
              </a:ext>
            </a:extLst>
          </p:cNvPr>
          <p:cNvSpPr/>
          <p:nvPr userDrawn="1"/>
        </p:nvSpPr>
        <p:spPr>
          <a:xfrm>
            <a:off x="2371442" y="414670"/>
            <a:ext cx="8153641" cy="623068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4DF98A7A-AD98-1448-8094-FA13DA74E0FF}"/>
              </a:ext>
            </a:extLst>
          </p:cNvPr>
          <p:cNvSpPr txBox="1">
            <a:spLocks/>
          </p:cNvSpPr>
          <p:nvPr userDrawn="1"/>
        </p:nvSpPr>
        <p:spPr>
          <a:xfrm>
            <a:off x="1106424" y="943188"/>
            <a:ext cx="2093516" cy="575680"/>
          </a:xfrm>
          <a:prstGeom prst="rect">
            <a:avLst/>
          </a:prstGeom>
          <a:solidFill>
            <a:schemeClr val="accent3"/>
          </a:solidFill>
        </p:spPr>
        <p:txBody>
          <a:bodyPr vert="horz" lIns="182880" tIns="91440" rIns="182880" bIns="91440" rtlCol="0" anchor="b">
            <a:norm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pPr algn="r"/>
            <a:r>
              <a:rPr lang="en-US" sz="2400">
                <a:latin typeface="Arial" panose="020B0604020202020204" pitchFamily="34" charset="0"/>
                <a:cs typeface="Arial" panose="020B0604020202020204" pitchFamily="34" charset="0"/>
              </a:rPr>
              <a:t>  Agenda</a:t>
            </a:r>
          </a:p>
        </p:txBody>
      </p:sp>
      <p:pic>
        <p:nvPicPr>
          <p:cNvPr id="13" name="Picture 12">
            <a:extLst>
              <a:ext uri="{FF2B5EF4-FFF2-40B4-BE49-F238E27FC236}">
                <a16:creationId xmlns:a16="http://schemas.microsoft.com/office/drawing/2014/main" id="{BB74EADA-511E-C944-B47F-C20F695C7C96}"/>
              </a:ext>
            </a:extLst>
          </p:cNvPr>
          <p:cNvPicPr>
            <a:picLocks noChangeAspect="1"/>
          </p:cNvPicPr>
          <p:nvPr userDrawn="1"/>
        </p:nvPicPr>
        <p:blipFill>
          <a:blip r:embed="rId5"/>
          <a:stretch>
            <a:fillRect/>
          </a:stretch>
        </p:blipFill>
        <p:spPr>
          <a:xfrm>
            <a:off x="10525083" y="5774466"/>
            <a:ext cx="1533331" cy="980709"/>
          </a:xfrm>
          <a:prstGeom prst="rect">
            <a:avLst/>
          </a:prstGeom>
        </p:spPr>
      </p:pic>
      <p:sp>
        <p:nvSpPr>
          <p:cNvPr id="3" name="Content Placeholder 2">
            <a:extLst>
              <a:ext uri="{FF2B5EF4-FFF2-40B4-BE49-F238E27FC236}">
                <a16:creationId xmlns:a16="http://schemas.microsoft.com/office/drawing/2014/main" id="{B477E437-1DA3-2542-9B19-28548D90D703}"/>
              </a:ext>
            </a:extLst>
          </p:cNvPr>
          <p:cNvSpPr>
            <a:spLocks noGrp="1"/>
          </p:cNvSpPr>
          <p:nvPr>
            <p:ph idx="1" hasCustomPrompt="1"/>
          </p:nvPr>
        </p:nvSpPr>
        <p:spPr>
          <a:xfrm>
            <a:off x="3268262" y="1104404"/>
            <a:ext cx="6552297" cy="5072559"/>
          </a:xfrm>
          <a:prstGeom prst="rect">
            <a:avLst/>
          </a:prstGeom>
        </p:spPr>
        <p:txBody>
          <a:bodyPr/>
          <a:lstStyle>
            <a:lvl1pPr marL="342900" indent="-331788">
              <a:buFont typeface="+mj-lt"/>
              <a:buAutoNum type="arabicPeriod"/>
              <a:tabLst/>
              <a:defRPr b="1">
                <a:solidFill>
                  <a:schemeClr val="accent2"/>
                </a:solidFill>
              </a:defRPr>
            </a:lvl1pPr>
            <a:lvl2pPr marL="604838" indent="-238125">
              <a:tabLst/>
              <a:defRPr sz="1400"/>
            </a:lvl2pPr>
          </a:lstStyle>
          <a:p>
            <a:pPr lvl="0"/>
            <a:r>
              <a:rPr lang="en-US"/>
              <a:t>Welcome and Introduction</a:t>
            </a:r>
          </a:p>
          <a:p>
            <a:pPr lvl="1"/>
            <a:r>
              <a:rPr lang="en-US"/>
              <a:t>Describe section here</a:t>
            </a:r>
          </a:p>
        </p:txBody>
      </p:sp>
      <p:sp>
        <p:nvSpPr>
          <p:cNvPr id="14" name="Content Placeholder 2">
            <a:extLst>
              <a:ext uri="{FF2B5EF4-FFF2-40B4-BE49-F238E27FC236}">
                <a16:creationId xmlns:a16="http://schemas.microsoft.com/office/drawing/2014/main" id="{4187739C-F786-444E-B95D-17BC8542EF6E}"/>
              </a:ext>
            </a:extLst>
          </p:cNvPr>
          <p:cNvSpPr txBox="1">
            <a:spLocks/>
          </p:cNvSpPr>
          <p:nvPr userDrawn="1"/>
        </p:nvSpPr>
        <p:spPr>
          <a:xfrm>
            <a:off x="3498191" y="6281268"/>
            <a:ext cx="4466588" cy="526448"/>
          </a:xfrm>
          <a:prstGeom prst="rect">
            <a:avLst/>
          </a:prstGeom>
        </p:spPr>
        <p:txBody>
          <a:bodyPr lIns="0" tIns="0" rIns="0" bIns="0" anchor="b" anchorCtr="0">
            <a:normAutofit/>
          </a:bodyPr>
          <a:lstStyle>
            <a:lvl1pPr marL="0" indent="0" algn="l" defTabSz="457200" rtl="0" eaLnBrk="1" latinLnBrk="0" hangingPunct="1">
              <a:lnSpc>
                <a:spcPts val="840"/>
              </a:lnSpc>
              <a:spcBef>
                <a:spcPct val="20000"/>
              </a:spcBef>
              <a:buClr>
                <a:schemeClr val="accent1"/>
              </a:buClr>
              <a:buFontTx/>
              <a:buNone/>
              <a:defRPr sz="700" b="0" i="0" kern="1200" baseline="0">
                <a:solidFill>
                  <a:schemeClr val="tx1"/>
                </a:solidFill>
                <a:latin typeface="Arial"/>
                <a:ea typeface="+mn-ea"/>
                <a:cs typeface="Arial"/>
              </a:defRPr>
            </a:lvl1pPr>
            <a:lvl2pPr marL="623888" indent="-285750" algn="l" defTabSz="457200" rtl="0" eaLnBrk="1" latinLnBrk="0" hangingPunct="1">
              <a:spcBef>
                <a:spcPct val="20000"/>
              </a:spcBef>
              <a:buClr>
                <a:schemeClr val="accent1"/>
              </a:buClr>
              <a:buFont typeface="Arial"/>
              <a:buChar char="–"/>
              <a:defRPr sz="2000" b="0" i="0" kern="1200">
                <a:solidFill>
                  <a:schemeClr val="tx1"/>
                </a:solidFill>
                <a:latin typeface="Arial"/>
                <a:ea typeface="+mn-ea"/>
                <a:cs typeface="Arial"/>
              </a:defRPr>
            </a:lvl2pPr>
            <a:lvl3pPr marL="1031875" indent="-236538" algn="l" defTabSz="457200" rtl="0" eaLnBrk="1" latinLnBrk="0" hangingPunct="1">
              <a:spcBef>
                <a:spcPct val="20000"/>
              </a:spcBef>
              <a:buClr>
                <a:schemeClr val="accent1"/>
              </a:buClr>
              <a:buFont typeface="Arial"/>
              <a:buChar char="•"/>
              <a:defRPr sz="1800" b="0" i="0" kern="1200">
                <a:solidFill>
                  <a:schemeClr val="tx1"/>
                </a:solidFill>
                <a:latin typeface="Arial"/>
                <a:ea typeface="+mn-ea"/>
                <a:cs typeface="Arial"/>
              </a:defRPr>
            </a:lvl3pPr>
            <a:lvl4pPr marL="1484313" indent="-225425" algn="l" defTabSz="457200" rtl="0" eaLnBrk="1" latinLnBrk="0" hangingPunct="1">
              <a:spcBef>
                <a:spcPct val="20000"/>
              </a:spcBef>
              <a:buClr>
                <a:schemeClr val="accent1"/>
              </a:buClr>
              <a:buFont typeface="Arial"/>
              <a:buChar char="–"/>
              <a:defRPr sz="1600" b="0" i="0" kern="1200">
                <a:solidFill>
                  <a:schemeClr val="tx1"/>
                </a:solidFill>
                <a:latin typeface="Arial"/>
                <a:ea typeface="+mn-ea"/>
                <a:cs typeface="Arial"/>
              </a:defRPr>
            </a:lvl4pPr>
            <a:lvl5pPr marL="1951038" indent="-347663" algn="l" defTabSz="457200" rtl="0" eaLnBrk="1" latinLnBrk="0" hangingPunct="1">
              <a:spcBef>
                <a:spcPct val="20000"/>
              </a:spcBef>
              <a:buClr>
                <a:schemeClr val="accent1"/>
              </a:buClr>
              <a:buFont typeface="Arial"/>
              <a:buChar char="»"/>
              <a:defRPr sz="12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algn="ctr"/>
            <a:r>
              <a:rPr lang="en-US" sz="900" b="1">
                <a:solidFill>
                  <a:schemeClr val="bg1"/>
                </a:solidFill>
              </a:rPr>
              <a:t>Confidential and Proprietary Information – Advisory Council Use Only</a:t>
            </a:r>
          </a:p>
        </p:txBody>
      </p:sp>
    </p:spTree>
    <p:extLst>
      <p:ext uri="{BB962C8B-B14F-4D97-AF65-F5344CB8AC3E}">
        <p14:creationId xmlns:p14="http://schemas.microsoft.com/office/powerpoint/2010/main" val="2504582408"/>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Quot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525B68-0A8D-A243-9F5A-45C30EA4F682}"/>
              </a:ext>
            </a:extLst>
          </p:cNvPr>
          <p:cNvPicPr>
            <a:picLocks noChangeAspect="1"/>
          </p:cNvPicPr>
          <p:nvPr userDrawn="1"/>
        </p:nvPicPr>
        <p:blipFill>
          <a:blip r:embed="rId2">
            <a:alphaModFix/>
          </a:blip>
          <a:stretch>
            <a:fillRect/>
          </a:stretch>
        </p:blipFill>
        <p:spPr>
          <a:xfrm rot="10800000">
            <a:off x="0" y="0"/>
            <a:ext cx="12192000" cy="6858000"/>
          </a:xfrm>
          <a:prstGeom prst="rect">
            <a:avLst/>
          </a:prstGeom>
          <a:solidFill>
            <a:schemeClr val="bg1"/>
          </a:solidFill>
        </p:spPr>
      </p:pic>
      <p:pic>
        <p:nvPicPr>
          <p:cNvPr id="8" name="Picture 7">
            <a:extLst>
              <a:ext uri="{FF2B5EF4-FFF2-40B4-BE49-F238E27FC236}">
                <a16:creationId xmlns:a16="http://schemas.microsoft.com/office/drawing/2014/main" id="{895E4E74-7741-F145-AD48-3465638D16BE}"/>
              </a:ext>
            </a:extLst>
          </p:cNvPr>
          <p:cNvPicPr>
            <a:picLocks noChangeAspect="1"/>
          </p:cNvPicPr>
          <p:nvPr userDrawn="1"/>
        </p:nvPicPr>
        <p:blipFill rotWithShape="1">
          <a:blip r:embed="rId3"/>
          <a:srcRect l="42529" t="3052" r="46844" b="81960"/>
          <a:stretch/>
        </p:blipFill>
        <p:spPr>
          <a:xfrm rot="10800000">
            <a:off x="10879276" y="-15766"/>
            <a:ext cx="1360021" cy="1597452"/>
          </a:xfrm>
          <a:prstGeom prst="rect">
            <a:avLst/>
          </a:prstGeom>
        </p:spPr>
      </p:pic>
      <p:pic>
        <p:nvPicPr>
          <p:cNvPr id="10" name="Picture 9">
            <a:extLst>
              <a:ext uri="{FF2B5EF4-FFF2-40B4-BE49-F238E27FC236}">
                <a16:creationId xmlns:a16="http://schemas.microsoft.com/office/drawing/2014/main" id="{AA88F59B-BC05-824C-BD58-5CD47AF73E2F}"/>
              </a:ext>
            </a:extLst>
          </p:cNvPr>
          <p:cNvPicPr>
            <a:picLocks noChangeAspect="1"/>
          </p:cNvPicPr>
          <p:nvPr userDrawn="1"/>
        </p:nvPicPr>
        <p:blipFill rotWithShape="1">
          <a:blip r:embed="rId4"/>
          <a:srcRect l="67469" t="11917" r="19468" b="46911"/>
          <a:stretch/>
        </p:blipFill>
        <p:spPr>
          <a:xfrm>
            <a:off x="0" y="2840181"/>
            <a:ext cx="1530692" cy="4017819"/>
          </a:xfrm>
          <a:prstGeom prst="rect">
            <a:avLst/>
          </a:prstGeom>
        </p:spPr>
      </p:pic>
      <p:pic>
        <p:nvPicPr>
          <p:cNvPr id="11" name="Picture 10">
            <a:extLst>
              <a:ext uri="{FF2B5EF4-FFF2-40B4-BE49-F238E27FC236}">
                <a16:creationId xmlns:a16="http://schemas.microsoft.com/office/drawing/2014/main" id="{BEA49C50-36D8-824C-AFD0-DE6F93851BFD}"/>
              </a:ext>
            </a:extLst>
          </p:cNvPr>
          <p:cNvPicPr>
            <a:picLocks noChangeAspect="1"/>
          </p:cNvPicPr>
          <p:nvPr userDrawn="1"/>
        </p:nvPicPr>
        <p:blipFill>
          <a:blip r:embed="rId5"/>
          <a:stretch>
            <a:fillRect/>
          </a:stretch>
        </p:blipFill>
        <p:spPr>
          <a:xfrm>
            <a:off x="2886456" y="1881745"/>
            <a:ext cx="1155761" cy="958436"/>
          </a:xfrm>
          <a:prstGeom prst="rect">
            <a:avLst/>
          </a:prstGeom>
        </p:spPr>
      </p:pic>
      <p:pic>
        <p:nvPicPr>
          <p:cNvPr id="12" name="Picture 11">
            <a:extLst>
              <a:ext uri="{FF2B5EF4-FFF2-40B4-BE49-F238E27FC236}">
                <a16:creationId xmlns:a16="http://schemas.microsoft.com/office/drawing/2014/main" id="{CAE342F2-4E1A-894C-9ADE-6498C2106293}"/>
              </a:ext>
            </a:extLst>
          </p:cNvPr>
          <p:cNvPicPr>
            <a:picLocks noChangeAspect="1"/>
          </p:cNvPicPr>
          <p:nvPr userDrawn="1"/>
        </p:nvPicPr>
        <p:blipFill>
          <a:blip r:embed="rId6"/>
          <a:stretch>
            <a:fillRect/>
          </a:stretch>
        </p:blipFill>
        <p:spPr>
          <a:xfrm>
            <a:off x="8687307" y="2949782"/>
            <a:ext cx="1155761" cy="958436"/>
          </a:xfrm>
          <a:prstGeom prst="rect">
            <a:avLst/>
          </a:prstGeom>
        </p:spPr>
      </p:pic>
      <p:pic>
        <p:nvPicPr>
          <p:cNvPr id="13" name="Picture 12">
            <a:extLst>
              <a:ext uri="{FF2B5EF4-FFF2-40B4-BE49-F238E27FC236}">
                <a16:creationId xmlns:a16="http://schemas.microsoft.com/office/drawing/2014/main" id="{83BB0916-3FA6-CB4D-91B1-0BF92E585F2C}"/>
              </a:ext>
            </a:extLst>
          </p:cNvPr>
          <p:cNvPicPr>
            <a:picLocks noChangeAspect="1"/>
          </p:cNvPicPr>
          <p:nvPr userDrawn="1"/>
        </p:nvPicPr>
        <p:blipFill>
          <a:blip r:embed="rId7"/>
          <a:stretch>
            <a:fillRect/>
          </a:stretch>
        </p:blipFill>
        <p:spPr>
          <a:xfrm>
            <a:off x="10011209" y="5381998"/>
            <a:ext cx="2047205" cy="1309380"/>
          </a:xfrm>
          <a:prstGeom prst="rect">
            <a:avLst/>
          </a:prstGeom>
        </p:spPr>
      </p:pic>
      <p:sp>
        <p:nvSpPr>
          <p:cNvPr id="2" name="Title 1">
            <a:extLst>
              <a:ext uri="{FF2B5EF4-FFF2-40B4-BE49-F238E27FC236}">
                <a16:creationId xmlns:a16="http://schemas.microsoft.com/office/drawing/2014/main" id="{5C51A26E-348B-A641-8021-C721134BCE7B}"/>
              </a:ext>
            </a:extLst>
          </p:cNvPr>
          <p:cNvSpPr>
            <a:spLocks noGrp="1"/>
          </p:cNvSpPr>
          <p:nvPr>
            <p:ph type="title" hasCustomPrompt="1"/>
          </p:nvPr>
        </p:nvSpPr>
        <p:spPr>
          <a:xfrm>
            <a:off x="3859830" y="2102502"/>
            <a:ext cx="5212918" cy="1948458"/>
          </a:xfrm>
          <a:prstGeom prst="rect">
            <a:avLst/>
          </a:prstGeom>
        </p:spPr>
        <p:txBody>
          <a:bodyPr anchor="t">
            <a:normAutofit/>
          </a:bodyPr>
          <a:lstStyle>
            <a:lvl1pPr>
              <a:defRPr sz="2800">
                <a:solidFill>
                  <a:schemeClr val="bg1"/>
                </a:solidFill>
              </a:defRPr>
            </a:lvl1pPr>
          </a:lstStyle>
          <a:p>
            <a:r>
              <a:rPr lang="en-US"/>
              <a:t>Quote slide – go into master to move quote marks. </a:t>
            </a:r>
            <a:br>
              <a:rPr lang="en-US"/>
            </a:br>
            <a:r>
              <a:rPr lang="en-US"/>
              <a:t>Lorem ipsum dolor sit </a:t>
            </a:r>
            <a:r>
              <a:rPr lang="en-US" err="1"/>
              <a:t>amet</a:t>
            </a:r>
            <a:r>
              <a:rPr lang="en-US"/>
              <a:t>, </a:t>
            </a:r>
            <a:r>
              <a:rPr lang="en-US" err="1"/>
              <a:t>consectetur</a:t>
            </a:r>
            <a:r>
              <a:rPr lang="en-US"/>
              <a:t> sed do </a:t>
            </a:r>
            <a:r>
              <a:rPr lang="en-US" err="1"/>
              <a:t>eiusmod</a:t>
            </a:r>
            <a:endParaRPr lang="en-US"/>
          </a:p>
        </p:txBody>
      </p:sp>
      <p:sp>
        <p:nvSpPr>
          <p:cNvPr id="9" name="Content Placeholder 2">
            <a:extLst>
              <a:ext uri="{FF2B5EF4-FFF2-40B4-BE49-F238E27FC236}">
                <a16:creationId xmlns:a16="http://schemas.microsoft.com/office/drawing/2014/main" id="{FC4C0E94-847A-445B-9DA7-B89E20DF158A}"/>
              </a:ext>
            </a:extLst>
          </p:cNvPr>
          <p:cNvSpPr txBox="1">
            <a:spLocks/>
          </p:cNvSpPr>
          <p:nvPr userDrawn="1"/>
        </p:nvSpPr>
        <p:spPr>
          <a:xfrm>
            <a:off x="3498191" y="6281268"/>
            <a:ext cx="4466588" cy="526448"/>
          </a:xfrm>
          <a:prstGeom prst="rect">
            <a:avLst/>
          </a:prstGeom>
        </p:spPr>
        <p:txBody>
          <a:bodyPr lIns="0" tIns="0" rIns="0" bIns="0" anchor="b" anchorCtr="0">
            <a:normAutofit/>
          </a:bodyPr>
          <a:lstStyle>
            <a:lvl1pPr marL="0" indent="0" algn="l" defTabSz="457200" rtl="0" eaLnBrk="1" latinLnBrk="0" hangingPunct="1">
              <a:lnSpc>
                <a:spcPts val="840"/>
              </a:lnSpc>
              <a:spcBef>
                <a:spcPct val="20000"/>
              </a:spcBef>
              <a:buClr>
                <a:schemeClr val="accent1"/>
              </a:buClr>
              <a:buFontTx/>
              <a:buNone/>
              <a:defRPr sz="700" b="0" i="0" kern="1200" baseline="0">
                <a:solidFill>
                  <a:schemeClr val="tx1"/>
                </a:solidFill>
                <a:latin typeface="Arial"/>
                <a:ea typeface="+mn-ea"/>
                <a:cs typeface="Arial"/>
              </a:defRPr>
            </a:lvl1pPr>
            <a:lvl2pPr marL="623888" indent="-285750" algn="l" defTabSz="457200" rtl="0" eaLnBrk="1" latinLnBrk="0" hangingPunct="1">
              <a:spcBef>
                <a:spcPct val="20000"/>
              </a:spcBef>
              <a:buClr>
                <a:schemeClr val="accent1"/>
              </a:buClr>
              <a:buFont typeface="Arial"/>
              <a:buChar char="–"/>
              <a:defRPr sz="2000" b="0" i="0" kern="1200">
                <a:solidFill>
                  <a:schemeClr val="tx1"/>
                </a:solidFill>
                <a:latin typeface="Arial"/>
                <a:ea typeface="+mn-ea"/>
                <a:cs typeface="Arial"/>
              </a:defRPr>
            </a:lvl2pPr>
            <a:lvl3pPr marL="1031875" indent="-236538" algn="l" defTabSz="457200" rtl="0" eaLnBrk="1" latinLnBrk="0" hangingPunct="1">
              <a:spcBef>
                <a:spcPct val="20000"/>
              </a:spcBef>
              <a:buClr>
                <a:schemeClr val="accent1"/>
              </a:buClr>
              <a:buFont typeface="Arial"/>
              <a:buChar char="•"/>
              <a:defRPr sz="1800" b="0" i="0" kern="1200">
                <a:solidFill>
                  <a:schemeClr val="tx1"/>
                </a:solidFill>
                <a:latin typeface="Arial"/>
                <a:ea typeface="+mn-ea"/>
                <a:cs typeface="Arial"/>
              </a:defRPr>
            </a:lvl3pPr>
            <a:lvl4pPr marL="1484313" indent="-225425" algn="l" defTabSz="457200" rtl="0" eaLnBrk="1" latinLnBrk="0" hangingPunct="1">
              <a:spcBef>
                <a:spcPct val="20000"/>
              </a:spcBef>
              <a:buClr>
                <a:schemeClr val="accent1"/>
              </a:buClr>
              <a:buFont typeface="Arial"/>
              <a:buChar char="–"/>
              <a:defRPr sz="1600" b="0" i="0" kern="1200">
                <a:solidFill>
                  <a:schemeClr val="tx1"/>
                </a:solidFill>
                <a:latin typeface="Arial"/>
                <a:ea typeface="+mn-ea"/>
                <a:cs typeface="Arial"/>
              </a:defRPr>
            </a:lvl4pPr>
            <a:lvl5pPr marL="1951038" indent="-347663" algn="l" defTabSz="457200" rtl="0" eaLnBrk="1" latinLnBrk="0" hangingPunct="1">
              <a:spcBef>
                <a:spcPct val="20000"/>
              </a:spcBef>
              <a:buClr>
                <a:schemeClr val="accent1"/>
              </a:buClr>
              <a:buFont typeface="Arial"/>
              <a:buChar char="»"/>
              <a:defRPr sz="12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algn="ctr"/>
            <a:r>
              <a:rPr lang="en-US" sz="900" b="1">
                <a:solidFill>
                  <a:schemeClr val="bg1"/>
                </a:solidFill>
              </a:rPr>
              <a:t>Confidential and Proprietary Information – Advisory Council Use Only</a:t>
            </a:r>
          </a:p>
        </p:txBody>
      </p:sp>
    </p:spTree>
    <p:extLst>
      <p:ext uri="{BB962C8B-B14F-4D97-AF65-F5344CB8AC3E}">
        <p14:creationId xmlns:p14="http://schemas.microsoft.com/office/powerpoint/2010/main" val="4240914271"/>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E3034F-AD21-C14B-8EC5-5910947D9CA2}"/>
              </a:ext>
            </a:extLst>
          </p:cNvPr>
          <p:cNvSpPr>
            <a:spLocks noGrp="1"/>
          </p:cNvSpPr>
          <p:nvPr>
            <p:ph sz="half" idx="1"/>
          </p:nvPr>
        </p:nvSpPr>
        <p:spPr>
          <a:xfrm>
            <a:off x="308758" y="1353787"/>
            <a:ext cx="5181600" cy="482317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1D3BA7F-6800-0F4D-AE4F-AC73818648C7}"/>
              </a:ext>
            </a:extLst>
          </p:cNvPr>
          <p:cNvSpPr>
            <a:spLocks noGrp="1"/>
          </p:cNvSpPr>
          <p:nvPr>
            <p:ph sz="half" idx="2"/>
          </p:nvPr>
        </p:nvSpPr>
        <p:spPr>
          <a:xfrm>
            <a:off x="6096000" y="1353787"/>
            <a:ext cx="5181600" cy="482317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3FC3C84F-3947-0847-BD86-8CD3383948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D477FB-D443-1442-9436-0B9E4B8EE76E}"/>
              </a:ext>
            </a:extLst>
          </p:cNvPr>
          <p:cNvSpPr>
            <a:spLocks noGrp="1"/>
          </p:cNvSpPr>
          <p:nvPr>
            <p:ph type="sldNum" sz="quarter" idx="12"/>
          </p:nvPr>
        </p:nvSpPr>
        <p:spPr/>
        <p:txBody>
          <a:bodyPr/>
          <a:lstStyle/>
          <a:p>
            <a:fld id="{5F11D25B-FE7E-D147-BA60-BCA26429A921}" type="slidenum">
              <a:rPr lang="en-US" smtClean="0"/>
              <a:t>‹#›</a:t>
            </a:fld>
            <a:endParaRPr lang="en-US"/>
          </a:p>
        </p:txBody>
      </p:sp>
      <p:sp>
        <p:nvSpPr>
          <p:cNvPr id="8" name="Title 7">
            <a:extLst>
              <a:ext uri="{FF2B5EF4-FFF2-40B4-BE49-F238E27FC236}">
                <a16:creationId xmlns:a16="http://schemas.microsoft.com/office/drawing/2014/main" id="{FCCDB9FA-AA44-5841-9E1A-0239839413AF}"/>
              </a:ext>
            </a:extLst>
          </p:cNvPr>
          <p:cNvSpPr>
            <a:spLocks noGrp="1"/>
          </p:cNvSpPr>
          <p:nvPr>
            <p:ph type="title"/>
          </p:nvPr>
        </p:nvSpPr>
        <p:spPr/>
        <p:txBody>
          <a:bodyPr/>
          <a:lstStyle/>
          <a:p>
            <a:r>
              <a:rPr lang="en-US"/>
              <a:t>Click to edit Master title style</a:t>
            </a:r>
          </a:p>
        </p:txBody>
      </p:sp>
      <p:sp>
        <p:nvSpPr>
          <p:cNvPr id="9" name="Content Placeholder 2">
            <a:extLst>
              <a:ext uri="{FF2B5EF4-FFF2-40B4-BE49-F238E27FC236}">
                <a16:creationId xmlns:a16="http://schemas.microsoft.com/office/drawing/2014/main" id="{59006257-185C-48CB-829C-DF81D3E7D063}"/>
              </a:ext>
            </a:extLst>
          </p:cNvPr>
          <p:cNvSpPr txBox="1">
            <a:spLocks/>
          </p:cNvSpPr>
          <p:nvPr userDrawn="1"/>
        </p:nvSpPr>
        <p:spPr>
          <a:xfrm>
            <a:off x="3498191" y="6281268"/>
            <a:ext cx="4466588" cy="526448"/>
          </a:xfrm>
          <a:prstGeom prst="rect">
            <a:avLst/>
          </a:prstGeom>
        </p:spPr>
        <p:txBody>
          <a:bodyPr lIns="0" tIns="0" rIns="0" bIns="0" anchor="b" anchorCtr="0">
            <a:normAutofit/>
          </a:bodyPr>
          <a:lstStyle>
            <a:lvl1pPr marL="0" indent="0" algn="l" defTabSz="457200" rtl="0" eaLnBrk="1" latinLnBrk="0" hangingPunct="1">
              <a:lnSpc>
                <a:spcPts val="840"/>
              </a:lnSpc>
              <a:spcBef>
                <a:spcPct val="20000"/>
              </a:spcBef>
              <a:buClr>
                <a:schemeClr val="accent1"/>
              </a:buClr>
              <a:buFontTx/>
              <a:buNone/>
              <a:defRPr sz="700" b="0" i="0" kern="1200" baseline="0">
                <a:solidFill>
                  <a:schemeClr val="tx1"/>
                </a:solidFill>
                <a:latin typeface="Arial"/>
                <a:ea typeface="+mn-ea"/>
                <a:cs typeface="Arial"/>
              </a:defRPr>
            </a:lvl1pPr>
            <a:lvl2pPr marL="623888" indent="-285750" algn="l" defTabSz="457200" rtl="0" eaLnBrk="1" latinLnBrk="0" hangingPunct="1">
              <a:spcBef>
                <a:spcPct val="20000"/>
              </a:spcBef>
              <a:buClr>
                <a:schemeClr val="accent1"/>
              </a:buClr>
              <a:buFont typeface="Arial"/>
              <a:buChar char="–"/>
              <a:defRPr sz="2000" b="0" i="0" kern="1200">
                <a:solidFill>
                  <a:schemeClr val="tx1"/>
                </a:solidFill>
                <a:latin typeface="Arial"/>
                <a:ea typeface="+mn-ea"/>
                <a:cs typeface="Arial"/>
              </a:defRPr>
            </a:lvl2pPr>
            <a:lvl3pPr marL="1031875" indent="-236538" algn="l" defTabSz="457200" rtl="0" eaLnBrk="1" latinLnBrk="0" hangingPunct="1">
              <a:spcBef>
                <a:spcPct val="20000"/>
              </a:spcBef>
              <a:buClr>
                <a:schemeClr val="accent1"/>
              </a:buClr>
              <a:buFont typeface="Arial"/>
              <a:buChar char="•"/>
              <a:defRPr sz="1800" b="0" i="0" kern="1200">
                <a:solidFill>
                  <a:schemeClr val="tx1"/>
                </a:solidFill>
                <a:latin typeface="Arial"/>
                <a:ea typeface="+mn-ea"/>
                <a:cs typeface="Arial"/>
              </a:defRPr>
            </a:lvl3pPr>
            <a:lvl4pPr marL="1484313" indent="-225425" algn="l" defTabSz="457200" rtl="0" eaLnBrk="1" latinLnBrk="0" hangingPunct="1">
              <a:spcBef>
                <a:spcPct val="20000"/>
              </a:spcBef>
              <a:buClr>
                <a:schemeClr val="accent1"/>
              </a:buClr>
              <a:buFont typeface="Arial"/>
              <a:buChar char="–"/>
              <a:defRPr sz="1600" b="0" i="0" kern="1200">
                <a:solidFill>
                  <a:schemeClr val="tx1"/>
                </a:solidFill>
                <a:latin typeface="Arial"/>
                <a:ea typeface="+mn-ea"/>
                <a:cs typeface="Arial"/>
              </a:defRPr>
            </a:lvl4pPr>
            <a:lvl5pPr marL="1951038" indent="-347663" algn="l" defTabSz="457200" rtl="0" eaLnBrk="1" latinLnBrk="0" hangingPunct="1">
              <a:spcBef>
                <a:spcPct val="20000"/>
              </a:spcBef>
              <a:buClr>
                <a:schemeClr val="accent1"/>
              </a:buClr>
              <a:buFont typeface="Arial"/>
              <a:buChar char="»"/>
              <a:defRPr sz="12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algn="ctr"/>
            <a:r>
              <a:rPr lang="en-US" sz="900" b="1">
                <a:solidFill>
                  <a:schemeClr val="tx1"/>
                </a:solidFill>
              </a:rPr>
              <a:t>Confidential and Proprietary Information – Advisory Council Use Only</a:t>
            </a:r>
          </a:p>
        </p:txBody>
      </p:sp>
    </p:spTree>
    <p:extLst>
      <p:ext uri="{BB962C8B-B14F-4D97-AF65-F5344CB8AC3E}">
        <p14:creationId xmlns:p14="http://schemas.microsoft.com/office/powerpoint/2010/main" val="544322158"/>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8BD197-94CF-034D-8DCD-F4AB72A7A7A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79339E4-5198-0E42-996F-259946A38F7F}"/>
              </a:ext>
            </a:extLst>
          </p:cNvPr>
          <p:cNvSpPr>
            <a:spLocks noGrp="1"/>
          </p:cNvSpPr>
          <p:nvPr>
            <p:ph type="ctrTitle"/>
          </p:nvPr>
        </p:nvSpPr>
        <p:spPr>
          <a:xfrm>
            <a:off x="1879606" y="2232233"/>
            <a:ext cx="7861434" cy="1113833"/>
          </a:xfrm>
          <a:prstGeom prst="rect">
            <a:avLst/>
          </a:prstGeom>
        </p:spPr>
        <p:txBody>
          <a:bodyPr anchor="b">
            <a:noAutofit/>
          </a:bodyPr>
          <a:lstStyle>
            <a:lvl1pPr algn="l">
              <a:defRPr sz="2800" b="1">
                <a:solidFill>
                  <a:schemeClr val="accent3"/>
                </a:solidFill>
              </a:defRPr>
            </a:lvl1pPr>
          </a:lstStyle>
          <a:p>
            <a:r>
              <a:rPr lang="en-US"/>
              <a:t>Click to edit Master title style</a:t>
            </a:r>
          </a:p>
        </p:txBody>
      </p:sp>
      <p:sp>
        <p:nvSpPr>
          <p:cNvPr id="3" name="Subtitle 2">
            <a:extLst>
              <a:ext uri="{FF2B5EF4-FFF2-40B4-BE49-F238E27FC236}">
                <a16:creationId xmlns:a16="http://schemas.microsoft.com/office/drawing/2014/main" id="{61424727-8436-F14F-8B24-560EF443CAF2}"/>
              </a:ext>
            </a:extLst>
          </p:cNvPr>
          <p:cNvSpPr>
            <a:spLocks noGrp="1"/>
          </p:cNvSpPr>
          <p:nvPr>
            <p:ph type="subTitle" idx="1"/>
          </p:nvPr>
        </p:nvSpPr>
        <p:spPr>
          <a:xfrm>
            <a:off x="1885430" y="3468112"/>
            <a:ext cx="7855609" cy="772425"/>
          </a:xfrm>
          <a:prstGeom prst="rect">
            <a:avLst/>
          </a:prstGeom>
        </p:spPr>
        <p:txBody>
          <a:bodyPr>
            <a:no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pic>
        <p:nvPicPr>
          <p:cNvPr id="9" name="Picture 8">
            <a:extLst>
              <a:ext uri="{FF2B5EF4-FFF2-40B4-BE49-F238E27FC236}">
                <a16:creationId xmlns:a16="http://schemas.microsoft.com/office/drawing/2014/main" id="{2194B017-FBC9-384D-8139-980A82BAEC84}"/>
              </a:ext>
            </a:extLst>
          </p:cNvPr>
          <p:cNvPicPr>
            <a:picLocks noChangeAspect="1"/>
          </p:cNvPicPr>
          <p:nvPr userDrawn="1"/>
        </p:nvPicPr>
        <p:blipFill rotWithShape="1">
          <a:blip r:embed="rId3"/>
          <a:srcRect l="1" t="70972" r="35838"/>
          <a:stretch/>
        </p:blipFill>
        <p:spPr>
          <a:xfrm>
            <a:off x="2736599" y="0"/>
            <a:ext cx="9455401" cy="3562530"/>
          </a:xfrm>
          <a:prstGeom prst="rect">
            <a:avLst/>
          </a:prstGeom>
        </p:spPr>
      </p:pic>
      <p:pic>
        <p:nvPicPr>
          <p:cNvPr id="10" name="Picture 9">
            <a:extLst>
              <a:ext uri="{FF2B5EF4-FFF2-40B4-BE49-F238E27FC236}">
                <a16:creationId xmlns:a16="http://schemas.microsoft.com/office/drawing/2014/main" id="{117C22CE-1DBB-2340-BD99-9F1FA60BFE88}"/>
              </a:ext>
            </a:extLst>
          </p:cNvPr>
          <p:cNvPicPr>
            <a:picLocks noChangeAspect="1"/>
          </p:cNvPicPr>
          <p:nvPr userDrawn="1"/>
        </p:nvPicPr>
        <p:blipFill rotWithShape="1">
          <a:blip r:embed="rId4"/>
          <a:srcRect l="88737" t="31605" b="22958"/>
          <a:stretch/>
        </p:blipFill>
        <p:spPr>
          <a:xfrm>
            <a:off x="0" y="2592949"/>
            <a:ext cx="1269543" cy="4265051"/>
          </a:xfrm>
          <a:prstGeom prst="rect">
            <a:avLst/>
          </a:prstGeom>
        </p:spPr>
      </p:pic>
      <p:pic>
        <p:nvPicPr>
          <p:cNvPr id="11" name="Picture 10">
            <a:extLst>
              <a:ext uri="{FF2B5EF4-FFF2-40B4-BE49-F238E27FC236}">
                <a16:creationId xmlns:a16="http://schemas.microsoft.com/office/drawing/2014/main" id="{577B8AC3-BC97-4942-A44E-9EFDA4829CF5}"/>
              </a:ext>
            </a:extLst>
          </p:cNvPr>
          <p:cNvPicPr>
            <a:picLocks noChangeAspect="1"/>
          </p:cNvPicPr>
          <p:nvPr userDrawn="1"/>
        </p:nvPicPr>
        <p:blipFill rotWithShape="1">
          <a:blip r:embed="rId5"/>
          <a:srcRect l="47396" t="58991" r="31623" b="3522"/>
          <a:stretch/>
        </p:blipFill>
        <p:spPr>
          <a:xfrm>
            <a:off x="0" y="3765088"/>
            <a:ext cx="1609438" cy="2394693"/>
          </a:xfrm>
          <a:prstGeom prst="rect">
            <a:avLst/>
          </a:prstGeom>
        </p:spPr>
      </p:pic>
      <p:pic>
        <p:nvPicPr>
          <p:cNvPr id="12" name="Picture 11">
            <a:extLst>
              <a:ext uri="{FF2B5EF4-FFF2-40B4-BE49-F238E27FC236}">
                <a16:creationId xmlns:a16="http://schemas.microsoft.com/office/drawing/2014/main" id="{A5D6F535-5140-3A4D-8643-FAE8B1C855BC}"/>
              </a:ext>
            </a:extLst>
          </p:cNvPr>
          <p:cNvPicPr>
            <a:picLocks noChangeAspect="1"/>
          </p:cNvPicPr>
          <p:nvPr userDrawn="1"/>
        </p:nvPicPr>
        <p:blipFill>
          <a:blip r:embed="rId6"/>
          <a:stretch>
            <a:fillRect/>
          </a:stretch>
        </p:blipFill>
        <p:spPr>
          <a:xfrm>
            <a:off x="10011209" y="5381998"/>
            <a:ext cx="2047205" cy="1309380"/>
          </a:xfrm>
          <a:prstGeom prst="rect">
            <a:avLst/>
          </a:prstGeom>
        </p:spPr>
      </p:pic>
      <p:sp>
        <p:nvSpPr>
          <p:cNvPr id="13" name="Content Placeholder 2">
            <a:extLst>
              <a:ext uri="{FF2B5EF4-FFF2-40B4-BE49-F238E27FC236}">
                <a16:creationId xmlns:a16="http://schemas.microsoft.com/office/drawing/2014/main" id="{C5995B47-A814-4192-B56D-AC40DCBEA507}"/>
              </a:ext>
            </a:extLst>
          </p:cNvPr>
          <p:cNvSpPr txBox="1">
            <a:spLocks/>
          </p:cNvSpPr>
          <p:nvPr userDrawn="1"/>
        </p:nvSpPr>
        <p:spPr>
          <a:xfrm>
            <a:off x="3498191" y="6281268"/>
            <a:ext cx="4466588" cy="526448"/>
          </a:xfrm>
          <a:prstGeom prst="rect">
            <a:avLst/>
          </a:prstGeom>
        </p:spPr>
        <p:txBody>
          <a:bodyPr lIns="0" tIns="0" rIns="0" bIns="0" anchor="b" anchorCtr="0">
            <a:normAutofit/>
          </a:bodyPr>
          <a:lstStyle>
            <a:lvl1pPr marL="0" indent="0" algn="l" defTabSz="457200" rtl="0" eaLnBrk="1" latinLnBrk="0" hangingPunct="1">
              <a:lnSpc>
                <a:spcPts val="840"/>
              </a:lnSpc>
              <a:spcBef>
                <a:spcPct val="20000"/>
              </a:spcBef>
              <a:buClr>
                <a:schemeClr val="accent1"/>
              </a:buClr>
              <a:buFontTx/>
              <a:buNone/>
              <a:defRPr sz="700" b="0" i="0" kern="1200" baseline="0">
                <a:solidFill>
                  <a:schemeClr val="tx1"/>
                </a:solidFill>
                <a:latin typeface="Arial"/>
                <a:ea typeface="+mn-ea"/>
                <a:cs typeface="Arial"/>
              </a:defRPr>
            </a:lvl1pPr>
            <a:lvl2pPr marL="623888" indent="-285750" algn="l" defTabSz="457200" rtl="0" eaLnBrk="1" latinLnBrk="0" hangingPunct="1">
              <a:spcBef>
                <a:spcPct val="20000"/>
              </a:spcBef>
              <a:buClr>
                <a:schemeClr val="accent1"/>
              </a:buClr>
              <a:buFont typeface="Arial"/>
              <a:buChar char="–"/>
              <a:defRPr sz="2000" b="0" i="0" kern="1200">
                <a:solidFill>
                  <a:schemeClr val="tx1"/>
                </a:solidFill>
                <a:latin typeface="Arial"/>
                <a:ea typeface="+mn-ea"/>
                <a:cs typeface="Arial"/>
              </a:defRPr>
            </a:lvl2pPr>
            <a:lvl3pPr marL="1031875" indent="-236538" algn="l" defTabSz="457200" rtl="0" eaLnBrk="1" latinLnBrk="0" hangingPunct="1">
              <a:spcBef>
                <a:spcPct val="20000"/>
              </a:spcBef>
              <a:buClr>
                <a:schemeClr val="accent1"/>
              </a:buClr>
              <a:buFont typeface="Arial"/>
              <a:buChar char="•"/>
              <a:defRPr sz="1800" b="0" i="0" kern="1200">
                <a:solidFill>
                  <a:schemeClr val="tx1"/>
                </a:solidFill>
                <a:latin typeface="Arial"/>
                <a:ea typeface="+mn-ea"/>
                <a:cs typeface="Arial"/>
              </a:defRPr>
            </a:lvl3pPr>
            <a:lvl4pPr marL="1484313" indent="-225425" algn="l" defTabSz="457200" rtl="0" eaLnBrk="1" latinLnBrk="0" hangingPunct="1">
              <a:spcBef>
                <a:spcPct val="20000"/>
              </a:spcBef>
              <a:buClr>
                <a:schemeClr val="accent1"/>
              </a:buClr>
              <a:buFont typeface="Arial"/>
              <a:buChar char="–"/>
              <a:defRPr sz="1600" b="0" i="0" kern="1200">
                <a:solidFill>
                  <a:schemeClr val="tx1"/>
                </a:solidFill>
                <a:latin typeface="Arial"/>
                <a:ea typeface="+mn-ea"/>
                <a:cs typeface="Arial"/>
              </a:defRPr>
            </a:lvl4pPr>
            <a:lvl5pPr marL="1951038" indent="-347663" algn="l" defTabSz="457200" rtl="0" eaLnBrk="1" latinLnBrk="0" hangingPunct="1">
              <a:spcBef>
                <a:spcPct val="20000"/>
              </a:spcBef>
              <a:buClr>
                <a:schemeClr val="accent1"/>
              </a:buClr>
              <a:buFont typeface="Arial"/>
              <a:buChar char="»"/>
              <a:defRPr sz="12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algn="ctr"/>
            <a:r>
              <a:rPr lang="en-US" sz="900" b="1">
                <a:solidFill>
                  <a:schemeClr val="bg1"/>
                </a:solidFill>
              </a:rPr>
              <a:t>Confidential and Proprietary Information – Advisory Council Use Only</a:t>
            </a:r>
          </a:p>
        </p:txBody>
      </p:sp>
    </p:spTree>
    <p:extLst>
      <p:ext uri="{BB962C8B-B14F-4D97-AF65-F5344CB8AC3E}">
        <p14:creationId xmlns:p14="http://schemas.microsoft.com/office/powerpoint/2010/main" val="2801471942"/>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394203C-7B92-A14C-AE86-4898E17676CA}"/>
              </a:ext>
            </a:extLst>
          </p:cNvPr>
          <p:cNvSpPr>
            <a:spLocks noGrp="1"/>
          </p:cNvSpPr>
          <p:nvPr>
            <p:ph type="body" idx="1"/>
          </p:nvPr>
        </p:nvSpPr>
        <p:spPr>
          <a:xfrm>
            <a:off x="839788" y="1241776"/>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32E086D-C67F-534C-AEF8-DD9C257FB749}"/>
              </a:ext>
            </a:extLst>
          </p:cNvPr>
          <p:cNvSpPr>
            <a:spLocks noGrp="1"/>
          </p:cNvSpPr>
          <p:nvPr>
            <p:ph sz="half" idx="2"/>
          </p:nvPr>
        </p:nvSpPr>
        <p:spPr>
          <a:xfrm>
            <a:off x="839788" y="2065688"/>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998C58-3764-8042-9256-E961C2B47020}"/>
              </a:ext>
            </a:extLst>
          </p:cNvPr>
          <p:cNvSpPr>
            <a:spLocks noGrp="1"/>
          </p:cNvSpPr>
          <p:nvPr>
            <p:ph type="body" sz="quarter" idx="3"/>
          </p:nvPr>
        </p:nvSpPr>
        <p:spPr>
          <a:xfrm>
            <a:off x="6172200" y="1241776"/>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4C3AE02-1C3E-824D-916F-D57D75ECBAF8}"/>
              </a:ext>
            </a:extLst>
          </p:cNvPr>
          <p:cNvSpPr>
            <a:spLocks noGrp="1"/>
          </p:cNvSpPr>
          <p:nvPr>
            <p:ph sz="quarter" idx="4"/>
          </p:nvPr>
        </p:nvSpPr>
        <p:spPr>
          <a:xfrm>
            <a:off x="6172200" y="2065688"/>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CE23EDFC-F48C-BD40-BAA7-CBB31BD3262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A024A80-6C9C-EC49-AD56-EC47F5F25D9F}"/>
              </a:ext>
            </a:extLst>
          </p:cNvPr>
          <p:cNvSpPr>
            <a:spLocks noGrp="1"/>
          </p:cNvSpPr>
          <p:nvPr>
            <p:ph type="sldNum" sz="quarter" idx="12"/>
          </p:nvPr>
        </p:nvSpPr>
        <p:spPr/>
        <p:txBody>
          <a:bodyPr/>
          <a:lstStyle/>
          <a:p>
            <a:fld id="{5F11D25B-FE7E-D147-BA60-BCA26429A921}" type="slidenum">
              <a:rPr lang="en-US" smtClean="0"/>
              <a:t>‹#›</a:t>
            </a:fld>
            <a:endParaRPr lang="en-US"/>
          </a:p>
        </p:txBody>
      </p:sp>
      <p:sp>
        <p:nvSpPr>
          <p:cNvPr id="10" name="Title 9">
            <a:extLst>
              <a:ext uri="{FF2B5EF4-FFF2-40B4-BE49-F238E27FC236}">
                <a16:creationId xmlns:a16="http://schemas.microsoft.com/office/drawing/2014/main" id="{76467987-8903-254D-869B-C538188F98C3}"/>
              </a:ext>
            </a:extLst>
          </p:cNvPr>
          <p:cNvSpPr>
            <a:spLocks noGrp="1"/>
          </p:cNvSpPr>
          <p:nvPr>
            <p:ph type="title"/>
          </p:nvPr>
        </p:nvSpPr>
        <p:spPr/>
        <p:txBody>
          <a:bodyPr/>
          <a:lstStyle/>
          <a:p>
            <a:r>
              <a:rPr lang="en-US"/>
              <a:t>Click to edit Master title style</a:t>
            </a:r>
          </a:p>
        </p:txBody>
      </p:sp>
      <p:sp>
        <p:nvSpPr>
          <p:cNvPr id="11" name="Content Placeholder 2">
            <a:extLst>
              <a:ext uri="{FF2B5EF4-FFF2-40B4-BE49-F238E27FC236}">
                <a16:creationId xmlns:a16="http://schemas.microsoft.com/office/drawing/2014/main" id="{BA627E6A-11D7-4F3C-8E05-BCF356BFB526}"/>
              </a:ext>
            </a:extLst>
          </p:cNvPr>
          <p:cNvSpPr txBox="1">
            <a:spLocks/>
          </p:cNvSpPr>
          <p:nvPr userDrawn="1"/>
        </p:nvSpPr>
        <p:spPr>
          <a:xfrm>
            <a:off x="3498191" y="6281268"/>
            <a:ext cx="4466588" cy="526448"/>
          </a:xfrm>
          <a:prstGeom prst="rect">
            <a:avLst/>
          </a:prstGeom>
        </p:spPr>
        <p:txBody>
          <a:bodyPr lIns="0" tIns="0" rIns="0" bIns="0" anchor="b" anchorCtr="0">
            <a:normAutofit/>
          </a:bodyPr>
          <a:lstStyle>
            <a:lvl1pPr marL="0" indent="0" algn="l" defTabSz="457200" rtl="0" eaLnBrk="1" latinLnBrk="0" hangingPunct="1">
              <a:lnSpc>
                <a:spcPts val="840"/>
              </a:lnSpc>
              <a:spcBef>
                <a:spcPct val="20000"/>
              </a:spcBef>
              <a:buClr>
                <a:schemeClr val="accent1"/>
              </a:buClr>
              <a:buFontTx/>
              <a:buNone/>
              <a:defRPr sz="700" b="0" i="0" kern="1200" baseline="0">
                <a:solidFill>
                  <a:schemeClr val="tx1"/>
                </a:solidFill>
                <a:latin typeface="Arial"/>
                <a:ea typeface="+mn-ea"/>
                <a:cs typeface="Arial"/>
              </a:defRPr>
            </a:lvl1pPr>
            <a:lvl2pPr marL="623888" indent="-285750" algn="l" defTabSz="457200" rtl="0" eaLnBrk="1" latinLnBrk="0" hangingPunct="1">
              <a:spcBef>
                <a:spcPct val="20000"/>
              </a:spcBef>
              <a:buClr>
                <a:schemeClr val="accent1"/>
              </a:buClr>
              <a:buFont typeface="Arial"/>
              <a:buChar char="–"/>
              <a:defRPr sz="2000" b="0" i="0" kern="1200">
                <a:solidFill>
                  <a:schemeClr val="tx1"/>
                </a:solidFill>
                <a:latin typeface="Arial"/>
                <a:ea typeface="+mn-ea"/>
                <a:cs typeface="Arial"/>
              </a:defRPr>
            </a:lvl2pPr>
            <a:lvl3pPr marL="1031875" indent="-236538" algn="l" defTabSz="457200" rtl="0" eaLnBrk="1" latinLnBrk="0" hangingPunct="1">
              <a:spcBef>
                <a:spcPct val="20000"/>
              </a:spcBef>
              <a:buClr>
                <a:schemeClr val="accent1"/>
              </a:buClr>
              <a:buFont typeface="Arial"/>
              <a:buChar char="•"/>
              <a:defRPr sz="1800" b="0" i="0" kern="1200">
                <a:solidFill>
                  <a:schemeClr val="tx1"/>
                </a:solidFill>
                <a:latin typeface="Arial"/>
                <a:ea typeface="+mn-ea"/>
                <a:cs typeface="Arial"/>
              </a:defRPr>
            </a:lvl3pPr>
            <a:lvl4pPr marL="1484313" indent="-225425" algn="l" defTabSz="457200" rtl="0" eaLnBrk="1" latinLnBrk="0" hangingPunct="1">
              <a:spcBef>
                <a:spcPct val="20000"/>
              </a:spcBef>
              <a:buClr>
                <a:schemeClr val="accent1"/>
              </a:buClr>
              <a:buFont typeface="Arial"/>
              <a:buChar char="–"/>
              <a:defRPr sz="1600" b="0" i="0" kern="1200">
                <a:solidFill>
                  <a:schemeClr val="tx1"/>
                </a:solidFill>
                <a:latin typeface="Arial"/>
                <a:ea typeface="+mn-ea"/>
                <a:cs typeface="Arial"/>
              </a:defRPr>
            </a:lvl4pPr>
            <a:lvl5pPr marL="1951038" indent="-347663" algn="l" defTabSz="457200" rtl="0" eaLnBrk="1" latinLnBrk="0" hangingPunct="1">
              <a:spcBef>
                <a:spcPct val="20000"/>
              </a:spcBef>
              <a:buClr>
                <a:schemeClr val="accent1"/>
              </a:buClr>
              <a:buFont typeface="Arial"/>
              <a:buChar char="»"/>
              <a:defRPr sz="12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algn="ctr"/>
            <a:r>
              <a:rPr lang="en-US" sz="900" b="1">
                <a:solidFill>
                  <a:schemeClr val="tx1"/>
                </a:solidFill>
              </a:rPr>
              <a:t>Confidential and Proprietary Information – Advisory Council Use Only</a:t>
            </a:r>
          </a:p>
        </p:txBody>
      </p:sp>
    </p:spTree>
    <p:extLst>
      <p:ext uri="{BB962C8B-B14F-4D97-AF65-F5344CB8AC3E}">
        <p14:creationId xmlns:p14="http://schemas.microsoft.com/office/powerpoint/2010/main" val="4275914052"/>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75465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F465EE6-A0FE-6B4F-A039-E926613E2F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4FB41D-A4BB-DE40-B786-DFC7A76FA673}"/>
              </a:ext>
            </a:extLst>
          </p:cNvPr>
          <p:cNvSpPr>
            <a:spLocks noGrp="1"/>
          </p:cNvSpPr>
          <p:nvPr>
            <p:ph type="sldNum" sz="quarter" idx="12"/>
          </p:nvPr>
        </p:nvSpPr>
        <p:spPr/>
        <p:txBody>
          <a:bodyPr/>
          <a:lstStyle/>
          <a:p>
            <a:fld id="{5F11D25B-FE7E-D147-BA60-BCA26429A921}" type="slidenum">
              <a:rPr lang="en-US" smtClean="0"/>
              <a:t>‹#›</a:t>
            </a:fld>
            <a:endParaRPr lang="en-US"/>
          </a:p>
        </p:txBody>
      </p:sp>
      <p:sp>
        <p:nvSpPr>
          <p:cNvPr id="6" name="Title 5">
            <a:extLst>
              <a:ext uri="{FF2B5EF4-FFF2-40B4-BE49-F238E27FC236}">
                <a16:creationId xmlns:a16="http://schemas.microsoft.com/office/drawing/2014/main" id="{9D499E00-F6D4-B642-B04B-6C2F1828C6C7}"/>
              </a:ext>
            </a:extLst>
          </p:cNvPr>
          <p:cNvSpPr>
            <a:spLocks noGrp="1"/>
          </p:cNvSpPr>
          <p:nvPr>
            <p:ph type="title"/>
          </p:nvPr>
        </p:nvSpPr>
        <p:spPr/>
        <p:txBody>
          <a:bodyPr/>
          <a:lstStyle/>
          <a:p>
            <a:r>
              <a:rPr lang="en-US"/>
              <a:t>Click to edit Master title style</a:t>
            </a:r>
          </a:p>
        </p:txBody>
      </p:sp>
      <p:sp>
        <p:nvSpPr>
          <p:cNvPr id="7" name="Content Placeholder 2">
            <a:extLst>
              <a:ext uri="{FF2B5EF4-FFF2-40B4-BE49-F238E27FC236}">
                <a16:creationId xmlns:a16="http://schemas.microsoft.com/office/drawing/2014/main" id="{D5DB27E4-553D-48F0-984C-3CD5D33DC2ED}"/>
              </a:ext>
            </a:extLst>
          </p:cNvPr>
          <p:cNvSpPr txBox="1">
            <a:spLocks/>
          </p:cNvSpPr>
          <p:nvPr userDrawn="1"/>
        </p:nvSpPr>
        <p:spPr>
          <a:xfrm>
            <a:off x="3498191" y="6281268"/>
            <a:ext cx="4466588" cy="526448"/>
          </a:xfrm>
          <a:prstGeom prst="rect">
            <a:avLst/>
          </a:prstGeom>
        </p:spPr>
        <p:txBody>
          <a:bodyPr lIns="0" tIns="0" rIns="0" bIns="0" anchor="b" anchorCtr="0">
            <a:normAutofit/>
          </a:bodyPr>
          <a:lstStyle>
            <a:lvl1pPr marL="0" indent="0" algn="l" defTabSz="457200" rtl="0" eaLnBrk="1" latinLnBrk="0" hangingPunct="1">
              <a:lnSpc>
                <a:spcPts val="840"/>
              </a:lnSpc>
              <a:spcBef>
                <a:spcPct val="20000"/>
              </a:spcBef>
              <a:buClr>
                <a:schemeClr val="accent1"/>
              </a:buClr>
              <a:buFontTx/>
              <a:buNone/>
              <a:defRPr sz="700" b="0" i="0" kern="1200" baseline="0">
                <a:solidFill>
                  <a:schemeClr val="tx1"/>
                </a:solidFill>
                <a:latin typeface="Arial"/>
                <a:ea typeface="+mn-ea"/>
                <a:cs typeface="Arial"/>
              </a:defRPr>
            </a:lvl1pPr>
            <a:lvl2pPr marL="623888" indent="-285750" algn="l" defTabSz="457200" rtl="0" eaLnBrk="1" latinLnBrk="0" hangingPunct="1">
              <a:spcBef>
                <a:spcPct val="20000"/>
              </a:spcBef>
              <a:buClr>
                <a:schemeClr val="accent1"/>
              </a:buClr>
              <a:buFont typeface="Arial"/>
              <a:buChar char="–"/>
              <a:defRPr sz="2000" b="0" i="0" kern="1200">
                <a:solidFill>
                  <a:schemeClr val="tx1"/>
                </a:solidFill>
                <a:latin typeface="Arial"/>
                <a:ea typeface="+mn-ea"/>
                <a:cs typeface="Arial"/>
              </a:defRPr>
            </a:lvl2pPr>
            <a:lvl3pPr marL="1031875" indent="-236538" algn="l" defTabSz="457200" rtl="0" eaLnBrk="1" latinLnBrk="0" hangingPunct="1">
              <a:spcBef>
                <a:spcPct val="20000"/>
              </a:spcBef>
              <a:buClr>
                <a:schemeClr val="accent1"/>
              </a:buClr>
              <a:buFont typeface="Arial"/>
              <a:buChar char="•"/>
              <a:defRPr sz="1800" b="0" i="0" kern="1200">
                <a:solidFill>
                  <a:schemeClr val="tx1"/>
                </a:solidFill>
                <a:latin typeface="Arial"/>
                <a:ea typeface="+mn-ea"/>
                <a:cs typeface="Arial"/>
              </a:defRPr>
            </a:lvl3pPr>
            <a:lvl4pPr marL="1484313" indent="-225425" algn="l" defTabSz="457200" rtl="0" eaLnBrk="1" latinLnBrk="0" hangingPunct="1">
              <a:spcBef>
                <a:spcPct val="20000"/>
              </a:spcBef>
              <a:buClr>
                <a:schemeClr val="accent1"/>
              </a:buClr>
              <a:buFont typeface="Arial"/>
              <a:buChar char="–"/>
              <a:defRPr sz="1600" b="0" i="0" kern="1200">
                <a:solidFill>
                  <a:schemeClr val="tx1"/>
                </a:solidFill>
                <a:latin typeface="Arial"/>
                <a:ea typeface="+mn-ea"/>
                <a:cs typeface="Arial"/>
              </a:defRPr>
            </a:lvl4pPr>
            <a:lvl5pPr marL="1951038" indent="-347663" algn="l" defTabSz="457200" rtl="0" eaLnBrk="1" latinLnBrk="0" hangingPunct="1">
              <a:spcBef>
                <a:spcPct val="20000"/>
              </a:spcBef>
              <a:buClr>
                <a:schemeClr val="accent1"/>
              </a:buClr>
              <a:buFont typeface="Arial"/>
              <a:buChar char="»"/>
              <a:defRPr sz="12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algn="ctr"/>
            <a:r>
              <a:rPr lang="en-US" sz="900" b="1">
                <a:solidFill>
                  <a:schemeClr val="tx1"/>
                </a:solidFill>
              </a:rPr>
              <a:t>Confidential and Proprietary Information – Advisory Council Use Only</a:t>
            </a:r>
          </a:p>
        </p:txBody>
      </p:sp>
    </p:spTree>
    <p:extLst>
      <p:ext uri="{BB962C8B-B14F-4D97-AF65-F5344CB8AC3E}">
        <p14:creationId xmlns:p14="http://schemas.microsoft.com/office/powerpoint/2010/main" val="733487283"/>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5A106F9-AAFB-9D48-8427-39EE1783E149}"/>
              </a:ext>
            </a:extLst>
          </p:cNvPr>
          <p:cNvPicPr>
            <a:picLocks noChangeAspect="1"/>
          </p:cNvPicPr>
          <p:nvPr userDrawn="1"/>
        </p:nvPicPr>
        <p:blipFill>
          <a:blip r:embed="rId2"/>
          <a:stretch>
            <a:fillRect/>
          </a:stretch>
        </p:blipFill>
        <p:spPr>
          <a:xfrm rot="10800000">
            <a:off x="0" y="0"/>
            <a:ext cx="12192000" cy="6858000"/>
          </a:xfrm>
          <a:prstGeom prst="rect">
            <a:avLst/>
          </a:prstGeom>
        </p:spPr>
      </p:pic>
      <p:pic>
        <p:nvPicPr>
          <p:cNvPr id="10" name="Picture 9">
            <a:extLst>
              <a:ext uri="{FF2B5EF4-FFF2-40B4-BE49-F238E27FC236}">
                <a16:creationId xmlns:a16="http://schemas.microsoft.com/office/drawing/2014/main" id="{6C830DA8-E79E-AF4A-AFF8-F7EBEC6C86A3}"/>
              </a:ext>
            </a:extLst>
          </p:cNvPr>
          <p:cNvPicPr>
            <a:picLocks noChangeAspect="1"/>
          </p:cNvPicPr>
          <p:nvPr userDrawn="1"/>
        </p:nvPicPr>
        <p:blipFill rotWithShape="1">
          <a:blip r:embed="rId3"/>
          <a:srcRect l="20054" t="52258" r="54139" b="-1"/>
          <a:stretch/>
        </p:blipFill>
        <p:spPr>
          <a:xfrm>
            <a:off x="9194800" y="0"/>
            <a:ext cx="2997200" cy="4617835"/>
          </a:xfrm>
          <a:prstGeom prst="rect">
            <a:avLst/>
          </a:prstGeom>
        </p:spPr>
      </p:pic>
      <p:pic>
        <p:nvPicPr>
          <p:cNvPr id="11" name="Picture 10">
            <a:extLst>
              <a:ext uri="{FF2B5EF4-FFF2-40B4-BE49-F238E27FC236}">
                <a16:creationId xmlns:a16="http://schemas.microsoft.com/office/drawing/2014/main" id="{6FA19E4C-0EB1-AF4F-B818-543E0FCBADCB}"/>
              </a:ext>
            </a:extLst>
          </p:cNvPr>
          <p:cNvPicPr>
            <a:picLocks noChangeAspect="1"/>
          </p:cNvPicPr>
          <p:nvPr userDrawn="1"/>
        </p:nvPicPr>
        <p:blipFill rotWithShape="1">
          <a:blip r:embed="rId4"/>
          <a:srcRect l="85892" t="31604" r="2" b="41876"/>
          <a:stretch/>
        </p:blipFill>
        <p:spPr>
          <a:xfrm>
            <a:off x="0" y="3479810"/>
            <a:ext cx="1583215" cy="2478766"/>
          </a:xfrm>
          <a:prstGeom prst="rect">
            <a:avLst/>
          </a:prstGeom>
        </p:spPr>
      </p:pic>
      <p:pic>
        <p:nvPicPr>
          <p:cNvPr id="12" name="Picture 11" descr="Logo&#10;&#10;Description automatically generated">
            <a:extLst>
              <a:ext uri="{FF2B5EF4-FFF2-40B4-BE49-F238E27FC236}">
                <a16:creationId xmlns:a16="http://schemas.microsoft.com/office/drawing/2014/main" id="{AED7CDB3-88CF-9146-8D2F-7B102986A858}"/>
              </a:ext>
            </a:extLst>
          </p:cNvPr>
          <p:cNvPicPr>
            <a:picLocks noChangeAspect="1"/>
          </p:cNvPicPr>
          <p:nvPr userDrawn="1"/>
        </p:nvPicPr>
        <p:blipFill>
          <a:blip r:embed="rId5"/>
          <a:stretch>
            <a:fillRect/>
          </a:stretch>
        </p:blipFill>
        <p:spPr>
          <a:xfrm>
            <a:off x="330864" y="6156906"/>
            <a:ext cx="932712" cy="519019"/>
          </a:xfrm>
          <a:prstGeom prst="rect">
            <a:avLst/>
          </a:prstGeom>
        </p:spPr>
      </p:pic>
      <p:pic>
        <p:nvPicPr>
          <p:cNvPr id="13" name="Picture 12">
            <a:extLst>
              <a:ext uri="{FF2B5EF4-FFF2-40B4-BE49-F238E27FC236}">
                <a16:creationId xmlns:a16="http://schemas.microsoft.com/office/drawing/2014/main" id="{3F055772-8F57-114A-A871-1C715DA14866}"/>
              </a:ext>
            </a:extLst>
          </p:cNvPr>
          <p:cNvPicPr>
            <a:picLocks noChangeAspect="1"/>
          </p:cNvPicPr>
          <p:nvPr userDrawn="1"/>
        </p:nvPicPr>
        <p:blipFill>
          <a:blip r:embed="rId6"/>
          <a:stretch>
            <a:fillRect/>
          </a:stretch>
        </p:blipFill>
        <p:spPr>
          <a:xfrm>
            <a:off x="10011209" y="5381998"/>
            <a:ext cx="2047205" cy="1309380"/>
          </a:xfrm>
          <a:prstGeom prst="rect">
            <a:avLst/>
          </a:prstGeom>
        </p:spPr>
      </p:pic>
      <p:sp>
        <p:nvSpPr>
          <p:cNvPr id="2" name="Title 1">
            <a:extLst>
              <a:ext uri="{FF2B5EF4-FFF2-40B4-BE49-F238E27FC236}">
                <a16:creationId xmlns:a16="http://schemas.microsoft.com/office/drawing/2014/main" id="{A79339E4-5198-0E42-996F-259946A38F7F}"/>
              </a:ext>
            </a:extLst>
          </p:cNvPr>
          <p:cNvSpPr>
            <a:spLocks noGrp="1"/>
          </p:cNvSpPr>
          <p:nvPr>
            <p:ph type="ctrTitle" hasCustomPrompt="1"/>
          </p:nvPr>
        </p:nvSpPr>
        <p:spPr>
          <a:xfrm>
            <a:off x="3173377" y="2219331"/>
            <a:ext cx="7861434" cy="1113833"/>
          </a:xfrm>
          <a:prstGeom prst="rect">
            <a:avLst/>
          </a:prstGeom>
        </p:spPr>
        <p:txBody>
          <a:bodyPr anchor="b">
            <a:noAutofit/>
          </a:bodyPr>
          <a:lstStyle>
            <a:lvl1pPr algn="l">
              <a:defRPr sz="4000" b="1">
                <a:solidFill>
                  <a:schemeClr val="accent3"/>
                </a:solidFill>
              </a:defRPr>
            </a:lvl1pPr>
          </a:lstStyle>
          <a:p>
            <a:r>
              <a:rPr lang="en-US"/>
              <a:t>Thank You</a:t>
            </a:r>
          </a:p>
        </p:txBody>
      </p:sp>
      <p:sp>
        <p:nvSpPr>
          <p:cNvPr id="3" name="Subtitle 2">
            <a:extLst>
              <a:ext uri="{FF2B5EF4-FFF2-40B4-BE49-F238E27FC236}">
                <a16:creationId xmlns:a16="http://schemas.microsoft.com/office/drawing/2014/main" id="{61424727-8436-F14F-8B24-560EF443CAF2}"/>
              </a:ext>
            </a:extLst>
          </p:cNvPr>
          <p:cNvSpPr>
            <a:spLocks noGrp="1"/>
          </p:cNvSpPr>
          <p:nvPr>
            <p:ph type="subTitle" idx="1" hasCustomPrompt="1"/>
          </p:nvPr>
        </p:nvSpPr>
        <p:spPr>
          <a:xfrm>
            <a:off x="1429287" y="5958576"/>
            <a:ext cx="8448336" cy="564194"/>
          </a:xfrm>
          <a:prstGeom prst="rect">
            <a:avLst/>
          </a:prstGeom>
        </p:spPr>
        <p:txBody>
          <a:bodyPr anchor="b">
            <a:noAutofit/>
          </a:bodyPr>
          <a:lstStyle>
            <a:lvl1pPr marL="0" indent="0" algn="l">
              <a:buNone/>
              <a:defRPr sz="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 Sign off ]</a:t>
            </a:r>
          </a:p>
        </p:txBody>
      </p:sp>
      <p:sp>
        <p:nvSpPr>
          <p:cNvPr id="14" name="Content Placeholder 2">
            <a:extLst>
              <a:ext uri="{FF2B5EF4-FFF2-40B4-BE49-F238E27FC236}">
                <a16:creationId xmlns:a16="http://schemas.microsoft.com/office/drawing/2014/main" id="{E7A74496-F61E-47B6-AC14-91BB1F41BD74}"/>
              </a:ext>
            </a:extLst>
          </p:cNvPr>
          <p:cNvSpPr txBox="1">
            <a:spLocks/>
          </p:cNvSpPr>
          <p:nvPr userDrawn="1"/>
        </p:nvSpPr>
        <p:spPr>
          <a:xfrm>
            <a:off x="3498191" y="6281268"/>
            <a:ext cx="4466588" cy="526448"/>
          </a:xfrm>
          <a:prstGeom prst="rect">
            <a:avLst/>
          </a:prstGeom>
        </p:spPr>
        <p:txBody>
          <a:bodyPr lIns="0" tIns="0" rIns="0" bIns="0" anchor="b" anchorCtr="0">
            <a:normAutofit/>
          </a:bodyPr>
          <a:lstStyle>
            <a:lvl1pPr marL="0" indent="0" algn="l" defTabSz="457200" rtl="0" eaLnBrk="1" latinLnBrk="0" hangingPunct="1">
              <a:lnSpc>
                <a:spcPts val="840"/>
              </a:lnSpc>
              <a:spcBef>
                <a:spcPct val="20000"/>
              </a:spcBef>
              <a:buClr>
                <a:schemeClr val="accent1"/>
              </a:buClr>
              <a:buFontTx/>
              <a:buNone/>
              <a:defRPr sz="700" b="0" i="0" kern="1200" baseline="0">
                <a:solidFill>
                  <a:schemeClr val="tx1"/>
                </a:solidFill>
                <a:latin typeface="Arial"/>
                <a:ea typeface="+mn-ea"/>
                <a:cs typeface="Arial"/>
              </a:defRPr>
            </a:lvl1pPr>
            <a:lvl2pPr marL="623888" indent="-285750" algn="l" defTabSz="457200" rtl="0" eaLnBrk="1" latinLnBrk="0" hangingPunct="1">
              <a:spcBef>
                <a:spcPct val="20000"/>
              </a:spcBef>
              <a:buClr>
                <a:schemeClr val="accent1"/>
              </a:buClr>
              <a:buFont typeface="Arial"/>
              <a:buChar char="–"/>
              <a:defRPr sz="2000" b="0" i="0" kern="1200">
                <a:solidFill>
                  <a:schemeClr val="tx1"/>
                </a:solidFill>
                <a:latin typeface="Arial"/>
                <a:ea typeface="+mn-ea"/>
                <a:cs typeface="Arial"/>
              </a:defRPr>
            </a:lvl2pPr>
            <a:lvl3pPr marL="1031875" indent="-236538" algn="l" defTabSz="457200" rtl="0" eaLnBrk="1" latinLnBrk="0" hangingPunct="1">
              <a:spcBef>
                <a:spcPct val="20000"/>
              </a:spcBef>
              <a:buClr>
                <a:schemeClr val="accent1"/>
              </a:buClr>
              <a:buFont typeface="Arial"/>
              <a:buChar char="•"/>
              <a:defRPr sz="1800" b="0" i="0" kern="1200">
                <a:solidFill>
                  <a:schemeClr val="tx1"/>
                </a:solidFill>
                <a:latin typeface="Arial"/>
                <a:ea typeface="+mn-ea"/>
                <a:cs typeface="Arial"/>
              </a:defRPr>
            </a:lvl3pPr>
            <a:lvl4pPr marL="1484313" indent="-225425" algn="l" defTabSz="457200" rtl="0" eaLnBrk="1" latinLnBrk="0" hangingPunct="1">
              <a:spcBef>
                <a:spcPct val="20000"/>
              </a:spcBef>
              <a:buClr>
                <a:schemeClr val="accent1"/>
              </a:buClr>
              <a:buFont typeface="Arial"/>
              <a:buChar char="–"/>
              <a:defRPr sz="1600" b="0" i="0" kern="1200">
                <a:solidFill>
                  <a:schemeClr val="tx1"/>
                </a:solidFill>
                <a:latin typeface="Arial"/>
                <a:ea typeface="+mn-ea"/>
                <a:cs typeface="Arial"/>
              </a:defRPr>
            </a:lvl4pPr>
            <a:lvl5pPr marL="1951038" indent="-347663" algn="l" defTabSz="457200" rtl="0" eaLnBrk="1" latinLnBrk="0" hangingPunct="1">
              <a:spcBef>
                <a:spcPct val="20000"/>
              </a:spcBef>
              <a:buClr>
                <a:schemeClr val="accent1"/>
              </a:buClr>
              <a:buFont typeface="Arial"/>
              <a:buChar char="»"/>
              <a:defRPr sz="12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algn="ctr"/>
            <a:r>
              <a:rPr lang="en-US" sz="900" b="1">
                <a:solidFill>
                  <a:schemeClr val="bg1"/>
                </a:solidFill>
              </a:rPr>
              <a:t>Confidential and Proprietary Information – Advisory Council Use Only</a:t>
            </a:r>
          </a:p>
        </p:txBody>
      </p:sp>
    </p:spTree>
    <p:extLst>
      <p:ext uri="{BB962C8B-B14F-4D97-AF65-F5344CB8AC3E}">
        <p14:creationId xmlns:p14="http://schemas.microsoft.com/office/powerpoint/2010/main" val="695042302"/>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2 Title + 2 Subheads + Tex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ADCFE1C-724C-2E42-BC21-E191CF7462EE}"/>
              </a:ext>
            </a:extLst>
          </p:cNvPr>
          <p:cNvSpPr>
            <a:spLocks noGrp="1"/>
          </p:cNvSpPr>
          <p:nvPr>
            <p:ph type="title"/>
          </p:nvPr>
        </p:nvSpPr>
        <p:spPr>
          <a:xfrm>
            <a:off x="609600" y="358909"/>
            <a:ext cx="10972801" cy="752980"/>
          </a:xfrm>
        </p:spPr>
        <p:txBody>
          <a:bodyPr anchor="t">
            <a:noAutofit/>
          </a:bodyPr>
          <a:lstStyle>
            <a:lvl1pPr marL="0" indent="0">
              <a:defRPr sz="2400"/>
            </a:lvl1pPr>
          </a:lstStyle>
          <a:p>
            <a:r>
              <a:rPr lang="en-US"/>
              <a:t>Click to edit Master title style</a:t>
            </a:r>
          </a:p>
        </p:txBody>
      </p:sp>
      <p:sp>
        <p:nvSpPr>
          <p:cNvPr id="13" name="Text Placeholder 9">
            <a:extLst>
              <a:ext uri="{FF2B5EF4-FFF2-40B4-BE49-F238E27FC236}">
                <a16:creationId xmlns:a16="http://schemas.microsoft.com/office/drawing/2014/main" id="{D14EFD65-FBA7-D248-A060-6EA62D2FD61E}"/>
              </a:ext>
            </a:extLst>
          </p:cNvPr>
          <p:cNvSpPr>
            <a:spLocks noGrp="1"/>
          </p:cNvSpPr>
          <p:nvPr>
            <p:ph type="body" sz="quarter" idx="15"/>
          </p:nvPr>
        </p:nvSpPr>
        <p:spPr>
          <a:xfrm>
            <a:off x="609600" y="1867654"/>
            <a:ext cx="10972801" cy="4380746"/>
          </a:xfrm>
          <a:prstGeom prst="rect">
            <a:avLst/>
          </a:prstGeom>
        </p:spPr>
        <p:txBody>
          <a:bodyPr>
            <a:no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7">
            <a:extLst>
              <a:ext uri="{FF2B5EF4-FFF2-40B4-BE49-F238E27FC236}">
                <a16:creationId xmlns:a16="http://schemas.microsoft.com/office/drawing/2014/main" id="{CAB232D6-8A78-9443-B31B-EA7B3FD22DE4}"/>
              </a:ext>
            </a:extLst>
          </p:cNvPr>
          <p:cNvSpPr>
            <a:spLocks noGrp="1"/>
          </p:cNvSpPr>
          <p:nvPr>
            <p:ph type="body" sz="quarter" idx="16"/>
          </p:nvPr>
        </p:nvSpPr>
        <p:spPr>
          <a:xfrm>
            <a:off x="609600" y="1143693"/>
            <a:ext cx="10972801" cy="536925"/>
          </a:xfrm>
          <a:prstGeom prst="rect">
            <a:avLst/>
          </a:prstGeom>
        </p:spPr>
        <p:txBody>
          <a:bodyPr>
            <a:noAutofit/>
          </a:bodyPr>
          <a:lstStyle>
            <a:lvl1pPr marL="0" indent="0">
              <a:buNone/>
              <a:defRPr sz="1400" b="1" i="1">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329446604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Header Slide - Sarah Cannon">
    <p:bg>
      <p:bgPr>
        <a:solidFill>
          <a:schemeClr val="accent5"/>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7217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3"/>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mj-lt"/>
            </a:endParaRPr>
          </a:p>
        </p:txBody>
      </p:sp>
      <p:sp>
        <p:nvSpPr>
          <p:cNvPr id="11" name="Title 1"/>
          <p:cNvSpPr>
            <a:spLocks noGrp="1"/>
          </p:cNvSpPr>
          <p:nvPr>
            <p:ph type="ctrTitle"/>
          </p:nvPr>
        </p:nvSpPr>
        <p:spPr>
          <a:xfrm>
            <a:off x="627296" y="3429001"/>
            <a:ext cx="10158560"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mj-lt"/>
                <a:cs typeface="Calibri" panose="020F050202020403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7" y="4922338"/>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8345" t="26427" r="6063" b="25252"/>
          <a:stretch/>
        </p:blipFill>
        <p:spPr>
          <a:xfrm>
            <a:off x="649224" y="5952744"/>
            <a:ext cx="3114857" cy="548640"/>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4" indent="-10584"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4" indent="-10584"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2965528652"/>
      </p:ext>
    </p:extLst>
  </p:cSld>
  <p:clrMapOvr>
    <a:masterClrMapping/>
  </p:clrMapOvr>
  <p:extLst>
    <p:ext uri="{DCECCB84-F9BA-43D5-87BE-67443E8EF086}">
      <p15:sldGuideLst xmlns:p15="http://schemas.microsoft.com/office/powerpoint/2012/main">
        <p15:guide id="1" pos="3840">
          <p15:clr>
            <a:srgbClr val="A4A3A4"/>
          </p15:clr>
        </p15:guide>
        <p15:guide id="2" orient="horz" pos="2160">
          <p15:clr>
            <a:srgbClr val="A4A3A4"/>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Header Slide - Research ">
    <p:bg>
      <p:bgPr>
        <a:solidFill>
          <a:schemeClr val="accent5"/>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7217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3"/>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mj-lt"/>
            </a:endParaRPr>
          </a:p>
        </p:txBody>
      </p:sp>
      <p:sp>
        <p:nvSpPr>
          <p:cNvPr id="11" name="Title 1"/>
          <p:cNvSpPr>
            <a:spLocks noGrp="1"/>
          </p:cNvSpPr>
          <p:nvPr>
            <p:ph type="ctrTitle"/>
          </p:nvPr>
        </p:nvSpPr>
        <p:spPr>
          <a:xfrm>
            <a:off x="627296" y="3429001"/>
            <a:ext cx="10158560"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mj-lt"/>
                <a:cs typeface="Calibri" panose="020F050202020403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7" y="4922338"/>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9224" y="5987681"/>
            <a:ext cx="3024950" cy="648303"/>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4" indent="-10584"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4" indent="-10584"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151447982"/>
      </p:ext>
    </p:extLst>
  </p:cSld>
  <p:clrMapOvr>
    <a:masterClrMapping/>
  </p:clrMapOvr>
  <p:extLst>
    <p:ext uri="{DCECCB84-F9BA-43D5-87BE-67443E8EF086}">
      <p15:sldGuideLst xmlns:p15="http://schemas.microsoft.com/office/powerpoint/2012/main">
        <p15:guide id="1" pos="3840">
          <p15:clr>
            <a:srgbClr val="A4A3A4"/>
          </p15:clr>
        </p15:guide>
        <p15:guide id="2" orient="horz" pos="2160">
          <p15:clr>
            <a:srgbClr val="A4A3A4"/>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2_Header Slide - BCN ">
    <p:bg>
      <p:bgPr>
        <a:solidFill>
          <a:schemeClr val="accent5"/>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7217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3"/>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mj-lt"/>
            </a:endParaRPr>
          </a:p>
        </p:txBody>
      </p:sp>
      <p:sp>
        <p:nvSpPr>
          <p:cNvPr id="11" name="Title 1"/>
          <p:cNvSpPr>
            <a:spLocks noGrp="1"/>
          </p:cNvSpPr>
          <p:nvPr>
            <p:ph type="ctrTitle"/>
          </p:nvPr>
        </p:nvSpPr>
        <p:spPr>
          <a:xfrm>
            <a:off x="627296" y="3429001"/>
            <a:ext cx="10158560"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mj-lt"/>
                <a:cs typeface="Calibri" panose="020F050202020403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7" y="4922338"/>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3362" y="5786998"/>
            <a:ext cx="3613341" cy="1115884"/>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4" indent="-10584"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4" indent="-10584"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1292087979"/>
      </p:ext>
    </p:extLst>
  </p:cSld>
  <p:clrMapOvr>
    <a:masterClrMapping/>
  </p:clrMapOvr>
  <p:extLst>
    <p:ext uri="{DCECCB84-F9BA-43D5-87BE-67443E8EF086}">
      <p15:sldGuideLst xmlns:p15="http://schemas.microsoft.com/office/powerpoint/2012/main">
        <p15:guide id="1" pos="3840">
          <p15:clr>
            <a:srgbClr val="A4A3A4"/>
          </p15:clr>
        </p15:guide>
        <p15:guide id="2" orient="horz" pos="2160">
          <p15:clr>
            <a:srgbClr val="A4A3A4"/>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3_Header Slide - DI ">
    <p:bg>
      <p:bgPr>
        <a:solidFill>
          <a:schemeClr val="accent5"/>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7217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3"/>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mj-lt"/>
            </a:endParaRPr>
          </a:p>
        </p:txBody>
      </p:sp>
      <p:sp>
        <p:nvSpPr>
          <p:cNvPr id="11" name="Title 1"/>
          <p:cNvSpPr>
            <a:spLocks noGrp="1"/>
          </p:cNvSpPr>
          <p:nvPr>
            <p:ph type="ctrTitle"/>
          </p:nvPr>
        </p:nvSpPr>
        <p:spPr>
          <a:xfrm>
            <a:off x="627296" y="3429001"/>
            <a:ext cx="10158560"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mj-lt"/>
                <a:cs typeface="Calibri" panose="020F050202020403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7" y="4922338"/>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3362" y="5827536"/>
            <a:ext cx="3613341" cy="951513"/>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4" indent="-10584"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4" indent="-10584"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4002774168"/>
      </p:ext>
    </p:extLst>
  </p:cSld>
  <p:clrMapOvr>
    <a:masterClrMapping/>
  </p:clrMapOvr>
  <p:extLst>
    <p:ext uri="{DCECCB84-F9BA-43D5-87BE-67443E8EF086}">
      <p15:sldGuideLst xmlns:p15="http://schemas.microsoft.com/office/powerpoint/2012/main">
        <p15:guide id="1" pos="3840">
          <p15:clr>
            <a:srgbClr val="A4A3A4"/>
          </p15:clr>
        </p15:guide>
        <p15:guide id="2" orient="horz" pos="2160">
          <p15:clr>
            <a:srgbClr val="A4A3A4"/>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4_Header Slide - Cancer Institute">
    <p:bg>
      <p:bgPr>
        <a:solidFill>
          <a:schemeClr val="accent5"/>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7217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3"/>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sp>
        <p:nvSpPr>
          <p:cNvPr id="11" name="Title 1"/>
          <p:cNvSpPr>
            <a:spLocks noGrp="1"/>
          </p:cNvSpPr>
          <p:nvPr>
            <p:ph type="ctrTitle"/>
          </p:nvPr>
        </p:nvSpPr>
        <p:spPr>
          <a:xfrm>
            <a:off x="627296" y="3429001"/>
            <a:ext cx="10158560"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7" y="4922338"/>
            <a:ext cx="4548716" cy="683709"/>
          </a:xfrm>
        </p:spPr>
        <p:txBody>
          <a:bodyPr/>
          <a:lstStyle>
            <a:lvl1pPr marL="0" indent="0">
              <a:buNone/>
              <a:defRPr sz="2400">
                <a:solidFill>
                  <a:schemeClr val="bg1"/>
                </a:solidFill>
                <a:latin typeface="Calibri" panose="020F0502020204030204" pitchFamily="34" charset="0"/>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4388" y="5993711"/>
            <a:ext cx="3030304" cy="660343"/>
          </a:xfrm>
          <a:prstGeom prst="rect">
            <a:avLst/>
          </a:prstGeom>
        </p:spPr>
      </p:pic>
      <p:pic>
        <p:nvPicPr>
          <p:cNvPr id="2" name="Pictur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73310" y="6194785"/>
            <a:ext cx="1148970" cy="489848"/>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4" indent="-10584"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4" indent="-10584"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191125139"/>
      </p:ext>
    </p:extLst>
  </p:cSld>
  <p:clrMapOvr>
    <a:masterClrMapping/>
  </p:clrMapOvr>
  <p:extLst>
    <p:ext uri="{DCECCB84-F9BA-43D5-87BE-67443E8EF086}">
      <p15:sldGuideLst xmlns:p15="http://schemas.microsoft.com/office/powerpoint/2012/main">
        <p15:guide id="1" pos="3840">
          <p15:clr>
            <a:srgbClr val="A4A3A4"/>
          </p15:clr>
        </p15:guide>
        <p15:guide id="2" orient="horz" pos="2160">
          <p15:clr>
            <a:srgbClr val="A4A3A4"/>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4"/>
          </p:nvPr>
        </p:nvSpPr>
        <p:spPr>
          <a:xfrm>
            <a:off x="11653518" y="6279121"/>
            <a:ext cx="383488"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2FFBAD49-1F68-914B-9DFB-5D552C1A2BEB}" type="slidenum">
              <a:rPr lang="en-US" smtClean="0"/>
              <a:pPr/>
              <a:t>‹#›</a:t>
            </a:fld>
            <a:endParaRPr lang="en-US"/>
          </a:p>
        </p:txBody>
      </p:sp>
    </p:spTree>
    <p:extLst>
      <p:ext uri="{BB962C8B-B14F-4D97-AF65-F5344CB8AC3E}">
        <p14:creationId xmlns:p14="http://schemas.microsoft.com/office/powerpoint/2010/main" val="222326485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DE4FE1A3-E505-40EC-95D7-9B0D19308D4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4659"/>
          <a:stretch/>
        </p:blipFill>
        <p:spPr>
          <a:xfrm>
            <a:off x="0" y="1051076"/>
            <a:ext cx="5422242" cy="5305274"/>
          </a:xfrm>
          <a:prstGeom prst="rect">
            <a:avLst/>
          </a:prstGeom>
        </p:spPr>
      </p:pic>
      <p:sp>
        <p:nvSpPr>
          <p:cNvPr id="2" name="Title 1">
            <a:extLst>
              <a:ext uri="{FF2B5EF4-FFF2-40B4-BE49-F238E27FC236}">
                <a16:creationId xmlns:a16="http://schemas.microsoft.com/office/drawing/2014/main" id="{68E43790-C2FA-43CF-9071-30AD4DAA8899}"/>
              </a:ext>
            </a:extLst>
          </p:cNvPr>
          <p:cNvSpPr>
            <a:spLocks noGrp="1"/>
          </p:cNvSpPr>
          <p:nvPr>
            <p:ph type="ctrTitle"/>
          </p:nvPr>
        </p:nvSpPr>
        <p:spPr>
          <a:xfrm>
            <a:off x="690283" y="2018835"/>
            <a:ext cx="10811435" cy="2387600"/>
          </a:xfrm>
        </p:spPr>
        <p:txBody>
          <a:bodyPr anchor="b">
            <a:normAutofit/>
          </a:bodyPr>
          <a:lstStyle>
            <a:lvl1pPr algn="ctr">
              <a:spcBef>
                <a:spcPts val="200"/>
              </a:spcBef>
              <a:spcAft>
                <a:spcPts val="200"/>
              </a:spcAft>
              <a:defRPr sz="4000">
                <a:solidFill>
                  <a:schemeClr val="tx1"/>
                </a:solidFill>
              </a:defRPr>
            </a:lvl1pPr>
          </a:lstStyle>
          <a:p>
            <a:r>
              <a:rPr lang="en-US"/>
              <a:t>Click to edit Master title style</a:t>
            </a:r>
            <a:endParaRPr lang="en-CA"/>
          </a:p>
        </p:txBody>
      </p:sp>
      <p:sp>
        <p:nvSpPr>
          <p:cNvPr id="3" name="Subtitle 2">
            <a:extLst>
              <a:ext uri="{FF2B5EF4-FFF2-40B4-BE49-F238E27FC236}">
                <a16:creationId xmlns:a16="http://schemas.microsoft.com/office/drawing/2014/main" id="{DC3DBA20-C577-48B2-8FD8-FC2D98FF2BDB}"/>
              </a:ext>
            </a:extLst>
          </p:cNvPr>
          <p:cNvSpPr>
            <a:spLocks noGrp="1"/>
          </p:cNvSpPr>
          <p:nvPr>
            <p:ph type="subTitle" idx="1"/>
          </p:nvPr>
        </p:nvSpPr>
        <p:spPr>
          <a:xfrm>
            <a:off x="690283" y="4444721"/>
            <a:ext cx="10811435" cy="1655762"/>
          </a:xfrm>
        </p:spPr>
        <p:txBody>
          <a:bodyPr>
            <a:normAutofit/>
          </a:bodyPr>
          <a:lstStyle>
            <a:lvl1pPr marL="0" indent="0" algn="ctr">
              <a:spcBef>
                <a:spcPts val="200"/>
              </a:spcBef>
              <a:spcAft>
                <a:spcPts val="200"/>
              </a:spcAft>
              <a:buNone/>
              <a:defRPr sz="2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B499A8EB-B881-4AFE-B5AD-DB3E15960225}"/>
              </a:ext>
            </a:extLst>
          </p:cNvPr>
          <p:cNvSpPr>
            <a:spLocks noGrp="1"/>
          </p:cNvSpPr>
          <p:nvPr>
            <p:ph type="dt" sz="half" idx="10"/>
          </p:nvPr>
        </p:nvSpPr>
        <p:spPr/>
        <p:txBody>
          <a:bodyPr/>
          <a:lstStyle/>
          <a:p>
            <a:fld id="{FA01B370-CB54-4248-9CAF-440151672C64}" type="datetime1">
              <a:rPr lang="en-CA" smtClean="0"/>
              <a:t>2021-06-28</a:t>
            </a:fld>
            <a:endParaRPr lang="en-CA"/>
          </a:p>
        </p:txBody>
      </p:sp>
      <p:sp>
        <p:nvSpPr>
          <p:cNvPr id="5" name="Footer Placeholder 4">
            <a:extLst>
              <a:ext uri="{FF2B5EF4-FFF2-40B4-BE49-F238E27FC236}">
                <a16:creationId xmlns:a16="http://schemas.microsoft.com/office/drawing/2014/main" id="{4020527A-6A29-40D1-BC95-E477E6B341D0}"/>
              </a:ext>
            </a:extLst>
          </p:cNvPr>
          <p:cNvSpPr>
            <a:spLocks noGrp="1"/>
          </p:cNvSpPr>
          <p:nvPr>
            <p:ph type="ftr" sz="quarter" idx="11"/>
          </p:nvPr>
        </p:nvSpPr>
        <p:spPr/>
        <p:txBody>
          <a:bodyPr/>
          <a:lstStyle/>
          <a:p>
            <a:endParaRPr lang="en-CA"/>
          </a:p>
        </p:txBody>
      </p:sp>
    </p:spTree>
    <p:extLst>
      <p:ext uri="{BB962C8B-B14F-4D97-AF65-F5344CB8AC3E}">
        <p14:creationId xmlns:p14="http://schemas.microsoft.com/office/powerpoint/2010/main" val="15643791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55535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itle" preserve="1">
  <p:cSld name="Title slide - alt">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DE4FE1A3-E505-40EC-95D7-9B0D19308D4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4659"/>
          <a:stretch/>
        </p:blipFill>
        <p:spPr>
          <a:xfrm>
            <a:off x="0" y="1051076"/>
            <a:ext cx="5422242" cy="5305274"/>
          </a:xfrm>
          <a:prstGeom prst="rect">
            <a:avLst/>
          </a:prstGeom>
        </p:spPr>
      </p:pic>
      <p:sp>
        <p:nvSpPr>
          <p:cNvPr id="2" name="Title 1">
            <a:extLst>
              <a:ext uri="{FF2B5EF4-FFF2-40B4-BE49-F238E27FC236}">
                <a16:creationId xmlns:a16="http://schemas.microsoft.com/office/drawing/2014/main" id="{68E43790-C2FA-43CF-9071-30AD4DAA8899}"/>
              </a:ext>
            </a:extLst>
          </p:cNvPr>
          <p:cNvSpPr>
            <a:spLocks noGrp="1"/>
          </p:cNvSpPr>
          <p:nvPr>
            <p:ph type="ctrTitle"/>
          </p:nvPr>
        </p:nvSpPr>
        <p:spPr>
          <a:xfrm>
            <a:off x="5591644" y="2108483"/>
            <a:ext cx="6295556" cy="1822167"/>
          </a:xfrm>
        </p:spPr>
        <p:txBody>
          <a:bodyPr anchor="b">
            <a:normAutofit/>
          </a:bodyPr>
          <a:lstStyle>
            <a:lvl1pPr algn="ctr">
              <a:spcBef>
                <a:spcPts val="200"/>
              </a:spcBef>
              <a:spcAft>
                <a:spcPts val="200"/>
              </a:spcAft>
              <a:defRPr sz="4000">
                <a:solidFill>
                  <a:schemeClr val="tx1"/>
                </a:solidFill>
              </a:defRPr>
            </a:lvl1pPr>
          </a:lstStyle>
          <a:p>
            <a:r>
              <a:rPr lang="en-US" dirty="0"/>
              <a:t>Click to edit Master title style</a:t>
            </a:r>
            <a:endParaRPr lang="en-CA" dirty="0"/>
          </a:p>
        </p:txBody>
      </p:sp>
      <p:sp>
        <p:nvSpPr>
          <p:cNvPr id="3" name="Subtitle 2">
            <a:extLst>
              <a:ext uri="{FF2B5EF4-FFF2-40B4-BE49-F238E27FC236}">
                <a16:creationId xmlns:a16="http://schemas.microsoft.com/office/drawing/2014/main" id="{DC3DBA20-C577-48B2-8FD8-FC2D98FF2BDB}"/>
              </a:ext>
            </a:extLst>
          </p:cNvPr>
          <p:cNvSpPr>
            <a:spLocks noGrp="1"/>
          </p:cNvSpPr>
          <p:nvPr>
            <p:ph type="subTitle" idx="1"/>
          </p:nvPr>
        </p:nvSpPr>
        <p:spPr>
          <a:xfrm>
            <a:off x="5591644" y="4096011"/>
            <a:ext cx="6295556" cy="2147909"/>
          </a:xfrm>
        </p:spPr>
        <p:txBody>
          <a:bodyPr>
            <a:normAutofit/>
          </a:bodyPr>
          <a:lstStyle>
            <a:lvl1pPr marL="0" indent="0" algn="ctr">
              <a:spcBef>
                <a:spcPts val="200"/>
              </a:spcBef>
              <a:spcAft>
                <a:spcPts val="200"/>
              </a:spcAft>
              <a:buNone/>
              <a:defRPr sz="3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CA" dirty="0"/>
          </a:p>
        </p:txBody>
      </p:sp>
      <p:sp>
        <p:nvSpPr>
          <p:cNvPr id="4" name="Date Placeholder 3">
            <a:extLst>
              <a:ext uri="{FF2B5EF4-FFF2-40B4-BE49-F238E27FC236}">
                <a16:creationId xmlns:a16="http://schemas.microsoft.com/office/drawing/2014/main" id="{B499A8EB-B881-4AFE-B5AD-DB3E15960225}"/>
              </a:ext>
            </a:extLst>
          </p:cNvPr>
          <p:cNvSpPr>
            <a:spLocks noGrp="1"/>
          </p:cNvSpPr>
          <p:nvPr>
            <p:ph type="dt" sz="half" idx="10"/>
          </p:nvPr>
        </p:nvSpPr>
        <p:spPr/>
        <p:txBody>
          <a:bodyPr/>
          <a:lstStyle/>
          <a:p>
            <a:fld id="{60F7B90B-D639-4C8D-A734-19589122168C}" type="datetime1">
              <a:rPr lang="en-CA" smtClean="0"/>
              <a:t>2021-06-28</a:t>
            </a:fld>
            <a:endParaRPr lang="en-CA"/>
          </a:p>
        </p:txBody>
      </p:sp>
      <p:sp>
        <p:nvSpPr>
          <p:cNvPr id="5" name="Footer Placeholder 4">
            <a:extLst>
              <a:ext uri="{FF2B5EF4-FFF2-40B4-BE49-F238E27FC236}">
                <a16:creationId xmlns:a16="http://schemas.microsoft.com/office/drawing/2014/main" id="{4020527A-6A29-40D1-BC95-E477E6B341D0}"/>
              </a:ext>
            </a:extLst>
          </p:cNvPr>
          <p:cNvSpPr>
            <a:spLocks noGrp="1"/>
          </p:cNvSpPr>
          <p:nvPr>
            <p:ph type="ftr" sz="quarter" idx="11"/>
          </p:nvPr>
        </p:nvSpPr>
        <p:spPr/>
        <p:txBody>
          <a:bodyPr/>
          <a:lstStyle/>
          <a:p>
            <a:endParaRPr lang="en-CA"/>
          </a:p>
        </p:txBody>
      </p:sp>
    </p:spTree>
    <p:extLst>
      <p:ext uri="{BB962C8B-B14F-4D97-AF65-F5344CB8AC3E}">
        <p14:creationId xmlns:p14="http://schemas.microsoft.com/office/powerpoint/2010/main" val="89971744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B3030-B071-4DF3-B653-9EAE37ADA33E}"/>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EA796B60-82E7-45BF-A11F-A290794C442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9CCCD58-96A4-415A-AE80-04DC74429D2F}"/>
              </a:ext>
            </a:extLst>
          </p:cNvPr>
          <p:cNvSpPr>
            <a:spLocks noGrp="1"/>
          </p:cNvSpPr>
          <p:nvPr>
            <p:ph type="dt" sz="half" idx="10"/>
          </p:nvPr>
        </p:nvSpPr>
        <p:spPr/>
        <p:txBody>
          <a:bodyPr/>
          <a:lstStyle/>
          <a:p>
            <a:fld id="{91A8A90E-FE8A-4CD2-A466-7E40DB10D1FC}" type="datetime1">
              <a:rPr lang="en-CA" smtClean="0"/>
              <a:t>2021-06-28</a:t>
            </a:fld>
            <a:endParaRPr lang="en-CA"/>
          </a:p>
        </p:txBody>
      </p:sp>
      <p:sp>
        <p:nvSpPr>
          <p:cNvPr id="5" name="Footer Placeholder 4">
            <a:extLst>
              <a:ext uri="{FF2B5EF4-FFF2-40B4-BE49-F238E27FC236}">
                <a16:creationId xmlns:a16="http://schemas.microsoft.com/office/drawing/2014/main" id="{C28E3E6A-B1AA-436B-9B76-31D2118252F3}"/>
              </a:ext>
            </a:extLst>
          </p:cNvPr>
          <p:cNvSpPr>
            <a:spLocks noGrp="1"/>
          </p:cNvSpPr>
          <p:nvPr>
            <p:ph type="ftr" sz="quarter" idx="11"/>
          </p:nvPr>
        </p:nvSpPr>
        <p:spPr/>
        <p:txBody>
          <a:bodyPr/>
          <a:lstStyle/>
          <a:p>
            <a:endParaRPr lang="en-CA"/>
          </a:p>
        </p:txBody>
      </p:sp>
    </p:spTree>
    <p:extLst>
      <p:ext uri="{BB962C8B-B14F-4D97-AF65-F5344CB8AC3E}">
        <p14:creationId xmlns:p14="http://schemas.microsoft.com/office/powerpoint/2010/main" val="183064640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A2563-E918-43EA-BEF3-9C9188053F45}"/>
              </a:ext>
            </a:extLst>
          </p:cNvPr>
          <p:cNvSpPr>
            <a:spLocks noGrp="1"/>
          </p:cNvSpPr>
          <p:nvPr>
            <p:ph type="title"/>
          </p:nvPr>
        </p:nvSpPr>
        <p:spPr>
          <a:xfrm>
            <a:off x="3147983" y="2419986"/>
            <a:ext cx="8763029" cy="2658598"/>
          </a:xfrm>
        </p:spPr>
        <p:txBody>
          <a:bodyPr anchor="ctr" anchorCtr="0">
            <a:normAutofit/>
          </a:bodyPr>
          <a:lstStyle>
            <a:lvl1pPr algn="l">
              <a:defRPr sz="4000">
                <a:solidFill>
                  <a:schemeClr val="tx1"/>
                </a:solidFill>
              </a:defRPr>
            </a:lvl1p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00AFD2D2-4E14-4C1A-8B8F-DB28FE25245C}"/>
              </a:ext>
            </a:extLst>
          </p:cNvPr>
          <p:cNvSpPr>
            <a:spLocks noGrp="1"/>
          </p:cNvSpPr>
          <p:nvPr>
            <p:ph type="body" idx="1"/>
          </p:nvPr>
        </p:nvSpPr>
        <p:spPr>
          <a:xfrm>
            <a:off x="3147983" y="5078583"/>
            <a:ext cx="8763029" cy="101106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F65DA94-11CE-4024-8A10-466E00876181}"/>
              </a:ext>
            </a:extLst>
          </p:cNvPr>
          <p:cNvSpPr>
            <a:spLocks noGrp="1"/>
          </p:cNvSpPr>
          <p:nvPr>
            <p:ph type="dt" sz="half" idx="10"/>
          </p:nvPr>
        </p:nvSpPr>
        <p:spPr/>
        <p:txBody>
          <a:bodyPr/>
          <a:lstStyle/>
          <a:p>
            <a:fld id="{96EA81E6-C049-4C67-BC41-FE297109855F}" type="datetime1">
              <a:rPr lang="en-CA" smtClean="0"/>
              <a:t>2021-06-28</a:t>
            </a:fld>
            <a:endParaRPr lang="en-CA"/>
          </a:p>
        </p:txBody>
      </p:sp>
      <p:sp>
        <p:nvSpPr>
          <p:cNvPr id="5" name="Footer Placeholder 4">
            <a:extLst>
              <a:ext uri="{FF2B5EF4-FFF2-40B4-BE49-F238E27FC236}">
                <a16:creationId xmlns:a16="http://schemas.microsoft.com/office/drawing/2014/main" id="{7A8BEFCA-315C-4B8C-88BB-C27225C5F21D}"/>
              </a:ext>
            </a:extLst>
          </p:cNvPr>
          <p:cNvSpPr>
            <a:spLocks noGrp="1"/>
          </p:cNvSpPr>
          <p:nvPr>
            <p:ph type="ftr" sz="quarter" idx="11"/>
          </p:nvPr>
        </p:nvSpPr>
        <p:spPr/>
        <p:txBody>
          <a:bodyPr/>
          <a:lstStyle/>
          <a:p>
            <a:endParaRPr lang="en-CA"/>
          </a:p>
        </p:txBody>
      </p:sp>
    </p:spTree>
    <p:extLst>
      <p:ext uri="{BB962C8B-B14F-4D97-AF65-F5344CB8AC3E}">
        <p14:creationId xmlns:p14="http://schemas.microsoft.com/office/powerpoint/2010/main" val="72196508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E2C37-7E6F-49A1-81B4-39640FCB63A5}"/>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FC22450E-5B46-4F95-83ED-89E0989D9A03}"/>
              </a:ext>
            </a:extLst>
          </p:cNvPr>
          <p:cNvSpPr>
            <a:spLocks noGrp="1"/>
          </p:cNvSpPr>
          <p:nvPr>
            <p:ph sz="half" idx="1"/>
          </p:nvPr>
        </p:nvSpPr>
        <p:spPr>
          <a:xfrm>
            <a:off x="431800" y="1447800"/>
            <a:ext cx="5588000" cy="4762499"/>
          </a:xfrm>
        </p:spPr>
        <p:txBody>
          <a:bodyPr>
            <a:normAutofit/>
          </a:bodyPr>
          <a:lstStyle>
            <a:lvl1pPr>
              <a:defRPr sz="2400"/>
            </a:lvl1pPr>
            <a:lvl2pPr>
              <a:defRPr sz="2000"/>
            </a:lvl2pPr>
            <a:lvl3pPr>
              <a:defRPr sz="18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a:extLst>
              <a:ext uri="{FF2B5EF4-FFF2-40B4-BE49-F238E27FC236}">
                <a16:creationId xmlns:a16="http://schemas.microsoft.com/office/drawing/2014/main" id="{5C1C3B93-9868-45B4-A2BE-070A79F39CD1}"/>
              </a:ext>
            </a:extLst>
          </p:cNvPr>
          <p:cNvSpPr>
            <a:spLocks noGrp="1"/>
          </p:cNvSpPr>
          <p:nvPr>
            <p:ph sz="half" idx="2"/>
          </p:nvPr>
        </p:nvSpPr>
        <p:spPr>
          <a:xfrm>
            <a:off x="6172200" y="1447801"/>
            <a:ext cx="5588000" cy="4762498"/>
          </a:xfrm>
        </p:spPr>
        <p:txBody>
          <a:bodyPr>
            <a:normAutofit/>
          </a:bodyPr>
          <a:lstStyle>
            <a:lvl1pPr>
              <a:defRPr sz="2400"/>
            </a:lvl1pPr>
            <a:lvl2pPr>
              <a:defRPr sz="2000"/>
            </a:lvl2pPr>
            <a:lvl3pPr>
              <a:defRPr sz="18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2DE4BC2A-752D-474D-A95F-B017B2286C6C}"/>
              </a:ext>
            </a:extLst>
          </p:cNvPr>
          <p:cNvSpPr>
            <a:spLocks noGrp="1"/>
          </p:cNvSpPr>
          <p:nvPr>
            <p:ph type="dt" sz="half" idx="10"/>
          </p:nvPr>
        </p:nvSpPr>
        <p:spPr/>
        <p:txBody>
          <a:bodyPr/>
          <a:lstStyle/>
          <a:p>
            <a:fld id="{4E551871-A143-4F38-967D-8234E6FFB8F6}" type="datetime1">
              <a:rPr lang="en-CA" smtClean="0"/>
              <a:t>2021-06-28</a:t>
            </a:fld>
            <a:endParaRPr lang="en-CA"/>
          </a:p>
        </p:txBody>
      </p:sp>
      <p:sp>
        <p:nvSpPr>
          <p:cNvPr id="6" name="Footer Placeholder 5">
            <a:extLst>
              <a:ext uri="{FF2B5EF4-FFF2-40B4-BE49-F238E27FC236}">
                <a16:creationId xmlns:a16="http://schemas.microsoft.com/office/drawing/2014/main" id="{8A12BFFA-9692-4416-8FBF-EBB5644F1A22}"/>
              </a:ext>
            </a:extLst>
          </p:cNvPr>
          <p:cNvSpPr>
            <a:spLocks noGrp="1"/>
          </p:cNvSpPr>
          <p:nvPr>
            <p:ph type="ftr" sz="quarter" idx="11"/>
          </p:nvPr>
        </p:nvSpPr>
        <p:spPr/>
        <p:txBody>
          <a:bodyPr/>
          <a:lstStyle/>
          <a:p>
            <a:endParaRPr lang="en-CA"/>
          </a:p>
        </p:txBody>
      </p:sp>
    </p:spTree>
    <p:extLst>
      <p:ext uri="{BB962C8B-B14F-4D97-AF65-F5344CB8AC3E}">
        <p14:creationId xmlns:p14="http://schemas.microsoft.com/office/powerpoint/2010/main" val="253334796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1D0B5F-F71E-4E01-8FDF-83E70BAD1F5A}"/>
              </a:ext>
            </a:extLst>
          </p:cNvPr>
          <p:cNvSpPr>
            <a:spLocks noGrp="1"/>
          </p:cNvSpPr>
          <p:nvPr>
            <p:ph type="body" idx="1"/>
          </p:nvPr>
        </p:nvSpPr>
        <p:spPr>
          <a:xfrm>
            <a:off x="431800" y="1457046"/>
            <a:ext cx="556577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440AF3-5D96-40EB-AEEE-87FD8A748C22}"/>
              </a:ext>
            </a:extLst>
          </p:cNvPr>
          <p:cNvSpPr>
            <a:spLocks noGrp="1"/>
          </p:cNvSpPr>
          <p:nvPr>
            <p:ph sz="half" idx="2"/>
          </p:nvPr>
        </p:nvSpPr>
        <p:spPr>
          <a:xfrm>
            <a:off x="431800" y="2280958"/>
            <a:ext cx="5565775" cy="3908705"/>
          </a:xfrm>
        </p:spPr>
        <p:txBody>
          <a:bodyPr>
            <a:normAutofit/>
          </a:bodyPr>
          <a:lstStyle>
            <a:lvl1pPr>
              <a:defRPr sz="2400"/>
            </a:lvl1pPr>
            <a:lvl2pPr>
              <a:defRPr sz="2000"/>
            </a:lvl2pPr>
            <a:lvl3pPr>
              <a:defRPr sz="18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C43D9576-A0CD-41DE-81E4-48E85CB487E7}"/>
              </a:ext>
            </a:extLst>
          </p:cNvPr>
          <p:cNvSpPr>
            <a:spLocks noGrp="1"/>
          </p:cNvSpPr>
          <p:nvPr>
            <p:ph type="body" sz="quarter" idx="3"/>
          </p:nvPr>
        </p:nvSpPr>
        <p:spPr>
          <a:xfrm>
            <a:off x="6172200" y="1457046"/>
            <a:ext cx="55880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AC27E5E-1807-4283-8C1D-7752E71BDB1F}"/>
              </a:ext>
            </a:extLst>
          </p:cNvPr>
          <p:cNvSpPr>
            <a:spLocks noGrp="1"/>
          </p:cNvSpPr>
          <p:nvPr>
            <p:ph sz="quarter" idx="4"/>
          </p:nvPr>
        </p:nvSpPr>
        <p:spPr>
          <a:xfrm>
            <a:off x="6172200" y="2280958"/>
            <a:ext cx="5588000" cy="3908705"/>
          </a:xfrm>
        </p:spPr>
        <p:txBody>
          <a:bodyPr>
            <a:normAutofit/>
          </a:bodyPr>
          <a:lstStyle>
            <a:lvl1pPr>
              <a:defRPr sz="2400"/>
            </a:lvl1pPr>
            <a:lvl2pPr>
              <a:defRPr sz="2000"/>
            </a:lvl2pPr>
            <a:lvl3pPr>
              <a:defRPr sz="18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0E02246F-1DEF-4989-A3E7-9440B5D90BC9}"/>
              </a:ext>
            </a:extLst>
          </p:cNvPr>
          <p:cNvSpPr>
            <a:spLocks noGrp="1"/>
          </p:cNvSpPr>
          <p:nvPr>
            <p:ph type="dt" sz="half" idx="10"/>
          </p:nvPr>
        </p:nvSpPr>
        <p:spPr/>
        <p:txBody>
          <a:bodyPr/>
          <a:lstStyle/>
          <a:p>
            <a:fld id="{B5EC3C45-62D6-4340-8D20-D80FB1F025CF}" type="datetime1">
              <a:rPr lang="en-CA" smtClean="0"/>
              <a:t>2021-06-28</a:t>
            </a:fld>
            <a:endParaRPr lang="en-CA"/>
          </a:p>
        </p:txBody>
      </p:sp>
      <p:sp>
        <p:nvSpPr>
          <p:cNvPr id="8" name="Footer Placeholder 7">
            <a:extLst>
              <a:ext uri="{FF2B5EF4-FFF2-40B4-BE49-F238E27FC236}">
                <a16:creationId xmlns:a16="http://schemas.microsoft.com/office/drawing/2014/main" id="{92E3399C-DC73-4DE1-925C-EFAAE328BEE1}"/>
              </a:ext>
            </a:extLst>
          </p:cNvPr>
          <p:cNvSpPr>
            <a:spLocks noGrp="1"/>
          </p:cNvSpPr>
          <p:nvPr>
            <p:ph type="ftr" sz="quarter" idx="11"/>
          </p:nvPr>
        </p:nvSpPr>
        <p:spPr/>
        <p:txBody>
          <a:bodyPr/>
          <a:lstStyle/>
          <a:p>
            <a:endParaRPr lang="en-CA"/>
          </a:p>
        </p:txBody>
      </p:sp>
      <p:sp>
        <p:nvSpPr>
          <p:cNvPr id="10" name="Title 1">
            <a:extLst>
              <a:ext uri="{FF2B5EF4-FFF2-40B4-BE49-F238E27FC236}">
                <a16:creationId xmlns:a16="http://schemas.microsoft.com/office/drawing/2014/main" id="{B3E93A7F-EA20-41AA-B08A-33E203915ACC}"/>
              </a:ext>
            </a:extLst>
          </p:cNvPr>
          <p:cNvSpPr>
            <a:spLocks noGrp="1"/>
          </p:cNvSpPr>
          <p:nvPr>
            <p:ph type="title"/>
          </p:nvPr>
        </p:nvSpPr>
        <p:spPr>
          <a:xfrm>
            <a:off x="304800" y="136525"/>
            <a:ext cx="11582400" cy="784225"/>
          </a:xfrm>
        </p:spPr>
        <p:txBody>
          <a:bodyPr/>
          <a:lstStyle/>
          <a:p>
            <a:r>
              <a:rPr lang="en-US"/>
              <a:t>Click to edit Master title style</a:t>
            </a:r>
            <a:endParaRPr lang="en-CA"/>
          </a:p>
        </p:txBody>
      </p:sp>
    </p:spTree>
    <p:extLst>
      <p:ext uri="{BB962C8B-B14F-4D97-AF65-F5344CB8AC3E}">
        <p14:creationId xmlns:p14="http://schemas.microsoft.com/office/powerpoint/2010/main" val="51192634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48FA9-3DA3-4555-B21B-714D6DE8D5C6}"/>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4DEC5D0D-9963-482C-BA33-00227377257E}"/>
              </a:ext>
            </a:extLst>
          </p:cNvPr>
          <p:cNvSpPr>
            <a:spLocks noGrp="1"/>
          </p:cNvSpPr>
          <p:nvPr>
            <p:ph type="dt" sz="half" idx="10"/>
          </p:nvPr>
        </p:nvSpPr>
        <p:spPr/>
        <p:txBody>
          <a:bodyPr/>
          <a:lstStyle/>
          <a:p>
            <a:fld id="{6FAFF245-497B-4773-B850-FC0C5FB0E87A}" type="datetime1">
              <a:rPr lang="en-CA" smtClean="0"/>
              <a:t>2021-06-28</a:t>
            </a:fld>
            <a:endParaRPr lang="en-CA"/>
          </a:p>
        </p:txBody>
      </p:sp>
      <p:sp>
        <p:nvSpPr>
          <p:cNvPr id="4" name="Footer Placeholder 3">
            <a:extLst>
              <a:ext uri="{FF2B5EF4-FFF2-40B4-BE49-F238E27FC236}">
                <a16:creationId xmlns:a16="http://schemas.microsoft.com/office/drawing/2014/main" id="{F071D2E7-3A9B-4316-BB8F-5221972B4C89}"/>
              </a:ext>
            </a:extLst>
          </p:cNvPr>
          <p:cNvSpPr>
            <a:spLocks noGrp="1"/>
          </p:cNvSpPr>
          <p:nvPr>
            <p:ph type="ftr" sz="quarter" idx="11"/>
          </p:nvPr>
        </p:nvSpPr>
        <p:spPr/>
        <p:txBody>
          <a:bodyPr/>
          <a:lstStyle/>
          <a:p>
            <a:endParaRPr lang="en-CA"/>
          </a:p>
        </p:txBody>
      </p:sp>
    </p:spTree>
    <p:extLst>
      <p:ext uri="{BB962C8B-B14F-4D97-AF65-F5344CB8AC3E}">
        <p14:creationId xmlns:p14="http://schemas.microsoft.com/office/powerpoint/2010/main" val="77040776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630641-611E-4D7F-BD04-E0C31BB83416}"/>
              </a:ext>
            </a:extLst>
          </p:cNvPr>
          <p:cNvSpPr>
            <a:spLocks noGrp="1"/>
          </p:cNvSpPr>
          <p:nvPr>
            <p:ph type="dt" sz="half" idx="10"/>
          </p:nvPr>
        </p:nvSpPr>
        <p:spPr/>
        <p:txBody>
          <a:bodyPr/>
          <a:lstStyle/>
          <a:p>
            <a:fld id="{4E063D6F-FB2A-4D1F-8506-D73907B8A791}" type="datetime1">
              <a:rPr lang="en-CA" smtClean="0"/>
              <a:t>2021-06-28</a:t>
            </a:fld>
            <a:endParaRPr lang="en-CA"/>
          </a:p>
        </p:txBody>
      </p:sp>
      <p:sp>
        <p:nvSpPr>
          <p:cNvPr id="3" name="Footer Placeholder 2">
            <a:extLst>
              <a:ext uri="{FF2B5EF4-FFF2-40B4-BE49-F238E27FC236}">
                <a16:creationId xmlns:a16="http://schemas.microsoft.com/office/drawing/2014/main" id="{FB918DA1-8211-45B0-9EA0-4C0801077503}"/>
              </a:ext>
            </a:extLst>
          </p:cNvPr>
          <p:cNvSpPr>
            <a:spLocks noGrp="1"/>
          </p:cNvSpPr>
          <p:nvPr>
            <p:ph type="ftr" sz="quarter" idx="11"/>
          </p:nvPr>
        </p:nvSpPr>
        <p:spPr/>
        <p:txBody>
          <a:bodyPr/>
          <a:lstStyle/>
          <a:p>
            <a:endParaRPr lang="en-CA"/>
          </a:p>
        </p:txBody>
      </p:sp>
    </p:spTree>
    <p:extLst>
      <p:ext uri="{BB962C8B-B14F-4D97-AF65-F5344CB8AC3E}">
        <p14:creationId xmlns:p14="http://schemas.microsoft.com/office/powerpoint/2010/main" val="161363762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88C17-A5E4-423C-AC81-80F1FE2C93E5}"/>
              </a:ext>
            </a:extLst>
          </p:cNvPr>
          <p:cNvSpPr>
            <a:spLocks noGrp="1"/>
          </p:cNvSpPr>
          <p:nvPr>
            <p:ph type="title"/>
          </p:nvPr>
        </p:nvSpPr>
        <p:spPr>
          <a:xfrm>
            <a:off x="839788" y="457200"/>
            <a:ext cx="3932237" cy="1600200"/>
          </a:xfrm>
        </p:spPr>
        <p:txBody>
          <a:bodyPr anchor="b">
            <a:normAutofit/>
          </a:bodyPr>
          <a:lstStyle>
            <a:lvl1pPr>
              <a:defRPr sz="2800">
                <a:solidFill>
                  <a:schemeClr val="tx1"/>
                </a:solidFill>
              </a:defRPr>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E8B84DA9-8559-4CF5-AB7C-74D79AF40C38}"/>
              </a:ext>
            </a:extLst>
          </p:cNvPr>
          <p:cNvSpPr>
            <a:spLocks noGrp="1"/>
          </p:cNvSpPr>
          <p:nvPr>
            <p:ph idx="1"/>
          </p:nvPr>
        </p:nvSpPr>
        <p:spPr>
          <a:xfrm>
            <a:off x="5183188" y="1264024"/>
            <a:ext cx="6172200" cy="4597026"/>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A80A1CA0-018B-49D8-B1C6-9D8D1B921A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844E4C-8F8E-458A-A1ED-1A9974598E87}"/>
              </a:ext>
            </a:extLst>
          </p:cNvPr>
          <p:cNvSpPr>
            <a:spLocks noGrp="1"/>
          </p:cNvSpPr>
          <p:nvPr>
            <p:ph type="dt" sz="half" idx="10"/>
          </p:nvPr>
        </p:nvSpPr>
        <p:spPr/>
        <p:txBody>
          <a:bodyPr/>
          <a:lstStyle/>
          <a:p>
            <a:fld id="{0689154F-BCA3-4376-B6EE-81379F7380CF}" type="datetime1">
              <a:rPr lang="en-CA" smtClean="0"/>
              <a:t>2021-06-28</a:t>
            </a:fld>
            <a:endParaRPr lang="en-CA"/>
          </a:p>
        </p:txBody>
      </p:sp>
      <p:sp>
        <p:nvSpPr>
          <p:cNvPr id="6" name="Footer Placeholder 5">
            <a:extLst>
              <a:ext uri="{FF2B5EF4-FFF2-40B4-BE49-F238E27FC236}">
                <a16:creationId xmlns:a16="http://schemas.microsoft.com/office/drawing/2014/main" id="{C78E3FDC-13F4-49DC-9708-308011562CD5}"/>
              </a:ext>
            </a:extLst>
          </p:cNvPr>
          <p:cNvSpPr>
            <a:spLocks noGrp="1"/>
          </p:cNvSpPr>
          <p:nvPr>
            <p:ph type="ftr" sz="quarter" idx="11"/>
          </p:nvPr>
        </p:nvSpPr>
        <p:spPr/>
        <p:txBody>
          <a:bodyPr/>
          <a:lstStyle/>
          <a:p>
            <a:endParaRPr lang="en-CA"/>
          </a:p>
        </p:txBody>
      </p:sp>
    </p:spTree>
    <p:extLst>
      <p:ext uri="{BB962C8B-B14F-4D97-AF65-F5344CB8AC3E}">
        <p14:creationId xmlns:p14="http://schemas.microsoft.com/office/powerpoint/2010/main" val="237385824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userDrawn="1">
  <p:cSld name="7_Contents List">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315383" y="1339516"/>
            <a:ext cx="11688232" cy="4796589"/>
          </a:xfrm>
          <a:prstGeom prst="rect">
            <a:avLst/>
          </a:prstGeom>
        </p:spPr>
        <p:txBody>
          <a:bodyPr/>
          <a:lstStyle>
            <a:lvl1pPr marL="359653" indent="-359653">
              <a:lnSpc>
                <a:spcPct val="100000"/>
              </a:lnSpc>
              <a:spcBef>
                <a:spcPts val="0"/>
              </a:spcBef>
              <a:buClr>
                <a:schemeClr val="accent2"/>
              </a:buClr>
              <a:buFont typeface="Arial" panose="020B0604020202020204" pitchFamily="34" charset="0"/>
              <a:buChar char="•"/>
              <a:defRPr sz="2398" b="0">
                <a:solidFill>
                  <a:schemeClr val="tx1"/>
                </a:solidFill>
                <a:latin typeface="Arial" pitchFamily="34" charset="0"/>
                <a:cs typeface="Arial" pitchFamily="34" charset="0"/>
              </a:defRPr>
            </a:lvl1pPr>
            <a:lvl2pPr marL="803275" indent="-354013">
              <a:lnSpc>
                <a:spcPct val="100000"/>
              </a:lnSpc>
              <a:spcBef>
                <a:spcPts val="0"/>
              </a:spcBef>
              <a:buClr>
                <a:schemeClr val="accent2"/>
              </a:buClr>
              <a:buSzPct val="90000"/>
              <a:buFont typeface="Arial" panose="020B0604020202020204" pitchFamily="34" charset="0"/>
              <a:buChar char="–"/>
              <a:defRPr sz="21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488" indent="-179910">
              <a:defRPr sz="1400">
                <a:latin typeface="Arial" pitchFamily="34" charset="0"/>
                <a:cs typeface="Arial" pitchFamily="34" charset="0"/>
              </a:defRPr>
            </a:lvl4pPr>
            <a:lvl5pPr marL="622488">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
        <p:nvSpPr>
          <p:cNvPr id="9" name="Title 8"/>
          <p:cNvSpPr>
            <a:spLocks noGrp="1"/>
          </p:cNvSpPr>
          <p:nvPr>
            <p:ph type="title" hasCustomPrompt="1"/>
          </p:nvPr>
        </p:nvSpPr>
        <p:spPr>
          <a:xfrm>
            <a:off x="316085" y="133809"/>
            <a:ext cx="11687535" cy="615480"/>
          </a:xfrm>
          <a:prstGeom prst="rect">
            <a:avLst/>
          </a:prstGeom>
        </p:spPr>
        <p:txBody>
          <a:bodyPr vert="horz" anchor="ctr"/>
          <a:lstStyle>
            <a:lvl1pPr algn="l" defTabSz="609296" rtl="0" eaLnBrk="1" latinLnBrk="0" hangingPunct="1">
              <a:lnSpc>
                <a:spcPct val="100000"/>
              </a:lnSpc>
              <a:spcBef>
                <a:spcPct val="0"/>
              </a:spcBef>
              <a:buNone/>
              <a:defRPr lang="en-GB" sz="2800" b="1" kern="1200" baseline="0" noProof="0" dirty="0">
                <a:solidFill>
                  <a:srgbClr val="830051"/>
                </a:solidFill>
                <a:latin typeface="Arial" pitchFamily="34" charset="0"/>
                <a:ea typeface="+mj-ea"/>
                <a:cs typeface="Arial" pitchFamily="34" charset="0"/>
              </a:defRPr>
            </a:lvl1pPr>
          </a:lstStyle>
          <a:p>
            <a:r>
              <a:rPr lang="en-GB" noProof="0" dirty="0"/>
              <a:t>Click to add content title</a:t>
            </a:r>
          </a:p>
        </p:txBody>
      </p:sp>
      <p:sp>
        <p:nvSpPr>
          <p:cNvPr id="6" name="Text Placeholder 13">
            <a:extLst>
              <a:ext uri="{FF2B5EF4-FFF2-40B4-BE49-F238E27FC236}">
                <a16:creationId xmlns:a16="http://schemas.microsoft.com/office/drawing/2014/main" id="{67AA22E4-F2EE-49A6-A6AF-02BCD169E996}"/>
              </a:ext>
            </a:extLst>
          </p:cNvPr>
          <p:cNvSpPr>
            <a:spLocks noGrp="1"/>
          </p:cNvSpPr>
          <p:nvPr>
            <p:ph type="body" sz="quarter" idx="13" hasCustomPrompt="1"/>
          </p:nvPr>
        </p:nvSpPr>
        <p:spPr>
          <a:xfrm>
            <a:off x="315383" y="6376807"/>
            <a:ext cx="10898487" cy="216001"/>
          </a:xfrm>
          <a:prstGeom prst="rect">
            <a:avLst/>
          </a:prstGeom>
        </p:spPr>
        <p:txBody>
          <a:bodyPr lIns="0" tIns="0" rIns="0" bIns="0" anchor="b"/>
          <a:lstStyle>
            <a:lvl1pPr marL="457178" indent="-457178" algn="l">
              <a:buNone/>
              <a:defRPr lang="en-GB" sz="800" dirty="0"/>
            </a:lvl1pPr>
          </a:lstStyle>
          <a:p>
            <a:pPr marL="0" lvl="0" indent="0">
              <a:spcBef>
                <a:spcPts val="0"/>
              </a:spcBef>
            </a:pPr>
            <a:r>
              <a:rPr lang="en-US" dirty="0"/>
              <a:t>References</a:t>
            </a:r>
          </a:p>
        </p:txBody>
      </p:sp>
      <p:sp>
        <p:nvSpPr>
          <p:cNvPr id="8" name="Slide Number Placeholder 5">
            <a:extLst>
              <a:ext uri="{FF2B5EF4-FFF2-40B4-BE49-F238E27FC236}">
                <a16:creationId xmlns:a16="http://schemas.microsoft.com/office/drawing/2014/main" id="{8A76ED30-82D3-41A2-8ABF-2556FE93A563}"/>
              </a:ext>
            </a:extLst>
          </p:cNvPr>
          <p:cNvSpPr>
            <a:spLocks noGrp="1"/>
          </p:cNvSpPr>
          <p:nvPr>
            <p:ph type="sldNum" sz="quarter" idx="4"/>
          </p:nvPr>
        </p:nvSpPr>
        <p:spPr>
          <a:xfrm>
            <a:off x="47289" y="6612882"/>
            <a:ext cx="193780" cy="216000"/>
          </a:xfrm>
          <a:prstGeom prst="rect">
            <a:avLst/>
          </a:prstGeom>
        </p:spPr>
        <p:txBody>
          <a:bodyPr vert="horz" lIns="0" tIns="0" rIns="0" bIns="0" rtlCol="0" anchor="ctr" anchorCtr="0"/>
          <a:lstStyle>
            <a:lvl1pPr algn="ctr">
              <a:defRPr sz="800" b="0">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10" name="Rectangle 9">
            <a:extLst>
              <a:ext uri="{FF2B5EF4-FFF2-40B4-BE49-F238E27FC236}">
                <a16:creationId xmlns:a16="http://schemas.microsoft.com/office/drawing/2014/main" id="{0900C643-AED4-4561-A8E5-1430B7E5B40C}"/>
              </a:ext>
            </a:extLst>
          </p:cNvPr>
          <p:cNvSpPr/>
          <p:nvPr userDrawn="1"/>
        </p:nvSpPr>
        <p:spPr>
          <a:xfrm>
            <a:off x="320843" y="731003"/>
            <a:ext cx="11844000" cy="18288"/>
          </a:xfrm>
          <a:prstGeom prst="rect">
            <a:avLst/>
          </a:prstGeom>
          <a:gradFill flip="none" rotWithShape="1">
            <a:gsLst>
              <a:gs pos="26000">
                <a:schemeClr val="accent1"/>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83274624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762FC-4784-C64B-A900-EF2066BB7F2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164BFDD-43B3-E448-BE90-68AE5FBC44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0529907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4532465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F2201-A523-9A44-98A4-5F18821B86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1F03F1-7C1E-4A41-9F6D-CBFF0443765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876971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BEB76-CDE1-9F4D-98FE-0450A8D082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5BE6DA0-AF53-D540-B357-747BF2CBEE7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3875733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CEC10-BF88-2E46-B9A7-81BB5FCEBB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1A7CBE-FF15-954A-A88D-3E051BE5BA9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850FECB-BB1A-CC41-BBE1-432E53B31A0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542586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F3480-5B7A-7E44-9648-888BB295403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5531194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462183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userDrawn="1">
  <p:cSld name="8_Free Content">
    <p:spTree>
      <p:nvGrpSpPr>
        <p:cNvPr id="1" name=""/>
        <p:cNvGrpSpPr/>
        <p:nvPr/>
      </p:nvGrpSpPr>
      <p:grpSpPr>
        <a:xfrm>
          <a:off x="0" y="0"/>
          <a:ext cx="0" cy="0"/>
          <a:chOff x="0" y="0"/>
          <a:chExt cx="0" cy="0"/>
        </a:xfrm>
      </p:grpSpPr>
      <p:sp>
        <p:nvSpPr>
          <p:cNvPr id="5" name="Text Placeholder 3"/>
          <p:cNvSpPr>
            <a:spLocks noGrp="1"/>
          </p:cNvSpPr>
          <p:nvPr>
            <p:ph type="body" sz="quarter" idx="13"/>
          </p:nvPr>
        </p:nvSpPr>
        <p:spPr>
          <a:xfrm>
            <a:off x="604800" y="1844269"/>
            <a:ext cx="10982400" cy="4013627"/>
          </a:xfrm>
        </p:spPr>
        <p:txBody>
          <a:bodyPr>
            <a:noAutofit/>
          </a:bodyPr>
          <a:lstStyle/>
          <a:p>
            <a:pPr lvl="0"/>
            <a:r>
              <a:rPr lang="en-US"/>
              <a:t>Click to edit Master text styles</a:t>
            </a:r>
          </a:p>
          <a:p>
            <a:pPr lvl="1"/>
            <a:r>
              <a:rPr lang="en-US"/>
              <a:t>Second level</a:t>
            </a:r>
          </a:p>
          <a:p>
            <a:pPr lvl="2"/>
            <a:r>
              <a:rPr lang="en-US"/>
              <a:t>Third level</a:t>
            </a:r>
          </a:p>
        </p:txBody>
      </p:sp>
      <p:sp>
        <p:nvSpPr>
          <p:cNvPr id="6" name="Title 1"/>
          <p:cNvSpPr>
            <a:spLocks noGrp="1"/>
          </p:cNvSpPr>
          <p:nvPr>
            <p:ph type="title"/>
          </p:nvPr>
        </p:nvSpPr>
        <p:spPr>
          <a:xfrm>
            <a:off x="604800" y="536114"/>
            <a:ext cx="7006269" cy="553999"/>
          </a:xfrm>
        </p:spPr>
        <p:txBody>
          <a:bodyPr anchor="b">
            <a:noAutofit/>
          </a:bodyPr>
          <a:lstStyle>
            <a:lvl1pPr>
              <a:defRPr sz="3200" cap="all" baseline="0"/>
            </a:lvl1pPr>
          </a:lstStyle>
          <a:p>
            <a:r>
              <a:rPr lang="en-US"/>
              <a:t>Click to edit Master title style</a:t>
            </a:r>
            <a:endParaRPr lang="en-US" dirty="0"/>
          </a:p>
        </p:txBody>
      </p:sp>
      <p:sp>
        <p:nvSpPr>
          <p:cNvPr id="7" name="Text Placeholder 11"/>
          <p:cNvSpPr>
            <a:spLocks noGrp="1"/>
          </p:cNvSpPr>
          <p:nvPr>
            <p:ph type="body" sz="quarter" idx="14"/>
          </p:nvPr>
        </p:nvSpPr>
        <p:spPr>
          <a:xfrm>
            <a:off x="604800" y="1080001"/>
            <a:ext cx="7006269" cy="488795"/>
          </a:xfrm>
        </p:spPr>
        <p:txBody>
          <a:bodyPr>
            <a:noAutofit/>
          </a:bodyPr>
          <a:lstStyle>
            <a:lvl1pPr marL="0" indent="0">
              <a:buNone/>
              <a:defRPr sz="2667" baseline="0">
                <a:solidFill>
                  <a:schemeClr val="tx1"/>
                </a:solidFill>
              </a:defRPr>
            </a:lvl1pPr>
          </a:lstStyle>
          <a:p>
            <a:pPr lvl="0"/>
            <a:r>
              <a:rPr lang="en-US"/>
              <a:t>Click to edit Master text styles</a:t>
            </a:r>
          </a:p>
        </p:txBody>
      </p:sp>
      <p:pic>
        <p:nvPicPr>
          <p:cNvPr id="9" name="Picture 8" descr="A picture containing object, clock&#10;&#10;Description automatically generated">
            <a:extLst>
              <a:ext uri="{FF2B5EF4-FFF2-40B4-BE49-F238E27FC236}">
                <a16:creationId xmlns:a16="http://schemas.microsoft.com/office/drawing/2014/main" id="{699B2489-EBE9-4967-A2EB-B0E0B71F41F2}"/>
              </a:ext>
            </a:extLst>
          </p:cNvPr>
          <p:cNvPicPr>
            <a:picLocks noChangeAspect="1"/>
          </p:cNvPicPr>
          <p:nvPr userDrawn="1"/>
        </p:nvPicPr>
        <p:blipFill>
          <a:blip r:embed="rId2"/>
          <a:stretch>
            <a:fillRect/>
          </a:stretch>
        </p:blipFill>
        <p:spPr>
          <a:xfrm>
            <a:off x="634276" y="6133370"/>
            <a:ext cx="2328000" cy="455129"/>
          </a:xfrm>
          <a:prstGeom prst="rect">
            <a:avLst/>
          </a:prstGeom>
        </p:spPr>
      </p:pic>
    </p:spTree>
    <p:extLst>
      <p:ext uri="{BB962C8B-B14F-4D97-AF65-F5344CB8AC3E}">
        <p14:creationId xmlns:p14="http://schemas.microsoft.com/office/powerpoint/2010/main" val="423704899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5E58BBF-42E4-AD4E-97E2-21A7C6F7A48F}"/>
              </a:ext>
            </a:extLst>
          </p:cNvPr>
          <p:cNvPicPr>
            <a:picLocks noChangeAspect="1"/>
          </p:cNvPicPr>
          <p:nvPr userDrawn="1"/>
        </p:nvPicPr>
        <p:blipFill>
          <a:blip r:embed="rId2"/>
          <a:srcRect/>
          <a:stretch/>
        </p:blipFill>
        <p:spPr>
          <a:xfrm>
            <a:off x="-16226" y="3574"/>
            <a:ext cx="12188947" cy="6856283"/>
          </a:xfrm>
          <a:prstGeom prst="rect">
            <a:avLst/>
          </a:prstGeom>
        </p:spPr>
      </p:pic>
      <p:sp>
        <p:nvSpPr>
          <p:cNvPr id="2" name="Title 1">
            <a:extLst>
              <a:ext uri="{FF2B5EF4-FFF2-40B4-BE49-F238E27FC236}">
                <a16:creationId xmlns:a16="http://schemas.microsoft.com/office/drawing/2014/main" id="{A49A1D7F-42E5-744A-B105-2EE2F92CCCE3}"/>
              </a:ext>
            </a:extLst>
          </p:cNvPr>
          <p:cNvSpPr>
            <a:spLocks noGrp="1"/>
          </p:cNvSpPr>
          <p:nvPr>
            <p:ph type="title"/>
          </p:nvPr>
        </p:nvSpPr>
        <p:spPr>
          <a:xfrm>
            <a:off x="6178374" y="2282686"/>
            <a:ext cx="5342205" cy="2380327"/>
          </a:xfrm>
        </p:spPr>
        <p:txBody>
          <a:bodyPr anchor="b">
            <a:normAutofit/>
          </a:bodyPr>
          <a:lstStyle>
            <a:lvl1pPr>
              <a:defRPr sz="4800">
                <a:solidFill>
                  <a:schemeClr val="bg1"/>
                </a:solidFill>
                <a:effectLst/>
              </a:defRPr>
            </a:lvl1pPr>
          </a:lstStyle>
          <a:p>
            <a:r>
              <a:rPr lang="en-US" dirty="0"/>
              <a:t>Click to edit Master title style</a:t>
            </a:r>
          </a:p>
        </p:txBody>
      </p:sp>
      <p:sp>
        <p:nvSpPr>
          <p:cNvPr id="3" name="Text Placeholder 2">
            <a:extLst>
              <a:ext uri="{FF2B5EF4-FFF2-40B4-BE49-F238E27FC236}">
                <a16:creationId xmlns:a16="http://schemas.microsoft.com/office/drawing/2014/main" id="{4671D49D-D782-6548-B199-80BAA995A843}"/>
              </a:ext>
            </a:extLst>
          </p:cNvPr>
          <p:cNvSpPr>
            <a:spLocks noGrp="1"/>
          </p:cNvSpPr>
          <p:nvPr>
            <p:ph type="body" idx="1" hasCustomPrompt="1"/>
          </p:nvPr>
        </p:nvSpPr>
        <p:spPr>
          <a:xfrm>
            <a:off x="6172024" y="4787255"/>
            <a:ext cx="5342205" cy="817973"/>
          </a:xfrm>
        </p:spPr>
        <p:txBody>
          <a:bodyPr lIns="0" tIns="0" rIns="0" bIns="0">
            <a:noAutofit/>
          </a:bodyPr>
          <a:lstStyle>
            <a:lvl1pPr marL="0" indent="0">
              <a:buNone/>
              <a:defRPr sz="2800" b="1">
                <a:solidFill>
                  <a:schemeClr val="accent3"/>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1" name="Rectangle 10">
            <a:extLst>
              <a:ext uri="{FF2B5EF4-FFF2-40B4-BE49-F238E27FC236}">
                <a16:creationId xmlns:a16="http://schemas.microsoft.com/office/drawing/2014/main" id="{B7B40B94-1307-5748-9202-1D25B40D24E2}"/>
              </a:ext>
            </a:extLst>
          </p:cNvPr>
          <p:cNvSpPr/>
          <p:nvPr userDrawn="1"/>
        </p:nvSpPr>
        <p:spPr>
          <a:xfrm>
            <a:off x="276120" y="6572154"/>
            <a:ext cx="2249334" cy="246221"/>
          </a:xfrm>
          <a:prstGeom prst="rect">
            <a:avLst/>
          </a:prstGeom>
        </p:spPr>
        <p:txBody>
          <a:bodyPr wrap="none">
            <a:spAutoFit/>
          </a:bodyPr>
          <a:lstStyle/>
          <a:p>
            <a:r>
              <a:rPr lang="en-US" sz="1000" i="1" dirty="0">
                <a:solidFill>
                  <a:schemeClr val="tx1"/>
                </a:solidFill>
              </a:rPr>
              <a:t>Confidential and for Internal Use Only.</a:t>
            </a:r>
          </a:p>
        </p:txBody>
      </p:sp>
    </p:spTree>
    <p:extLst>
      <p:ext uri="{BB962C8B-B14F-4D97-AF65-F5344CB8AC3E}">
        <p14:creationId xmlns:p14="http://schemas.microsoft.com/office/powerpoint/2010/main" val="405322488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9F74A2C-1B7E-EA4D-A968-F7653CE6772E}"/>
              </a:ext>
            </a:extLst>
          </p:cNvPr>
          <p:cNvSpPr/>
          <p:nvPr userDrawn="1"/>
        </p:nvSpPr>
        <p:spPr>
          <a:xfrm>
            <a:off x="0" y="0"/>
            <a:ext cx="121856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F5E58BBF-42E4-AD4E-97E2-21A7C6F7A48F}"/>
              </a:ext>
            </a:extLst>
          </p:cNvPr>
          <p:cNvPicPr>
            <a:picLocks noChangeAspect="1"/>
          </p:cNvPicPr>
          <p:nvPr userDrawn="1"/>
        </p:nvPicPr>
        <p:blipFill>
          <a:blip r:embed="rId2"/>
          <a:srcRect/>
          <a:stretch/>
        </p:blipFill>
        <p:spPr>
          <a:xfrm>
            <a:off x="6350" y="3574"/>
            <a:ext cx="12188951" cy="6856284"/>
          </a:xfrm>
          <a:prstGeom prst="rect">
            <a:avLst/>
          </a:prstGeom>
        </p:spPr>
      </p:pic>
      <p:sp>
        <p:nvSpPr>
          <p:cNvPr id="2" name="Title 1">
            <a:extLst>
              <a:ext uri="{FF2B5EF4-FFF2-40B4-BE49-F238E27FC236}">
                <a16:creationId xmlns:a16="http://schemas.microsoft.com/office/drawing/2014/main" id="{A49A1D7F-42E5-744A-B105-2EE2F92CCCE3}"/>
              </a:ext>
            </a:extLst>
          </p:cNvPr>
          <p:cNvSpPr>
            <a:spLocks noGrp="1"/>
          </p:cNvSpPr>
          <p:nvPr>
            <p:ph type="title"/>
          </p:nvPr>
        </p:nvSpPr>
        <p:spPr>
          <a:xfrm>
            <a:off x="6579909" y="1647022"/>
            <a:ext cx="4873282" cy="2380327"/>
          </a:xfrm>
        </p:spPr>
        <p:txBody>
          <a:bodyPr anchor="b">
            <a:normAutofit/>
          </a:bodyPr>
          <a:lstStyle>
            <a:lvl1pPr>
              <a:defRPr sz="4400">
                <a:solidFill>
                  <a:schemeClr val="accent4"/>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4671D49D-D782-6548-B199-80BAA995A843}"/>
              </a:ext>
            </a:extLst>
          </p:cNvPr>
          <p:cNvSpPr>
            <a:spLocks noGrp="1"/>
          </p:cNvSpPr>
          <p:nvPr>
            <p:ph type="body" idx="1" hasCustomPrompt="1"/>
          </p:nvPr>
        </p:nvSpPr>
        <p:spPr>
          <a:xfrm>
            <a:off x="6573559" y="4151591"/>
            <a:ext cx="4873282" cy="817973"/>
          </a:xfrm>
        </p:spPr>
        <p:txBody>
          <a:bodyPr lIns="0" tIns="0" rIns="0" bIns="0">
            <a:noAutofit/>
          </a:bodyPr>
          <a:lstStyle>
            <a:lvl1pPr marL="0" indent="0">
              <a:buNone/>
              <a:defRPr sz="2400" b="1">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1" name="Rectangle 10">
            <a:extLst>
              <a:ext uri="{FF2B5EF4-FFF2-40B4-BE49-F238E27FC236}">
                <a16:creationId xmlns:a16="http://schemas.microsoft.com/office/drawing/2014/main" id="{B7B40B94-1307-5748-9202-1D25B40D24E2}"/>
              </a:ext>
            </a:extLst>
          </p:cNvPr>
          <p:cNvSpPr/>
          <p:nvPr userDrawn="1"/>
        </p:nvSpPr>
        <p:spPr>
          <a:xfrm>
            <a:off x="276120" y="6572154"/>
            <a:ext cx="2249334" cy="246221"/>
          </a:xfrm>
          <a:prstGeom prst="rect">
            <a:avLst/>
          </a:prstGeom>
        </p:spPr>
        <p:txBody>
          <a:bodyPr wrap="none">
            <a:spAutoFit/>
          </a:bodyPr>
          <a:lstStyle/>
          <a:p>
            <a:r>
              <a:rPr lang="en-US" sz="1000" i="1" dirty="0">
                <a:solidFill>
                  <a:schemeClr val="bg1">
                    <a:lumMod val="95000"/>
                  </a:schemeClr>
                </a:solidFill>
              </a:rPr>
              <a:t>Confidential and for Internal Use Only.</a:t>
            </a:r>
          </a:p>
        </p:txBody>
      </p:sp>
    </p:spTree>
    <p:extLst>
      <p:ext uri="{BB962C8B-B14F-4D97-AF65-F5344CB8AC3E}">
        <p14:creationId xmlns:p14="http://schemas.microsoft.com/office/powerpoint/2010/main" val="315886397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B715-DDCC-184D-B2D7-D091E66023EF}"/>
              </a:ext>
            </a:extLst>
          </p:cNvPr>
          <p:cNvSpPr>
            <a:spLocks noGrp="1"/>
          </p:cNvSpPr>
          <p:nvPr>
            <p:ph type="title"/>
          </p:nvPr>
        </p:nvSpPr>
        <p:spPr>
          <a:xfrm>
            <a:off x="699911" y="327441"/>
            <a:ext cx="10792178" cy="920998"/>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1ACBFAA7-E18F-214C-B258-46BD7FCF3DA2}"/>
              </a:ext>
            </a:extLst>
          </p:cNvPr>
          <p:cNvSpPr>
            <a:spLocks noGrp="1"/>
          </p:cNvSpPr>
          <p:nvPr>
            <p:ph idx="1" hasCustomPrompt="1"/>
          </p:nvPr>
        </p:nvSpPr>
        <p:spPr>
          <a:xfrm>
            <a:off x="699911" y="1365814"/>
            <a:ext cx="10746920" cy="4583574"/>
          </a:xfrm>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AA05E7F9-8454-DD4F-BDAC-3D5705533B91}"/>
              </a:ext>
            </a:extLst>
          </p:cNvPr>
          <p:cNvSpPr>
            <a:spLocks noGrp="1"/>
          </p:cNvSpPr>
          <p:nvPr>
            <p:ph type="sldNum" sz="quarter" idx="4"/>
          </p:nvPr>
        </p:nvSpPr>
        <p:spPr>
          <a:xfrm>
            <a:off x="11425286" y="6463722"/>
            <a:ext cx="699911" cy="284206"/>
          </a:xfrm>
          <a:prstGeom prst="rect">
            <a:avLst/>
          </a:prstGeom>
        </p:spPr>
        <p:txBody>
          <a:bodyPr lIns="182880" anchor="ctr"/>
          <a:lstStyle>
            <a:lvl1pPr algn="l">
              <a:defRPr sz="1200">
                <a:solidFill>
                  <a:schemeClr val="accent4"/>
                </a:solidFill>
              </a:defRPr>
            </a:lvl1pPr>
          </a:lstStyle>
          <a:p>
            <a:fld id="{2DB2551F-0F36-184F-87EE-E0604C929E46}" type="slidenum">
              <a:rPr lang="en-US" smtClean="0"/>
              <a:pPr/>
              <a:t>‹#›</a:t>
            </a:fld>
            <a:endParaRPr lang="en-US" dirty="0"/>
          </a:p>
        </p:txBody>
      </p:sp>
      <p:sp>
        <p:nvSpPr>
          <p:cNvPr id="5" name="Text Placeholder 4">
            <a:extLst>
              <a:ext uri="{FF2B5EF4-FFF2-40B4-BE49-F238E27FC236}">
                <a16:creationId xmlns:a16="http://schemas.microsoft.com/office/drawing/2014/main" id="{33CBFE31-F981-4B47-ABF8-4E35F06D07FB}"/>
              </a:ext>
            </a:extLst>
          </p:cNvPr>
          <p:cNvSpPr>
            <a:spLocks noGrp="1"/>
          </p:cNvSpPr>
          <p:nvPr>
            <p:ph type="body" sz="quarter" idx="10"/>
          </p:nvPr>
        </p:nvSpPr>
        <p:spPr>
          <a:xfrm>
            <a:off x="699911" y="6149087"/>
            <a:ext cx="6317577" cy="598841"/>
          </a:xfrm>
        </p:spPr>
        <p:txBody>
          <a:bodyPr anchor="b">
            <a:noAutofit/>
          </a:bodyPr>
          <a:lstStyle>
            <a:lvl1pPr marL="0" indent="0">
              <a:spcAft>
                <a:spcPts val="0"/>
              </a:spcAft>
              <a:buNone/>
              <a:defRPr sz="9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412075296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B715-DDCC-184D-B2D7-D091E66023EF}"/>
              </a:ext>
            </a:extLst>
          </p:cNvPr>
          <p:cNvSpPr>
            <a:spLocks noGrp="1"/>
          </p:cNvSpPr>
          <p:nvPr>
            <p:ph type="title"/>
          </p:nvPr>
        </p:nvSpPr>
        <p:spPr>
          <a:xfrm>
            <a:off x="699912" y="327441"/>
            <a:ext cx="10792178" cy="920998"/>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1ACBFAA7-E18F-214C-B258-46BD7FCF3DA2}"/>
              </a:ext>
            </a:extLst>
          </p:cNvPr>
          <p:cNvSpPr>
            <a:spLocks noGrp="1"/>
          </p:cNvSpPr>
          <p:nvPr>
            <p:ph idx="1" hasCustomPrompt="1"/>
          </p:nvPr>
        </p:nvSpPr>
        <p:spPr>
          <a:xfrm>
            <a:off x="699912" y="1350220"/>
            <a:ext cx="5275720" cy="4571721"/>
          </a:xfrm>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a:extLst>
              <a:ext uri="{FF2B5EF4-FFF2-40B4-BE49-F238E27FC236}">
                <a16:creationId xmlns:a16="http://schemas.microsoft.com/office/drawing/2014/main" id="{FC3C44D1-6018-C14B-AADC-3D4356627D72}"/>
              </a:ext>
            </a:extLst>
          </p:cNvPr>
          <p:cNvSpPr>
            <a:spLocks noGrp="1"/>
          </p:cNvSpPr>
          <p:nvPr>
            <p:ph idx="10" hasCustomPrompt="1"/>
          </p:nvPr>
        </p:nvSpPr>
        <p:spPr>
          <a:xfrm>
            <a:off x="6216368" y="1350220"/>
            <a:ext cx="5275720" cy="4571721"/>
          </a:xfrm>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5E3874B8-9CF3-B84C-966C-0EBDD5046885}"/>
              </a:ext>
            </a:extLst>
          </p:cNvPr>
          <p:cNvSpPr>
            <a:spLocks noGrp="1"/>
          </p:cNvSpPr>
          <p:nvPr>
            <p:ph type="sldNum" sz="quarter" idx="4"/>
          </p:nvPr>
        </p:nvSpPr>
        <p:spPr>
          <a:xfrm>
            <a:off x="11425286" y="6463722"/>
            <a:ext cx="699911" cy="284206"/>
          </a:xfrm>
          <a:prstGeom prst="rect">
            <a:avLst/>
          </a:prstGeom>
        </p:spPr>
        <p:txBody>
          <a:bodyPr lIns="182880" anchor="ctr"/>
          <a:lstStyle>
            <a:lvl1pPr algn="l">
              <a:defRPr sz="1200">
                <a:solidFill>
                  <a:schemeClr val="accent4"/>
                </a:solidFill>
              </a:defRPr>
            </a:lvl1pPr>
          </a:lstStyle>
          <a:p>
            <a:fld id="{2DB2551F-0F36-184F-87EE-E0604C929E46}" type="slidenum">
              <a:rPr lang="en-US" smtClean="0"/>
              <a:pPr/>
              <a:t>‹#›</a:t>
            </a:fld>
            <a:endParaRPr lang="en-US" dirty="0"/>
          </a:p>
        </p:txBody>
      </p:sp>
      <p:sp>
        <p:nvSpPr>
          <p:cNvPr id="7" name="Text Placeholder 4">
            <a:extLst>
              <a:ext uri="{FF2B5EF4-FFF2-40B4-BE49-F238E27FC236}">
                <a16:creationId xmlns:a16="http://schemas.microsoft.com/office/drawing/2014/main" id="{C656DBD9-166C-D14A-8B9D-37306A35850E}"/>
              </a:ext>
            </a:extLst>
          </p:cNvPr>
          <p:cNvSpPr>
            <a:spLocks noGrp="1"/>
          </p:cNvSpPr>
          <p:nvPr>
            <p:ph type="body" sz="quarter" idx="11"/>
          </p:nvPr>
        </p:nvSpPr>
        <p:spPr>
          <a:xfrm>
            <a:off x="699913" y="6180880"/>
            <a:ext cx="6306944" cy="567047"/>
          </a:xfrm>
        </p:spPr>
        <p:txBody>
          <a:bodyPr anchor="b">
            <a:noAutofit/>
          </a:bodyPr>
          <a:lstStyle>
            <a:lvl1pPr marL="0" indent="0">
              <a:spcAft>
                <a:spcPts val="0"/>
              </a:spcAft>
              <a:buNone/>
              <a:defRPr sz="9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26003319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621476641"/>
      </p:ext>
    </p:extLst>
  </p:cSld>
  <p:clrMapOvr>
    <a:masterClrMapping/>
  </p:clrMapOvr>
  <p:transition spd="slow" advClick="0"/>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B715-DDCC-184D-B2D7-D091E66023EF}"/>
              </a:ext>
            </a:extLst>
          </p:cNvPr>
          <p:cNvSpPr>
            <a:spLocks noGrp="1"/>
          </p:cNvSpPr>
          <p:nvPr>
            <p:ph type="title"/>
          </p:nvPr>
        </p:nvSpPr>
        <p:spPr>
          <a:xfrm>
            <a:off x="699911" y="327441"/>
            <a:ext cx="10792178" cy="920998"/>
          </a:xfrm>
        </p:spPr>
        <p:txBody>
          <a:bodyPr/>
          <a:lstStyle/>
          <a:p>
            <a:r>
              <a:rPr lang="en-US" dirty="0"/>
              <a:t>Click to edit Master title style</a:t>
            </a:r>
          </a:p>
        </p:txBody>
      </p:sp>
      <p:sp>
        <p:nvSpPr>
          <p:cNvPr id="3" name="Slide Number Placeholder 5">
            <a:extLst>
              <a:ext uri="{FF2B5EF4-FFF2-40B4-BE49-F238E27FC236}">
                <a16:creationId xmlns:a16="http://schemas.microsoft.com/office/drawing/2014/main" id="{E0A17520-171D-0642-9E2B-0F8E1436C9BB}"/>
              </a:ext>
            </a:extLst>
          </p:cNvPr>
          <p:cNvSpPr>
            <a:spLocks noGrp="1"/>
          </p:cNvSpPr>
          <p:nvPr>
            <p:ph type="sldNum" sz="quarter" idx="4"/>
          </p:nvPr>
        </p:nvSpPr>
        <p:spPr>
          <a:xfrm>
            <a:off x="11425286" y="6463722"/>
            <a:ext cx="699911" cy="284206"/>
          </a:xfrm>
          <a:prstGeom prst="rect">
            <a:avLst/>
          </a:prstGeom>
        </p:spPr>
        <p:txBody>
          <a:bodyPr lIns="182880" anchor="ctr"/>
          <a:lstStyle>
            <a:lvl1pPr algn="l">
              <a:defRPr sz="1200">
                <a:solidFill>
                  <a:schemeClr val="accent4"/>
                </a:solidFill>
              </a:defRPr>
            </a:lvl1pPr>
          </a:lstStyle>
          <a:p>
            <a:fld id="{2DB2551F-0F36-184F-87EE-E0604C929E46}" type="slidenum">
              <a:rPr lang="en-US" smtClean="0"/>
              <a:pPr/>
              <a:t>‹#›</a:t>
            </a:fld>
            <a:endParaRPr lang="en-US" dirty="0"/>
          </a:p>
        </p:txBody>
      </p:sp>
      <p:sp>
        <p:nvSpPr>
          <p:cNvPr id="5" name="Text Placeholder 4">
            <a:extLst>
              <a:ext uri="{FF2B5EF4-FFF2-40B4-BE49-F238E27FC236}">
                <a16:creationId xmlns:a16="http://schemas.microsoft.com/office/drawing/2014/main" id="{F39B6D79-1C47-B44F-8CCD-365B5D26CC50}"/>
              </a:ext>
            </a:extLst>
          </p:cNvPr>
          <p:cNvSpPr>
            <a:spLocks noGrp="1"/>
          </p:cNvSpPr>
          <p:nvPr>
            <p:ph type="body" sz="quarter" idx="10"/>
          </p:nvPr>
        </p:nvSpPr>
        <p:spPr>
          <a:xfrm>
            <a:off x="699911" y="6192455"/>
            <a:ext cx="6306945" cy="555473"/>
          </a:xfrm>
        </p:spPr>
        <p:txBody>
          <a:bodyPr anchor="b">
            <a:noAutofit/>
          </a:bodyPr>
          <a:lstStyle>
            <a:lvl1pPr marL="0" indent="0">
              <a:spcAft>
                <a:spcPts val="0"/>
              </a:spcAft>
              <a:buNone/>
              <a:defRPr sz="9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283595509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3_Title and Content">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EBB3F1E2-475A-E547-8906-62D3C9D67802}"/>
              </a:ext>
            </a:extLst>
          </p:cNvPr>
          <p:cNvSpPr>
            <a:spLocks noGrp="1"/>
          </p:cNvSpPr>
          <p:nvPr>
            <p:ph type="sldNum" sz="quarter" idx="4"/>
          </p:nvPr>
        </p:nvSpPr>
        <p:spPr>
          <a:xfrm>
            <a:off x="11425286" y="6463722"/>
            <a:ext cx="699911" cy="284206"/>
          </a:xfrm>
          <a:prstGeom prst="rect">
            <a:avLst/>
          </a:prstGeom>
        </p:spPr>
        <p:txBody>
          <a:bodyPr lIns="182880" anchor="ctr"/>
          <a:lstStyle>
            <a:lvl1pPr algn="l">
              <a:defRPr sz="1200">
                <a:solidFill>
                  <a:schemeClr val="accent4"/>
                </a:solidFill>
              </a:defRPr>
            </a:lvl1pPr>
          </a:lstStyle>
          <a:p>
            <a:fld id="{2DB2551F-0F36-184F-87EE-E0604C929E46}" type="slidenum">
              <a:rPr lang="en-US" smtClean="0"/>
              <a:pPr/>
              <a:t>‹#›</a:t>
            </a:fld>
            <a:endParaRPr lang="en-US" dirty="0"/>
          </a:p>
        </p:txBody>
      </p:sp>
      <p:sp>
        <p:nvSpPr>
          <p:cNvPr id="4" name="Text Placeholder 4">
            <a:extLst>
              <a:ext uri="{FF2B5EF4-FFF2-40B4-BE49-F238E27FC236}">
                <a16:creationId xmlns:a16="http://schemas.microsoft.com/office/drawing/2014/main" id="{CF9F025D-20F3-C94C-ADA6-B34FB44CED26}"/>
              </a:ext>
            </a:extLst>
          </p:cNvPr>
          <p:cNvSpPr>
            <a:spLocks noGrp="1"/>
          </p:cNvSpPr>
          <p:nvPr>
            <p:ph type="body" sz="quarter" idx="10"/>
          </p:nvPr>
        </p:nvSpPr>
        <p:spPr>
          <a:xfrm>
            <a:off x="717631" y="6157731"/>
            <a:ext cx="6299858" cy="590197"/>
          </a:xfrm>
        </p:spPr>
        <p:txBody>
          <a:bodyPr anchor="b">
            <a:noAutofit/>
          </a:bodyPr>
          <a:lstStyle>
            <a:lvl1pPr marL="0" indent="0">
              <a:spcAft>
                <a:spcPts val="0"/>
              </a:spcAft>
              <a:buNone/>
              <a:defRPr sz="9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140997211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CA0E3-A7BD-8B4E-BCAA-1F934D7F87A1}"/>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307296D-B6C9-4C4A-9ABF-06588AE51414}"/>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5">
            <a:extLst>
              <a:ext uri="{FF2B5EF4-FFF2-40B4-BE49-F238E27FC236}">
                <a16:creationId xmlns:a16="http://schemas.microsoft.com/office/drawing/2014/main" id="{A0B6CA06-B43E-6247-96D8-15B0FC8EFCDC}"/>
              </a:ext>
            </a:extLst>
          </p:cNvPr>
          <p:cNvSpPr>
            <a:spLocks noGrp="1"/>
          </p:cNvSpPr>
          <p:nvPr>
            <p:ph type="sldNum" sz="quarter" idx="12"/>
          </p:nvPr>
        </p:nvSpPr>
        <p:spPr/>
        <p:txBody>
          <a:bodyPr/>
          <a:lstStyle/>
          <a:p>
            <a:fld id="{2DB2551F-0F36-184F-87EE-E0604C929E46}" type="slidenum">
              <a:rPr lang="en-US" smtClean="0"/>
              <a:t>‹#›</a:t>
            </a:fld>
            <a:endParaRPr lang="en-US"/>
          </a:p>
        </p:txBody>
      </p:sp>
      <p:sp>
        <p:nvSpPr>
          <p:cNvPr id="9" name="Text Placeholder 4">
            <a:extLst>
              <a:ext uri="{FF2B5EF4-FFF2-40B4-BE49-F238E27FC236}">
                <a16:creationId xmlns:a16="http://schemas.microsoft.com/office/drawing/2014/main" id="{52004736-8131-F940-A301-60F532DC0373}"/>
              </a:ext>
            </a:extLst>
          </p:cNvPr>
          <p:cNvSpPr>
            <a:spLocks noGrp="1"/>
          </p:cNvSpPr>
          <p:nvPr>
            <p:ph type="body" sz="quarter" idx="10"/>
          </p:nvPr>
        </p:nvSpPr>
        <p:spPr>
          <a:xfrm>
            <a:off x="609600" y="6246814"/>
            <a:ext cx="6859588" cy="490358"/>
          </a:xfrm>
        </p:spPr>
        <p:txBody>
          <a:bodyPr anchor="b">
            <a:noAutofit/>
          </a:bodyPr>
          <a:lstStyle>
            <a:lvl1pPr marL="0" indent="0">
              <a:spcAft>
                <a:spcPts val="0"/>
              </a:spcAft>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
        <p:nvSpPr>
          <p:cNvPr id="10" name="Footer Placeholder 3">
            <a:extLst>
              <a:ext uri="{FF2B5EF4-FFF2-40B4-BE49-F238E27FC236}">
                <a16:creationId xmlns:a16="http://schemas.microsoft.com/office/drawing/2014/main" id="{4EE1399B-E500-794F-BBD9-79119430F93B}"/>
              </a:ext>
            </a:extLst>
          </p:cNvPr>
          <p:cNvSpPr>
            <a:spLocks noGrp="1"/>
          </p:cNvSpPr>
          <p:nvPr>
            <p:ph type="ftr" sz="quarter" idx="3"/>
          </p:nvPr>
        </p:nvSpPr>
        <p:spPr>
          <a:xfrm>
            <a:off x="8728751" y="6609658"/>
            <a:ext cx="2448560" cy="210044"/>
          </a:xfrm>
          <a:prstGeom prst="rect">
            <a:avLst/>
          </a:prstGeom>
        </p:spPr>
        <p:txBody>
          <a:bodyPr vert="horz" lIns="91440" tIns="45720" rIns="91440" bIns="45720" rtlCol="0" anchor="ctr"/>
          <a:lstStyle>
            <a:lvl1pPr algn="r">
              <a:defRPr sz="900">
                <a:solidFill>
                  <a:schemeClr val="bg1">
                    <a:lumMod val="50000"/>
                  </a:schemeClr>
                </a:solidFill>
              </a:defRPr>
            </a:lvl1pPr>
          </a:lstStyle>
          <a:p>
            <a:r>
              <a:rPr lang="en-US" dirty="0"/>
              <a:t>Confidential</a:t>
            </a:r>
          </a:p>
        </p:txBody>
      </p:sp>
    </p:spTree>
    <p:extLst>
      <p:ext uri="{BB962C8B-B14F-4D97-AF65-F5344CB8AC3E}">
        <p14:creationId xmlns:p14="http://schemas.microsoft.com/office/powerpoint/2010/main" val="299083642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FAB94-810A-4D48-995A-A4020048F8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207FBF-3AAC-8D43-B256-68600022D8E4}"/>
              </a:ext>
            </a:extLst>
          </p:cNvPr>
          <p:cNvSpPr>
            <a:spLocks noGrp="1"/>
          </p:cNvSpPr>
          <p:nvPr>
            <p:ph sz="half" idx="1"/>
          </p:nvPr>
        </p:nvSpPr>
        <p:spPr>
          <a:xfrm>
            <a:off x="609600" y="1322904"/>
            <a:ext cx="5394960" cy="483405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Content Placeholder 3">
            <a:extLst>
              <a:ext uri="{FF2B5EF4-FFF2-40B4-BE49-F238E27FC236}">
                <a16:creationId xmlns:a16="http://schemas.microsoft.com/office/drawing/2014/main" id="{823C1D8E-3894-434D-A9D5-737B06A58802}"/>
              </a:ext>
            </a:extLst>
          </p:cNvPr>
          <p:cNvSpPr>
            <a:spLocks noGrp="1"/>
          </p:cNvSpPr>
          <p:nvPr>
            <p:ph sz="half" idx="2"/>
          </p:nvPr>
        </p:nvSpPr>
        <p:spPr>
          <a:xfrm>
            <a:off x="6197600" y="1322904"/>
            <a:ext cx="5394960" cy="483405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Slide Number Placeholder 6">
            <a:extLst>
              <a:ext uri="{FF2B5EF4-FFF2-40B4-BE49-F238E27FC236}">
                <a16:creationId xmlns:a16="http://schemas.microsoft.com/office/drawing/2014/main" id="{BA0C4EEF-13A6-A649-A469-AD35A261BA83}"/>
              </a:ext>
            </a:extLst>
          </p:cNvPr>
          <p:cNvSpPr>
            <a:spLocks noGrp="1"/>
          </p:cNvSpPr>
          <p:nvPr>
            <p:ph type="sldNum" sz="quarter" idx="12"/>
          </p:nvPr>
        </p:nvSpPr>
        <p:spPr/>
        <p:txBody>
          <a:bodyPr/>
          <a:lstStyle/>
          <a:p>
            <a:fld id="{2DB2551F-0F36-184F-87EE-E0604C929E46}" type="slidenum">
              <a:rPr lang="en-US" smtClean="0"/>
              <a:t>‹#›</a:t>
            </a:fld>
            <a:endParaRPr lang="en-US"/>
          </a:p>
        </p:txBody>
      </p:sp>
      <p:sp>
        <p:nvSpPr>
          <p:cNvPr id="11" name="Text Placeholder 4">
            <a:extLst>
              <a:ext uri="{FF2B5EF4-FFF2-40B4-BE49-F238E27FC236}">
                <a16:creationId xmlns:a16="http://schemas.microsoft.com/office/drawing/2014/main" id="{6B17499A-09EE-B749-A2C8-8ACD9E7B207C}"/>
              </a:ext>
            </a:extLst>
          </p:cNvPr>
          <p:cNvSpPr>
            <a:spLocks noGrp="1"/>
          </p:cNvSpPr>
          <p:nvPr>
            <p:ph type="body" sz="quarter" idx="10"/>
          </p:nvPr>
        </p:nvSpPr>
        <p:spPr>
          <a:xfrm>
            <a:off x="609600" y="6246814"/>
            <a:ext cx="6859588" cy="490358"/>
          </a:xfrm>
        </p:spPr>
        <p:txBody>
          <a:bodyPr anchor="b">
            <a:noAutofit/>
          </a:bodyPr>
          <a:lstStyle>
            <a:lvl1pPr marL="0" indent="0">
              <a:spcAft>
                <a:spcPts val="0"/>
              </a:spcAft>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
        <p:nvSpPr>
          <p:cNvPr id="8" name="Footer Placeholder 3">
            <a:extLst>
              <a:ext uri="{FF2B5EF4-FFF2-40B4-BE49-F238E27FC236}">
                <a16:creationId xmlns:a16="http://schemas.microsoft.com/office/drawing/2014/main" id="{09A02665-5CF1-0640-BE92-64636556FCDE}"/>
              </a:ext>
            </a:extLst>
          </p:cNvPr>
          <p:cNvSpPr>
            <a:spLocks noGrp="1"/>
          </p:cNvSpPr>
          <p:nvPr>
            <p:ph type="ftr" sz="quarter" idx="3"/>
          </p:nvPr>
        </p:nvSpPr>
        <p:spPr>
          <a:xfrm>
            <a:off x="8728751" y="6609658"/>
            <a:ext cx="2448560" cy="210044"/>
          </a:xfrm>
          <a:prstGeom prst="rect">
            <a:avLst/>
          </a:prstGeom>
        </p:spPr>
        <p:txBody>
          <a:bodyPr vert="horz" lIns="91440" tIns="45720" rIns="91440" bIns="45720" rtlCol="0" anchor="ctr"/>
          <a:lstStyle>
            <a:lvl1pPr algn="r">
              <a:defRPr sz="900">
                <a:solidFill>
                  <a:schemeClr val="bg1">
                    <a:lumMod val="50000"/>
                  </a:schemeClr>
                </a:solidFill>
              </a:defRPr>
            </a:lvl1pPr>
          </a:lstStyle>
          <a:p>
            <a:r>
              <a:rPr lang="en-US" dirty="0"/>
              <a:t>Confidential</a:t>
            </a:r>
          </a:p>
        </p:txBody>
      </p:sp>
    </p:spTree>
    <p:extLst>
      <p:ext uri="{BB962C8B-B14F-4D97-AF65-F5344CB8AC3E}">
        <p14:creationId xmlns:p14="http://schemas.microsoft.com/office/powerpoint/2010/main" val="204122370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66C1D-02B6-654C-9CFD-6BB0BBE35915}"/>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C079F527-5544-8A49-89BA-B1B173280476}"/>
              </a:ext>
            </a:extLst>
          </p:cNvPr>
          <p:cNvSpPr>
            <a:spLocks noGrp="1"/>
          </p:cNvSpPr>
          <p:nvPr>
            <p:ph type="sldNum" sz="quarter" idx="12"/>
          </p:nvPr>
        </p:nvSpPr>
        <p:spPr/>
        <p:txBody>
          <a:bodyPr/>
          <a:lstStyle/>
          <a:p>
            <a:fld id="{2DB2551F-0F36-184F-87EE-E0604C929E46}" type="slidenum">
              <a:rPr lang="en-US" smtClean="0"/>
              <a:t>‹#›</a:t>
            </a:fld>
            <a:endParaRPr lang="en-US"/>
          </a:p>
        </p:txBody>
      </p:sp>
      <p:sp>
        <p:nvSpPr>
          <p:cNvPr id="9" name="Text Placeholder 4">
            <a:extLst>
              <a:ext uri="{FF2B5EF4-FFF2-40B4-BE49-F238E27FC236}">
                <a16:creationId xmlns:a16="http://schemas.microsoft.com/office/drawing/2014/main" id="{2599911C-3981-5D42-9CF5-B0C199A9864C}"/>
              </a:ext>
            </a:extLst>
          </p:cNvPr>
          <p:cNvSpPr>
            <a:spLocks noGrp="1"/>
          </p:cNvSpPr>
          <p:nvPr>
            <p:ph type="body" sz="quarter" idx="10"/>
          </p:nvPr>
        </p:nvSpPr>
        <p:spPr>
          <a:xfrm>
            <a:off x="609600" y="6246814"/>
            <a:ext cx="6859588" cy="490358"/>
          </a:xfrm>
        </p:spPr>
        <p:txBody>
          <a:bodyPr anchor="b">
            <a:noAutofit/>
          </a:bodyPr>
          <a:lstStyle>
            <a:lvl1pPr marL="0" indent="0">
              <a:spcAft>
                <a:spcPts val="0"/>
              </a:spcAft>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
        <p:nvSpPr>
          <p:cNvPr id="6" name="Footer Placeholder 3">
            <a:extLst>
              <a:ext uri="{FF2B5EF4-FFF2-40B4-BE49-F238E27FC236}">
                <a16:creationId xmlns:a16="http://schemas.microsoft.com/office/drawing/2014/main" id="{2E715597-F9D7-EA4C-A131-31A70D81082C}"/>
              </a:ext>
            </a:extLst>
          </p:cNvPr>
          <p:cNvSpPr>
            <a:spLocks noGrp="1"/>
          </p:cNvSpPr>
          <p:nvPr>
            <p:ph type="ftr" sz="quarter" idx="3"/>
          </p:nvPr>
        </p:nvSpPr>
        <p:spPr>
          <a:xfrm>
            <a:off x="8728751" y="6609658"/>
            <a:ext cx="2448560" cy="210044"/>
          </a:xfrm>
          <a:prstGeom prst="rect">
            <a:avLst/>
          </a:prstGeom>
        </p:spPr>
        <p:txBody>
          <a:bodyPr vert="horz" lIns="91440" tIns="45720" rIns="91440" bIns="45720" rtlCol="0" anchor="ctr"/>
          <a:lstStyle>
            <a:lvl1pPr algn="r">
              <a:defRPr sz="900">
                <a:solidFill>
                  <a:schemeClr val="bg1">
                    <a:lumMod val="50000"/>
                  </a:schemeClr>
                </a:solidFill>
              </a:defRPr>
            </a:lvl1pPr>
          </a:lstStyle>
          <a:p>
            <a:r>
              <a:rPr lang="en-US" dirty="0"/>
              <a:t>Confidential</a:t>
            </a:r>
          </a:p>
        </p:txBody>
      </p:sp>
    </p:spTree>
    <p:extLst>
      <p:ext uri="{BB962C8B-B14F-4D97-AF65-F5344CB8AC3E}">
        <p14:creationId xmlns:p14="http://schemas.microsoft.com/office/powerpoint/2010/main" val="394115015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CA0E3-A7BD-8B4E-BCAA-1F934D7F87A1}"/>
              </a:ext>
            </a:extLst>
          </p:cNvPr>
          <p:cNvSpPr>
            <a:spLocks noGrp="1"/>
          </p:cNvSpPr>
          <p:nvPr>
            <p:ph type="title"/>
          </p:nvPr>
        </p:nvSpPr>
        <p:spPr>
          <a:xfrm>
            <a:off x="609600" y="249531"/>
            <a:ext cx="10982960" cy="60810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307296D-B6C9-4C4A-9ABF-06588AE51414}"/>
              </a:ext>
            </a:extLst>
          </p:cNvPr>
          <p:cNvSpPr>
            <a:spLocks noGrp="1"/>
          </p:cNvSpPr>
          <p:nvPr>
            <p:ph idx="1"/>
          </p:nvPr>
        </p:nvSpPr>
        <p:spPr>
          <a:xfrm>
            <a:off x="609600" y="1008317"/>
            <a:ext cx="10982960" cy="484136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5">
            <a:extLst>
              <a:ext uri="{FF2B5EF4-FFF2-40B4-BE49-F238E27FC236}">
                <a16:creationId xmlns:a16="http://schemas.microsoft.com/office/drawing/2014/main" id="{A0B6CA06-B43E-6247-96D8-15B0FC8EFCDC}"/>
              </a:ext>
            </a:extLst>
          </p:cNvPr>
          <p:cNvSpPr>
            <a:spLocks noGrp="1"/>
          </p:cNvSpPr>
          <p:nvPr>
            <p:ph type="sldNum" sz="quarter" idx="12"/>
          </p:nvPr>
        </p:nvSpPr>
        <p:spPr/>
        <p:txBody>
          <a:bodyPr/>
          <a:lstStyle/>
          <a:p>
            <a:fld id="{2DB2551F-0F36-184F-87EE-E0604C929E46}" type="slidenum">
              <a:rPr lang="en-US" smtClean="0"/>
              <a:t>‹#›</a:t>
            </a:fld>
            <a:endParaRPr lang="en-US"/>
          </a:p>
        </p:txBody>
      </p:sp>
      <p:sp>
        <p:nvSpPr>
          <p:cNvPr id="9" name="Text Placeholder 4">
            <a:extLst>
              <a:ext uri="{FF2B5EF4-FFF2-40B4-BE49-F238E27FC236}">
                <a16:creationId xmlns:a16="http://schemas.microsoft.com/office/drawing/2014/main" id="{52004736-8131-F940-A301-60F532DC0373}"/>
              </a:ext>
            </a:extLst>
          </p:cNvPr>
          <p:cNvSpPr>
            <a:spLocks noGrp="1"/>
          </p:cNvSpPr>
          <p:nvPr>
            <p:ph type="body" sz="quarter" idx="10"/>
          </p:nvPr>
        </p:nvSpPr>
        <p:spPr>
          <a:xfrm>
            <a:off x="609600" y="6246814"/>
            <a:ext cx="6859588" cy="490358"/>
          </a:xfrm>
        </p:spPr>
        <p:txBody>
          <a:bodyPr anchor="b">
            <a:noAutofit/>
          </a:bodyPr>
          <a:lstStyle>
            <a:lvl1pPr marL="0" indent="0">
              <a:spcAft>
                <a:spcPts val="0"/>
              </a:spcAft>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
        <p:nvSpPr>
          <p:cNvPr id="7" name="Footer Placeholder 3">
            <a:extLst>
              <a:ext uri="{FF2B5EF4-FFF2-40B4-BE49-F238E27FC236}">
                <a16:creationId xmlns:a16="http://schemas.microsoft.com/office/drawing/2014/main" id="{E646ADEB-2070-5A4C-AB88-55C20FCCCF4C}"/>
              </a:ext>
            </a:extLst>
          </p:cNvPr>
          <p:cNvSpPr>
            <a:spLocks noGrp="1"/>
          </p:cNvSpPr>
          <p:nvPr>
            <p:ph type="ftr" sz="quarter" idx="3"/>
          </p:nvPr>
        </p:nvSpPr>
        <p:spPr>
          <a:xfrm>
            <a:off x="8728751" y="6609658"/>
            <a:ext cx="2448560" cy="210044"/>
          </a:xfrm>
          <a:prstGeom prst="rect">
            <a:avLst/>
          </a:prstGeom>
        </p:spPr>
        <p:txBody>
          <a:bodyPr vert="horz" lIns="91440" tIns="45720" rIns="91440" bIns="45720" rtlCol="0" anchor="ctr"/>
          <a:lstStyle>
            <a:lvl1pPr algn="r">
              <a:defRPr sz="900">
                <a:solidFill>
                  <a:schemeClr val="bg1">
                    <a:lumMod val="50000"/>
                  </a:schemeClr>
                </a:solidFill>
              </a:defRPr>
            </a:lvl1pPr>
          </a:lstStyle>
          <a:p>
            <a:r>
              <a:rPr lang="en-US" dirty="0"/>
              <a:t>Confidential</a:t>
            </a:r>
          </a:p>
        </p:txBody>
      </p:sp>
    </p:spTree>
    <p:extLst>
      <p:ext uri="{BB962C8B-B14F-4D97-AF65-F5344CB8AC3E}">
        <p14:creationId xmlns:p14="http://schemas.microsoft.com/office/powerpoint/2010/main" val="115202786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FAB94-810A-4D48-995A-A4020048F817}"/>
              </a:ext>
            </a:extLst>
          </p:cNvPr>
          <p:cNvSpPr>
            <a:spLocks noGrp="1"/>
          </p:cNvSpPr>
          <p:nvPr>
            <p:ph type="title"/>
          </p:nvPr>
        </p:nvSpPr>
        <p:spPr>
          <a:xfrm>
            <a:off x="609600" y="249531"/>
            <a:ext cx="10982960" cy="60810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E207FBF-3AAC-8D43-B256-68600022D8E4}"/>
              </a:ext>
            </a:extLst>
          </p:cNvPr>
          <p:cNvSpPr>
            <a:spLocks noGrp="1"/>
          </p:cNvSpPr>
          <p:nvPr>
            <p:ph sz="half" idx="1"/>
          </p:nvPr>
        </p:nvSpPr>
        <p:spPr>
          <a:xfrm>
            <a:off x="609600" y="1008317"/>
            <a:ext cx="5394960" cy="483405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Content Placeholder 3">
            <a:extLst>
              <a:ext uri="{FF2B5EF4-FFF2-40B4-BE49-F238E27FC236}">
                <a16:creationId xmlns:a16="http://schemas.microsoft.com/office/drawing/2014/main" id="{823C1D8E-3894-434D-A9D5-737B06A58802}"/>
              </a:ext>
            </a:extLst>
          </p:cNvPr>
          <p:cNvSpPr>
            <a:spLocks noGrp="1"/>
          </p:cNvSpPr>
          <p:nvPr>
            <p:ph sz="half" idx="2"/>
          </p:nvPr>
        </p:nvSpPr>
        <p:spPr>
          <a:xfrm>
            <a:off x="6197600" y="1008317"/>
            <a:ext cx="5394960" cy="483405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Slide Number Placeholder 6">
            <a:extLst>
              <a:ext uri="{FF2B5EF4-FFF2-40B4-BE49-F238E27FC236}">
                <a16:creationId xmlns:a16="http://schemas.microsoft.com/office/drawing/2014/main" id="{BA0C4EEF-13A6-A649-A469-AD35A261BA83}"/>
              </a:ext>
            </a:extLst>
          </p:cNvPr>
          <p:cNvSpPr>
            <a:spLocks noGrp="1"/>
          </p:cNvSpPr>
          <p:nvPr>
            <p:ph type="sldNum" sz="quarter" idx="12"/>
          </p:nvPr>
        </p:nvSpPr>
        <p:spPr/>
        <p:txBody>
          <a:bodyPr/>
          <a:lstStyle/>
          <a:p>
            <a:fld id="{2DB2551F-0F36-184F-87EE-E0604C929E46}" type="slidenum">
              <a:rPr lang="en-US" smtClean="0"/>
              <a:t>‹#›</a:t>
            </a:fld>
            <a:endParaRPr lang="en-US"/>
          </a:p>
        </p:txBody>
      </p:sp>
      <p:sp>
        <p:nvSpPr>
          <p:cNvPr id="11" name="Text Placeholder 4">
            <a:extLst>
              <a:ext uri="{FF2B5EF4-FFF2-40B4-BE49-F238E27FC236}">
                <a16:creationId xmlns:a16="http://schemas.microsoft.com/office/drawing/2014/main" id="{6B17499A-09EE-B749-A2C8-8ACD9E7B207C}"/>
              </a:ext>
            </a:extLst>
          </p:cNvPr>
          <p:cNvSpPr>
            <a:spLocks noGrp="1"/>
          </p:cNvSpPr>
          <p:nvPr>
            <p:ph type="body" sz="quarter" idx="10"/>
          </p:nvPr>
        </p:nvSpPr>
        <p:spPr>
          <a:xfrm>
            <a:off x="609600" y="6246814"/>
            <a:ext cx="6859588" cy="490358"/>
          </a:xfrm>
        </p:spPr>
        <p:txBody>
          <a:bodyPr anchor="b">
            <a:noAutofit/>
          </a:bodyPr>
          <a:lstStyle>
            <a:lvl1pPr marL="0" indent="0">
              <a:spcAft>
                <a:spcPts val="0"/>
              </a:spcAft>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
        <p:nvSpPr>
          <p:cNvPr id="12" name="Footer Placeholder 3">
            <a:extLst>
              <a:ext uri="{FF2B5EF4-FFF2-40B4-BE49-F238E27FC236}">
                <a16:creationId xmlns:a16="http://schemas.microsoft.com/office/drawing/2014/main" id="{973F8743-3929-9743-A848-ACC323B9DB15}"/>
              </a:ext>
            </a:extLst>
          </p:cNvPr>
          <p:cNvSpPr>
            <a:spLocks noGrp="1"/>
          </p:cNvSpPr>
          <p:nvPr>
            <p:ph type="ftr" sz="quarter" idx="3"/>
          </p:nvPr>
        </p:nvSpPr>
        <p:spPr>
          <a:xfrm>
            <a:off x="8728751" y="6609658"/>
            <a:ext cx="2448560" cy="210044"/>
          </a:xfrm>
          <a:prstGeom prst="rect">
            <a:avLst/>
          </a:prstGeom>
        </p:spPr>
        <p:txBody>
          <a:bodyPr vert="horz" lIns="91440" tIns="45720" rIns="91440" bIns="45720" rtlCol="0" anchor="ctr"/>
          <a:lstStyle>
            <a:lvl1pPr algn="r">
              <a:defRPr sz="900">
                <a:solidFill>
                  <a:schemeClr val="bg1">
                    <a:lumMod val="50000"/>
                  </a:schemeClr>
                </a:solidFill>
              </a:defRPr>
            </a:lvl1pPr>
          </a:lstStyle>
          <a:p>
            <a:r>
              <a:rPr lang="en-US" dirty="0"/>
              <a:t>Confidential</a:t>
            </a:r>
          </a:p>
        </p:txBody>
      </p:sp>
    </p:spTree>
    <p:extLst>
      <p:ext uri="{BB962C8B-B14F-4D97-AF65-F5344CB8AC3E}">
        <p14:creationId xmlns:p14="http://schemas.microsoft.com/office/powerpoint/2010/main" val="71858799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66C1D-02B6-654C-9CFD-6BB0BBE35915}"/>
              </a:ext>
            </a:extLst>
          </p:cNvPr>
          <p:cNvSpPr>
            <a:spLocks noGrp="1"/>
          </p:cNvSpPr>
          <p:nvPr>
            <p:ph type="title"/>
          </p:nvPr>
        </p:nvSpPr>
        <p:spPr>
          <a:xfrm>
            <a:off x="609600" y="249531"/>
            <a:ext cx="10982960" cy="608103"/>
          </a:xfrm>
        </p:spPr>
        <p:txBody>
          <a:bodyPr/>
          <a:lstStyle/>
          <a:p>
            <a:r>
              <a:rPr lang="en-US" dirty="0"/>
              <a:t>Click to edit Master title style</a:t>
            </a:r>
          </a:p>
        </p:txBody>
      </p:sp>
      <p:sp>
        <p:nvSpPr>
          <p:cNvPr id="5" name="Slide Number Placeholder 4">
            <a:extLst>
              <a:ext uri="{FF2B5EF4-FFF2-40B4-BE49-F238E27FC236}">
                <a16:creationId xmlns:a16="http://schemas.microsoft.com/office/drawing/2014/main" id="{C079F527-5544-8A49-89BA-B1B173280476}"/>
              </a:ext>
            </a:extLst>
          </p:cNvPr>
          <p:cNvSpPr>
            <a:spLocks noGrp="1"/>
          </p:cNvSpPr>
          <p:nvPr>
            <p:ph type="sldNum" sz="quarter" idx="12"/>
          </p:nvPr>
        </p:nvSpPr>
        <p:spPr/>
        <p:txBody>
          <a:bodyPr/>
          <a:lstStyle/>
          <a:p>
            <a:fld id="{2DB2551F-0F36-184F-87EE-E0604C929E46}" type="slidenum">
              <a:rPr lang="en-US" smtClean="0"/>
              <a:t>‹#›</a:t>
            </a:fld>
            <a:endParaRPr lang="en-US"/>
          </a:p>
        </p:txBody>
      </p:sp>
      <p:sp>
        <p:nvSpPr>
          <p:cNvPr id="9" name="Text Placeholder 4">
            <a:extLst>
              <a:ext uri="{FF2B5EF4-FFF2-40B4-BE49-F238E27FC236}">
                <a16:creationId xmlns:a16="http://schemas.microsoft.com/office/drawing/2014/main" id="{2599911C-3981-5D42-9CF5-B0C199A9864C}"/>
              </a:ext>
            </a:extLst>
          </p:cNvPr>
          <p:cNvSpPr>
            <a:spLocks noGrp="1"/>
          </p:cNvSpPr>
          <p:nvPr>
            <p:ph type="body" sz="quarter" idx="10"/>
          </p:nvPr>
        </p:nvSpPr>
        <p:spPr>
          <a:xfrm>
            <a:off x="609600" y="6246814"/>
            <a:ext cx="6859588" cy="490358"/>
          </a:xfrm>
        </p:spPr>
        <p:txBody>
          <a:bodyPr anchor="b">
            <a:noAutofit/>
          </a:bodyPr>
          <a:lstStyle>
            <a:lvl1pPr marL="0" indent="0">
              <a:spcAft>
                <a:spcPts val="0"/>
              </a:spcAft>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
        <p:nvSpPr>
          <p:cNvPr id="10" name="Footer Placeholder 3">
            <a:extLst>
              <a:ext uri="{FF2B5EF4-FFF2-40B4-BE49-F238E27FC236}">
                <a16:creationId xmlns:a16="http://schemas.microsoft.com/office/drawing/2014/main" id="{06D2DD20-A923-184D-81BD-36633E2F0CE1}"/>
              </a:ext>
            </a:extLst>
          </p:cNvPr>
          <p:cNvSpPr>
            <a:spLocks noGrp="1"/>
          </p:cNvSpPr>
          <p:nvPr>
            <p:ph type="ftr" sz="quarter" idx="3"/>
          </p:nvPr>
        </p:nvSpPr>
        <p:spPr>
          <a:xfrm>
            <a:off x="8728751" y="6609658"/>
            <a:ext cx="2448560" cy="210044"/>
          </a:xfrm>
          <a:prstGeom prst="rect">
            <a:avLst/>
          </a:prstGeom>
        </p:spPr>
        <p:txBody>
          <a:bodyPr vert="horz" lIns="91440" tIns="45720" rIns="91440" bIns="45720" rtlCol="0" anchor="ctr"/>
          <a:lstStyle>
            <a:lvl1pPr algn="r">
              <a:defRPr sz="900">
                <a:solidFill>
                  <a:schemeClr val="bg1">
                    <a:lumMod val="50000"/>
                  </a:schemeClr>
                </a:solidFill>
              </a:defRPr>
            </a:lvl1pPr>
          </a:lstStyle>
          <a:p>
            <a:r>
              <a:rPr lang="en-US" dirty="0"/>
              <a:t>Confidential</a:t>
            </a:r>
          </a:p>
        </p:txBody>
      </p:sp>
    </p:spTree>
    <p:extLst>
      <p:ext uri="{BB962C8B-B14F-4D97-AF65-F5344CB8AC3E}">
        <p14:creationId xmlns:p14="http://schemas.microsoft.com/office/powerpoint/2010/main" val="166213423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F863C3E-D0FB-AB49-8278-6BCFE242F12D}"/>
              </a:ext>
            </a:extLst>
          </p:cNvPr>
          <p:cNvSpPr>
            <a:spLocks noGrp="1"/>
          </p:cNvSpPr>
          <p:nvPr>
            <p:ph type="sldNum" sz="quarter" idx="12"/>
          </p:nvPr>
        </p:nvSpPr>
        <p:spPr/>
        <p:txBody>
          <a:bodyPr/>
          <a:lstStyle/>
          <a:p>
            <a:fld id="{2DB2551F-0F36-184F-87EE-E0604C929E46}" type="slidenum">
              <a:rPr lang="en-US" smtClean="0"/>
              <a:t>‹#›</a:t>
            </a:fld>
            <a:endParaRPr lang="en-US"/>
          </a:p>
        </p:txBody>
      </p:sp>
      <p:sp>
        <p:nvSpPr>
          <p:cNvPr id="8" name="Text Placeholder 4">
            <a:extLst>
              <a:ext uri="{FF2B5EF4-FFF2-40B4-BE49-F238E27FC236}">
                <a16:creationId xmlns:a16="http://schemas.microsoft.com/office/drawing/2014/main" id="{552E17DE-C542-0C4E-86E0-5F9D6430E319}"/>
              </a:ext>
            </a:extLst>
          </p:cNvPr>
          <p:cNvSpPr>
            <a:spLocks noGrp="1"/>
          </p:cNvSpPr>
          <p:nvPr>
            <p:ph type="body" sz="quarter" idx="10"/>
          </p:nvPr>
        </p:nvSpPr>
        <p:spPr>
          <a:xfrm>
            <a:off x="609600" y="6246814"/>
            <a:ext cx="6859588" cy="490358"/>
          </a:xfrm>
        </p:spPr>
        <p:txBody>
          <a:bodyPr anchor="b">
            <a:noAutofit/>
          </a:bodyPr>
          <a:lstStyle>
            <a:lvl1pPr marL="0" indent="0">
              <a:spcAft>
                <a:spcPts val="0"/>
              </a:spcAft>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374796810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obj">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a:xfrm>
            <a:off x="609600" y="1600201"/>
            <a:ext cx="10972800" cy="434908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 name="4 Marcador de pie de página"/>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a:ln>
                  <a:noFill/>
                </a:ln>
                <a:solidFill>
                  <a:prstClr val="white">
                    <a:lumMod val="50000"/>
                  </a:prstClr>
                </a:solidFill>
                <a:effectLst/>
                <a:uLnTx/>
                <a:uFillTx/>
                <a:latin typeface="Arial" panose="020B0604020202020204"/>
                <a:ea typeface="+mn-ea"/>
                <a:cs typeface="+mn-cs"/>
              </a:rPr>
              <a:t>Confidential</a:t>
            </a:r>
          </a:p>
        </p:txBody>
      </p:sp>
      <p:sp>
        <p:nvSpPr>
          <p:cNvPr id="6" name="5 Marcador de número de diapositiva"/>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BF135E-0391-4CDC-A816-437CF7BFE98E}" type="slidenum">
              <a:rPr kumimoji="0" lang="es-ES" sz="1000" b="1" i="0" u="none" strike="noStrike" kern="1200" cap="none" spc="0" normalizeH="0" baseline="0" noProof="0" smtClean="0">
                <a:ln>
                  <a:noFill/>
                </a:ln>
                <a:solidFill>
                  <a:prstClr val="black">
                    <a:lumMod val="75000"/>
                    <a:lumOff val="25000"/>
                  </a:prstClr>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s-ES" sz="1000" b="1" i="0" u="none" strike="noStrike" kern="1200" cap="none" spc="0" normalizeH="0" baseline="0" noProof="0">
              <a:ln>
                <a:noFill/>
              </a:ln>
              <a:solidFill>
                <a:prstClr val="black">
                  <a:lumMod val="75000"/>
                  <a:lumOff val="2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115735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3862613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Content Righ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199717" y="1857375"/>
            <a:ext cx="5469467" cy="4471988"/>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10"/>
          <p:cNvSpPr>
            <a:spLocks noGrp="1"/>
          </p:cNvSpPr>
          <p:nvPr>
            <p:ph type="body" sz="quarter" idx="10"/>
          </p:nvPr>
        </p:nvSpPr>
        <p:spPr>
          <a:xfrm>
            <a:off x="527052" y="6655704"/>
            <a:ext cx="1271182" cy="103875"/>
          </a:xfrm>
        </p:spPr>
        <p:txBody>
          <a:bodyPr wrap="none" lIns="0" tIns="0" rIns="0" bIns="0" anchor="b" anchorCtr="0">
            <a:spAutoFit/>
          </a:bodyPr>
          <a:lstStyle>
            <a:lvl1pPr marL="0" indent="0">
              <a:lnSpc>
                <a:spcPct val="90000"/>
              </a:lnSpc>
              <a:spcBef>
                <a:spcPts val="0"/>
              </a:spcBef>
              <a:spcAft>
                <a:spcPts val="0"/>
              </a:spcAft>
              <a:buNone/>
              <a:defRPr lang="en-US" sz="750" dirty="0" smtClean="0">
                <a:solidFill>
                  <a:schemeClr val="tx1"/>
                </a:solidFill>
                <a:latin typeface="+mn-lt"/>
                <a:ea typeface="+mn-ea"/>
                <a:cs typeface="+mn-cs"/>
              </a:defRPr>
            </a:lvl1pPr>
            <a:lvl2pPr>
              <a:defRPr lang="en-US" sz="750" dirty="0" smtClean="0">
                <a:solidFill>
                  <a:schemeClr val="tx1"/>
                </a:solidFill>
                <a:latin typeface="+mn-lt"/>
                <a:ea typeface="+mn-ea"/>
                <a:cs typeface="+mn-cs"/>
              </a:defRPr>
            </a:lvl2pPr>
            <a:lvl3pPr>
              <a:defRPr lang="en-US" sz="750" dirty="0" smtClean="0">
                <a:solidFill>
                  <a:schemeClr val="tx1"/>
                </a:solidFill>
                <a:latin typeface="+mn-lt"/>
                <a:ea typeface="+mn-ea"/>
                <a:cs typeface="+mn-cs"/>
              </a:defRPr>
            </a:lvl3pPr>
            <a:lvl4pPr>
              <a:defRPr lang="en-US" sz="750" dirty="0" smtClean="0">
                <a:solidFill>
                  <a:schemeClr val="tx1"/>
                </a:solidFill>
                <a:latin typeface="+mn-lt"/>
                <a:ea typeface="+mn-ea"/>
                <a:cs typeface="+mn-cs"/>
              </a:defRPr>
            </a:lvl4pPr>
            <a:lvl5pPr>
              <a:defRPr lang="en-GB" sz="750" dirty="0">
                <a:solidFill>
                  <a:schemeClr val="tx1"/>
                </a:solidFill>
                <a:latin typeface="+mn-lt"/>
                <a:ea typeface="+mn-ea"/>
                <a:cs typeface="+mn-cs"/>
              </a:defRPr>
            </a:lvl5pPr>
          </a:lstStyle>
          <a:p>
            <a:pPr lvl="0"/>
            <a:r>
              <a:rPr lang="en-US" dirty="0"/>
              <a:t>Click to edit Master text styles</a:t>
            </a:r>
            <a:endParaRPr lang="en-GB" dirty="0"/>
          </a:p>
        </p:txBody>
      </p:sp>
      <p:sp>
        <p:nvSpPr>
          <p:cNvPr id="8" name="Text Placeholder 12"/>
          <p:cNvSpPr>
            <a:spLocks noGrp="1"/>
          </p:cNvSpPr>
          <p:nvPr>
            <p:ph type="body" sz="quarter" idx="11"/>
          </p:nvPr>
        </p:nvSpPr>
        <p:spPr>
          <a:xfrm>
            <a:off x="10441445" y="6655704"/>
            <a:ext cx="1271181" cy="103875"/>
          </a:xfrm>
        </p:spPr>
        <p:txBody>
          <a:bodyPr wrap="none" lIns="0" tIns="0" rIns="0" bIns="0" anchor="b" anchorCtr="0">
            <a:spAutoFit/>
          </a:bodyPr>
          <a:lstStyle>
            <a:lvl1pPr marL="0" indent="0" algn="r">
              <a:lnSpc>
                <a:spcPct val="90000"/>
              </a:lnSpc>
              <a:spcBef>
                <a:spcPts val="0"/>
              </a:spcBef>
              <a:spcAft>
                <a:spcPts val="0"/>
              </a:spcAft>
              <a:buNone/>
              <a:defRPr lang="en-US" sz="750" dirty="0" smtClean="0">
                <a:solidFill>
                  <a:schemeClr val="tx1"/>
                </a:solidFill>
                <a:latin typeface="+mn-lt"/>
                <a:ea typeface="+mn-ea"/>
                <a:cs typeface="+mn-cs"/>
              </a:defRPr>
            </a:lvl1pPr>
          </a:lstStyle>
          <a:p>
            <a:pPr lvl="0"/>
            <a:r>
              <a:rPr lang="en-US" dirty="0"/>
              <a:t>Click to edit Master text styles</a:t>
            </a:r>
            <a:endParaRPr lang="en-GB" dirty="0"/>
          </a:p>
        </p:txBody>
      </p:sp>
      <p:sp>
        <p:nvSpPr>
          <p:cNvPr id="9" name="Title 8"/>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59371467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blank">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 name="2 Marcador de pie de página"/>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a:ln>
                  <a:noFill/>
                </a:ln>
                <a:solidFill>
                  <a:prstClr val="white">
                    <a:lumMod val="50000"/>
                  </a:prstClr>
                </a:solidFill>
                <a:effectLst/>
                <a:uLnTx/>
                <a:uFillTx/>
                <a:latin typeface="Arial" panose="020B0604020202020204"/>
                <a:ea typeface="+mn-ea"/>
                <a:cs typeface="+mn-cs"/>
              </a:rPr>
              <a:t>Confidential</a:t>
            </a:r>
          </a:p>
        </p:txBody>
      </p:sp>
      <p:sp>
        <p:nvSpPr>
          <p:cNvPr id="4" name="3 Marcador de número de diapositiva"/>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BF135E-0391-4CDC-A816-437CF7BFE98E}" type="slidenum">
              <a:rPr kumimoji="0" lang="es-ES" sz="1000" b="1" i="0" u="none" strike="noStrike" kern="1200" cap="none" spc="0" normalizeH="0" baseline="0" noProof="0" smtClean="0">
                <a:ln>
                  <a:noFill/>
                </a:ln>
                <a:solidFill>
                  <a:prstClr val="black">
                    <a:lumMod val="75000"/>
                    <a:lumOff val="25000"/>
                  </a:prstClr>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s-ES" sz="1000" b="1" i="0" u="none" strike="noStrike" kern="1200" cap="none" spc="0" normalizeH="0" baseline="0" noProof="0">
              <a:ln>
                <a:noFill/>
              </a:ln>
              <a:solidFill>
                <a:prstClr val="black">
                  <a:lumMod val="75000"/>
                  <a:lumOff val="2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657303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CAE37-AA19-1E4E-ACC4-173F2598309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6615B39-F1AC-7F43-9F91-EF37CA26908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 name="Footer Placeholder 3">
            <a:extLst>
              <a:ext uri="{FF2B5EF4-FFF2-40B4-BE49-F238E27FC236}">
                <a16:creationId xmlns:a16="http://schemas.microsoft.com/office/drawing/2014/main" id="{5FE9710F-D3B5-8D44-8D9C-7B1A79569AA3}"/>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lumMod val="50000"/>
                  </a:prstClr>
                </a:solidFill>
                <a:effectLst/>
                <a:uLnTx/>
                <a:uFillTx/>
                <a:latin typeface="Arial" panose="020B0604020202020204"/>
                <a:ea typeface="+mn-ea"/>
                <a:cs typeface="+mn-cs"/>
              </a:rPr>
              <a:t>Confidential</a:t>
            </a:r>
          </a:p>
        </p:txBody>
      </p:sp>
      <p:sp>
        <p:nvSpPr>
          <p:cNvPr id="5" name="Slide Number Placeholder 4">
            <a:extLst>
              <a:ext uri="{FF2B5EF4-FFF2-40B4-BE49-F238E27FC236}">
                <a16:creationId xmlns:a16="http://schemas.microsoft.com/office/drawing/2014/main" id="{301AD714-7F9F-3D4E-B10B-6EBE58CC506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9ADD572-AAEB-3C4B-9C71-F9027F7CE81E}" type="slidenum">
              <a:rPr kumimoji="0" lang="en-US" sz="1000" b="1" i="0" u="none" strike="noStrike" kern="1200" cap="none" spc="0" normalizeH="0" baseline="0" noProof="0" smtClean="0">
                <a:ln>
                  <a:noFill/>
                </a:ln>
                <a:solidFill>
                  <a:prstClr val="black">
                    <a:lumMod val="75000"/>
                    <a:lumOff val="25000"/>
                  </a:prstClr>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prstClr val="black">
                  <a:lumMod val="75000"/>
                  <a:lumOff val="2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160744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lvl1pPr>
            <a:lvl2pPr marL="428638" indent="0" algn="ctr">
              <a:buNone/>
              <a:defRPr/>
            </a:lvl2pPr>
            <a:lvl3pPr marL="857277" indent="0" algn="ctr">
              <a:buNone/>
              <a:defRPr/>
            </a:lvl3pPr>
            <a:lvl4pPr marL="1285915" indent="0" algn="ctr">
              <a:buNone/>
              <a:defRPr/>
            </a:lvl4pPr>
            <a:lvl5pPr marL="1714553" indent="0" algn="ctr">
              <a:buNone/>
              <a:defRPr/>
            </a:lvl5pPr>
            <a:lvl6pPr marL="2143192" indent="0" algn="ctr">
              <a:buNone/>
              <a:defRPr/>
            </a:lvl6pPr>
            <a:lvl7pPr marL="2571830" indent="0" algn="ctr">
              <a:buNone/>
              <a:defRPr/>
            </a:lvl7pPr>
            <a:lvl8pPr marL="3000469" indent="0" algn="ctr">
              <a:buNone/>
              <a:defRPr/>
            </a:lvl8pPr>
            <a:lvl9pPr marL="3429107" indent="0" algn="ctr">
              <a:buNone/>
              <a:defRPr/>
            </a:lvl9pPr>
          </a:lstStyle>
          <a:p>
            <a:r>
              <a:rPr lang="en-US"/>
              <a:t>Click to edit Master subtitle style</a:t>
            </a:r>
          </a:p>
        </p:txBody>
      </p:sp>
    </p:spTree>
    <p:extLst>
      <p:ext uri="{BB962C8B-B14F-4D97-AF65-F5344CB8AC3E}">
        <p14:creationId xmlns:p14="http://schemas.microsoft.com/office/powerpoint/2010/main" val="409476676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070471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2"/>
            <a:ext cx="10363200" cy="1362075"/>
          </a:xfrm>
        </p:spPr>
        <p:txBody>
          <a:bodyPr anchor="t"/>
          <a:lstStyle>
            <a:lvl1pPr algn="l">
              <a:defRPr sz="3750" b="1" cap="all"/>
            </a:lvl1pPr>
          </a:lstStyle>
          <a:p>
            <a:r>
              <a:rPr lang="en-US"/>
              <a:t>Click to edit Master title style</a:t>
            </a:r>
          </a:p>
        </p:txBody>
      </p:sp>
      <p:sp>
        <p:nvSpPr>
          <p:cNvPr id="3" name="Text Placeholder 2"/>
          <p:cNvSpPr>
            <a:spLocks noGrp="1"/>
          </p:cNvSpPr>
          <p:nvPr>
            <p:ph type="body" idx="1"/>
          </p:nvPr>
        </p:nvSpPr>
        <p:spPr>
          <a:xfrm>
            <a:off x="963085" y="2906713"/>
            <a:ext cx="10363200" cy="1500187"/>
          </a:xfrm>
        </p:spPr>
        <p:txBody>
          <a:bodyPr anchor="b"/>
          <a:lstStyle>
            <a:lvl1pPr marL="0" indent="0">
              <a:buNone/>
              <a:defRPr sz="1875"/>
            </a:lvl1pPr>
            <a:lvl2pPr marL="428638" indent="0">
              <a:buNone/>
              <a:defRPr sz="1688"/>
            </a:lvl2pPr>
            <a:lvl3pPr marL="857277" indent="0">
              <a:buNone/>
              <a:defRPr sz="1500"/>
            </a:lvl3pPr>
            <a:lvl4pPr marL="1285915" indent="0">
              <a:buNone/>
              <a:defRPr sz="1313"/>
            </a:lvl4pPr>
            <a:lvl5pPr marL="1714553" indent="0">
              <a:buNone/>
              <a:defRPr sz="1313"/>
            </a:lvl5pPr>
            <a:lvl6pPr marL="2143192" indent="0">
              <a:buNone/>
              <a:defRPr sz="1313"/>
            </a:lvl6pPr>
            <a:lvl7pPr marL="2571830" indent="0">
              <a:buNone/>
              <a:defRPr sz="1313"/>
            </a:lvl7pPr>
            <a:lvl8pPr marL="3000469" indent="0">
              <a:buNone/>
              <a:defRPr sz="1313"/>
            </a:lvl8pPr>
            <a:lvl9pPr marL="3429107" indent="0">
              <a:buNone/>
              <a:defRPr sz="1313"/>
            </a:lvl9pPr>
          </a:lstStyle>
          <a:p>
            <a:pPr lvl="0"/>
            <a:r>
              <a:rPr lang="en-US"/>
              <a:t>Click to edit Master text styles</a:t>
            </a:r>
          </a:p>
        </p:txBody>
      </p:sp>
    </p:spTree>
    <p:extLst>
      <p:ext uri="{BB962C8B-B14F-4D97-AF65-F5344CB8AC3E}">
        <p14:creationId xmlns:p14="http://schemas.microsoft.com/office/powerpoint/2010/main" val="50586478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5351" y="1906589"/>
            <a:ext cx="5101167" cy="4316412"/>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9719" y="1906589"/>
            <a:ext cx="5103283" cy="4316412"/>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819556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2"/>
          </a:xfrm>
        </p:spPr>
        <p:txBody>
          <a:bodyPr anchor="b"/>
          <a:lstStyle>
            <a:lvl1pPr marL="0" indent="0">
              <a:buNone/>
              <a:defRPr sz="2250" b="1"/>
            </a:lvl1pPr>
            <a:lvl2pPr marL="428638" indent="0">
              <a:buNone/>
              <a:defRPr sz="1875" b="1"/>
            </a:lvl2pPr>
            <a:lvl3pPr marL="857277" indent="0">
              <a:buNone/>
              <a:defRPr sz="1688" b="1"/>
            </a:lvl3pPr>
            <a:lvl4pPr marL="1285915" indent="0">
              <a:buNone/>
              <a:defRPr sz="1500" b="1"/>
            </a:lvl4pPr>
            <a:lvl5pPr marL="1714553" indent="0">
              <a:buNone/>
              <a:defRPr sz="1500" b="1"/>
            </a:lvl5pPr>
            <a:lvl6pPr marL="2143192" indent="0">
              <a:buNone/>
              <a:defRPr sz="1500" b="1"/>
            </a:lvl6pPr>
            <a:lvl7pPr marL="2571830" indent="0">
              <a:buNone/>
              <a:defRPr sz="1500" b="1"/>
            </a:lvl7pPr>
            <a:lvl8pPr marL="3000469" indent="0">
              <a:buNone/>
              <a:defRPr sz="1500" b="1"/>
            </a:lvl8pPr>
            <a:lvl9pPr marL="3429107" indent="0">
              <a:buNone/>
              <a:defRPr sz="1500" b="1"/>
            </a:lvl9pPr>
          </a:lstStyle>
          <a:p>
            <a:pPr lvl="0"/>
            <a:r>
              <a:rPr lang="en-US"/>
              <a:t>Click to edit Master text styles</a:t>
            </a:r>
          </a:p>
        </p:txBody>
      </p:sp>
      <p:sp>
        <p:nvSpPr>
          <p:cNvPr id="4" name="Content Placeholder 3"/>
          <p:cNvSpPr>
            <a:spLocks noGrp="1"/>
          </p:cNvSpPr>
          <p:nvPr>
            <p:ph sz="half" idx="2"/>
          </p:nvPr>
        </p:nvSpPr>
        <p:spPr>
          <a:xfrm>
            <a:off x="609601" y="2174876"/>
            <a:ext cx="5386917" cy="3951288"/>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1" y="1535114"/>
            <a:ext cx="5389033" cy="639762"/>
          </a:xfrm>
        </p:spPr>
        <p:txBody>
          <a:bodyPr anchor="b"/>
          <a:lstStyle>
            <a:lvl1pPr marL="0" indent="0">
              <a:buNone/>
              <a:defRPr sz="2250" b="1"/>
            </a:lvl1pPr>
            <a:lvl2pPr marL="428638" indent="0">
              <a:buNone/>
              <a:defRPr sz="1875" b="1"/>
            </a:lvl2pPr>
            <a:lvl3pPr marL="857277" indent="0">
              <a:buNone/>
              <a:defRPr sz="1688" b="1"/>
            </a:lvl3pPr>
            <a:lvl4pPr marL="1285915" indent="0">
              <a:buNone/>
              <a:defRPr sz="1500" b="1"/>
            </a:lvl4pPr>
            <a:lvl5pPr marL="1714553" indent="0">
              <a:buNone/>
              <a:defRPr sz="1500" b="1"/>
            </a:lvl5pPr>
            <a:lvl6pPr marL="2143192" indent="0">
              <a:buNone/>
              <a:defRPr sz="1500" b="1"/>
            </a:lvl6pPr>
            <a:lvl7pPr marL="2571830" indent="0">
              <a:buNone/>
              <a:defRPr sz="1500" b="1"/>
            </a:lvl7pPr>
            <a:lvl8pPr marL="3000469" indent="0">
              <a:buNone/>
              <a:defRPr sz="1500" b="1"/>
            </a:lvl8pPr>
            <a:lvl9pPr marL="3429107" indent="0">
              <a:buNone/>
              <a:defRPr sz="1500" b="1"/>
            </a:lvl9pPr>
          </a:lstStyle>
          <a:p>
            <a:pPr lvl="0"/>
            <a:r>
              <a:rPr lang="en-US"/>
              <a:t>Click to edit Master text styles</a:t>
            </a:r>
          </a:p>
        </p:txBody>
      </p:sp>
      <p:sp>
        <p:nvSpPr>
          <p:cNvPr id="6" name="Content Placeholder 5"/>
          <p:cNvSpPr>
            <a:spLocks noGrp="1"/>
          </p:cNvSpPr>
          <p:nvPr>
            <p:ph sz="quarter" idx="4"/>
          </p:nvPr>
        </p:nvSpPr>
        <p:spPr>
          <a:xfrm>
            <a:off x="6193371" y="2174876"/>
            <a:ext cx="5389033" cy="3951288"/>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130180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8370309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33356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7289828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1875" b="1"/>
            </a:lvl1pPr>
          </a:lstStyle>
          <a:p>
            <a:r>
              <a:rPr lang="en-US"/>
              <a:t>Click to edit Master title style</a:t>
            </a:r>
          </a:p>
        </p:txBody>
      </p:sp>
      <p:sp>
        <p:nvSpPr>
          <p:cNvPr id="3" name="Content Placeholder 2"/>
          <p:cNvSpPr>
            <a:spLocks noGrp="1"/>
          </p:cNvSpPr>
          <p:nvPr>
            <p:ph idx="1"/>
          </p:nvPr>
        </p:nvSpPr>
        <p:spPr>
          <a:xfrm>
            <a:off x="4766734" y="273051"/>
            <a:ext cx="6815667" cy="5853113"/>
          </a:xfrm>
        </p:spPr>
        <p:txBody>
          <a:bodyPr/>
          <a:lstStyle>
            <a:lvl1pPr>
              <a:defRPr sz="3000"/>
            </a:lvl1pPr>
            <a:lvl2pPr>
              <a:defRPr sz="2625"/>
            </a:lvl2pPr>
            <a:lvl3pPr>
              <a:defRPr sz="225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1"/>
            <a:ext cx="4011084" cy="4691063"/>
          </a:xfrm>
        </p:spPr>
        <p:txBody>
          <a:bodyPr/>
          <a:lstStyle>
            <a:lvl1pPr marL="0" indent="0">
              <a:buNone/>
              <a:defRPr sz="1313"/>
            </a:lvl1pPr>
            <a:lvl2pPr marL="428638" indent="0">
              <a:buNone/>
              <a:defRPr sz="1125"/>
            </a:lvl2pPr>
            <a:lvl3pPr marL="857277" indent="0">
              <a:buNone/>
              <a:defRPr sz="938"/>
            </a:lvl3pPr>
            <a:lvl4pPr marL="1285915" indent="0">
              <a:buNone/>
              <a:defRPr sz="844"/>
            </a:lvl4pPr>
            <a:lvl5pPr marL="1714553" indent="0">
              <a:buNone/>
              <a:defRPr sz="844"/>
            </a:lvl5pPr>
            <a:lvl6pPr marL="2143192" indent="0">
              <a:buNone/>
              <a:defRPr sz="844"/>
            </a:lvl6pPr>
            <a:lvl7pPr marL="2571830" indent="0">
              <a:buNone/>
              <a:defRPr sz="844"/>
            </a:lvl7pPr>
            <a:lvl8pPr marL="3000469" indent="0">
              <a:buNone/>
              <a:defRPr sz="844"/>
            </a:lvl8pPr>
            <a:lvl9pPr marL="3429107" indent="0">
              <a:buNone/>
              <a:defRPr sz="844"/>
            </a:lvl9pPr>
          </a:lstStyle>
          <a:p>
            <a:pPr lvl="0"/>
            <a:r>
              <a:rPr lang="en-US"/>
              <a:t>Click to edit Master text styles</a:t>
            </a:r>
          </a:p>
        </p:txBody>
      </p:sp>
    </p:spTree>
    <p:extLst>
      <p:ext uri="{BB962C8B-B14F-4D97-AF65-F5344CB8AC3E}">
        <p14:creationId xmlns:p14="http://schemas.microsoft.com/office/powerpoint/2010/main" val="265016842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9" y="4800601"/>
            <a:ext cx="7315200" cy="566738"/>
          </a:xfrm>
        </p:spPr>
        <p:txBody>
          <a:bodyPr anchor="b"/>
          <a:lstStyle>
            <a:lvl1pPr algn="l">
              <a:defRPr sz="1875" b="1"/>
            </a:lvl1pPr>
          </a:lstStyle>
          <a:p>
            <a:r>
              <a:rPr lang="en-US"/>
              <a:t>Click to edit Master title style</a:t>
            </a:r>
          </a:p>
        </p:txBody>
      </p:sp>
      <p:sp>
        <p:nvSpPr>
          <p:cNvPr id="3" name="Picture Placeholder 2"/>
          <p:cNvSpPr>
            <a:spLocks noGrp="1"/>
          </p:cNvSpPr>
          <p:nvPr>
            <p:ph type="pic" idx="1"/>
          </p:nvPr>
        </p:nvSpPr>
        <p:spPr>
          <a:xfrm>
            <a:off x="2389719" y="612775"/>
            <a:ext cx="7315200" cy="4114800"/>
          </a:xfrm>
        </p:spPr>
        <p:txBody>
          <a:bodyPr/>
          <a:lstStyle>
            <a:lvl1pPr marL="0" indent="0">
              <a:buNone/>
              <a:defRPr sz="3000"/>
            </a:lvl1pPr>
            <a:lvl2pPr marL="428638" indent="0">
              <a:buNone/>
              <a:defRPr sz="2625"/>
            </a:lvl2pPr>
            <a:lvl3pPr marL="857277" indent="0">
              <a:buNone/>
              <a:defRPr sz="2250"/>
            </a:lvl3pPr>
            <a:lvl4pPr marL="1285915" indent="0">
              <a:buNone/>
              <a:defRPr sz="1875"/>
            </a:lvl4pPr>
            <a:lvl5pPr marL="1714553" indent="0">
              <a:buNone/>
              <a:defRPr sz="1875"/>
            </a:lvl5pPr>
            <a:lvl6pPr marL="2143192" indent="0">
              <a:buNone/>
              <a:defRPr sz="1875"/>
            </a:lvl6pPr>
            <a:lvl7pPr marL="2571830" indent="0">
              <a:buNone/>
              <a:defRPr sz="1875"/>
            </a:lvl7pPr>
            <a:lvl8pPr marL="3000469" indent="0">
              <a:buNone/>
              <a:defRPr sz="1875"/>
            </a:lvl8pPr>
            <a:lvl9pPr marL="3429107" indent="0">
              <a:buNone/>
              <a:defRPr sz="1875"/>
            </a:lvl9pPr>
          </a:lstStyle>
          <a:p>
            <a:endParaRPr lang="en-US"/>
          </a:p>
        </p:txBody>
      </p:sp>
      <p:sp>
        <p:nvSpPr>
          <p:cNvPr id="4" name="Text Placeholder 3"/>
          <p:cNvSpPr>
            <a:spLocks noGrp="1"/>
          </p:cNvSpPr>
          <p:nvPr>
            <p:ph type="body" sz="half" idx="2"/>
          </p:nvPr>
        </p:nvSpPr>
        <p:spPr>
          <a:xfrm>
            <a:off x="2389719" y="5367339"/>
            <a:ext cx="7315200" cy="804862"/>
          </a:xfrm>
        </p:spPr>
        <p:txBody>
          <a:bodyPr/>
          <a:lstStyle>
            <a:lvl1pPr marL="0" indent="0">
              <a:buNone/>
              <a:defRPr sz="1313"/>
            </a:lvl1pPr>
            <a:lvl2pPr marL="428638" indent="0">
              <a:buNone/>
              <a:defRPr sz="1125"/>
            </a:lvl2pPr>
            <a:lvl3pPr marL="857277" indent="0">
              <a:buNone/>
              <a:defRPr sz="938"/>
            </a:lvl3pPr>
            <a:lvl4pPr marL="1285915" indent="0">
              <a:buNone/>
              <a:defRPr sz="844"/>
            </a:lvl4pPr>
            <a:lvl5pPr marL="1714553" indent="0">
              <a:buNone/>
              <a:defRPr sz="844"/>
            </a:lvl5pPr>
            <a:lvl6pPr marL="2143192" indent="0">
              <a:buNone/>
              <a:defRPr sz="844"/>
            </a:lvl6pPr>
            <a:lvl7pPr marL="2571830" indent="0">
              <a:buNone/>
              <a:defRPr sz="844"/>
            </a:lvl7pPr>
            <a:lvl8pPr marL="3000469" indent="0">
              <a:buNone/>
              <a:defRPr sz="844"/>
            </a:lvl8pPr>
            <a:lvl9pPr marL="3429107" indent="0">
              <a:buNone/>
              <a:defRPr sz="844"/>
            </a:lvl9pPr>
          </a:lstStyle>
          <a:p>
            <a:pPr lvl="0"/>
            <a:r>
              <a:rPr lang="en-US"/>
              <a:t>Click to edit Master text styles</a:t>
            </a:r>
          </a:p>
        </p:txBody>
      </p:sp>
    </p:spTree>
    <p:extLst>
      <p:ext uri="{BB962C8B-B14F-4D97-AF65-F5344CB8AC3E}">
        <p14:creationId xmlns:p14="http://schemas.microsoft.com/office/powerpoint/2010/main" val="198918739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360755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01621" y="569915"/>
            <a:ext cx="2601383" cy="56530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5351" y="569915"/>
            <a:ext cx="7603067" cy="56530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833657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DE4FE1A3-E505-40EC-95D7-9B0D19308D4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4659"/>
          <a:stretch/>
        </p:blipFill>
        <p:spPr>
          <a:xfrm>
            <a:off x="0" y="1051076"/>
            <a:ext cx="5422242" cy="5305274"/>
          </a:xfrm>
          <a:prstGeom prst="rect">
            <a:avLst/>
          </a:prstGeom>
        </p:spPr>
      </p:pic>
      <p:sp>
        <p:nvSpPr>
          <p:cNvPr id="2" name="Title 1">
            <a:extLst>
              <a:ext uri="{FF2B5EF4-FFF2-40B4-BE49-F238E27FC236}">
                <a16:creationId xmlns:a16="http://schemas.microsoft.com/office/drawing/2014/main" id="{68E43790-C2FA-43CF-9071-30AD4DAA8899}"/>
              </a:ext>
            </a:extLst>
          </p:cNvPr>
          <p:cNvSpPr>
            <a:spLocks noGrp="1"/>
          </p:cNvSpPr>
          <p:nvPr>
            <p:ph type="ctrTitle"/>
          </p:nvPr>
        </p:nvSpPr>
        <p:spPr>
          <a:xfrm>
            <a:off x="690283" y="2018835"/>
            <a:ext cx="10811435" cy="2387600"/>
          </a:xfrm>
        </p:spPr>
        <p:txBody>
          <a:bodyPr anchor="b">
            <a:normAutofit/>
          </a:bodyPr>
          <a:lstStyle>
            <a:lvl1pPr algn="ctr">
              <a:spcBef>
                <a:spcPts val="200"/>
              </a:spcBef>
              <a:spcAft>
                <a:spcPts val="200"/>
              </a:spcAft>
              <a:defRPr sz="4000">
                <a:solidFill>
                  <a:schemeClr val="tx1"/>
                </a:solidFill>
              </a:defRPr>
            </a:lvl1pPr>
          </a:lstStyle>
          <a:p>
            <a:r>
              <a:rPr lang="en-US"/>
              <a:t>Click to edit Master title style</a:t>
            </a:r>
            <a:endParaRPr lang="en-CA"/>
          </a:p>
        </p:txBody>
      </p:sp>
      <p:sp>
        <p:nvSpPr>
          <p:cNvPr id="3" name="Subtitle 2">
            <a:extLst>
              <a:ext uri="{FF2B5EF4-FFF2-40B4-BE49-F238E27FC236}">
                <a16:creationId xmlns:a16="http://schemas.microsoft.com/office/drawing/2014/main" id="{DC3DBA20-C577-48B2-8FD8-FC2D98FF2BDB}"/>
              </a:ext>
            </a:extLst>
          </p:cNvPr>
          <p:cNvSpPr>
            <a:spLocks noGrp="1"/>
          </p:cNvSpPr>
          <p:nvPr>
            <p:ph type="subTitle" idx="1"/>
          </p:nvPr>
        </p:nvSpPr>
        <p:spPr>
          <a:xfrm>
            <a:off x="690283" y="4444721"/>
            <a:ext cx="10811435" cy="1655762"/>
          </a:xfrm>
        </p:spPr>
        <p:txBody>
          <a:bodyPr>
            <a:normAutofit/>
          </a:bodyPr>
          <a:lstStyle>
            <a:lvl1pPr marL="0" indent="0" algn="ctr">
              <a:spcBef>
                <a:spcPts val="200"/>
              </a:spcBef>
              <a:spcAft>
                <a:spcPts val="200"/>
              </a:spcAft>
              <a:buNone/>
              <a:defRPr sz="2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B499A8EB-B881-4AFE-B5AD-DB3E15960225}"/>
              </a:ext>
            </a:extLst>
          </p:cNvPr>
          <p:cNvSpPr>
            <a:spLocks noGrp="1"/>
          </p:cNvSpPr>
          <p:nvPr>
            <p:ph type="dt" sz="half" idx="10"/>
          </p:nvPr>
        </p:nvSpPr>
        <p:spPr/>
        <p:txBody>
          <a:bodyPr/>
          <a:lstStyle/>
          <a:p>
            <a:fld id="{FA01B370-CB54-4248-9CAF-440151672C64}" type="datetime1">
              <a:rPr lang="en-CA" smtClean="0"/>
              <a:t>2021-06-28</a:t>
            </a:fld>
            <a:endParaRPr lang="en-CA"/>
          </a:p>
        </p:txBody>
      </p:sp>
      <p:sp>
        <p:nvSpPr>
          <p:cNvPr id="5" name="Footer Placeholder 4">
            <a:extLst>
              <a:ext uri="{FF2B5EF4-FFF2-40B4-BE49-F238E27FC236}">
                <a16:creationId xmlns:a16="http://schemas.microsoft.com/office/drawing/2014/main" id="{4020527A-6A29-40D1-BC95-E477E6B341D0}"/>
              </a:ext>
            </a:extLst>
          </p:cNvPr>
          <p:cNvSpPr>
            <a:spLocks noGrp="1"/>
          </p:cNvSpPr>
          <p:nvPr>
            <p:ph type="ftr" sz="quarter" idx="11"/>
          </p:nvPr>
        </p:nvSpPr>
        <p:spPr/>
        <p:txBody>
          <a:bodyPr/>
          <a:lstStyle/>
          <a:p>
            <a:endParaRPr lang="en-CA"/>
          </a:p>
        </p:txBody>
      </p:sp>
    </p:spTree>
    <p:extLst>
      <p:ext uri="{BB962C8B-B14F-4D97-AF65-F5344CB8AC3E}">
        <p14:creationId xmlns:p14="http://schemas.microsoft.com/office/powerpoint/2010/main" val="253075522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title" preserve="1">
  <p:cSld name="Title slide - alt">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DE4FE1A3-E505-40EC-95D7-9B0D19308D4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4659"/>
          <a:stretch/>
        </p:blipFill>
        <p:spPr>
          <a:xfrm>
            <a:off x="0" y="1051076"/>
            <a:ext cx="5422242" cy="5305274"/>
          </a:xfrm>
          <a:prstGeom prst="rect">
            <a:avLst/>
          </a:prstGeom>
        </p:spPr>
      </p:pic>
      <p:sp>
        <p:nvSpPr>
          <p:cNvPr id="2" name="Title 1">
            <a:extLst>
              <a:ext uri="{FF2B5EF4-FFF2-40B4-BE49-F238E27FC236}">
                <a16:creationId xmlns:a16="http://schemas.microsoft.com/office/drawing/2014/main" id="{68E43790-C2FA-43CF-9071-30AD4DAA8899}"/>
              </a:ext>
            </a:extLst>
          </p:cNvPr>
          <p:cNvSpPr>
            <a:spLocks noGrp="1"/>
          </p:cNvSpPr>
          <p:nvPr>
            <p:ph type="ctrTitle"/>
          </p:nvPr>
        </p:nvSpPr>
        <p:spPr>
          <a:xfrm>
            <a:off x="5591644" y="2108483"/>
            <a:ext cx="6295556" cy="1822167"/>
          </a:xfrm>
        </p:spPr>
        <p:txBody>
          <a:bodyPr anchor="b">
            <a:normAutofit/>
          </a:bodyPr>
          <a:lstStyle>
            <a:lvl1pPr algn="ctr">
              <a:spcBef>
                <a:spcPts val="200"/>
              </a:spcBef>
              <a:spcAft>
                <a:spcPts val="200"/>
              </a:spcAft>
              <a:defRPr sz="4000">
                <a:solidFill>
                  <a:schemeClr val="tx1"/>
                </a:solidFill>
              </a:defRPr>
            </a:lvl1pPr>
          </a:lstStyle>
          <a:p>
            <a:r>
              <a:rPr lang="en-US" dirty="0"/>
              <a:t>Click to edit Master title style</a:t>
            </a:r>
            <a:endParaRPr lang="en-CA" dirty="0"/>
          </a:p>
        </p:txBody>
      </p:sp>
      <p:sp>
        <p:nvSpPr>
          <p:cNvPr id="3" name="Subtitle 2">
            <a:extLst>
              <a:ext uri="{FF2B5EF4-FFF2-40B4-BE49-F238E27FC236}">
                <a16:creationId xmlns:a16="http://schemas.microsoft.com/office/drawing/2014/main" id="{DC3DBA20-C577-48B2-8FD8-FC2D98FF2BDB}"/>
              </a:ext>
            </a:extLst>
          </p:cNvPr>
          <p:cNvSpPr>
            <a:spLocks noGrp="1"/>
          </p:cNvSpPr>
          <p:nvPr>
            <p:ph type="subTitle" idx="1"/>
          </p:nvPr>
        </p:nvSpPr>
        <p:spPr>
          <a:xfrm>
            <a:off x="5591644" y="4096011"/>
            <a:ext cx="6295556" cy="2147909"/>
          </a:xfrm>
        </p:spPr>
        <p:txBody>
          <a:bodyPr>
            <a:normAutofit/>
          </a:bodyPr>
          <a:lstStyle>
            <a:lvl1pPr marL="0" indent="0" algn="ctr">
              <a:spcBef>
                <a:spcPts val="200"/>
              </a:spcBef>
              <a:spcAft>
                <a:spcPts val="200"/>
              </a:spcAft>
              <a:buNone/>
              <a:defRPr sz="3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CA" dirty="0"/>
          </a:p>
        </p:txBody>
      </p:sp>
      <p:sp>
        <p:nvSpPr>
          <p:cNvPr id="4" name="Date Placeholder 3">
            <a:extLst>
              <a:ext uri="{FF2B5EF4-FFF2-40B4-BE49-F238E27FC236}">
                <a16:creationId xmlns:a16="http://schemas.microsoft.com/office/drawing/2014/main" id="{B499A8EB-B881-4AFE-B5AD-DB3E15960225}"/>
              </a:ext>
            </a:extLst>
          </p:cNvPr>
          <p:cNvSpPr>
            <a:spLocks noGrp="1"/>
          </p:cNvSpPr>
          <p:nvPr>
            <p:ph type="dt" sz="half" idx="10"/>
          </p:nvPr>
        </p:nvSpPr>
        <p:spPr/>
        <p:txBody>
          <a:bodyPr/>
          <a:lstStyle/>
          <a:p>
            <a:fld id="{60F7B90B-D639-4C8D-A734-19589122168C}" type="datetime1">
              <a:rPr lang="en-CA" smtClean="0"/>
              <a:t>2021-06-28</a:t>
            </a:fld>
            <a:endParaRPr lang="en-CA"/>
          </a:p>
        </p:txBody>
      </p:sp>
      <p:sp>
        <p:nvSpPr>
          <p:cNvPr id="5" name="Footer Placeholder 4">
            <a:extLst>
              <a:ext uri="{FF2B5EF4-FFF2-40B4-BE49-F238E27FC236}">
                <a16:creationId xmlns:a16="http://schemas.microsoft.com/office/drawing/2014/main" id="{4020527A-6A29-40D1-BC95-E477E6B341D0}"/>
              </a:ext>
            </a:extLst>
          </p:cNvPr>
          <p:cNvSpPr>
            <a:spLocks noGrp="1"/>
          </p:cNvSpPr>
          <p:nvPr>
            <p:ph type="ftr" sz="quarter" idx="11"/>
          </p:nvPr>
        </p:nvSpPr>
        <p:spPr/>
        <p:txBody>
          <a:bodyPr/>
          <a:lstStyle/>
          <a:p>
            <a:endParaRPr lang="en-CA"/>
          </a:p>
        </p:txBody>
      </p:sp>
    </p:spTree>
    <p:extLst>
      <p:ext uri="{BB962C8B-B14F-4D97-AF65-F5344CB8AC3E}">
        <p14:creationId xmlns:p14="http://schemas.microsoft.com/office/powerpoint/2010/main" val="270916776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B3030-B071-4DF3-B653-9EAE37ADA33E}"/>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EA796B60-82E7-45BF-A11F-A290794C442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9CCCD58-96A4-415A-AE80-04DC74429D2F}"/>
              </a:ext>
            </a:extLst>
          </p:cNvPr>
          <p:cNvSpPr>
            <a:spLocks noGrp="1"/>
          </p:cNvSpPr>
          <p:nvPr>
            <p:ph type="dt" sz="half" idx="10"/>
          </p:nvPr>
        </p:nvSpPr>
        <p:spPr/>
        <p:txBody>
          <a:bodyPr/>
          <a:lstStyle/>
          <a:p>
            <a:fld id="{91A8A90E-FE8A-4CD2-A466-7E40DB10D1FC}" type="datetime1">
              <a:rPr lang="en-CA" smtClean="0"/>
              <a:t>2021-06-28</a:t>
            </a:fld>
            <a:endParaRPr lang="en-CA"/>
          </a:p>
        </p:txBody>
      </p:sp>
      <p:sp>
        <p:nvSpPr>
          <p:cNvPr id="5" name="Footer Placeholder 4">
            <a:extLst>
              <a:ext uri="{FF2B5EF4-FFF2-40B4-BE49-F238E27FC236}">
                <a16:creationId xmlns:a16="http://schemas.microsoft.com/office/drawing/2014/main" id="{C28E3E6A-B1AA-436B-9B76-31D2118252F3}"/>
              </a:ext>
            </a:extLst>
          </p:cNvPr>
          <p:cNvSpPr>
            <a:spLocks noGrp="1"/>
          </p:cNvSpPr>
          <p:nvPr>
            <p:ph type="ftr" sz="quarter" idx="11"/>
          </p:nvPr>
        </p:nvSpPr>
        <p:spPr/>
        <p:txBody>
          <a:bodyPr/>
          <a:lstStyle/>
          <a:p>
            <a:endParaRPr lang="en-CA"/>
          </a:p>
        </p:txBody>
      </p:sp>
    </p:spTree>
    <p:extLst>
      <p:ext uri="{BB962C8B-B14F-4D97-AF65-F5344CB8AC3E}">
        <p14:creationId xmlns:p14="http://schemas.microsoft.com/office/powerpoint/2010/main" val="428463545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A2563-E918-43EA-BEF3-9C9188053F45}"/>
              </a:ext>
            </a:extLst>
          </p:cNvPr>
          <p:cNvSpPr>
            <a:spLocks noGrp="1"/>
          </p:cNvSpPr>
          <p:nvPr>
            <p:ph type="title"/>
          </p:nvPr>
        </p:nvSpPr>
        <p:spPr>
          <a:xfrm>
            <a:off x="3147983" y="2419986"/>
            <a:ext cx="8763029" cy="2658598"/>
          </a:xfrm>
        </p:spPr>
        <p:txBody>
          <a:bodyPr anchor="ctr" anchorCtr="0">
            <a:normAutofit/>
          </a:bodyPr>
          <a:lstStyle>
            <a:lvl1pPr algn="l">
              <a:defRPr sz="4000">
                <a:solidFill>
                  <a:schemeClr val="tx1"/>
                </a:solidFill>
              </a:defRPr>
            </a:lvl1p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00AFD2D2-4E14-4C1A-8B8F-DB28FE25245C}"/>
              </a:ext>
            </a:extLst>
          </p:cNvPr>
          <p:cNvSpPr>
            <a:spLocks noGrp="1"/>
          </p:cNvSpPr>
          <p:nvPr>
            <p:ph type="body" idx="1"/>
          </p:nvPr>
        </p:nvSpPr>
        <p:spPr>
          <a:xfrm>
            <a:off x="3147983" y="5078583"/>
            <a:ext cx="8763029" cy="101106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F65DA94-11CE-4024-8A10-466E00876181}"/>
              </a:ext>
            </a:extLst>
          </p:cNvPr>
          <p:cNvSpPr>
            <a:spLocks noGrp="1"/>
          </p:cNvSpPr>
          <p:nvPr>
            <p:ph type="dt" sz="half" idx="10"/>
          </p:nvPr>
        </p:nvSpPr>
        <p:spPr/>
        <p:txBody>
          <a:bodyPr/>
          <a:lstStyle/>
          <a:p>
            <a:fld id="{96EA81E6-C049-4C67-BC41-FE297109855F}" type="datetime1">
              <a:rPr lang="en-CA" smtClean="0"/>
              <a:t>2021-06-28</a:t>
            </a:fld>
            <a:endParaRPr lang="en-CA"/>
          </a:p>
        </p:txBody>
      </p:sp>
      <p:sp>
        <p:nvSpPr>
          <p:cNvPr id="5" name="Footer Placeholder 4">
            <a:extLst>
              <a:ext uri="{FF2B5EF4-FFF2-40B4-BE49-F238E27FC236}">
                <a16:creationId xmlns:a16="http://schemas.microsoft.com/office/drawing/2014/main" id="{7A8BEFCA-315C-4B8C-88BB-C27225C5F21D}"/>
              </a:ext>
            </a:extLst>
          </p:cNvPr>
          <p:cNvSpPr>
            <a:spLocks noGrp="1"/>
          </p:cNvSpPr>
          <p:nvPr>
            <p:ph type="ftr" sz="quarter" idx="11"/>
          </p:nvPr>
        </p:nvSpPr>
        <p:spPr/>
        <p:txBody>
          <a:bodyPr/>
          <a:lstStyle/>
          <a:p>
            <a:endParaRPr lang="en-CA"/>
          </a:p>
        </p:txBody>
      </p:sp>
    </p:spTree>
    <p:extLst>
      <p:ext uri="{BB962C8B-B14F-4D97-AF65-F5344CB8AC3E}">
        <p14:creationId xmlns:p14="http://schemas.microsoft.com/office/powerpoint/2010/main" val="130851638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E2C37-7E6F-49A1-81B4-39640FCB63A5}"/>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FC22450E-5B46-4F95-83ED-89E0989D9A03}"/>
              </a:ext>
            </a:extLst>
          </p:cNvPr>
          <p:cNvSpPr>
            <a:spLocks noGrp="1"/>
          </p:cNvSpPr>
          <p:nvPr>
            <p:ph sz="half" idx="1"/>
          </p:nvPr>
        </p:nvSpPr>
        <p:spPr>
          <a:xfrm>
            <a:off x="431800" y="1447800"/>
            <a:ext cx="5588000" cy="4762499"/>
          </a:xfrm>
        </p:spPr>
        <p:txBody>
          <a:bodyPr>
            <a:normAutofit/>
          </a:bodyPr>
          <a:lstStyle>
            <a:lvl1pPr>
              <a:defRPr sz="2400"/>
            </a:lvl1pPr>
            <a:lvl2pPr>
              <a:defRPr sz="2000"/>
            </a:lvl2pPr>
            <a:lvl3pPr>
              <a:defRPr sz="18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a:extLst>
              <a:ext uri="{FF2B5EF4-FFF2-40B4-BE49-F238E27FC236}">
                <a16:creationId xmlns:a16="http://schemas.microsoft.com/office/drawing/2014/main" id="{5C1C3B93-9868-45B4-A2BE-070A79F39CD1}"/>
              </a:ext>
            </a:extLst>
          </p:cNvPr>
          <p:cNvSpPr>
            <a:spLocks noGrp="1"/>
          </p:cNvSpPr>
          <p:nvPr>
            <p:ph sz="half" idx="2"/>
          </p:nvPr>
        </p:nvSpPr>
        <p:spPr>
          <a:xfrm>
            <a:off x="6172200" y="1447801"/>
            <a:ext cx="5588000" cy="4762498"/>
          </a:xfrm>
        </p:spPr>
        <p:txBody>
          <a:bodyPr>
            <a:normAutofit/>
          </a:bodyPr>
          <a:lstStyle>
            <a:lvl1pPr>
              <a:defRPr sz="2400"/>
            </a:lvl1pPr>
            <a:lvl2pPr>
              <a:defRPr sz="2000"/>
            </a:lvl2pPr>
            <a:lvl3pPr>
              <a:defRPr sz="18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2DE4BC2A-752D-474D-A95F-B017B2286C6C}"/>
              </a:ext>
            </a:extLst>
          </p:cNvPr>
          <p:cNvSpPr>
            <a:spLocks noGrp="1"/>
          </p:cNvSpPr>
          <p:nvPr>
            <p:ph type="dt" sz="half" idx="10"/>
          </p:nvPr>
        </p:nvSpPr>
        <p:spPr/>
        <p:txBody>
          <a:bodyPr/>
          <a:lstStyle/>
          <a:p>
            <a:fld id="{4E551871-A143-4F38-967D-8234E6FFB8F6}" type="datetime1">
              <a:rPr lang="en-CA" smtClean="0"/>
              <a:t>2021-06-28</a:t>
            </a:fld>
            <a:endParaRPr lang="en-CA"/>
          </a:p>
        </p:txBody>
      </p:sp>
      <p:sp>
        <p:nvSpPr>
          <p:cNvPr id="6" name="Footer Placeholder 5">
            <a:extLst>
              <a:ext uri="{FF2B5EF4-FFF2-40B4-BE49-F238E27FC236}">
                <a16:creationId xmlns:a16="http://schemas.microsoft.com/office/drawing/2014/main" id="{8A12BFFA-9692-4416-8FBF-EBB5644F1A22}"/>
              </a:ext>
            </a:extLst>
          </p:cNvPr>
          <p:cNvSpPr>
            <a:spLocks noGrp="1"/>
          </p:cNvSpPr>
          <p:nvPr>
            <p:ph type="ftr" sz="quarter" idx="11"/>
          </p:nvPr>
        </p:nvSpPr>
        <p:spPr/>
        <p:txBody>
          <a:bodyPr/>
          <a:lstStyle/>
          <a:p>
            <a:endParaRPr lang="en-CA"/>
          </a:p>
        </p:txBody>
      </p:sp>
    </p:spTree>
    <p:extLst>
      <p:ext uri="{BB962C8B-B14F-4D97-AF65-F5344CB8AC3E}">
        <p14:creationId xmlns:p14="http://schemas.microsoft.com/office/powerpoint/2010/main" val="49385336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1D0B5F-F71E-4E01-8FDF-83E70BAD1F5A}"/>
              </a:ext>
            </a:extLst>
          </p:cNvPr>
          <p:cNvSpPr>
            <a:spLocks noGrp="1"/>
          </p:cNvSpPr>
          <p:nvPr>
            <p:ph type="body" idx="1"/>
          </p:nvPr>
        </p:nvSpPr>
        <p:spPr>
          <a:xfrm>
            <a:off x="431800" y="1457046"/>
            <a:ext cx="556577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440AF3-5D96-40EB-AEEE-87FD8A748C22}"/>
              </a:ext>
            </a:extLst>
          </p:cNvPr>
          <p:cNvSpPr>
            <a:spLocks noGrp="1"/>
          </p:cNvSpPr>
          <p:nvPr>
            <p:ph sz="half" idx="2"/>
          </p:nvPr>
        </p:nvSpPr>
        <p:spPr>
          <a:xfrm>
            <a:off x="431800" y="2280958"/>
            <a:ext cx="5565775" cy="3908705"/>
          </a:xfrm>
        </p:spPr>
        <p:txBody>
          <a:bodyPr>
            <a:normAutofit/>
          </a:bodyPr>
          <a:lstStyle>
            <a:lvl1pPr>
              <a:defRPr sz="2400"/>
            </a:lvl1pPr>
            <a:lvl2pPr>
              <a:defRPr sz="2000"/>
            </a:lvl2pPr>
            <a:lvl3pPr>
              <a:defRPr sz="18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C43D9576-A0CD-41DE-81E4-48E85CB487E7}"/>
              </a:ext>
            </a:extLst>
          </p:cNvPr>
          <p:cNvSpPr>
            <a:spLocks noGrp="1"/>
          </p:cNvSpPr>
          <p:nvPr>
            <p:ph type="body" sz="quarter" idx="3"/>
          </p:nvPr>
        </p:nvSpPr>
        <p:spPr>
          <a:xfrm>
            <a:off x="6172200" y="1457046"/>
            <a:ext cx="55880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AC27E5E-1807-4283-8C1D-7752E71BDB1F}"/>
              </a:ext>
            </a:extLst>
          </p:cNvPr>
          <p:cNvSpPr>
            <a:spLocks noGrp="1"/>
          </p:cNvSpPr>
          <p:nvPr>
            <p:ph sz="quarter" idx="4"/>
          </p:nvPr>
        </p:nvSpPr>
        <p:spPr>
          <a:xfrm>
            <a:off x="6172200" y="2280958"/>
            <a:ext cx="5588000" cy="3908705"/>
          </a:xfrm>
        </p:spPr>
        <p:txBody>
          <a:bodyPr>
            <a:normAutofit/>
          </a:bodyPr>
          <a:lstStyle>
            <a:lvl1pPr>
              <a:defRPr sz="2400"/>
            </a:lvl1pPr>
            <a:lvl2pPr>
              <a:defRPr sz="2000"/>
            </a:lvl2pPr>
            <a:lvl3pPr>
              <a:defRPr sz="18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0E02246F-1DEF-4989-A3E7-9440B5D90BC9}"/>
              </a:ext>
            </a:extLst>
          </p:cNvPr>
          <p:cNvSpPr>
            <a:spLocks noGrp="1"/>
          </p:cNvSpPr>
          <p:nvPr>
            <p:ph type="dt" sz="half" idx="10"/>
          </p:nvPr>
        </p:nvSpPr>
        <p:spPr/>
        <p:txBody>
          <a:bodyPr/>
          <a:lstStyle/>
          <a:p>
            <a:fld id="{B5EC3C45-62D6-4340-8D20-D80FB1F025CF}" type="datetime1">
              <a:rPr lang="en-CA" smtClean="0"/>
              <a:t>2021-06-28</a:t>
            </a:fld>
            <a:endParaRPr lang="en-CA"/>
          </a:p>
        </p:txBody>
      </p:sp>
      <p:sp>
        <p:nvSpPr>
          <p:cNvPr id="8" name="Footer Placeholder 7">
            <a:extLst>
              <a:ext uri="{FF2B5EF4-FFF2-40B4-BE49-F238E27FC236}">
                <a16:creationId xmlns:a16="http://schemas.microsoft.com/office/drawing/2014/main" id="{92E3399C-DC73-4DE1-925C-EFAAE328BEE1}"/>
              </a:ext>
            </a:extLst>
          </p:cNvPr>
          <p:cNvSpPr>
            <a:spLocks noGrp="1"/>
          </p:cNvSpPr>
          <p:nvPr>
            <p:ph type="ftr" sz="quarter" idx="11"/>
          </p:nvPr>
        </p:nvSpPr>
        <p:spPr/>
        <p:txBody>
          <a:bodyPr/>
          <a:lstStyle/>
          <a:p>
            <a:endParaRPr lang="en-CA"/>
          </a:p>
        </p:txBody>
      </p:sp>
      <p:sp>
        <p:nvSpPr>
          <p:cNvPr id="10" name="Title 1">
            <a:extLst>
              <a:ext uri="{FF2B5EF4-FFF2-40B4-BE49-F238E27FC236}">
                <a16:creationId xmlns:a16="http://schemas.microsoft.com/office/drawing/2014/main" id="{B3E93A7F-EA20-41AA-B08A-33E203915ACC}"/>
              </a:ext>
            </a:extLst>
          </p:cNvPr>
          <p:cNvSpPr>
            <a:spLocks noGrp="1"/>
          </p:cNvSpPr>
          <p:nvPr>
            <p:ph type="title"/>
          </p:nvPr>
        </p:nvSpPr>
        <p:spPr>
          <a:xfrm>
            <a:off x="304800" y="136525"/>
            <a:ext cx="11582400" cy="784225"/>
          </a:xfrm>
        </p:spPr>
        <p:txBody>
          <a:bodyPr/>
          <a:lstStyle/>
          <a:p>
            <a:r>
              <a:rPr lang="en-US"/>
              <a:t>Click to edit Master title style</a:t>
            </a:r>
            <a:endParaRPr lang="en-CA"/>
          </a:p>
        </p:txBody>
      </p:sp>
    </p:spTree>
    <p:extLst>
      <p:ext uri="{BB962C8B-B14F-4D97-AF65-F5344CB8AC3E}">
        <p14:creationId xmlns:p14="http://schemas.microsoft.com/office/powerpoint/2010/main" val="16533410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352135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48FA9-3DA3-4555-B21B-714D6DE8D5C6}"/>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4DEC5D0D-9963-482C-BA33-00227377257E}"/>
              </a:ext>
            </a:extLst>
          </p:cNvPr>
          <p:cNvSpPr>
            <a:spLocks noGrp="1"/>
          </p:cNvSpPr>
          <p:nvPr>
            <p:ph type="dt" sz="half" idx="10"/>
          </p:nvPr>
        </p:nvSpPr>
        <p:spPr/>
        <p:txBody>
          <a:bodyPr/>
          <a:lstStyle/>
          <a:p>
            <a:fld id="{6FAFF245-497B-4773-B850-FC0C5FB0E87A}" type="datetime1">
              <a:rPr lang="en-CA" smtClean="0"/>
              <a:t>2021-06-28</a:t>
            </a:fld>
            <a:endParaRPr lang="en-CA"/>
          </a:p>
        </p:txBody>
      </p:sp>
      <p:sp>
        <p:nvSpPr>
          <p:cNvPr id="4" name="Footer Placeholder 3">
            <a:extLst>
              <a:ext uri="{FF2B5EF4-FFF2-40B4-BE49-F238E27FC236}">
                <a16:creationId xmlns:a16="http://schemas.microsoft.com/office/drawing/2014/main" id="{F071D2E7-3A9B-4316-BB8F-5221972B4C89}"/>
              </a:ext>
            </a:extLst>
          </p:cNvPr>
          <p:cNvSpPr>
            <a:spLocks noGrp="1"/>
          </p:cNvSpPr>
          <p:nvPr>
            <p:ph type="ftr" sz="quarter" idx="11"/>
          </p:nvPr>
        </p:nvSpPr>
        <p:spPr/>
        <p:txBody>
          <a:bodyPr/>
          <a:lstStyle/>
          <a:p>
            <a:endParaRPr lang="en-CA"/>
          </a:p>
        </p:txBody>
      </p:sp>
    </p:spTree>
    <p:extLst>
      <p:ext uri="{BB962C8B-B14F-4D97-AF65-F5344CB8AC3E}">
        <p14:creationId xmlns:p14="http://schemas.microsoft.com/office/powerpoint/2010/main" val="234279605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630641-611E-4D7F-BD04-E0C31BB83416}"/>
              </a:ext>
            </a:extLst>
          </p:cNvPr>
          <p:cNvSpPr>
            <a:spLocks noGrp="1"/>
          </p:cNvSpPr>
          <p:nvPr>
            <p:ph type="dt" sz="half" idx="10"/>
          </p:nvPr>
        </p:nvSpPr>
        <p:spPr/>
        <p:txBody>
          <a:bodyPr/>
          <a:lstStyle/>
          <a:p>
            <a:fld id="{4E063D6F-FB2A-4D1F-8506-D73907B8A791}" type="datetime1">
              <a:rPr lang="en-CA" smtClean="0"/>
              <a:t>2021-06-28</a:t>
            </a:fld>
            <a:endParaRPr lang="en-CA"/>
          </a:p>
        </p:txBody>
      </p:sp>
      <p:sp>
        <p:nvSpPr>
          <p:cNvPr id="3" name="Footer Placeholder 2">
            <a:extLst>
              <a:ext uri="{FF2B5EF4-FFF2-40B4-BE49-F238E27FC236}">
                <a16:creationId xmlns:a16="http://schemas.microsoft.com/office/drawing/2014/main" id="{FB918DA1-8211-45B0-9EA0-4C0801077503}"/>
              </a:ext>
            </a:extLst>
          </p:cNvPr>
          <p:cNvSpPr>
            <a:spLocks noGrp="1"/>
          </p:cNvSpPr>
          <p:nvPr>
            <p:ph type="ftr" sz="quarter" idx="11"/>
          </p:nvPr>
        </p:nvSpPr>
        <p:spPr/>
        <p:txBody>
          <a:bodyPr/>
          <a:lstStyle/>
          <a:p>
            <a:endParaRPr lang="en-CA"/>
          </a:p>
        </p:txBody>
      </p:sp>
    </p:spTree>
    <p:extLst>
      <p:ext uri="{BB962C8B-B14F-4D97-AF65-F5344CB8AC3E}">
        <p14:creationId xmlns:p14="http://schemas.microsoft.com/office/powerpoint/2010/main" val="422750863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88C17-A5E4-423C-AC81-80F1FE2C93E5}"/>
              </a:ext>
            </a:extLst>
          </p:cNvPr>
          <p:cNvSpPr>
            <a:spLocks noGrp="1"/>
          </p:cNvSpPr>
          <p:nvPr>
            <p:ph type="title"/>
          </p:nvPr>
        </p:nvSpPr>
        <p:spPr>
          <a:xfrm>
            <a:off x="839788" y="457200"/>
            <a:ext cx="3932237" cy="1600200"/>
          </a:xfrm>
        </p:spPr>
        <p:txBody>
          <a:bodyPr anchor="b">
            <a:normAutofit/>
          </a:bodyPr>
          <a:lstStyle>
            <a:lvl1pPr>
              <a:defRPr sz="2800">
                <a:solidFill>
                  <a:schemeClr val="tx1"/>
                </a:solidFill>
              </a:defRPr>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E8B84DA9-8559-4CF5-AB7C-74D79AF40C38}"/>
              </a:ext>
            </a:extLst>
          </p:cNvPr>
          <p:cNvSpPr>
            <a:spLocks noGrp="1"/>
          </p:cNvSpPr>
          <p:nvPr>
            <p:ph idx="1"/>
          </p:nvPr>
        </p:nvSpPr>
        <p:spPr>
          <a:xfrm>
            <a:off x="5183188" y="1264024"/>
            <a:ext cx="6172200" cy="4597026"/>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A80A1CA0-018B-49D8-B1C6-9D8D1B921A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844E4C-8F8E-458A-A1ED-1A9974598E87}"/>
              </a:ext>
            </a:extLst>
          </p:cNvPr>
          <p:cNvSpPr>
            <a:spLocks noGrp="1"/>
          </p:cNvSpPr>
          <p:nvPr>
            <p:ph type="dt" sz="half" idx="10"/>
          </p:nvPr>
        </p:nvSpPr>
        <p:spPr/>
        <p:txBody>
          <a:bodyPr/>
          <a:lstStyle/>
          <a:p>
            <a:fld id="{0689154F-BCA3-4376-B6EE-81379F7380CF}" type="datetime1">
              <a:rPr lang="en-CA" smtClean="0"/>
              <a:t>2021-06-28</a:t>
            </a:fld>
            <a:endParaRPr lang="en-CA"/>
          </a:p>
        </p:txBody>
      </p:sp>
      <p:sp>
        <p:nvSpPr>
          <p:cNvPr id="6" name="Footer Placeholder 5">
            <a:extLst>
              <a:ext uri="{FF2B5EF4-FFF2-40B4-BE49-F238E27FC236}">
                <a16:creationId xmlns:a16="http://schemas.microsoft.com/office/drawing/2014/main" id="{C78E3FDC-13F4-49DC-9708-308011562CD5}"/>
              </a:ext>
            </a:extLst>
          </p:cNvPr>
          <p:cNvSpPr>
            <a:spLocks noGrp="1"/>
          </p:cNvSpPr>
          <p:nvPr>
            <p:ph type="ftr" sz="quarter" idx="11"/>
          </p:nvPr>
        </p:nvSpPr>
        <p:spPr/>
        <p:txBody>
          <a:bodyPr/>
          <a:lstStyle/>
          <a:p>
            <a:endParaRPr lang="en-CA"/>
          </a:p>
        </p:txBody>
      </p:sp>
    </p:spTree>
    <p:extLst>
      <p:ext uri="{BB962C8B-B14F-4D97-AF65-F5344CB8AC3E}">
        <p14:creationId xmlns:p14="http://schemas.microsoft.com/office/powerpoint/2010/main" val="206721744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userDrawn="1">
  <p:cSld name="7_Contents List">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315383" y="1339516"/>
            <a:ext cx="11688232" cy="4796589"/>
          </a:xfrm>
          <a:prstGeom prst="rect">
            <a:avLst/>
          </a:prstGeom>
        </p:spPr>
        <p:txBody>
          <a:bodyPr/>
          <a:lstStyle>
            <a:lvl1pPr marL="359653" indent="-359653">
              <a:lnSpc>
                <a:spcPct val="100000"/>
              </a:lnSpc>
              <a:spcBef>
                <a:spcPts val="0"/>
              </a:spcBef>
              <a:buClr>
                <a:schemeClr val="accent2"/>
              </a:buClr>
              <a:buFont typeface="Arial" panose="020B0604020202020204" pitchFamily="34" charset="0"/>
              <a:buChar char="•"/>
              <a:defRPr sz="2398" b="0">
                <a:solidFill>
                  <a:schemeClr val="tx1"/>
                </a:solidFill>
                <a:latin typeface="Arial" pitchFamily="34" charset="0"/>
                <a:cs typeface="Arial" pitchFamily="34" charset="0"/>
              </a:defRPr>
            </a:lvl1pPr>
            <a:lvl2pPr marL="803275" indent="-354013">
              <a:lnSpc>
                <a:spcPct val="100000"/>
              </a:lnSpc>
              <a:spcBef>
                <a:spcPts val="0"/>
              </a:spcBef>
              <a:buClr>
                <a:schemeClr val="accent2"/>
              </a:buClr>
              <a:buSzPct val="90000"/>
              <a:buFont typeface="Arial" panose="020B0604020202020204" pitchFamily="34" charset="0"/>
              <a:buChar char="–"/>
              <a:defRPr sz="21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488" indent="-179910">
              <a:defRPr sz="1400">
                <a:latin typeface="Arial" pitchFamily="34" charset="0"/>
                <a:cs typeface="Arial" pitchFamily="34" charset="0"/>
              </a:defRPr>
            </a:lvl4pPr>
            <a:lvl5pPr marL="622488">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
        <p:nvSpPr>
          <p:cNvPr id="9" name="Title 8"/>
          <p:cNvSpPr>
            <a:spLocks noGrp="1"/>
          </p:cNvSpPr>
          <p:nvPr>
            <p:ph type="title" hasCustomPrompt="1"/>
          </p:nvPr>
        </p:nvSpPr>
        <p:spPr>
          <a:xfrm>
            <a:off x="316085" y="133809"/>
            <a:ext cx="11687535" cy="615480"/>
          </a:xfrm>
          <a:prstGeom prst="rect">
            <a:avLst/>
          </a:prstGeom>
        </p:spPr>
        <p:txBody>
          <a:bodyPr vert="horz" anchor="ctr"/>
          <a:lstStyle>
            <a:lvl1pPr algn="l" defTabSz="609296" rtl="0" eaLnBrk="1" latinLnBrk="0" hangingPunct="1">
              <a:lnSpc>
                <a:spcPct val="100000"/>
              </a:lnSpc>
              <a:spcBef>
                <a:spcPct val="0"/>
              </a:spcBef>
              <a:buNone/>
              <a:defRPr lang="en-GB" sz="2800" b="1" kern="1200" baseline="0" noProof="0" dirty="0">
                <a:solidFill>
                  <a:srgbClr val="830051"/>
                </a:solidFill>
                <a:latin typeface="Arial" pitchFamily="34" charset="0"/>
                <a:ea typeface="+mj-ea"/>
                <a:cs typeface="Arial" pitchFamily="34" charset="0"/>
              </a:defRPr>
            </a:lvl1pPr>
          </a:lstStyle>
          <a:p>
            <a:r>
              <a:rPr lang="en-GB" noProof="0" dirty="0"/>
              <a:t>Click to add content title</a:t>
            </a:r>
          </a:p>
        </p:txBody>
      </p:sp>
      <p:sp>
        <p:nvSpPr>
          <p:cNvPr id="6" name="Text Placeholder 13">
            <a:extLst>
              <a:ext uri="{FF2B5EF4-FFF2-40B4-BE49-F238E27FC236}">
                <a16:creationId xmlns:a16="http://schemas.microsoft.com/office/drawing/2014/main" id="{67AA22E4-F2EE-49A6-A6AF-02BCD169E996}"/>
              </a:ext>
            </a:extLst>
          </p:cNvPr>
          <p:cNvSpPr>
            <a:spLocks noGrp="1"/>
          </p:cNvSpPr>
          <p:nvPr>
            <p:ph type="body" sz="quarter" idx="13" hasCustomPrompt="1"/>
          </p:nvPr>
        </p:nvSpPr>
        <p:spPr>
          <a:xfrm>
            <a:off x="315383" y="6376807"/>
            <a:ext cx="10898487" cy="216001"/>
          </a:xfrm>
          <a:prstGeom prst="rect">
            <a:avLst/>
          </a:prstGeom>
        </p:spPr>
        <p:txBody>
          <a:bodyPr lIns="0" tIns="0" rIns="0" bIns="0" anchor="b"/>
          <a:lstStyle>
            <a:lvl1pPr marL="457178" indent="-457178" algn="l">
              <a:buNone/>
              <a:defRPr lang="en-GB" sz="800" dirty="0"/>
            </a:lvl1pPr>
          </a:lstStyle>
          <a:p>
            <a:pPr marL="0" lvl="0" indent="0">
              <a:spcBef>
                <a:spcPts val="0"/>
              </a:spcBef>
            </a:pPr>
            <a:r>
              <a:rPr lang="en-US" dirty="0"/>
              <a:t>References</a:t>
            </a:r>
          </a:p>
        </p:txBody>
      </p:sp>
      <p:sp>
        <p:nvSpPr>
          <p:cNvPr id="8" name="Slide Number Placeholder 5">
            <a:extLst>
              <a:ext uri="{FF2B5EF4-FFF2-40B4-BE49-F238E27FC236}">
                <a16:creationId xmlns:a16="http://schemas.microsoft.com/office/drawing/2014/main" id="{8A76ED30-82D3-41A2-8ABF-2556FE93A563}"/>
              </a:ext>
            </a:extLst>
          </p:cNvPr>
          <p:cNvSpPr>
            <a:spLocks noGrp="1"/>
          </p:cNvSpPr>
          <p:nvPr>
            <p:ph type="sldNum" sz="quarter" idx="4"/>
          </p:nvPr>
        </p:nvSpPr>
        <p:spPr>
          <a:xfrm>
            <a:off x="47289" y="6612882"/>
            <a:ext cx="193780" cy="216000"/>
          </a:xfrm>
          <a:prstGeom prst="rect">
            <a:avLst/>
          </a:prstGeom>
        </p:spPr>
        <p:txBody>
          <a:bodyPr vert="horz" lIns="0" tIns="0" rIns="0" bIns="0" rtlCol="0" anchor="ctr" anchorCtr="0"/>
          <a:lstStyle>
            <a:lvl1pPr algn="ctr">
              <a:defRPr sz="800" b="0">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10" name="Rectangle 9">
            <a:extLst>
              <a:ext uri="{FF2B5EF4-FFF2-40B4-BE49-F238E27FC236}">
                <a16:creationId xmlns:a16="http://schemas.microsoft.com/office/drawing/2014/main" id="{0900C643-AED4-4561-A8E5-1430B7E5B40C}"/>
              </a:ext>
            </a:extLst>
          </p:cNvPr>
          <p:cNvSpPr/>
          <p:nvPr userDrawn="1"/>
        </p:nvSpPr>
        <p:spPr>
          <a:xfrm>
            <a:off x="320843" y="731003"/>
            <a:ext cx="11844000" cy="18288"/>
          </a:xfrm>
          <a:prstGeom prst="rect">
            <a:avLst/>
          </a:prstGeom>
          <a:gradFill flip="none" rotWithShape="1">
            <a:gsLst>
              <a:gs pos="26000">
                <a:schemeClr val="accent1"/>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06468613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386669"/>
            <a:ext cx="11262866" cy="21272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2" y="1020431"/>
            <a:ext cx="10993549" cy="1475013"/>
          </a:xfrm>
          <a:effectLst/>
        </p:spPr>
        <p:txBody>
          <a:bodyPr anchor="b">
            <a:normAutofit/>
          </a:bodyPr>
          <a:lstStyle>
            <a:lvl1pPr>
              <a:defRPr sz="3038">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581195" y="2495447"/>
            <a:ext cx="10993545" cy="590321"/>
          </a:xfrm>
        </p:spPr>
        <p:txBody>
          <a:bodyPr anchor="t">
            <a:normAutofit/>
          </a:bodyPr>
          <a:lstStyle>
            <a:lvl1pPr marL="0" indent="0" algn="l">
              <a:buNone/>
              <a:defRPr sz="1350" cap="all">
                <a:solidFill>
                  <a:schemeClr val="accent2"/>
                </a:solidFill>
              </a:defRPr>
            </a:lvl1pPr>
            <a:lvl2pPr marL="385785" indent="0" algn="ctr">
              <a:buNone/>
              <a:defRPr>
                <a:solidFill>
                  <a:schemeClr val="tx1">
                    <a:tint val="75000"/>
                  </a:schemeClr>
                </a:solidFill>
              </a:defRPr>
            </a:lvl2pPr>
            <a:lvl3pPr marL="771571" indent="0" algn="ctr">
              <a:buNone/>
              <a:defRPr>
                <a:solidFill>
                  <a:schemeClr val="tx1">
                    <a:tint val="75000"/>
                  </a:schemeClr>
                </a:solidFill>
              </a:defRPr>
            </a:lvl3pPr>
            <a:lvl4pPr marL="1157356" indent="0" algn="ctr">
              <a:buNone/>
              <a:defRPr>
                <a:solidFill>
                  <a:schemeClr val="tx1">
                    <a:tint val="75000"/>
                  </a:schemeClr>
                </a:solidFill>
              </a:defRPr>
            </a:lvl4pPr>
            <a:lvl5pPr marL="1543141" indent="0" algn="ctr">
              <a:buNone/>
              <a:defRPr>
                <a:solidFill>
                  <a:schemeClr val="tx1">
                    <a:tint val="75000"/>
                  </a:schemeClr>
                </a:solidFill>
              </a:defRPr>
            </a:lvl5pPr>
            <a:lvl6pPr marL="1928927" indent="0" algn="ctr">
              <a:buNone/>
              <a:defRPr>
                <a:solidFill>
                  <a:schemeClr val="tx1">
                    <a:tint val="75000"/>
                  </a:schemeClr>
                </a:solidFill>
              </a:defRPr>
            </a:lvl6pPr>
            <a:lvl7pPr marL="2314712" indent="0" algn="ctr">
              <a:buNone/>
              <a:defRPr>
                <a:solidFill>
                  <a:schemeClr val="tx1">
                    <a:tint val="75000"/>
                  </a:schemeClr>
                </a:solidFill>
              </a:defRPr>
            </a:lvl7pPr>
            <a:lvl8pPr marL="2700498" indent="0" algn="ctr">
              <a:buNone/>
              <a:defRPr>
                <a:solidFill>
                  <a:schemeClr val="tx1">
                    <a:tint val="75000"/>
                  </a:schemeClr>
                </a:solidFill>
              </a:defRPr>
            </a:lvl8pPr>
            <a:lvl9pPr marL="3086283"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9"/>
            <a:ext cx="2844800" cy="365125"/>
          </a:xfrm>
          <a:prstGeom prst="rect">
            <a:avLst/>
          </a:prstGeom>
        </p:spPr>
        <p:txBody>
          <a:bodyPr/>
          <a:lstStyle>
            <a:lvl1pPr>
              <a:defRPr>
                <a:solidFill>
                  <a:schemeClr val="accent1">
                    <a:lumMod val="75000"/>
                    <a:lumOff val="25000"/>
                  </a:schemeClr>
                </a:solidFill>
              </a:defRPr>
            </a:lvl1pPr>
          </a:lstStyle>
          <a:p>
            <a:fld id="{B61BEF0D-F0BB-DE4B-95CE-6DB70DBA9567}" type="datetimeFigureOut">
              <a:rPr lang="en-US" dirty="0"/>
              <a:pPr/>
              <a:t>6/28/21</a:t>
            </a:fld>
            <a:endParaRPr lang="en-US" dirty="0"/>
          </a:p>
        </p:txBody>
      </p:sp>
      <p:sp>
        <p:nvSpPr>
          <p:cNvPr id="5" name="Footer Placeholder 4"/>
          <p:cNvSpPr>
            <a:spLocks noGrp="1"/>
          </p:cNvSpPr>
          <p:nvPr>
            <p:ph type="ftr" sz="quarter" idx="11"/>
          </p:nvPr>
        </p:nvSpPr>
        <p:spPr>
          <a:xfrm>
            <a:off x="581192" y="5951813"/>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1" y="5956139"/>
            <a:ext cx="1016440" cy="365125"/>
          </a:xfrm>
          <a:prstGeom prst="rect">
            <a:avLst/>
          </a:prstGeom>
        </p:spPr>
        <p:txBody>
          <a:bodyPr/>
          <a:lstStyle>
            <a:lvl1pPr>
              <a:defRPr>
                <a:solidFill>
                  <a:schemeClr val="accent1">
                    <a:lumMod val="75000"/>
                    <a:lumOff val="25000"/>
                  </a:schemeClr>
                </a:solidFill>
                <a:latin typeface="Arial" panose="020B0604020202020204" pitchFamily="34" charset="0"/>
                <a:cs typeface="Arial" panose="020B0604020202020204" pitchFamily="34" charset="0"/>
              </a:defRPr>
            </a:lvl1pPr>
          </a:lstStyle>
          <a:p>
            <a:fld id="{D57F1E4F-1CFF-5643-939E-217C01CDF565}" type="slidenum">
              <a:rPr lang="en-US" smtClean="0"/>
              <a:pPr/>
              <a:t>‹#›</a:t>
            </a:fld>
            <a:endParaRPr lang="en-US" dirty="0"/>
          </a:p>
        </p:txBody>
      </p:sp>
      <p:sp>
        <p:nvSpPr>
          <p:cNvPr id="8" name="Footer Placeholder 4"/>
          <p:cNvSpPr txBox="1">
            <a:spLocks/>
          </p:cNvSpPr>
          <p:nvPr userDrawn="1"/>
        </p:nvSpPr>
        <p:spPr>
          <a:xfrm>
            <a:off x="545127" y="6541424"/>
            <a:ext cx="11164275" cy="203363"/>
          </a:xfrm>
          <a:prstGeom prst="rect">
            <a:avLst/>
          </a:prstGeom>
        </p:spPr>
        <p:txBody>
          <a:bodyPr vert="horz" lIns="77153" tIns="38576" rIns="77153" bIns="38576" rtlCol="0" anchor="ctr"/>
          <a:lstStyle>
            <a:defPPr>
              <a:defRPr lang="en-US"/>
            </a:defPPr>
            <a:lvl1pPr marL="0" algn="ctr" defTabSz="457200" rtl="0" eaLnBrk="1" latinLnBrk="0" hangingPunct="1">
              <a:defRPr sz="900" kern="1200" cap="none" baseline="0">
                <a:solidFill>
                  <a:schemeClr val="accent2"/>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59"/>
              <a:t>This presentation is the intellectual property of Charles E. Geyer Jr. Contact him at cegeyer@vcu.edu for permission to reprint and/or distribute.</a:t>
            </a:r>
            <a:endParaRPr lang="en-US" sz="759" dirty="0"/>
          </a:p>
        </p:txBody>
      </p:sp>
    </p:spTree>
    <p:extLst>
      <p:ext uri="{BB962C8B-B14F-4D97-AF65-F5344CB8AC3E}">
        <p14:creationId xmlns:p14="http://schemas.microsoft.com/office/powerpoint/2010/main" val="2150602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1330" y="651444"/>
            <a:ext cx="11309338" cy="64395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41330" y="722308"/>
            <a:ext cx="11029617" cy="502231"/>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581193" y="2180498"/>
            <a:ext cx="11029615" cy="3678303"/>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4"/>
          <p:cNvSpPr>
            <a:spLocks noGrp="1"/>
          </p:cNvSpPr>
          <p:nvPr>
            <p:ph type="ftr" sz="quarter" idx="3"/>
          </p:nvPr>
        </p:nvSpPr>
        <p:spPr>
          <a:xfrm>
            <a:off x="581193" y="6300124"/>
            <a:ext cx="11164275" cy="203363"/>
          </a:xfrm>
          <a:prstGeom prst="rect">
            <a:avLst/>
          </a:prstGeom>
        </p:spPr>
        <p:txBody>
          <a:bodyPr vert="horz" lIns="91440" tIns="45720" rIns="91440" bIns="45720" rtlCol="0" anchor="ctr"/>
          <a:lstStyle>
            <a:lvl1pPr algn="ctr">
              <a:defRPr sz="759" cap="none" baseline="0">
                <a:solidFill>
                  <a:schemeClr val="accent2"/>
                </a:solidFill>
                <a:latin typeface="Arial" panose="020B0604020202020204" pitchFamily="34" charset="0"/>
                <a:cs typeface="Arial" panose="020B0604020202020204" pitchFamily="34" charset="0"/>
              </a:defRPr>
            </a:lvl1pPr>
          </a:lstStyle>
          <a:p>
            <a:r>
              <a:rPr lang="en-US" dirty="0"/>
              <a:t>This presentation is the intellectual property of Charles E. Geyer Jr. Contact him at cegeyer@vcu.edu for permission to reprint and/or distribute.</a:t>
            </a:r>
          </a:p>
        </p:txBody>
      </p:sp>
    </p:spTree>
    <p:extLst>
      <p:ext uri="{BB962C8B-B14F-4D97-AF65-F5344CB8AC3E}">
        <p14:creationId xmlns:p14="http://schemas.microsoft.com/office/powerpoint/2010/main" val="3758306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userDrawn="1"/>
        </p:nvSpPr>
        <p:spPr>
          <a:xfrm>
            <a:off x="447818" y="5141976"/>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4" y="3043912"/>
            <a:ext cx="11029615" cy="1497507"/>
          </a:xfrm>
        </p:spPr>
        <p:txBody>
          <a:bodyPr anchor="b">
            <a:normAutofit/>
          </a:bodyPr>
          <a:lstStyle>
            <a:lvl1pPr algn="l">
              <a:defRPr sz="3038" b="0" cap="all">
                <a:solidFill>
                  <a:schemeClr val="accent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581193" y="4541417"/>
            <a:ext cx="11029615" cy="600556"/>
          </a:xfrm>
        </p:spPr>
        <p:txBody>
          <a:bodyPr anchor="t">
            <a:normAutofit/>
          </a:bodyPr>
          <a:lstStyle>
            <a:lvl1pPr marL="0" indent="0" algn="l">
              <a:buNone/>
              <a:defRPr sz="1519" cap="all">
                <a:solidFill>
                  <a:schemeClr val="accent2"/>
                </a:solidFill>
              </a:defRPr>
            </a:lvl1pPr>
            <a:lvl2pPr marL="385785" indent="0">
              <a:buNone/>
              <a:defRPr sz="1519">
                <a:solidFill>
                  <a:schemeClr val="tx1">
                    <a:tint val="75000"/>
                  </a:schemeClr>
                </a:solidFill>
              </a:defRPr>
            </a:lvl2pPr>
            <a:lvl3pPr marL="771571" indent="0">
              <a:buNone/>
              <a:defRPr sz="1350">
                <a:solidFill>
                  <a:schemeClr val="tx1">
                    <a:tint val="75000"/>
                  </a:schemeClr>
                </a:solidFill>
              </a:defRPr>
            </a:lvl3pPr>
            <a:lvl4pPr marL="1157356" indent="0">
              <a:buNone/>
              <a:defRPr sz="1181">
                <a:solidFill>
                  <a:schemeClr val="tx1">
                    <a:tint val="75000"/>
                  </a:schemeClr>
                </a:solidFill>
              </a:defRPr>
            </a:lvl4pPr>
            <a:lvl5pPr marL="1543141" indent="0">
              <a:buNone/>
              <a:defRPr sz="1181">
                <a:solidFill>
                  <a:schemeClr val="tx1">
                    <a:tint val="75000"/>
                  </a:schemeClr>
                </a:solidFill>
              </a:defRPr>
            </a:lvl5pPr>
            <a:lvl6pPr marL="1928927" indent="0">
              <a:buNone/>
              <a:defRPr sz="1181">
                <a:solidFill>
                  <a:schemeClr val="tx1">
                    <a:tint val="75000"/>
                  </a:schemeClr>
                </a:solidFill>
              </a:defRPr>
            </a:lvl6pPr>
            <a:lvl7pPr marL="2314712" indent="0">
              <a:buNone/>
              <a:defRPr sz="1181">
                <a:solidFill>
                  <a:schemeClr val="tx1">
                    <a:tint val="75000"/>
                  </a:schemeClr>
                </a:solidFill>
              </a:defRPr>
            </a:lvl7pPr>
            <a:lvl8pPr marL="2700498" indent="0">
              <a:buNone/>
              <a:defRPr sz="1181">
                <a:solidFill>
                  <a:schemeClr val="tx1">
                    <a:tint val="75000"/>
                  </a:schemeClr>
                </a:solidFill>
              </a:defRPr>
            </a:lvl8pPr>
            <a:lvl9pPr marL="3086283" indent="0">
              <a:buNone/>
              <a:defRPr sz="1181">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a:xfrm>
            <a:off x="10558301" y="5956139"/>
            <a:ext cx="1052510" cy="365125"/>
          </a:xfrm>
          <a:prstGeom prst="rect">
            <a:avLst/>
          </a:prstGeo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
        <p:nvSpPr>
          <p:cNvPr id="9" name="Footer Placeholder 4"/>
          <p:cNvSpPr>
            <a:spLocks noGrp="1"/>
          </p:cNvSpPr>
          <p:nvPr>
            <p:ph type="ftr" sz="quarter" idx="3"/>
          </p:nvPr>
        </p:nvSpPr>
        <p:spPr>
          <a:xfrm>
            <a:off x="581193" y="6537800"/>
            <a:ext cx="11164275" cy="203363"/>
          </a:xfrm>
          <a:prstGeom prst="rect">
            <a:avLst/>
          </a:prstGeom>
        </p:spPr>
        <p:txBody>
          <a:bodyPr vert="horz" lIns="91440" tIns="45720" rIns="91440" bIns="45720" rtlCol="0" anchor="ctr"/>
          <a:lstStyle>
            <a:lvl1pPr algn="ctr">
              <a:defRPr sz="759" cap="none" baseline="0">
                <a:solidFill>
                  <a:schemeClr val="accent2"/>
                </a:solidFill>
                <a:latin typeface="Arial" panose="020B0604020202020204" pitchFamily="34" charset="0"/>
                <a:cs typeface="Arial" panose="020B0604020202020204" pitchFamily="34" charset="0"/>
              </a:defRPr>
            </a:lvl1pPr>
          </a:lstStyle>
          <a:p>
            <a:r>
              <a:rPr lang="en-US" dirty="0"/>
              <a:t>This presentation is the intellectual property of Charles E. Geyer Jr. Contact him at cegeyer@vcu.edu for permission to reprint and/or distribute.</a:t>
            </a:r>
          </a:p>
        </p:txBody>
      </p:sp>
    </p:spTree>
    <p:extLst>
      <p:ext uri="{BB962C8B-B14F-4D97-AF65-F5344CB8AC3E}">
        <p14:creationId xmlns:p14="http://schemas.microsoft.com/office/powerpoint/2010/main" val="2059011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3" y="606556"/>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7" cy="988332"/>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581192" y="2228004"/>
            <a:ext cx="5422391"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8" y="2228004"/>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4"/>
          <p:cNvSpPr>
            <a:spLocks noGrp="1"/>
          </p:cNvSpPr>
          <p:nvPr>
            <p:ph type="ftr" sz="quarter" idx="3"/>
          </p:nvPr>
        </p:nvSpPr>
        <p:spPr>
          <a:xfrm>
            <a:off x="581744" y="6477924"/>
            <a:ext cx="11164275" cy="203363"/>
          </a:xfrm>
          <a:prstGeom prst="rect">
            <a:avLst/>
          </a:prstGeom>
        </p:spPr>
        <p:txBody>
          <a:bodyPr vert="horz" lIns="91440" tIns="45720" rIns="91440" bIns="45720" rtlCol="0" anchor="ctr"/>
          <a:lstStyle>
            <a:lvl1pPr algn="ctr">
              <a:defRPr sz="759" cap="none" baseline="0">
                <a:solidFill>
                  <a:schemeClr val="accent2"/>
                </a:solidFill>
                <a:latin typeface="Arial" panose="020B0604020202020204" pitchFamily="34" charset="0"/>
                <a:cs typeface="Arial" panose="020B0604020202020204" pitchFamily="34" charset="0"/>
              </a:defRPr>
            </a:lvl1pPr>
          </a:lstStyle>
          <a:p>
            <a:r>
              <a:rPr lang="en-US" dirty="0"/>
              <a:t>This presentation is the intellectual property of Charles E. Geyer Jr. Contact him at cegeyer@vcu.edu for permission to reprint and/or distribute.</a:t>
            </a:r>
          </a:p>
        </p:txBody>
      </p:sp>
    </p:spTree>
    <p:extLst>
      <p:ext uri="{BB962C8B-B14F-4D97-AF65-F5344CB8AC3E}">
        <p14:creationId xmlns:p14="http://schemas.microsoft.com/office/powerpoint/2010/main" val="3006163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3" y="606556"/>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7" cy="988332"/>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887219" y="2250894"/>
            <a:ext cx="5087076" cy="536005"/>
          </a:xfrm>
        </p:spPr>
        <p:txBody>
          <a:bodyPr anchor="b">
            <a:noAutofit/>
          </a:bodyPr>
          <a:lstStyle>
            <a:lvl1pPr marL="0" indent="0">
              <a:buNone/>
              <a:defRPr sz="1856" b="0">
                <a:solidFill>
                  <a:schemeClr val="accent2"/>
                </a:solidFill>
              </a:defRPr>
            </a:lvl1pPr>
            <a:lvl2pPr marL="385785" indent="0">
              <a:buNone/>
              <a:defRPr sz="1688" b="1"/>
            </a:lvl2pPr>
            <a:lvl3pPr marL="771571" indent="0">
              <a:buNone/>
              <a:defRPr sz="1519" b="1"/>
            </a:lvl3pPr>
            <a:lvl4pPr marL="1157356" indent="0">
              <a:buNone/>
              <a:defRPr sz="1350" b="1"/>
            </a:lvl4pPr>
            <a:lvl5pPr marL="1543141" indent="0">
              <a:buNone/>
              <a:defRPr sz="1350" b="1"/>
            </a:lvl5pPr>
            <a:lvl6pPr marL="1928927" indent="0">
              <a:buNone/>
              <a:defRPr sz="1350" b="1"/>
            </a:lvl6pPr>
            <a:lvl7pPr marL="2314712" indent="0">
              <a:buNone/>
              <a:defRPr sz="1350" b="1"/>
            </a:lvl7pPr>
            <a:lvl8pPr marL="2700498" indent="0">
              <a:buNone/>
              <a:defRPr sz="1350" b="1"/>
            </a:lvl8pPr>
            <a:lvl9pPr marL="3086283" indent="0">
              <a:buNone/>
              <a:defRPr sz="1350" b="1"/>
            </a:lvl9pPr>
          </a:lstStyle>
          <a:p>
            <a:pPr lvl="0"/>
            <a:r>
              <a:rPr lang="en-US"/>
              <a:t>Click to edit Master text styles</a:t>
            </a:r>
          </a:p>
        </p:txBody>
      </p:sp>
      <p:sp>
        <p:nvSpPr>
          <p:cNvPr id="4" name="Content Placeholder 3"/>
          <p:cNvSpPr>
            <a:spLocks noGrp="1"/>
          </p:cNvSpPr>
          <p:nvPr>
            <p:ph sz="half" idx="2"/>
          </p:nvPr>
        </p:nvSpPr>
        <p:spPr>
          <a:xfrm>
            <a:off x="581195" y="2926054"/>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6" y="2250894"/>
            <a:ext cx="5087073" cy="553373"/>
          </a:xfrm>
        </p:spPr>
        <p:txBody>
          <a:bodyPr anchor="b">
            <a:noAutofit/>
          </a:bodyPr>
          <a:lstStyle>
            <a:lvl1pPr marL="0" indent="0">
              <a:buNone/>
              <a:defRPr sz="1856" b="0">
                <a:solidFill>
                  <a:schemeClr val="accent2"/>
                </a:solidFill>
              </a:defRPr>
            </a:lvl1pPr>
            <a:lvl2pPr marL="385785" indent="0">
              <a:buNone/>
              <a:defRPr sz="1688" b="1"/>
            </a:lvl2pPr>
            <a:lvl3pPr marL="771571" indent="0">
              <a:buNone/>
              <a:defRPr sz="1519" b="1"/>
            </a:lvl3pPr>
            <a:lvl4pPr marL="1157356" indent="0">
              <a:buNone/>
              <a:defRPr sz="1350" b="1"/>
            </a:lvl4pPr>
            <a:lvl5pPr marL="1543141" indent="0">
              <a:buNone/>
              <a:defRPr sz="1350" b="1"/>
            </a:lvl5pPr>
            <a:lvl6pPr marL="1928927" indent="0">
              <a:buNone/>
              <a:defRPr sz="1350" b="1"/>
            </a:lvl6pPr>
            <a:lvl7pPr marL="2314712" indent="0">
              <a:buNone/>
              <a:defRPr sz="1350" b="1"/>
            </a:lvl7pPr>
            <a:lvl8pPr marL="2700498" indent="0">
              <a:buNone/>
              <a:defRPr sz="1350" b="1"/>
            </a:lvl8pPr>
            <a:lvl9pPr marL="3086283" indent="0">
              <a:buNone/>
              <a:defRPr sz="1350" b="1"/>
            </a:lvl9pPr>
          </a:lstStyle>
          <a:p>
            <a:pPr lvl="0"/>
            <a:r>
              <a:rPr lang="en-US"/>
              <a:t>Click to edit Master text styles</a:t>
            </a:r>
          </a:p>
        </p:txBody>
      </p:sp>
      <p:sp>
        <p:nvSpPr>
          <p:cNvPr id="6" name="Content Placeholder 5"/>
          <p:cNvSpPr>
            <a:spLocks noGrp="1"/>
          </p:cNvSpPr>
          <p:nvPr>
            <p:ph sz="quarter" idx="4"/>
          </p:nvPr>
        </p:nvSpPr>
        <p:spPr>
          <a:xfrm>
            <a:off x="6217709" y="2926054"/>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Footer Placeholder 4"/>
          <p:cNvSpPr>
            <a:spLocks noGrp="1"/>
          </p:cNvSpPr>
          <p:nvPr>
            <p:ph type="ftr" sz="quarter" idx="13"/>
          </p:nvPr>
        </p:nvSpPr>
        <p:spPr>
          <a:xfrm>
            <a:off x="581194" y="6516024"/>
            <a:ext cx="11164275" cy="203363"/>
          </a:xfrm>
          <a:prstGeom prst="rect">
            <a:avLst/>
          </a:prstGeom>
        </p:spPr>
        <p:txBody>
          <a:bodyPr vert="horz" lIns="91440" tIns="45720" rIns="91440" bIns="45720" rtlCol="0" anchor="ctr"/>
          <a:lstStyle>
            <a:lvl1pPr algn="ctr">
              <a:defRPr sz="759" cap="none" baseline="0">
                <a:solidFill>
                  <a:schemeClr val="accent2"/>
                </a:solidFill>
                <a:latin typeface="Arial" panose="020B0604020202020204" pitchFamily="34" charset="0"/>
                <a:cs typeface="Arial" panose="020B0604020202020204" pitchFamily="34" charset="0"/>
              </a:defRPr>
            </a:lvl1pPr>
          </a:lstStyle>
          <a:p>
            <a:r>
              <a:rPr lang="en-US" dirty="0"/>
              <a:t>This presentation is the intellectual property of Charles E. Geyer Jr. Contact him at cegeyer@vcu.edu for permission to reprint and/or distribute.</a:t>
            </a:r>
          </a:p>
        </p:txBody>
      </p:sp>
    </p:spTree>
    <p:extLst>
      <p:ext uri="{BB962C8B-B14F-4D97-AF65-F5344CB8AC3E}">
        <p14:creationId xmlns:p14="http://schemas.microsoft.com/office/powerpoint/2010/main" val="3697542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6"/>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7" cy="988332"/>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9" name="Footer Placeholder 4"/>
          <p:cNvSpPr>
            <a:spLocks noGrp="1"/>
          </p:cNvSpPr>
          <p:nvPr>
            <p:ph type="ftr" sz="quarter" idx="3"/>
          </p:nvPr>
        </p:nvSpPr>
        <p:spPr>
          <a:xfrm>
            <a:off x="581193" y="6300124"/>
            <a:ext cx="11164275" cy="203363"/>
          </a:xfrm>
          <a:prstGeom prst="rect">
            <a:avLst/>
          </a:prstGeom>
        </p:spPr>
        <p:txBody>
          <a:bodyPr vert="horz" lIns="91440" tIns="45720" rIns="91440" bIns="45720" rtlCol="0" anchor="ctr"/>
          <a:lstStyle>
            <a:lvl1pPr algn="ctr">
              <a:defRPr sz="759" cap="none" baseline="0">
                <a:solidFill>
                  <a:schemeClr val="accent2"/>
                </a:solidFill>
                <a:latin typeface="Arial" panose="020B0604020202020204" pitchFamily="34" charset="0"/>
                <a:cs typeface="Arial" panose="020B0604020202020204" pitchFamily="34" charset="0"/>
              </a:defRPr>
            </a:lvl1pPr>
          </a:lstStyle>
          <a:p>
            <a:r>
              <a:rPr lang="en-US" dirty="0"/>
              <a:t>This presentation is the intellectual property of Charles E. Geyer Jr. Contact him at cegeyer@vcu.edu for permission to reprint and/or distribute.</a:t>
            </a:r>
          </a:p>
        </p:txBody>
      </p:sp>
    </p:spTree>
    <p:extLst>
      <p:ext uri="{BB962C8B-B14F-4D97-AF65-F5344CB8AC3E}">
        <p14:creationId xmlns:p14="http://schemas.microsoft.com/office/powerpoint/2010/main" val="3374748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7975066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581193" y="6300124"/>
            <a:ext cx="11164275" cy="203363"/>
          </a:xfrm>
          <a:prstGeom prst="rect">
            <a:avLst/>
          </a:prstGeom>
        </p:spPr>
        <p:txBody>
          <a:bodyPr vert="horz" lIns="91440" tIns="45720" rIns="91440" bIns="45720" rtlCol="0" anchor="ctr"/>
          <a:lstStyle>
            <a:lvl1pPr algn="ctr">
              <a:defRPr sz="759" cap="none" baseline="0">
                <a:solidFill>
                  <a:schemeClr val="accent2"/>
                </a:solidFill>
                <a:latin typeface="Arial" panose="020B0604020202020204" pitchFamily="34" charset="0"/>
                <a:cs typeface="Arial" panose="020B0604020202020204" pitchFamily="34" charset="0"/>
              </a:defRPr>
            </a:lvl1pPr>
          </a:lstStyle>
          <a:p>
            <a:r>
              <a:rPr lang="en-US" dirty="0"/>
              <a:t>This presentation is the intellectual property of Charles E. Geyer Jr. Contact him at cegeyer@vcu.edu for permission to reprint and/or distribute.</a:t>
            </a:r>
          </a:p>
        </p:txBody>
      </p:sp>
    </p:spTree>
    <p:extLst>
      <p:ext uri="{BB962C8B-B14F-4D97-AF65-F5344CB8AC3E}">
        <p14:creationId xmlns:p14="http://schemas.microsoft.com/office/powerpoint/2010/main" val="4059971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1688"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1688">
                <a:solidFill>
                  <a:schemeClr val="tx2"/>
                </a:solidFill>
              </a:defRPr>
            </a:lvl1pPr>
            <a:lvl2pPr>
              <a:defRPr sz="1519">
                <a:solidFill>
                  <a:schemeClr val="tx2"/>
                </a:solidFill>
              </a:defRPr>
            </a:lvl2pPr>
            <a:lvl3pPr>
              <a:defRPr sz="1350">
                <a:solidFill>
                  <a:schemeClr val="tx2"/>
                </a:solidFill>
              </a:defRPr>
            </a:lvl3pPr>
            <a:lvl4pPr>
              <a:defRPr sz="1181">
                <a:solidFill>
                  <a:schemeClr val="tx2"/>
                </a:solidFill>
              </a:defRPr>
            </a:lvl4pPr>
            <a:lvl5pPr>
              <a:defRPr sz="1181">
                <a:solidFill>
                  <a:schemeClr val="tx2"/>
                </a:solidFill>
              </a:defRPr>
            </a:lvl5pPr>
            <a:lvl6pPr>
              <a:defRPr sz="1181">
                <a:solidFill>
                  <a:schemeClr val="tx2"/>
                </a:solidFill>
              </a:defRPr>
            </a:lvl6pPr>
            <a:lvl7pPr>
              <a:defRPr sz="1181">
                <a:solidFill>
                  <a:schemeClr val="tx2"/>
                </a:solidFill>
              </a:defRPr>
            </a:lvl7pPr>
            <a:lvl8pPr>
              <a:defRPr sz="1181">
                <a:solidFill>
                  <a:schemeClr val="tx2"/>
                </a:solidFill>
              </a:defRPr>
            </a:lvl8pPr>
            <a:lvl9pPr>
              <a:defRPr sz="118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8"/>
            <a:ext cx="5869988" cy="689515"/>
          </a:xfrm>
        </p:spPr>
        <p:txBody>
          <a:bodyPr anchor="ctr">
            <a:normAutofit/>
          </a:bodyPr>
          <a:lstStyle>
            <a:lvl1pPr marL="0" indent="0" algn="r">
              <a:buNone/>
              <a:defRPr sz="928">
                <a:solidFill>
                  <a:schemeClr val="bg1"/>
                </a:solidFill>
              </a:defRPr>
            </a:lvl1pPr>
            <a:lvl2pPr marL="385785" indent="0">
              <a:buNone/>
              <a:defRPr sz="928"/>
            </a:lvl2pPr>
            <a:lvl3pPr marL="771571" indent="0">
              <a:buNone/>
              <a:defRPr sz="844"/>
            </a:lvl3pPr>
            <a:lvl4pPr marL="1157356" indent="0">
              <a:buNone/>
              <a:defRPr sz="759"/>
            </a:lvl4pPr>
            <a:lvl5pPr marL="1543141" indent="0">
              <a:buNone/>
              <a:defRPr sz="759"/>
            </a:lvl5pPr>
            <a:lvl6pPr marL="1928927" indent="0">
              <a:buNone/>
              <a:defRPr sz="759"/>
            </a:lvl6pPr>
            <a:lvl7pPr marL="2314712" indent="0">
              <a:buNone/>
              <a:defRPr sz="759"/>
            </a:lvl7pPr>
            <a:lvl8pPr marL="2700498" indent="0">
              <a:buNone/>
              <a:defRPr sz="759"/>
            </a:lvl8pPr>
            <a:lvl9pPr marL="3086283" indent="0">
              <a:buNone/>
              <a:defRPr sz="759"/>
            </a:lvl9pPr>
          </a:lstStyle>
          <a:p>
            <a:pPr lvl="0"/>
            <a:r>
              <a:rPr lang="en-US"/>
              <a:t>Click to edit Master text styles</a:t>
            </a:r>
          </a:p>
        </p:txBody>
      </p:sp>
      <p:sp>
        <p:nvSpPr>
          <p:cNvPr id="5" name="Date Placeholder 4"/>
          <p:cNvSpPr>
            <a:spLocks noGrp="1"/>
          </p:cNvSpPr>
          <p:nvPr>
            <p:ph type="dt" sz="half" idx="10"/>
          </p:nvPr>
        </p:nvSpPr>
        <p:spPr>
          <a:xfrm>
            <a:off x="7605953" y="5956139"/>
            <a:ext cx="2844799" cy="365125"/>
          </a:xfrm>
          <a:prstGeom prst="rect">
            <a:avLst/>
          </a:prstGeom>
        </p:spPr>
        <p:txBody>
          <a:bodyPr/>
          <a:lstStyle>
            <a:lvl1pPr>
              <a:defRPr>
                <a:solidFill>
                  <a:schemeClr val="accent1">
                    <a:lumMod val="75000"/>
                    <a:lumOff val="25000"/>
                  </a:schemeClr>
                </a:solidFill>
              </a:defRPr>
            </a:lvl1pPr>
          </a:lstStyle>
          <a:p>
            <a:fld id="{B61BEF0D-F0BB-DE4B-95CE-6DB70DBA9567}" type="datetimeFigureOut">
              <a:rPr lang="en-US" dirty="0"/>
              <a:pPr/>
              <a:t>6/28/21</a:t>
            </a:fld>
            <a:endParaRPr lang="en-US" dirty="0"/>
          </a:p>
        </p:txBody>
      </p:sp>
      <p:sp>
        <p:nvSpPr>
          <p:cNvPr id="7" name="Slide Number Placeholder 6"/>
          <p:cNvSpPr>
            <a:spLocks noGrp="1"/>
          </p:cNvSpPr>
          <p:nvPr>
            <p:ph type="sldNum" sz="quarter" idx="12"/>
          </p:nvPr>
        </p:nvSpPr>
        <p:spPr>
          <a:xfrm>
            <a:off x="10558301" y="5956139"/>
            <a:ext cx="1052510" cy="365125"/>
          </a:xfrm>
          <a:prstGeom prst="rect">
            <a:avLst/>
          </a:prstGeo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
        <p:nvSpPr>
          <p:cNvPr id="10" name="Footer Placeholder 4"/>
          <p:cNvSpPr>
            <a:spLocks noGrp="1"/>
          </p:cNvSpPr>
          <p:nvPr>
            <p:ph type="ftr" sz="quarter" idx="3"/>
          </p:nvPr>
        </p:nvSpPr>
        <p:spPr>
          <a:xfrm>
            <a:off x="581193" y="6537000"/>
            <a:ext cx="11164275" cy="203363"/>
          </a:xfrm>
          <a:prstGeom prst="rect">
            <a:avLst/>
          </a:prstGeom>
        </p:spPr>
        <p:txBody>
          <a:bodyPr vert="horz" lIns="91440" tIns="45720" rIns="91440" bIns="45720" rtlCol="0" anchor="ctr"/>
          <a:lstStyle>
            <a:lvl1pPr algn="ctr">
              <a:defRPr sz="759" cap="none" baseline="0">
                <a:solidFill>
                  <a:schemeClr val="accent2"/>
                </a:solidFill>
                <a:latin typeface="Arial" panose="020B0604020202020204" pitchFamily="34" charset="0"/>
                <a:cs typeface="Arial" panose="020B0604020202020204" pitchFamily="34" charset="0"/>
              </a:defRPr>
            </a:lvl1pPr>
          </a:lstStyle>
          <a:p>
            <a:r>
              <a:rPr lang="en-US" dirty="0"/>
              <a:t>This presentation is the intellectual property of Charles E. Geyer Jr. Contact him at cegeyer@vcu.edu for permission to reprint and/or distribute.</a:t>
            </a:r>
          </a:p>
        </p:txBody>
      </p:sp>
    </p:spTree>
    <p:extLst>
      <p:ext uri="{BB962C8B-B14F-4D97-AF65-F5344CB8AC3E}">
        <p14:creationId xmlns:p14="http://schemas.microsoft.com/office/powerpoint/2010/main" val="1870356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7" cy="566738"/>
          </a:xfrm>
        </p:spPr>
        <p:txBody>
          <a:bodyPr anchor="b">
            <a:normAutofit/>
          </a:bodyPr>
          <a:lstStyle>
            <a:lvl1pPr algn="l">
              <a:defRPr sz="2025"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350"/>
            </a:lvl1pPr>
            <a:lvl2pPr marL="385785" indent="0">
              <a:buNone/>
              <a:defRPr sz="1350"/>
            </a:lvl2pPr>
            <a:lvl3pPr marL="771571" indent="0">
              <a:buNone/>
              <a:defRPr sz="1350"/>
            </a:lvl3pPr>
            <a:lvl4pPr marL="1157356" indent="0">
              <a:buNone/>
              <a:defRPr sz="1350"/>
            </a:lvl4pPr>
            <a:lvl5pPr marL="1543141" indent="0">
              <a:buNone/>
              <a:defRPr sz="1350"/>
            </a:lvl5pPr>
            <a:lvl6pPr marL="1928927" indent="0">
              <a:buNone/>
              <a:defRPr sz="1350"/>
            </a:lvl6pPr>
            <a:lvl7pPr marL="2314712" indent="0">
              <a:buNone/>
              <a:defRPr sz="1350"/>
            </a:lvl7pPr>
            <a:lvl8pPr marL="2700498" indent="0">
              <a:buNone/>
              <a:defRPr sz="1350"/>
            </a:lvl8pPr>
            <a:lvl9pPr marL="3086283" indent="0">
              <a:buNone/>
              <a:defRPr sz="1350"/>
            </a:lvl9pPr>
          </a:lstStyle>
          <a:p>
            <a:r>
              <a:rPr lang="en-US"/>
              <a:t>Click icon to add picture</a:t>
            </a:r>
            <a:endParaRPr lang="en-US" dirty="0"/>
          </a:p>
        </p:txBody>
      </p:sp>
      <p:sp>
        <p:nvSpPr>
          <p:cNvPr id="4" name="Text Placeholder 3"/>
          <p:cNvSpPr>
            <a:spLocks noGrp="1"/>
          </p:cNvSpPr>
          <p:nvPr>
            <p:ph type="body" sz="half" idx="2"/>
          </p:nvPr>
        </p:nvSpPr>
        <p:spPr>
          <a:xfrm>
            <a:off x="581193" y="5260129"/>
            <a:ext cx="11029617" cy="598671"/>
          </a:xfrm>
        </p:spPr>
        <p:txBody>
          <a:bodyPr>
            <a:normAutofit/>
          </a:bodyPr>
          <a:lstStyle>
            <a:lvl1pPr marL="0" indent="0">
              <a:buNone/>
              <a:defRPr sz="1013"/>
            </a:lvl1pPr>
            <a:lvl2pPr marL="385785" indent="0">
              <a:buNone/>
              <a:defRPr sz="1013"/>
            </a:lvl2pPr>
            <a:lvl3pPr marL="771571" indent="0">
              <a:buNone/>
              <a:defRPr sz="844"/>
            </a:lvl3pPr>
            <a:lvl4pPr marL="1157356" indent="0">
              <a:buNone/>
              <a:defRPr sz="759"/>
            </a:lvl4pPr>
            <a:lvl5pPr marL="1543141" indent="0">
              <a:buNone/>
              <a:defRPr sz="759"/>
            </a:lvl5pPr>
            <a:lvl6pPr marL="1928927" indent="0">
              <a:buNone/>
              <a:defRPr sz="759"/>
            </a:lvl6pPr>
            <a:lvl7pPr marL="2314712" indent="0">
              <a:buNone/>
              <a:defRPr sz="759"/>
            </a:lvl7pPr>
            <a:lvl8pPr marL="2700498" indent="0">
              <a:buNone/>
              <a:defRPr sz="759"/>
            </a:lvl8pPr>
            <a:lvl9pPr marL="3086283" indent="0">
              <a:buNone/>
              <a:defRPr sz="759"/>
            </a:lvl9pPr>
          </a:lstStyle>
          <a:p>
            <a:pPr lvl="0"/>
            <a:r>
              <a:rPr lang="en-US"/>
              <a:t>Click to edit Master text styles</a:t>
            </a:r>
          </a:p>
        </p:txBody>
      </p:sp>
      <p:sp>
        <p:nvSpPr>
          <p:cNvPr id="8" name="Footer Placeholder 4"/>
          <p:cNvSpPr>
            <a:spLocks noGrp="1"/>
          </p:cNvSpPr>
          <p:nvPr>
            <p:ph type="ftr" sz="quarter" idx="3"/>
          </p:nvPr>
        </p:nvSpPr>
        <p:spPr>
          <a:xfrm>
            <a:off x="574402" y="6465246"/>
            <a:ext cx="11164275" cy="203363"/>
          </a:xfrm>
          <a:prstGeom prst="rect">
            <a:avLst/>
          </a:prstGeom>
        </p:spPr>
        <p:txBody>
          <a:bodyPr vert="horz" lIns="91440" tIns="45720" rIns="91440" bIns="45720" rtlCol="0" anchor="ctr"/>
          <a:lstStyle>
            <a:lvl1pPr algn="ctr">
              <a:defRPr sz="759" cap="none" baseline="0">
                <a:solidFill>
                  <a:schemeClr val="accent2"/>
                </a:solidFill>
                <a:latin typeface="Arial" panose="020B0604020202020204" pitchFamily="34" charset="0"/>
                <a:cs typeface="Arial" panose="020B0604020202020204" pitchFamily="34" charset="0"/>
              </a:defRPr>
            </a:lvl1pPr>
          </a:lstStyle>
          <a:p>
            <a:r>
              <a:rPr lang="en-US" dirty="0"/>
              <a:t>This presentation is the intellectual property of Charles E. Geyer Jr. Contact him at cegeyer@vcu.edu for permission to reprint and/or distribute.</a:t>
            </a:r>
          </a:p>
        </p:txBody>
      </p:sp>
    </p:spTree>
    <p:extLst>
      <p:ext uri="{BB962C8B-B14F-4D97-AF65-F5344CB8AC3E}">
        <p14:creationId xmlns:p14="http://schemas.microsoft.com/office/powerpoint/2010/main" val="42416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3" y="702156"/>
            <a:ext cx="11029617" cy="1013800"/>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605953" y="5956139"/>
            <a:ext cx="2844799" cy="365125"/>
          </a:xfrm>
          <a:prstGeom prst="rect">
            <a:avLst/>
          </a:prstGeom>
        </p:spPr>
        <p:txBody>
          <a:bodyPr/>
          <a:lstStyle/>
          <a:p>
            <a:fld id="{B61BEF0D-F0BB-DE4B-95CE-6DB70DBA9567}" type="datetimeFigureOut">
              <a:rPr lang="en-US" dirty="0"/>
              <a:pPr/>
              <a:t>6/28/21</a:t>
            </a:fld>
            <a:endParaRPr lang="en-US" dirty="0"/>
          </a:p>
        </p:txBody>
      </p:sp>
      <p:sp>
        <p:nvSpPr>
          <p:cNvPr id="6" name="Slide Number Placeholder 5"/>
          <p:cNvSpPr>
            <a:spLocks noGrp="1"/>
          </p:cNvSpPr>
          <p:nvPr>
            <p:ph type="sldNum" sz="quarter" idx="12"/>
          </p:nvPr>
        </p:nvSpPr>
        <p:spPr>
          <a:xfrm>
            <a:off x="10558301" y="5956139"/>
            <a:ext cx="1052510" cy="365125"/>
          </a:xfrm>
          <a:prstGeom prst="rect">
            <a:avLst/>
          </a:prstGeom>
        </p:spPr>
        <p:txBody>
          <a:bodyPr/>
          <a:lstStyle/>
          <a:p>
            <a:fld id="{D57F1E4F-1CFF-5643-939E-217C01CDF565}" type="slidenum">
              <a:rPr lang="en-US" dirty="0"/>
              <a:pPr/>
              <a:t>‹#›</a:t>
            </a:fld>
            <a:endParaRPr lang="en-US" dirty="0"/>
          </a:p>
        </p:txBody>
      </p:sp>
      <p:sp>
        <p:nvSpPr>
          <p:cNvPr id="10" name="Footer Placeholder 4"/>
          <p:cNvSpPr>
            <a:spLocks noGrp="1"/>
          </p:cNvSpPr>
          <p:nvPr>
            <p:ph type="ftr" sz="quarter" idx="3"/>
          </p:nvPr>
        </p:nvSpPr>
        <p:spPr>
          <a:xfrm>
            <a:off x="581193" y="6516024"/>
            <a:ext cx="11164275" cy="203363"/>
          </a:xfrm>
          <a:prstGeom prst="rect">
            <a:avLst/>
          </a:prstGeom>
        </p:spPr>
        <p:txBody>
          <a:bodyPr vert="horz" lIns="91440" tIns="45720" rIns="91440" bIns="45720" rtlCol="0" anchor="ctr"/>
          <a:lstStyle>
            <a:lvl1pPr algn="ctr">
              <a:defRPr sz="759" cap="none" baseline="0">
                <a:solidFill>
                  <a:schemeClr val="accent2"/>
                </a:solidFill>
                <a:latin typeface="Arial" panose="020B0604020202020204" pitchFamily="34" charset="0"/>
                <a:cs typeface="Arial" panose="020B0604020202020204" pitchFamily="34" charset="0"/>
              </a:defRPr>
            </a:lvl1pPr>
          </a:lstStyle>
          <a:p>
            <a:r>
              <a:rPr lang="en-US" dirty="0"/>
              <a:t>This presentation is the intellectual property of Charles E. Geyer Jr. Contact him at cegeyer@vcu.edu for permission to reprint and/or distribute.</a:t>
            </a:r>
          </a:p>
        </p:txBody>
      </p:sp>
    </p:spTree>
    <p:extLst>
      <p:ext uri="{BB962C8B-B14F-4D97-AF65-F5344CB8AC3E}">
        <p14:creationId xmlns:p14="http://schemas.microsoft.com/office/powerpoint/2010/main" val="1841564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2"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2" y="675728"/>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4" y="675728"/>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4" y="5956139"/>
            <a:ext cx="1328141" cy="365125"/>
          </a:xfrm>
          <a:prstGeom prst="rect">
            <a:avLst/>
          </a:prstGeom>
        </p:spPr>
        <p:txBody>
          <a:bodyPr/>
          <a:lstStyle>
            <a:lvl1pPr>
              <a:defRPr>
                <a:solidFill>
                  <a:schemeClr val="accent1">
                    <a:lumMod val="75000"/>
                    <a:lumOff val="25000"/>
                  </a:schemeClr>
                </a:solidFill>
              </a:defRPr>
            </a:lvl1pPr>
          </a:lstStyle>
          <a:p>
            <a:fld id="{B61BEF0D-F0BB-DE4B-95CE-6DB70DBA9567}" type="datetimeFigureOut">
              <a:rPr lang="en-US" dirty="0"/>
              <a:pPr/>
              <a:t>6/28/21</a:t>
            </a:fld>
            <a:endParaRPr lang="en-US" dirty="0"/>
          </a:p>
        </p:txBody>
      </p:sp>
      <p:sp>
        <p:nvSpPr>
          <p:cNvPr id="5" name="Footer Placeholder 4"/>
          <p:cNvSpPr>
            <a:spLocks noGrp="1"/>
          </p:cNvSpPr>
          <p:nvPr>
            <p:ph type="ftr" sz="quarter" idx="11"/>
          </p:nvPr>
        </p:nvSpPr>
        <p:spPr>
          <a:xfrm>
            <a:off x="774924" y="5951813"/>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9"/>
            <a:ext cx="1164196" cy="365125"/>
          </a:xfrm>
          <a:prstGeom prst="rect">
            <a:avLst/>
          </a:prstGeo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57773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4723519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44917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415229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13765746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0563764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9466833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19656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3811F168-5851-4164-A476-942919F07F4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113463" y="3662363"/>
            <a:ext cx="6078537"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54"/>
          <p:cNvSpPr>
            <a:spLocks noGrp="1" noChangeArrowheads="1"/>
          </p:cNvSpPr>
          <p:nvPr>
            <p:ph type="subTitle" idx="1"/>
          </p:nvPr>
        </p:nvSpPr>
        <p:spPr>
          <a:xfrm>
            <a:off x="609600" y="4041650"/>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endParaRPr lang="en-US" dirty="0"/>
          </a:p>
        </p:txBody>
      </p:sp>
      <p:sp>
        <p:nvSpPr>
          <p:cNvPr id="8" name="Rectangle 7">
            <a:extLst>
              <a:ext uri="{FF2B5EF4-FFF2-40B4-BE49-F238E27FC236}">
                <a16:creationId xmlns:a16="http://schemas.microsoft.com/office/drawing/2014/main" id="{02294B36-D511-4E23-A768-EAFA149B5CC7}"/>
              </a:ext>
            </a:extLst>
          </p:cNvPr>
          <p:cNvSpPr/>
          <p:nvPr/>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3900">
                <a:solidFill>
                  <a:srgbClr val="455560"/>
                </a:solidFill>
              </a:defRPr>
            </a:lvl1pPr>
          </a:lstStyle>
          <a:p>
            <a:r>
              <a:rPr lang="en-US"/>
              <a:t>Click to edit Master title style</a:t>
            </a:r>
            <a:endParaRPr lang="en-US" dirty="0"/>
          </a:p>
        </p:txBody>
      </p:sp>
      <p:sp>
        <p:nvSpPr>
          <p:cNvPr id="14" name="Rectangle 13">
            <a:extLst>
              <a:ext uri="{FF2B5EF4-FFF2-40B4-BE49-F238E27FC236}">
                <a16:creationId xmlns:a16="http://schemas.microsoft.com/office/drawing/2014/main" id="{C6C33664-ACD6-44A3-95A5-32325CBC9685}"/>
              </a:ext>
            </a:extLst>
          </p:cNvPr>
          <p:cNvSpPr/>
          <p:nvPr userDrawn="1"/>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15" name="Straight Connector 14">
            <a:extLst>
              <a:ext uri="{FF2B5EF4-FFF2-40B4-BE49-F238E27FC236}">
                <a16:creationId xmlns:a16="http://schemas.microsoft.com/office/drawing/2014/main" id="{5EECCBFD-9ED3-4167-961B-65218739F1A5}"/>
              </a:ext>
            </a:extLst>
          </p:cNvPr>
          <p:cNvCxnSpPr/>
          <p:nvPr userDrawn="1"/>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16" name="Picture 15">
            <a:extLst>
              <a:ext uri="{FF2B5EF4-FFF2-40B4-BE49-F238E27FC236}">
                <a16:creationId xmlns:a16="http://schemas.microsoft.com/office/drawing/2014/main" id="{FA66A9F5-09EF-41DA-9109-8000D4A9FF3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81289" y="328613"/>
            <a:ext cx="1740838" cy="938609"/>
          </a:xfrm>
          <a:prstGeom prst="rect">
            <a:avLst/>
          </a:prstGeom>
        </p:spPr>
      </p:pic>
      <p:pic>
        <p:nvPicPr>
          <p:cNvPr id="3" name="Picture 2">
            <a:extLst>
              <a:ext uri="{FF2B5EF4-FFF2-40B4-BE49-F238E27FC236}">
                <a16:creationId xmlns:a16="http://schemas.microsoft.com/office/drawing/2014/main" id="{A5E6A760-DAE1-41C6-83FB-1A68CE5E9A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105525" y="3662363"/>
            <a:ext cx="6086475" cy="3200400"/>
          </a:xfrm>
          <a:prstGeom prst="rect">
            <a:avLst/>
          </a:prstGeom>
        </p:spPr>
      </p:pic>
      <p:cxnSp>
        <p:nvCxnSpPr>
          <p:cNvPr id="19" name="Straight Connector 18">
            <a:extLst>
              <a:ext uri="{FF2B5EF4-FFF2-40B4-BE49-F238E27FC236}">
                <a16:creationId xmlns:a16="http://schemas.microsoft.com/office/drawing/2014/main" id="{F95A2832-7EB2-44CE-B43D-FCA9D107E325}"/>
              </a:ext>
            </a:extLst>
          </p:cNvPr>
          <p:cNvCxnSpPr/>
          <p:nvPr userDrawn="1"/>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40328259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485881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9" name="Picture 8">
            <a:extLst>
              <a:ext uri="{FF2B5EF4-FFF2-40B4-BE49-F238E27FC236}">
                <a16:creationId xmlns:a16="http://schemas.microsoft.com/office/drawing/2014/main" id="{49293BAA-8C62-4F73-8124-D4D6BEBF88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4581" y="5345430"/>
            <a:ext cx="3827419" cy="1247410"/>
          </a:xfrm>
          <a:prstGeom prst="rect">
            <a:avLst/>
          </a:prstGeom>
        </p:spPr>
      </p:pic>
      <p:cxnSp>
        <p:nvCxnSpPr>
          <p:cNvPr id="10" name="Straight Connector 9">
            <a:extLst>
              <a:ext uri="{FF2B5EF4-FFF2-40B4-BE49-F238E27FC236}">
                <a16:creationId xmlns:a16="http://schemas.microsoft.com/office/drawing/2014/main" id="{F7E97A50-08EF-437E-A636-931428B27154}"/>
              </a:ext>
            </a:extLst>
          </p:cNvPr>
          <p:cNvCxnSpPr/>
          <p:nvPr userDrawn="1"/>
        </p:nvCxnSpPr>
        <p:spPr>
          <a:xfrm>
            <a:off x="1" y="6589713"/>
            <a:ext cx="12192000" cy="0"/>
          </a:xfrm>
          <a:prstGeom prst="line">
            <a:avLst/>
          </a:prstGeom>
          <a:ln w="19050">
            <a:solidFill>
              <a:srgbClr val="7F3F9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20478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286779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35825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6755860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33628927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373463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Promo Slide">
    <p:spTree>
      <p:nvGrpSpPr>
        <p:cNvPr id="1" name=""/>
        <p:cNvGrpSpPr/>
        <p:nvPr/>
      </p:nvGrpSpPr>
      <p:grpSpPr>
        <a:xfrm>
          <a:off x="0" y="0"/>
          <a:ext cx="0" cy="0"/>
          <a:chOff x="0" y="0"/>
          <a:chExt cx="0" cy="0"/>
        </a:xfrm>
      </p:grpSpPr>
      <p:sp>
        <p:nvSpPr>
          <p:cNvPr id="10" name="Content Placeholder 9"/>
          <p:cNvSpPr>
            <a:spLocks noGrp="1"/>
          </p:cNvSpPr>
          <p:nvPr>
            <p:ph sz="quarter" idx="11"/>
          </p:nvPr>
        </p:nvSpPr>
        <p:spPr>
          <a:xfrm>
            <a:off x="514351" y="4856674"/>
            <a:ext cx="11283950" cy="1155939"/>
          </a:xfrm>
          <a:prstGeom prst="rect">
            <a:avLst/>
          </a:prstGeom>
        </p:spPr>
        <p:txBody>
          <a:bodyPr/>
          <a:lstStyle>
            <a:lvl1pPr>
              <a:buFontTx/>
              <a:buNone/>
              <a:defRPr sz="2400" b="1">
                <a:solidFill>
                  <a:srgbClr val="8B3D9A"/>
                </a:solidFill>
              </a:defRPr>
            </a:lvl1pPr>
            <a:lvl2pPr>
              <a:buFontTx/>
              <a:buNone/>
              <a:defRPr sz="2400"/>
            </a:lvl2pPr>
            <a:lvl3pPr>
              <a:buFontTx/>
              <a:buNone/>
              <a:defRPr sz="2400"/>
            </a:lvl3pPr>
            <a:lvl4pPr>
              <a:buFontTx/>
              <a:buNone/>
              <a:defRPr sz="2400"/>
            </a:lvl4pPr>
            <a:lvl5pPr>
              <a:buFontTx/>
              <a:buNone/>
              <a:defRPr sz="2400"/>
            </a:lvl5pPr>
          </a:lstStyle>
          <a:p>
            <a:pPr lvl="0"/>
            <a:r>
              <a:rPr lang="en-US" dirty="0"/>
              <a:t>Edit Master text styles</a:t>
            </a:r>
          </a:p>
        </p:txBody>
      </p:sp>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bg2"/>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dirty="0"/>
              <a:t>Edit Master text styles</a:t>
            </a:r>
          </a:p>
        </p:txBody>
      </p:sp>
      <p:pic>
        <p:nvPicPr>
          <p:cNvPr id="12" name="Picture 11">
            <a:extLst>
              <a:ext uri="{FF2B5EF4-FFF2-40B4-BE49-F238E27FC236}">
                <a16:creationId xmlns:a16="http://schemas.microsoft.com/office/drawing/2014/main" id="{5EDCE80E-A528-4F84-999C-167B7BD877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1406" y="3355525"/>
            <a:ext cx="3827419" cy="1247410"/>
          </a:xfrm>
          <a:prstGeom prst="rect">
            <a:avLst/>
          </a:prstGeom>
        </p:spPr>
      </p:pic>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9" name="Picture 5" descr="CCO_ONC_RGB.jpg">
            <a:extLst>
              <a:ext uri="{FF2B5EF4-FFF2-40B4-BE49-F238E27FC236}">
                <a16:creationId xmlns:a16="http://schemas.microsoft.com/office/drawing/2014/main" id="{A8FCC512-B9D6-45E5-83A8-5B1B4BEE1414}"/>
              </a:ext>
            </a:extLst>
          </p:cNvPr>
          <p:cNvPicPr>
            <a:picLocks noChangeAspect="1"/>
          </p:cNvPicPr>
          <p:nvPr userDrawn="1"/>
        </p:nvPicPr>
        <p:blipFill>
          <a:blip r:embed="rId3">
            <a:extLst>
              <a:ext uri="{28A0092B-C50C-407E-A947-70E740481C1C}">
                <a14:useLocalDpi xmlns:a14="http://schemas.microsoft.com/office/drawing/2010/main" val="0"/>
              </a:ext>
            </a:extLst>
          </a:blip>
          <a:srcRect t="44931"/>
          <a:stretch>
            <a:fillRect/>
          </a:stretch>
        </p:blipFill>
        <p:spPr bwMode="auto">
          <a:xfrm>
            <a:off x="8150225" y="5876925"/>
            <a:ext cx="3673475"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97338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35360" y="2130428"/>
            <a:ext cx="11521280" cy="1470025"/>
          </a:xfrm>
        </p:spPr>
        <p:txBody>
          <a:bodyPr/>
          <a:lstStyle>
            <a:lvl1pPr>
              <a:defRPr sz="4050"/>
            </a:lvl1pPr>
          </a:lstStyle>
          <a:p>
            <a:r>
              <a:rPr lang="en-US"/>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514368" indent="0" algn="ctr">
              <a:buNone/>
              <a:defRPr/>
            </a:lvl2pPr>
            <a:lvl3pPr marL="1028736" indent="0" algn="ctr">
              <a:buNone/>
              <a:defRPr/>
            </a:lvl3pPr>
            <a:lvl4pPr marL="1543103" indent="0" algn="ctr">
              <a:buNone/>
              <a:defRPr/>
            </a:lvl4pPr>
            <a:lvl5pPr marL="2057470" indent="0" algn="ctr">
              <a:buNone/>
              <a:defRPr/>
            </a:lvl5pPr>
            <a:lvl6pPr marL="2571838" indent="0" algn="ctr">
              <a:buNone/>
              <a:defRPr/>
            </a:lvl6pPr>
            <a:lvl7pPr marL="3086206" indent="0" algn="ctr">
              <a:buNone/>
              <a:defRPr/>
            </a:lvl7pPr>
            <a:lvl8pPr marL="3600573" indent="0" algn="ctr">
              <a:buNone/>
              <a:defRPr/>
            </a:lvl8pPr>
            <a:lvl9pPr marL="4114941" indent="0" algn="ctr">
              <a:buNone/>
              <a:defRPr/>
            </a:lvl9pPr>
          </a:lstStyle>
          <a:p>
            <a:r>
              <a:rPr lang="en-US"/>
              <a:t>Click to edit Master subtitle style</a:t>
            </a:r>
          </a:p>
        </p:txBody>
      </p:sp>
    </p:spTree>
    <p:extLst>
      <p:ext uri="{BB962C8B-B14F-4D97-AF65-F5344CB8AC3E}">
        <p14:creationId xmlns:p14="http://schemas.microsoft.com/office/powerpoint/2010/main" val="30370350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45427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828800"/>
            <a:ext cx="5080000" cy="4120480"/>
          </a:xfrm>
        </p:spPr>
        <p:txBody>
          <a:bodyPr/>
          <a:lstStyle>
            <a:lvl1pPr>
              <a:defRPr sz="3150"/>
            </a:lvl1pPr>
            <a:lvl2pPr>
              <a:defRPr sz="2700"/>
            </a:lvl2pPr>
            <a:lvl3pPr>
              <a:defRPr sz="2250"/>
            </a:lvl3pPr>
            <a:lvl4pPr>
              <a:defRPr sz="2025"/>
            </a:lvl4pPr>
            <a:lvl5pPr>
              <a:defRPr sz="2025"/>
            </a:lvl5pPr>
            <a:lvl6pPr>
              <a:defRPr sz="2025"/>
            </a:lvl6pPr>
            <a:lvl7pPr>
              <a:defRPr sz="2025"/>
            </a:lvl7pPr>
            <a:lvl8pPr>
              <a:defRPr sz="2025"/>
            </a:lvl8pPr>
            <a:lvl9pPr>
              <a:defRPr sz="20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8800"/>
            <a:ext cx="5080000" cy="4120480"/>
          </a:xfrm>
        </p:spPr>
        <p:txBody>
          <a:bodyPr/>
          <a:lstStyle>
            <a:lvl1pPr>
              <a:defRPr sz="3150"/>
            </a:lvl1pPr>
            <a:lvl2pPr>
              <a:defRPr sz="2700"/>
            </a:lvl2pPr>
            <a:lvl3pPr>
              <a:defRPr sz="2250"/>
            </a:lvl3pPr>
            <a:lvl4pPr>
              <a:defRPr sz="2025"/>
            </a:lvl4pPr>
            <a:lvl5pPr>
              <a:defRPr sz="2025"/>
            </a:lvl5pPr>
            <a:lvl6pPr>
              <a:defRPr sz="2025"/>
            </a:lvl6pPr>
            <a:lvl7pPr>
              <a:defRPr sz="2025"/>
            </a:lvl7pPr>
            <a:lvl8pPr>
              <a:defRPr sz="2025"/>
            </a:lvl8pPr>
            <a:lvl9pPr>
              <a:defRPr sz="20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25504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081792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35392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250" b="0" i="1"/>
            </a:lvl1pPr>
          </a:lstStyle>
          <a:p>
            <a:r>
              <a:rPr lang="en-US"/>
              <a:t>Click to edit Master title style</a:t>
            </a:r>
            <a:endParaRPr lang="en-US"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3600"/>
            </a:lvl1pPr>
            <a:lvl2pPr marL="514368" indent="0">
              <a:buNone/>
              <a:defRPr sz="3150"/>
            </a:lvl2pPr>
            <a:lvl3pPr marL="1028736" indent="0">
              <a:buNone/>
              <a:defRPr sz="2700"/>
            </a:lvl3pPr>
            <a:lvl4pPr marL="1543103" indent="0">
              <a:buNone/>
              <a:defRPr sz="2250"/>
            </a:lvl4pPr>
            <a:lvl5pPr marL="2057470" indent="0">
              <a:buNone/>
              <a:defRPr sz="2250"/>
            </a:lvl5pPr>
            <a:lvl6pPr marL="2571838" indent="0">
              <a:buNone/>
              <a:defRPr sz="2250"/>
            </a:lvl6pPr>
            <a:lvl7pPr marL="3086206" indent="0">
              <a:buNone/>
              <a:defRPr sz="2250"/>
            </a:lvl7pPr>
            <a:lvl8pPr marL="3600573" indent="0">
              <a:buNone/>
              <a:defRPr sz="2250"/>
            </a:lvl8pPr>
            <a:lvl9pPr marL="4114941" indent="0">
              <a:buNone/>
              <a:defRPr sz="225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2389717" y="5367340"/>
            <a:ext cx="7315200" cy="725959"/>
          </a:xfrm>
        </p:spPr>
        <p:txBody>
          <a:bodyPr/>
          <a:lstStyle>
            <a:lvl1pPr marL="0" indent="0">
              <a:buNone/>
              <a:defRPr sz="1575"/>
            </a:lvl1pPr>
            <a:lvl2pPr marL="514368" indent="0">
              <a:buNone/>
              <a:defRPr sz="1350"/>
            </a:lvl2pPr>
            <a:lvl3pPr marL="1028736" indent="0">
              <a:buNone/>
              <a:defRPr sz="1125"/>
            </a:lvl3pPr>
            <a:lvl4pPr marL="1543103" indent="0">
              <a:buNone/>
              <a:defRPr sz="1013"/>
            </a:lvl4pPr>
            <a:lvl5pPr marL="2057470" indent="0">
              <a:buNone/>
              <a:defRPr sz="1013"/>
            </a:lvl5pPr>
            <a:lvl6pPr marL="2571838" indent="0">
              <a:buNone/>
              <a:defRPr sz="1013"/>
            </a:lvl6pPr>
            <a:lvl7pPr marL="3086206" indent="0">
              <a:buNone/>
              <a:defRPr sz="1013"/>
            </a:lvl7pPr>
            <a:lvl8pPr marL="3600573" indent="0">
              <a:buNone/>
              <a:defRPr sz="1013"/>
            </a:lvl8pPr>
            <a:lvl9pPr marL="4114941" indent="0">
              <a:buNone/>
              <a:defRPr sz="1013"/>
            </a:lvl9pPr>
          </a:lstStyle>
          <a:p>
            <a:pPr lvl="0"/>
            <a:r>
              <a:rPr lang="en-US"/>
              <a:t>Click to edit Master text styles</a:t>
            </a:r>
          </a:p>
        </p:txBody>
      </p:sp>
    </p:spTree>
    <p:extLst>
      <p:ext uri="{BB962C8B-B14F-4D97-AF65-F5344CB8AC3E}">
        <p14:creationId xmlns:p14="http://schemas.microsoft.com/office/powerpoint/2010/main" val="2837887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9338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14001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8357AD4E-79AC-4100-BE55-8798779B4473}" type="slidenum">
              <a:rPr lang="en-US" altLang="en-US"/>
              <a:pPr/>
              <a:t>‹#›</a:t>
            </a:fld>
            <a:endParaRPr lang="en-US" altLang="en-US"/>
          </a:p>
        </p:txBody>
      </p:sp>
    </p:spTree>
    <p:extLst>
      <p:ext uri="{BB962C8B-B14F-4D97-AF65-F5344CB8AC3E}">
        <p14:creationId xmlns:p14="http://schemas.microsoft.com/office/powerpoint/2010/main" val="7947641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156994CA-0976-4D76-A68D-9E2F0FC31391}" type="slidenum">
              <a:rPr lang="en-US" altLang="en-US"/>
              <a:pPr/>
              <a:t>‹#›</a:t>
            </a:fld>
            <a:endParaRPr lang="en-US" altLang="en-US"/>
          </a:p>
        </p:txBody>
      </p:sp>
    </p:spTree>
    <p:extLst>
      <p:ext uri="{BB962C8B-B14F-4D97-AF65-F5344CB8AC3E}">
        <p14:creationId xmlns:p14="http://schemas.microsoft.com/office/powerpoint/2010/main" val="21291871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6945DE94-C65B-4E85-89F8-34B166686394}" type="slidenum">
              <a:rPr lang="en-US" altLang="en-US"/>
              <a:pPr/>
              <a:t>‹#›</a:t>
            </a:fld>
            <a:endParaRPr lang="en-US" altLang="en-US"/>
          </a:p>
        </p:txBody>
      </p:sp>
    </p:spTree>
    <p:extLst>
      <p:ext uri="{BB962C8B-B14F-4D97-AF65-F5344CB8AC3E}">
        <p14:creationId xmlns:p14="http://schemas.microsoft.com/office/powerpoint/2010/main" val="33301197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A2A5254D-3777-470E-80B8-6A2BDFCFEE34}" type="slidenum">
              <a:rPr lang="en-US" altLang="en-US"/>
              <a:pPr/>
              <a:t>‹#›</a:t>
            </a:fld>
            <a:endParaRPr lang="en-US" altLang="en-US"/>
          </a:p>
        </p:txBody>
      </p:sp>
    </p:spTree>
    <p:extLst>
      <p:ext uri="{BB962C8B-B14F-4D97-AF65-F5344CB8AC3E}">
        <p14:creationId xmlns:p14="http://schemas.microsoft.com/office/powerpoint/2010/main" val="5954602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AB04EACF-85BD-4EDC-9535-94C665FE953D}" type="slidenum">
              <a:rPr lang="en-US" altLang="en-US"/>
              <a:pPr/>
              <a:t>‹#›</a:t>
            </a:fld>
            <a:endParaRPr lang="en-US" altLang="en-US"/>
          </a:p>
        </p:txBody>
      </p:sp>
    </p:spTree>
    <p:extLst>
      <p:ext uri="{BB962C8B-B14F-4D97-AF65-F5344CB8AC3E}">
        <p14:creationId xmlns:p14="http://schemas.microsoft.com/office/powerpoint/2010/main" val="5401238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CA29EA8A-0A01-4499-8C2E-C6BE913FE767}" type="slidenum">
              <a:rPr lang="en-US" altLang="en-US"/>
              <a:pPr/>
              <a:t>‹#›</a:t>
            </a:fld>
            <a:endParaRPr lang="en-US" altLang="en-US"/>
          </a:p>
        </p:txBody>
      </p:sp>
    </p:spTree>
    <p:extLst>
      <p:ext uri="{BB962C8B-B14F-4D97-AF65-F5344CB8AC3E}">
        <p14:creationId xmlns:p14="http://schemas.microsoft.com/office/powerpoint/2010/main" val="34249177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37384F56-CDF1-436E-96F6-68182F6D5199}" type="slidenum">
              <a:rPr lang="en-US" altLang="en-US"/>
              <a:pPr/>
              <a:t>‹#›</a:t>
            </a:fld>
            <a:endParaRPr lang="en-US" altLang="en-US"/>
          </a:p>
        </p:txBody>
      </p:sp>
    </p:spTree>
    <p:extLst>
      <p:ext uri="{BB962C8B-B14F-4D97-AF65-F5344CB8AC3E}">
        <p14:creationId xmlns:p14="http://schemas.microsoft.com/office/powerpoint/2010/main" val="23788176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6F7372BF-4F39-4FBD-92D0-DB3955ED61ED}" type="slidenum">
              <a:rPr lang="en-US" altLang="en-US"/>
              <a:pPr/>
              <a:t>‹#›</a:t>
            </a:fld>
            <a:endParaRPr lang="en-US" altLang="en-US"/>
          </a:p>
        </p:txBody>
      </p:sp>
    </p:spTree>
    <p:extLst>
      <p:ext uri="{BB962C8B-B14F-4D97-AF65-F5344CB8AC3E}">
        <p14:creationId xmlns:p14="http://schemas.microsoft.com/office/powerpoint/2010/main" val="12471863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9DF460BD-8E1A-4CD5-B3AB-4ECB58F50870}" type="slidenum">
              <a:rPr lang="en-US" altLang="en-US"/>
              <a:pPr/>
              <a:t>‹#›</a:t>
            </a:fld>
            <a:endParaRPr lang="en-US" altLang="en-US"/>
          </a:p>
        </p:txBody>
      </p:sp>
    </p:spTree>
    <p:extLst>
      <p:ext uri="{BB962C8B-B14F-4D97-AF65-F5344CB8AC3E}">
        <p14:creationId xmlns:p14="http://schemas.microsoft.com/office/powerpoint/2010/main" val="13331318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6F940439-0213-4FFF-814E-E0B7B170691C}" type="slidenum">
              <a:rPr lang="en-US" altLang="en-US"/>
              <a:pPr/>
              <a:t>‹#›</a:t>
            </a:fld>
            <a:endParaRPr lang="en-US" altLang="en-US"/>
          </a:p>
        </p:txBody>
      </p:sp>
    </p:spTree>
    <p:extLst>
      <p:ext uri="{BB962C8B-B14F-4D97-AF65-F5344CB8AC3E}">
        <p14:creationId xmlns:p14="http://schemas.microsoft.com/office/powerpoint/2010/main" val="7800491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49397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2E327CA0-281A-4006-9FEC-552E3B257099}" type="slidenum">
              <a:rPr lang="en-US" altLang="en-US"/>
              <a:pPr/>
              <a:t>‹#›</a:t>
            </a:fld>
            <a:endParaRPr lang="en-US" altLang="en-US"/>
          </a:p>
        </p:txBody>
      </p:sp>
    </p:spTree>
    <p:extLst>
      <p:ext uri="{BB962C8B-B14F-4D97-AF65-F5344CB8AC3E}">
        <p14:creationId xmlns:p14="http://schemas.microsoft.com/office/powerpoint/2010/main" val="7842725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p:cNvSpPr>
            <a:spLocks noGrp="1" noChangeArrowheads="1"/>
          </p:cNvSpPr>
          <p:nvPr>
            <p:ph type="sldNum" sz="quarter" idx="12"/>
          </p:nvPr>
        </p:nvSpPr>
        <p:spPr>
          <a:ln/>
        </p:spPr>
        <p:txBody>
          <a:bodyPr/>
          <a:lstStyle>
            <a:lvl1pPr>
              <a:defRPr/>
            </a:lvl1pPr>
          </a:lstStyle>
          <a:p>
            <a:fld id="{0F7CCB71-E62A-4FB1-9DFE-540C0C34B2D2}" type="slidenum">
              <a:rPr lang="en-US" altLang="en-US"/>
              <a:pPr/>
              <a:t>‹#›</a:t>
            </a:fld>
            <a:endParaRPr lang="en-US" altLang="en-US"/>
          </a:p>
        </p:txBody>
      </p:sp>
    </p:spTree>
    <p:extLst>
      <p:ext uri="{BB962C8B-B14F-4D97-AF65-F5344CB8AC3E}">
        <p14:creationId xmlns:p14="http://schemas.microsoft.com/office/powerpoint/2010/main" val="31893632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DD7DAB75-97CF-44C3-AE0E-505640A6D893}" type="slidenum">
              <a:rPr lang="en-US" altLang="en-US"/>
              <a:pPr/>
              <a:t>‹#›</a:t>
            </a:fld>
            <a:endParaRPr lang="en-US" altLang="en-US"/>
          </a:p>
        </p:txBody>
      </p:sp>
    </p:spTree>
    <p:extLst>
      <p:ext uri="{BB962C8B-B14F-4D97-AF65-F5344CB8AC3E}">
        <p14:creationId xmlns:p14="http://schemas.microsoft.com/office/powerpoint/2010/main" val="18404361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Title and Content - Oncology">
    <p:spTree>
      <p:nvGrpSpPr>
        <p:cNvPr id="1" name=""/>
        <p:cNvGrpSpPr/>
        <p:nvPr/>
      </p:nvGrpSpPr>
      <p:grpSpPr>
        <a:xfrm>
          <a:off x="0" y="0"/>
          <a:ext cx="0" cy="0"/>
          <a:chOff x="0" y="0"/>
          <a:chExt cx="0" cy="0"/>
        </a:xfrm>
      </p:grpSpPr>
      <p:sp>
        <p:nvSpPr>
          <p:cNvPr id="2" name="Title 1"/>
          <p:cNvSpPr>
            <a:spLocks noGrp="1"/>
          </p:cNvSpPr>
          <p:nvPr>
            <p:ph type="title"/>
          </p:nvPr>
        </p:nvSpPr>
        <p:spPr>
          <a:xfrm>
            <a:off x="814917" y="188914"/>
            <a:ext cx="10752667" cy="839820"/>
          </a:xfrm>
        </p:spPr>
        <p:txBody>
          <a:bodyPr/>
          <a:lstStyle>
            <a:lvl1pPr>
              <a:defRPr/>
            </a:lvl1pPr>
          </a:lstStyle>
          <a:p>
            <a:endParaRPr lang="en-GB" dirty="0"/>
          </a:p>
        </p:txBody>
      </p:sp>
      <p:sp>
        <p:nvSpPr>
          <p:cNvPr id="3" name="Content Placeholder 2"/>
          <p:cNvSpPr>
            <a:spLocks noGrp="1"/>
          </p:cNvSpPr>
          <p:nvPr>
            <p:ph idx="1"/>
          </p:nvPr>
        </p:nvSpPr>
        <p:spPr>
          <a:xfrm>
            <a:off x="484739" y="1220755"/>
            <a:ext cx="11120967" cy="4756184"/>
          </a:xfrm>
        </p:spPr>
        <p:txBody>
          <a:bodyPr/>
          <a:lstStyle>
            <a:lvl1pPr indent="-215990">
              <a:defRPr/>
            </a:lvl1pPr>
            <a:lvl2pPr indent="-215990">
              <a:defRPr/>
            </a:lvl2pPr>
            <a:lvl3pPr indent="-215990">
              <a:defRPr/>
            </a:lvl3pPr>
            <a:lvl4pPr indent="-215990">
              <a:defRPr/>
            </a:lvl4pPr>
            <a:lvl5pPr indent="-21599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377408762"/>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5311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3A98576-1B82-6E4B-A044-8CAD69D00592}" type="datetimeFigureOut">
              <a:rPr lang="en-US" smtClean="0"/>
              <a:t>6/28/21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B8A1CB-C0D2-C442-9D4E-83CE445C6983}" type="slidenum">
              <a:rPr lang="en-US" smtClean="0"/>
              <a:t>‹#›</a:t>
            </a:fld>
            <a:endParaRPr lang="en-US"/>
          </a:p>
        </p:txBody>
      </p:sp>
    </p:spTree>
    <p:extLst>
      <p:ext uri="{BB962C8B-B14F-4D97-AF65-F5344CB8AC3E}">
        <p14:creationId xmlns:p14="http://schemas.microsoft.com/office/powerpoint/2010/main" val="23802085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A98576-1B82-6E4B-A044-8CAD69D00592}" type="datetimeFigureOut">
              <a:rPr lang="en-US" smtClean="0"/>
              <a:t>6/28/21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B8A1CB-C0D2-C442-9D4E-83CE445C6983}" type="slidenum">
              <a:rPr lang="en-US" smtClean="0"/>
              <a:t>‹#›</a:t>
            </a:fld>
            <a:endParaRPr lang="en-US"/>
          </a:p>
        </p:txBody>
      </p:sp>
    </p:spTree>
    <p:extLst>
      <p:ext uri="{BB962C8B-B14F-4D97-AF65-F5344CB8AC3E}">
        <p14:creationId xmlns:p14="http://schemas.microsoft.com/office/powerpoint/2010/main" val="6417153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A98576-1B82-6E4B-A044-8CAD69D00592}" type="datetimeFigureOut">
              <a:rPr lang="en-US" smtClean="0"/>
              <a:t>6/28/21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B8A1CB-C0D2-C442-9D4E-83CE445C6983}" type="slidenum">
              <a:rPr lang="en-US" smtClean="0"/>
              <a:t>‹#›</a:t>
            </a:fld>
            <a:endParaRPr lang="en-US"/>
          </a:p>
        </p:txBody>
      </p:sp>
    </p:spTree>
    <p:extLst>
      <p:ext uri="{BB962C8B-B14F-4D97-AF65-F5344CB8AC3E}">
        <p14:creationId xmlns:p14="http://schemas.microsoft.com/office/powerpoint/2010/main" val="10834937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3A98576-1B82-6E4B-A044-8CAD69D00592}" type="datetimeFigureOut">
              <a:rPr lang="en-US" smtClean="0"/>
              <a:t>6/28/21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B8A1CB-C0D2-C442-9D4E-83CE445C6983}" type="slidenum">
              <a:rPr lang="en-US" smtClean="0"/>
              <a:t>‹#›</a:t>
            </a:fld>
            <a:endParaRPr lang="en-US"/>
          </a:p>
        </p:txBody>
      </p:sp>
    </p:spTree>
    <p:extLst>
      <p:ext uri="{BB962C8B-B14F-4D97-AF65-F5344CB8AC3E}">
        <p14:creationId xmlns:p14="http://schemas.microsoft.com/office/powerpoint/2010/main" val="31111263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3A98576-1B82-6E4B-A044-8CAD69D00592}" type="datetimeFigureOut">
              <a:rPr lang="en-US" smtClean="0"/>
              <a:t>6/28/21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B8A1CB-C0D2-C442-9D4E-83CE445C6983}" type="slidenum">
              <a:rPr lang="en-US" smtClean="0"/>
              <a:t>‹#›</a:t>
            </a:fld>
            <a:endParaRPr lang="en-US"/>
          </a:p>
        </p:txBody>
      </p:sp>
    </p:spTree>
    <p:extLst>
      <p:ext uri="{BB962C8B-B14F-4D97-AF65-F5344CB8AC3E}">
        <p14:creationId xmlns:p14="http://schemas.microsoft.com/office/powerpoint/2010/main" val="5487155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056738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3A98576-1B82-6E4B-A044-8CAD69D00592}" type="datetimeFigureOut">
              <a:rPr lang="en-US" smtClean="0"/>
              <a:t>6/28/21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B8A1CB-C0D2-C442-9D4E-83CE445C6983}" type="slidenum">
              <a:rPr lang="en-US" smtClean="0"/>
              <a:t>‹#›</a:t>
            </a:fld>
            <a:endParaRPr lang="en-US"/>
          </a:p>
        </p:txBody>
      </p:sp>
    </p:spTree>
    <p:extLst>
      <p:ext uri="{BB962C8B-B14F-4D97-AF65-F5344CB8AC3E}">
        <p14:creationId xmlns:p14="http://schemas.microsoft.com/office/powerpoint/2010/main" val="35088625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A98576-1B82-6E4B-A044-8CAD69D00592}" type="datetimeFigureOut">
              <a:rPr lang="en-US" smtClean="0"/>
              <a:t>6/28/21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B8A1CB-C0D2-C442-9D4E-83CE445C6983}" type="slidenum">
              <a:rPr lang="en-US" smtClean="0"/>
              <a:t>‹#›</a:t>
            </a:fld>
            <a:endParaRPr lang="en-US"/>
          </a:p>
        </p:txBody>
      </p:sp>
    </p:spTree>
    <p:extLst>
      <p:ext uri="{BB962C8B-B14F-4D97-AF65-F5344CB8AC3E}">
        <p14:creationId xmlns:p14="http://schemas.microsoft.com/office/powerpoint/2010/main" val="267662566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A98576-1B82-6E4B-A044-8CAD69D00592}" type="datetimeFigureOut">
              <a:rPr lang="en-US" smtClean="0"/>
              <a:t>6/28/21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B8A1CB-C0D2-C442-9D4E-83CE445C6983}" type="slidenum">
              <a:rPr lang="en-US" smtClean="0"/>
              <a:t>‹#›</a:t>
            </a:fld>
            <a:endParaRPr lang="en-US"/>
          </a:p>
        </p:txBody>
      </p:sp>
    </p:spTree>
    <p:extLst>
      <p:ext uri="{BB962C8B-B14F-4D97-AF65-F5344CB8AC3E}">
        <p14:creationId xmlns:p14="http://schemas.microsoft.com/office/powerpoint/2010/main" val="34232802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A98576-1B82-6E4B-A044-8CAD69D00592}" type="datetimeFigureOut">
              <a:rPr lang="en-US" smtClean="0"/>
              <a:t>6/28/21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B8A1CB-C0D2-C442-9D4E-83CE445C6983}" type="slidenum">
              <a:rPr lang="en-US" smtClean="0"/>
              <a:t>‹#›</a:t>
            </a:fld>
            <a:endParaRPr lang="en-US"/>
          </a:p>
        </p:txBody>
      </p:sp>
    </p:spTree>
    <p:extLst>
      <p:ext uri="{BB962C8B-B14F-4D97-AF65-F5344CB8AC3E}">
        <p14:creationId xmlns:p14="http://schemas.microsoft.com/office/powerpoint/2010/main" val="11298563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A98576-1B82-6E4B-A044-8CAD69D00592}" type="datetimeFigureOut">
              <a:rPr lang="en-US" smtClean="0"/>
              <a:t>6/28/21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B8A1CB-C0D2-C442-9D4E-83CE445C6983}" type="slidenum">
              <a:rPr lang="en-US" smtClean="0"/>
              <a:t>‹#›</a:t>
            </a:fld>
            <a:endParaRPr lang="en-US"/>
          </a:p>
        </p:txBody>
      </p:sp>
    </p:spTree>
    <p:extLst>
      <p:ext uri="{BB962C8B-B14F-4D97-AF65-F5344CB8AC3E}">
        <p14:creationId xmlns:p14="http://schemas.microsoft.com/office/powerpoint/2010/main" val="41288352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A98576-1B82-6E4B-A044-8CAD69D00592}" type="datetimeFigureOut">
              <a:rPr lang="en-US" smtClean="0"/>
              <a:t>6/28/21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B8A1CB-C0D2-C442-9D4E-83CE445C6983}" type="slidenum">
              <a:rPr lang="en-US" smtClean="0"/>
              <a:t>‹#›</a:t>
            </a:fld>
            <a:endParaRPr lang="en-US"/>
          </a:p>
        </p:txBody>
      </p:sp>
    </p:spTree>
    <p:extLst>
      <p:ext uri="{BB962C8B-B14F-4D97-AF65-F5344CB8AC3E}">
        <p14:creationId xmlns:p14="http://schemas.microsoft.com/office/powerpoint/2010/main" val="3864989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6664" y="1399032"/>
            <a:ext cx="6582442" cy="2029966"/>
          </a:xfrm>
          <a:noFill/>
        </p:spPr>
        <p:txBody>
          <a:bodyPr anchor="b">
            <a:noAutofit/>
          </a:bodyPr>
          <a:lstStyle>
            <a:lvl1pPr algn="l">
              <a:defRPr sz="3299" cap="all" spc="50" baseline="0">
                <a:solidFill>
                  <a:schemeClr val="tx1"/>
                </a:solidFill>
              </a:defRPr>
            </a:lvl1pPr>
          </a:lstStyle>
          <a:p>
            <a:r>
              <a:rPr lang="en-US" dirty="0"/>
              <a:t>TITLE GOES HERE</a:t>
            </a:r>
            <a:br>
              <a:rPr lang="en-US" dirty="0"/>
            </a:br>
            <a:r>
              <a:rPr lang="en-US" dirty="0"/>
              <a:t>Lorem IPSUM DOLOR</a:t>
            </a:r>
          </a:p>
        </p:txBody>
      </p:sp>
      <p:sp>
        <p:nvSpPr>
          <p:cNvPr id="3" name="Subtitle 2"/>
          <p:cNvSpPr>
            <a:spLocks noGrp="1"/>
          </p:cNvSpPr>
          <p:nvPr>
            <p:ph type="subTitle" idx="1" hasCustomPrompt="1"/>
          </p:nvPr>
        </p:nvSpPr>
        <p:spPr>
          <a:xfrm>
            <a:off x="466664" y="4041659"/>
            <a:ext cx="6582442" cy="1216142"/>
          </a:xfrm>
          <a:noFill/>
        </p:spPr>
        <p:txBody>
          <a:bodyPr/>
          <a:lstStyle>
            <a:lvl1pPr marL="0" indent="0" algn="l">
              <a:buNone/>
              <a:defRPr sz="2400" b="0">
                <a:solidFill>
                  <a:schemeClr val="tx1"/>
                </a:solidFill>
                <a:latin typeface="+mn-lt"/>
              </a:defRPr>
            </a:lvl1pPr>
            <a:lvl2pPr marL="0" indent="0" algn="l">
              <a:buNone/>
              <a:defRPr sz="2000">
                <a:solidFill>
                  <a:schemeClr val="tx1"/>
                </a:solidFill>
              </a:defRPr>
            </a:lvl2pPr>
            <a:lvl3pPr marL="0" indent="0" algn="l">
              <a:buNone/>
              <a:defRPr sz="20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pPr lvl="0"/>
            <a:r>
              <a:rPr lang="en-US" dirty="0"/>
              <a:t>Subhead Here</a:t>
            </a:r>
          </a:p>
          <a:p>
            <a:pPr lvl="1"/>
            <a:r>
              <a:rPr lang="en-US" dirty="0"/>
              <a:t>Month XX, XXXX</a:t>
            </a:r>
          </a:p>
        </p:txBody>
      </p:sp>
      <p:cxnSp>
        <p:nvCxnSpPr>
          <p:cNvPr id="11" name="Straight Connector 10">
            <a:extLst>
              <a:ext uri="{FF2B5EF4-FFF2-40B4-BE49-F238E27FC236}">
                <a16:creationId xmlns:a16="http://schemas.microsoft.com/office/drawing/2014/main" id="{B78CF560-9D47-A44A-BED0-C8EAC1E7E95C}"/>
              </a:ext>
            </a:extLst>
          </p:cNvPr>
          <p:cNvCxnSpPr>
            <a:cxnSpLocks/>
          </p:cNvCxnSpPr>
          <p:nvPr userDrawn="1"/>
        </p:nvCxnSpPr>
        <p:spPr>
          <a:xfrm>
            <a:off x="460136" y="3776313"/>
            <a:ext cx="5199263" cy="0"/>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
        <p:nvSpPr>
          <p:cNvPr id="29" name="Picture Placeholder 28">
            <a:extLst>
              <a:ext uri="{FF2B5EF4-FFF2-40B4-BE49-F238E27FC236}">
                <a16:creationId xmlns:a16="http://schemas.microsoft.com/office/drawing/2014/main" id="{ED0282CB-6E8B-9744-89B3-FC628C8EFEA8}"/>
              </a:ext>
            </a:extLst>
          </p:cNvPr>
          <p:cNvSpPr>
            <a:spLocks noGrp="1"/>
          </p:cNvSpPr>
          <p:nvPr>
            <p:ph type="pic" sz="quarter" idx="11" hasCustomPrompt="1"/>
          </p:nvPr>
        </p:nvSpPr>
        <p:spPr>
          <a:xfrm>
            <a:off x="7552342" y="0"/>
            <a:ext cx="4639658" cy="6858000"/>
          </a:xfrm>
          <a:noFill/>
        </p:spPr>
        <p:txBody>
          <a:bodyPr lIns="0" tIns="0" rIns="0" bIns="0" anchor="ctr" anchorCtr="0"/>
          <a:lstStyle>
            <a:lvl1pPr algn="ctr">
              <a:defRPr/>
            </a:lvl1pPr>
          </a:lstStyle>
          <a:p>
            <a:r>
              <a:rPr lang="en-US" dirty="0"/>
              <a:t>Insert Image Here</a:t>
            </a:r>
          </a:p>
        </p:txBody>
      </p:sp>
    </p:spTree>
    <p:extLst>
      <p:ext uri="{BB962C8B-B14F-4D97-AF65-F5344CB8AC3E}">
        <p14:creationId xmlns:p14="http://schemas.microsoft.com/office/powerpoint/2010/main" val="31080938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FFBAD49-1F68-914B-9DFB-5D552C1A2BEB}" type="slidenum">
              <a:rPr lang="en-US" smtClean="0"/>
              <a:pPr/>
              <a:t>‹#›</a:t>
            </a:fld>
            <a:endParaRPr lang="en-US" dirty="0"/>
          </a:p>
        </p:txBody>
      </p:sp>
      <p:sp>
        <p:nvSpPr>
          <p:cNvPr id="11" name="Footer Placeholder 10">
            <a:extLst>
              <a:ext uri="{FF2B5EF4-FFF2-40B4-BE49-F238E27FC236}">
                <a16:creationId xmlns:a16="http://schemas.microsoft.com/office/drawing/2014/main" id="{2190E385-01BD-E64F-8B29-EC5987CBEAFB}"/>
              </a:ext>
            </a:extLst>
          </p:cNvPr>
          <p:cNvSpPr>
            <a:spLocks noGrp="1"/>
          </p:cNvSpPr>
          <p:nvPr>
            <p:ph type="ftr" sz="quarter" idx="13"/>
          </p:nvPr>
        </p:nvSpPr>
        <p:spPr/>
        <p:txBody>
          <a:bodyPr/>
          <a:lstStyle/>
          <a:p>
            <a:r>
              <a:rPr lang="en-US"/>
              <a:t>Insert Name   </a:t>
            </a:r>
          </a:p>
          <a:p>
            <a:r>
              <a:rPr lang="en-US"/>
              <a:t>(Insert &gt; Header &amp; Footer &gt; Apply to All)</a:t>
            </a:r>
            <a:endParaRPr lang="en-US" dirty="0"/>
          </a:p>
        </p:txBody>
      </p:sp>
    </p:spTree>
    <p:extLst>
      <p:ext uri="{BB962C8B-B14F-4D97-AF65-F5344CB8AC3E}">
        <p14:creationId xmlns:p14="http://schemas.microsoft.com/office/powerpoint/2010/main" val="1744342080"/>
      </p:ext>
    </p:extLst>
  </p:cSld>
  <p:clrMapOvr>
    <a:masterClrMapping/>
  </p:clrMapOvr>
  <p:extLst>
    <p:ext uri="{DCECCB84-F9BA-43D5-87BE-67443E8EF086}">
      <p15:sldGuideLst xmlns:p15="http://schemas.microsoft.com/office/powerpoint/2012/main">
        <p15:guide id="1" pos="385">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6664" y="1700784"/>
            <a:ext cx="10515600" cy="1728213"/>
          </a:xfrm>
        </p:spPr>
        <p:txBody>
          <a:bodyPr anchor="ctr" anchorCtr="0">
            <a:normAutofit/>
          </a:bodyPr>
          <a:lstStyle>
            <a:lvl1pPr>
              <a:defRPr sz="4399" cap="all" spc="50" baseline="0">
                <a:solidFill>
                  <a:schemeClr val="tx1"/>
                </a:solidFill>
              </a:defRPr>
            </a:lvl1pPr>
          </a:lstStyle>
          <a:p>
            <a:r>
              <a:rPr lang="en-US" dirty="0"/>
              <a:t>Section Break Title</a:t>
            </a:r>
          </a:p>
        </p:txBody>
      </p:sp>
    </p:spTree>
    <p:extLst>
      <p:ext uri="{BB962C8B-B14F-4D97-AF65-F5344CB8AC3E}">
        <p14:creationId xmlns:p14="http://schemas.microsoft.com/office/powerpoint/2010/main" val="29572042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FFBAD49-1F68-914B-9DFB-5D552C1A2BEB}" type="slidenum">
              <a:rPr lang="en-US" smtClean="0"/>
              <a:pPr/>
              <a:t>‹#›</a:t>
            </a:fld>
            <a:endParaRPr lang="en-US" dirty="0"/>
          </a:p>
        </p:txBody>
      </p:sp>
      <p:sp>
        <p:nvSpPr>
          <p:cNvPr id="4" name="Footer Placeholder 3">
            <a:extLst>
              <a:ext uri="{FF2B5EF4-FFF2-40B4-BE49-F238E27FC236}">
                <a16:creationId xmlns:a16="http://schemas.microsoft.com/office/drawing/2014/main" id="{46298265-B5DE-D240-8D91-37682A64E976}"/>
              </a:ext>
            </a:extLst>
          </p:cNvPr>
          <p:cNvSpPr>
            <a:spLocks noGrp="1"/>
          </p:cNvSpPr>
          <p:nvPr>
            <p:ph type="ftr" sz="quarter" idx="13"/>
          </p:nvPr>
        </p:nvSpPr>
        <p:spPr/>
        <p:txBody>
          <a:bodyPr/>
          <a:lstStyle/>
          <a:p>
            <a:r>
              <a:rPr lang="en-US"/>
              <a:t>Insert Name   </a:t>
            </a:r>
          </a:p>
          <a:p>
            <a:r>
              <a:rPr lang="en-US"/>
              <a:t>(Insert &gt; Header &amp; Footer &gt; Apply to All)</a:t>
            </a:r>
            <a:endParaRPr lang="en-US" dirty="0"/>
          </a:p>
        </p:txBody>
      </p:sp>
      <p:sp>
        <p:nvSpPr>
          <p:cNvPr id="11" name="Title Placeholder 1">
            <a:extLst>
              <a:ext uri="{FF2B5EF4-FFF2-40B4-BE49-F238E27FC236}">
                <a16:creationId xmlns:a16="http://schemas.microsoft.com/office/drawing/2014/main" id="{55AC5C18-4706-7646-9E83-C749BCC1B1A1}"/>
              </a:ext>
            </a:extLst>
          </p:cNvPr>
          <p:cNvSpPr>
            <a:spLocks noGrp="1"/>
          </p:cNvSpPr>
          <p:nvPr>
            <p:ph type="title"/>
          </p:nvPr>
        </p:nvSpPr>
        <p:spPr>
          <a:xfrm>
            <a:off x="305555" y="215900"/>
            <a:ext cx="10124323" cy="1208278"/>
          </a:xfrm>
          <a:prstGeom prst="rect">
            <a:avLst/>
          </a:prstGeom>
          <a:noFill/>
        </p:spPr>
        <p:txBody>
          <a:bodyPr vert="horz" lIns="0" tIns="0" rIns="0" bIns="0" rtlCol="0" anchor="ctr">
            <a:normAutofit/>
          </a:bodyPr>
          <a:lstStyle/>
          <a:p>
            <a:endParaRPr lang="en-US" dirty="0"/>
          </a:p>
        </p:txBody>
      </p:sp>
      <p:sp>
        <p:nvSpPr>
          <p:cNvPr id="13" name="Text Placeholder 12">
            <a:extLst>
              <a:ext uri="{FF2B5EF4-FFF2-40B4-BE49-F238E27FC236}">
                <a16:creationId xmlns:a16="http://schemas.microsoft.com/office/drawing/2014/main" id="{200DA3F5-A744-CF45-8ACA-18DF51A17D99}"/>
              </a:ext>
            </a:extLst>
          </p:cNvPr>
          <p:cNvSpPr>
            <a:spLocks noGrp="1"/>
          </p:cNvSpPr>
          <p:nvPr>
            <p:ph type="body" sz="quarter" idx="14"/>
          </p:nvPr>
        </p:nvSpPr>
        <p:spPr>
          <a:xfrm>
            <a:off x="305554" y="1603375"/>
            <a:ext cx="10124323" cy="43021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89880400"/>
      </p:ext>
    </p:extLst>
  </p:cSld>
  <p:clrMapOvr>
    <a:masterClrMapping/>
  </p:clrMapOvr>
  <p:extLst>
    <p:ext uri="{DCECCB84-F9BA-43D5-87BE-67443E8EF086}">
      <p15:sldGuideLst xmlns:p15="http://schemas.microsoft.com/office/powerpoint/2012/main">
        <p15:guide id="1" pos="14977">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78741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5554" y="215900"/>
            <a:ext cx="11265199" cy="1208278"/>
          </a:xfrm>
          <a:noFill/>
        </p:spPr>
        <p:txBody>
          <a:bodyPr/>
          <a:lstStyle/>
          <a:p>
            <a:endParaRPr lang="en-US" dirty="0"/>
          </a:p>
        </p:txBody>
      </p:sp>
      <p:sp>
        <p:nvSpPr>
          <p:cNvPr id="3" name="Content Placeholder 2"/>
          <p:cNvSpPr>
            <a:spLocks noGrp="1"/>
          </p:cNvSpPr>
          <p:nvPr>
            <p:ph sz="half" idx="1"/>
          </p:nvPr>
        </p:nvSpPr>
        <p:spPr>
          <a:xfrm>
            <a:off x="305553" y="1596873"/>
            <a:ext cx="5490706" cy="4308627"/>
          </a:xfrm>
          <a:no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073520" y="1596873"/>
            <a:ext cx="5490706" cy="4308627"/>
          </a:xfrm>
          <a:no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2FFBAD49-1F68-914B-9DFB-5D552C1A2BEB}" type="slidenum">
              <a:rPr lang="en-US" smtClean="0"/>
              <a:pPr/>
              <a:t>‹#›</a:t>
            </a:fld>
            <a:endParaRPr lang="en-US" dirty="0"/>
          </a:p>
        </p:txBody>
      </p:sp>
      <p:sp>
        <p:nvSpPr>
          <p:cNvPr id="5" name="Footer Placeholder 4">
            <a:extLst>
              <a:ext uri="{FF2B5EF4-FFF2-40B4-BE49-F238E27FC236}">
                <a16:creationId xmlns:a16="http://schemas.microsoft.com/office/drawing/2014/main" id="{46AEECEE-520F-D041-AD45-98C3C3CC7186}"/>
              </a:ext>
            </a:extLst>
          </p:cNvPr>
          <p:cNvSpPr>
            <a:spLocks noGrp="1"/>
          </p:cNvSpPr>
          <p:nvPr>
            <p:ph type="ftr" sz="quarter" idx="13"/>
          </p:nvPr>
        </p:nvSpPr>
        <p:spPr/>
        <p:txBody>
          <a:bodyPr/>
          <a:lstStyle/>
          <a:p>
            <a:r>
              <a:rPr lang="en-US"/>
              <a:t>Insert Name   </a:t>
            </a:r>
          </a:p>
          <a:p>
            <a:r>
              <a:rPr lang="en-US"/>
              <a:t>(Insert &gt; Header &amp; Footer &gt; Apply to All)</a:t>
            </a:r>
            <a:endParaRPr lang="en-US" dirty="0"/>
          </a:p>
        </p:txBody>
      </p:sp>
    </p:spTree>
    <p:extLst>
      <p:ext uri="{BB962C8B-B14F-4D97-AF65-F5344CB8AC3E}">
        <p14:creationId xmlns:p14="http://schemas.microsoft.com/office/powerpoint/2010/main" val="224184154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0F1100CD-B20F-D744-8600-37C7A5E5AB6C}"/>
              </a:ext>
            </a:extLst>
          </p:cNvPr>
          <p:cNvSpPr>
            <a:spLocks noGrp="1"/>
          </p:cNvSpPr>
          <p:nvPr>
            <p:ph type="sldNum" sz="quarter" idx="11"/>
          </p:nvPr>
        </p:nvSpPr>
        <p:spPr/>
        <p:txBody>
          <a:bodyPr/>
          <a:lstStyle/>
          <a:p>
            <a:fld id="{48F63A3B-78C7-47BE-AE5E-E10140E04643}" type="slidenum">
              <a:rPr lang="en-US" smtClean="0"/>
              <a:pPr/>
              <a:t>‹#›</a:t>
            </a:fld>
            <a:endParaRPr lang="en-US" dirty="0"/>
          </a:p>
        </p:txBody>
      </p:sp>
      <p:sp>
        <p:nvSpPr>
          <p:cNvPr id="3" name="Footer Placeholder 2">
            <a:extLst>
              <a:ext uri="{FF2B5EF4-FFF2-40B4-BE49-F238E27FC236}">
                <a16:creationId xmlns:a16="http://schemas.microsoft.com/office/drawing/2014/main" id="{2538AF42-A0E6-A640-8A1F-CFAD5015A81A}"/>
              </a:ext>
            </a:extLst>
          </p:cNvPr>
          <p:cNvSpPr>
            <a:spLocks noGrp="1"/>
          </p:cNvSpPr>
          <p:nvPr>
            <p:ph type="ftr" sz="quarter" idx="12"/>
          </p:nvPr>
        </p:nvSpPr>
        <p:spPr/>
        <p:txBody>
          <a:bodyPr/>
          <a:lstStyle/>
          <a:p>
            <a:r>
              <a:rPr lang="en-US"/>
              <a:t>Insert Name   </a:t>
            </a:r>
          </a:p>
          <a:p>
            <a:r>
              <a:rPr lang="en-US"/>
              <a:t>(Insert &gt; Header &amp; Footer &gt; Apply to All)</a:t>
            </a:r>
            <a:endParaRPr lang="en-US" dirty="0"/>
          </a:p>
        </p:txBody>
      </p:sp>
      <p:sp>
        <p:nvSpPr>
          <p:cNvPr id="20" name="Title Placeholder 1">
            <a:extLst>
              <a:ext uri="{FF2B5EF4-FFF2-40B4-BE49-F238E27FC236}">
                <a16:creationId xmlns:a16="http://schemas.microsoft.com/office/drawing/2014/main" id="{14B92F51-503B-F148-BA9C-424A96F0029F}"/>
              </a:ext>
            </a:extLst>
          </p:cNvPr>
          <p:cNvSpPr>
            <a:spLocks noGrp="1"/>
          </p:cNvSpPr>
          <p:nvPr>
            <p:ph type="title"/>
          </p:nvPr>
        </p:nvSpPr>
        <p:spPr>
          <a:xfrm>
            <a:off x="305555" y="215900"/>
            <a:ext cx="10124323" cy="1208278"/>
          </a:xfrm>
          <a:prstGeom prst="rect">
            <a:avLst/>
          </a:prstGeom>
          <a:noFill/>
        </p:spPr>
        <p:txBody>
          <a:bodyPr vert="horz" lIns="0" tIns="0" rIns="0" bIns="0" rtlCol="0" anchor="ctr">
            <a:normAutofit/>
          </a:bodyPr>
          <a:lstStyle/>
          <a:p>
            <a:endParaRPr lang="en-US" dirty="0"/>
          </a:p>
        </p:txBody>
      </p:sp>
    </p:spTree>
    <p:extLst>
      <p:ext uri="{BB962C8B-B14F-4D97-AF65-F5344CB8AC3E}">
        <p14:creationId xmlns:p14="http://schemas.microsoft.com/office/powerpoint/2010/main" val="2747564763"/>
      </p:ext>
    </p:extLst>
  </p:cSld>
  <p:clrMapOvr>
    <a:masterClrMapping/>
  </p:clrMapOvr>
  <p:extLst>
    <p:ext uri="{DCECCB84-F9BA-43D5-87BE-67443E8EF086}">
      <p15:sldGuideLst xmlns:p15="http://schemas.microsoft.com/office/powerpoint/2012/main">
        <p15:guide id="1" pos="14977">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12B613A-BC1D-234E-B57F-A5A5971C39A3}"/>
              </a:ext>
            </a:extLst>
          </p:cNvPr>
          <p:cNvSpPr>
            <a:spLocks noGrp="1"/>
          </p:cNvSpPr>
          <p:nvPr>
            <p:ph type="sldNum" sz="quarter" idx="11"/>
          </p:nvPr>
        </p:nvSpPr>
        <p:spPr/>
        <p:txBody>
          <a:bodyPr/>
          <a:lstStyle/>
          <a:p>
            <a:fld id="{48F63A3B-78C7-47BE-AE5E-E10140E04643}" type="slidenum">
              <a:rPr lang="en-US" smtClean="0"/>
              <a:pPr/>
              <a:t>‹#›</a:t>
            </a:fld>
            <a:endParaRPr lang="en-US" dirty="0"/>
          </a:p>
        </p:txBody>
      </p:sp>
      <p:sp>
        <p:nvSpPr>
          <p:cNvPr id="2" name="Footer Placeholder 1">
            <a:extLst>
              <a:ext uri="{FF2B5EF4-FFF2-40B4-BE49-F238E27FC236}">
                <a16:creationId xmlns:a16="http://schemas.microsoft.com/office/drawing/2014/main" id="{F41B7C42-985B-0C4A-BD77-9D1C8C070E4C}"/>
              </a:ext>
            </a:extLst>
          </p:cNvPr>
          <p:cNvSpPr>
            <a:spLocks noGrp="1"/>
          </p:cNvSpPr>
          <p:nvPr>
            <p:ph type="ftr" sz="quarter" idx="12"/>
          </p:nvPr>
        </p:nvSpPr>
        <p:spPr/>
        <p:txBody>
          <a:bodyPr/>
          <a:lstStyle/>
          <a:p>
            <a:r>
              <a:rPr lang="en-US"/>
              <a:t>Insert Name   </a:t>
            </a:r>
          </a:p>
          <a:p>
            <a:r>
              <a:rPr lang="en-US"/>
              <a:t>(Insert &gt; Header &amp; Footer &gt; Apply to All)</a:t>
            </a:r>
            <a:endParaRPr lang="en-US" dirty="0"/>
          </a:p>
        </p:txBody>
      </p:sp>
    </p:spTree>
    <p:extLst>
      <p:ext uri="{BB962C8B-B14F-4D97-AF65-F5344CB8AC3E}">
        <p14:creationId xmlns:p14="http://schemas.microsoft.com/office/powerpoint/2010/main" val="20065691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8C88C-2C0B-9E46-9E74-1E68E448C9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DEB2678-AC87-7046-9EE1-02EC2CFDB2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E04ED11-B625-3A45-9911-4018E20E05C2}"/>
              </a:ext>
            </a:extLst>
          </p:cNvPr>
          <p:cNvSpPr>
            <a:spLocks noGrp="1"/>
          </p:cNvSpPr>
          <p:nvPr>
            <p:ph type="dt" sz="half" idx="10"/>
          </p:nvPr>
        </p:nvSpPr>
        <p:spPr/>
        <p:txBody>
          <a:bodyPr/>
          <a:lstStyle/>
          <a:p>
            <a:fld id="{3D431F2E-AC2D-8A4C-8A62-AB2EE466C08E}" type="datetimeFigureOut">
              <a:t>6/28/21</a:t>
            </a:fld>
            <a:endParaRPr lang="en-US"/>
          </a:p>
        </p:txBody>
      </p:sp>
      <p:sp>
        <p:nvSpPr>
          <p:cNvPr id="5" name="Footer Placeholder 4">
            <a:extLst>
              <a:ext uri="{FF2B5EF4-FFF2-40B4-BE49-F238E27FC236}">
                <a16:creationId xmlns:a16="http://schemas.microsoft.com/office/drawing/2014/main" id="{D7086484-F207-B243-BE0B-46B2FF0319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31BB7A-9F8B-4B40-B81B-526ACFE4C40C}"/>
              </a:ext>
            </a:extLst>
          </p:cNvPr>
          <p:cNvSpPr>
            <a:spLocks noGrp="1"/>
          </p:cNvSpPr>
          <p:nvPr>
            <p:ph type="sldNum" sz="quarter" idx="12"/>
          </p:nvPr>
        </p:nvSpPr>
        <p:spPr/>
        <p:txBody>
          <a:bodyPr/>
          <a:lstStyle/>
          <a:p>
            <a:fld id="{C27B0EC9-B19A-0043-8F87-1ED014A12439}" type="slidenum">
              <a:t>‹#›</a:t>
            </a:fld>
            <a:endParaRPr lang="en-US"/>
          </a:p>
        </p:txBody>
      </p:sp>
    </p:spTree>
    <p:extLst>
      <p:ext uri="{BB962C8B-B14F-4D97-AF65-F5344CB8AC3E}">
        <p14:creationId xmlns:p14="http://schemas.microsoft.com/office/powerpoint/2010/main" val="340321430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1820C-37BE-F944-B162-5EECB625D4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5FDD24-C17C-A449-BC83-A30C5C76072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78AE5B-5135-8245-8C57-0A2A0F4E7D73}"/>
              </a:ext>
            </a:extLst>
          </p:cNvPr>
          <p:cNvSpPr>
            <a:spLocks noGrp="1"/>
          </p:cNvSpPr>
          <p:nvPr>
            <p:ph type="dt" sz="half" idx="10"/>
          </p:nvPr>
        </p:nvSpPr>
        <p:spPr/>
        <p:txBody>
          <a:bodyPr/>
          <a:lstStyle/>
          <a:p>
            <a:fld id="{3D431F2E-AC2D-8A4C-8A62-AB2EE466C08E}" type="datetimeFigureOut">
              <a:t>6/28/21</a:t>
            </a:fld>
            <a:endParaRPr lang="en-US"/>
          </a:p>
        </p:txBody>
      </p:sp>
      <p:sp>
        <p:nvSpPr>
          <p:cNvPr id="5" name="Footer Placeholder 4">
            <a:extLst>
              <a:ext uri="{FF2B5EF4-FFF2-40B4-BE49-F238E27FC236}">
                <a16:creationId xmlns:a16="http://schemas.microsoft.com/office/drawing/2014/main" id="{F0EC1E6B-55A4-5145-A05D-B923AF70AB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BD3EA3-C0A9-6346-967B-453AD1095B54}"/>
              </a:ext>
            </a:extLst>
          </p:cNvPr>
          <p:cNvSpPr>
            <a:spLocks noGrp="1"/>
          </p:cNvSpPr>
          <p:nvPr>
            <p:ph type="sldNum" sz="quarter" idx="12"/>
          </p:nvPr>
        </p:nvSpPr>
        <p:spPr/>
        <p:txBody>
          <a:bodyPr/>
          <a:lstStyle/>
          <a:p>
            <a:fld id="{C27B0EC9-B19A-0043-8F87-1ED014A12439}" type="slidenum">
              <a:t>‹#›</a:t>
            </a:fld>
            <a:endParaRPr lang="en-US"/>
          </a:p>
        </p:txBody>
      </p:sp>
    </p:spTree>
    <p:extLst>
      <p:ext uri="{BB962C8B-B14F-4D97-AF65-F5344CB8AC3E}">
        <p14:creationId xmlns:p14="http://schemas.microsoft.com/office/powerpoint/2010/main" val="18015366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CC096-0D88-5740-A358-C0A8652C90F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BCDF4EB-1DEE-294E-BCD0-F22F6AEABC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E65CBA8-B6FF-544B-BED6-709BB48A5551}"/>
              </a:ext>
            </a:extLst>
          </p:cNvPr>
          <p:cNvSpPr>
            <a:spLocks noGrp="1"/>
          </p:cNvSpPr>
          <p:nvPr>
            <p:ph type="dt" sz="half" idx="10"/>
          </p:nvPr>
        </p:nvSpPr>
        <p:spPr/>
        <p:txBody>
          <a:bodyPr/>
          <a:lstStyle/>
          <a:p>
            <a:fld id="{3D431F2E-AC2D-8A4C-8A62-AB2EE466C08E}" type="datetimeFigureOut">
              <a:t>6/28/21</a:t>
            </a:fld>
            <a:endParaRPr lang="en-US"/>
          </a:p>
        </p:txBody>
      </p:sp>
      <p:sp>
        <p:nvSpPr>
          <p:cNvPr id="5" name="Footer Placeholder 4">
            <a:extLst>
              <a:ext uri="{FF2B5EF4-FFF2-40B4-BE49-F238E27FC236}">
                <a16:creationId xmlns:a16="http://schemas.microsoft.com/office/drawing/2014/main" id="{F32EF83F-AA40-764D-8770-16319E9B09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3CCFD5-FBB3-6B4B-8404-C3255423DCEA}"/>
              </a:ext>
            </a:extLst>
          </p:cNvPr>
          <p:cNvSpPr>
            <a:spLocks noGrp="1"/>
          </p:cNvSpPr>
          <p:nvPr>
            <p:ph type="sldNum" sz="quarter" idx="12"/>
          </p:nvPr>
        </p:nvSpPr>
        <p:spPr/>
        <p:txBody>
          <a:bodyPr/>
          <a:lstStyle/>
          <a:p>
            <a:fld id="{C27B0EC9-B19A-0043-8F87-1ED014A12439}" type="slidenum">
              <a:t>‹#›</a:t>
            </a:fld>
            <a:endParaRPr lang="en-US"/>
          </a:p>
        </p:txBody>
      </p:sp>
    </p:spTree>
    <p:extLst>
      <p:ext uri="{BB962C8B-B14F-4D97-AF65-F5344CB8AC3E}">
        <p14:creationId xmlns:p14="http://schemas.microsoft.com/office/powerpoint/2010/main" val="33592023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F3873-8A16-6447-9CE4-F37690DE00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D0B0B9-1E63-9A43-9B5B-9D4E6B41679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232FB0-8717-EC40-8CDA-4EBDA37F27C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576318-4C05-B448-9DA7-A1046A0B3EB3}"/>
              </a:ext>
            </a:extLst>
          </p:cNvPr>
          <p:cNvSpPr>
            <a:spLocks noGrp="1"/>
          </p:cNvSpPr>
          <p:nvPr>
            <p:ph type="dt" sz="half" idx="10"/>
          </p:nvPr>
        </p:nvSpPr>
        <p:spPr/>
        <p:txBody>
          <a:bodyPr/>
          <a:lstStyle/>
          <a:p>
            <a:fld id="{3D431F2E-AC2D-8A4C-8A62-AB2EE466C08E}" type="datetimeFigureOut">
              <a:t>6/28/21</a:t>
            </a:fld>
            <a:endParaRPr lang="en-US"/>
          </a:p>
        </p:txBody>
      </p:sp>
      <p:sp>
        <p:nvSpPr>
          <p:cNvPr id="6" name="Footer Placeholder 5">
            <a:extLst>
              <a:ext uri="{FF2B5EF4-FFF2-40B4-BE49-F238E27FC236}">
                <a16:creationId xmlns:a16="http://schemas.microsoft.com/office/drawing/2014/main" id="{F3C78FCC-E4D9-1249-829E-A2D526CAFF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0CECCF-6899-4A48-AA3B-1F8419802804}"/>
              </a:ext>
            </a:extLst>
          </p:cNvPr>
          <p:cNvSpPr>
            <a:spLocks noGrp="1"/>
          </p:cNvSpPr>
          <p:nvPr>
            <p:ph type="sldNum" sz="quarter" idx="12"/>
          </p:nvPr>
        </p:nvSpPr>
        <p:spPr/>
        <p:txBody>
          <a:bodyPr/>
          <a:lstStyle/>
          <a:p>
            <a:fld id="{C27B0EC9-B19A-0043-8F87-1ED014A12439}" type="slidenum">
              <a:t>‹#›</a:t>
            </a:fld>
            <a:endParaRPr lang="en-US"/>
          </a:p>
        </p:txBody>
      </p:sp>
    </p:spTree>
    <p:extLst>
      <p:ext uri="{BB962C8B-B14F-4D97-AF65-F5344CB8AC3E}">
        <p14:creationId xmlns:p14="http://schemas.microsoft.com/office/powerpoint/2010/main" val="21001868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A0497-4378-5846-BC75-A96AE07369A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D1BEEFD-D650-A540-9BCF-2DA49DCB0C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307E84E-FDA6-BD43-8B9E-E5FDCDAAFE6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EB1EF1-DE89-BC40-AE84-E94A11B82C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B0EE5B8-659E-FC40-AB16-034DEA33EA0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03222E0-10E3-7E42-A119-6248F03DF0B1}"/>
              </a:ext>
            </a:extLst>
          </p:cNvPr>
          <p:cNvSpPr>
            <a:spLocks noGrp="1"/>
          </p:cNvSpPr>
          <p:nvPr>
            <p:ph type="dt" sz="half" idx="10"/>
          </p:nvPr>
        </p:nvSpPr>
        <p:spPr/>
        <p:txBody>
          <a:bodyPr/>
          <a:lstStyle/>
          <a:p>
            <a:fld id="{3D431F2E-AC2D-8A4C-8A62-AB2EE466C08E}" type="datetimeFigureOut">
              <a:t>6/28/21</a:t>
            </a:fld>
            <a:endParaRPr lang="en-US"/>
          </a:p>
        </p:txBody>
      </p:sp>
      <p:sp>
        <p:nvSpPr>
          <p:cNvPr id="8" name="Footer Placeholder 7">
            <a:extLst>
              <a:ext uri="{FF2B5EF4-FFF2-40B4-BE49-F238E27FC236}">
                <a16:creationId xmlns:a16="http://schemas.microsoft.com/office/drawing/2014/main" id="{13C838D6-F4DC-384A-A906-E90FC2117C8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7E4003F-F9B2-DF4D-BA39-8A5506B6417B}"/>
              </a:ext>
            </a:extLst>
          </p:cNvPr>
          <p:cNvSpPr>
            <a:spLocks noGrp="1"/>
          </p:cNvSpPr>
          <p:nvPr>
            <p:ph type="sldNum" sz="quarter" idx="12"/>
          </p:nvPr>
        </p:nvSpPr>
        <p:spPr/>
        <p:txBody>
          <a:bodyPr/>
          <a:lstStyle/>
          <a:p>
            <a:fld id="{C27B0EC9-B19A-0043-8F87-1ED014A12439}" type="slidenum">
              <a:t>‹#›</a:t>
            </a:fld>
            <a:endParaRPr lang="en-US"/>
          </a:p>
        </p:txBody>
      </p:sp>
    </p:spTree>
    <p:extLst>
      <p:ext uri="{BB962C8B-B14F-4D97-AF65-F5344CB8AC3E}">
        <p14:creationId xmlns:p14="http://schemas.microsoft.com/office/powerpoint/2010/main" val="379711000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8B1B1-BD84-F14A-937E-CDB0D9767DD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E473C1-9907-EA43-9B1A-AF5D0FE32616}"/>
              </a:ext>
            </a:extLst>
          </p:cNvPr>
          <p:cNvSpPr>
            <a:spLocks noGrp="1"/>
          </p:cNvSpPr>
          <p:nvPr>
            <p:ph type="dt" sz="half" idx="10"/>
          </p:nvPr>
        </p:nvSpPr>
        <p:spPr/>
        <p:txBody>
          <a:bodyPr/>
          <a:lstStyle/>
          <a:p>
            <a:fld id="{3D431F2E-AC2D-8A4C-8A62-AB2EE466C08E}" type="datetimeFigureOut">
              <a:t>6/28/21</a:t>
            </a:fld>
            <a:endParaRPr lang="en-US"/>
          </a:p>
        </p:txBody>
      </p:sp>
      <p:sp>
        <p:nvSpPr>
          <p:cNvPr id="4" name="Footer Placeholder 3">
            <a:extLst>
              <a:ext uri="{FF2B5EF4-FFF2-40B4-BE49-F238E27FC236}">
                <a16:creationId xmlns:a16="http://schemas.microsoft.com/office/drawing/2014/main" id="{7CAE7AC6-9367-274E-B4F9-561CF048C9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6ED6B4-69C9-F144-8072-3FB96E9ABAD9}"/>
              </a:ext>
            </a:extLst>
          </p:cNvPr>
          <p:cNvSpPr>
            <a:spLocks noGrp="1"/>
          </p:cNvSpPr>
          <p:nvPr>
            <p:ph type="sldNum" sz="quarter" idx="12"/>
          </p:nvPr>
        </p:nvSpPr>
        <p:spPr/>
        <p:txBody>
          <a:bodyPr/>
          <a:lstStyle/>
          <a:p>
            <a:fld id="{C27B0EC9-B19A-0043-8F87-1ED014A12439}" type="slidenum">
              <a:t>‹#›</a:t>
            </a:fld>
            <a:endParaRPr lang="en-US"/>
          </a:p>
        </p:txBody>
      </p:sp>
    </p:spTree>
    <p:extLst>
      <p:ext uri="{BB962C8B-B14F-4D97-AF65-F5344CB8AC3E}">
        <p14:creationId xmlns:p14="http://schemas.microsoft.com/office/powerpoint/2010/main" val="330193240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3EFC5C-4550-C24A-B05E-577034E248B5}"/>
              </a:ext>
            </a:extLst>
          </p:cNvPr>
          <p:cNvSpPr>
            <a:spLocks noGrp="1"/>
          </p:cNvSpPr>
          <p:nvPr>
            <p:ph type="dt" sz="half" idx="10"/>
          </p:nvPr>
        </p:nvSpPr>
        <p:spPr/>
        <p:txBody>
          <a:bodyPr/>
          <a:lstStyle/>
          <a:p>
            <a:fld id="{3D431F2E-AC2D-8A4C-8A62-AB2EE466C08E}" type="datetimeFigureOut">
              <a:t>6/28/21</a:t>
            </a:fld>
            <a:endParaRPr lang="en-US"/>
          </a:p>
        </p:txBody>
      </p:sp>
      <p:sp>
        <p:nvSpPr>
          <p:cNvPr id="3" name="Footer Placeholder 2">
            <a:extLst>
              <a:ext uri="{FF2B5EF4-FFF2-40B4-BE49-F238E27FC236}">
                <a16:creationId xmlns:a16="http://schemas.microsoft.com/office/drawing/2014/main" id="{DC69639B-B2CE-D448-A6B8-25B3A66305D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1E6F757-11C3-B14D-8558-0AEFF4F70308}"/>
              </a:ext>
            </a:extLst>
          </p:cNvPr>
          <p:cNvSpPr>
            <a:spLocks noGrp="1"/>
          </p:cNvSpPr>
          <p:nvPr>
            <p:ph type="sldNum" sz="quarter" idx="12"/>
          </p:nvPr>
        </p:nvSpPr>
        <p:spPr/>
        <p:txBody>
          <a:bodyPr/>
          <a:lstStyle/>
          <a:p>
            <a:fld id="{C27B0EC9-B19A-0043-8F87-1ED014A12439}" type="slidenum">
              <a:t>‹#›</a:t>
            </a:fld>
            <a:endParaRPr lang="en-US"/>
          </a:p>
        </p:txBody>
      </p:sp>
    </p:spTree>
    <p:extLst>
      <p:ext uri="{BB962C8B-B14F-4D97-AF65-F5344CB8AC3E}">
        <p14:creationId xmlns:p14="http://schemas.microsoft.com/office/powerpoint/2010/main" val="2383181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41543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7080A-C378-AC45-85E2-E8AD4EEFB5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E6834EA-08A7-AA44-A214-7AAB0665D9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CF5A6F5-1009-B240-8EFA-7D8735CD48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21BCEB4-8532-CB4F-986A-12B35546F173}"/>
              </a:ext>
            </a:extLst>
          </p:cNvPr>
          <p:cNvSpPr>
            <a:spLocks noGrp="1"/>
          </p:cNvSpPr>
          <p:nvPr>
            <p:ph type="dt" sz="half" idx="10"/>
          </p:nvPr>
        </p:nvSpPr>
        <p:spPr/>
        <p:txBody>
          <a:bodyPr/>
          <a:lstStyle/>
          <a:p>
            <a:fld id="{3D431F2E-AC2D-8A4C-8A62-AB2EE466C08E}" type="datetimeFigureOut">
              <a:t>6/28/21</a:t>
            </a:fld>
            <a:endParaRPr lang="en-US"/>
          </a:p>
        </p:txBody>
      </p:sp>
      <p:sp>
        <p:nvSpPr>
          <p:cNvPr id="6" name="Footer Placeholder 5">
            <a:extLst>
              <a:ext uri="{FF2B5EF4-FFF2-40B4-BE49-F238E27FC236}">
                <a16:creationId xmlns:a16="http://schemas.microsoft.com/office/drawing/2014/main" id="{C88B145D-8E0D-734F-AD5E-73320138A1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113D9D-78AB-794A-B883-01115B05D36B}"/>
              </a:ext>
            </a:extLst>
          </p:cNvPr>
          <p:cNvSpPr>
            <a:spLocks noGrp="1"/>
          </p:cNvSpPr>
          <p:nvPr>
            <p:ph type="sldNum" sz="quarter" idx="12"/>
          </p:nvPr>
        </p:nvSpPr>
        <p:spPr/>
        <p:txBody>
          <a:bodyPr/>
          <a:lstStyle/>
          <a:p>
            <a:fld id="{C27B0EC9-B19A-0043-8F87-1ED014A12439}" type="slidenum">
              <a:t>‹#›</a:t>
            </a:fld>
            <a:endParaRPr lang="en-US"/>
          </a:p>
        </p:txBody>
      </p:sp>
    </p:spTree>
    <p:extLst>
      <p:ext uri="{BB962C8B-B14F-4D97-AF65-F5344CB8AC3E}">
        <p14:creationId xmlns:p14="http://schemas.microsoft.com/office/powerpoint/2010/main" val="96883891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5B300-896A-B24D-895F-CBA1E31B23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82E77EB-13BD-BE41-BCBA-0B7600821B3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1D7FF2-9AF5-A74F-84F7-25AC51E029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BBD4121-9C72-634F-92CE-FFFEEAB63226}"/>
              </a:ext>
            </a:extLst>
          </p:cNvPr>
          <p:cNvSpPr>
            <a:spLocks noGrp="1"/>
          </p:cNvSpPr>
          <p:nvPr>
            <p:ph type="dt" sz="half" idx="10"/>
          </p:nvPr>
        </p:nvSpPr>
        <p:spPr/>
        <p:txBody>
          <a:bodyPr/>
          <a:lstStyle/>
          <a:p>
            <a:fld id="{3D431F2E-AC2D-8A4C-8A62-AB2EE466C08E}" type="datetimeFigureOut">
              <a:t>6/28/21</a:t>
            </a:fld>
            <a:endParaRPr lang="en-US"/>
          </a:p>
        </p:txBody>
      </p:sp>
      <p:sp>
        <p:nvSpPr>
          <p:cNvPr id="6" name="Footer Placeholder 5">
            <a:extLst>
              <a:ext uri="{FF2B5EF4-FFF2-40B4-BE49-F238E27FC236}">
                <a16:creationId xmlns:a16="http://schemas.microsoft.com/office/drawing/2014/main" id="{1E139B2A-AE77-7B48-BB94-67519A313B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6E67F8-80E5-A049-8051-01398B77D6D7}"/>
              </a:ext>
            </a:extLst>
          </p:cNvPr>
          <p:cNvSpPr>
            <a:spLocks noGrp="1"/>
          </p:cNvSpPr>
          <p:nvPr>
            <p:ph type="sldNum" sz="quarter" idx="12"/>
          </p:nvPr>
        </p:nvSpPr>
        <p:spPr/>
        <p:txBody>
          <a:bodyPr/>
          <a:lstStyle/>
          <a:p>
            <a:fld id="{C27B0EC9-B19A-0043-8F87-1ED014A12439}" type="slidenum">
              <a:t>‹#›</a:t>
            </a:fld>
            <a:endParaRPr lang="en-US"/>
          </a:p>
        </p:txBody>
      </p:sp>
    </p:spTree>
    <p:extLst>
      <p:ext uri="{BB962C8B-B14F-4D97-AF65-F5344CB8AC3E}">
        <p14:creationId xmlns:p14="http://schemas.microsoft.com/office/powerpoint/2010/main" val="176450344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2FB4F-00B6-E74E-9A51-30EB7773C66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B443022-7FB1-714B-BCB7-27F4DFA29D8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45D5E2-71CB-3340-8B72-502DAD28544A}"/>
              </a:ext>
            </a:extLst>
          </p:cNvPr>
          <p:cNvSpPr>
            <a:spLocks noGrp="1"/>
          </p:cNvSpPr>
          <p:nvPr>
            <p:ph type="dt" sz="half" idx="10"/>
          </p:nvPr>
        </p:nvSpPr>
        <p:spPr/>
        <p:txBody>
          <a:bodyPr/>
          <a:lstStyle/>
          <a:p>
            <a:fld id="{3D431F2E-AC2D-8A4C-8A62-AB2EE466C08E}" type="datetimeFigureOut">
              <a:t>6/28/21</a:t>
            </a:fld>
            <a:endParaRPr lang="en-US"/>
          </a:p>
        </p:txBody>
      </p:sp>
      <p:sp>
        <p:nvSpPr>
          <p:cNvPr id="5" name="Footer Placeholder 4">
            <a:extLst>
              <a:ext uri="{FF2B5EF4-FFF2-40B4-BE49-F238E27FC236}">
                <a16:creationId xmlns:a16="http://schemas.microsoft.com/office/drawing/2014/main" id="{C7FC11E7-8ECD-3C48-81B7-4305239B8C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869CEE-A321-584D-B0B7-F395C86B2A01}"/>
              </a:ext>
            </a:extLst>
          </p:cNvPr>
          <p:cNvSpPr>
            <a:spLocks noGrp="1"/>
          </p:cNvSpPr>
          <p:nvPr>
            <p:ph type="sldNum" sz="quarter" idx="12"/>
          </p:nvPr>
        </p:nvSpPr>
        <p:spPr/>
        <p:txBody>
          <a:bodyPr/>
          <a:lstStyle/>
          <a:p>
            <a:fld id="{C27B0EC9-B19A-0043-8F87-1ED014A12439}" type="slidenum">
              <a:t>‹#›</a:t>
            </a:fld>
            <a:endParaRPr lang="en-US"/>
          </a:p>
        </p:txBody>
      </p:sp>
    </p:spTree>
    <p:extLst>
      <p:ext uri="{BB962C8B-B14F-4D97-AF65-F5344CB8AC3E}">
        <p14:creationId xmlns:p14="http://schemas.microsoft.com/office/powerpoint/2010/main" val="244161591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2526B0-23FC-6540-B178-C587B48C631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CAAD63D-8417-944A-A2DD-04D0C1E3A66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2D9341-6593-7E46-93C2-29FDA2558FB4}"/>
              </a:ext>
            </a:extLst>
          </p:cNvPr>
          <p:cNvSpPr>
            <a:spLocks noGrp="1"/>
          </p:cNvSpPr>
          <p:nvPr>
            <p:ph type="dt" sz="half" idx="10"/>
          </p:nvPr>
        </p:nvSpPr>
        <p:spPr/>
        <p:txBody>
          <a:bodyPr/>
          <a:lstStyle/>
          <a:p>
            <a:fld id="{3D431F2E-AC2D-8A4C-8A62-AB2EE466C08E}" type="datetimeFigureOut">
              <a:t>6/28/21</a:t>
            </a:fld>
            <a:endParaRPr lang="en-US"/>
          </a:p>
        </p:txBody>
      </p:sp>
      <p:sp>
        <p:nvSpPr>
          <p:cNvPr id="5" name="Footer Placeholder 4">
            <a:extLst>
              <a:ext uri="{FF2B5EF4-FFF2-40B4-BE49-F238E27FC236}">
                <a16:creationId xmlns:a16="http://schemas.microsoft.com/office/drawing/2014/main" id="{98D00B0F-D09B-ED48-A619-DCF2C93364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025AC8-8FA4-2042-8D63-9B414A80DE71}"/>
              </a:ext>
            </a:extLst>
          </p:cNvPr>
          <p:cNvSpPr>
            <a:spLocks noGrp="1"/>
          </p:cNvSpPr>
          <p:nvPr>
            <p:ph type="sldNum" sz="quarter" idx="12"/>
          </p:nvPr>
        </p:nvSpPr>
        <p:spPr/>
        <p:txBody>
          <a:bodyPr/>
          <a:lstStyle/>
          <a:p>
            <a:fld id="{C27B0EC9-B19A-0043-8F87-1ED014A12439}" type="slidenum">
              <a:t>‹#›</a:t>
            </a:fld>
            <a:endParaRPr lang="en-US"/>
          </a:p>
        </p:txBody>
      </p:sp>
    </p:spTree>
    <p:extLst>
      <p:ext uri="{BB962C8B-B14F-4D97-AF65-F5344CB8AC3E}">
        <p14:creationId xmlns:p14="http://schemas.microsoft.com/office/powerpoint/2010/main" val="264033986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6D716-DE74-45F2-84CB-216A3CEEB5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7F373FB-DFC5-47A7-85AC-950CD43DC5B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DE6485E-9DF8-463E-83DB-75FBAC20DF03}"/>
              </a:ext>
            </a:extLst>
          </p:cNvPr>
          <p:cNvSpPr>
            <a:spLocks noGrp="1"/>
          </p:cNvSpPr>
          <p:nvPr>
            <p:ph type="dt" sz="half" idx="10"/>
          </p:nvPr>
        </p:nvSpPr>
        <p:spPr/>
        <p:txBody>
          <a:bodyPr/>
          <a:lstStyle/>
          <a:p>
            <a:fld id="{8F9357C3-84BB-42F2-8A0A-AF619E409967}" type="datetimeFigureOut">
              <a:rPr lang="en-US" smtClean="0"/>
              <a:t>6/28/21</a:t>
            </a:fld>
            <a:endParaRPr lang="en-US"/>
          </a:p>
        </p:txBody>
      </p:sp>
      <p:sp>
        <p:nvSpPr>
          <p:cNvPr id="5" name="Footer Placeholder 4">
            <a:extLst>
              <a:ext uri="{FF2B5EF4-FFF2-40B4-BE49-F238E27FC236}">
                <a16:creationId xmlns:a16="http://schemas.microsoft.com/office/drawing/2014/main" id="{7E66FF2E-860F-48A3-BC6C-BD17E1E80F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8EE822-F5A9-4002-B5D0-2E0762AA3931}"/>
              </a:ext>
            </a:extLst>
          </p:cNvPr>
          <p:cNvSpPr>
            <a:spLocks noGrp="1"/>
          </p:cNvSpPr>
          <p:nvPr>
            <p:ph type="sldNum" sz="quarter" idx="12"/>
          </p:nvPr>
        </p:nvSpPr>
        <p:spPr/>
        <p:txBody>
          <a:bodyPr/>
          <a:lstStyle/>
          <a:p>
            <a:fld id="{E919B3AE-14E3-497D-8742-8CFE376B2465}" type="slidenum">
              <a:rPr lang="en-US" smtClean="0"/>
              <a:t>‹#›</a:t>
            </a:fld>
            <a:endParaRPr lang="en-US"/>
          </a:p>
        </p:txBody>
      </p:sp>
    </p:spTree>
    <p:extLst>
      <p:ext uri="{BB962C8B-B14F-4D97-AF65-F5344CB8AC3E}">
        <p14:creationId xmlns:p14="http://schemas.microsoft.com/office/powerpoint/2010/main" val="182158254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EA5D9-461A-4E55-9784-F0247B83A7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46D8D5-EF63-4482-83A2-1E0057A7802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662E42-76EE-44C4-95D2-A04D6EC01220}"/>
              </a:ext>
            </a:extLst>
          </p:cNvPr>
          <p:cNvSpPr>
            <a:spLocks noGrp="1"/>
          </p:cNvSpPr>
          <p:nvPr>
            <p:ph type="dt" sz="half" idx="10"/>
          </p:nvPr>
        </p:nvSpPr>
        <p:spPr/>
        <p:txBody>
          <a:bodyPr/>
          <a:lstStyle/>
          <a:p>
            <a:fld id="{8F9357C3-84BB-42F2-8A0A-AF619E409967}" type="datetimeFigureOut">
              <a:rPr lang="en-US" smtClean="0"/>
              <a:t>6/28/21</a:t>
            </a:fld>
            <a:endParaRPr lang="en-US"/>
          </a:p>
        </p:txBody>
      </p:sp>
      <p:sp>
        <p:nvSpPr>
          <p:cNvPr id="5" name="Footer Placeholder 4">
            <a:extLst>
              <a:ext uri="{FF2B5EF4-FFF2-40B4-BE49-F238E27FC236}">
                <a16:creationId xmlns:a16="http://schemas.microsoft.com/office/drawing/2014/main" id="{14C12281-5C6B-450A-A06E-D7C87FFFD6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CBD587-3B42-41C2-9B5F-3A3897C21152}"/>
              </a:ext>
            </a:extLst>
          </p:cNvPr>
          <p:cNvSpPr>
            <a:spLocks noGrp="1"/>
          </p:cNvSpPr>
          <p:nvPr>
            <p:ph type="sldNum" sz="quarter" idx="12"/>
          </p:nvPr>
        </p:nvSpPr>
        <p:spPr/>
        <p:txBody>
          <a:bodyPr/>
          <a:lstStyle/>
          <a:p>
            <a:fld id="{E919B3AE-14E3-497D-8742-8CFE376B2465}" type="slidenum">
              <a:rPr lang="en-US" smtClean="0"/>
              <a:t>‹#›</a:t>
            </a:fld>
            <a:endParaRPr lang="en-US"/>
          </a:p>
        </p:txBody>
      </p:sp>
    </p:spTree>
    <p:extLst>
      <p:ext uri="{BB962C8B-B14F-4D97-AF65-F5344CB8AC3E}">
        <p14:creationId xmlns:p14="http://schemas.microsoft.com/office/powerpoint/2010/main" val="141264026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561B2-59A8-48F5-B965-9EC5A1FCFFD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F63BA71-F7D3-4D51-81BF-C8D080FC44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069FF5A-059D-4308-896D-87D082E84CB4}"/>
              </a:ext>
            </a:extLst>
          </p:cNvPr>
          <p:cNvSpPr>
            <a:spLocks noGrp="1"/>
          </p:cNvSpPr>
          <p:nvPr>
            <p:ph type="dt" sz="half" idx="10"/>
          </p:nvPr>
        </p:nvSpPr>
        <p:spPr/>
        <p:txBody>
          <a:bodyPr/>
          <a:lstStyle/>
          <a:p>
            <a:fld id="{8F9357C3-84BB-42F2-8A0A-AF619E409967}" type="datetimeFigureOut">
              <a:rPr lang="en-US" smtClean="0"/>
              <a:t>6/28/21</a:t>
            </a:fld>
            <a:endParaRPr lang="en-US"/>
          </a:p>
        </p:txBody>
      </p:sp>
      <p:sp>
        <p:nvSpPr>
          <p:cNvPr id="5" name="Footer Placeholder 4">
            <a:extLst>
              <a:ext uri="{FF2B5EF4-FFF2-40B4-BE49-F238E27FC236}">
                <a16:creationId xmlns:a16="http://schemas.microsoft.com/office/drawing/2014/main" id="{56072908-AC60-49B8-8221-2921DAD428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CF7640-3A29-4802-B67B-2552E7FABC32}"/>
              </a:ext>
            </a:extLst>
          </p:cNvPr>
          <p:cNvSpPr>
            <a:spLocks noGrp="1"/>
          </p:cNvSpPr>
          <p:nvPr>
            <p:ph type="sldNum" sz="quarter" idx="12"/>
          </p:nvPr>
        </p:nvSpPr>
        <p:spPr/>
        <p:txBody>
          <a:bodyPr/>
          <a:lstStyle/>
          <a:p>
            <a:fld id="{E919B3AE-14E3-497D-8742-8CFE376B2465}" type="slidenum">
              <a:rPr lang="en-US" smtClean="0"/>
              <a:t>‹#›</a:t>
            </a:fld>
            <a:endParaRPr lang="en-US"/>
          </a:p>
        </p:txBody>
      </p:sp>
    </p:spTree>
    <p:extLst>
      <p:ext uri="{BB962C8B-B14F-4D97-AF65-F5344CB8AC3E}">
        <p14:creationId xmlns:p14="http://schemas.microsoft.com/office/powerpoint/2010/main" val="358266247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50627-6F65-4F37-89AC-E9923C5FA0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045420-2E73-4CEA-9812-81063C2FCFA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1A5CCDE-E97A-4B62-A54F-42E17F7E71A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D8F50B6-63E5-409B-B43A-31F1ACA49FB3}"/>
              </a:ext>
            </a:extLst>
          </p:cNvPr>
          <p:cNvSpPr>
            <a:spLocks noGrp="1"/>
          </p:cNvSpPr>
          <p:nvPr>
            <p:ph type="dt" sz="half" idx="10"/>
          </p:nvPr>
        </p:nvSpPr>
        <p:spPr/>
        <p:txBody>
          <a:bodyPr/>
          <a:lstStyle/>
          <a:p>
            <a:fld id="{8F9357C3-84BB-42F2-8A0A-AF619E409967}" type="datetimeFigureOut">
              <a:rPr lang="en-US" smtClean="0"/>
              <a:t>6/28/21</a:t>
            </a:fld>
            <a:endParaRPr lang="en-US"/>
          </a:p>
        </p:txBody>
      </p:sp>
      <p:sp>
        <p:nvSpPr>
          <p:cNvPr id="6" name="Footer Placeholder 5">
            <a:extLst>
              <a:ext uri="{FF2B5EF4-FFF2-40B4-BE49-F238E27FC236}">
                <a16:creationId xmlns:a16="http://schemas.microsoft.com/office/drawing/2014/main" id="{96CB1391-1BE1-48C8-BD50-FE3D225905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31D4CC-DF75-4DC7-9158-2E6AFD711D9F}"/>
              </a:ext>
            </a:extLst>
          </p:cNvPr>
          <p:cNvSpPr>
            <a:spLocks noGrp="1"/>
          </p:cNvSpPr>
          <p:nvPr>
            <p:ph type="sldNum" sz="quarter" idx="12"/>
          </p:nvPr>
        </p:nvSpPr>
        <p:spPr/>
        <p:txBody>
          <a:bodyPr/>
          <a:lstStyle/>
          <a:p>
            <a:fld id="{E919B3AE-14E3-497D-8742-8CFE376B2465}" type="slidenum">
              <a:rPr lang="en-US" smtClean="0"/>
              <a:t>‹#›</a:t>
            </a:fld>
            <a:endParaRPr lang="en-US"/>
          </a:p>
        </p:txBody>
      </p:sp>
    </p:spTree>
    <p:extLst>
      <p:ext uri="{BB962C8B-B14F-4D97-AF65-F5344CB8AC3E}">
        <p14:creationId xmlns:p14="http://schemas.microsoft.com/office/powerpoint/2010/main" val="136455508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04DB5-2E20-4336-B8F1-EDEE4508FC2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C00A1D6-2FF3-4979-B0E4-755840311D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6503884-0606-4E1F-B379-D1F3E0DE265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A632604-5CD6-4CEF-A714-906B21AB37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77DE0D8-CF5F-4FE5-81D2-CB83C578147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B8A54A3-CB5D-4386-98C6-5C8265540725}"/>
              </a:ext>
            </a:extLst>
          </p:cNvPr>
          <p:cNvSpPr>
            <a:spLocks noGrp="1"/>
          </p:cNvSpPr>
          <p:nvPr>
            <p:ph type="dt" sz="half" idx="10"/>
          </p:nvPr>
        </p:nvSpPr>
        <p:spPr/>
        <p:txBody>
          <a:bodyPr/>
          <a:lstStyle/>
          <a:p>
            <a:fld id="{8F9357C3-84BB-42F2-8A0A-AF619E409967}" type="datetimeFigureOut">
              <a:rPr lang="en-US" smtClean="0"/>
              <a:t>6/28/21</a:t>
            </a:fld>
            <a:endParaRPr lang="en-US"/>
          </a:p>
        </p:txBody>
      </p:sp>
      <p:sp>
        <p:nvSpPr>
          <p:cNvPr id="8" name="Footer Placeholder 7">
            <a:extLst>
              <a:ext uri="{FF2B5EF4-FFF2-40B4-BE49-F238E27FC236}">
                <a16:creationId xmlns:a16="http://schemas.microsoft.com/office/drawing/2014/main" id="{B2933B4D-867E-4D93-A7A1-901A5535E90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236E5C2-85A4-49C0-94B2-61DE9266E971}"/>
              </a:ext>
            </a:extLst>
          </p:cNvPr>
          <p:cNvSpPr>
            <a:spLocks noGrp="1"/>
          </p:cNvSpPr>
          <p:nvPr>
            <p:ph type="sldNum" sz="quarter" idx="12"/>
          </p:nvPr>
        </p:nvSpPr>
        <p:spPr/>
        <p:txBody>
          <a:bodyPr/>
          <a:lstStyle/>
          <a:p>
            <a:fld id="{E919B3AE-14E3-497D-8742-8CFE376B2465}" type="slidenum">
              <a:rPr lang="en-US" smtClean="0"/>
              <a:t>‹#›</a:t>
            </a:fld>
            <a:endParaRPr lang="en-US"/>
          </a:p>
        </p:txBody>
      </p:sp>
    </p:spTree>
    <p:extLst>
      <p:ext uri="{BB962C8B-B14F-4D97-AF65-F5344CB8AC3E}">
        <p14:creationId xmlns:p14="http://schemas.microsoft.com/office/powerpoint/2010/main" val="189425659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857C6-D0F8-4978-BA8C-CB025B3ACE5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75EAB9-C64C-4244-9E75-E7B735ED2A48}"/>
              </a:ext>
            </a:extLst>
          </p:cNvPr>
          <p:cNvSpPr>
            <a:spLocks noGrp="1"/>
          </p:cNvSpPr>
          <p:nvPr>
            <p:ph type="dt" sz="half" idx="10"/>
          </p:nvPr>
        </p:nvSpPr>
        <p:spPr/>
        <p:txBody>
          <a:bodyPr/>
          <a:lstStyle/>
          <a:p>
            <a:fld id="{8F9357C3-84BB-42F2-8A0A-AF619E409967}" type="datetimeFigureOut">
              <a:rPr lang="en-US" smtClean="0"/>
              <a:t>6/28/21</a:t>
            </a:fld>
            <a:endParaRPr lang="en-US"/>
          </a:p>
        </p:txBody>
      </p:sp>
      <p:sp>
        <p:nvSpPr>
          <p:cNvPr id="4" name="Footer Placeholder 3">
            <a:extLst>
              <a:ext uri="{FF2B5EF4-FFF2-40B4-BE49-F238E27FC236}">
                <a16:creationId xmlns:a16="http://schemas.microsoft.com/office/drawing/2014/main" id="{23588324-0BDC-4215-B7C1-A7F0D71356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35F39C2-81A0-4BC8-A430-7039F5D37EA8}"/>
              </a:ext>
            </a:extLst>
          </p:cNvPr>
          <p:cNvSpPr>
            <a:spLocks noGrp="1"/>
          </p:cNvSpPr>
          <p:nvPr>
            <p:ph type="sldNum" sz="quarter" idx="12"/>
          </p:nvPr>
        </p:nvSpPr>
        <p:spPr/>
        <p:txBody>
          <a:bodyPr/>
          <a:lstStyle/>
          <a:p>
            <a:fld id="{E919B3AE-14E3-497D-8742-8CFE376B2465}" type="slidenum">
              <a:rPr lang="en-US" smtClean="0"/>
              <a:t>‹#›</a:t>
            </a:fld>
            <a:endParaRPr lang="en-US"/>
          </a:p>
        </p:txBody>
      </p:sp>
    </p:spTree>
    <p:extLst>
      <p:ext uri="{BB962C8B-B14F-4D97-AF65-F5344CB8AC3E}">
        <p14:creationId xmlns:p14="http://schemas.microsoft.com/office/powerpoint/2010/main" val="12460223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478234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D16348-200B-43A6-85DD-7B4BF9B4B84E}"/>
              </a:ext>
            </a:extLst>
          </p:cNvPr>
          <p:cNvSpPr>
            <a:spLocks noGrp="1"/>
          </p:cNvSpPr>
          <p:nvPr>
            <p:ph type="dt" sz="half" idx="10"/>
          </p:nvPr>
        </p:nvSpPr>
        <p:spPr/>
        <p:txBody>
          <a:bodyPr/>
          <a:lstStyle/>
          <a:p>
            <a:fld id="{8F9357C3-84BB-42F2-8A0A-AF619E409967}" type="datetimeFigureOut">
              <a:rPr lang="en-US" smtClean="0"/>
              <a:t>6/28/21</a:t>
            </a:fld>
            <a:endParaRPr lang="en-US"/>
          </a:p>
        </p:txBody>
      </p:sp>
      <p:sp>
        <p:nvSpPr>
          <p:cNvPr id="3" name="Footer Placeholder 2">
            <a:extLst>
              <a:ext uri="{FF2B5EF4-FFF2-40B4-BE49-F238E27FC236}">
                <a16:creationId xmlns:a16="http://schemas.microsoft.com/office/drawing/2014/main" id="{DCD747DB-9402-4F12-9C63-E0DEB62A3DF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2782AC0-5BA5-41BE-B0C1-3F5F3EA8F024}"/>
              </a:ext>
            </a:extLst>
          </p:cNvPr>
          <p:cNvSpPr>
            <a:spLocks noGrp="1"/>
          </p:cNvSpPr>
          <p:nvPr>
            <p:ph type="sldNum" sz="quarter" idx="12"/>
          </p:nvPr>
        </p:nvSpPr>
        <p:spPr/>
        <p:txBody>
          <a:bodyPr/>
          <a:lstStyle/>
          <a:p>
            <a:fld id="{E919B3AE-14E3-497D-8742-8CFE376B2465}" type="slidenum">
              <a:rPr lang="en-US" smtClean="0"/>
              <a:t>‹#›</a:t>
            </a:fld>
            <a:endParaRPr lang="en-US"/>
          </a:p>
        </p:txBody>
      </p:sp>
    </p:spTree>
    <p:extLst>
      <p:ext uri="{BB962C8B-B14F-4D97-AF65-F5344CB8AC3E}">
        <p14:creationId xmlns:p14="http://schemas.microsoft.com/office/powerpoint/2010/main" val="418788539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A43FB-15B8-4CCE-BD3B-A7BDB337AF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DD5A9A-BE45-4934-B028-912EB92537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304F285-D74C-4C7C-BA7F-81CC72215B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F1FB329-F9B8-4057-8751-056E402CC562}"/>
              </a:ext>
            </a:extLst>
          </p:cNvPr>
          <p:cNvSpPr>
            <a:spLocks noGrp="1"/>
          </p:cNvSpPr>
          <p:nvPr>
            <p:ph type="dt" sz="half" idx="10"/>
          </p:nvPr>
        </p:nvSpPr>
        <p:spPr/>
        <p:txBody>
          <a:bodyPr/>
          <a:lstStyle/>
          <a:p>
            <a:fld id="{8F9357C3-84BB-42F2-8A0A-AF619E409967}" type="datetimeFigureOut">
              <a:rPr lang="en-US" smtClean="0"/>
              <a:t>6/28/21</a:t>
            </a:fld>
            <a:endParaRPr lang="en-US"/>
          </a:p>
        </p:txBody>
      </p:sp>
      <p:sp>
        <p:nvSpPr>
          <p:cNvPr id="6" name="Footer Placeholder 5">
            <a:extLst>
              <a:ext uri="{FF2B5EF4-FFF2-40B4-BE49-F238E27FC236}">
                <a16:creationId xmlns:a16="http://schemas.microsoft.com/office/drawing/2014/main" id="{10771CCD-DB5C-4152-B7A7-AC22685D84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9AE7EC-03B7-46E9-A1B6-0C314F0B7EFD}"/>
              </a:ext>
            </a:extLst>
          </p:cNvPr>
          <p:cNvSpPr>
            <a:spLocks noGrp="1"/>
          </p:cNvSpPr>
          <p:nvPr>
            <p:ph type="sldNum" sz="quarter" idx="12"/>
          </p:nvPr>
        </p:nvSpPr>
        <p:spPr/>
        <p:txBody>
          <a:bodyPr/>
          <a:lstStyle/>
          <a:p>
            <a:fld id="{E919B3AE-14E3-497D-8742-8CFE376B2465}" type="slidenum">
              <a:rPr lang="en-US" smtClean="0"/>
              <a:t>‹#›</a:t>
            </a:fld>
            <a:endParaRPr lang="en-US"/>
          </a:p>
        </p:txBody>
      </p:sp>
    </p:spTree>
    <p:extLst>
      <p:ext uri="{BB962C8B-B14F-4D97-AF65-F5344CB8AC3E}">
        <p14:creationId xmlns:p14="http://schemas.microsoft.com/office/powerpoint/2010/main" val="414123696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F33B5-EBDD-488C-B255-0431DC7D4B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EC2AE40-3478-48BE-BE0D-A53C7F90B5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A737DB-B6B1-4CB5-8A26-6F4164BF1B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7E7346B-28E5-46DF-9F1B-E5D5B93CFE1F}"/>
              </a:ext>
            </a:extLst>
          </p:cNvPr>
          <p:cNvSpPr>
            <a:spLocks noGrp="1"/>
          </p:cNvSpPr>
          <p:nvPr>
            <p:ph type="dt" sz="half" idx="10"/>
          </p:nvPr>
        </p:nvSpPr>
        <p:spPr/>
        <p:txBody>
          <a:bodyPr/>
          <a:lstStyle/>
          <a:p>
            <a:fld id="{8F9357C3-84BB-42F2-8A0A-AF619E409967}" type="datetimeFigureOut">
              <a:rPr lang="en-US" smtClean="0"/>
              <a:t>6/28/21</a:t>
            </a:fld>
            <a:endParaRPr lang="en-US"/>
          </a:p>
        </p:txBody>
      </p:sp>
      <p:sp>
        <p:nvSpPr>
          <p:cNvPr id="6" name="Footer Placeholder 5">
            <a:extLst>
              <a:ext uri="{FF2B5EF4-FFF2-40B4-BE49-F238E27FC236}">
                <a16:creationId xmlns:a16="http://schemas.microsoft.com/office/drawing/2014/main" id="{2C421F6F-E40E-4812-9C49-FF8421A91C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9A4AC6-7172-470A-AB5D-9C070B42F9BA}"/>
              </a:ext>
            </a:extLst>
          </p:cNvPr>
          <p:cNvSpPr>
            <a:spLocks noGrp="1"/>
          </p:cNvSpPr>
          <p:nvPr>
            <p:ph type="sldNum" sz="quarter" idx="12"/>
          </p:nvPr>
        </p:nvSpPr>
        <p:spPr/>
        <p:txBody>
          <a:bodyPr/>
          <a:lstStyle/>
          <a:p>
            <a:fld id="{E919B3AE-14E3-497D-8742-8CFE376B2465}" type="slidenum">
              <a:rPr lang="en-US" smtClean="0"/>
              <a:t>‹#›</a:t>
            </a:fld>
            <a:endParaRPr lang="en-US"/>
          </a:p>
        </p:txBody>
      </p:sp>
    </p:spTree>
    <p:extLst>
      <p:ext uri="{BB962C8B-B14F-4D97-AF65-F5344CB8AC3E}">
        <p14:creationId xmlns:p14="http://schemas.microsoft.com/office/powerpoint/2010/main" val="46845528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9242D-71F3-4C94-82F7-B8F72D094BB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26C670-92FA-49CC-BF67-9654B0D8125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666602-5F21-410A-8102-CC4E6C1C3D4D}"/>
              </a:ext>
            </a:extLst>
          </p:cNvPr>
          <p:cNvSpPr>
            <a:spLocks noGrp="1"/>
          </p:cNvSpPr>
          <p:nvPr>
            <p:ph type="dt" sz="half" idx="10"/>
          </p:nvPr>
        </p:nvSpPr>
        <p:spPr/>
        <p:txBody>
          <a:bodyPr/>
          <a:lstStyle/>
          <a:p>
            <a:fld id="{8F9357C3-84BB-42F2-8A0A-AF619E409967}" type="datetimeFigureOut">
              <a:rPr lang="en-US" smtClean="0"/>
              <a:t>6/28/21</a:t>
            </a:fld>
            <a:endParaRPr lang="en-US"/>
          </a:p>
        </p:txBody>
      </p:sp>
      <p:sp>
        <p:nvSpPr>
          <p:cNvPr id="5" name="Footer Placeholder 4">
            <a:extLst>
              <a:ext uri="{FF2B5EF4-FFF2-40B4-BE49-F238E27FC236}">
                <a16:creationId xmlns:a16="http://schemas.microsoft.com/office/drawing/2014/main" id="{668BEF78-F055-4093-9B5D-32F443B5B8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9FD08F-81E5-495F-9C0A-9BBD5C81125D}"/>
              </a:ext>
            </a:extLst>
          </p:cNvPr>
          <p:cNvSpPr>
            <a:spLocks noGrp="1"/>
          </p:cNvSpPr>
          <p:nvPr>
            <p:ph type="sldNum" sz="quarter" idx="12"/>
          </p:nvPr>
        </p:nvSpPr>
        <p:spPr/>
        <p:txBody>
          <a:bodyPr/>
          <a:lstStyle/>
          <a:p>
            <a:fld id="{E919B3AE-14E3-497D-8742-8CFE376B2465}" type="slidenum">
              <a:rPr lang="en-US" smtClean="0"/>
              <a:t>‹#›</a:t>
            </a:fld>
            <a:endParaRPr lang="en-US"/>
          </a:p>
        </p:txBody>
      </p:sp>
    </p:spTree>
    <p:extLst>
      <p:ext uri="{BB962C8B-B14F-4D97-AF65-F5344CB8AC3E}">
        <p14:creationId xmlns:p14="http://schemas.microsoft.com/office/powerpoint/2010/main" val="266894340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CA977A-1F1B-4722-9251-16A5B82E168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5376907-4FBA-42AE-BC49-43DAA5E1D3E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F12295-CFAE-4F7A-98B5-3F596FA6FFE7}"/>
              </a:ext>
            </a:extLst>
          </p:cNvPr>
          <p:cNvSpPr>
            <a:spLocks noGrp="1"/>
          </p:cNvSpPr>
          <p:nvPr>
            <p:ph type="dt" sz="half" idx="10"/>
          </p:nvPr>
        </p:nvSpPr>
        <p:spPr/>
        <p:txBody>
          <a:bodyPr/>
          <a:lstStyle/>
          <a:p>
            <a:fld id="{8F9357C3-84BB-42F2-8A0A-AF619E409967}" type="datetimeFigureOut">
              <a:rPr lang="en-US" smtClean="0"/>
              <a:t>6/28/21</a:t>
            </a:fld>
            <a:endParaRPr lang="en-US"/>
          </a:p>
        </p:txBody>
      </p:sp>
      <p:sp>
        <p:nvSpPr>
          <p:cNvPr id="5" name="Footer Placeholder 4">
            <a:extLst>
              <a:ext uri="{FF2B5EF4-FFF2-40B4-BE49-F238E27FC236}">
                <a16:creationId xmlns:a16="http://schemas.microsoft.com/office/drawing/2014/main" id="{DE5123BC-EFCA-4B2A-B3AE-C911635A98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8263A3-7235-4760-89E5-DC43A9218D4B}"/>
              </a:ext>
            </a:extLst>
          </p:cNvPr>
          <p:cNvSpPr>
            <a:spLocks noGrp="1"/>
          </p:cNvSpPr>
          <p:nvPr>
            <p:ph type="sldNum" sz="quarter" idx="12"/>
          </p:nvPr>
        </p:nvSpPr>
        <p:spPr/>
        <p:txBody>
          <a:bodyPr/>
          <a:lstStyle/>
          <a:p>
            <a:fld id="{E919B3AE-14E3-497D-8742-8CFE376B2465}" type="slidenum">
              <a:rPr lang="en-US" smtClean="0"/>
              <a:t>‹#›</a:t>
            </a:fld>
            <a:endParaRPr lang="en-US"/>
          </a:p>
        </p:txBody>
      </p:sp>
    </p:spTree>
    <p:extLst>
      <p:ext uri="{BB962C8B-B14F-4D97-AF65-F5344CB8AC3E}">
        <p14:creationId xmlns:p14="http://schemas.microsoft.com/office/powerpoint/2010/main" val="286875686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986" y="274544"/>
            <a:ext cx="10972031"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54718665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Inhalt - Variante A">
    <p:spTree>
      <p:nvGrpSpPr>
        <p:cNvPr id="1" name=""/>
        <p:cNvGrpSpPr/>
        <p:nvPr/>
      </p:nvGrpSpPr>
      <p:grpSpPr>
        <a:xfrm>
          <a:off x="0" y="0"/>
          <a:ext cx="0" cy="0"/>
          <a:chOff x="0" y="0"/>
          <a:chExt cx="0" cy="0"/>
        </a:xfrm>
      </p:grpSpPr>
      <p:sp>
        <p:nvSpPr>
          <p:cNvPr id="4" name="Textplatzhalter 13">
            <a:extLst>
              <a:ext uri="{FF2B5EF4-FFF2-40B4-BE49-F238E27FC236}">
                <a16:creationId xmlns:a16="http://schemas.microsoft.com/office/drawing/2014/main" id="{792F0E2C-F826-E44A-8632-CAD8ACFFA430}"/>
              </a:ext>
            </a:extLst>
          </p:cNvPr>
          <p:cNvSpPr>
            <a:spLocks noGrp="1"/>
          </p:cNvSpPr>
          <p:nvPr>
            <p:ph type="body" sz="quarter" idx="10" hasCustomPrompt="1"/>
          </p:nvPr>
        </p:nvSpPr>
        <p:spPr>
          <a:xfrm>
            <a:off x="1859065" y="1008921"/>
            <a:ext cx="7868596" cy="421583"/>
          </a:xfrm>
          <a:prstGeom prst="rect">
            <a:avLst/>
          </a:prstGeom>
        </p:spPr>
        <p:txBody>
          <a:bodyPr/>
          <a:lstStyle>
            <a:lvl1pPr marL="0" indent="0">
              <a:buNone/>
              <a:defRPr sz="3200" b="1" cap="none" spc="67" baseline="0">
                <a:solidFill>
                  <a:srgbClr val="203E59"/>
                </a:solidFill>
                <a:latin typeface="Mada" pitchFamily="2" charset="0"/>
              </a:defRPr>
            </a:lvl1pPr>
          </a:lstStyle>
          <a:p>
            <a:pPr lvl="0"/>
            <a:r>
              <a:rPr lang="de-DE" dirty="0"/>
              <a:t>Inhalt</a:t>
            </a:r>
          </a:p>
        </p:txBody>
      </p:sp>
      <p:sp>
        <p:nvSpPr>
          <p:cNvPr id="8" name="Textplatzhalter 5">
            <a:extLst>
              <a:ext uri="{FF2B5EF4-FFF2-40B4-BE49-F238E27FC236}">
                <a16:creationId xmlns:a16="http://schemas.microsoft.com/office/drawing/2014/main" id="{AD402CA2-7871-9F43-AF0E-AE19730E137A}"/>
              </a:ext>
            </a:extLst>
          </p:cNvPr>
          <p:cNvSpPr>
            <a:spLocks noGrp="1"/>
          </p:cNvSpPr>
          <p:nvPr>
            <p:ph type="body" sz="quarter" idx="11" hasCustomPrompt="1"/>
          </p:nvPr>
        </p:nvSpPr>
        <p:spPr>
          <a:xfrm>
            <a:off x="1203205" y="1950720"/>
            <a:ext cx="9785593" cy="3860800"/>
          </a:xfrm>
          <a:prstGeom prst="rect">
            <a:avLst/>
          </a:prstGeom>
          <a:noFill/>
        </p:spPr>
        <p:txBody>
          <a:bodyPr lIns="324000" tIns="288000" rIns="324000" bIns="288000"/>
          <a:lstStyle>
            <a:lvl1pPr marL="0" indent="-383990">
              <a:buClr>
                <a:srgbClr val="76A3B4"/>
              </a:buClr>
              <a:buSzPct val="80000"/>
              <a:buFont typeface="Arial" panose="020B0604020202020204" pitchFamily="34" charset="0"/>
              <a:buChar char="•"/>
              <a:defRPr sz="2667" b="0" i="0">
                <a:solidFill>
                  <a:srgbClr val="203E59"/>
                </a:solidFill>
                <a:latin typeface="Mada Medium" pitchFamily="2" charset="0"/>
              </a:defRPr>
            </a:lvl1pPr>
            <a:lvl2pPr marL="609585" indent="0">
              <a:buNone/>
              <a:defRPr sz="2400" b="0" i="0">
                <a:solidFill>
                  <a:srgbClr val="203E59"/>
                </a:solidFill>
                <a:latin typeface="Mada Medium" pitchFamily="2" charset="0"/>
              </a:defRPr>
            </a:lvl2pPr>
            <a:lvl3pPr marL="1219170" indent="0">
              <a:buNone/>
              <a:defRPr sz="2400" b="0" i="0">
                <a:solidFill>
                  <a:srgbClr val="203E59"/>
                </a:solidFill>
                <a:latin typeface="Mada Medium" pitchFamily="2" charset="0"/>
              </a:defRPr>
            </a:lvl3pPr>
            <a:lvl4pPr marL="1828754" indent="0">
              <a:buNone/>
              <a:defRPr sz="2400" b="0" i="0">
                <a:solidFill>
                  <a:srgbClr val="203E59"/>
                </a:solidFill>
                <a:latin typeface="Mada Medium" pitchFamily="2" charset="0"/>
              </a:defRPr>
            </a:lvl4pPr>
            <a:lvl5pPr marL="2438339" indent="0">
              <a:buNone/>
              <a:defRPr sz="2400" b="0" i="0">
                <a:solidFill>
                  <a:srgbClr val="203E59"/>
                </a:solidFill>
                <a:latin typeface="Mada Medium" pitchFamily="2" charset="0"/>
              </a:defRPr>
            </a:lvl5pPr>
          </a:lstStyle>
          <a:p>
            <a:pPr lvl="0"/>
            <a:r>
              <a:rPr lang="de-DE" dirty="0"/>
              <a:t>Erste Zeile</a:t>
            </a:r>
          </a:p>
          <a:p>
            <a:pPr lvl="0"/>
            <a:r>
              <a:rPr lang="de-DE" dirty="0"/>
              <a:t>Weitere Zeile</a:t>
            </a:r>
          </a:p>
          <a:p>
            <a:pPr lvl="0"/>
            <a:endParaRPr lang="de-DE" dirty="0"/>
          </a:p>
        </p:txBody>
      </p:sp>
    </p:spTree>
    <p:extLst>
      <p:ext uri="{BB962C8B-B14F-4D97-AF65-F5344CB8AC3E}">
        <p14:creationId xmlns:p14="http://schemas.microsoft.com/office/powerpoint/2010/main" val="182633333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Content - Bullets Dk Blue Head">
    <p:spTree>
      <p:nvGrpSpPr>
        <p:cNvPr id="1" name=""/>
        <p:cNvGrpSpPr/>
        <p:nvPr/>
      </p:nvGrpSpPr>
      <p:grpSpPr>
        <a:xfrm>
          <a:off x="0" y="0"/>
          <a:ext cx="0" cy="0"/>
          <a:chOff x="0" y="0"/>
          <a:chExt cx="0" cy="0"/>
        </a:xfrm>
      </p:grpSpPr>
      <p:sp>
        <p:nvSpPr>
          <p:cNvPr id="8" name="TextBox 7"/>
          <p:cNvSpPr txBox="1"/>
          <p:nvPr userDrawn="1"/>
        </p:nvSpPr>
        <p:spPr>
          <a:xfrm>
            <a:off x="6079067" y="6645275"/>
            <a:ext cx="184731" cy="369332"/>
          </a:xfrm>
          <a:prstGeom prst="rect">
            <a:avLst/>
          </a:prstGeom>
          <a:noFill/>
        </p:spPr>
        <p:txBody>
          <a:bodyPr wrap="none">
            <a:spAutoFit/>
          </a:bodyPr>
          <a:lstStyle/>
          <a:p>
            <a:pPr>
              <a:defRPr/>
            </a:pPr>
            <a:endParaRPr lang="en-US" sz="1800" dirty="0">
              <a:solidFill>
                <a:prstClr val="black"/>
              </a:solidFill>
            </a:endParaRPr>
          </a:p>
        </p:txBody>
      </p:sp>
      <p:sp>
        <p:nvSpPr>
          <p:cNvPr id="4" name="Text Placeholder 3"/>
          <p:cNvSpPr>
            <a:spLocks noGrp="1"/>
          </p:cNvSpPr>
          <p:nvPr>
            <p:ph type="body" sz="quarter" idx="10"/>
          </p:nvPr>
        </p:nvSpPr>
        <p:spPr>
          <a:xfrm>
            <a:off x="438151" y="283701"/>
            <a:ext cx="11446639" cy="747712"/>
          </a:xfrm>
          <a:prstGeom prst="rect">
            <a:avLst/>
          </a:prstGeom>
        </p:spPr>
        <p:txBody>
          <a:bodyPr vert="horz" anchor="ctr">
            <a:normAutofit/>
          </a:bodyPr>
          <a:lstStyle>
            <a:lvl1pPr marL="0" indent="0" algn="r">
              <a:buFontTx/>
              <a:buNone/>
              <a:defRPr sz="4400" b="1" baseline="0">
                <a:solidFill>
                  <a:srgbClr val="2E398E"/>
                </a:solidFill>
              </a:defRPr>
            </a:lvl1pPr>
          </a:lstStyle>
          <a:p>
            <a:pPr lvl="0"/>
            <a:r>
              <a:rPr lang="en-US" dirty="0"/>
              <a:t>Click to edit Master text styles</a:t>
            </a:r>
          </a:p>
        </p:txBody>
      </p:sp>
      <p:sp>
        <p:nvSpPr>
          <p:cNvPr id="6" name="Text Placeholder 5"/>
          <p:cNvSpPr>
            <a:spLocks noGrp="1"/>
          </p:cNvSpPr>
          <p:nvPr>
            <p:ph type="body" sz="quarter" idx="11"/>
          </p:nvPr>
        </p:nvSpPr>
        <p:spPr bwMode="blackWhite">
          <a:xfrm>
            <a:off x="438151" y="1289956"/>
            <a:ext cx="11446933" cy="4901293"/>
          </a:xfrm>
          <a:prstGeom prst="rect">
            <a:avLst/>
          </a:prstGeom>
        </p:spPr>
        <p:txBody>
          <a:bodyPr vert="horz">
            <a:normAutofit/>
          </a:bodyPr>
          <a:lstStyle>
            <a:lvl1pPr marL="582613" indent="-582613">
              <a:lnSpc>
                <a:spcPct val="110000"/>
              </a:lnSpc>
              <a:spcBef>
                <a:spcPts val="0"/>
              </a:spcBef>
              <a:spcAft>
                <a:spcPts val="1200"/>
              </a:spcAft>
              <a:buClrTx/>
              <a:buSzPct val="100000"/>
              <a:buFont typeface="Arial" panose="020B0604020202020204" pitchFamily="34" charset="0"/>
              <a:buChar char="•"/>
              <a:defRPr sz="3600" baseline="0">
                <a:solidFill>
                  <a:schemeClr val="tx1"/>
                </a:solidFill>
              </a:defRPr>
            </a:lvl1pPr>
            <a:lvl2pPr marL="1371600" indent="-625475">
              <a:lnSpc>
                <a:spcPct val="110000"/>
              </a:lnSpc>
              <a:spcBef>
                <a:spcPts val="0"/>
              </a:spcBef>
              <a:spcAft>
                <a:spcPts val="1200"/>
              </a:spcAft>
              <a:buClrTx/>
              <a:buFont typeface="Arial" panose="020B0604020202020204" pitchFamily="34" charset="0"/>
              <a:buChar char="‒"/>
              <a:defRPr sz="3600" baseline="0">
                <a:solidFill>
                  <a:schemeClr val="tx1"/>
                </a:solidFill>
              </a:defRPr>
            </a:lvl2pPr>
            <a:lvl3pPr marL="2062163" indent="-517525">
              <a:lnSpc>
                <a:spcPct val="110000"/>
              </a:lnSpc>
              <a:spcBef>
                <a:spcPts val="0"/>
              </a:spcBef>
              <a:spcAft>
                <a:spcPts val="1200"/>
              </a:spcAft>
              <a:buClrTx/>
              <a:buFont typeface="Arial"/>
              <a:buChar char="•"/>
              <a:defRPr sz="3600" baseline="0">
                <a:solidFill>
                  <a:schemeClr val="tx1"/>
                </a:solidFill>
              </a:defRPr>
            </a:lvl3pPr>
            <a:lvl4pPr>
              <a:defRPr sz="3200" baseline="0">
                <a:solidFill>
                  <a:schemeClr val="tx1">
                    <a:lumMod val="65000"/>
                    <a:lumOff val="35000"/>
                  </a:schemeClr>
                </a:solidFill>
              </a:defRPr>
            </a:lvl4pPr>
            <a:lvl5pPr>
              <a:defRPr sz="3200" baseline="0">
                <a:solidFill>
                  <a:schemeClr val="tx1">
                    <a:lumMod val="65000"/>
                    <a:lumOff val="35000"/>
                  </a:schemeClr>
                </a:solidFill>
              </a:defRPr>
            </a:lvl5pPr>
          </a:lstStyle>
          <a:p>
            <a:pPr lvl="0"/>
            <a:r>
              <a:rPr lang="en-US" dirty="0"/>
              <a:t>Click to edit Master text styles</a:t>
            </a:r>
          </a:p>
          <a:p>
            <a:pPr lvl="0"/>
            <a:endParaRPr lang="en-US" dirty="0"/>
          </a:p>
        </p:txBody>
      </p:sp>
      <p:sp>
        <p:nvSpPr>
          <p:cNvPr id="10" name="Slide Number Placeholder 18"/>
          <p:cNvSpPr>
            <a:spLocks noGrp="1"/>
          </p:cNvSpPr>
          <p:nvPr>
            <p:ph type="sldNum" sz="quarter" idx="13"/>
          </p:nvPr>
        </p:nvSpPr>
        <p:spPr>
          <a:xfrm>
            <a:off x="11723784" y="6416678"/>
            <a:ext cx="601133" cy="381000"/>
          </a:xfrm>
          <a:prstGeom prst="rect">
            <a:avLst/>
          </a:prstGeom>
        </p:spPr>
        <p:txBody>
          <a:bodyPr anchor="ctr"/>
          <a:lstStyle>
            <a:lvl1pPr>
              <a:defRPr sz="1400">
                <a:solidFill>
                  <a:schemeClr val="tx1">
                    <a:lumMod val="85000"/>
                    <a:lumOff val="15000"/>
                  </a:schemeClr>
                </a:solidFill>
              </a:defRPr>
            </a:lvl1pPr>
          </a:lstStyle>
          <a:p>
            <a:pPr>
              <a:defRPr/>
            </a:pPr>
            <a:fld id="{EB78F35B-1AA9-4A88-97DB-748ED7B1ED1C}" type="slidenum">
              <a:rPr lang="en-US" smtClean="0"/>
              <a:pPr>
                <a:defRPr/>
              </a:pPr>
              <a:t>‹#›</a:t>
            </a:fld>
            <a:endParaRPr lang="en-US" dirty="0"/>
          </a:p>
        </p:txBody>
      </p:sp>
    </p:spTree>
    <p:extLst>
      <p:ext uri="{BB962C8B-B14F-4D97-AF65-F5344CB8AC3E}">
        <p14:creationId xmlns:p14="http://schemas.microsoft.com/office/powerpoint/2010/main" val="288632087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1CA76-7CE2-4970-BD02-33A3CA0C887D}"/>
              </a:ext>
            </a:extLst>
          </p:cNvPr>
          <p:cNvSpPr>
            <a:spLocks noGrp="1"/>
          </p:cNvSpPr>
          <p:nvPr>
            <p:ph type="title"/>
          </p:nvPr>
        </p:nvSpPr>
        <p:spPr/>
        <p:txBody>
          <a:bodyPr>
            <a:normAutofit/>
          </a:bodyPr>
          <a:lstStyle>
            <a:lvl1pPr>
              <a:defRPr sz="32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11B8D69F-3700-4BCF-955E-8225131836CE}"/>
              </a:ext>
            </a:extLst>
          </p:cNvPr>
          <p:cNvSpPr>
            <a:spLocks noGrp="1"/>
          </p:cNvSpPr>
          <p:nvPr>
            <p:ph idx="1"/>
          </p:nvPr>
        </p:nvSpPr>
        <p:spPr>
          <a:xfrm>
            <a:off x="380999" y="1280160"/>
            <a:ext cx="11704164" cy="4825821"/>
          </a:xfrm>
        </p:spPr>
        <p:txBody>
          <a:bodyPr/>
          <a:lstStyle>
            <a:lvl1pPr>
              <a:lnSpc>
                <a:spcPct val="100000"/>
              </a:lnSpc>
              <a:defRPr sz="2400">
                <a:latin typeface="Arial" panose="020B0604020202020204" pitchFamily="34" charset="0"/>
                <a:cs typeface="Arial" panose="020B0604020202020204" pitchFamily="34" charset="0"/>
              </a:defRPr>
            </a:lvl1pPr>
            <a:lvl2pPr>
              <a:lnSpc>
                <a:spcPct val="100000"/>
              </a:lnSpc>
              <a:defRPr sz="2000">
                <a:latin typeface="Arial" panose="020B0604020202020204" pitchFamily="34" charset="0"/>
                <a:cs typeface="Arial" panose="020B0604020202020204" pitchFamily="34" charset="0"/>
              </a:defRPr>
            </a:lvl2pPr>
            <a:lvl3pPr>
              <a:lnSpc>
                <a:spcPct val="100000"/>
              </a:lnSpc>
              <a:defRPr sz="1800">
                <a:latin typeface="Arial" panose="020B0604020202020204" pitchFamily="34" charset="0"/>
                <a:cs typeface="Arial" panose="020B0604020202020204" pitchFamily="34" charset="0"/>
              </a:defRPr>
            </a:lvl3pPr>
            <a:lvl4pPr>
              <a:lnSpc>
                <a:spcPct val="100000"/>
              </a:lnSpc>
              <a:defRPr sz="1600">
                <a:latin typeface="Arial" panose="020B0604020202020204" pitchFamily="34" charset="0"/>
                <a:cs typeface="Arial" panose="020B0604020202020204" pitchFamily="34" charset="0"/>
              </a:defRPr>
            </a:lvl4pPr>
            <a:lvl5pPr>
              <a:lnSpc>
                <a:spcPct val="100000"/>
              </a:lnSpc>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6996E147-CA84-4258-821B-C5DD5FF2454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18F977-6C15-49B1-AA07-BEE9975E7737}" type="slidenum">
              <a:rPr kumimoji="0" lang="en-US" sz="1200" b="0" i="0" u="none" strike="noStrike" kern="1200" cap="none" spc="0" normalizeH="0" baseline="0" noProof="0" smtClean="0">
                <a:ln>
                  <a:noFill/>
                </a:ln>
                <a:solidFill>
                  <a:srgbClr val="262261">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262261">
                  <a:tint val="75000"/>
                </a:srgbClr>
              </a:solidFill>
              <a:effectLst/>
              <a:uLnTx/>
              <a:uFillTx/>
              <a:latin typeface="Arial" panose="020B0604020202020204"/>
              <a:ea typeface="+mn-ea"/>
              <a:cs typeface="+mn-cs"/>
            </a:endParaRPr>
          </a:p>
        </p:txBody>
      </p:sp>
      <p:sp>
        <p:nvSpPr>
          <p:cNvPr id="8" name="Text Placeholder 7">
            <a:extLst>
              <a:ext uri="{FF2B5EF4-FFF2-40B4-BE49-F238E27FC236}">
                <a16:creationId xmlns:a16="http://schemas.microsoft.com/office/drawing/2014/main" id="{66C76C54-2CFF-6D40-B53F-7312826CFBE1}"/>
              </a:ext>
            </a:extLst>
          </p:cNvPr>
          <p:cNvSpPr>
            <a:spLocks noGrp="1"/>
          </p:cNvSpPr>
          <p:nvPr>
            <p:ph type="body" sz="quarter" idx="13" hasCustomPrompt="1"/>
          </p:nvPr>
        </p:nvSpPr>
        <p:spPr>
          <a:xfrm>
            <a:off x="380999" y="6105981"/>
            <a:ext cx="11097410" cy="501650"/>
          </a:xfrm>
        </p:spPr>
        <p:txBody>
          <a:bodyPr anchor="b">
            <a:normAutofit/>
          </a:bodyPr>
          <a:lstStyle>
            <a:lvl1pPr marL="0" indent="0">
              <a:buNone/>
              <a:defRPr sz="900">
                <a:latin typeface="Arial" panose="020B0604020202020204" pitchFamily="34" charset="0"/>
                <a:cs typeface="Arial" panose="020B0604020202020204" pitchFamily="34" charset="0"/>
              </a:defRPr>
            </a:lvl1pPr>
          </a:lstStyle>
          <a:p>
            <a:pPr lvl="0"/>
            <a:r>
              <a:rPr lang="en-US" dirty="0"/>
              <a:t>References/Footnotes/Abbreviations</a:t>
            </a:r>
          </a:p>
        </p:txBody>
      </p:sp>
    </p:spTree>
    <p:extLst>
      <p:ext uri="{BB962C8B-B14F-4D97-AF65-F5344CB8AC3E}">
        <p14:creationId xmlns:p14="http://schemas.microsoft.com/office/powerpoint/2010/main" val="329641725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517774" y="452460"/>
            <a:ext cx="9821333" cy="1309687"/>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sz="2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cxnSp>
        <p:nvCxnSpPr>
          <p:cNvPr id="3" name="Straight Connector 2">
            <a:extLst>
              <a:ext uri="{FF2B5EF4-FFF2-40B4-BE49-F238E27FC236}">
                <a16:creationId xmlns:a16="http://schemas.microsoft.com/office/drawing/2014/main" id="{A7D08E78-1BD7-49D3-85F1-6ECA96191AC5}"/>
              </a:ext>
            </a:extLst>
          </p:cNvPr>
          <p:cNvCxnSpPr>
            <a:cxnSpLocks/>
          </p:cNvCxnSpPr>
          <p:nvPr userDrawn="1"/>
        </p:nvCxnSpPr>
        <p:spPr>
          <a:xfrm>
            <a:off x="228600" y="1302611"/>
            <a:ext cx="11734800"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85154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115.xml"/><Relationship Id="rId7" Type="http://schemas.openxmlformats.org/officeDocument/2006/relationships/theme" Target="../theme/theme10.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5" Type="http://schemas.openxmlformats.org/officeDocument/2006/relationships/slideLayout" Target="../slideLayouts/slideLayout117.xml"/><Relationship Id="rId4" Type="http://schemas.openxmlformats.org/officeDocument/2006/relationships/slideLayout" Target="../slideLayouts/slideLayout11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slide" Target="../slides/slide35.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image" Target="../media/image31.jpeg"/><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theme" Target="../theme/theme11.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image" Target="../media/image32.png"/></Relationships>
</file>

<file path=ppt/slideMasters/_rels/slideMaster12.xml.rels><?xml version="1.0" encoding="UTF-8" standalone="yes"?>
<Relationships xmlns="http://schemas.openxmlformats.org/package/2006/relationships"><Relationship Id="rId8" Type="http://schemas.openxmlformats.org/officeDocument/2006/relationships/theme" Target="../theme/theme12.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5" Type="http://schemas.openxmlformats.org/officeDocument/2006/relationships/slideLayout" Target="../slideLayouts/slideLayout133.xml"/><Relationship Id="rId4"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138.xml"/><Relationship Id="rId7" Type="http://schemas.openxmlformats.org/officeDocument/2006/relationships/theme" Target="../theme/theme13.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5" Type="http://schemas.openxmlformats.org/officeDocument/2006/relationships/slideLayout" Target="../slideLayouts/slideLayout140.xml"/><Relationship Id="rId4" Type="http://schemas.openxmlformats.org/officeDocument/2006/relationships/slideLayout" Target="../slideLayouts/slideLayout13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4.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0.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15.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slide" Target="../slides/slide4.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image" Target="../media/image31.jpeg"/><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theme" Target="../theme/theme16.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 Id="rId14" Type="http://schemas.openxmlformats.org/officeDocument/2006/relationships/image" Target="../media/image32.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1.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theme" Target="../theme/theme17.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 Id="rId9" Type="http://schemas.openxmlformats.org/officeDocument/2006/relationships/image" Target="../media/image8.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6" Type="http://schemas.openxmlformats.org/officeDocument/2006/relationships/theme" Target="../theme/theme4.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5.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68.xml"/><Relationship Id="rId7" Type="http://schemas.openxmlformats.org/officeDocument/2006/relationships/slideLayout" Target="../slideLayouts/slideLayout72.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5" Type="http://schemas.openxmlformats.org/officeDocument/2006/relationships/slideLayout" Target="../slideLayouts/slideLayout70.xml"/><Relationship Id="rId4" Type="http://schemas.openxmlformats.org/officeDocument/2006/relationships/slideLayout" Target="../slideLayouts/slideLayout69.xml"/><Relationship Id="rId9" Type="http://schemas.openxmlformats.org/officeDocument/2006/relationships/image" Target="../media/image9.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18" Type="http://schemas.openxmlformats.org/officeDocument/2006/relationships/theme" Target="../theme/theme8.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slideLayout" Target="../slideLayouts/slideLayout100.xml"/><Relationship Id="rId2" Type="http://schemas.openxmlformats.org/officeDocument/2006/relationships/slideLayout" Target="../slideLayouts/slideLayout85.xml"/><Relationship Id="rId16" Type="http://schemas.openxmlformats.org/officeDocument/2006/relationships/slideLayout" Target="../slideLayouts/slideLayout99.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theme" Target="../theme/theme9.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image" Target="../media/image1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6">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444743874"/>
      </p:ext>
    </p:extLst>
  </p:cSld>
  <p:clrMap bg1="lt1" tx1="dk1" bg2="lt2" tx2="dk2" accent1="accent1" accent2="accent2" accent3="accent3" accent4="accent4" accent5="accent5" accent6="accent6" hlink="hlink" folHlink="folHlink"/>
  <p:sldLayoutIdLst>
    <p:sldLayoutId id="2147484509" r:id="rId1"/>
    <p:sldLayoutId id="2147484510" r:id="rId2"/>
    <p:sldLayoutId id="2147484511" r:id="rId3"/>
    <p:sldLayoutId id="2147484512" r:id="rId4"/>
    <p:sldLayoutId id="2147484513" r:id="rId5"/>
    <p:sldLayoutId id="2147484514" r:id="rId6"/>
    <p:sldLayoutId id="2147484515" r:id="rId7"/>
    <p:sldLayoutId id="2147484516" r:id="rId8"/>
    <p:sldLayoutId id="2147484517" r:id="rId9"/>
    <p:sldLayoutId id="2147484518" r:id="rId10"/>
    <p:sldLayoutId id="2147484519" r:id="rId11"/>
    <p:sldLayoutId id="2147484520" r:id="rId12"/>
    <p:sldLayoutId id="2147484521" r:id="rId13"/>
    <p:sldLayoutId id="2147484522" r:id="rId14"/>
    <p:sldLayoutId id="2147484523" r:id="rId15"/>
    <p:sldLayoutId id="2147484524" r:id="rId16"/>
    <p:sldLayoutId id="2147484525" r:id="rId17"/>
    <p:sldLayoutId id="2147484544" r:id="rId18"/>
    <p:sldLayoutId id="2147484545" r:id="rId19"/>
    <p:sldLayoutId id="2147484546" r:id="rId20"/>
    <p:sldLayoutId id="2147484547" r:id="rId21"/>
    <p:sldLayoutId id="2147484548" r:id="rId22"/>
    <p:sldLayoutId id="2147484549" r:id="rId23"/>
    <p:sldLayoutId id="2147484550" r:id="rId2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Title Placeholder 14">
            <a:extLst>
              <a:ext uri="{FF2B5EF4-FFF2-40B4-BE49-F238E27FC236}">
                <a16:creationId xmlns:a16="http://schemas.microsoft.com/office/drawing/2014/main" id="{C1B40A55-A07E-F74A-BC88-CD34FB88EF52}"/>
              </a:ext>
            </a:extLst>
          </p:cNvPr>
          <p:cNvSpPr>
            <a:spLocks noGrp="1"/>
          </p:cNvSpPr>
          <p:nvPr>
            <p:ph type="title"/>
          </p:nvPr>
        </p:nvSpPr>
        <p:spPr>
          <a:xfrm>
            <a:off x="609600" y="331155"/>
            <a:ext cx="10972800" cy="1082439"/>
          </a:xfrm>
          <a:prstGeom prst="rect">
            <a:avLst/>
          </a:prstGeom>
        </p:spPr>
        <p:txBody>
          <a:bodyPr vert="horz" wrap="square" lIns="0" tIns="0" rIns="0" bIns="0" rtlCol="0" anchor="b">
            <a:normAutofit/>
          </a:bodyPr>
          <a:lstStyle/>
          <a:p>
            <a:r>
              <a:rPr lang="en-US" dirty="0"/>
              <a:t>Title</a:t>
            </a:r>
          </a:p>
        </p:txBody>
      </p:sp>
      <p:sp>
        <p:nvSpPr>
          <p:cNvPr id="11" name="Text Placeholder 17">
            <a:extLst>
              <a:ext uri="{FF2B5EF4-FFF2-40B4-BE49-F238E27FC236}">
                <a16:creationId xmlns:a16="http://schemas.microsoft.com/office/drawing/2014/main" id="{7A8769A6-BB1F-F94D-9E22-36BAF0157189}"/>
              </a:ext>
            </a:extLst>
          </p:cNvPr>
          <p:cNvSpPr>
            <a:spLocks noGrp="1"/>
          </p:cNvSpPr>
          <p:nvPr>
            <p:ph type="body" idx="1"/>
          </p:nvPr>
        </p:nvSpPr>
        <p:spPr>
          <a:xfrm>
            <a:off x="609600" y="1658297"/>
            <a:ext cx="10515600" cy="4310704"/>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2C0DC6FE-712E-8F4C-B335-D0C0A7ADA9C1}"/>
              </a:ext>
            </a:extLst>
          </p:cNvPr>
          <p:cNvSpPr txBox="1">
            <a:spLocks/>
          </p:cNvSpPr>
          <p:nvPr/>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4" indent="-10584"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4" indent="-10584"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pic>
        <p:nvPicPr>
          <p:cNvPr id="12" name="Picture 11"/>
          <p:cNvPicPr>
            <a:picLocks noChangeAspect="1"/>
          </p:cNvPicPr>
          <p:nvPr userDrawn="1"/>
        </p:nvPicPr>
        <p:blipFill rotWithShape="1">
          <a:blip r:embed="rId8" cstate="print">
            <a:extLst>
              <a:ext uri="{28A0092B-C50C-407E-A947-70E740481C1C}">
                <a14:useLocalDpi xmlns:a14="http://schemas.microsoft.com/office/drawing/2010/main" val="0"/>
              </a:ext>
            </a:extLst>
          </a:blip>
          <a:srcRect b="17504"/>
          <a:stretch/>
        </p:blipFill>
        <p:spPr>
          <a:xfrm>
            <a:off x="10017763" y="6218699"/>
            <a:ext cx="1966578" cy="353530"/>
          </a:xfrm>
          <a:prstGeom prst="rect">
            <a:avLst/>
          </a:prstGeom>
        </p:spPr>
      </p:pic>
    </p:spTree>
    <p:extLst>
      <p:ext uri="{BB962C8B-B14F-4D97-AF65-F5344CB8AC3E}">
        <p14:creationId xmlns:p14="http://schemas.microsoft.com/office/powerpoint/2010/main" val="4098373128"/>
      </p:ext>
    </p:extLst>
  </p:cSld>
  <p:clrMap bg1="lt1" tx1="dk1" bg2="lt2" tx2="dk2" accent1="accent1" accent2="accent2" accent3="accent3" accent4="accent4" accent5="accent5" accent6="accent6" hlink="hlink" folHlink="folHlink"/>
  <p:sldLayoutIdLst>
    <p:sldLayoutId id="2147485001" r:id="rId1"/>
    <p:sldLayoutId id="2147485002" r:id="rId2"/>
    <p:sldLayoutId id="2147485003" r:id="rId3"/>
    <p:sldLayoutId id="2147485004" r:id="rId4"/>
    <p:sldLayoutId id="2147485005" r:id="rId5"/>
    <p:sldLayoutId id="2147485006" r:id="rId6"/>
  </p:sldLayoutIdLst>
  <p:txStyles>
    <p:titleStyle>
      <a:lvl1pPr marL="0" marR="0" indent="0" algn="l" defTabSz="609570" rtl="0" eaLnBrk="1" fontAlgn="auto" latinLnBrk="0" hangingPunct="1">
        <a:lnSpc>
          <a:spcPct val="100000"/>
        </a:lnSpc>
        <a:spcBef>
          <a:spcPct val="0"/>
        </a:spcBef>
        <a:spcAft>
          <a:spcPts val="0"/>
        </a:spcAft>
        <a:buClrTx/>
        <a:buSzTx/>
        <a:buFontTx/>
        <a:buNone/>
        <a:tabLst/>
        <a:defRPr sz="3700" b="1" kern="1200">
          <a:solidFill>
            <a:schemeClr val="tx2"/>
          </a:solidFill>
          <a:latin typeface="+mj-lt"/>
          <a:ea typeface="+mj-ea"/>
          <a:cs typeface="Calibri" panose="020F0502020204030204" pitchFamily="34" charset="0"/>
        </a:defRPr>
      </a:lvl1pPr>
    </p:titleStyle>
    <p:bodyStyle>
      <a:lvl1pPr marL="311135" indent="-311135" algn="l" defTabSz="609570" rtl="0" eaLnBrk="1" latinLnBrk="0" hangingPunct="1">
        <a:lnSpc>
          <a:spcPct val="110000"/>
        </a:lnSpc>
        <a:spcBef>
          <a:spcPts val="0"/>
        </a:spcBef>
        <a:spcAft>
          <a:spcPts val="800"/>
        </a:spcAft>
        <a:buClr>
          <a:schemeClr val="accent2"/>
        </a:buClr>
        <a:buFont typeface="Arial" panose="020B0604020202020204" pitchFamily="34" charset="0"/>
        <a:buChar char="•"/>
        <a:tabLst/>
        <a:defRPr sz="2400" kern="1200">
          <a:solidFill>
            <a:srgbClr val="4E4540"/>
          </a:solidFill>
          <a:latin typeface="+mj-lt"/>
          <a:ea typeface="+mn-ea"/>
          <a:cs typeface="Calibri" panose="020F0502020204030204" pitchFamily="34" charset="0"/>
        </a:defRPr>
      </a:lvl1pPr>
      <a:lvl2pPr marL="541840" indent="-234939" algn="l" defTabSz="609570" rtl="0" eaLnBrk="1" latinLnBrk="0" hangingPunct="1">
        <a:lnSpc>
          <a:spcPct val="110000"/>
        </a:lnSpc>
        <a:spcBef>
          <a:spcPts val="0"/>
        </a:spcBef>
        <a:spcAft>
          <a:spcPts val="800"/>
        </a:spcAft>
        <a:buClr>
          <a:schemeClr val="accent2"/>
        </a:buClr>
        <a:buFont typeface="Courier New" panose="02070309020205020404" pitchFamily="49" charset="0"/>
        <a:buChar char="o"/>
        <a:tabLst/>
        <a:defRPr sz="1800" kern="1200">
          <a:solidFill>
            <a:srgbClr val="4E4540"/>
          </a:solidFill>
          <a:latin typeface="+mj-lt"/>
          <a:ea typeface="+mn-ea"/>
          <a:cs typeface="Calibri" panose="020F0502020204030204" pitchFamily="34" charset="0"/>
        </a:defRPr>
      </a:lvl2pPr>
      <a:lvl3pPr marL="766196" indent="-224356" algn="l" defTabSz="609570" rtl="0" eaLnBrk="1" latinLnBrk="0" hangingPunct="1">
        <a:lnSpc>
          <a:spcPct val="100000"/>
        </a:lnSpc>
        <a:spcBef>
          <a:spcPts val="0"/>
        </a:spcBef>
        <a:spcAft>
          <a:spcPts val="800"/>
        </a:spcAft>
        <a:buClr>
          <a:schemeClr val="accent2"/>
        </a:buClr>
        <a:buFont typeface="Wingdings" pitchFamily="2" charset="2"/>
        <a:buChar char="§"/>
        <a:tabLst/>
        <a:defRPr sz="1600" kern="1200">
          <a:solidFill>
            <a:srgbClr val="4E4540"/>
          </a:solidFill>
          <a:latin typeface="+mj-lt"/>
          <a:ea typeface="+mn-ea"/>
          <a:cs typeface="Calibri" panose="020F0502020204030204" pitchFamily="34" charset="0"/>
        </a:defRPr>
      </a:lvl3pPr>
      <a:lvl4pPr marL="999018" indent="-232822" algn="l" defTabSz="609570" rtl="0" eaLnBrk="1" latinLnBrk="0" hangingPunct="1">
        <a:lnSpc>
          <a:spcPct val="100000"/>
        </a:lnSpc>
        <a:spcBef>
          <a:spcPts val="0"/>
        </a:spcBef>
        <a:spcAft>
          <a:spcPts val="800"/>
        </a:spcAft>
        <a:buClr>
          <a:schemeClr val="accent2"/>
        </a:buClr>
        <a:buFont typeface="Arial"/>
        <a:buChar char="–"/>
        <a:tabLst/>
        <a:defRPr sz="1400" kern="1200">
          <a:solidFill>
            <a:srgbClr val="4E4540"/>
          </a:solidFill>
          <a:latin typeface="+mj-lt"/>
          <a:ea typeface="+mn-ea"/>
          <a:cs typeface="Calibri" panose="020F0502020204030204" pitchFamily="34" charset="0"/>
        </a:defRPr>
      </a:lvl4pPr>
      <a:lvl5pPr marL="1225489" indent="-234939" algn="l" defTabSz="609570" rtl="0" eaLnBrk="1" latinLnBrk="0" hangingPunct="1">
        <a:spcBef>
          <a:spcPct val="20000"/>
        </a:spcBef>
        <a:buClr>
          <a:schemeClr val="accent2"/>
        </a:buClr>
        <a:buFont typeface="Arial"/>
        <a:buChar char="»"/>
        <a:tabLst/>
        <a:defRPr sz="1400" kern="1200">
          <a:solidFill>
            <a:schemeClr val="accent3"/>
          </a:solidFill>
          <a:latin typeface="+mj-lt"/>
          <a:ea typeface="+mn-ea"/>
          <a:cs typeface="Calibri" panose="020F0502020204030204" pitchFamily="34" charset="0"/>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384">
          <p15:clr>
            <a:srgbClr val="F26B43"/>
          </p15:clr>
        </p15:guide>
        <p15:guide id="4" pos="7296">
          <p15:clr>
            <a:srgbClr val="F26B43"/>
          </p15:clr>
        </p15:guide>
        <p15:guide id="5" orient="horz" pos="3600">
          <p15:clr>
            <a:srgbClr val="F26B43"/>
          </p15:clr>
        </p15:guide>
        <p15:guide id="6" orient="horz" pos="192">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89000">
              <a:srgbClr val="F3F4F5">
                <a:lumMod val="82000"/>
                <a:lumOff val="18000"/>
              </a:srgbClr>
            </a:gs>
            <a:gs pos="100000">
              <a:schemeClr val="bg1">
                <a:lumMod val="85000"/>
              </a:schemeClr>
            </a:gs>
          </a:gsLst>
          <a:lin ang="5400000" scaled="1"/>
          <a:tileRect/>
        </a:gradFill>
        <a:effectLst/>
      </p:bgPr>
    </p:bg>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E666CB59-59B0-4C08-A1BC-99C06585FC90}"/>
              </a:ext>
            </a:extLst>
          </p:cNvPr>
          <p:cNvPicPr>
            <a:picLocks noChangeAspect="1"/>
          </p:cNvPicPr>
          <p:nvPr userDrawn="1"/>
        </p:nvPicPr>
        <p:blipFill rotWithShape="1">
          <a:blip r:embed="rId12">
            <a:extLst>
              <a:ext uri="{28A0092B-C50C-407E-A947-70E740481C1C}">
                <a14:useLocalDpi xmlns:a14="http://schemas.microsoft.com/office/drawing/2010/main" val="0"/>
              </a:ext>
            </a:extLst>
          </a:blip>
          <a:srcRect l="20315" t="32395" r="78662" b="66570"/>
          <a:stretch/>
        </p:blipFill>
        <p:spPr>
          <a:xfrm>
            <a:off x="0" y="-21944"/>
            <a:ext cx="12192000" cy="1073020"/>
          </a:xfrm>
          <a:prstGeom prst="rect">
            <a:avLst/>
          </a:prstGeom>
        </p:spPr>
      </p:pic>
      <p:sp>
        <p:nvSpPr>
          <p:cNvPr id="2" name="Title Placeholder 1">
            <a:extLst>
              <a:ext uri="{FF2B5EF4-FFF2-40B4-BE49-F238E27FC236}">
                <a16:creationId xmlns:a16="http://schemas.microsoft.com/office/drawing/2014/main" id="{B72A0E16-933D-44BE-8078-87D711B4DA8F}"/>
              </a:ext>
            </a:extLst>
          </p:cNvPr>
          <p:cNvSpPr>
            <a:spLocks noGrp="1"/>
          </p:cNvSpPr>
          <p:nvPr>
            <p:ph type="title"/>
          </p:nvPr>
        </p:nvSpPr>
        <p:spPr>
          <a:xfrm>
            <a:off x="431800" y="142421"/>
            <a:ext cx="11328400" cy="784225"/>
          </a:xfrm>
          <a:prstGeom prst="rect">
            <a:avLst/>
          </a:prstGeom>
        </p:spPr>
        <p:txBody>
          <a:bodyPr vert="horz" lIns="45720" tIns="18288" rIns="45720" bIns="18288" rtlCol="0" anchor="ctr">
            <a:normAutofit/>
          </a:body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424999F0-386E-474F-8A2C-5547B3579924}"/>
              </a:ext>
            </a:extLst>
          </p:cNvPr>
          <p:cNvSpPr>
            <a:spLocks noGrp="1"/>
          </p:cNvSpPr>
          <p:nvPr>
            <p:ph type="body" idx="1"/>
          </p:nvPr>
        </p:nvSpPr>
        <p:spPr>
          <a:xfrm>
            <a:off x="427512" y="1447800"/>
            <a:ext cx="11332688" cy="4762500"/>
          </a:xfrm>
          <a:prstGeom prst="rect">
            <a:avLst/>
          </a:prstGeom>
        </p:spPr>
        <p:txBody>
          <a:bodyPr vert="horz" lIns="45720" tIns="18288" rIns="45720" bIns="1828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a:extLst>
              <a:ext uri="{FF2B5EF4-FFF2-40B4-BE49-F238E27FC236}">
                <a16:creationId xmlns:a16="http://schemas.microsoft.com/office/drawing/2014/main" id="{C0589334-7270-4CE9-B6FD-62F3314A46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F8F5BE1D-B537-4D0A-9252-2FEEBB541552}" type="datetime1">
              <a:rPr lang="en-CA" smtClean="0"/>
              <a:t>2021-06-28</a:t>
            </a:fld>
            <a:endParaRPr lang="en-CA"/>
          </a:p>
        </p:txBody>
      </p:sp>
      <p:sp>
        <p:nvSpPr>
          <p:cNvPr id="5" name="Footer Placeholder 4">
            <a:extLst>
              <a:ext uri="{FF2B5EF4-FFF2-40B4-BE49-F238E27FC236}">
                <a16:creationId xmlns:a16="http://schemas.microsoft.com/office/drawing/2014/main" id="{78DAE1A9-BD69-4D33-B068-261CBB1120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CA"/>
          </a:p>
        </p:txBody>
      </p:sp>
      <p:pic>
        <p:nvPicPr>
          <p:cNvPr id="8" name="Picture 7">
            <a:hlinkClick r:id="rId13" action="ppaction://hlinksldjump"/>
            <a:extLst>
              <a:ext uri="{FF2B5EF4-FFF2-40B4-BE49-F238E27FC236}">
                <a16:creationId xmlns:a16="http://schemas.microsoft.com/office/drawing/2014/main" id="{A3545EE7-4335-4D90-BADC-368EBFB4BA20}"/>
              </a:ext>
            </a:extLst>
          </p:cNvPr>
          <p:cNvPicPr>
            <a:picLocks noChangeAspect="1"/>
          </p:cNvPicPr>
          <p:nvPr userDrawn="1"/>
        </p:nvPicPr>
        <p:blipFill rotWithShape="1">
          <a:blip r:embed="rId14"/>
          <a:srcRect l="25189" r="25434" b="58670"/>
          <a:stretch/>
        </p:blipFill>
        <p:spPr>
          <a:xfrm>
            <a:off x="11435938" y="6201563"/>
            <a:ext cx="577970" cy="514016"/>
          </a:xfrm>
          <a:prstGeom prst="rect">
            <a:avLst/>
          </a:prstGeom>
        </p:spPr>
      </p:pic>
    </p:spTree>
    <p:extLst>
      <p:ext uri="{BB962C8B-B14F-4D97-AF65-F5344CB8AC3E}">
        <p14:creationId xmlns:p14="http://schemas.microsoft.com/office/powerpoint/2010/main" val="2760052766"/>
      </p:ext>
    </p:extLst>
  </p:cSld>
  <p:clrMap bg1="lt1" tx1="dk1" bg2="lt2" tx2="dk2" accent1="accent1" accent2="accent2" accent3="accent3" accent4="accent4" accent5="accent5" accent6="accent6" hlink="hlink" folHlink="folHlink"/>
  <p:sldLayoutIdLst>
    <p:sldLayoutId id="2147485028" r:id="rId1"/>
    <p:sldLayoutId id="2147485029" r:id="rId2"/>
    <p:sldLayoutId id="2147485030" r:id="rId3"/>
    <p:sldLayoutId id="2147485031" r:id="rId4"/>
    <p:sldLayoutId id="2147485032" r:id="rId5"/>
    <p:sldLayoutId id="2147485033" r:id="rId6"/>
    <p:sldLayoutId id="2147485034" r:id="rId7"/>
    <p:sldLayoutId id="2147485035" r:id="rId8"/>
    <p:sldLayoutId id="2147485036" r:id="rId9"/>
    <p:sldLayoutId id="2147485037" r:id="rId10"/>
  </p:sldLayoutIdLst>
  <p:hf hdr="0" ftr="0" dt="0"/>
  <p:txStyles>
    <p:titleStyle>
      <a:lvl1pPr algn="ctr" defTabSz="914400" rtl="0" eaLnBrk="1" latinLnBrk="0" hangingPunct="1">
        <a:lnSpc>
          <a:spcPct val="90000"/>
        </a:lnSpc>
        <a:spcBef>
          <a:spcPts val="200"/>
        </a:spcBef>
        <a:spcAft>
          <a:spcPts val="200"/>
        </a:spcAft>
        <a:buNone/>
        <a:defRPr sz="3600" b="1"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5000"/>
        </a:lnSpc>
        <a:spcBef>
          <a:spcPts val="200"/>
        </a:spcBef>
        <a:spcAft>
          <a:spcPts val="30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5000"/>
        </a:lnSpc>
        <a:spcBef>
          <a:spcPts val="200"/>
        </a:spcBef>
        <a:spcAft>
          <a:spcPts val="3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200"/>
        </a:spcBef>
        <a:spcAft>
          <a:spcPts val="20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200"/>
        </a:spcBef>
        <a:spcAft>
          <a:spcPts val="200"/>
        </a:spcAft>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200"/>
        </a:spcBef>
        <a:spcAft>
          <a:spcPts val="20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12">
          <p15:clr>
            <a:srgbClr val="F26B43"/>
          </p15:clr>
        </p15:guide>
        <p15:guide id="2" pos="192">
          <p15:clr>
            <a:srgbClr val="F26B43"/>
          </p15:clr>
        </p15:guide>
        <p15:guide id="3" orient="horz" pos="3912">
          <p15:clr>
            <a:srgbClr val="F26B43"/>
          </p15:clr>
        </p15:guide>
        <p15:guide id="4" pos="7488">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3F5CB5-3E23-1D4A-BADD-D6793A11B8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6312CB-77B5-424E-88EB-69740791CA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4243659"/>
      </p:ext>
    </p:extLst>
  </p:cSld>
  <p:clrMap bg1="lt1" tx1="dk1" bg2="lt2" tx2="dk2" accent1="accent1" accent2="accent2" accent3="accent3" accent4="accent4" accent5="accent5" accent6="accent6" hlink="hlink" folHlink="folHlink"/>
  <p:sldLayoutIdLst>
    <p:sldLayoutId id="2147485039" r:id="rId1"/>
    <p:sldLayoutId id="2147485040" r:id="rId2"/>
    <p:sldLayoutId id="2147485041" r:id="rId3"/>
    <p:sldLayoutId id="2147485042" r:id="rId4"/>
    <p:sldLayoutId id="2147485043" r:id="rId5"/>
    <p:sldLayoutId id="2147485044" r:id="rId6"/>
    <p:sldLayoutId id="2147485045" r:id="rId7"/>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B972F6-3EDA-CB42-B992-5C68B1C85499}"/>
              </a:ext>
            </a:extLst>
          </p:cNvPr>
          <p:cNvSpPr>
            <a:spLocks noGrp="1"/>
          </p:cNvSpPr>
          <p:nvPr>
            <p:ph type="title"/>
          </p:nvPr>
        </p:nvSpPr>
        <p:spPr>
          <a:xfrm>
            <a:off x="699911" y="327441"/>
            <a:ext cx="10792178" cy="920998"/>
          </a:xfrm>
          <a:prstGeom prst="rect">
            <a:avLst/>
          </a:prstGeom>
        </p:spPr>
        <p:txBody>
          <a:bodyPr vert="horz" lIns="0" tIns="0" rIns="0" bIns="0" rtlCol="0" anchor="b">
            <a:noAutofit/>
          </a:bodyPr>
          <a:lstStyle/>
          <a:p>
            <a:r>
              <a:rPr lang="en-US" dirty="0"/>
              <a:t>Click to edit Master title style</a:t>
            </a:r>
          </a:p>
        </p:txBody>
      </p:sp>
      <p:sp>
        <p:nvSpPr>
          <p:cNvPr id="3" name="Text Placeholder 2">
            <a:extLst>
              <a:ext uri="{FF2B5EF4-FFF2-40B4-BE49-F238E27FC236}">
                <a16:creationId xmlns:a16="http://schemas.microsoft.com/office/drawing/2014/main" id="{A02F2B17-9B46-FE46-BCD5-4C7D0A6A7934}"/>
              </a:ext>
            </a:extLst>
          </p:cNvPr>
          <p:cNvSpPr>
            <a:spLocks noGrp="1"/>
          </p:cNvSpPr>
          <p:nvPr>
            <p:ph type="body" idx="1"/>
          </p:nvPr>
        </p:nvSpPr>
        <p:spPr>
          <a:xfrm>
            <a:off x="699911" y="1365814"/>
            <a:ext cx="10746920" cy="45720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a:extLst>
              <a:ext uri="{FF2B5EF4-FFF2-40B4-BE49-F238E27FC236}">
                <a16:creationId xmlns:a16="http://schemas.microsoft.com/office/drawing/2014/main" id="{B1C135C9-5ED4-FD4F-9272-47C1D45E2120}"/>
              </a:ext>
            </a:extLst>
          </p:cNvPr>
          <p:cNvSpPr>
            <a:spLocks noGrp="1"/>
          </p:cNvSpPr>
          <p:nvPr>
            <p:ph type="sldNum" sz="quarter" idx="4"/>
          </p:nvPr>
        </p:nvSpPr>
        <p:spPr>
          <a:xfrm>
            <a:off x="11425286" y="6463722"/>
            <a:ext cx="699911" cy="284206"/>
          </a:xfrm>
          <a:prstGeom prst="rect">
            <a:avLst/>
          </a:prstGeom>
        </p:spPr>
        <p:txBody>
          <a:bodyPr lIns="182880" anchor="ctr"/>
          <a:lstStyle>
            <a:lvl1pPr algn="l">
              <a:defRPr sz="1200">
                <a:solidFill>
                  <a:schemeClr val="accent4"/>
                </a:solidFill>
              </a:defRPr>
            </a:lvl1pPr>
          </a:lstStyle>
          <a:p>
            <a:fld id="{2DB2551F-0F36-184F-87EE-E0604C929E46}" type="slidenum">
              <a:rPr lang="en-US" smtClean="0"/>
              <a:pPr/>
              <a:t>‹#›</a:t>
            </a:fld>
            <a:endParaRPr lang="en-US" dirty="0">
              <a:solidFill>
                <a:schemeClr val="accent4"/>
              </a:solidFill>
            </a:endParaRPr>
          </a:p>
        </p:txBody>
      </p:sp>
      <p:sp>
        <p:nvSpPr>
          <p:cNvPr id="11" name="Rectangle 10">
            <a:extLst>
              <a:ext uri="{FF2B5EF4-FFF2-40B4-BE49-F238E27FC236}">
                <a16:creationId xmlns:a16="http://schemas.microsoft.com/office/drawing/2014/main" id="{E674DBDD-0729-1A40-9476-6B7A9BFC086D}"/>
              </a:ext>
            </a:extLst>
          </p:cNvPr>
          <p:cNvSpPr/>
          <p:nvPr userDrawn="1"/>
        </p:nvSpPr>
        <p:spPr>
          <a:xfrm>
            <a:off x="7136093" y="6463722"/>
            <a:ext cx="4289193" cy="307777"/>
          </a:xfrm>
          <a:prstGeom prst="rect">
            <a:avLst/>
          </a:prstGeom>
        </p:spPr>
        <p:txBody>
          <a:bodyPr wrap="square" rIns="182880">
            <a:spAutoFit/>
          </a:bodyPr>
          <a:lstStyle/>
          <a:p>
            <a:pPr algn="r"/>
            <a:r>
              <a:rPr lang="en-US" sz="1400" b="0" dirty="0">
                <a:solidFill>
                  <a:schemeClr val="accent2"/>
                </a:solidFill>
              </a:rPr>
              <a:t>OPINIONS IN </a:t>
            </a:r>
            <a:r>
              <a:rPr lang="en-US" sz="1400" b="1" dirty="0">
                <a:solidFill>
                  <a:schemeClr val="accent4"/>
                </a:solidFill>
              </a:rPr>
              <a:t>HER2+ METASTATIC BREAST CANCER</a:t>
            </a:r>
          </a:p>
        </p:txBody>
      </p:sp>
      <p:cxnSp>
        <p:nvCxnSpPr>
          <p:cNvPr id="13" name="Straight Connector 12">
            <a:extLst>
              <a:ext uri="{FF2B5EF4-FFF2-40B4-BE49-F238E27FC236}">
                <a16:creationId xmlns:a16="http://schemas.microsoft.com/office/drawing/2014/main" id="{9D6D8077-E34A-7541-A733-8CD144D06D49}"/>
              </a:ext>
            </a:extLst>
          </p:cNvPr>
          <p:cNvCxnSpPr>
            <a:cxnSpLocks/>
          </p:cNvCxnSpPr>
          <p:nvPr userDrawn="1"/>
        </p:nvCxnSpPr>
        <p:spPr>
          <a:xfrm flipV="1">
            <a:off x="11425287" y="6463723"/>
            <a:ext cx="0" cy="284205"/>
          </a:xfrm>
          <a:prstGeom prst="line">
            <a:avLst/>
          </a:prstGeom>
          <a:ln w="317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C92CC75B-28B6-944E-98D3-C1F289AFEAEB}"/>
              </a:ext>
            </a:extLst>
          </p:cNvPr>
          <p:cNvPicPr>
            <a:picLocks noChangeAspect="1"/>
          </p:cNvPicPr>
          <p:nvPr userDrawn="1"/>
        </p:nvPicPr>
        <p:blipFill rotWithShape="1">
          <a:blip r:embed="rId8"/>
          <a:srcRect l="49112" t="92" b="92"/>
          <a:stretch/>
        </p:blipFill>
        <p:spPr>
          <a:xfrm>
            <a:off x="-1" y="0"/>
            <a:ext cx="654653" cy="1248440"/>
          </a:xfrm>
          <a:prstGeom prst="rect">
            <a:avLst/>
          </a:prstGeom>
        </p:spPr>
      </p:pic>
    </p:spTree>
    <p:extLst>
      <p:ext uri="{BB962C8B-B14F-4D97-AF65-F5344CB8AC3E}">
        <p14:creationId xmlns:p14="http://schemas.microsoft.com/office/powerpoint/2010/main" val="2483915083"/>
      </p:ext>
    </p:extLst>
  </p:cSld>
  <p:clrMap bg1="lt1" tx1="dk1" bg2="lt2" tx2="dk2" accent1="accent1" accent2="accent2" accent3="accent3" accent4="accent4" accent5="accent5" accent6="accent6" hlink="hlink" folHlink="folHlink"/>
  <p:sldLayoutIdLst>
    <p:sldLayoutId id="2147485081" r:id="rId1"/>
    <p:sldLayoutId id="2147485082" r:id="rId2"/>
    <p:sldLayoutId id="2147485083" r:id="rId3"/>
    <p:sldLayoutId id="2147485084" r:id="rId4"/>
    <p:sldLayoutId id="2147485085" r:id="rId5"/>
    <p:sldLayoutId id="2147485086" r:id="rId6"/>
  </p:sldLayoutIdLst>
  <p:hf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320040" indent="-320040" algn="l" defTabSz="914400" rtl="0" eaLnBrk="1" latinLnBrk="0" hangingPunct="1">
        <a:lnSpc>
          <a:spcPct val="100000"/>
        </a:lnSpc>
        <a:spcBef>
          <a:spcPts val="300"/>
        </a:spcBef>
        <a:buClr>
          <a:schemeClr val="accent4"/>
        </a:buClr>
        <a:buSzPct val="85000"/>
        <a:buFont typeface="Wingdings" pitchFamily="2" charset="2"/>
        <a:buChar char="§"/>
        <a:defRPr sz="2400" kern="1200">
          <a:solidFill>
            <a:schemeClr val="tx1"/>
          </a:solidFill>
          <a:latin typeface="+mn-lt"/>
          <a:ea typeface="+mn-ea"/>
          <a:cs typeface="+mn-cs"/>
        </a:defRPr>
      </a:lvl1pPr>
      <a:lvl2pPr marL="685800" indent="-320040" algn="l" defTabSz="914400" rtl="0" eaLnBrk="1" latinLnBrk="0" hangingPunct="1">
        <a:lnSpc>
          <a:spcPct val="100000"/>
        </a:lnSpc>
        <a:spcBef>
          <a:spcPts val="300"/>
        </a:spcBef>
        <a:buClr>
          <a:schemeClr val="accent4"/>
        </a:buClr>
        <a:buFont typeface="System Font Regular"/>
        <a:buChar char="–"/>
        <a:defRPr sz="2200" kern="1200">
          <a:solidFill>
            <a:schemeClr val="tx1"/>
          </a:solidFill>
          <a:latin typeface="+mn-lt"/>
          <a:ea typeface="+mn-ea"/>
          <a:cs typeface="+mn-cs"/>
        </a:defRPr>
      </a:lvl2pPr>
      <a:lvl3pPr marL="1143000" indent="-320040" algn="l" defTabSz="914400" rtl="0" eaLnBrk="1" latinLnBrk="0" hangingPunct="1">
        <a:lnSpc>
          <a:spcPct val="100000"/>
        </a:lnSpc>
        <a:spcBef>
          <a:spcPts val="300"/>
        </a:spcBef>
        <a:buClr>
          <a:schemeClr val="accent4"/>
        </a:buClr>
        <a:buFont typeface="Arial" panose="020B0604020202020204" pitchFamily="34" charset="0"/>
        <a:buChar char="•"/>
        <a:defRPr sz="2000" kern="1200">
          <a:solidFill>
            <a:schemeClr val="tx1"/>
          </a:solidFill>
          <a:latin typeface="+mn-lt"/>
          <a:ea typeface="+mn-ea"/>
          <a:cs typeface="+mn-cs"/>
        </a:defRPr>
      </a:lvl3pPr>
      <a:lvl4pPr marL="1600200" indent="-320040" algn="l" defTabSz="914400" rtl="0" eaLnBrk="1" latinLnBrk="0" hangingPunct="1">
        <a:lnSpc>
          <a:spcPct val="100000"/>
        </a:lnSpc>
        <a:spcBef>
          <a:spcPts val="300"/>
        </a:spcBef>
        <a:buClr>
          <a:schemeClr val="accent4"/>
        </a:buClr>
        <a:buFont typeface="Wingdings" pitchFamily="2" charset="2"/>
        <a:buChar char="§"/>
        <a:defRPr sz="1800" kern="1200">
          <a:solidFill>
            <a:schemeClr val="tx1"/>
          </a:solidFill>
          <a:latin typeface="+mn-lt"/>
          <a:ea typeface="+mn-ea"/>
          <a:cs typeface="+mn-cs"/>
        </a:defRPr>
      </a:lvl4pPr>
      <a:lvl5pPr marL="2057400" indent="-320040" algn="l" defTabSz="914400" rtl="0" eaLnBrk="1" latinLnBrk="0" hangingPunct="1">
        <a:lnSpc>
          <a:spcPct val="100000"/>
        </a:lnSpc>
        <a:spcBef>
          <a:spcPts val="300"/>
        </a:spcBef>
        <a:buClr>
          <a:schemeClr val="accent4"/>
        </a:buClr>
        <a:buFont typeface="Monaco" pitchFamily="2" charset="77"/>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5808">
          <p15:clr>
            <a:srgbClr val="F26B43"/>
          </p15:clr>
        </p15:guide>
        <p15:guide id="4" pos="7512">
          <p15:clr>
            <a:srgbClr val="F26B43"/>
          </p15:clr>
        </p15:guide>
        <p15:guide id="5" orient="horz" pos="3864">
          <p15:clr>
            <a:srgbClr val="F26B43"/>
          </p15:clr>
        </p15:guide>
        <p15:guide id="6" pos="5160">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280DA9-1C6C-BA41-BED0-CC6A67640EFF}"/>
              </a:ext>
            </a:extLst>
          </p:cNvPr>
          <p:cNvSpPr>
            <a:spLocks noGrp="1"/>
          </p:cNvSpPr>
          <p:nvPr>
            <p:ph type="title"/>
          </p:nvPr>
        </p:nvSpPr>
        <p:spPr>
          <a:xfrm>
            <a:off x="609600" y="112390"/>
            <a:ext cx="10982960" cy="1062681"/>
          </a:xfrm>
          <a:prstGeom prst="rect">
            <a:avLst/>
          </a:prstGeom>
        </p:spPr>
        <p:txBody>
          <a:bodyPr vert="horz" lIns="0" tIns="0" rIns="0" bIns="0" rtlCol="0" anchor="b">
            <a:noAutofit/>
          </a:bodyPr>
          <a:lstStyle/>
          <a:p>
            <a:r>
              <a:rPr lang="en-US" dirty="0"/>
              <a:t>Click to edit Master title style</a:t>
            </a:r>
          </a:p>
        </p:txBody>
      </p:sp>
      <p:sp>
        <p:nvSpPr>
          <p:cNvPr id="3" name="Text Placeholder 2">
            <a:extLst>
              <a:ext uri="{FF2B5EF4-FFF2-40B4-BE49-F238E27FC236}">
                <a16:creationId xmlns:a16="http://schemas.microsoft.com/office/drawing/2014/main" id="{AC71831A-FE76-1944-82B1-9F4649952B26}"/>
              </a:ext>
            </a:extLst>
          </p:cNvPr>
          <p:cNvSpPr>
            <a:spLocks noGrp="1"/>
          </p:cNvSpPr>
          <p:nvPr>
            <p:ph type="body" idx="1"/>
          </p:nvPr>
        </p:nvSpPr>
        <p:spPr>
          <a:xfrm>
            <a:off x="609600" y="1325754"/>
            <a:ext cx="10982960" cy="4841365"/>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5">
            <a:extLst>
              <a:ext uri="{FF2B5EF4-FFF2-40B4-BE49-F238E27FC236}">
                <a16:creationId xmlns:a16="http://schemas.microsoft.com/office/drawing/2014/main" id="{99AB613D-D260-0F46-A9F9-C80FD3753274}"/>
              </a:ext>
            </a:extLst>
          </p:cNvPr>
          <p:cNvSpPr>
            <a:spLocks noGrp="1"/>
          </p:cNvSpPr>
          <p:nvPr>
            <p:ph type="sldNum" sz="quarter" idx="4"/>
          </p:nvPr>
        </p:nvSpPr>
        <p:spPr>
          <a:xfrm>
            <a:off x="11814231" y="6487886"/>
            <a:ext cx="284206" cy="284206"/>
          </a:xfrm>
          <a:prstGeom prst="rect">
            <a:avLst/>
          </a:prstGeom>
        </p:spPr>
        <p:txBody>
          <a:bodyPr vert="horz" lIns="0" tIns="0" rIns="0" bIns="0" rtlCol="0" anchor="ctr">
            <a:noAutofit/>
          </a:bodyPr>
          <a:lstStyle>
            <a:lvl1pPr algn="ctr">
              <a:defRPr sz="1000" b="1">
                <a:solidFill>
                  <a:schemeClr val="tx1">
                    <a:lumMod val="75000"/>
                    <a:lumOff val="25000"/>
                  </a:schemeClr>
                </a:solidFill>
              </a:defRPr>
            </a:lvl1pPr>
          </a:lstStyle>
          <a:p>
            <a:fld id="{2DB2551F-0F36-184F-87EE-E0604C929E46}" type="slidenum">
              <a:rPr lang="en-US" smtClean="0"/>
              <a:pPr/>
              <a:t>‹#›</a:t>
            </a:fld>
            <a:endParaRPr lang="en-US" dirty="0"/>
          </a:p>
        </p:txBody>
      </p:sp>
      <p:sp>
        <p:nvSpPr>
          <p:cNvPr id="9" name="Footer Placeholder 3">
            <a:extLst>
              <a:ext uri="{FF2B5EF4-FFF2-40B4-BE49-F238E27FC236}">
                <a16:creationId xmlns:a16="http://schemas.microsoft.com/office/drawing/2014/main" id="{4D297B88-0BB6-CE4A-BB0A-A6704858C2B2}"/>
              </a:ext>
            </a:extLst>
          </p:cNvPr>
          <p:cNvSpPr>
            <a:spLocks noGrp="1"/>
          </p:cNvSpPr>
          <p:nvPr>
            <p:ph type="ftr" sz="quarter" idx="3"/>
          </p:nvPr>
        </p:nvSpPr>
        <p:spPr>
          <a:xfrm>
            <a:off x="8728751" y="6609658"/>
            <a:ext cx="2448560" cy="210044"/>
          </a:xfrm>
          <a:prstGeom prst="rect">
            <a:avLst/>
          </a:prstGeom>
        </p:spPr>
        <p:txBody>
          <a:bodyPr vert="horz" lIns="91440" tIns="45720" rIns="91440" bIns="45720" rtlCol="0" anchor="ctr"/>
          <a:lstStyle>
            <a:lvl1pPr algn="r">
              <a:defRPr sz="900">
                <a:solidFill>
                  <a:schemeClr val="bg1">
                    <a:lumMod val="50000"/>
                  </a:schemeClr>
                </a:solidFill>
              </a:defRPr>
            </a:lvl1pPr>
          </a:lstStyle>
          <a:p>
            <a:r>
              <a:rPr lang="en-US" dirty="0"/>
              <a:t>Confidential</a:t>
            </a:r>
          </a:p>
        </p:txBody>
      </p:sp>
    </p:spTree>
    <p:extLst>
      <p:ext uri="{BB962C8B-B14F-4D97-AF65-F5344CB8AC3E}">
        <p14:creationId xmlns:p14="http://schemas.microsoft.com/office/powerpoint/2010/main" val="3021257051"/>
      </p:ext>
    </p:extLst>
  </p:cSld>
  <p:clrMap bg1="lt1" tx1="dk1" bg2="lt2" tx2="dk2" accent1="accent1" accent2="accent2" accent3="accent3" accent4="accent4" accent5="accent5" accent6="accent6" hlink="hlink" folHlink="folHlink"/>
  <p:sldLayoutIdLst>
    <p:sldLayoutId id="2147485088" r:id="rId1"/>
    <p:sldLayoutId id="2147485089" r:id="rId2"/>
    <p:sldLayoutId id="2147485090" r:id="rId3"/>
    <p:sldLayoutId id="2147485091" r:id="rId4"/>
    <p:sldLayoutId id="2147485092" r:id="rId5"/>
    <p:sldLayoutId id="2147485093" r:id="rId6"/>
    <p:sldLayoutId id="2147485094" r:id="rId7"/>
    <p:sldLayoutId id="2147485095" r:id="rId8"/>
    <p:sldLayoutId id="2147485096" r:id="rId9"/>
    <p:sldLayoutId id="2147485097" r:id="rId10"/>
    <p:sldLayoutId id="2147485098" r:id="rId11"/>
  </p:sldLayoutIdLst>
  <p:hf hdr="0" dt="0"/>
  <p:txStyles>
    <p:title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600"/>
        </a:spcAft>
        <a:buClr>
          <a:schemeClr val="accent1">
            <a:lumMod val="75000"/>
          </a:schemeClr>
        </a:buClr>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0"/>
        </a:spcBef>
        <a:spcAft>
          <a:spcPts val="600"/>
        </a:spcAft>
        <a:buClr>
          <a:schemeClr val="accent1">
            <a:lumMod val="75000"/>
          </a:schemeClr>
        </a:buClr>
        <a:buFont typeface="Cambria" panose="02040503050406030204" pitchFamily="18"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0"/>
        </a:spcBef>
        <a:spcAft>
          <a:spcPts val="600"/>
        </a:spcAft>
        <a:buClr>
          <a:schemeClr val="accent1">
            <a:lumMod val="75000"/>
          </a:schemeClr>
        </a:buClr>
        <a:buFont typeface="Wingdings" pitchFamily="2" charset="2"/>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0"/>
        </a:spcBef>
        <a:spcAft>
          <a:spcPts val="600"/>
        </a:spcAft>
        <a:buClr>
          <a:schemeClr val="accent1">
            <a:lumMod val="75000"/>
          </a:schemeClr>
        </a:buClr>
        <a:buFont typeface="Courier New" panose="02070309020205020404" pitchFamily="49" charset="0"/>
        <a:buChar char="o"/>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600"/>
        </a:spcBef>
        <a:buClr>
          <a:schemeClr val="accent1">
            <a:lumMod val="75000"/>
          </a:schemeClr>
        </a:buClr>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895352" y="569913"/>
            <a:ext cx="10407649" cy="114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895352" y="1906589"/>
            <a:ext cx="10407649" cy="4316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extLst>
      <p:ext uri="{BB962C8B-B14F-4D97-AF65-F5344CB8AC3E}">
        <p14:creationId xmlns:p14="http://schemas.microsoft.com/office/powerpoint/2010/main" val="987448876"/>
      </p:ext>
    </p:extLst>
  </p:cSld>
  <p:clrMap bg1="lt1" tx1="dk1" bg2="lt2" tx2="dk2" accent1="accent1" accent2="accent2" accent3="accent3" accent4="accent4" accent5="accent5" accent6="accent6" hlink="hlink" folHlink="folHlink"/>
  <p:sldLayoutIdLst>
    <p:sldLayoutId id="2147485100" r:id="rId1"/>
    <p:sldLayoutId id="2147485101" r:id="rId2"/>
    <p:sldLayoutId id="2147485102" r:id="rId3"/>
    <p:sldLayoutId id="2147485103" r:id="rId4"/>
    <p:sldLayoutId id="2147485104" r:id="rId5"/>
    <p:sldLayoutId id="2147485105" r:id="rId6"/>
    <p:sldLayoutId id="2147485106" r:id="rId7"/>
    <p:sldLayoutId id="2147485107" r:id="rId8"/>
    <p:sldLayoutId id="2147485108" r:id="rId9"/>
    <p:sldLayoutId id="2147485109" r:id="rId10"/>
    <p:sldLayoutId id="2147485110" r:id="rId11"/>
  </p:sldLayoutIdLst>
  <p:txStyles>
    <p:titleStyle>
      <a:lvl1pPr algn="ctr" defTabSz="428638" rtl="0" fontAlgn="base" hangingPunct="0">
        <a:lnSpc>
          <a:spcPct val="112000"/>
        </a:lnSpc>
        <a:spcBef>
          <a:spcPct val="0"/>
        </a:spcBef>
        <a:spcAft>
          <a:spcPct val="0"/>
        </a:spcAft>
        <a:buClr>
          <a:srgbClr val="000000"/>
        </a:buClr>
        <a:buSzPct val="45000"/>
        <a:buFont typeface="StarSymbol" charset="0"/>
        <a:defRPr sz="4125">
          <a:solidFill>
            <a:srgbClr val="000000"/>
          </a:solidFill>
          <a:latin typeface="+mj-lt"/>
          <a:ea typeface="+mj-ea"/>
          <a:cs typeface="+mj-cs"/>
        </a:defRPr>
      </a:lvl1pPr>
      <a:lvl2pPr marL="404825"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2pPr>
      <a:lvl3pPr marL="607238"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3pPr>
      <a:lvl4pPr marL="809650"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4pPr>
      <a:lvl5pPr marL="1012063"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5pPr>
      <a:lvl6pPr marL="1440701"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6pPr>
      <a:lvl7pPr marL="1869340"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7pPr>
      <a:lvl8pPr marL="2297977"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8pPr>
      <a:lvl9pPr marL="2726616"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9pPr>
    </p:titleStyle>
    <p:bodyStyle>
      <a:lvl1pPr marL="403337" indent="-303619" algn="l" defTabSz="428638" rtl="0" fontAlgn="base" hangingPunct="0">
        <a:lnSpc>
          <a:spcPct val="112000"/>
        </a:lnSpc>
        <a:spcBef>
          <a:spcPct val="0"/>
        </a:spcBef>
        <a:spcAft>
          <a:spcPts val="1336"/>
        </a:spcAft>
        <a:buClr>
          <a:srgbClr val="000000"/>
        </a:buClr>
        <a:buSzPct val="45000"/>
        <a:buFont typeface="StarSymbol" charset="0"/>
        <a:buChar char="●"/>
        <a:defRPr sz="3000">
          <a:solidFill>
            <a:srgbClr val="000000"/>
          </a:solidFill>
          <a:latin typeface="+mn-lt"/>
          <a:ea typeface="+mn-ea"/>
          <a:cs typeface="+mn-cs"/>
        </a:defRPr>
      </a:lvl1pPr>
      <a:lvl2pPr marL="808162" indent="-267899" algn="l" defTabSz="428638" rtl="0" fontAlgn="base" hangingPunct="0">
        <a:lnSpc>
          <a:spcPct val="112000"/>
        </a:lnSpc>
        <a:spcBef>
          <a:spcPct val="0"/>
        </a:spcBef>
        <a:spcAft>
          <a:spcPts val="1067"/>
        </a:spcAft>
        <a:buClr>
          <a:srgbClr val="000000"/>
        </a:buClr>
        <a:buSzPct val="75000"/>
        <a:buFont typeface="StarSymbol" charset="0"/>
        <a:buChar char="–"/>
        <a:defRPr sz="2625">
          <a:solidFill>
            <a:srgbClr val="000000"/>
          </a:solidFill>
          <a:latin typeface="+mn-lt"/>
          <a:ea typeface="+mn-ea"/>
          <a:cs typeface="+mn-cs"/>
        </a:defRPr>
      </a:lvl2pPr>
      <a:lvl3pPr marL="1212987" indent="-202412" algn="l" defTabSz="428638" rtl="0" fontAlgn="base" hangingPunct="0">
        <a:lnSpc>
          <a:spcPct val="112000"/>
        </a:lnSpc>
        <a:spcBef>
          <a:spcPct val="0"/>
        </a:spcBef>
        <a:spcAft>
          <a:spcPts val="797"/>
        </a:spcAft>
        <a:buClr>
          <a:srgbClr val="000000"/>
        </a:buClr>
        <a:buSzPct val="45000"/>
        <a:buFont typeface="StarSymbol" charset="0"/>
        <a:buChar char="●"/>
        <a:defRPr sz="2250">
          <a:solidFill>
            <a:srgbClr val="000000"/>
          </a:solidFill>
          <a:latin typeface="+mn-lt"/>
          <a:ea typeface="+mn-ea"/>
          <a:cs typeface="+mn-cs"/>
        </a:defRPr>
      </a:lvl3pPr>
      <a:lvl4pPr marL="1617812" indent="-200924" algn="l" defTabSz="428638" rtl="0" fontAlgn="base" hangingPunct="0">
        <a:lnSpc>
          <a:spcPct val="112000"/>
        </a:lnSpc>
        <a:spcBef>
          <a:spcPct val="0"/>
        </a:spcBef>
        <a:spcAft>
          <a:spcPts val="539"/>
        </a:spcAft>
        <a:buClr>
          <a:srgbClr val="000000"/>
        </a:buClr>
        <a:buSzPct val="75000"/>
        <a:buFont typeface="StarSymbol" charset="0"/>
        <a:buChar char="–"/>
        <a:defRPr sz="1875">
          <a:solidFill>
            <a:srgbClr val="000000"/>
          </a:solidFill>
          <a:latin typeface="+mn-lt"/>
          <a:ea typeface="+mn-ea"/>
          <a:cs typeface="+mn-cs"/>
        </a:defRPr>
      </a:lvl4pPr>
      <a:lvl5pPr marL="2022638"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5pPr>
      <a:lvl6pPr marL="2451276"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6pPr>
      <a:lvl7pPr marL="2879914"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7pPr>
      <a:lvl8pPr marL="3308552"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8pPr>
      <a:lvl9pPr marL="3737191"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9pPr>
    </p:bodyStyle>
    <p:otherStyle>
      <a:defPPr>
        <a:defRPr lang="en-US"/>
      </a:defPPr>
      <a:lvl1pPr marL="0" algn="l" defTabSz="857277" rtl="0" eaLnBrk="1" latinLnBrk="0" hangingPunct="1">
        <a:defRPr sz="1688" kern="1200">
          <a:solidFill>
            <a:schemeClr val="tx1"/>
          </a:solidFill>
          <a:latin typeface="+mn-lt"/>
          <a:ea typeface="+mn-ea"/>
          <a:cs typeface="+mn-cs"/>
        </a:defRPr>
      </a:lvl1pPr>
      <a:lvl2pPr marL="428638" algn="l" defTabSz="857277" rtl="0" eaLnBrk="1" latinLnBrk="0" hangingPunct="1">
        <a:defRPr sz="1688" kern="1200">
          <a:solidFill>
            <a:schemeClr val="tx1"/>
          </a:solidFill>
          <a:latin typeface="+mn-lt"/>
          <a:ea typeface="+mn-ea"/>
          <a:cs typeface="+mn-cs"/>
        </a:defRPr>
      </a:lvl2pPr>
      <a:lvl3pPr marL="857277" algn="l" defTabSz="857277" rtl="0" eaLnBrk="1" latinLnBrk="0" hangingPunct="1">
        <a:defRPr sz="1688" kern="1200">
          <a:solidFill>
            <a:schemeClr val="tx1"/>
          </a:solidFill>
          <a:latin typeface="+mn-lt"/>
          <a:ea typeface="+mn-ea"/>
          <a:cs typeface="+mn-cs"/>
        </a:defRPr>
      </a:lvl3pPr>
      <a:lvl4pPr marL="1285915" algn="l" defTabSz="857277" rtl="0" eaLnBrk="1" latinLnBrk="0" hangingPunct="1">
        <a:defRPr sz="1688" kern="1200">
          <a:solidFill>
            <a:schemeClr val="tx1"/>
          </a:solidFill>
          <a:latin typeface="+mn-lt"/>
          <a:ea typeface="+mn-ea"/>
          <a:cs typeface="+mn-cs"/>
        </a:defRPr>
      </a:lvl4pPr>
      <a:lvl5pPr marL="1714553" algn="l" defTabSz="857277" rtl="0" eaLnBrk="1" latinLnBrk="0" hangingPunct="1">
        <a:defRPr sz="1688" kern="1200">
          <a:solidFill>
            <a:schemeClr val="tx1"/>
          </a:solidFill>
          <a:latin typeface="+mn-lt"/>
          <a:ea typeface="+mn-ea"/>
          <a:cs typeface="+mn-cs"/>
        </a:defRPr>
      </a:lvl5pPr>
      <a:lvl6pPr marL="2143192" algn="l" defTabSz="857277" rtl="0" eaLnBrk="1" latinLnBrk="0" hangingPunct="1">
        <a:defRPr sz="1688" kern="1200">
          <a:solidFill>
            <a:schemeClr val="tx1"/>
          </a:solidFill>
          <a:latin typeface="+mn-lt"/>
          <a:ea typeface="+mn-ea"/>
          <a:cs typeface="+mn-cs"/>
        </a:defRPr>
      </a:lvl6pPr>
      <a:lvl7pPr marL="2571830" algn="l" defTabSz="857277" rtl="0" eaLnBrk="1" latinLnBrk="0" hangingPunct="1">
        <a:defRPr sz="1688" kern="1200">
          <a:solidFill>
            <a:schemeClr val="tx1"/>
          </a:solidFill>
          <a:latin typeface="+mn-lt"/>
          <a:ea typeface="+mn-ea"/>
          <a:cs typeface="+mn-cs"/>
        </a:defRPr>
      </a:lvl7pPr>
      <a:lvl8pPr marL="3000469" algn="l" defTabSz="857277" rtl="0" eaLnBrk="1" latinLnBrk="0" hangingPunct="1">
        <a:defRPr sz="1688" kern="1200">
          <a:solidFill>
            <a:schemeClr val="tx1"/>
          </a:solidFill>
          <a:latin typeface="+mn-lt"/>
          <a:ea typeface="+mn-ea"/>
          <a:cs typeface="+mn-cs"/>
        </a:defRPr>
      </a:lvl8pPr>
      <a:lvl9pPr marL="3429107" algn="l" defTabSz="857277" rtl="0" eaLnBrk="1" latinLnBrk="0" hangingPunct="1">
        <a:defRPr sz="1688"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89000">
              <a:srgbClr val="F3F4F5">
                <a:lumMod val="82000"/>
                <a:lumOff val="18000"/>
              </a:srgbClr>
            </a:gs>
            <a:gs pos="100000">
              <a:schemeClr val="bg1">
                <a:lumMod val="85000"/>
              </a:schemeClr>
            </a:gs>
          </a:gsLst>
          <a:lin ang="5400000" scaled="1"/>
          <a:tileRect/>
        </a:gradFill>
        <a:effectLst/>
      </p:bgPr>
    </p:bg>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E666CB59-59B0-4C08-A1BC-99C06585FC90}"/>
              </a:ext>
            </a:extLst>
          </p:cNvPr>
          <p:cNvPicPr>
            <a:picLocks noChangeAspect="1"/>
          </p:cNvPicPr>
          <p:nvPr userDrawn="1"/>
        </p:nvPicPr>
        <p:blipFill rotWithShape="1">
          <a:blip r:embed="rId12">
            <a:extLst>
              <a:ext uri="{28A0092B-C50C-407E-A947-70E740481C1C}">
                <a14:useLocalDpi xmlns:a14="http://schemas.microsoft.com/office/drawing/2010/main" val="0"/>
              </a:ext>
            </a:extLst>
          </a:blip>
          <a:srcRect l="20315" t="32395" r="78662" b="66570"/>
          <a:stretch/>
        </p:blipFill>
        <p:spPr>
          <a:xfrm>
            <a:off x="0" y="-21944"/>
            <a:ext cx="12192000" cy="1073020"/>
          </a:xfrm>
          <a:prstGeom prst="rect">
            <a:avLst/>
          </a:prstGeom>
        </p:spPr>
      </p:pic>
      <p:sp>
        <p:nvSpPr>
          <p:cNvPr id="2" name="Title Placeholder 1">
            <a:extLst>
              <a:ext uri="{FF2B5EF4-FFF2-40B4-BE49-F238E27FC236}">
                <a16:creationId xmlns:a16="http://schemas.microsoft.com/office/drawing/2014/main" id="{B72A0E16-933D-44BE-8078-87D711B4DA8F}"/>
              </a:ext>
            </a:extLst>
          </p:cNvPr>
          <p:cNvSpPr>
            <a:spLocks noGrp="1"/>
          </p:cNvSpPr>
          <p:nvPr>
            <p:ph type="title"/>
          </p:nvPr>
        </p:nvSpPr>
        <p:spPr>
          <a:xfrm>
            <a:off x="431800" y="142421"/>
            <a:ext cx="11328400" cy="784225"/>
          </a:xfrm>
          <a:prstGeom prst="rect">
            <a:avLst/>
          </a:prstGeom>
        </p:spPr>
        <p:txBody>
          <a:bodyPr vert="horz" lIns="45720" tIns="18288" rIns="45720" bIns="18288" rtlCol="0" anchor="ctr">
            <a:normAutofit/>
          </a:body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424999F0-386E-474F-8A2C-5547B3579924}"/>
              </a:ext>
            </a:extLst>
          </p:cNvPr>
          <p:cNvSpPr>
            <a:spLocks noGrp="1"/>
          </p:cNvSpPr>
          <p:nvPr>
            <p:ph type="body" idx="1"/>
          </p:nvPr>
        </p:nvSpPr>
        <p:spPr>
          <a:xfrm>
            <a:off x="427512" y="1447800"/>
            <a:ext cx="11332688" cy="4762500"/>
          </a:xfrm>
          <a:prstGeom prst="rect">
            <a:avLst/>
          </a:prstGeom>
        </p:spPr>
        <p:txBody>
          <a:bodyPr vert="horz" lIns="45720" tIns="18288" rIns="45720" bIns="1828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a:extLst>
              <a:ext uri="{FF2B5EF4-FFF2-40B4-BE49-F238E27FC236}">
                <a16:creationId xmlns:a16="http://schemas.microsoft.com/office/drawing/2014/main" id="{C0589334-7270-4CE9-B6FD-62F3314A46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F8F5BE1D-B537-4D0A-9252-2FEEBB541552}" type="datetime1">
              <a:rPr lang="en-CA" smtClean="0"/>
              <a:t>2021-06-28</a:t>
            </a:fld>
            <a:endParaRPr lang="en-CA"/>
          </a:p>
        </p:txBody>
      </p:sp>
      <p:sp>
        <p:nvSpPr>
          <p:cNvPr id="5" name="Footer Placeholder 4">
            <a:extLst>
              <a:ext uri="{FF2B5EF4-FFF2-40B4-BE49-F238E27FC236}">
                <a16:creationId xmlns:a16="http://schemas.microsoft.com/office/drawing/2014/main" id="{78DAE1A9-BD69-4D33-B068-261CBB1120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CA"/>
          </a:p>
        </p:txBody>
      </p:sp>
      <p:pic>
        <p:nvPicPr>
          <p:cNvPr id="8" name="Picture 7">
            <a:hlinkClick r:id="rId13" action="ppaction://hlinksldjump"/>
            <a:extLst>
              <a:ext uri="{FF2B5EF4-FFF2-40B4-BE49-F238E27FC236}">
                <a16:creationId xmlns:a16="http://schemas.microsoft.com/office/drawing/2014/main" id="{A3545EE7-4335-4D90-BADC-368EBFB4BA20}"/>
              </a:ext>
            </a:extLst>
          </p:cNvPr>
          <p:cNvPicPr>
            <a:picLocks noChangeAspect="1"/>
          </p:cNvPicPr>
          <p:nvPr userDrawn="1"/>
        </p:nvPicPr>
        <p:blipFill rotWithShape="1">
          <a:blip r:embed="rId14"/>
          <a:srcRect l="25189" r="25434" b="58670"/>
          <a:stretch/>
        </p:blipFill>
        <p:spPr>
          <a:xfrm>
            <a:off x="11435938" y="6201563"/>
            <a:ext cx="577970" cy="514016"/>
          </a:xfrm>
          <a:prstGeom prst="rect">
            <a:avLst/>
          </a:prstGeom>
        </p:spPr>
      </p:pic>
    </p:spTree>
    <p:extLst>
      <p:ext uri="{BB962C8B-B14F-4D97-AF65-F5344CB8AC3E}">
        <p14:creationId xmlns:p14="http://schemas.microsoft.com/office/powerpoint/2010/main" val="3987150172"/>
      </p:ext>
    </p:extLst>
  </p:cSld>
  <p:clrMap bg1="lt1" tx1="dk1" bg2="lt2" tx2="dk2" accent1="accent1" accent2="accent2" accent3="accent3" accent4="accent4" accent5="accent5" accent6="accent6" hlink="hlink" folHlink="folHlink"/>
  <p:sldLayoutIdLst>
    <p:sldLayoutId id="2147485112" r:id="rId1"/>
    <p:sldLayoutId id="2147485113" r:id="rId2"/>
    <p:sldLayoutId id="2147485114" r:id="rId3"/>
    <p:sldLayoutId id="2147485115" r:id="rId4"/>
    <p:sldLayoutId id="2147485116" r:id="rId5"/>
    <p:sldLayoutId id="2147485117" r:id="rId6"/>
    <p:sldLayoutId id="2147485118" r:id="rId7"/>
    <p:sldLayoutId id="2147485119" r:id="rId8"/>
    <p:sldLayoutId id="2147485120" r:id="rId9"/>
    <p:sldLayoutId id="2147485121" r:id="rId10"/>
  </p:sldLayoutIdLst>
  <p:hf hdr="0" ftr="0" dt="0"/>
  <p:txStyles>
    <p:titleStyle>
      <a:lvl1pPr algn="ctr" defTabSz="914400" rtl="0" eaLnBrk="1" latinLnBrk="0" hangingPunct="1">
        <a:lnSpc>
          <a:spcPct val="90000"/>
        </a:lnSpc>
        <a:spcBef>
          <a:spcPts val="200"/>
        </a:spcBef>
        <a:spcAft>
          <a:spcPts val="200"/>
        </a:spcAft>
        <a:buNone/>
        <a:defRPr sz="3600" b="1"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5000"/>
        </a:lnSpc>
        <a:spcBef>
          <a:spcPts val="200"/>
        </a:spcBef>
        <a:spcAft>
          <a:spcPts val="30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5000"/>
        </a:lnSpc>
        <a:spcBef>
          <a:spcPts val="200"/>
        </a:spcBef>
        <a:spcAft>
          <a:spcPts val="3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200"/>
        </a:spcBef>
        <a:spcAft>
          <a:spcPts val="20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200"/>
        </a:spcBef>
        <a:spcAft>
          <a:spcPts val="200"/>
        </a:spcAft>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200"/>
        </a:spcBef>
        <a:spcAft>
          <a:spcPts val="20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12">
          <p15:clr>
            <a:srgbClr val="F26B43"/>
          </p15:clr>
        </p15:guide>
        <p15:guide id="2" pos="192">
          <p15:clr>
            <a:srgbClr val="F26B43"/>
          </p15:clr>
        </p15:guide>
        <p15:guide id="3" orient="horz" pos="3912">
          <p15:clr>
            <a:srgbClr val="F26B43"/>
          </p15:clr>
        </p15:guide>
        <p15:guide id="4" pos="7488">
          <p15:clr>
            <a:srgbClr val="F26B43"/>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3" y="705124"/>
            <a:ext cx="11029617"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3" y="2336003"/>
            <a:ext cx="11029617" cy="3522794"/>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581193" y="6300124"/>
            <a:ext cx="11164275" cy="203363"/>
          </a:xfrm>
          <a:prstGeom prst="rect">
            <a:avLst/>
          </a:prstGeom>
        </p:spPr>
        <p:txBody>
          <a:bodyPr vert="horz" lIns="91440" tIns="45720" rIns="91440" bIns="45720" rtlCol="0" anchor="ctr"/>
          <a:lstStyle>
            <a:lvl1pPr algn="ctr">
              <a:defRPr sz="759" cap="none" baseline="0">
                <a:solidFill>
                  <a:schemeClr val="accent2"/>
                </a:solidFill>
                <a:latin typeface="Arial" panose="020B0604020202020204" pitchFamily="34" charset="0"/>
                <a:cs typeface="Arial" panose="020B0604020202020204" pitchFamily="34" charset="0"/>
              </a:defRPr>
            </a:lvl1pPr>
          </a:lstStyle>
          <a:p>
            <a:r>
              <a:rPr lang="en-US" dirty="0"/>
              <a:t>This presentation is the intellectual property of Charles E. Geyer Jr. Contact him at cegeyer@vcu.edu for permission to reprint and/or distribute.</a:t>
            </a:r>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2" name="Footer Placeholder 4"/>
          <p:cNvSpPr txBox="1">
            <a:spLocks/>
          </p:cNvSpPr>
          <p:nvPr userDrawn="1"/>
        </p:nvSpPr>
        <p:spPr>
          <a:xfrm>
            <a:off x="446535" y="179419"/>
            <a:ext cx="11164275" cy="203363"/>
          </a:xfrm>
          <a:prstGeom prst="rect">
            <a:avLst/>
          </a:prstGeom>
        </p:spPr>
        <p:txBody>
          <a:bodyPr vert="horz" lIns="77153" tIns="38576" rIns="77153" bIns="38576" rtlCol="0" anchor="ctr"/>
          <a:lstStyle>
            <a:defPPr>
              <a:defRPr lang="en-US"/>
            </a:defPPr>
            <a:lvl1pPr marL="0" algn="ctr" defTabSz="457200" rtl="0" eaLnBrk="1" latinLnBrk="0" hangingPunct="1">
              <a:defRPr sz="900" kern="1200" cap="none" baseline="0">
                <a:solidFill>
                  <a:schemeClr val="accent2"/>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59" dirty="0"/>
              <a:t>San Antonio Breast</a:t>
            </a:r>
            <a:r>
              <a:rPr lang="en-US" sz="759" baseline="0" dirty="0"/>
              <a:t> Cancer Symposium December 4</a:t>
            </a:r>
            <a:r>
              <a:rPr lang="en-US" sz="759" baseline="0" dirty="0">
                <a:latin typeface="Arial" panose="020B0604020202020204" pitchFamily="34" charset="0"/>
                <a:cs typeface="Arial" panose="020B0604020202020204" pitchFamily="34" charset="0"/>
              </a:rPr>
              <a:t>–8, 2018</a:t>
            </a:r>
            <a:endParaRPr lang="en-US" sz="759" dirty="0"/>
          </a:p>
        </p:txBody>
      </p:sp>
    </p:spTree>
    <p:extLst>
      <p:ext uri="{BB962C8B-B14F-4D97-AF65-F5344CB8AC3E}">
        <p14:creationId xmlns:p14="http://schemas.microsoft.com/office/powerpoint/2010/main" val="2859163345"/>
      </p:ext>
    </p:extLst>
  </p:cSld>
  <p:clrMap bg1="lt1" tx1="dk1" bg2="lt2" tx2="dk2" accent1="accent1" accent2="accent2" accent3="accent3" accent4="accent4" accent5="accent5" accent6="accent6" hlink="hlink" folHlink="folHlink"/>
  <p:sldLayoutIdLst>
    <p:sldLayoutId id="2147485123" r:id="rId1"/>
    <p:sldLayoutId id="2147485124" r:id="rId2"/>
    <p:sldLayoutId id="2147485125" r:id="rId3"/>
    <p:sldLayoutId id="2147485126" r:id="rId4"/>
    <p:sldLayoutId id="2147485127" r:id="rId5"/>
    <p:sldLayoutId id="2147485128" r:id="rId6"/>
    <p:sldLayoutId id="2147485129" r:id="rId7"/>
    <p:sldLayoutId id="2147485130" r:id="rId8"/>
    <p:sldLayoutId id="2147485131" r:id="rId9"/>
    <p:sldLayoutId id="2147485132" r:id="rId10"/>
    <p:sldLayoutId id="214748513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385785" rtl="0" eaLnBrk="1" latinLnBrk="0" hangingPunct="1">
        <a:spcBef>
          <a:spcPct val="0"/>
        </a:spcBef>
        <a:buNone/>
        <a:defRPr sz="2363"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8203" indent="-258203" algn="l" defTabSz="385785" rtl="0" eaLnBrk="1" latinLnBrk="0" hangingPunct="1">
        <a:spcBef>
          <a:spcPct val="20000"/>
        </a:spcBef>
        <a:spcAft>
          <a:spcPts val="506"/>
        </a:spcAft>
        <a:buClr>
          <a:schemeClr val="accent2"/>
        </a:buClr>
        <a:buSzPct val="92000"/>
        <a:buFont typeface="Wingdings 2" panose="05020102010507070707" pitchFamily="18" charset="2"/>
        <a:buChar char=""/>
        <a:defRPr sz="1519" kern="1200">
          <a:solidFill>
            <a:schemeClr val="tx2"/>
          </a:solidFill>
          <a:latin typeface="Arial" panose="020B0604020202020204" pitchFamily="34" charset="0"/>
          <a:ea typeface="+mn-ea"/>
          <a:cs typeface="Arial" panose="020B0604020202020204" pitchFamily="34" charset="0"/>
        </a:defRPr>
      </a:lvl1pPr>
      <a:lvl2pPr marL="531594" indent="-258203" algn="l" defTabSz="385785" rtl="0" eaLnBrk="1" latinLnBrk="0" hangingPunct="1">
        <a:spcBef>
          <a:spcPct val="20000"/>
        </a:spcBef>
        <a:spcAft>
          <a:spcPts val="506"/>
        </a:spcAft>
        <a:buClr>
          <a:schemeClr val="accent2"/>
        </a:buClr>
        <a:buSzPct val="92000"/>
        <a:buFont typeface="Wingdings 2" panose="05020102010507070707" pitchFamily="18" charset="2"/>
        <a:buChar char=""/>
        <a:defRPr sz="1350" kern="1200">
          <a:solidFill>
            <a:schemeClr val="tx2"/>
          </a:solidFill>
          <a:latin typeface="Arial" panose="020B0604020202020204" pitchFamily="34" charset="0"/>
          <a:ea typeface="+mn-ea"/>
          <a:cs typeface="Arial" panose="020B0604020202020204" pitchFamily="34" charset="0"/>
        </a:defRPr>
      </a:lvl2pPr>
      <a:lvl3pPr marL="759420" indent="-227826" algn="l" defTabSz="385785" rtl="0" eaLnBrk="1" latinLnBrk="0" hangingPunct="1">
        <a:spcBef>
          <a:spcPct val="20000"/>
        </a:spcBef>
        <a:spcAft>
          <a:spcPts val="506"/>
        </a:spcAft>
        <a:buClr>
          <a:schemeClr val="accent2"/>
        </a:buClr>
        <a:buSzPct val="92000"/>
        <a:buFont typeface="Wingdings 2" panose="05020102010507070707" pitchFamily="18" charset="2"/>
        <a:buChar char=""/>
        <a:defRPr sz="1181" kern="1200">
          <a:solidFill>
            <a:schemeClr val="tx2"/>
          </a:solidFill>
          <a:latin typeface="Arial" panose="020B0604020202020204" pitchFamily="34" charset="0"/>
          <a:ea typeface="+mn-ea"/>
          <a:cs typeface="Arial" panose="020B0604020202020204" pitchFamily="34" charset="0"/>
        </a:defRPr>
      </a:lvl3pPr>
      <a:lvl4pPr marL="1048000" indent="-197449" algn="l" defTabSz="385785" rtl="0" eaLnBrk="1" latinLnBrk="0" hangingPunct="1">
        <a:spcBef>
          <a:spcPct val="20000"/>
        </a:spcBef>
        <a:spcAft>
          <a:spcPts val="506"/>
        </a:spcAft>
        <a:buClr>
          <a:schemeClr val="accent2"/>
        </a:buClr>
        <a:buSzPct val="92000"/>
        <a:buFont typeface="Wingdings 2" panose="05020102010507070707" pitchFamily="18" charset="2"/>
        <a:buChar char=""/>
        <a:defRPr sz="1013" kern="1200">
          <a:solidFill>
            <a:schemeClr val="tx2"/>
          </a:solidFill>
          <a:latin typeface="Arial" panose="020B0604020202020204" pitchFamily="34" charset="0"/>
          <a:ea typeface="+mn-ea"/>
          <a:cs typeface="Arial" panose="020B0604020202020204" pitchFamily="34" charset="0"/>
        </a:defRPr>
      </a:lvl4pPr>
      <a:lvl5pPr marL="1351768" indent="-197449" algn="l" defTabSz="385785" rtl="0" eaLnBrk="1" latinLnBrk="0" hangingPunct="1">
        <a:spcBef>
          <a:spcPct val="20000"/>
        </a:spcBef>
        <a:spcAft>
          <a:spcPts val="506"/>
        </a:spcAft>
        <a:buClr>
          <a:schemeClr val="accent2"/>
        </a:buClr>
        <a:buSzPct val="92000"/>
        <a:buFont typeface="Wingdings 2" panose="05020102010507070707" pitchFamily="18" charset="2"/>
        <a:buChar char=""/>
        <a:defRPr sz="1013" kern="1200">
          <a:solidFill>
            <a:schemeClr val="tx2"/>
          </a:solidFill>
          <a:latin typeface="Arial" panose="020B0604020202020204" pitchFamily="34" charset="0"/>
          <a:ea typeface="+mn-ea"/>
          <a:cs typeface="Arial" panose="020B0604020202020204" pitchFamily="34" charset="0"/>
        </a:defRPr>
      </a:lvl5pPr>
      <a:lvl6pPr marL="1603220" indent="-192893" algn="l" defTabSz="385785" rtl="0" eaLnBrk="1" latinLnBrk="0" hangingPunct="1">
        <a:spcBef>
          <a:spcPct val="20000"/>
        </a:spcBef>
        <a:spcAft>
          <a:spcPts val="506"/>
        </a:spcAft>
        <a:buClr>
          <a:schemeClr val="accent2"/>
        </a:buClr>
        <a:buSzPct val="92000"/>
        <a:buFont typeface="Wingdings 2" panose="05020102010507070707" pitchFamily="18" charset="2"/>
        <a:buChar char=""/>
        <a:defRPr sz="1013" kern="1200">
          <a:solidFill>
            <a:schemeClr val="tx2"/>
          </a:solidFill>
          <a:latin typeface="+mn-lt"/>
          <a:ea typeface="+mn-ea"/>
          <a:cs typeface="+mn-cs"/>
        </a:defRPr>
      </a:lvl6pPr>
      <a:lvl7pPr marL="1856360" indent="-192893" algn="l" defTabSz="385785" rtl="0" eaLnBrk="1" latinLnBrk="0" hangingPunct="1">
        <a:spcBef>
          <a:spcPct val="20000"/>
        </a:spcBef>
        <a:spcAft>
          <a:spcPts val="506"/>
        </a:spcAft>
        <a:buClr>
          <a:schemeClr val="accent2"/>
        </a:buClr>
        <a:buSzPct val="92000"/>
        <a:buFont typeface="Wingdings 2" panose="05020102010507070707" pitchFamily="18" charset="2"/>
        <a:buChar char=""/>
        <a:defRPr sz="1013" kern="1200">
          <a:solidFill>
            <a:schemeClr val="tx2"/>
          </a:solidFill>
          <a:latin typeface="+mn-lt"/>
          <a:ea typeface="+mn-ea"/>
          <a:cs typeface="+mn-cs"/>
        </a:defRPr>
      </a:lvl7pPr>
      <a:lvl8pPr marL="2109500" indent="-192893" algn="l" defTabSz="385785" rtl="0" eaLnBrk="1" latinLnBrk="0" hangingPunct="1">
        <a:spcBef>
          <a:spcPct val="20000"/>
        </a:spcBef>
        <a:spcAft>
          <a:spcPts val="506"/>
        </a:spcAft>
        <a:buClr>
          <a:schemeClr val="accent2"/>
        </a:buClr>
        <a:buSzPct val="92000"/>
        <a:buFont typeface="Wingdings 2" panose="05020102010507070707" pitchFamily="18" charset="2"/>
        <a:buChar char=""/>
        <a:defRPr sz="1013" kern="1200">
          <a:solidFill>
            <a:schemeClr val="tx2"/>
          </a:solidFill>
          <a:latin typeface="+mn-lt"/>
          <a:ea typeface="+mn-ea"/>
          <a:cs typeface="+mn-cs"/>
        </a:defRPr>
      </a:lvl8pPr>
      <a:lvl9pPr marL="2362640" indent="-192893" algn="l" defTabSz="385785" rtl="0" eaLnBrk="1" latinLnBrk="0" hangingPunct="1">
        <a:spcBef>
          <a:spcPct val="20000"/>
        </a:spcBef>
        <a:spcAft>
          <a:spcPts val="506"/>
        </a:spcAft>
        <a:buClr>
          <a:schemeClr val="accent2"/>
        </a:buClr>
        <a:buSzPct val="92000"/>
        <a:buFont typeface="Wingdings 2" panose="05020102010507070707" pitchFamily="18" charset="2"/>
        <a:buChar char=""/>
        <a:defRPr sz="1013" kern="1200">
          <a:solidFill>
            <a:schemeClr val="tx2"/>
          </a:solidFill>
          <a:latin typeface="+mn-lt"/>
          <a:ea typeface="+mn-ea"/>
          <a:cs typeface="+mn-cs"/>
        </a:defRPr>
      </a:lvl9pPr>
    </p:bodyStyle>
    <p:otherStyle>
      <a:defPPr>
        <a:defRPr lang="en-US"/>
      </a:defPPr>
      <a:lvl1pPr marL="0" algn="l" defTabSz="385785" rtl="0" eaLnBrk="1" latinLnBrk="0" hangingPunct="1">
        <a:defRPr sz="1519" kern="1200">
          <a:solidFill>
            <a:schemeClr val="tx1"/>
          </a:solidFill>
          <a:latin typeface="+mn-lt"/>
          <a:ea typeface="+mn-ea"/>
          <a:cs typeface="+mn-cs"/>
        </a:defRPr>
      </a:lvl1pPr>
      <a:lvl2pPr marL="385785" algn="l" defTabSz="385785" rtl="0" eaLnBrk="1" latinLnBrk="0" hangingPunct="1">
        <a:defRPr sz="1519" kern="1200">
          <a:solidFill>
            <a:schemeClr val="tx1"/>
          </a:solidFill>
          <a:latin typeface="+mn-lt"/>
          <a:ea typeface="+mn-ea"/>
          <a:cs typeface="+mn-cs"/>
        </a:defRPr>
      </a:lvl2pPr>
      <a:lvl3pPr marL="771571" algn="l" defTabSz="385785" rtl="0" eaLnBrk="1" latinLnBrk="0" hangingPunct="1">
        <a:defRPr sz="1519" kern="1200">
          <a:solidFill>
            <a:schemeClr val="tx1"/>
          </a:solidFill>
          <a:latin typeface="+mn-lt"/>
          <a:ea typeface="+mn-ea"/>
          <a:cs typeface="+mn-cs"/>
        </a:defRPr>
      </a:lvl3pPr>
      <a:lvl4pPr marL="1157356" algn="l" defTabSz="385785" rtl="0" eaLnBrk="1" latinLnBrk="0" hangingPunct="1">
        <a:defRPr sz="1519" kern="1200">
          <a:solidFill>
            <a:schemeClr val="tx1"/>
          </a:solidFill>
          <a:latin typeface="+mn-lt"/>
          <a:ea typeface="+mn-ea"/>
          <a:cs typeface="+mn-cs"/>
        </a:defRPr>
      </a:lvl4pPr>
      <a:lvl5pPr marL="1543141" algn="l" defTabSz="385785" rtl="0" eaLnBrk="1" latinLnBrk="0" hangingPunct="1">
        <a:defRPr sz="1519" kern="1200">
          <a:solidFill>
            <a:schemeClr val="tx1"/>
          </a:solidFill>
          <a:latin typeface="+mn-lt"/>
          <a:ea typeface="+mn-ea"/>
          <a:cs typeface="+mn-cs"/>
        </a:defRPr>
      </a:lvl5pPr>
      <a:lvl6pPr marL="1928927" algn="l" defTabSz="385785" rtl="0" eaLnBrk="1" latinLnBrk="0" hangingPunct="1">
        <a:defRPr sz="1519" kern="1200">
          <a:solidFill>
            <a:schemeClr val="tx1"/>
          </a:solidFill>
          <a:latin typeface="+mn-lt"/>
          <a:ea typeface="+mn-ea"/>
          <a:cs typeface="+mn-cs"/>
        </a:defRPr>
      </a:lvl6pPr>
      <a:lvl7pPr marL="2314712" algn="l" defTabSz="385785" rtl="0" eaLnBrk="1" latinLnBrk="0" hangingPunct="1">
        <a:defRPr sz="1519" kern="1200">
          <a:solidFill>
            <a:schemeClr val="tx1"/>
          </a:solidFill>
          <a:latin typeface="+mn-lt"/>
          <a:ea typeface="+mn-ea"/>
          <a:cs typeface="+mn-cs"/>
        </a:defRPr>
      </a:lvl7pPr>
      <a:lvl8pPr marL="2700498" algn="l" defTabSz="385785" rtl="0" eaLnBrk="1" latinLnBrk="0" hangingPunct="1">
        <a:defRPr sz="1519" kern="1200">
          <a:solidFill>
            <a:schemeClr val="tx1"/>
          </a:solidFill>
          <a:latin typeface="+mn-lt"/>
          <a:ea typeface="+mn-ea"/>
          <a:cs typeface="+mn-cs"/>
        </a:defRPr>
      </a:lvl8pPr>
      <a:lvl9pPr marL="3086283" algn="l" defTabSz="385785" rtl="0" eaLnBrk="1" latinLnBrk="0" hangingPunct="1">
        <a:defRPr sz="151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Rectangle 3">
            <a:extLst>
              <a:ext uri="{FF2B5EF4-FFF2-40B4-BE49-F238E27FC236}">
                <a16:creationId xmlns:a16="http://schemas.microsoft.com/office/drawing/2014/main" id="{2928AFCB-3188-4961-AAEE-DB4C7846ECE6}"/>
              </a:ext>
            </a:extLst>
          </p:cNvPr>
          <p:cNvSpPr/>
          <p:nvPr/>
        </p:nvSpPr>
        <p:spPr>
          <a:xfrm>
            <a:off x="1"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5" name="Straight Connector 4">
            <a:extLst>
              <a:ext uri="{FF2B5EF4-FFF2-40B4-BE49-F238E27FC236}">
                <a16:creationId xmlns:a16="http://schemas.microsoft.com/office/drawing/2014/main" id="{5D43CC73-466D-4F58-8CB4-E7D562EE94BD}"/>
              </a:ext>
            </a:extLst>
          </p:cNvPr>
          <p:cNvCxnSpPr/>
          <p:nvPr/>
        </p:nvCxnSpPr>
        <p:spPr>
          <a:xfrm>
            <a:off x="1" y="6745288"/>
            <a:ext cx="1219200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507A185B-7FCD-47CF-95BF-44DC96F2E8FE}"/>
              </a:ext>
            </a:extLst>
          </p:cNvPr>
          <p:cNvSpPr/>
          <p:nvPr userDrawn="1"/>
        </p:nvSpPr>
        <p:spPr>
          <a:xfrm>
            <a:off x="1"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Tree>
    <p:extLst>
      <p:ext uri="{BB962C8B-B14F-4D97-AF65-F5344CB8AC3E}">
        <p14:creationId xmlns:p14="http://schemas.microsoft.com/office/powerpoint/2010/main" val="2757475162"/>
      </p:ext>
    </p:extLst>
  </p:cSld>
  <p:clrMap bg1="dk2" tx1="lt1" bg2="dk1" tx2="lt2" accent1="accent1" accent2="accent2" accent3="accent3" accent4="accent4" accent5="accent5" accent6="accent6" hlink="hlink" folHlink="folHlink"/>
  <p:sldLayoutIdLst>
    <p:sldLayoutId id="2147484650" r:id="rId1"/>
    <p:sldLayoutId id="2147484651" r:id="rId2"/>
    <p:sldLayoutId id="2147484652" r:id="rId3"/>
    <p:sldLayoutId id="2147484653" r:id="rId4"/>
    <p:sldLayoutId id="2147484654" r:id="rId5"/>
    <p:sldLayoutId id="2147484655" r:id="rId6"/>
    <p:sldLayoutId id="2147484656" r:id="rId7"/>
    <p:sldLayoutId id="2147484657" r:id="rId8"/>
  </p:sldLayoutIdLs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9"/>
          <a:srcRect/>
          <a:stretch/>
        </p:blipFill>
        <p:spPr>
          <a:xfrm>
            <a:off x="5418" y="6096"/>
            <a:ext cx="12181167" cy="6851905"/>
          </a:xfrm>
          <a:prstGeom prst="rect">
            <a:avLst/>
          </a:prstGeom>
        </p:spPr>
      </p:pic>
      <p:sp>
        <p:nvSpPr>
          <p:cNvPr id="1027" name="Rectangle 2"/>
          <p:cNvSpPr>
            <a:spLocks noGrp="1" noChangeArrowheads="1"/>
          </p:cNvSpPr>
          <p:nvPr>
            <p:ph type="title"/>
          </p:nvPr>
        </p:nvSpPr>
        <p:spPr bwMode="auto">
          <a:xfrm>
            <a:off x="335360" y="0"/>
            <a:ext cx="11521280" cy="1340768"/>
          </a:xfrm>
          <a:prstGeom prst="rect">
            <a:avLst/>
          </a:prstGeom>
          <a:noFill/>
          <a:ln>
            <a:noFill/>
          </a:ln>
          <a:extLst>
            <a:ext uri="{FAA26D3D-D897-4be2-8F04-BA451C77F1D7}">
              <ma14:placeholderFlag xmlns="" xmlns:ma14="http://schemas.microsoft.com/office/mac/drawingml/2011/main" val="1"/>
            </a:ext>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3"/>
          <p:cNvSpPr>
            <a:spLocks noGrp="1" noChangeArrowheads="1"/>
          </p:cNvSpPr>
          <p:nvPr>
            <p:ph type="body" idx="1"/>
          </p:nvPr>
        </p:nvSpPr>
        <p:spPr bwMode="auto">
          <a:xfrm>
            <a:off x="914400" y="1508787"/>
            <a:ext cx="10363200" cy="4192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88112834"/>
      </p:ext>
    </p:extLst>
  </p:cSld>
  <p:clrMap bg1="lt1" tx1="dk1" bg2="lt2" tx2="dk2" accent1="accent1" accent2="accent2" accent3="accent3" accent4="accent4" accent5="accent5" accent6="accent6" hlink="hlink" folHlink="folHlink"/>
  <p:sldLayoutIdLst>
    <p:sldLayoutId id="2147484853" r:id="rId1"/>
    <p:sldLayoutId id="2147484854" r:id="rId2"/>
    <p:sldLayoutId id="2147484855" r:id="rId3"/>
    <p:sldLayoutId id="2147484856" r:id="rId4"/>
    <p:sldLayoutId id="2147484857" r:id="rId5"/>
    <p:sldLayoutId id="2147484858" r:id="rId6"/>
    <p:sldLayoutId id="2147484859" r:id="rId7"/>
  </p:sldLayoutIdLst>
  <p:txStyles>
    <p:titleStyle>
      <a:lvl1pPr algn="ctr" rtl="0" eaLnBrk="1" fontAlgn="base" hangingPunct="1">
        <a:spcBef>
          <a:spcPct val="0"/>
        </a:spcBef>
        <a:spcAft>
          <a:spcPct val="0"/>
        </a:spcAft>
        <a:defRPr sz="4050" i="0">
          <a:solidFill>
            <a:schemeClr val="tx1"/>
          </a:solidFill>
          <a:latin typeface="+mn-lt"/>
          <a:ea typeface="+mj-ea"/>
          <a:cs typeface="+mj-cs"/>
        </a:defRPr>
      </a:lvl1pPr>
      <a:lvl2pPr algn="l" rtl="0" eaLnBrk="1" fontAlgn="base" hangingPunct="1">
        <a:spcBef>
          <a:spcPct val="0"/>
        </a:spcBef>
        <a:spcAft>
          <a:spcPct val="0"/>
        </a:spcAft>
        <a:defRPr sz="36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6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6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600">
          <a:solidFill>
            <a:schemeClr val="tx2"/>
          </a:solidFill>
          <a:latin typeface="Georgia" pitchFamily="-72" charset="0"/>
          <a:ea typeface="ＭＳ Ｐゴシック" pitchFamily="-72" charset="-128"/>
          <a:cs typeface="ＭＳ Ｐゴシック" pitchFamily="-72" charset="-128"/>
        </a:defRPr>
      </a:lvl5pPr>
      <a:lvl6pPr marL="514368" algn="l" rtl="0" eaLnBrk="1" fontAlgn="base" hangingPunct="1">
        <a:spcBef>
          <a:spcPct val="0"/>
        </a:spcBef>
        <a:spcAft>
          <a:spcPct val="0"/>
        </a:spcAft>
        <a:defRPr sz="3600">
          <a:solidFill>
            <a:schemeClr val="tx2"/>
          </a:solidFill>
          <a:latin typeface="Georgia" pitchFamily="-72" charset="0"/>
          <a:ea typeface="ＭＳ Ｐゴシック" pitchFamily="-72" charset="-128"/>
          <a:cs typeface="ＭＳ Ｐゴシック" pitchFamily="-72" charset="-128"/>
        </a:defRPr>
      </a:lvl6pPr>
      <a:lvl7pPr marL="1028736" algn="l" rtl="0" eaLnBrk="1" fontAlgn="base" hangingPunct="1">
        <a:spcBef>
          <a:spcPct val="0"/>
        </a:spcBef>
        <a:spcAft>
          <a:spcPct val="0"/>
        </a:spcAft>
        <a:defRPr sz="3600">
          <a:solidFill>
            <a:schemeClr val="tx2"/>
          </a:solidFill>
          <a:latin typeface="Georgia" pitchFamily="-72" charset="0"/>
          <a:ea typeface="ＭＳ Ｐゴシック" pitchFamily="-72" charset="-128"/>
          <a:cs typeface="ＭＳ Ｐゴシック" pitchFamily="-72" charset="-128"/>
        </a:defRPr>
      </a:lvl7pPr>
      <a:lvl8pPr marL="1543103" algn="l" rtl="0" eaLnBrk="1" fontAlgn="base" hangingPunct="1">
        <a:spcBef>
          <a:spcPct val="0"/>
        </a:spcBef>
        <a:spcAft>
          <a:spcPct val="0"/>
        </a:spcAft>
        <a:defRPr sz="3600">
          <a:solidFill>
            <a:schemeClr val="tx2"/>
          </a:solidFill>
          <a:latin typeface="Georgia" pitchFamily="-72" charset="0"/>
          <a:ea typeface="ＭＳ Ｐゴシック" pitchFamily="-72" charset="-128"/>
          <a:cs typeface="ＭＳ Ｐゴシック" pitchFamily="-72" charset="-128"/>
        </a:defRPr>
      </a:lvl8pPr>
      <a:lvl9pPr marL="2057470" algn="l" rtl="0" eaLnBrk="1" fontAlgn="base" hangingPunct="1">
        <a:spcBef>
          <a:spcPct val="0"/>
        </a:spcBef>
        <a:spcAft>
          <a:spcPct val="0"/>
        </a:spcAft>
        <a:defRPr sz="3600">
          <a:solidFill>
            <a:schemeClr val="tx2"/>
          </a:solidFill>
          <a:latin typeface="Georgia" pitchFamily="-72" charset="0"/>
          <a:ea typeface="ＭＳ Ｐゴシック" pitchFamily="-72" charset="-128"/>
          <a:cs typeface="ＭＳ Ｐゴシック" pitchFamily="-72" charset="-128"/>
        </a:defRPr>
      </a:lvl9pPr>
    </p:titleStyle>
    <p:bodyStyle>
      <a:lvl1pPr marL="385776" indent="-385776" algn="l" rtl="0" eaLnBrk="1" fontAlgn="base" hangingPunct="1">
        <a:spcBef>
          <a:spcPct val="20000"/>
        </a:spcBef>
        <a:spcAft>
          <a:spcPct val="0"/>
        </a:spcAft>
        <a:buChar char="•"/>
        <a:defRPr sz="2700">
          <a:solidFill>
            <a:schemeClr val="tx1"/>
          </a:solidFill>
          <a:latin typeface="+mn-lt"/>
          <a:ea typeface="+mn-ea"/>
          <a:cs typeface="+mn-cs"/>
        </a:defRPr>
      </a:lvl1pPr>
      <a:lvl2pPr marL="835847" indent="-321479" algn="l" rtl="0" eaLnBrk="1" fontAlgn="base" hangingPunct="1">
        <a:spcBef>
          <a:spcPct val="20000"/>
        </a:spcBef>
        <a:spcAft>
          <a:spcPct val="0"/>
        </a:spcAft>
        <a:buChar char="–"/>
        <a:defRPr sz="2250">
          <a:solidFill>
            <a:schemeClr val="tx1"/>
          </a:solidFill>
          <a:latin typeface="+mn-lt"/>
          <a:ea typeface="+mn-ea"/>
        </a:defRPr>
      </a:lvl2pPr>
      <a:lvl3pPr marL="1285919" indent="-257183" algn="l" rtl="0" eaLnBrk="1" fontAlgn="base" hangingPunct="1">
        <a:spcBef>
          <a:spcPct val="20000"/>
        </a:spcBef>
        <a:spcAft>
          <a:spcPct val="0"/>
        </a:spcAft>
        <a:buChar char="•"/>
        <a:defRPr>
          <a:solidFill>
            <a:schemeClr val="tx1"/>
          </a:solidFill>
          <a:latin typeface="+mn-lt"/>
          <a:ea typeface="+mn-ea"/>
        </a:defRPr>
      </a:lvl3pPr>
      <a:lvl4pPr marL="1800287" indent="-257183" algn="l" rtl="0" eaLnBrk="1" fontAlgn="base" hangingPunct="1">
        <a:spcBef>
          <a:spcPct val="20000"/>
        </a:spcBef>
        <a:spcAft>
          <a:spcPct val="0"/>
        </a:spcAft>
        <a:defRPr sz="2250">
          <a:solidFill>
            <a:schemeClr val="tx1"/>
          </a:solidFill>
          <a:latin typeface="+mn-lt"/>
          <a:ea typeface="+mn-ea"/>
        </a:defRPr>
      </a:lvl4pPr>
      <a:lvl5pPr marL="2314654" indent="-257183" algn="l" rtl="0" eaLnBrk="1" fontAlgn="base" hangingPunct="1">
        <a:spcBef>
          <a:spcPct val="20000"/>
        </a:spcBef>
        <a:spcAft>
          <a:spcPct val="0"/>
        </a:spcAft>
        <a:buChar char="»"/>
        <a:defRPr sz="2250">
          <a:solidFill>
            <a:schemeClr val="tx1"/>
          </a:solidFill>
          <a:latin typeface="+mn-lt"/>
          <a:ea typeface="+mn-ea"/>
        </a:defRPr>
      </a:lvl5pPr>
      <a:lvl6pPr marL="2829022" indent="-257183" algn="l" rtl="0" eaLnBrk="1" fontAlgn="base" hangingPunct="1">
        <a:spcBef>
          <a:spcPct val="20000"/>
        </a:spcBef>
        <a:spcAft>
          <a:spcPct val="0"/>
        </a:spcAft>
        <a:buChar char="»"/>
        <a:defRPr sz="2250">
          <a:solidFill>
            <a:schemeClr val="tx1"/>
          </a:solidFill>
          <a:latin typeface="+mn-lt"/>
          <a:ea typeface="+mn-ea"/>
        </a:defRPr>
      </a:lvl6pPr>
      <a:lvl7pPr marL="3343390" indent="-257183" algn="l" rtl="0" eaLnBrk="1" fontAlgn="base" hangingPunct="1">
        <a:spcBef>
          <a:spcPct val="20000"/>
        </a:spcBef>
        <a:spcAft>
          <a:spcPct val="0"/>
        </a:spcAft>
        <a:buChar char="»"/>
        <a:defRPr sz="2250">
          <a:solidFill>
            <a:schemeClr val="tx1"/>
          </a:solidFill>
          <a:latin typeface="+mn-lt"/>
          <a:ea typeface="+mn-ea"/>
        </a:defRPr>
      </a:lvl7pPr>
      <a:lvl8pPr marL="3857757" indent="-257183" algn="l" rtl="0" eaLnBrk="1" fontAlgn="base" hangingPunct="1">
        <a:spcBef>
          <a:spcPct val="20000"/>
        </a:spcBef>
        <a:spcAft>
          <a:spcPct val="0"/>
        </a:spcAft>
        <a:buChar char="»"/>
        <a:defRPr sz="2250">
          <a:solidFill>
            <a:schemeClr val="tx1"/>
          </a:solidFill>
          <a:latin typeface="+mn-lt"/>
          <a:ea typeface="+mn-ea"/>
        </a:defRPr>
      </a:lvl8pPr>
      <a:lvl9pPr marL="4372124" indent="-257183" algn="l" rtl="0" eaLnBrk="1" fontAlgn="base" hangingPunct="1">
        <a:spcBef>
          <a:spcPct val="20000"/>
        </a:spcBef>
        <a:spcAft>
          <a:spcPct val="0"/>
        </a:spcAft>
        <a:buChar char="»"/>
        <a:defRPr sz="2250">
          <a:solidFill>
            <a:schemeClr val="tx1"/>
          </a:solidFill>
          <a:latin typeface="+mn-lt"/>
          <a:ea typeface="+mn-ea"/>
        </a:defRPr>
      </a:lvl9pPr>
    </p:bodyStyle>
    <p:otherStyle>
      <a:defPPr>
        <a:defRPr lang="en-US"/>
      </a:defPPr>
      <a:lvl1pPr marL="0" algn="l" defTabSz="514368" rtl="0" eaLnBrk="1" latinLnBrk="0" hangingPunct="1">
        <a:defRPr sz="2025" kern="1200">
          <a:solidFill>
            <a:schemeClr val="tx1"/>
          </a:solidFill>
          <a:latin typeface="+mn-lt"/>
          <a:ea typeface="+mn-ea"/>
          <a:cs typeface="+mn-cs"/>
        </a:defRPr>
      </a:lvl1pPr>
      <a:lvl2pPr marL="514368" algn="l" defTabSz="514368" rtl="0" eaLnBrk="1" latinLnBrk="0" hangingPunct="1">
        <a:defRPr sz="2025" kern="1200">
          <a:solidFill>
            <a:schemeClr val="tx1"/>
          </a:solidFill>
          <a:latin typeface="+mn-lt"/>
          <a:ea typeface="+mn-ea"/>
          <a:cs typeface="+mn-cs"/>
        </a:defRPr>
      </a:lvl2pPr>
      <a:lvl3pPr marL="1028736" algn="l" defTabSz="514368" rtl="0" eaLnBrk="1" latinLnBrk="0" hangingPunct="1">
        <a:defRPr sz="2025" kern="1200">
          <a:solidFill>
            <a:schemeClr val="tx1"/>
          </a:solidFill>
          <a:latin typeface="+mn-lt"/>
          <a:ea typeface="+mn-ea"/>
          <a:cs typeface="+mn-cs"/>
        </a:defRPr>
      </a:lvl3pPr>
      <a:lvl4pPr marL="1543103" algn="l" defTabSz="514368" rtl="0" eaLnBrk="1" latinLnBrk="0" hangingPunct="1">
        <a:defRPr sz="2025" kern="1200">
          <a:solidFill>
            <a:schemeClr val="tx1"/>
          </a:solidFill>
          <a:latin typeface="+mn-lt"/>
          <a:ea typeface="+mn-ea"/>
          <a:cs typeface="+mn-cs"/>
        </a:defRPr>
      </a:lvl4pPr>
      <a:lvl5pPr marL="2057470" algn="l" defTabSz="514368" rtl="0" eaLnBrk="1" latinLnBrk="0" hangingPunct="1">
        <a:defRPr sz="2025" kern="1200">
          <a:solidFill>
            <a:schemeClr val="tx1"/>
          </a:solidFill>
          <a:latin typeface="+mn-lt"/>
          <a:ea typeface="+mn-ea"/>
          <a:cs typeface="+mn-cs"/>
        </a:defRPr>
      </a:lvl5pPr>
      <a:lvl6pPr marL="2571838" algn="l" defTabSz="514368" rtl="0" eaLnBrk="1" latinLnBrk="0" hangingPunct="1">
        <a:defRPr sz="2025" kern="1200">
          <a:solidFill>
            <a:schemeClr val="tx1"/>
          </a:solidFill>
          <a:latin typeface="+mn-lt"/>
          <a:ea typeface="+mn-ea"/>
          <a:cs typeface="+mn-cs"/>
        </a:defRPr>
      </a:lvl6pPr>
      <a:lvl7pPr marL="3086206" algn="l" defTabSz="514368" rtl="0" eaLnBrk="1" latinLnBrk="0" hangingPunct="1">
        <a:defRPr sz="2025" kern="1200">
          <a:solidFill>
            <a:schemeClr val="tx1"/>
          </a:solidFill>
          <a:latin typeface="+mn-lt"/>
          <a:ea typeface="+mn-ea"/>
          <a:cs typeface="+mn-cs"/>
        </a:defRPr>
      </a:lvl7pPr>
      <a:lvl8pPr marL="3600573" algn="l" defTabSz="514368" rtl="0" eaLnBrk="1" latinLnBrk="0" hangingPunct="1">
        <a:defRPr sz="2025" kern="1200">
          <a:solidFill>
            <a:schemeClr val="tx1"/>
          </a:solidFill>
          <a:latin typeface="+mn-lt"/>
          <a:ea typeface="+mn-ea"/>
          <a:cs typeface="+mn-cs"/>
        </a:defRPr>
      </a:lvl8pPr>
      <a:lvl9pPr marL="4114941" algn="l" defTabSz="514368" rtl="0" eaLnBrk="1" latinLnBrk="0" hangingPunct="1">
        <a:defRPr sz="202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Arial" panose="020B0604020202020204" pitchFamily="34" charset="0"/>
                <a:ea typeface="MS PGothic" panose="020B0600070205080204" pitchFamily="34" charset="-128"/>
                <a:cs typeface="+mn-cs"/>
              </a:defRPr>
            </a:lvl1pPr>
          </a:lstStyle>
          <a:p>
            <a:pPr>
              <a:defRPr/>
            </a:pPr>
            <a:endParaRPr lang="en-US" alt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anose="020B0604020202020204" pitchFamily="34" charset="0"/>
                <a:ea typeface="MS PGothic" panose="020B0600070205080204" pitchFamily="34" charset="-128"/>
                <a:cs typeface="+mn-cs"/>
              </a:defRPr>
            </a:lvl1pPr>
          </a:lstStyle>
          <a:p>
            <a:pPr>
              <a:defRPr/>
            </a:pPr>
            <a:endParaRPr lang="en-US" alt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EF22A306-A69A-442D-961D-28FDB9162CEE}" type="slidenum">
              <a:rPr lang="en-US" altLang="en-US"/>
              <a:pPr/>
              <a:t>‹#›</a:t>
            </a:fld>
            <a:endParaRPr lang="en-US" altLang="en-US"/>
          </a:p>
        </p:txBody>
      </p:sp>
    </p:spTree>
    <p:extLst>
      <p:ext uri="{BB962C8B-B14F-4D97-AF65-F5344CB8AC3E}">
        <p14:creationId xmlns:p14="http://schemas.microsoft.com/office/powerpoint/2010/main" val="1734149171"/>
      </p:ext>
    </p:extLst>
  </p:cSld>
  <p:clrMap bg1="lt1" tx1="dk1" bg2="lt2" tx2="dk2" accent1="accent1" accent2="accent2" accent3="accent3" accent4="accent4" accent5="accent5" accent6="accent6" hlink="hlink" folHlink="folHlink"/>
  <p:sldLayoutIdLst>
    <p:sldLayoutId id="2147484895" r:id="rId1"/>
    <p:sldLayoutId id="2147484896" r:id="rId2"/>
    <p:sldLayoutId id="2147484897" r:id="rId3"/>
    <p:sldLayoutId id="2147484898" r:id="rId4"/>
    <p:sldLayoutId id="2147484899" r:id="rId5"/>
    <p:sldLayoutId id="2147484900" r:id="rId6"/>
    <p:sldLayoutId id="2147484901" r:id="rId7"/>
    <p:sldLayoutId id="2147484902" r:id="rId8"/>
    <p:sldLayoutId id="2147484903" r:id="rId9"/>
    <p:sldLayoutId id="2147484904" r:id="rId10"/>
    <p:sldLayoutId id="2147484905" r:id="rId11"/>
    <p:sldLayoutId id="2147484906" r:id="rId12"/>
    <p:sldLayoutId id="2147484907" r:id="rId13"/>
    <p:sldLayoutId id="2147484908" r:id="rId14"/>
    <p:sldLayoutId id="2147484909" r:id="rId15"/>
  </p:sldLayoutIdLst>
  <p:txStyles>
    <p:titleStyle>
      <a:lvl1pPr algn="ctr" rtl="0" eaLnBrk="0" fontAlgn="base" hangingPunct="0">
        <a:spcBef>
          <a:spcPct val="0"/>
        </a:spcBef>
        <a:spcAft>
          <a:spcPct val="0"/>
        </a:spcAft>
        <a:defRPr sz="4400">
          <a:solidFill>
            <a:srgbClr val="0000FF"/>
          </a:solidFill>
          <a:latin typeface="+mj-lt"/>
          <a:ea typeface="MS PGothic" panose="020B0600070205080204" pitchFamily="34" charset="-128"/>
          <a:cs typeface="MS PGothic" charset="0"/>
        </a:defRPr>
      </a:lvl1pPr>
      <a:lvl2pPr algn="ctr" rtl="0" eaLnBrk="0" fontAlgn="base" hangingPunct="0">
        <a:spcBef>
          <a:spcPct val="0"/>
        </a:spcBef>
        <a:spcAft>
          <a:spcPct val="0"/>
        </a:spcAft>
        <a:defRPr sz="4400">
          <a:solidFill>
            <a:srgbClr val="0000FF"/>
          </a:solidFill>
          <a:latin typeface="Arial" charset="0"/>
          <a:ea typeface="MS PGothic" panose="020B0600070205080204" pitchFamily="34" charset="-128"/>
          <a:cs typeface="MS PGothic" charset="0"/>
        </a:defRPr>
      </a:lvl2pPr>
      <a:lvl3pPr algn="ctr" rtl="0" eaLnBrk="0" fontAlgn="base" hangingPunct="0">
        <a:spcBef>
          <a:spcPct val="0"/>
        </a:spcBef>
        <a:spcAft>
          <a:spcPct val="0"/>
        </a:spcAft>
        <a:defRPr sz="4400">
          <a:solidFill>
            <a:srgbClr val="0000FF"/>
          </a:solidFill>
          <a:latin typeface="Arial" charset="0"/>
          <a:ea typeface="MS PGothic" panose="020B0600070205080204" pitchFamily="34" charset="-128"/>
          <a:cs typeface="MS PGothic" charset="0"/>
        </a:defRPr>
      </a:lvl3pPr>
      <a:lvl4pPr algn="ctr" rtl="0" eaLnBrk="0" fontAlgn="base" hangingPunct="0">
        <a:spcBef>
          <a:spcPct val="0"/>
        </a:spcBef>
        <a:spcAft>
          <a:spcPct val="0"/>
        </a:spcAft>
        <a:defRPr sz="4400">
          <a:solidFill>
            <a:srgbClr val="0000FF"/>
          </a:solidFill>
          <a:latin typeface="Arial" charset="0"/>
          <a:ea typeface="MS PGothic" panose="020B0600070205080204" pitchFamily="34" charset="-128"/>
          <a:cs typeface="MS PGothic" charset="0"/>
        </a:defRPr>
      </a:lvl4pPr>
      <a:lvl5pPr algn="ctr" rtl="0" eaLnBrk="0" fontAlgn="base" hangingPunct="0">
        <a:spcBef>
          <a:spcPct val="0"/>
        </a:spcBef>
        <a:spcAft>
          <a:spcPct val="0"/>
        </a:spcAft>
        <a:defRPr sz="4400">
          <a:solidFill>
            <a:srgbClr val="0000FF"/>
          </a:solidFill>
          <a:latin typeface="Arial" charset="0"/>
          <a:ea typeface="MS PGothic" panose="020B0600070205080204" pitchFamily="34" charset="-128"/>
          <a:cs typeface="MS PGothic" charset="0"/>
        </a:defRPr>
      </a:lvl5pPr>
      <a:lvl6pPr marL="457200" algn="ctr" rtl="0" fontAlgn="base">
        <a:spcBef>
          <a:spcPct val="0"/>
        </a:spcBef>
        <a:spcAft>
          <a:spcPct val="0"/>
        </a:spcAft>
        <a:defRPr sz="4400">
          <a:solidFill>
            <a:srgbClr val="0000FF"/>
          </a:solidFill>
          <a:latin typeface="Arial" charset="0"/>
          <a:ea typeface="ＭＳ Ｐゴシック" charset="0"/>
        </a:defRPr>
      </a:lvl6pPr>
      <a:lvl7pPr marL="914400" algn="ctr" rtl="0" fontAlgn="base">
        <a:spcBef>
          <a:spcPct val="0"/>
        </a:spcBef>
        <a:spcAft>
          <a:spcPct val="0"/>
        </a:spcAft>
        <a:defRPr sz="4400">
          <a:solidFill>
            <a:srgbClr val="0000FF"/>
          </a:solidFill>
          <a:latin typeface="Arial" charset="0"/>
          <a:ea typeface="ＭＳ Ｐゴシック" charset="0"/>
        </a:defRPr>
      </a:lvl7pPr>
      <a:lvl8pPr marL="1371600" algn="ctr" rtl="0" fontAlgn="base">
        <a:spcBef>
          <a:spcPct val="0"/>
        </a:spcBef>
        <a:spcAft>
          <a:spcPct val="0"/>
        </a:spcAft>
        <a:defRPr sz="4400">
          <a:solidFill>
            <a:srgbClr val="0000FF"/>
          </a:solidFill>
          <a:latin typeface="Arial" charset="0"/>
          <a:ea typeface="ＭＳ Ｐゴシック" charset="0"/>
        </a:defRPr>
      </a:lvl8pPr>
      <a:lvl9pPr marL="1828800" algn="ctr" rtl="0" fontAlgn="base">
        <a:spcBef>
          <a:spcPct val="0"/>
        </a:spcBef>
        <a:spcAft>
          <a:spcPct val="0"/>
        </a:spcAft>
        <a:defRPr sz="4400">
          <a:solidFill>
            <a:srgbClr val="0000FF"/>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A98576-1B82-6E4B-A044-8CAD69D00592}" type="datetimeFigureOut">
              <a:rPr lang="en-US" smtClean="0"/>
              <a:t>6/28/21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B8A1CB-C0D2-C442-9D4E-83CE445C6983}" type="slidenum">
              <a:rPr lang="en-US" smtClean="0"/>
              <a:t>‹#›</a:t>
            </a:fld>
            <a:endParaRPr lang="en-US"/>
          </a:p>
        </p:txBody>
      </p:sp>
    </p:spTree>
    <p:extLst>
      <p:ext uri="{BB962C8B-B14F-4D97-AF65-F5344CB8AC3E}">
        <p14:creationId xmlns:p14="http://schemas.microsoft.com/office/powerpoint/2010/main" val="2175975839"/>
      </p:ext>
    </p:extLst>
  </p:cSld>
  <p:clrMap bg1="lt1" tx1="dk1" bg2="lt2" tx2="dk2" accent1="accent1" accent2="accent2" accent3="accent3" accent4="accent4" accent5="accent5" accent6="accent6" hlink="hlink" folHlink="folHlink"/>
  <p:sldLayoutIdLst>
    <p:sldLayoutId id="2147484911" r:id="rId1"/>
    <p:sldLayoutId id="2147484912" r:id="rId2"/>
    <p:sldLayoutId id="2147484913" r:id="rId3"/>
    <p:sldLayoutId id="2147484914" r:id="rId4"/>
    <p:sldLayoutId id="2147484915" r:id="rId5"/>
    <p:sldLayoutId id="2147484916" r:id="rId6"/>
    <p:sldLayoutId id="2147484917" r:id="rId7"/>
    <p:sldLayoutId id="2147484918" r:id="rId8"/>
    <p:sldLayoutId id="2147484919" r:id="rId9"/>
    <p:sldLayoutId id="2147484920" r:id="rId10"/>
    <p:sldLayoutId id="214748492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5555" y="215900"/>
            <a:ext cx="10124323" cy="1208278"/>
          </a:xfrm>
          <a:prstGeom prst="rect">
            <a:avLst/>
          </a:prstGeom>
          <a:noFill/>
        </p:spPr>
        <p:txBody>
          <a:bodyPr vert="horz" lIns="0" tIns="0" rIns="0" bIns="0" rtlCol="0" anchor="ctr">
            <a:normAutofit/>
          </a:bodyPr>
          <a:lstStyle/>
          <a:p>
            <a:endParaRPr lang="en-US" dirty="0"/>
          </a:p>
        </p:txBody>
      </p:sp>
      <p:sp>
        <p:nvSpPr>
          <p:cNvPr id="3" name="Text Placeholder 2"/>
          <p:cNvSpPr>
            <a:spLocks noGrp="1"/>
          </p:cNvSpPr>
          <p:nvPr>
            <p:ph type="body" idx="1"/>
          </p:nvPr>
        </p:nvSpPr>
        <p:spPr>
          <a:xfrm>
            <a:off x="305555" y="1603565"/>
            <a:ext cx="10124323" cy="3501836"/>
          </a:xfrm>
          <a:prstGeom prst="rect">
            <a:avLst/>
          </a:prstGeom>
          <a:noFill/>
        </p:spPr>
        <p:txBody>
          <a:bodyPr vert="horz" lIns="91440" tIns="45720" rIns="91440" bIns="45720" numCol="1"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1230537" y="6380810"/>
            <a:ext cx="3245697" cy="365125"/>
          </a:xfrm>
          <a:prstGeom prst="rect">
            <a:avLst/>
          </a:prstGeom>
        </p:spPr>
        <p:txBody>
          <a:bodyPr vert="horz" lIns="0" tIns="0" rIns="0" bIns="0" rtlCol="0" anchor="ctr"/>
          <a:lstStyle>
            <a:lvl1pPr algn="l">
              <a:defRPr sz="1100" b="1" i="0" baseline="0">
                <a:solidFill>
                  <a:schemeClr val="tx1"/>
                </a:solidFill>
              </a:defRPr>
            </a:lvl1pPr>
          </a:lstStyle>
          <a:p>
            <a:r>
              <a:rPr lang="en-US" dirty="0"/>
              <a:t>Insert Name   </a:t>
            </a:r>
          </a:p>
          <a:p>
            <a:r>
              <a:rPr lang="en-US" dirty="0"/>
              <a:t>(Insert &gt; Header &amp; Footer &gt; Apply to All)</a:t>
            </a:r>
          </a:p>
        </p:txBody>
      </p:sp>
      <p:sp>
        <p:nvSpPr>
          <p:cNvPr id="6" name="Slide Number Placeholder 5"/>
          <p:cNvSpPr>
            <a:spLocks noGrp="1"/>
          </p:cNvSpPr>
          <p:nvPr>
            <p:ph type="sldNum" sz="quarter" idx="4"/>
          </p:nvPr>
        </p:nvSpPr>
        <p:spPr>
          <a:xfrm>
            <a:off x="9296419" y="122029"/>
            <a:ext cx="2743200" cy="365125"/>
          </a:xfrm>
          <a:prstGeom prst="rect">
            <a:avLst/>
          </a:prstGeom>
        </p:spPr>
        <p:txBody>
          <a:bodyPr vert="horz" lIns="0" tIns="0" rIns="0" bIns="0" rtlCol="0" anchor="t" anchorCtr="0"/>
          <a:lstStyle>
            <a:lvl1pPr algn="r">
              <a:defRPr sz="1000" b="1" i="0" baseline="0">
                <a:solidFill>
                  <a:schemeClr val="tx2"/>
                </a:solidFill>
              </a:defRPr>
            </a:lvl1pPr>
          </a:lstStyle>
          <a:p>
            <a:fld id="{48F63A3B-78C7-47BE-AE5E-E10140E04643}" type="slidenum">
              <a:rPr lang="en-US" smtClean="0"/>
              <a:pPr/>
              <a:t>‹#›</a:t>
            </a:fld>
            <a:endParaRPr lang="en-US" dirty="0"/>
          </a:p>
        </p:txBody>
      </p:sp>
      <p:sp>
        <p:nvSpPr>
          <p:cNvPr id="7" name="TextBox 6">
            <a:extLst>
              <a:ext uri="{FF2B5EF4-FFF2-40B4-BE49-F238E27FC236}">
                <a16:creationId xmlns:a16="http://schemas.microsoft.com/office/drawing/2014/main" id="{4E3B862E-C070-C64F-87F7-901CFF621B33}"/>
              </a:ext>
            </a:extLst>
          </p:cNvPr>
          <p:cNvSpPr txBox="1"/>
          <p:nvPr userDrawn="1"/>
        </p:nvSpPr>
        <p:spPr>
          <a:xfrm>
            <a:off x="10429878" y="6515103"/>
            <a:ext cx="184731" cy="507703"/>
          </a:xfrm>
          <a:prstGeom prst="rect">
            <a:avLst/>
          </a:prstGeom>
          <a:noFill/>
        </p:spPr>
        <p:txBody>
          <a:bodyPr wrap="none" rtlCol="0">
            <a:spAutoFit/>
          </a:bodyPr>
          <a:lstStyle/>
          <a:p>
            <a:endParaRPr lang="en-US" sz="2699" dirty="0">
              <a:solidFill>
                <a:schemeClr val="bg1"/>
              </a:solidFill>
            </a:endParaRPr>
          </a:p>
        </p:txBody>
      </p:sp>
    </p:spTree>
    <p:extLst>
      <p:ext uri="{BB962C8B-B14F-4D97-AF65-F5344CB8AC3E}">
        <p14:creationId xmlns:p14="http://schemas.microsoft.com/office/powerpoint/2010/main" val="691215434"/>
      </p:ext>
    </p:extLst>
  </p:cSld>
  <p:clrMap bg1="lt1" tx1="dk1" bg2="lt2" tx2="dk2" accent1="accent1" accent2="accent2" accent3="accent3" accent4="accent4" accent5="accent5" accent6="accent6" hlink="hlink" folHlink="folHlink"/>
  <p:sldLayoutIdLst>
    <p:sldLayoutId id="2147484923" r:id="rId1"/>
    <p:sldLayoutId id="2147484924" r:id="rId2"/>
    <p:sldLayoutId id="2147484925" r:id="rId3"/>
    <p:sldLayoutId id="2147484926" r:id="rId4"/>
    <p:sldLayoutId id="2147484927" r:id="rId5"/>
    <p:sldLayoutId id="2147484928" r:id="rId6"/>
    <p:sldLayoutId id="2147484929" r:id="rId7"/>
  </p:sldLayoutIdLst>
  <p:hf hdr="0" dt="0"/>
  <p:txStyles>
    <p:titleStyle>
      <a:lvl1pPr algn="l" defTabSz="914217" rtl="0" eaLnBrk="1" latinLnBrk="0" hangingPunct="1">
        <a:lnSpc>
          <a:spcPct val="90000"/>
        </a:lnSpc>
        <a:spcBef>
          <a:spcPct val="0"/>
        </a:spcBef>
        <a:buNone/>
        <a:defRPr sz="3599" b="1" i="0" kern="1200" baseline="0">
          <a:solidFill>
            <a:schemeClr val="tx1"/>
          </a:solidFill>
          <a:latin typeface="+mj-lt"/>
          <a:ea typeface="+mj-ea"/>
          <a:cs typeface="+mj-cs"/>
        </a:defRPr>
      </a:lvl1pPr>
    </p:titleStyle>
    <p:bodyStyle>
      <a:lvl1pPr marL="0" indent="0" algn="l" defTabSz="914217" rtl="0" eaLnBrk="1" latinLnBrk="0" hangingPunct="1">
        <a:lnSpc>
          <a:spcPct val="90000"/>
        </a:lnSpc>
        <a:spcBef>
          <a:spcPts val="1000"/>
        </a:spcBef>
        <a:spcAft>
          <a:spcPts val="300"/>
        </a:spcAft>
        <a:buFont typeface="Arial" panose="020B0604020202020204" pitchFamily="34" charset="0"/>
        <a:buNone/>
        <a:defRPr sz="2699" b="1" i="0" kern="1200">
          <a:solidFill>
            <a:schemeClr val="tx2"/>
          </a:solidFill>
          <a:latin typeface="Georgia" panose="02040502050405020303" pitchFamily="18" charset="0"/>
          <a:ea typeface="+mn-ea"/>
          <a:cs typeface="+mn-cs"/>
        </a:defRPr>
      </a:lvl1pPr>
      <a:lvl2pPr marL="0" indent="0" algn="l" defTabSz="914217" rtl="0" eaLnBrk="1" latinLnBrk="0" hangingPunct="1">
        <a:lnSpc>
          <a:spcPct val="90000"/>
        </a:lnSpc>
        <a:spcBef>
          <a:spcPts val="500"/>
        </a:spcBef>
        <a:buFont typeface="Arial" panose="020B0604020202020204" pitchFamily="34" charset="0"/>
        <a:buNone/>
        <a:defRPr sz="2200" kern="1200">
          <a:solidFill>
            <a:schemeClr val="tx1"/>
          </a:solidFill>
          <a:latin typeface="+mn-lt"/>
          <a:ea typeface="+mn-ea"/>
          <a:cs typeface="+mn-cs"/>
        </a:defRPr>
      </a:lvl2pPr>
      <a:lvl3pPr marL="68566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142771" indent="-228554" algn="l" defTabSz="91421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599880" indent="-228554" algn="l" defTabSz="914217"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5">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000526-798C-D942-A329-5F7A81B51E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76F0130-8B34-6E4F-B08C-A56B764A02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2D0C94-9524-3146-9E9E-8E971530AD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431F2E-AC2D-8A4C-8A62-AB2EE466C08E}" type="datetimeFigureOut">
              <a:t>6/28/21</a:t>
            </a:fld>
            <a:endParaRPr lang="en-US"/>
          </a:p>
        </p:txBody>
      </p:sp>
      <p:sp>
        <p:nvSpPr>
          <p:cNvPr id="5" name="Footer Placeholder 4">
            <a:extLst>
              <a:ext uri="{FF2B5EF4-FFF2-40B4-BE49-F238E27FC236}">
                <a16:creationId xmlns:a16="http://schemas.microsoft.com/office/drawing/2014/main" id="{278914AE-D331-A04A-BC88-889EAFA82D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DF04250-782D-0649-AC09-9E9856D0FF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7B0EC9-B19A-0043-8F87-1ED014A12439}" type="slidenum">
              <a:t>‹#›</a:t>
            </a:fld>
            <a:endParaRPr lang="en-US"/>
          </a:p>
        </p:txBody>
      </p:sp>
    </p:spTree>
    <p:extLst>
      <p:ext uri="{BB962C8B-B14F-4D97-AF65-F5344CB8AC3E}">
        <p14:creationId xmlns:p14="http://schemas.microsoft.com/office/powerpoint/2010/main" val="619071640"/>
      </p:ext>
    </p:extLst>
  </p:cSld>
  <p:clrMap bg1="lt1" tx1="dk1" bg2="lt2" tx2="dk2" accent1="accent1" accent2="accent2" accent3="accent3" accent4="accent4" accent5="accent5" accent6="accent6" hlink="hlink" folHlink="folHlink"/>
  <p:sldLayoutIdLst>
    <p:sldLayoutId id="2147484931" r:id="rId1"/>
    <p:sldLayoutId id="2147484932" r:id="rId2"/>
    <p:sldLayoutId id="2147484933" r:id="rId3"/>
    <p:sldLayoutId id="2147484934" r:id="rId4"/>
    <p:sldLayoutId id="2147484935" r:id="rId5"/>
    <p:sldLayoutId id="2147484936" r:id="rId6"/>
    <p:sldLayoutId id="2147484937" r:id="rId7"/>
    <p:sldLayoutId id="2147484938" r:id="rId8"/>
    <p:sldLayoutId id="2147484939" r:id="rId9"/>
    <p:sldLayoutId id="2147484940" r:id="rId10"/>
    <p:sldLayoutId id="21474849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541E30-6364-46B2-9F29-04BCE0319B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B69030-E3C1-4DD4-BCA3-B6AF77CECE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B07CC9-93CA-4CDC-ACE7-DA43A88DE1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9357C3-84BB-42F2-8A0A-AF619E409967}" type="datetimeFigureOut">
              <a:rPr lang="en-US" smtClean="0"/>
              <a:t>6/28/21</a:t>
            </a:fld>
            <a:endParaRPr lang="en-US"/>
          </a:p>
        </p:txBody>
      </p:sp>
      <p:sp>
        <p:nvSpPr>
          <p:cNvPr id="5" name="Footer Placeholder 4">
            <a:extLst>
              <a:ext uri="{FF2B5EF4-FFF2-40B4-BE49-F238E27FC236}">
                <a16:creationId xmlns:a16="http://schemas.microsoft.com/office/drawing/2014/main" id="{39DEDF91-A379-4C5B-B259-4F1CDDEC2F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68F74D1-E859-47D7-A492-11E245469E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19B3AE-14E3-497D-8742-8CFE376B2465}" type="slidenum">
              <a:rPr lang="en-US" smtClean="0"/>
              <a:t>‹#›</a:t>
            </a:fld>
            <a:endParaRPr lang="en-US"/>
          </a:p>
        </p:txBody>
      </p:sp>
    </p:spTree>
    <p:extLst>
      <p:ext uri="{BB962C8B-B14F-4D97-AF65-F5344CB8AC3E}">
        <p14:creationId xmlns:p14="http://schemas.microsoft.com/office/powerpoint/2010/main" val="3584109534"/>
      </p:ext>
    </p:extLst>
  </p:cSld>
  <p:clrMap bg1="lt1" tx1="dk1" bg2="lt2" tx2="dk2" accent1="accent1" accent2="accent2" accent3="accent3" accent4="accent4" accent5="accent5" accent6="accent6" hlink="hlink" folHlink="folHlink"/>
  <p:sldLayoutIdLst>
    <p:sldLayoutId id="2147484943" r:id="rId1"/>
    <p:sldLayoutId id="2147484944" r:id="rId2"/>
    <p:sldLayoutId id="2147484945" r:id="rId3"/>
    <p:sldLayoutId id="2147484946" r:id="rId4"/>
    <p:sldLayoutId id="2147484947" r:id="rId5"/>
    <p:sldLayoutId id="2147484948" r:id="rId6"/>
    <p:sldLayoutId id="2147484949" r:id="rId7"/>
    <p:sldLayoutId id="2147484950" r:id="rId8"/>
    <p:sldLayoutId id="2147484951" r:id="rId9"/>
    <p:sldLayoutId id="2147484952" r:id="rId10"/>
    <p:sldLayoutId id="2147484953" r:id="rId11"/>
    <p:sldLayoutId id="2147484954" r:id="rId12"/>
    <p:sldLayoutId id="2147484955" r:id="rId13"/>
    <p:sldLayoutId id="2147484956" r:id="rId14"/>
    <p:sldLayoutId id="2147484957" r:id="rId15"/>
    <p:sldLayoutId id="2147484958" r:id="rId16"/>
    <p:sldLayoutId id="2147484959"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059310-CD56-5149-A07C-48C8D575F9E0}"/>
              </a:ext>
            </a:extLst>
          </p:cNvPr>
          <p:cNvSpPr>
            <a:spLocks noGrp="1"/>
          </p:cNvSpPr>
          <p:nvPr>
            <p:ph type="title"/>
          </p:nvPr>
        </p:nvSpPr>
        <p:spPr>
          <a:xfrm>
            <a:off x="415633" y="282001"/>
            <a:ext cx="11231946" cy="687452"/>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A7CB27C9-7617-8541-A993-A184683EFE5F}"/>
              </a:ext>
            </a:extLst>
          </p:cNvPr>
          <p:cNvSpPr>
            <a:spLocks noGrp="1"/>
          </p:cNvSpPr>
          <p:nvPr>
            <p:ph type="body" idx="1"/>
          </p:nvPr>
        </p:nvSpPr>
        <p:spPr>
          <a:xfrm>
            <a:off x="451262" y="1167299"/>
            <a:ext cx="11681108" cy="500966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27BC2246-9F72-0745-A9B3-69C17C3740B1}"/>
              </a:ext>
            </a:extLst>
          </p:cNvPr>
          <p:cNvSpPr>
            <a:spLocks noGrp="1"/>
          </p:cNvSpPr>
          <p:nvPr>
            <p:ph type="ftr" sz="quarter" idx="3"/>
          </p:nvPr>
        </p:nvSpPr>
        <p:spPr>
          <a:xfrm>
            <a:off x="568492" y="6461460"/>
            <a:ext cx="9489908" cy="365125"/>
          </a:xfrm>
          <a:prstGeom prst="rect">
            <a:avLst/>
          </a:prstGeom>
        </p:spPr>
        <p:txBody>
          <a:bodyPr vert="horz" lIns="91440" tIns="45720" rIns="91440" bIns="45720" rtlCol="0" anchor="b"/>
          <a:lstStyle>
            <a:lvl1pPr algn="l">
              <a:defRPr sz="800">
                <a:solidFill>
                  <a:schemeClr val="tx1">
                    <a:tint val="75000"/>
                  </a:schemeClr>
                </a:solidFill>
              </a:defRPr>
            </a:lvl1pPr>
          </a:lstStyle>
          <a:p>
            <a:endParaRPr lang="en-US" sz="800"/>
          </a:p>
        </p:txBody>
      </p:sp>
      <p:sp>
        <p:nvSpPr>
          <p:cNvPr id="6" name="Slide Number Placeholder 5">
            <a:extLst>
              <a:ext uri="{FF2B5EF4-FFF2-40B4-BE49-F238E27FC236}">
                <a16:creationId xmlns:a16="http://schemas.microsoft.com/office/drawing/2014/main" id="{586516F8-C2D6-5244-B857-E8B9E33F5882}"/>
              </a:ext>
            </a:extLst>
          </p:cNvPr>
          <p:cNvSpPr>
            <a:spLocks noGrp="1"/>
          </p:cNvSpPr>
          <p:nvPr>
            <p:ph type="sldNum" sz="quarter" idx="4"/>
          </p:nvPr>
        </p:nvSpPr>
        <p:spPr>
          <a:xfrm>
            <a:off x="63128" y="6527078"/>
            <a:ext cx="354620" cy="365125"/>
          </a:xfrm>
          <a:prstGeom prst="rect">
            <a:avLst/>
          </a:prstGeom>
        </p:spPr>
        <p:txBody>
          <a:bodyPr vert="horz" lIns="91440" tIns="45720" rIns="91440" bIns="45720" rtlCol="0" anchor="ctr"/>
          <a:lstStyle>
            <a:lvl1pPr algn="l">
              <a:defRPr sz="800">
                <a:solidFill>
                  <a:schemeClr val="accent4"/>
                </a:solidFill>
              </a:defRPr>
            </a:lvl1pPr>
          </a:lstStyle>
          <a:p>
            <a:fld id="{5F11D25B-FE7E-D147-BA60-BCA26429A921}" type="slidenum">
              <a:rPr lang="en-US" smtClean="0"/>
              <a:pPr/>
              <a:t>‹#›</a:t>
            </a:fld>
            <a:endParaRPr lang="en-US"/>
          </a:p>
        </p:txBody>
      </p:sp>
      <p:cxnSp>
        <p:nvCxnSpPr>
          <p:cNvPr id="7" name="Straight Connector 6">
            <a:extLst>
              <a:ext uri="{FF2B5EF4-FFF2-40B4-BE49-F238E27FC236}">
                <a16:creationId xmlns:a16="http://schemas.microsoft.com/office/drawing/2014/main" id="{DEBF5AE2-2B27-E64F-965F-B094E7613CA3}"/>
              </a:ext>
            </a:extLst>
          </p:cNvPr>
          <p:cNvCxnSpPr>
            <a:cxnSpLocks/>
          </p:cNvCxnSpPr>
          <p:nvPr userDrawn="1"/>
        </p:nvCxnSpPr>
        <p:spPr>
          <a:xfrm flipV="1">
            <a:off x="0" y="1034767"/>
            <a:ext cx="10287783" cy="1781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A195937-B402-794F-A5E4-9A67801F5092}"/>
              </a:ext>
            </a:extLst>
          </p:cNvPr>
          <p:cNvPicPr>
            <a:picLocks noChangeAspect="1"/>
          </p:cNvPicPr>
          <p:nvPr userDrawn="1"/>
        </p:nvPicPr>
        <p:blipFill>
          <a:blip r:embed="rId14"/>
          <a:stretch>
            <a:fillRect/>
          </a:stretch>
        </p:blipFill>
        <p:spPr>
          <a:xfrm>
            <a:off x="10681398" y="5857268"/>
            <a:ext cx="1269020" cy="809001"/>
          </a:xfrm>
          <a:prstGeom prst="rect">
            <a:avLst/>
          </a:prstGeom>
        </p:spPr>
      </p:pic>
      <p:sp>
        <p:nvSpPr>
          <p:cNvPr id="10" name="Oval 9">
            <a:extLst>
              <a:ext uri="{FF2B5EF4-FFF2-40B4-BE49-F238E27FC236}">
                <a16:creationId xmlns:a16="http://schemas.microsoft.com/office/drawing/2014/main" id="{1116064D-654D-0542-9FD8-5D7B5A0A0082}"/>
              </a:ext>
            </a:extLst>
          </p:cNvPr>
          <p:cNvSpPr/>
          <p:nvPr userDrawn="1"/>
        </p:nvSpPr>
        <p:spPr>
          <a:xfrm>
            <a:off x="-379702" y="6334423"/>
            <a:ext cx="900694" cy="900694"/>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6328408"/>
      </p:ext>
    </p:extLst>
  </p:cSld>
  <p:clrMap bg1="lt1" tx1="dk1" bg2="lt2" tx2="dk2" accent1="accent1" accent2="accent2" accent3="accent3" accent4="accent4" accent5="accent5" accent6="accent6" hlink="hlink" folHlink="folHlink"/>
  <p:sldLayoutIdLst>
    <p:sldLayoutId id="2147484961" r:id="rId1"/>
    <p:sldLayoutId id="2147484962" r:id="rId2"/>
    <p:sldLayoutId id="2147484963" r:id="rId3"/>
    <p:sldLayoutId id="2147484964" r:id="rId4"/>
    <p:sldLayoutId id="2147484965" r:id="rId5"/>
    <p:sldLayoutId id="2147484966" r:id="rId6"/>
    <p:sldLayoutId id="2147484967" r:id="rId7"/>
    <p:sldLayoutId id="2147484968" r:id="rId8"/>
    <p:sldLayoutId id="2147484969" r:id="rId9"/>
    <p:sldLayoutId id="2147484970" r:id="rId10"/>
    <p:sldLayoutId id="2147484971" r:id="rId11"/>
    <p:sldLayoutId id="2147484972" r:id="rId12"/>
  </p:sldLayoutIdLst>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hf hdr="0" ftr="0" dt="0"/>
  <p:txStyles>
    <p:title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p:titleStyle>
    <p:bodyStyle>
      <a:lvl1pPr marL="0" indent="0" algn="l" defTabSz="914400" rtl="0" eaLnBrk="1" latinLnBrk="0" hangingPunct="1">
        <a:lnSpc>
          <a:spcPct val="9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1pPr>
      <a:lvl2pPr marL="249238" indent="-238125" algn="l" defTabSz="914400" rtl="0" eaLnBrk="1" latinLnBrk="0" hangingPunct="1">
        <a:lnSpc>
          <a:spcPct val="90000"/>
        </a:lnSpc>
        <a:spcBef>
          <a:spcPts val="500"/>
        </a:spcBef>
        <a:buClr>
          <a:schemeClr val="accent2"/>
        </a:buClr>
        <a:buFont typeface="Arial" panose="020B0604020202020204" pitchFamily="34" charset="0"/>
        <a:buChar char="•"/>
        <a:tabLst/>
        <a:defRPr sz="1600" kern="1200">
          <a:solidFill>
            <a:schemeClr val="tx1"/>
          </a:solidFill>
          <a:latin typeface="+mn-lt"/>
          <a:ea typeface="+mn-ea"/>
          <a:cs typeface="+mn-cs"/>
        </a:defRPr>
      </a:lvl2pPr>
      <a:lvl3pPr marL="592138" indent="-228600" algn="l" defTabSz="914400" rtl="0" eaLnBrk="1" latinLnBrk="0" hangingPunct="1">
        <a:lnSpc>
          <a:spcPct val="90000"/>
        </a:lnSpc>
        <a:spcBef>
          <a:spcPts val="500"/>
        </a:spcBef>
        <a:buClr>
          <a:schemeClr val="accent2"/>
        </a:buClr>
        <a:buFont typeface="System Font Regular"/>
        <a:buChar char="–"/>
        <a:tabLst/>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71">
          <p15:clr>
            <a:srgbClr val="F26B43"/>
          </p15:clr>
        </p15:guide>
        <p15:guide id="4" orient="horz" pos="72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6.xml"/><Relationship Id="rId1" Type="http://schemas.openxmlformats.org/officeDocument/2006/relationships/tags" Target="../tags/tag4.xml"/><Relationship Id="rId5" Type="http://schemas.openxmlformats.org/officeDocument/2006/relationships/image" Target="../media/image40.png"/><Relationship Id="rId4" Type="http://schemas.openxmlformats.org/officeDocument/2006/relationships/image" Target="../media/image39.png"/></Relationships>
</file>

<file path=ppt/slides/_rels/slide2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7.xml"/><Relationship Id="rId1" Type="http://schemas.openxmlformats.org/officeDocument/2006/relationships/slideLayout" Target="../slideLayouts/slideLayout152.xml"/><Relationship Id="rId4" Type="http://schemas.openxmlformats.org/officeDocument/2006/relationships/image" Target="../media/image46.emf"/></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121.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121.xml"/><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10.xml"/><Relationship Id="rId1" Type="http://schemas.openxmlformats.org/officeDocument/2006/relationships/slideLayout" Target="../slideLayouts/slideLayout133.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12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118.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25.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118.xml"/><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118.xml"/></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118.xm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11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1.xml"/></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118.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118.xml"/><Relationship Id="rId4" Type="http://schemas.openxmlformats.org/officeDocument/2006/relationships/image" Target="../media/image66.png"/></Relationships>
</file>

<file path=ppt/slides/_rels/slide38.xml.rels><?xml version="1.0" encoding="UTF-8" standalone="yes"?>
<Relationships xmlns="http://schemas.openxmlformats.org/package/2006/relationships"><Relationship Id="rId2" Type="http://schemas.openxmlformats.org/officeDocument/2006/relationships/hyperlink" Target="http://www.clinicaltrials.gov/" TargetMode="External"/><Relationship Id="rId1" Type="http://schemas.openxmlformats.org/officeDocument/2006/relationships/slideLayout" Target="../slideLayouts/slideLayout166.xml"/></Relationships>
</file>

<file path=ppt/slides/_rels/slide39.xml.rels><?xml version="1.0" encoding="UTF-8" standalone="yes"?>
<Relationships xmlns="http://schemas.openxmlformats.org/package/2006/relationships"><Relationship Id="rId2" Type="http://schemas.openxmlformats.org/officeDocument/2006/relationships/hyperlink" Target="https://www.prnewswire.com/news-releases/byondis-announces-positive-topline-results-of-pivotal-phase-iii-tulip-study-in-patients" TargetMode="External"/><Relationship Id="rId1" Type="http://schemas.openxmlformats.org/officeDocument/2006/relationships/slideLayout" Target="../slideLayouts/slideLayout15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hyperlink" Target="https://www.businesswire.com/news/home/20210614005114/en/DESTINY-Breast09-Head-to-Head-First-Line-Phase-3-Trial-of-ENHERTU%C2%AE-Initiated-in-Patients-with-HER2-Positive-Metastatic-Breast-Cancer" TargetMode="External"/><Relationship Id="rId1" Type="http://schemas.openxmlformats.org/officeDocument/2006/relationships/slideLayout" Target="../slideLayouts/slideLayout15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75.xml"/></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tiff"/><Relationship Id="rId1" Type="http://schemas.openxmlformats.org/officeDocument/2006/relationships/slideLayout" Target="../slideLayouts/slideLayout41.xml"/></Relationships>
</file>

<file path=ppt/slides/_rels/slide4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tiff"/><Relationship Id="rId1" Type="http://schemas.openxmlformats.org/officeDocument/2006/relationships/slideLayout" Target="../slideLayouts/slideLayout41.xml"/></Relationships>
</file>

<file path=ppt/slides/_rels/slide4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4.xml"/><Relationship Id="rId1" Type="http://schemas.openxmlformats.org/officeDocument/2006/relationships/slideLayout" Target="../slideLayouts/slideLayout41.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27.xml"/><Relationship Id="rId1" Type="http://schemas.openxmlformats.org/officeDocument/2006/relationships/slideLayout" Target="../slideLayouts/slideLayout72.xml"/><Relationship Id="rId5" Type="http://schemas.openxmlformats.org/officeDocument/2006/relationships/image" Target="../media/image75.tmp"/><Relationship Id="rId4" Type="http://schemas.openxmlformats.org/officeDocument/2006/relationships/image" Target="../media/image74.tmp"/></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5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8.xml"/><Relationship Id="rId1" Type="http://schemas.openxmlformats.org/officeDocument/2006/relationships/slideLayout" Target="../slideLayouts/slideLayout110.xml"/></Relationships>
</file>

<file path=ppt/slides/_rels/slide56.xml.rels><?xml version="1.0" encoding="UTF-8" standalone="yes"?>
<Relationships xmlns="http://schemas.openxmlformats.org/package/2006/relationships"><Relationship Id="rId3" Type="http://schemas.openxmlformats.org/officeDocument/2006/relationships/hyperlink" Target="mailto:XXXXXXXXXXXXXX@XXXXXXX.EDU" TargetMode="External"/><Relationship Id="rId2" Type="http://schemas.openxmlformats.org/officeDocument/2006/relationships/image" Target="../media/image77.png"/><Relationship Id="rId1" Type="http://schemas.openxmlformats.org/officeDocument/2006/relationships/slideLayout" Target="../slideLayouts/slideLayout56.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5.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6.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7.xml"/></Relationships>
</file>

<file path=ppt/slides/_rels/slide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6.xml"/><Relationship Id="rId4" Type="http://schemas.openxmlformats.org/officeDocument/2006/relationships/image" Target="../media/image4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Grp="1" noChangeArrowheads="1"/>
          </p:cNvSpPr>
          <p:nvPr>
            <p:ph type="title"/>
          </p:nvPr>
        </p:nvSpPr>
        <p:spPr>
          <a:xfrm>
            <a:off x="0" y="1065887"/>
            <a:ext cx="12192000" cy="2088232"/>
          </a:xfrm>
        </p:spPr>
        <p:txBody>
          <a:bodyPr wrap="square" anchor="ctr">
            <a:noAutofit/>
          </a:bodyPr>
          <a:lstStyle/>
          <a:p>
            <a:r>
              <a:rPr lang="en-US" sz="5200" dirty="0"/>
              <a:t>Expert Second Opinion:</a:t>
            </a:r>
            <a:br>
              <a:rPr lang="en-US" sz="5200" dirty="0"/>
            </a:br>
            <a:r>
              <a:rPr lang="en-US" sz="5200" dirty="0"/>
              <a:t>HER2-Positive Breast Cancer</a:t>
            </a:r>
            <a:br>
              <a:rPr lang="en-US" sz="4400" dirty="0"/>
            </a:br>
            <a:br>
              <a:rPr lang="en-US" sz="1500" dirty="0"/>
            </a:br>
            <a:r>
              <a:rPr lang="en-US" sz="3200" dirty="0">
                <a:solidFill>
                  <a:srgbClr val="002060"/>
                </a:solidFill>
                <a:latin typeface="Calibri" panose="020F0502020204030204" pitchFamily="34" charset="0"/>
                <a:cs typeface="Calibri" panose="020F0502020204030204" pitchFamily="34" charset="0"/>
              </a:rPr>
              <a:t>Tuesday, June 22, 2021</a:t>
            </a:r>
            <a:br>
              <a:rPr lang="en-US" sz="3200" dirty="0">
                <a:solidFill>
                  <a:srgbClr val="002060"/>
                </a:solidFill>
                <a:latin typeface="Calibri" panose="020F0502020204030204" pitchFamily="34" charset="0"/>
                <a:cs typeface="Calibri" panose="020F0502020204030204" pitchFamily="34" charset="0"/>
              </a:rPr>
            </a:br>
            <a:r>
              <a:rPr lang="en-US" sz="3200" dirty="0">
                <a:solidFill>
                  <a:srgbClr val="002060"/>
                </a:solidFill>
                <a:latin typeface="Calibri" panose="020F0502020204030204" pitchFamily="34" charset="0"/>
                <a:cs typeface="Calibri" panose="020F0502020204030204" pitchFamily="34" charset="0"/>
              </a:rPr>
              <a:t>5:00 PM – 6:00 PM ET</a:t>
            </a:r>
            <a:br>
              <a:rPr lang="en-US" sz="3200" dirty="0"/>
            </a:br>
            <a:endParaRPr lang="en-US" sz="3200" dirty="0">
              <a:latin typeface="Calibri" panose="020F0502020204030204" pitchFamily="34" charset="0"/>
              <a:cs typeface="Calibri" panose="020F0502020204030204" pitchFamily="34" charset="0"/>
            </a:endParaRPr>
          </a:p>
        </p:txBody>
      </p:sp>
      <p:sp>
        <p:nvSpPr>
          <p:cNvPr id="4" name="Text Box 6">
            <a:extLst>
              <a:ext uri="{FF2B5EF4-FFF2-40B4-BE49-F238E27FC236}">
                <a16:creationId xmlns:a16="http://schemas.microsoft.com/office/drawing/2014/main" id="{FB263FC8-B307-8D4C-9581-B63C101B2E7D}"/>
              </a:ext>
            </a:extLst>
          </p:cNvPr>
          <p:cNvSpPr txBox="1">
            <a:spLocks noChangeArrowheads="1"/>
          </p:cNvSpPr>
          <p:nvPr/>
        </p:nvSpPr>
        <p:spPr bwMode="auto">
          <a:xfrm>
            <a:off x="2807228" y="4213915"/>
            <a:ext cx="6577544"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Erika Hamilton, MD</a:t>
            </a:r>
            <a:b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Ian E </a:t>
            </a:r>
            <a:r>
              <a:rPr kumimoji="0" lang="en-US" sz="3200" b="1" i="0" u="none" strike="noStrike" kern="1200" cap="none" spc="0" normalizeH="0" baseline="0" noProof="0" dirty="0" err="1">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Krop</a:t>
            </a: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 MD, PhD</a:t>
            </a:r>
            <a:b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Joyce O’Shaughnessy, MD</a:t>
            </a:r>
          </a:p>
        </p:txBody>
      </p:sp>
      <p:sp>
        <p:nvSpPr>
          <p:cNvPr id="5" name="Text Box 3">
            <a:extLst>
              <a:ext uri="{FF2B5EF4-FFF2-40B4-BE49-F238E27FC236}">
                <a16:creationId xmlns:a16="http://schemas.microsoft.com/office/drawing/2014/main" id="{85AA309D-42F0-7443-91B5-BC5BF10B953B}"/>
              </a:ext>
            </a:extLst>
          </p:cNvPr>
          <p:cNvSpPr txBox="1">
            <a:spLocks noChangeArrowheads="1"/>
          </p:cNvSpPr>
          <p:nvPr/>
        </p:nvSpPr>
        <p:spPr bwMode="auto">
          <a:xfrm>
            <a:off x="3827749" y="5729527"/>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8" name="Text Box 7">
            <a:extLst>
              <a:ext uri="{FF2B5EF4-FFF2-40B4-BE49-F238E27FC236}">
                <a16:creationId xmlns:a16="http://schemas.microsoft.com/office/drawing/2014/main" id="{4F5E1E89-CC45-D343-81AA-B51601F5F9DC}"/>
              </a:ext>
            </a:extLst>
          </p:cNvPr>
          <p:cNvSpPr txBox="1">
            <a:spLocks noChangeArrowheads="1"/>
          </p:cNvSpPr>
          <p:nvPr/>
        </p:nvSpPr>
        <p:spPr bwMode="auto">
          <a:xfrm>
            <a:off x="4647392" y="362914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Tree>
    <p:custDataLst>
      <p:tags r:id="rId1"/>
    </p:custDataLst>
    <p:extLst>
      <p:ext uri="{BB962C8B-B14F-4D97-AF65-F5344CB8AC3E}">
        <p14:creationId xmlns:p14="http://schemas.microsoft.com/office/powerpoint/2010/main" val="4479353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286" y="28819"/>
            <a:ext cx="10358967" cy="1023917"/>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695400" y="1171819"/>
            <a:ext cx="10575853" cy="5362227"/>
          </a:xfrm>
        </p:spPr>
        <p:txBody>
          <a:bodyPr/>
          <a:lstStyle/>
          <a:p>
            <a:pPr marL="98425" indent="0">
              <a:lnSpc>
                <a:spcPct val="100000"/>
              </a:lnSpc>
              <a:spcBef>
                <a:spcPts val="600"/>
              </a:spcBef>
              <a:spcAft>
                <a:spcPts val="600"/>
              </a:spcAft>
              <a:buNone/>
              <a:defRPr/>
            </a:pPr>
            <a:r>
              <a:rPr lang="en-US" sz="2100" dirty="0">
                <a:solidFill>
                  <a:srgbClr val="0432FF"/>
                </a:solidFill>
              </a:rPr>
              <a:t>Module 1: Role of Immunotherapy in HER2-Positive Metastatic Breast Cancer (mBC)?</a:t>
            </a:r>
          </a:p>
          <a:p>
            <a:pPr>
              <a:lnSpc>
                <a:spcPct val="100000"/>
              </a:lnSpc>
              <a:spcBef>
                <a:spcPts val="600"/>
              </a:spcBef>
              <a:spcAft>
                <a:spcPts val="600"/>
              </a:spcAft>
              <a:defRPr/>
            </a:pPr>
            <a:r>
              <a:rPr lang="en-US" sz="2000" b="0" dirty="0">
                <a:solidFill>
                  <a:schemeClr val="tx1"/>
                </a:solidFill>
              </a:rPr>
              <a:t>Dr Mahtani: A 56-year-old woman with ER-positive, HER2-positive mBC enrolled on a clinical trial of nivolumab/ipilimumab</a:t>
            </a:r>
          </a:p>
          <a:p>
            <a:pPr marL="98425" indent="0">
              <a:lnSpc>
                <a:spcPct val="100000"/>
              </a:lnSpc>
              <a:spcBef>
                <a:spcPts val="600"/>
              </a:spcBef>
              <a:spcAft>
                <a:spcPts val="600"/>
              </a:spcAft>
              <a:buNone/>
              <a:defRPr/>
            </a:pPr>
            <a:r>
              <a:rPr kumimoji="0" lang="en-US" sz="2100" b="1" i="0" u="none" strike="noStrike" kern="0" cap="none" spc="0" normalizeH="0" baseline="0" noProof="0" dirty="0">
                <a:ln>
                  <a:noFill/>
                </a:ln>
                <a:solidFill>
                  <a:srgbClr val="0432FF"/>
                </a:solidFill>
                <a:effectLst/>
                <a:uLnTx/>
                <a:uFillTx/>
                <a:latin typeface="Calibri" charset="0"/>
                <a:ea typeface="MS PGothic" pitchFamily="34" charset="-128"/>
              </a:rPr>
              <a:t>Module </a:t>
            </a:r>
            <a:r>
              <a:rPr lang="en-US" sz="2100" dirty="0">
                <a:solidFill>
                  <a:srgbClr val="0432FF"/>
                </a:solidFill>
              </a:rPr>
              <a:t>2</a:t>
            </a:r>
            <a:r>
              <a:rPr kumimoji="0" lang="en-US" sz="2100" b="1" i="0" u="none" strike="noStrike" kern="0" cap="none" spc="0" normalizeH="0" baseline="0" noProof="0" dirty="0">
                <a:ln>
                  <a:noFill/>
                </a:ln>
                <a:solidFill>
                  <a:srgbClr val="0432FF"/>
                </a:solidFill>
                <a:effectLst/>
                <a:uLnTx/>
                <a:uFillTx/>
                <a:latin typeface="Calibri" charset="0"/>
                <a:ea typeface="MS PGothic" pitchFamily="34" charset="-128"/>
              </a:rPr>
              <a:t>: Management of HER2-Positive mBC </a:t>
            </a:r>
          </a:p>
          <a:p>
            <a:pPr>
              <a:spcBef>
                <a:spcPts val="600"/>
              </a:spcBef>
              <a:spcAft>
                <a:spcPts val="600"/>
              </a:spcAft>
              <a:defRPr/>
            </a:pP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Dr Partridge: A 30-year-old woman with ER-positive, HER2-positive </a:t>
            </a:r>
            <a:r>
              <a:rPr kumimoji="0" lang="en-US" sz="2000" b="0" i="0" u="none" strike="noStrike" kern="0" cap="none" spc="0" normalizeH="0" baseline="0" noProof="0" dirty="0" err="1">
                <a:ln>
                  <a:noFill/>
                </a:ln>
                <a:solidFill>
                  <a:srgbClr val="000000"/>
                </a:solidFill>
                <a:effectLst/>
                <a:uLnTx/>
                <a:uFillTx/>
                <a:latin typeface="Calibri" charset="0"/>
                <a:ea typeface="MS PGothic" pitchFamily="34" charset="-128"/>
              </a:rPr>
              <a:t>mBC</a:t>
            </a:r>
            <a:endPar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endParaRPr>
          </a:p>
          <a:p>
            <a:pPr>
              <a:spcBef>
                <a:spcPts val="600"/>
              </a:spcBef>
              <a:spcAft>
                <a:spcPts val="600"/>
              </a:spcAft>
              <a:defRPr/>
            </a:pP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Dr Mahtani: A 72-year-old woman with HER2-positive </a:t>
            </a:r>
            <a:r>
              <a:rPr lang="en-US" sz="2000" b="0" dirty="0" err="1"/>
              <a:t>mBC</a:t>
            </a:r>
            <a:endPar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endParaRPr>
          </a:p>
          <a:p>
            <a:pPr>
              <a:spcBef>
                <a:spcPts val="600"/>
              </a:spcBef>
              <a:spcAft>
                <a:spcPts val="600"/>
              </a:spcAft>
              <a:defRPr/>
            </a:pP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Dr </a:t>
            </a:r>
            <a:r>
              <a:rPr kumimoji="0" lang="en-US" sz="2000" b="0" i="0" u="none" strike="noStrike" kern="0" cap="none" spc="0" normalizeH="0" baseline="0" noProof="0" dirty="0" err="1">
                <a:ln>
                  <a:noFill/>
                </a:ln>
                <a:solidFill>
                  <a:srgbClr val="000000"/>
                </a:solidFill>
                <a:effectLst/>
                <a:uLnTx/>
                <a:uFillTx/>
                <a:latin typeface="Calibri" charset="0"/>
                <a:ea typeface="MS PGothic" pitchFamily="34" charset="-128"/>
              </a:rPr>
              <a:t>O’Regan</a:t>
            </a: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 A 58-year-old woman with ER-negative, HER2-positive </a:t>
            </a:r>
            <a:r>
              <a:rPr lang="en-US" sz="2000" b="0" dirty="0" err="1"/>
              <a:t>mBC</a:t>
            </a:r>
            <a:endPar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endParaRPr>
          </a:p>
          <a:p>
            <a:pPr marL="390525" marR="0" lvl="0" indent="-292100" algn="l" defTabSz="412750" rtl="0" eaLnBrk="0" fontAlgn="base" latinLnBrk="0" hangingPunct="0">
              <a:lnSpc>
                <a:spcPct val="105000"/>
              </a:lnSpc>
              <a:spcBef>
                <a:spcPts val="600"/>
              </a:spcBef>
              <a:spcAft>
                <a:spcPts val="600"/>
              </a:spcAft>
              <a:buClr>
                <a:srgbClr val="000000"/>
              </a:buClr>
              <a:buSzPct val="100000"/>
              <a:buFont typeface="Arial" pitchFamily="-72" charset="0"/>
              <a:buChar char="•"/>
              <a:tabLst/>
              <a:defRPr/>
            </a:pP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Dr Partridge: A 50-year-old woman with ER-positive, HER2-positive </a:t>
            </a:r>
            <a:r>
              <a:rPr kumimoji="0" lang="en-US" sz="2000" b="0" i="0" u="none" strike="noStrike" kern="0" cap="none" spc="0" normalizeH="0" baseline="0" noProof="0" dirty="0" err="1">
                <a:ln>
                  <a:noFill/>
                </a:ln>
                <a:solidFill>
                  <a:srgbClr val="000000"/>
                </a:solidFill>
                <a:effectLst/>
                <a:uLnTx/>
                <a:uFillTx/>
                <a:latin typeface="Calibri" charset="0"/>
                <a:ea typeface="MS PGothic" pitchFamily="34" charset="-128"/>
              </a:rPr>
              <a:t>mBC</a:t>
            </a:r>
            <a:endPar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endParaRPr>
          </a:p>
          <a:p>
            <a:pPr marL="98425" indent="0">
              <a:lnSpc>
                <a:spcPct val="100000"/>
              </a:lnSpc>
              <a:spcBef>
                <a:spcPts val="600"/>
              </a:spcBef>
              <a:spcAft>
                <a:spcPts val="600"/>
              </a:spcAft>
              <a:buNone/>
            </a:pPr>
            <a:r>
              <a:rPr lang="en-US" sz="2100" dirty="0">
                <a:solidFill>
                  <a:srgbClr val="0432FF"/>
                </a:solidFill>
              </a:rPr>
              <a:t>Module 3: Considerations in the Care of Patients with Localized HER2-Positive Breast Cancer </a:t>
            </a:r>
          </a:p>
          <a:p>
            <a:pPr>
              <a:spcBef>
                <a:spcPts val="600"/>
              </a:spcBef>
              <a:spcAft>
                <a:spcPts val="600"/>
              </a:spcAft>
            </a:pPr>
            <a:r>
              <a:rPr lang="en-US" sz="2000" b="0" dirty="0"/>
              <a:t>Dr Mahtani: A 44-year-old woman with 5-cm ER-positive, HER2-positive localized breast cancer</a:t>
            </a:r>
          </a:p>
          <a:p>
            <a:pPr>
              <a:spcBef>
                <a:spcPts val="600"/>
              </a:spcBef>
              <a:spcAft>
                <a:spcPts val="600"/>
              </a:spcAft>
            </a:pPr>
            <a:r>
              <a:rPr lang="en-US" sz="2000" b="0" dirty="0"/>
              <a:t>Dr </a:t>
            </a:r>
            <a:r>
              <a:rPr lang="en-US" sz="2000" b="0" dirty="0" err="1"/>
              <a:t>O’Regan</a:t>
            </a:r>
            <a:r>
              <a:rPr lang="en-US" sz="2000" b="0" dirty="0"/>
              <a:t>: A 53-year-old woman with 4.5-mm ER-positive, HER2-positive breast cancer</a:t>
            </a:r>
          </a:p>
        </p:txBody>
      </p:sp>
    </p:spTree>
    <p:extLst>
      <p:ext uri="{BB962C8B-B14F-4D97-AF65-F5344CB8AC3E}">
        <p14:creationId xmlns:p14="http://schemas.microsoft.com/office/powerpoint/2010/main" val="24275608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3CFE98-CC7B-DB4F-A79D-99F5CD5F4D0E}"/>
              </a:ext>
            </a:extLst>
          </p:cNvPr>
          <p:cNvSpPr/>
          <p:nvPr/>
        </p:nvSpPr>
        <p:spPr bwMode="auto">
          <a:xfrm>
            <a:off x="187114" y="1124744"/>
            <a:ext cx="11597518" cy="384973"/>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ＭＳ Ｐゴシック"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286" y="28819"/>
            <a:ext cx="10358967" cy="1023917"/>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695400" y="1171819"/>
            <a:ext cx="10575853" cy="5362227"/>
          </a:xfrm>
        </p:spPr>
        <p:txBody>
          <a:bodyPr/>
          <a:lstStyle/>
          <a:p>
            <a:pPr marL="98425" indent="0">
              <a:lnSpc>
                <a:spcPct val="100000"/>
              </a:lnSpc>
              <a:spcBef>
                <a:spcPts val="600"/>
              </a:spcBef>
              <a:spcAft>
                <a:spcPts val="600"/>
              </a:spcAft>
              <a:buNone/>
              <a:defRPr/>
            </a:pPr>
            <a:r>
              <a:rPr lang="en-US" sz="2100" dirty="0">
                <a:solidFill>
                  <a:schemeClr val="bg1"/>
                </a:solidFill>
              </a:rPr>
              <a:t>Module 1: Role of Immunotherapy in HER2-Positive Metastatic Breast Cancer (mBC)?</a:t>
            </a:r>
          </a:p>
          <a:p>
            <a:pPr>
              <a:lnSpc>
                <a:spcPct val="100000"/>
              </a:lnSpc>
              <a:spcBef>
                <a:spcPts val="600"/>
              </a:spcBef>
              <a:spcAft>
                <a:spcPts val="600"/>
              </a:spcAft>
              <a:defRPr/>
            </a:pPr>
            <a:r>
              <a:rPr lang="en-US" sz="2000" b="0" dirty="0">
                <a:solidFill>
                  <a:schemeClr val="tx1"/>
                </a:solidFill>
              </a:rPr>
              <a:t>Dr Mahtani: A 56-year-old woman with ER-positive, HER2-positive mBC enrolled on a clinical trial of nivolumab/ipilimumab</a:t>
            </a:r>
          </a:p>
          <a:p>
            <a:pPr marL="98425" indent="0">
              <a:lnSpc>
                <a:spcPct val="100000"/>
              </a:lnSpc>
              <a:spcBef>
                <a:spcPts val="600"/>
              </a:spcBef>
              <a:spcAft>
                <a:spcPts val="600"/>
              </a:spcAft>
              <a:buNone/>
              <a:defRPr/>
            </a:pPr>
            <a:r>
              <a:rPr kumimoji="0" lang="en-US" sz="2100" b="1" i="0" u="none" strike="noStrike" kern="0" cap="none" spc="0" normalizeH="0" baseline="0" noProof="0" dirty="0">
                <a:ln>
                  <a:noFill/>
                </a:ln>
                <a:solidFill>
                  <a:srgbClr val="0432FF"/>
                </a:solidFill>
                <a:effectLst/>
                <a:uLnTx/>
                <a:uFillTx/>
                <a:latin typeface="Calibri" charset="0"/>
                <a:ea typeface="MS PGothic" pitchFamily="34" charset="-128"/>
              </a:rPr>
              <a:t>Module </a:t>
            </a:r>
            <a:r>
              <a:rPr lang="en-US" sz="2100" dirty="0">
                <a:solidFill>
                  <a:srgbClr val="0432FF"/>
                </a:solidFill>
              </a:rPr>
              <a:t>2</a:t>
            </a:r>
            <a:r>
              <a:rPr kumimoji="0" lang="en-US" sz="2100" b="1" i="0" u="none" strike="noStrike" kern="0" cap="none" spc="0" normalizeH="0" baseline="0" noProof="0" dirty="0">
                <a:ln>
                  <a:noFill/>
                </a:ln>
                <a:solidFill>
                  <a:srgbClr val="0432FF"/>
                </a:solidFill>
                <a:effectLst/>
                <a:uLnTx/>
                <a:uFillTx/>
                <a:latin typeface="Calibri" charset="0"/>
                <a:ea typeface="MS PGothic" pitchFamily="34" charset="-128"/>
              </a:rPr>
              <a:t>: Management of HER2-Positive mBC </a:t>
            </a:r>
          </a:p>
          <a:p>
            <a:pPr>
              <a:spcBef>
                <a:spcPts val="600"/>
              </a:spcBef>
              <a:spcAft>
                <a:spcPts val="600"/>
              </a:spcAft>
              <a:defRPr/>
            </a:pP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Dr Partridge: A 30-year-old woman with ER-positive, HER2-positive </a:t>
            </a:r>
            <a:r>
              <a:rPr kumimoji="0" lang="en-US" sz="2000" b="0" i="0" u="none" strike="noStrike" kern="0" cap="none" spc="0" normalizeH="0" baseline="0" noProof="0" dirty="0" err="1">
                <a:ln>
                  <a:noFill/>
                </a:ln>
                <a:solidFill>
                  <a:srgbClr val="000000"/>
                </a:solidFill>
                <a:effectLst/>
                <a:uLnTx/>
                <a:uFillTx/>
                <a:latin typeface="Calibri" charset="0"/>
                <a:ea typeface="MS PGothic" pitchFamily="34" charset="-128"/>
              </a:rPr>
              <a:t>mBC</a:t>
            </a:r>
            <a:endPar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endParaRPr>
          </a:p>
          <a:p>
            <a:pPr>
              <a:spcBef>
                <a:spcPts val="600"/>
              </a:spcBef>
              <a:spcAft>
                <a:spcPts val="600"/>
              </a:spcAft>
              <a:defRPr/>
            </a:pP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Dr Mahtani: A 72-year-old woman with HER2-positive </a:t>
            </a:r>
            <a:r>
              <a:rPr lang="en-US" sz="2000" b="0" dirty="0" err="1"/>
              <a:t>mBC</a:t>
            </a:r>
            <a:endPar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endParaRPr>
          </a:p>
          <a:p>
            <a:pPr>
              <a:spcBef>
                <a:spcPts val="600"/>
              </a:spcBef>
              <a:spcAft>
                <a:spcPts val="600"/>
              </a:spcAft>
              <a:defRPr/>
            </a:pP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Dr </a:t>
            </a:r>
            <a:r>
              <a:rPr kumimoji="0" lang="en-US" sz="2000" b="0" i="0" u="none" strike="noStrike" kern="0" cap="none" spc="0" normalizeH="0" baseline="0" noProof="0" dirty="0" err="1">
                <a:ln>
                  <a:noFill/>
                </a:ln>
                <a:solidFill>
                  <a:srgbClr val="000000"/>
                </a:solidFill>
                <a:effectLst/>
                <a:uLnTx/>
                <a:uFillTx/>
                <a:latin typeface="Calibri" charset="0"/>
                <a:ea typeface="MS PGothic" pitchFamily="34" charset="-128"/>
              </a:rPr>
              <a:t>O’Regan</a:t>
            </a: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 A 58-year-old woman with ER-negative, HER2-positive </a:t>
            </a:r>
            <a:r>
              <a:rPr lang="en-US" sz="2000" b="0" dirty="0" err="1"/>
              <a:t>mBC</a:t>
            </a:r>
            <a:endPar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endParaRPr>
          </a:p>
          <a:p>
            <a:pPr marL="390525" marR="0" lvl="0" indent="-292100" algn="l" defTabSz="412750" rtl="0" eaLnBrk="0" fontAlgn="base" latinLnBrk="0" hangingPunct="0">
              <a:lnSpc>
                <a:spcPct val="105000"/>
              </a:lnSpc>
              <a:spcBef>
                <a:spcPts val="600"/>
              </a:spcBef>
              <a:spcAft>
                <a:spcPts val="600"/>
              </a:spcAft>
              <a:buClr>
                <a:srgbClr val="000000"/>
              </a:buClr>
              <a:buSzPct val="100000"/>
              <a:buFont typeface="Arial" pitchFamily="-72" charset="0"/>
              <a:buChar char="•"/>
              <a:tabLst/>
              <a:defRPr/>
            </a:pP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Dr Partridge: A 50-year-old woman with ER-positive, HER2-positive </a:t>
            </a:r>
            <a:r>
              <a:rPr kumimoji="0" lang="en-US" sz="2000" b="0" i="0" u="none" strike="noStrike" kern="0" cap="none" spc="0" normalizeH="0" baseline="0" noProof="0" dirty="0" err="1">
                <a:ln>
                  <a:noFill/>
                </a:ln>
                <a:solidFill>
                  <a:srgbClr val="000000"/>
                </a:solidFill>
                <a:effectLst/>
                <a:uLnTx/>
                <a:uFillTx/>
                <a:latin typeface="Calibri" charset="0"/>
                <a:ea typeface="MS PGothic" pitchFamily="34" charset="-128"/>
              </a:rPr>
              <a:t>mBC</a:t>
            </a:r>
            <a:endPar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endParaRPr>
          </a:p>
          <a:p>
            <a:pPr marL="98425" indent="0">
              <a:lnSpc>
                <a:spcPct val="100000"/>
              </a:lnSpc>
              <a:spcBef>
                <a:spcPts val="600"/>
              </a:spcBef>
              <a:spcAft>
                <a:spcPts val="600"/>
              </a:spcAft>
              <a:buNone/>
            </a:pPr>
            <a:r>
              <a:rPr lang="en-US" sz="2100" dirty="0">
                <a:solidFill>
                  <a:srgbClr val="0432FF"/>
                </a:solidFill>
              </a:rPr>
              <a:t>Module 3: Considerations in the Care of Patients with Localized HER2-Positive Breast Cancer </a:t>
            </a:r>
          </a:p>
          <a:p>
            <a:pPr>
              <a:spcBef>
                <a:spcPts val="600"/>
              </a:spcBef>
              <a:spcAft>
                <a:spcPts val="600"/>
              </a:spcAft>
            </a:pPr>
            <a:r>
              <a:rPr lang="en-US" sz="2000" b="0" dirty="0"/>
              <a:t>Dr Mahtani: A 44-year-old woman with 5-cm ER-positive, HER2-positive localized breast cancer</a:t>
            </a:r>
          </a:p>
          <a:p>
            <a:pPr>
              <a:spcBef>
                <a:spcPts val="600"/>
              </a:spcBef>
              <a:spcAft>
                <a:spcPts val="600"/>
              </a:spcAft>
            </a:pPr>
            <a:r>
              <a:rPr lang="en-US" sz="2000" b="0" dirty="0"/>
              <a:t>Dr </a:t>
            </a:r>
            <a:r>
              <a:rPr lang="en-US" sz="2000" b="0" dirty="0" err="1"/>
              <a:t>O’Regan</a:t>
            </a:r>
            <a:r>
              <a:rPr lang="en-US" sz="2000" b="0" dirty="0"/>
              <a:t>: A 53-year-old woman with 4.5-mm ER-positive, HER2-positive breast cancer</a:t>
            </a:r>
          </a:p>
        </p:txBody>
      </p:sp>
    </p:spTree>
    <p:extLst>
      <p:ext uri="{BB962C8B-B14F-4D97-AF65-F5344CB8AC3E}">
        <p14:creationId xmlns:p14="http://schemas.microsoft.com/office/powerpoint/2010/main" val="26081147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D8C522-6CB0-BB40-9212-78B8742FEE11}"/>
              </a:ext>
            </a:extLst>
          </p:cNvPr>
          <p:cNvSpPr>
            <a:spLocks noGrp="1"/>
          </p:cNvSpPr>
          <p:nvPr>
            <p:ph type="title"/>
          </p:nvPr>
        </p:nvSpPr>
        <p:spPr>
          <a:xfrm>
            <a:off x="839416" y="294839"/>
            <a:ext cx="8686697" cy="1143000"/>
          </a:xfrm>
        </p:spPr>
        <p:txBody>
          <a:bodyPr/>
          <a:lstStyle/>
          <a:p>
            <a:pPr algn="l"/>
            <a:r>
              <a:rPr lang="en-US" sz="2900" dirty="0">
                <a:solidFill>
                  <a:srgbClr val="0432FF"/>
                </a:solidFill>
              </a:rPr>
              <a:t>Case Presentation – Dr Mahtani: A 56-year-old woman with ER-positive, HER2-positive metastatic breast cancer enrolled </a:t>
            </a:r>
            <a:r>
              <a:rPr lang="en-US" sz="2900">
                <a:solidFill>
                  <a:srgbClr val="0432FF"/>
                </a:solidFill>
              </a:rPr>
              <a:t>on a clinical </a:t>
            </a:r>
            <a:r>
              <a:rPr lang="en-US" sz="2900" dirty="0">
                <a:solidFill>
                  <a:srgbClr val="0432FF"/>
                </a:solidFill>
              </a:rPr>
              <a:t>trial of nivolumab/ipilimumab</a:t>
            </a:r>
          </a:p>
        </p:txBody>
      </p:sp>
      <p:sp>
        <p:nvSpPr>
          <p:cNvPr id="4" name="Content Placeholder 3">
            <a:extLst>
              <a:ext uri="{FF2B5EF4-FFF2-40B4-BE49-F238E27FC236}">
                <a16:creationId xmlns:a16="http://schemas.microsoft.com/office/drawing/2014/main" id="{10276FAF-5E5D-FB44-9841-186EA9916FD5}"/>
              </a:ext>
            </a:extLst>
          </p:cNvPr>
          <p:cNvSpPr>
            <a:spLocks noGrp="1"/>
          </p:cNvSpPr>
          <p:nvPr>
            <p:ph idx="1"/>
          </p:nvPr>
        </p:nvSpPr>
        <p:spPr>
          <a:xfrm>
            <a:off x="559755" y="1575208"/>
            <a:ext cx="11072489" cy="5159223"/>
          </a:xfrm>
        </p:spPr>
        <p:txBody>
          <a:bodyPr/>
          <a:lstStyle/>
          <a:p>
            <a:pPr marL="342900" indent="-342900">
              <a:spcBef>
                <a:spcPts val="800"/>
              </a:spcBef>
              <a:spcAft>
                <a:spcPts val="0"/>
              </a:spcAft>
            </a:pPr>
            <a:r>
              <a:rPr lang="en-US" sz="2000" b="0" dirty="0">
                <a:solidFill>
                  <a:schemeClr val="tx1"/>
                </a:solidFill>
              </a:rPr>
              <a:t>2011: Neoadjuvant TCH for cT2N1 ER+/HER2+ tumor, adjuvant radiation, </a:t>
            </a:r>
            <a:br>
              <a:rPr lang="en-US" sz="2000" b="0" dirty="0">
                <a:solidFill>
                  <a:schemeClr val="tx1"/>
                </a:solidFill>
              </a:rPr>
            </a:br>
            <a:r>
              <a:rPr lang="en-US" sz="2000" b="0" dirty="0">
                <a:solidFill>
                  <a:schemeClr val="tx1"/>
                </a:solidFill>
              </a:rPr>
              <a:t>maintenance trastuzumab x 1 </a:t>
            </a:r>
            <a:r>
              <a:rPr lang="en-US" sz="2000" b="0" dirty="0" err="1">
                <a:solidFill>
                  <a:schemeClr val="tx1"/>
                </a:solidFill>
              </a:rPr>
              <a:t>yr</a:t>
            </a:r>
            <a:r>
              <a:rPr lang="en-US" sz="2000" b="0" dirty="0">
                <a:solidFill>
                  <a:schemeClr val="tx1"/>
                </a:solidFill>
              </a:rPr>
              <a:t>, AI completed in 2017</a:t>
            </a:r>
          </a:p>
          <a:p>
            <a:pPr marL="342900" indent="-342900">
              <a:spcBef>
                <a:spcPts val="800"/>
              </a:spcBef>
              <a:spcAft>
                <a:spcPts val="0"/>
              </a:spcAft>
            </a:pPr>
            <a:r>
              <a:rPr lang="en-US" sz="2000" b="0" dirty="0">
                <a:solidFill>
                  <a:schemeClr val="tx1"/>
                </a:solidFill>
              </a:rPr>
              <a:t>2018: Developed left SC adenopathy and imaging revealed </a:t>
            </a:r>
            <a:r>
              <a:rPr lang="en-US" sz="2000" b="0" dirty="0" err="1">
                <a:solidFill>
                  <a:schemeClr val="tx1"/>
                </a:solidFill>
              </a:rPr>
              <a:t>retropectoral</a:t>
            </a:r>
            <a:r>
              <a:rPr lang="en-US" sz="2000" b="0" dirty="0">
                <a:solidFill>
                  <a:schemeClr val="tx1"/>
                </a:solidFill>
              </a:rPr>
              <a:t>, axillary and mediastinal nodes, biopsy confirmed ER+/HER2+ recurrence </a:t>
            </a:r>
          </a:p>
          <a:p>
            <a:pPr marL="342900" indent="-342900">
              <a:spcBef>
                <a:spcPts val="800"/>
              </a:spcBef>
              <a:spcAft>
                <a:spcPts val="0"/>
              </a:spcAft>
            </a:pPr>
            <a:r>
              <a:rPr lang="en-US" sz="2000" b="0" dirty="0">
                <a:solidFill>
                  <a:schemeClr val="tx1"/>
                </a:solidFill>
              </a:rPr>
              <a:t>Paclitaxel x 14 months → progressive disease extensively involving chest wall</a:t>
            </a:r>
          </a:p>
          <a:p>
            <a:pPr marL="342900" indent="-342900">
              <a:spcBef>
                <a:spcPts val="800"/>
              </a:spcBef>
              <a:spcAft>
                <a:spcPts val="0"/>
              </a:spcAft>
            </a:pPr>
            <a:r>
              <a:rPr lang="en-US" sz="2000" b="0" dirty="0">
                <a:solidFill>
                  <a:schemeClr val="tx1"/>
                </a:solidFill>
              </a:rPr>
              <a:t>T-DM1 with neratinib on clinical trial → PD after 3 cycles</a:t>
            </a:r>
          </a:p>
          <a:p>
            <a:pPr marL="342900" indent="-342900">
              <a:spcBef>
                <a:spcPts val="800"/>
              </a:spcBef>
              <a:spcAft>
                <a:spcPts val="0"/>
              </a:spcAft>
            </a:pPr>
            <a:r>
              <a:rPr lang="en-US" sz="2000" b="0" dirty="0">
                <a:solidFill>
                  <a:schemeClr val="tx1"/>
                </a:solidFill>
              </a:rPr>
              <a:t>NGS: TMB-high, PD-L1 10%</a:t>
            </a:r>
          </a:p>
          <a:p>
            <a:pPr marL="342900" indent="-342900">
              <a:spcBef>
                <a:spcPts val="800"/>
              </a:spcBef>
              <a:spcAft>
                <a:spcPts val="0"/>
              </a:spcAft>
            </a:pPr>
            <a:r>
              <a:rPr lang="en-US" sz="2000" b="0" dirty="0">
                <a:solidFill>
                  <a:schemeClr val="tx1"/>
                </a:solidFill>
              </a:rPr>
              <a:t>Nivolumab with ipilimumab on protocol → dramatic flare of disease in chest wall after first cycle </a:t>
            </a:r>
          </a:p>
          <a:p>
            <a:pPr marL="342900" indent="-342900">
              <a:spcBef>
                <a:spcPts val="800"/>
              </a:spcBef>
              <a:spcAft>
                <a:spcPts val="0"/>
              </a:spcAft>
            </a:pPr>
            <a:r>
              <a:rPr lang="en-US" sz="2000" b="0" dirty="0">
                <a:solidFill>
                  <a:schemeClr val="tx1"/>
                </a:solidFill>
              </a:rPr>
              <a:t>Rapid clearing after 2nd dose; all systemic disease now controlled (complete response by RECIST on imaging); response ongoing since 2019 on single agent nivolumab </a:t>
            </a:r>
          </a:p>
          <a:p>
            <a:pPr marL="0" indent="0">
              <a:spcBef>
                <a:spcPts val="2000"/>
              </a:spcBef>
              <a:spcAft>
                <a:spcPts val="0"/>
              </a:spcAft>
              <a:buNone/>
            </a:pPr>
            <a:r>
              <a:rPr lang="en-US" sz="2000" dirty="0">
                <a:sym typeface="Wingdings" pitchFamily="2" charset="2"/>
              </a:rPr>
              <a:t>Questions</a:t>
            </a:r>
            <a:endParaRPr lang="en-US" sz="2000" b="0" dirty="0">
              <a:sym typeface="Wingdings" pitchFamily="2" charset="2"/>
            </a:endParaRPr>
          </a:p>
          <a:p>
            <a:pPr lvl="0">
              <a:spcBef>
                <a:spcPts val="800"/>
              </a:spcBef>
              <a:spcAft>
                <a:spcPts val="0"/>
              </a:spcAft>
            </a:pPr>
            <a:r>
              <a:rPr lang="en-US" sz="2000" b="0" dirty="0">
                <a:sym typeface="Wingdings" pitchFamily="2" charset="2"/>
              </a:rPr>
              <a:t>What do you see as the role of immunotherapy in HER2-positive breast cancer?</a:t>
            </a:r>
          </a:p>
        </p:txBody>
      </p:sp>
      <p:sp>
        <p:nvSpPr>
          <p:cNvPr id="7" name="Text Box 7">
            <a:extLst>
              <a:ext uri="{FF2B5EF4-FFF2-40B4-BE49-F238E27FC236}">
                <a16:creationId xmlns:a16="http://schemas.microsoft.com/office/drawing/2014/main" id="{150524DA-F49F-FB40-8408-197EA0FF9D63}"/>
              </a:ext>
            </a:extLst>
          </p:cNvPr>
          <p:cNvSpPr txBox="1">
            <a:spLocks noChangeArrowheads="1"/>
          </p:cNvSpPr>
          <p:nvPr/>
        </p:nvSpPr>
        <p:spPr bwMode="auto">
          <a:xfrm>
            <a:off x="9724024" y="1561690"/>
            <a:ext cx="2335134" cy="178807"/>
          </a:xfrm>
          <a:prstGeom prst="rect">
            <a:avLst/>
          </a:prstGeom>
          <a:noFill/>
          <a:ln w="9525">
            <a:noFill/>
            <a:miter lim="800000"/>
            <a:headEnd/>
            <a:tailEnd/>
          </a:ln>
        </p:spPr>
        <p:txBody>
          <a:bodyPr lIns="68580" tIns="0" rIns="0" bIns="0">
            <a:prstTxWarp prst="textNoShape">
              <a:avLst/>
            </a:prstTxWarp>
          </a:bodyPr>
          <a:lstStyle/>
          <a:p>
            <a:pPr algn="ctr"/>
            <a:r>
              <a:rPr lang="en-US" sz="1800" dirty="0">
                <a:solidFill>
                  <a:schemeClr val="tx1"/>
                </a:solidFill>
                <a:latin typeface="+mn-lt"/>
                <a:cs typeface="Calibri" panose="020F0502020204030204" pitchFamily="34" charset="0"/>
              </a:rPr>
              <a:t>Dr </a:t>
            </a:r>
            <a:r>
              <a:rPr lang="en-US" sz="1800" dirty="0">
                <a:solidFill>
                  <a:schemeClr val="tx2"/>
                </a:solidFill>
                <a:latin typeface="+mn-lt"/>
              </a:rPr>
              <a:t>Reshma Mahtani</a:t>
            </a:r>
            <a:endParaRPr lang="en-US" sz="1800" dirty="0">
              <a:solidFill>
                <a:schemeClr val="tx1"/>
              </a:solidFill>
              <a:latin typeface="+mn-lt"/>
              <a:cs typeface="Calibri" panose="020F0502020204030204" pitchFamily="34" charset="0"/>
            </a:endParaRPr>
          </a:p>
        </p:txBody>
      </p:sp>
      <p:pic>
        <p:nvPicPr>
          <p:cNvPr id="5" name="Picture 4" descr="A picture containing person, wall, indoor, person&#10;&#10;Description automatically generated">
            <a:extLst>
              <a:ext uri="{FF2B5EF4-FFF2-40B4-BE49-F238E27FC236}">
                <a16:creationId xmlns:a16="http://schemas.microsoft.com/office/drawing/2014/main" id="{43A9746F-D230-554A-8FFB-C2093BBDE9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6710" y="188640"/>
            <a:ext cx="2312448" cy="130075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337963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4AD70E-1B68-304E-92F9-A63509DDBE1C}"/>
              </a:ext>
            </a:extLst>
          </p:cNvPr>
          <p:cNvSpPr>
            <a:spLocks noGrp="1"/>
          </p:cNvSpPr>
          <p:nvPr>
            <p:ph type="title"/>
          </p:nvPr>
        </p:nvSpPr>
        <p:spPr>
          <a:xfrm>
            <a:off x="767408" y="188640"/>
            <a:ext cx="11005492" cy="1143000"/>
          </a:xfrm>
        </p:spPr>
        <p:txBody>
          <a:bodyPr/>
          <a:lstStyle/>
          <a:p>
            <a:pPr algn="l"/>
            <a:r>
              <a:rPr lang="en-US" sz="2800" dirty="0"/>
              <a:t>FDA Grants Accelerated Approval to Pembrolizumab with Trastuzumab and Chemotherapy as First-Line Therapy for HER2-Positive Gastric Cancer</a:t>
            </a:r>
            <a:br>
              <a:rPr lang="en-US" dirty="0"/>
            </a:br>
            <a:r>
              <a:rPr lang="en-US" sz="2200" dirty="0"/>
              <a:t>Press Release – May 5, 2021</a:t>
            </a:r>
          </a:p>
        </p:txBody>
      </p:sp>
      <p:sp>
        <p:nvSpPr>
          <p:cNvPr id="4" name="Content Placeholder 3">
            <a:extLst>
              <a:ext uri="{FF2B5EF4-FFF2-40B4-BE49-F238E27FC236}">
                <a16:creationId xmlns:a16="http://schemas.microsoft.com/office/drawing/2014/main" id="{B4BD42CF-632D-014E-A39E-19A903403642}"/>
              </a:ext>
            </a:extLst>
          </p:cNvPr>
          <p:cNvSpPr>
            <a:spLocks noGrp="1"/>
          </p:cNvSpPr>
          <p:nvPr>
            <p:ph idx="1"/>
          </p:nvPr>
        </p:nvSpPr>
        <p:spPr>
          <a:xfrm>
            <a:off x="767409" y="1510307"/>
            <a:ext cx="10297144" cy="4799013"/>
          </a:xfrm>
        </p:spPr>
        <p:txBody>
          <a:bodyPr/>
          <a:lstStyle/>
          <a:p>
            <a:pPr marL="98425" indent="0">
              <a:buNone/>
            </a:pPr>
            <a:r>
              <a:rPr lang="en-US" sz="1800" b="0" dirty="0"/>
              <a:t>“On May 5, 2021, the Food and Drug Administration granted accelerated approval to pembrolizumab in combination with trastuzumab, fluoropyrimidine- and platinum-containing chemotherapy for the first-line treatment of patients with locally advanced unresectable or metastatic HER2 positive gastric or gastroesophageal junction (GEJ) adenocarcinoma.</a:t>
            </a:r>
          </a:p>
          <a:p>
            <a:pPr marL="98425" indent="0">
              <a:buNone/>
            </a:pPr>
            <a:r>
              <a:rPr lang="en-US" sz="1800" b="0" dirty="0"/>
              <a:t>Approval was based on the prespecified interim analysis of the first 264 patients of the ongoing KEYNOTE-811 (NCT03615326) trial, a multicenter, randomized, double‑blind, placebo‑controlled trial in patients with HER2‑positive advanced gastric or gastroesophageal junction (GEJ) adenocarcinoma who had not previously received systemic therapy for metastatic disease. Patients were randomized (1:1) to receive pembrolizumab 200 mg or placebo every 3 weeks, in combination with trastuzumab and either fluorouracil plus cisplatin or capecitabine plus oxaliplatin.</a:t>
            </a:r>
          </a:p>
          <a:p>
            <a:pPr marL="98425" indent="0">
              <a:buNone/>
            </a:pPr>
            <a:r>
              <a:rPr lang="en-US" sz="1800" b="0" dirty="0"/>
              <a:t>The main efficacy measure for this analysis was overall response rate (ORR) assessed by blinded independent review committee. The ORR was 74% in the pembrolizumab arm and 52% in the placebo arm (one-sided p-value&lt; 0.0001, statistically significant). The median duration of response (</a:t>
            </a:r>
            <a:r>
              <a:rPr lang="en-US" sz="1800" b="0" dirty="0" err="1"/>
              <a:t>DoR</a:t>
            </a:r>
            <a:r>
              <a:rPr lang="en-US" sz="1800" b="0" dirty="0"/>
              <a:t>) was 10.6 months for patients treated with pembrolizumab and 9.5 months for those in the placebo arm.”</a:t>
            </a:r>
          </a:p>
        </p:txBody>
      </p:sp>
      <p:sp>
        <p:nvSpPr>
          <p:cNvPr id="5" name="TextBox 4">
            <a:extLst>
              <a:ext uri="{FF2B5EF4-FFF2-40B4-BE49-F238E27FC236}">
                <a16:creationId xmlns:a16="http://schemas.microsoft.com/office/drawing/2014/main" id="{31A956BD-F917-204F-A46D-53067BF76A29}"/>
              </a:ext>
            </a:extLst>
          </p:cNvPr>
          <p:cNvSpPr txBox="1"/>
          <p:nvPr/>
        </p:nvSpPr>
        <p:spPr>
          <a:xfrm>
            <a:off x="263352" y="6239942"/>
            <a:ext cx="10058400" cy="553998"/>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www.fda.gov</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/drugs/drug-approvals-and-databases/fda-grants-accelerated-approval-pembrolizumab-her2-positive-gastric-cancer</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spTree>
    <p:extLst>
      <p:ext uri="{BB962C8B-B14F-4D97-AF65-F5344CB8AC3E}">
        <p14:creationId xmlns:p14="http://schemas.microsoft.com/office/powerpoint/2010/main" val="29041338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A32B1CF4-A41D-364C-A26F-78E7B5D866B4}"/>
              </a:ext>
            </a:extLst>
          </p:cNvPr>
          <p:cNvSpPr txBox="1">
            <a:spLocks noGrp="1"/>
          </p:cNvSpPr>
          <p:nvPr>
            <p:ph type="title"/>
          </p:nvPr>
        </p:nvSpPr>
        <p:spPr>
          <a:xfrm>
            <a:off x="1036566" y="1684947"/>
            <a:ext cx="9811962" cy="1426840"/>
          </a:xfrm>
          <a:prstGeom prst="rect">
            <a:avLst/>
          </a:prstGeom>
        </p:spPr>
        <p:txBody>
          <a:bodyPr/>
          <a:lst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r>
              <a:rPr lang="en-US" sz="3600" dirty="0">
                <a:latin typeface="Calibri" panose="020F0502020204030204" pitchFamily="34" charset="0"/>
                <a:ea typeface="Times New Roman" panose="02020603050405020304" pitchFamily="18" charset="0"/>
                <a:cs typeface="Calibri" panose="020F0502020204030204" pitchFamily="34" charset="0"/>
              </a:rPr>
              <a:t>Pembrolizumab plus Trastuzumab and Chemotherapy for HER2+ Metastatic Gastric or </a:t>
            </a:r>
            <a:r>
              <a:rPr lang="en-US" sz="3600" dirty="0" err="1">
                <a:latin typeface="Calibri" panose="020F0502020204030204" pitchFamily="34" charset="0"/>
                <a:ea typeface="Times New Roman" panose="02020603050405020304" pitchFamily="18" charset="0"/>
                <a:cs typeface="Calibri" panose="020F0502020204030204" pitchFamily="34" charset="0"/>
              </a:rPr>
              <a:t>Gastroesopahgeal</a:t>
            </a:r>
            <a:r>
              <a:rPr lang="en-US" sz="3600" dirty="0">
                <a:latin typeface="Calibri" panose="020F0502020204030204" pitchFamily="34" charset="0"/>
                <a:ea typeface="Times New Roman" panose="02020603050405020304" pitchFamily="18" charset="0"/>
                <a:cs typeface="Calibri" panose="020F0502020204030204" pitchFamily="34" charset="0"/>
              </a:rPr>
              <a:t> Junction Cancer: Initial Findings of the Global Phase 3 KEYNOTE-811 Study</a:t>
            </a:r>
          </a:p>
        </p:txBody>
      </p:sp>
      <p:sp>
        <p:nvSpPr>
          <p:cNvPr id="5" name="Content Placeholder 3">
            <a:extLst>
              <a:ext uri="{FF2B5EF4-FFF2-40B4-BE49-F238E27FC236}">
                <a16:creationId xmlns:a16="http://schemas.microsoft.com/office/drawing/2014/main" id="{DCB9CFCD-5A1E-B648-9E4B-83AE75C1B3CD}"/>
              </a:ext>
            </a:extLst>
          </p:cNvPr>
          <p:cNvSpPr txBox="1">
            <a:spLocks/>
          </p:cNvSpPr>
          <p:nvPr/>
        </p:nvSpPr>
        <p:spPr>
          <a:xfrm>
            <a:off x="907232" y="3746213"/>
            <a:ext cx="10972800" cy="1181100"/>
          </a:xfrm>
          <a:prstGeom prst="rect">
            <a:avLst/>
          </a:prstGeom>
        </p:spPr>
        <p:txBody>
          <a:bodyPr/>
          <a:lstStyle>
            <a:lvl1pPr marL="342906" indent="-342906" algn="l" rtl="0" eaLnBrk="0" fontAlgn="base" hangingPunct="0">
              <a:spcBef>
                <a:spcPct val="20000"/>
              </a:spcBef>
              <a:spcAft>
                <a:spcPct val="0"/>
              </a:spcAft>
              <a:buChar char="•"/>
              <a:defRPr sz="2500">
                <a:solidFill>
                  <a:srgbClr val="002060"/>
                </a:solidFill>
                <a:latin typeface="+mn-lt"/>
                <a:ea typeface="+mn-ea"/>
                <a:cs typeface="+mn-cs"/>
              </a:defRPr>
            </a:lvl1pPr>
            <a:lvl2pPr marL="742962" indent="-285755" algn="l" rtl="0" eaLnBrk="0" fontAlgn="base" hangingPunct="0">
              <a:spcBef>
                <a:spcPct val="20000"/>
              </a:spcBef>
              <a:spcAft>
                <a:spcPct val="0"/>
              </a:spcAft>
              <a:buChar char="–"/>
              <a:defRPr sz="2500">
                <a:solidFill>
                  <a:srgbClr val="002060"/>
                </a:solidFill>
                <a:latin typeface="+mn-lt"/>
                <a:ea typeface="+mn-ea"/>
              </a:defRPr>
            </a:lvl2pPr>
            <a:lvl3pPr marL="1143019" indent="-228604" algn="l" rtl="0" eaLnBrk="0" fontAlgn="base" hangingPunct="0">
              <a:spcBef>
                <a:spcPct val="20000"/>
              </a:spcBef>
              <a:spcAft>
                <a:spcPct val="0"/>
              </a:spcAft>
              <a:buChar char="•"/>
              <a:defRPr sz="2500">
                <a:solidFill>
                  <a:srgbClr val="002060"/>
                </a:solidFill>
                <a:latin typeface="+mn-lt"/>
                <a:ea typeface="+mn-ea"/>
              </a:defRPr>
            </a:lvl3pPr>
            <a:lvl4pPr marL="1600227" indent="-228604" algn="l" rtl="0" eaLnBrk="0" fontAlgn="base" hangingPunct="0">
              <a:spcBef>
                <a:spcPct val="20000"/>
              </a:spcBef>
              <a:spcAft>
                <a:spcPct val="0"/>
              </a:spcAft>
              <a:buChar char="–"/>
              <a:defRPr sz="2500">
                <a:solidFill>
                  <a:srgbClr val="002060"/>
                </a:solidFill>
                <a:latin typeface="+mn-lt"/>
                <a:ea typeface="+mn-ea"/>
              </a:defRPr>
            </a:lvl4pPr>
            <a:lvl5pPr marL="2057434" indent="-228604" algn="l" rtl="0" eaLnBrk="0" fontAlgn="base" hangingPunct="0">
              <a:spcBef>
                <a:spcPct val="20000"/>
              </a:spcBef>
              <a:spcAft>
                <a:spcPct val="0"/>
              </a:spcAft>
              <a:buChar char="»"/>
              <a:defRPr sz="2500">
                <a:solidFill>
                  <a:srgbClr val="002060"/>
                </a:solidFill>
                <a:latin typeface="+mn-lt"/>
                <a:ea typeface="+mn-ea"/>
              </a:defRPr>
            </a:lvl5pPr>
            <a:lvl6pPr marL="2514642" indent="-228604" algn="l" rtl="0" fontAlgn="base">
              <a:spcBef>
                <a:spcPct val="20000"/>
              </a:spcBef>
              <a:spcAft>
                <a:spcPct val="0"/>
              </a:spcAft>
              <a:buChar char="»"/>
              <a:defRPr sz="2500">
                <a:solidFill>
                  <a:schemeClr val="bg1"/>
                </a:solidFill>
                <a:latin typeface="+mn-lt"/>
                <a:ea typeface="+mn-ea"/>
              </a:defRPr>
            </a:lvl6pPr>
            <a:lvl7pPr marL="2971849" indent="-228604" algn="l" rtl="0" fontAlgn="base">
              <a:spcBef>
                <a:spcPct val="20000"/>
              </a:spcBef>
              <a:spcAft>
                <a:spcPct val="0"/>
              </a:spcAft>
              <a:buChar char="»"/>
              <a:defRPr sz="2500">
                <a:solidFill>
                  <a:schemeClr val="bg1"/>
                </a:solidFill>
                <a:latin typeface="+mn-lt"/>
                <a:ea typeface="+mn-ea"/>
              </a:defRPr>
            </a:lvl7pPr>
            <a:lvl8pPr marL="3429057" indent="-228604" algn="l" rtl="0" fontAlgn="base">
              <a:spcBef>
                <a:spcPct val="20000"/>
              </a:spcBef>
              <a:spcAft>
                <a:spcPct val="0"/>
              </a:spcAft>
              <a:buChar char="»"/>
              <a:defRPr sz="2500">
                <a:solidFill>
                  <a:schemeClr val="bg1"/>
                </a:solidFill>
                <a:latin typeface="+mn-lt"/>
                <a:ea typeface="+mn-ea"/>
              </a:defRPr>
            </a:lvl8pPr>
            <a:lvl9pPr marL="3886265" indent="-228604" algn="l" rtl="0" fontAlgn="base">
              <a:spcBef>
                <a:spcPct val="20000"/>
              </a:spcBef>
              <a:spcAft>
                <a:spcPct val="0"/>
              </a:spcAft>
              <a:buChar char="»"/>
              <a:defRPr sz="2500">
                <a:solidFill>
                  <a:schemeClr val="bg1"/>
                </a:solidFill>
                <a:latin typeface="+mn-lt"/>
                <a:ea typeface="+mn-ea"/>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900" b="0" i="0" u="none" strike="noStrike" kern="1200" cap="none" spc="0" normalizeH="0" baseline="0" noProof="0" dirty="0" err="1">
                <a:ln>
                  <a:noFill/>
                </a:ln>
                <a:solidFill>
                  <a:srgbClr val="000000"/>
                </a:solidFill>
                <a:effectLst/>
                <a:uLnTx/>
                <a:uFillTx/>
                <a:latin typeface="Calibri"/>
                <a:ea typeface="+mn-ea"/>
                <a:cs typeface="+mn-cs"/>
              </a:rPr>
              <a:t>Janjigian</a:t>
            </a:r>
            <a:r>
              <a:rPr kumimoji="0" lang="en-US" sz="2900" b="0" i="0" u="none" strike="noStrike" kern="1200" cap="none" spc="0" normalizeH="0" baseline="0" noProof="0" dirty="0">
                <a:ln>
                  <a:noFill/>
                </a:ln>
                <a:solidFill>
                  <a:srgbClr val="000000"/>
                </a:solidFill>
                <a:effectLst/>
                <a:uLnTx/>
                <a:uFillTx/>
                <a:latin typeface="Calibri"/>
                <a:ea typeface="+mn-ea"/>
                <a:cs typeface="+mn-cs"/>
              </a:rPr>
              <a:t> YY et al. </a:t>
            </a:r>
            <a:br>
              <a:rPr kumimoji="0" lang="en-US" sz="2900" b="0" i="0" u="none" strike="noStrike" kern="1200" cap="none" spc="0" normalizeH="0" baseline="0" noProof="0" dirty="0">
                <a:ln>
                  <a:noFill/>
                </a:ln>
                <a:solidFill>
                  <a:srgbClr val="000000"/>
                </a:solidFill>
                <a:effectLst/>
                <a:uLnTx/>
                <a:uFillTx/>
                <a:latin typeface="Calibri"/>
                <a:ea typeface="+mn-ea"/>
                <a:cs typeface="+mn-cs"/>
              </a:rPr>
            </a:br>
            <a:r>
              <a:rPr kumimoji="0" lang="en-US" sz="29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ASCO 2021;Abstract </a:t>
            </a:r>
            <a:r>
              <a:rPr lang="en-US" sz="2900" b="0" kern="0" dirty="0">
                <a:solidFill>
                  <a:srgbClr val="000000"/>
                </a:solidFill>
                <a:latin typeface="Calibri" panose="020F0502020204030204" pitchFamily="34" charset="0"/>
                <a:cs typeface="Calibri" panose="020F0502020204030204" pitchFamily="34" charset="0"/>
              </a:rPr>
              <a:t>4013</a:t>
            </a:r>
            <a:r>
              <a:rPr kumimoji="0" lang="en-US" sz="29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p>
        </p:txBody>
      </p:sp>
    </p:spTree>
    <p:extLst>
      <p:ext uri="{BB962C8B-B14F-4D97-AF65-F5344CB8AC3E}">
        <p14:creationId xmlns:p14="http://schemas.microsoft.com/office/powerpoint/2010/main" val="36358278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A9A01-BA64-B44C-9D22-5449F10A189F}"/>
              </a:ext>
            </a:extLst>
          </p:cNvPr>
          <p:cNvSpPr>
            <a:spLocks noGrp="1"/>
          </p:cNvSpPr>
          <p:nvPr>
            <p:ph type="title"/>
          </p:nvPr>
        </p:nvSpPr>
        <p:spPr/>
        <p:txBody>
          <a:bodyPr/>
          <a:lstStyle/>
          <a:p>
            <a:r>
              <a:rPr lang="en-US" dirty="0">
                <a:solidFill>
                  <a:srgbClr val="242CFA"/>
                </a:solidFill>
              </a:rPr>
              <a:t>KEYNOTE-811: Confirmed Response at First Interim Analysis</a:t>
            </a:r>
            <a:endParaRPr lang="en-US" dirty="0"/>
          </a:p>
        </p:txBody>
      </p:sp>
      <p:sp>
        <p:nvSpPr>
          <p:cNvPr id="3" name="TextBox 2">
            <a:extLst>
              <a:ext uri="{FF2B5EF4-FFF2-40B4-BE49-F238E27FC236}">
                <a16:creationId xmlns:a16="http://schemas.microsoft.com/office/drawing/2014/main" id="{7B77F623-E7A3-964D-9334-E19293563A28}"/>
              </a:ext>
            </a:extLst>
          </p:cNvPr>
          <p:cNvSpPr txBox="1"/>
          <p:nvPr/>
        </p:nvSpPr>
        <p:spPr>
          <a:xfrm>
            <a:off x="119336" y="6477099"/>
            <a:ext cx="3841629"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Calibri"/>
                <a:ea typeface="MS PGothic" charset="0"/>
              </a:rPr>
              <a:t>Janjigian</a:t>
            </a:r>
            <a:r>
              <a:rPr kumimoji="0" lang="en-US" sz="1600" b="0" i="0" u="none" strike="noStrike" kern="1200" cap="none" spc="0" normalizeH="0" baseline="0" noProof="0" dirty="0">
                <a:ln>
                  <a:noFill/>
                </a:ln>
                <a:solidFill>
                  <a:srgbClr val="000000"/>
                </a:solidFill>
                <a:effectLst/>
                <a:uLnTx/>
                <a:uFillTx/>
                <a:latin typeface="Calibri"/>
                <a:ea typeface="MS PGothic" charset="0"/>
              </a:rPr>
              <a:t> YY et al.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ASCO 2021;Abstract </a:t>
            </a:r>
            <a:r>
              <a:rPr lang="en-US" sz="1600" b="0" kern="0" dirty="0">
                <a:solidFill>
                  <a:srgbClr val="000000"/>
                </a:solidFill>
                <a:latin typeface="Calibri" panose="020F0502020204030204" pitchFamily="34" charset="0"/>
                <a:cs typeface="Calibri" panose="020F0502020204030204" pitchFamily="34" charset="0"/>
              </a:rPr>
              <a:t>4013</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p>
        </p:txBody>
      </p:sp>
      <p:pic>
        <p:nvPicPr>
          <p:cNvPr id="6" name="Picture 5" descr="Chart&#10;&#10;Description automatically generated">
            <a:extLst>
              <a:ext uri="{FF2B5EF4-FFF2-40B4-BE49-F238E27FC236}">
                <a16:creationId xmlns:a16="http://schemas.microsoft.com/office/drawing/2014/main" id="{9E46CC8A-9DAC-7542-86C8-90E318FDAB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119" y="1628800"/>
            <a:ext cx="11618529" cy="2808312"/>
          </a:xfrm>
          <a:prstGeom prst="rect">
            <a:avLst/>
          </a:prstGeom>
        </p:spPr>
      </p:pic>
      <p:sp>
        <p:nvSpPr>
          <p:cNvPr id="8" name="TextBox 7">
            <a:extLst>
              <a:ext uri="{FF2B5EF4-FFF2-40B4-BE49-F238E27FC236}">
                <a16:creationId xmlns:a16="http://schemas.microsoft.com/office/drawing/2014/main" id="{15E0D77B-49A7-BF47-ABA1-9F278E0D3AF5}"/>
              </a:ext>
            </a:extLst>
          </p:cNvPr>
          <p:cNvSpPr txBox="1"/>
          <p:nvPr/>
        </p:nvSpPr>
        <p:spPr>
          <a:xfrm>
            <a:off x="310118" y="4725144"/>
            <a:ext cx="11618530" cy="646331"/>
          </a:xfrm>
          <a:prstGeom prst="rect">
            <a:avLst/>
          </a:prstGeom>
          <a:noFill/>
        </p:spPr>
        <p:txBody>
          <a:bodyPr wrap="square" rtlCol="0">
            <a:spAutoFit/>
          </a:bodyPr>
          <a:lstStyle/>
          <a:p>
            <a:r>
              <a:rPr lang="en-US" sz="1800" b="0" baseline="30000" dirty="0">
                <a:solidFill>
                  <a:schemeClr val="tx1"/>
                </a:solidFill>
                <a:latin typeface="Calibri" panose="020F0502020204030204" pitchFamily="34" charset="0"/>
                <a:cs typeface="Calibri" panose="020F0502020204030204" pitchFamily="34" charset="0"/>
              </a:rPr>
              <a:t>a </a:t>
            </a:r>
            <a:r>
              <a:rPr lang="en-US" sz="1800" b="0" dirty="0">
                <a:solidFill>
                  <a:schemeClr val="tx1"/>
                </a:solidFill>
                <a:latin typeface="Calibri" panose="020F0502020204030204" pitchFamily="34" charset="0"/>
                <a:cs typeface="Calibri" panose="020F0502020204030204" pitchFamily="34" charset="0"/>
              </a:rPr>
              <a:t>Participants with RECIST-measurable disease at baseline and ≥1 post-baseline measurement evaluable for change from baseline in target lesions</a:t>
            </a:r>
          </a:p>
        </p:txBody>
      </p:sp>
    </p:spTree>
    <p:extLst>
      <p:ext uri="{BB962C8B-B14F-4D97-AF65-F5344CB8AC3E}">
        <p14:creationId xmlns:p14="http://schemas.microsoft.com/office/powerpoint/2010/main" val="167491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3CFE98-CC7B-DB4F-A79D-99F5CD5F4D0E}"/>
              </a:ext>
            </a:extLst>
          </p:cNvPr>
          <p:cNvSpPr/>
          <p:nvPr/>
        </p:nvSpPr>
        <p:spPr bwMode="auto">
          <a:xfrm>
            <a:off x="187114" y="2348880"/>
            <a:ext cx="11597518" cy="384973"/>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ＭＳ Ｐゴシック"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286" y="28819"/>
            <a:ext cx="10358967" cy="1023917"/>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695400" y="1171819"/>
            <a:ext cx="10575853" cy="5362227"/>
          </a:xfrm>
        </p:spPr>
        <p:txBody>
          <a:bodyPr/>
          <a:lstStyle/>
          <a:p>
            <a:pPr marL="98425" indent="0">
              <a:lnSpc>
                <a:spcPct val="100000"/>
              </a:lnSpc>
              <a:spcBef>
                <a:spcPts val="600"/>
              </a:spcBef>
              <a:spcAft>
                <a:spcPts val="600"/>
              </a:spcAft>
              <a:buNone/>
              <a:defRPr/>
            </a:pPr>
            <a:r>
              <a:rPr lang="en-US" sz="2100" dirty="0">
                <a:solidFill>
                  <a:srgbClr val="0432FF"/>
                </a:solidFill>
              </a:rPr>
              <a:t>Module 1: Role of Immunotherapy in HER2-Positive Metastatic Breast Cancer (mBC)?</a:t>
            </a:r>
          </a:p>
          <a:p>
            <a:pPr>
              <a:lnSpc>
                <a:spcPct val="100000"/>
              </a:lnSpc>
              <a:spcBef>
                <a:spcPts val="600"/>
              </a:spcBef>
              <a:spcAft>
                <a:spcPts val="600"/>
              </a:spcAft>
              <a:defRPr/>
            </a:pPr>
            <a:r>
              <a:rPr lang="en-US" sz="2000" b="0" dirty="0">
                <a:solidFill>
                  <a:schemeClr val="tx1"/>
                </a:solidFill>
              </a:rPr>
              <a:t>Dr Mahtani: A 56-year-old woman with ER-positive, HER2-positive mBC enrolled on a clinical trial of nivolumab/ipilimumab</a:t>
            </a:r>
          </a:p>
          <a:p>
            <a:pPr marL="98425" indent="0">
              <a:lnSpc>
                <a:spcPct val="100000"/>
              </a:lnSpc>
              <a:spcBef>
                <a:spcPts val="600"/>
              </a:spcBef>
              <a:spcAft>
                <a:spcPts val="600"/>
              </a:spcAft>
              <a:buNone/>
              <a:defRPr/>
            </a:pPr>
            <a:r>
              <a:rPr kumimoji="0" lang="en-US" sz="2100" b="1" i="0" u="none" strike="noStrike" kern="0" cap="none" spc="0" normalizeH="0" baseline="0" noProof="0" dirty="0">
                <a:ln>
                  <a:noFill/>
                </a:ln>
                <a:solidFill>
                  <a:schemeClr val="bg1"/>
                </a:solidFill>
                <a:effectLst/>
                <a:uLnTx/>
                <a:uFillTx/>
                <a:latin typeface="Calibri" charset="0"/>
                <a:ea typeface="MS PGothic" pitchFamily="34" charset="-128"/>
              </a:rPr>
              <a:t>Module </a:t>
            </a:r>
            <a:r>
              <a:rPr lang="en-US" sz="2100" dirty="0">
                <a:solidFill>
                  <a:schemeClr val="bg1"/>
                </a:solidFill>
              </a:rPr>
              <a:t>2</a:t>
            </a:r>
            <a:r>
              <a:rPr kumimoji="0" lang="en-US" sz="2100" b="1" i="0" u="none" strike="noStrike" kern="0" cap="none" spc="0" normalizeH="0" baseline="0" noProof="0" dirty="0">
                <a:ln>
                  <a:noFill/>
                </a:ln>
                <a:solidFill>
                  <a:schemeClr val="bg1"/>
                </a:solidFill>
                <a:effectLst/>
                <a:uLnTx/>
                <a:uFillTx/>
                <a:latin typeface="Calibri" charset="0"/>
                <a:ea typeface="MS PGothic" pitchFamily="34" charset="-128"/>
              </a:rPr>
              <a:t>: Management of HER2-Positive mBC </a:t>
            </a:r>
          </a:p>
          <a:p>
            <a:pPr>
              <a:spcBef>
                <a:spcPts val="600"/>
              </a:spcBef>
              <a:spcAft>
                <a:spcPts val="600"/>
              </a:spcAft>
              <a:defRPr/>
            </a:pP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Dr Partridge: A 30-year-old woman with ER-positive, HER2-positive </a:t>
            </a:r>
            <a:r>
              <a:rPr kumimoji="0" lang="en-US" sz="2000" b="0" i="0" u="none" strike="noStrike" kern="0" cap="none" spc="0" normalizeH="0" baseline="0" noProof="0" dirty="0" err="1">
                <a:ln>
                  <a:noFill/>
                </a:ln>
                <a:solidFill>
                  <a:srgbClr val="000000"/>
                </a:solidFill>
                <a:effectLst/>
                <a:uLnTx/>
                <a:uFillTx/>
                <a:latin typeface="Calibri" charset="0"/>
                <a:ea typeface="MS PGothic" pitchFamily="34" charset="-128"/>
              </a:rPr>
              <a:t>mBC</a:t>
            </a:r>
            <a:endPar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endParaRPr>
          </a:p>
          <a:p>
            <a:pPr>
              <a:spcBef>
                <a:spcPts val="600"/>
              </a:spcBef>
              <a:spcAft>
                <a:spcPts val="600"/>
              </a:spcAft>
              <a:defRPr/>
            </a:pP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Dr Mahtani: A 72-year-old woman with HER2-positive </a:t>
            </a:r>
            <a:r>
              <a:rPr lang="en-US" sz="2000" b="0" dirty="0" err="1"/>
              <a:t>mBC</a:t>
            </a:r>
            <a:endPar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endParaRPr>
          </a:p>
          <a:p>
            <a:pPr>
              <a:spcBef>
                <a:spcPts val="600"/>
              </a:spcBef>
              <a:spcAft>
                <a:spcPts val="600"/>
              </a:spcAft>
              <a:defRPr/>
            </a:pP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Dr </a:t>
            </a:r>
            <a:r>
              <a:rPr kumimoji="0" lang="en-US" sz="2000" b="0" i="0" u="none" strike="noStrike" kern="0" cap="none" spc="0" normalizeH="0" baseline="0" noProof="0" dirty="0" err="1">
                <a:ln>
                  <a:noFill/>
                </a:ln>
                <a:solidFill>
                  <a:srgbClr val="000000"/>
                </a:solidFill>
                <a:effectLst/>
                <a:uLnTx/>
                <a:uFillTx/>
                <a:latin typeface="Calibri" charset="0"/>
                <a:ea typeface="MS PGothic" pitchFamily="34" charset="-128"/>
              </a:rPr>
              <a:t>O’Regan</a:t>
            </a: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 A 58-year-old woman with ER-negative, HER2-positive </a:t>
            </a:r>
            <a:r>
              <a:rPr lang="en-US" sz="2000" b="0" dirty="0" err="1"/>
              <a:t>mBC</a:t>
            </a:r>
            <a:endPar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endParaRPr>
          </a:p>
          <a:p>
            <a:pPr marL="390525" marR="0" lvl="0" indent="-292100" algn="l" defTabSz="412750" rtl="0" eaLnBrk="0" fontAlgn="base" latinLnBrk="0" hangingPunct="0">
              <a:lnSpc>
                <a:spcPct val="105000"/>
              </a:lnSpc>
              <a:spcBef>
                <a:spcPts val="600"/>
              </a:spcBef>
              <a:spcAft>
                <a:spcPts val="600"/>
              </a:spcAft>
              <a:buClr>
                <a:srgbClr val="000000"/>
              </a:buClr>
              <a:buSzPct val="100000"/>
              <a:buFont typeface="Arial" pitchFamily="-72" charset="0"/>
              <a:buChar char="•"/>
              <a:tabLst/>
              <a:defRPr/>
            </a:pP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Dr Partridge: A 50-year-old woman with ER-positive, HER2-positive </a:t>
            </a:r>
            <a:r>
              <a:rPr kumimoji="0" lang="en-US" sz="2000" b="0" i="0" u="none" strike="noStrike" kern="0" cap="none" spc="0" normalizeH="0" baseline="0" noProof="0" dirty="0" err="1">
                <a:ln>
                  <a:noFill/>
                </a:ln>
                <a:solidFill>
                  <a:srgbClr val="000000"/>
                </a:solidFill>
                <a:effectLst/>
                <a:uLnTx/>
                <a:uFillTx/>
                <a:latin typeface="Calibri" charset="0"/>
                <a:ea typeface="MS PGothic" pitchFamily="34" charset="-128"/>
              </a:rPr>
              <a:t>mBC</a:t>
            </a:r>
            <a:endPar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endParaRPr>
          </a:p>
          <a:p>
            <a:pPr marL="98425" indent="0">
              <a:lnSpc>
                <a:spcPct val="100000"/>
              </a:lnSpc>
              <a:spcBef>
                <a:spcPts val="600"/>
              </a:spcBef>
              <a:spcAft>
                <a:spcPts val="600"/>
              </a:spcAft>
              <a:buNone/>
            </a:pPr>
            <a:r>
              <a:rPr lang="en-US" sz="2100" dirty="0">
                <a:solidFill>
                  <a:srgbClr val="0432FF"/>
                </a:solidFill>
              </a:rPr>
              <a:t>Module 3: Considerations in the Care of Patients with Localized HER2-Positive Breast Cancer </a:t>
            </a:r>
          </a:p>
          <a:p>
            <a:pPr>
              <a:spcBef>
                <a:spcPts val="600"/>
              </a:spcBef>
              <a:spcAft>
                <a:spcPts val="600"/>
              </a:spcAft>
            </a:pPr>
            <a:r>
              <a:rPr lang="en-US" sz="2000" b="0" dirty="0"/>
              <a:t>Dr Mahtani: A 44-year-old woman with 5-cm ER-positive, HER2-positive localized breast cancer</a:t>
            </a:r>
          </a:p>
          <a:p>
            <a:pPr>
              <a:spcBef>
                <a:spcPts val="600"/>
              </a:spcBef>
              <a:spcAft>
                <a:spcPts val="600"/>
              </a:spcAft>
            </a:pPr>
            <a:r>
              <a:rPr lang="en-US" sz="2000" b="0" dirty="0"/>
              <a:t>Dr </a:t>
            </a:r>
            <a:r>
              <a:rPr lang="en-US" sz="2000" b="0" dirty="0" err="1"/>
              <a:t>O’Regan</a:t>
            </a:r>
            <a:r>
              <a:rPr lang="en-US" sz="2000" b="0" dirty="0"/>
              <a:t>: A 53-year-old woman with 4.5-mm ER-positive, HER2-positive breast cancer</a:t>
            </a:r>
          </a:p>
        </p:txBody>
      </p:sp>
    </p:spTree>
    <p:extLst>
      <p:ext uri="{BB962C8B-B14F-4D97-AF65-F5344CB8AC3E}">
        <p14:creationId xmlns:p14="http://schemas.microsoft.com/office/powerpoint/2010/main" val="10869820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889FE-0B06-8641-BF31-8A4BD81F957B}"/>
              </a:ext>
            </a:extLst>
          </p:cNvPr>
          <p:cNvSpPr>
            <a:spLocks noGrp="1"/>
          </p:cNvSpPr>
          <p:nvPr>
            <p:ph type="title"/>
          </p:nvPr>
        </p:nvSpPr>
        <p:spPr>
          <a:xfrm>
            <a:off x="741979" y="585928"/>
            <a:ext cx="10383221" cy="1143000"/>
          </a:xfrm>
        </p:spPr>
        <p:txBody>
          <a:bodyPr/>
          <a:lstStyle/>
          <a:p>
            <a:pPr algn="l"/>
            <a:r>
              <a:rPr lang="en-US" sz="2800" dirty="0"/>
              <a:t>A 65-year-old woman with ER-negative, HER2-positive metastatic breast cancer with bone and soft tissue metastases receives first-line THP and second-line T-DM1 but then experiences symptomatic disease progression. What systemic treatment would you most likely recommend next?</a:t>
            </a:r>
          </a:p>
        </p:txBody>
      </p:sp>
      <p:graphicFrame>
        <p:nvGraphicFramePr>
          <p:cNvPr id="6" name="Chart 5">
            <a:extLst>
              <a:ext uri="{FF2B5EF4-FFF2-40B4-BE49-F238E27FC236}">
                <a16:creationId xmlns:a16="http://schemas.microsoft.com/office/drawing/2014/main" id="{5761DC5A-64A1-894C-AD5E-8EC390E922D3}"/>
              </a:ext>
            </a:extLst>
          </p:cNvPr>
          <p:cNvGraphicFramePr/>
          <p:nvPr/>
        </p:nvGraphicFramePr>
        <p:xfrm>
          <a:off x="4876800" y="2094908"/>
          <a:ext cx="6781800" cy="4013210"/>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 Box 4">
            <a:extLst>
              <a:ext uri="{FF2B5EF4-FFF2-40B4-BE49-F238E27FC236}">
                <a16:creationId xmlns:a16="http://schemas.microsoft.com/office/drawing/2014/main" id="{08E49ABC-F7F8-B54C-9C10-DC82F45273F2}"/>
              </a:ext>
            </a:extLst>
          </p:cNvPr>
          <p:cNvSpPr txBox="1">
            <a:spLocks noChangeArrowheads="1"/>
          </p:cNvSpPr>
          <p:nvPr/>
        </p:nvSpPr>
        <p:spPr bwMode="auto">
          <a:xfrm>
            <a:off x="917596" y="2552387"/>
            <a:ext cx="3990975" cy="19719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ts val="224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Trastuzumab </a:t>
            </a:r>
            <a:r>
              <a:rPr kumimoji="0" lang="en-US" sz="2200" b="1" i="0" u="none" strike="noStrike" kern="1200" cap="none" spc="0" normalizeH="0" baseline="0" noProof="0" dirty="0" err="1">
                <a:ln>
                  <a:noFill/>
                </a:ln>
                <a:solidFill>
                  <a:srgbClr val="002B50"/>
                </a:solidFill>
                <a:effectLst/>
                <a:uLnTx/>
                <a:uFillTx/>
                <a:latin typeface="Arial" charset="0"/>
                <a:ea typeface="ＭＳ Ｐゴシック" charset="0"/>
              </a:rPr>
              <a:t>deruxtecan</a:t>
            </a: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 </a:t>
            </a:r>
            <a:endParaRPr kumimoji="0" lang="en-US" sz="2200" b="1" i="0" u="none" strike="noStrike" kern="1200" cap="none" spc="0" normalizeH="0" baseline="0" noProof="0" dirty="0">
              <a:ln>
                <a:noFill/>
              </a:ln>
              <a:solidFill>
                <a:srgbClr val="002B50"/>
              </a:solidFill>
              <a:effectLst/>
              <a:uLnTx/>
              <a:uFillTx/>
              <a:latin typeface="Arial" charset="0"/>
              <a:ea typeface="Arial" charset="0"/>
              <a:cs typeface="Arial" charset="0"/>
            </a:endParaRPr>
          </a:p>
        </p:txBody>
      </p:sp>
      <p:sp>
        <p:nvSpPr>
          <p:cNvPr id="10" name="Text Box 4">
            <a:extLst>
              <a:ext uri="{FF2B5EF4-FFF2-40B4-BE49-F238E27FC236}">
                <a16:creationId xmlns:a16="http://schemas.microsoft.com/office/drawing/2014/main" id="{FD1FD144-C413-0E4C-8758-0B1AD42F6900}"/>
              </a:ext>
            </a:extLst>
          </p:cNvPr>
          <p:cNvSpPr txBox="1">
            <a:spLocks noChangeArrowheads="1"/>
          </p:cNvSpPr>
          <p:nvPr/>
        </p:nvSpPr>
        <p:spPr bwMode="auto">
          <a:xfrm>
            <a:off x="304800" y="4408710"/>
            <a:ext cx="4603772" cy="19719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ts val="224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Trastuzumab/lapatinib </a:t>
            </a:r>
          </a:p>
        </p:txBody>
      </p:sp>
      <p:sp>
        <p:nvSpPr>
          <p:cNvPr id="12" name="Text Box 4">
            <a:extLst>
              <a:ext uri="{FF2B5EF4-FFF2-40B4-BE49-F238E27FC236}">
                <a16:creationId xmlns:a16="http://schemas.microsoft.com/office/drawing/2014/main" id="{1530D4C0-F2EA-AE46-8CCB-A6B5919C7622}"/>
              </a:ext>
            </a:extLst>
          </p:cNvPr>
          <p:cNvSpPr txBox="1">
            <a:spLocks noChangeArrowheads="1"/>
          </p:cNvSpPr>
          <p:nvPr/>
        </p:nvSpPr>
        <p:spPr bwMode="auto">
          <a:xfrm>
            <a:off x="533400" y="3485610"/>
            <a:ext cx="4375172" cy="19719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ts val="224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Tucatinib/trastuzumab/</a:t>
            </a:r>
            <a:b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b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capecitabine </a:t>
            </a:r>
          </a:p>
        </p:txBody>
      </p:sp>
      <p:sp>
        <p:nvSpPr>
          <p:cNvPr id="3" name="Rectangle 2">
            <a:extLst>
              <a:ext uri="{FF2B5EF4-FFF2-40B4-BE49-F238E27FC236}">
                <a16:creationId xmlns:a16="http://schemas.microsoft.com/office/drawing/2014/main" id="{41E5027E-6260-E649-8043-3EE1AF511D3B}"/>
              </a:ext>
            </a:extLst>
          </p:cNvPr>
          <p:cNvSpPr/>
          <p:nvPr/>
        </p:nvSpPr>
        <p:spPr>
          <a:xfrm>
            <a:off x="304800" y="6377597"/>
            <a:ext cx="3441968"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Helvetica" pitchFamily="2" charset="0"/>
                <a:ea typeface="ＭＳ Ｐゴシック" charset="0"/>
              </a:rPr>
              <a:t>Survey of live webinar audience</a:t>
            </a:r>
          </a:p>
        </p:txBody>
      </p:sp>
      <p:sp>
        <p:nvSpPr>
          <p:cNvPr id="13" name="Rectangle 12">
            <a:extLst>
              <a:ext uri="{FF2B5EF4-FFF2-40B4-BE49-F238E27FC236}">
                <a16:creationId xmlns:a16="http://schemas.microsoft.com/office/drawing/2014/main" id="{484D6285-B966-B047-B897-536AD8C2A344}"/>
              </a:ext>
            </a:extLst>
          </p:cNvPr>
          <p:cNvSpPr/>
          <p:nvPr/>
        </p:nvSpPr>
        <p:spPr>
          <a:xfrm>
            <a:off x="304800" y="5936726"/>
            <a:ext cx="870751"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Helvetica" pitchFamily="2" charset="0"/>
                <a:ea typeface="ＭＳ Ｐゴシック" charset="0"/>
              </a:rPr>
              <a:t>N = 47</a:t>
            </a:r>
          </a:p>
        </p:txBody>
      </p:sp>
      <p:sp>
        <p:nvSpPr>
          <p:cNvPr id="11" name="Text Box 4">
            <a:extLst>
              <a:ext uri="{FF2B5EF4-FFF2-40B4-BE49-F238E27FC236}">
                <a16:creationId xmlns:a16="http://schemas.microsoft.com/office/drawing/2014/main" id="{30855899-2067-FB49-968A-89D9DAD1AA00}"/>
              </a:ext>
            </a:extLst>
          </p:cNvPr>
          <p:cNvSpPr txBox="1">
            <a:spLocks noChangeArrowheads="1"/>
          </p:cNvSpPr>
          <p:nvPr/>
        </p:nvSpPr>
        <p:spPr bwMode="auto">
          <a:xfrm>
            <a:off x="304800" y="5215366"/>
            <a:ext cx="4603772" cy="24017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ts val="2240"/>
              </a:lnSpc>
              <a:spcBef>
                <a:spcPct val="50000"/>
              </a:spcBef>
              <a:spcAft>
                <a:spcPct val="0"/>
              </a:spcAft>
              <a:buClrTx/>
              <a:buSzTx/>
              <a:buFontTx/>
              <a:buNone/>
              <a:tabLst/>
              <a:defRPr/>
            </a:pPr>
            <a:r>
              <a:rPr kumimoji="0" lang="en-US" sz="2200" b="1" i="0" u="none" strike="noStrike" kern="1200" cap="none" spc="0" normalizeH="0" baseline="0" noProof="0" dirty="0" err="1">
                <a:ln>
                  <a:noFill/>
                </a:ln>
                <a:solidFill>
                  <a:srgbClr val="002B50"/>
                </a:solidFill>
                <a:effectLst/>
                <a:uLnTx/>
                <a:uFillTx/>
                <a:latin typeface="Arial" charset="0"/>
                <a:ea typeface="ＭＳ Ｐゴシック" charset="0"/>
              </a:rPr>
              <a:t>Margetuximab</a:t>
            </a: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/chemotherapy </a:t>
            </a:r>
          </a:p>
        </p:txBody>
      </p:sp>
    </p:spTree>
    <p:extLst>
      <p:ext uri="{BB962C8B-B14F-4D97-AF65-F5344CB8AC3E}">
        <p14:creationId xmlns:p14="http://schemas.microsoft.com/office/powerpoint/2010/main" val="8134573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889FE-0B06-8641-BF31-8A4BD81F957B}"/>
              </a:ext>
            </a:extLst>
          </p:cNvPr>
          <p:cNvSpPr>
            <a:spLocks noGrp="1"/>
          </p:cNvSpPr>
          <p:nvPr>
            <p:ph type="title"/>
          </p:nvPr>
        </p:nvSpPr>
        <p:spPr>
          <a:xfrm>
            <a:off x="741979" y="585928"/>
            <a:ext cx="10383221" cy="1143000"/>
          </a:xfrm>
        </p:spPr>
        <p:txBody>
          <a:bodyPr/>
          <a:lstStyle/>
          <a:p>
            <a:pPr algn="l"/>
            <a:r>
              <a:rPr lang="en-US" sz="2800" dirty="0"/>
              <a:t>A 65-year-old woman with ER-negative, HER2-positive </a:t>
            </a:r>
            <a:r>
              <a:rPr lang="en-US" sz="2800" dirty="0" err="1"/>
              <a:t>mBC</a:t>
            </a:r>
            <a:r>
              <a:rPr lang="en-US" sz="2800" dirty="0"/>
              <a:t> receives THP followed by T-DM1 on disease progression. She then presents with a single brain metastasis that is resected with no other evidence of progression. Regulatory and reimbursement issues aside, what systemic treatment would you recommend? </a:t>
            </a:r>
          </a:p>
        </p:txBody>
      </p:sp>
      <p:graphicFrame>
        <p:nvGraphicFramePr>
          <p:cNvPr id="6" name="Chart 5">
            <a:extLst>
              <a:ext uri="{FF2B5EF4-FFF2-40B4-BE49-F238E27FC236}">
                <a16:creationId xmlns:a16="http://schemas.microsoft.com/office/drawing/2014/main" id="{5761DC5A-64A1-894C-AD5E-8EC390E922D3}"/>
              </a:ext>
            </a:extLst>
          </p:cNvPr>
          <p:cNvGraphicFramePr/>
          <p:nvPr/>
        </p:nvGraphicFramePr>
        <p:xfrm>
          <a:off x="4876800" y="2094908"/>
          <a:ext cx="6781800" cy="4013210"/>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 Box 4">
            <a:extLst>
              <a:ext uri="{FF2B5EF4-FFF2-40B4-BE49-F238E27FC236}">
                <a16:creationId xmlns:a16="http://schemas.microsoft.com/office/drawing/2014/main" id="{08E49ABC-F7F8-B54C-9C10-DC82F45273F2}"/>
              </a:ext>
            </a:extLst>
          </p:cNvPr>
          <p:cNvSpPr txBox="1">
            <a:spLocks noChangeArrowheads="1"/>
          </p:cNvSpPr>
          <p:nvPr/>
        </p:nvSpPr>
        <p:spPr bwMode="auto">
          <a:xfrm>
            <a:off x="917596" y="2552387"/>
            <a:ext cx="3990975" cy="19719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ts val="224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Tucatinib + trastuzumab/capecitabine </a:t>
            </a:r>
            <a:endParaRPr kumimoji="0" lang="en-US" sz="2200" b="1" i="0" u="none" strike="noStrike" kern="1200" cap="none" spc="0" normalizeH="0" baseline="0" noProof="0" dirty="0">
              <a:ln>
                <a:noFill/>
              </a:ln>
              <a:solidFill>
                <a:srgbClr val="002B50"/>
              </a:solidFill>
              <a:effectLst/>
              <a:uLnTx/>
              <a:uFillTx/>
              <a:latin typeface="Arial" charset="0"/>
              <a:ea typeface="Arial" charset="0"/>
              <a:cs typeface="Arial" charset="0"/>
            </a:endParaRPr>
          </a:p>
        </p:txBody>
      </p:sp>
      <p:sp>
        <p:nvSpPr>
          <p:cNvPr id="10" name="Text Box 4">
            <a:extLst>
              <a:ext uri="{FF2B5EF4-FFF2-40B4-BE49-F238E27FC236}">
                <a16:creationId xmlns:a16="http://schemas.microsoft.com/office/drawing/2014/main" id="{FD1FD144-C413-0E4C-8758-0B1AD42F6900}"/>
              </a:ext>
            </a:extLst>
          </p:cNvPr>
          <p:cNvSpPr txBox="1">
            <a:spLocks noChangeArrowheads="1"/>
          </p:cNvSpPr>
          <p:nvPr/>
        </p:nvSpPr>
        <p:spPr bwMode="auto">
          <a:xfrm>
            <a:off x="304800" y="4408710"/>
            <a:ext cx="4603772" cy="19719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ts val="224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Trastuzumab </a:t>
            </a:r>
            <a:r>
              <a:rPr kumimoji="0" lang="en-US" sz="2200" b="1" i="0" u="none" strike="noStrike" kern="1200" cap="none" spc="0" normalizeH="0" baseline="0" noProof="0" dirty="0" err="1">
                <a:ln>
                  <a:noFill/>
                </a:ln>
                <a:solidFill>
                  <a:srgbClr val="002B50"/>
                </a:solidFill>
                <a:effectLst/>
                <a:uLnTx/>
                <a:uFillTx/>
                <a:latin typeface="Arial" charset="0"/>
                <a:ea typeface="ＭＳ Ｐゴシック" charset="0"/>
              </a:rPr>
              <a:t>deruxtecan</a:t>
            </a: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 </a:t>
            </a:r>
          </a:p>
        </p:txBody>
      </p:sp>
      <p:sp>
        <p:nvSpPr>
          <p:cNvPr id="12" name="Text Box 4">
            <a:extLst>
              <a:ext uri="{FF2B5EF4-FFF2-40B4-BE49-F238E27FC236}">
                <a16:creationId xmlns:a16="http://schemas.microsoft.com/office/drawing/2014/main" id="{1530D4C0-F2EA-AE46-8CCB-A6B5919C7622}"/>
              </a:ext>
            </a:extLst>
          </p:cNvPr>
          <p:cNvSpPr txBox="1">
            <a:spLocks noChangeArrowheads="1"/>
          </p:cNvSpPr>
          <p:nvPr/>
        </p:nvSpPr>
        <p:spPr bwMode="auto">
          <a:xfrm>
            <a:off x="533400" y="3485610"/>
            <a:ext cx="4375172" cy="19719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ts val="224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Continue T-DM1 </a:t>
            </a:r>
          </a:p>
        </p:txBody>
      </p:sp>
      <p:sp>
        <p:nvSpPr>
          <p:cNvPr id="3" name="Rectangle 2">
            <a:extLst>
              <a:ext uri="{FF2B5EF4-FFF2-40B4-BE49-F238E27FC236}">
                <a16:creationId xmlns:a16="http://schemas.microsoft.com/office/drawing/2014/main" id="{41E5027E-6260-E649-8043-3EE1AF511D3B}"/>
              </a:ext>
            </a:extLst>
          </p:cNvPr>
          <p:cNvSpPr/>
          <p:nvPr/>
        </p:nvSpPr>
        <p:spPr>
          <a:xfrm>
            <a:off x="304800" y="6377597"/>
            <a:ext cx="3441968"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Helvetica" pitchFamily="2" charset="0"/>
                <a:ea typeface="ＭＳ Ｐゴシック" charset="0"/>
              </a:rPr>
              <a:t>Survey of live webinar audience</a:t>
            </a:r>
          </a:p>
        </p:txBody>
      </p:sp>
      <p:sp>
        <p:nvSpPr>
          <p:cNvPr id="13" name="Rectangle 12">
            <a:extLst>
              <a:ext uri="{FF2B5EF4-FFF2-40B4-BE49-F238E27FC236}">
                <a16:creationId xmlns:a16="http://schemas.microsoft.com/office/drawing/2014/main" id="{484D6285-B966-B047-B897-536AD8C2A344}"/>
              </a:ext>
            </a:extLst>
          </p:cNvPr>
          <p:cNvSpPr/>
          <p:nvPr/>
        </p:nvSpPr>
        <p:spPr>
          <a:xfrm>
            <a:off x="304800" y="5936726"/>
            <a:ext cx="870751"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Helvetica" pitchFamily="2" charset="0"/>
                <a:ea typeface="ＭＳ Ｐゴシック" charset="0"/>
              </a:rPr>
              <a:t>N = 54</a:t>
            </a:r>
          </a:p>
        </p:txBody>
      </p:sp>
      <p:sp>
        <p:nvSpPr>
          <p:cNvPr id="11" name="Text Box 4">
            <a:extLst>
              <a:ext uri="{FF2B5EF4-FFF2-40B4-BE49-F238E27FC236}">
                <a16:creationId xmlns:a16="http://schemas.microsoft.com/office/drawing/2014/main" id="{30855899-2067-FB49-968A-89D9DAD1AA00}"/>
              </a:ext>
            </a:extLst>
          </p:cNvPr>
          <p:cNvSpPr txBox="1">
            <a:spLocks noChangeArrowheads="1"/>
          </p:cNvSpPr>
          <p:nvPr/>
        </p:nvSpPr>
        <p:spPr bwMode="auto">
          <a:xfrm>
            <a:off x="304800" y="5215366"/>
            <a:ext cx="4603772" cy="24017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ts val="224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Other </a:t>
            </a:r>
          </a:p>
        </p:txBody>
      </p:sp>
    </p:spTree>
    <p:extLst>
      <p:ext uri="{BB962C8B-B14F-4D97-AF65-F5344CB8AC3E}">
        <p14:creationId xmlns:p14="http://schemas.microsoft.com/office/powerpoint/2010/main" val="5923033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D8C522-6CB0-BB40-9212-78B8742FEE11}"/>
              </a:ext>
            </a:extLst>
          </p:cNvPr>
          <p:cNvSpPr>
            <a:spLocks noGrp="1"/>
          </p:cNvSpPr>
          <p:nvPr>
            <p:ph type="title"/>
          </p:nvPr>
        </p:nvSpPr>
        <p:spPr>
          <a:xfrm>
            <a:off x="623392" y="213912"/>
            <a:ext cx="8686697" cy="1143000"/>
          </a:xfrm>
        </p:spPr>
        <p:txBody>
          <a:bodyPr/>
          <a:lstStyle/>
          <a:p>
            <a:pPr algn="l"/>
            <a:r>
              <a:rPr lang="en-US" sz="2900" dirty="0">
                <a:solidFill>
                  <a:srgbClr val="0432FF"/>
                </a:solidFill>
              </a:rPr>
              <a:t>Case Presentation – Dr Partridge: A 30-year-old woman with ER-positive, HER2-positive metastatic breast cancer</a:t>
            </a:r>
          </a:p>
        </p:txBody>
      </p:sp>
      <p:sp>
        <p:nvSpPr>
          <p:cNvPr id="4" name="Content Placeholder 3">
            <a:extLst>
              <a:ext uri="{FF2B5EF4-FFF2-40B4-BE49-F238E27FC236}">
                <a16:creationId xmlns:a16="http://schemas.microsoft.com/office/drawing/2014/main" id="{10276FAF-5E5D-FB44-9841-186EA9916FD5}"/>
              </a:ext>
            </a:extLst>
          </p:cNvPr>
          <p:cNvSpPr>
            <a:spLocks noGrp="1"/>
          </p:cNvSpPr>
          <p:nvPr>
            <p:ph idx="1"/>
          </p:nvPr>
        </p:nvSpPr>
        <p:spPr>
          <a:xfrm>
            <a:off x="502905" y="1556792"/>
            <a:ext cx="10345623" cy="5159223"/>
          </a:xfrm>
        </p:spPr>
        <p:txBody>
          <a:bodyPr/>
          <a:lstStyle/>
          <a:p>
            <a:pPr marL="342900" indent="-342900">
              <a:spcBef>
                <a:spcPts val="800"/>
              </a:spcBef>
              <a:spcAft>
                <a:spcPts val="0"/>
              </a:spcAft>
            </a:pPr>
            <a:r>
              <a:rPr lang="en-US" sz="2000" b="0" dirty="0">
                <a:solidFill>
                  <a:schemeClr val="tx1"/>
                </a:solidFill>
              </a:rPr>
              <a:t>2012: Initial diagnosis of ER-positive, HER2-positive </a:t>
            </a:r>
            <a:r>
              <a:rPr lang="en-US" sz="2000" b="0" dirty="0" err="1">
                <a:solidFill>
                  <a:schemeClr val="tx1"/>
                </a:solidFill>
              </a:rPr>
              <a:t>mBC</a:t>
            </a:r>
            <a:r>
              <a:rPr lang="en-US" sz="2000" b="0" dirty="0">
                <a:solidFill>
                  <a:schemeClr val="tx1"/>
                </a:solidFill>
              </a:rPr>
              <a:t>, axillary and vertebral disease</a:t>
            </a:r>
          </a:p>
          <a:p>
            <a:pPr marL="735013" lvl="1" indent="-342900">
              <a:spcBef>
                <a:spcPts val="300"/>
              </a:spcBef>
              <a:spcAft>
                <a:spcPts val="0"/>
              </a:spcAft>
            </a:pPr>
            <a:r>
              <a:rPr lang="en-US" sz="2000" b="0" dirty="0">
                <a:solidFill>
                  <a:schemeClr val="tx1"/>
                </a:solidFill>
              </a:rPr>
              <a:t>She did not want HER2-targeted therapy → tamoxifen with leuprolide</a:t>
            </a:r>
          </a:p>
          <a:p>
            <a:pPr marL="735013" lvl="1" indent="-342900">
              <a:spcBef>
                <a:spcPts val="300"/>
              </a:spcBef>
              <a:spcAft>
                <a:spcPts val="0"/>
              </a:spcAft>
            </a:pPr>
            <a:r>
              <a:rPr lang="en-US" sz="2000" b="0" dirty="0">
                <a:solidFill>
                  <a:schemeClr val="tx1"/>
                </a:solidFill>
              </a:rPr>
              <a:t>Trastuzumab and zoledronic acid added on PD</a:t>
            </a:r>
          </a:p>
          <a:p>
            <a:pPr marL="342900" indent="-342900">
              <a:spcBef>
                <a:spcPts val="800"/>
              </a:spcBef>
              <a:spcAft>
                <a:spcPts val="0"/>
              </a:spcAft>
            </a:pPr>
            <a:r>
              <a:rPr lang="en-US" sz="2000" b="0" dirty="0">
                <a:solidFill>
                  <a:schemeClr val="tx1"/>
                </a:solidFill>
              </a:rPr>
              <a:t>2016 – 2020: Multiple lines of therapy for disease progression: lapatinib with trastuzumab (on leuprolide) → T-DM1 → neratinib with </a:t>
            </a:r>
            <a:r>
              <a:rPr lang="en-US" sz="2000" b="0" dirty="0" err="1">
                <a:solidFill>
                  <a:schemeClr val="tx1"/>
                </a:solidFill>
              </a:rPr>
              <a:t>fulvestrant</a:t>
            </a:r>
            <a:r>
              <a:rPr lang="en-US" sz="2000" b="0" dirty="0">
                <a:solidFill>
                  <a:schemeClr val="tx1"/>
                </a:solidFill>
              </a:rPr>
              <a:t> on clinical trial → capecitabine/trastuzumab → vinorelbine/capecitabine</a:t>
            </a:r>
          </a:p>
          <a:p>
            <a:pPr marL="342900" indent="-342900">
              <a:spcBef>
                <a:spcPts val="800"/>
              </a:spcBef>
              <a:spcAft>
                <a:spcPts val="0"/>
              </a:spcAft>
            </a:pPr>
            <a:r>
              <a:rPr lang="en-US" sz="2000" b="0" dirty="0">
                <a:solidFill>
                  <a:schemeClr val="tx1"/>
                </a:solidFill>
              </a:rPr>
              <a:t>7/2020: Trastuzumab </a:t>
            </a:r>
            <a:r>
              <a:rPr lang="en-US" sz="2000" b="0" dirty="0" err="1">
                <a:solidFill>
                  <a:schemeClr val="tx1"/>
                </a:solidFill>
              </a:rPr>
              <a:t>deruxtecan</a:t>
            </a:r>
            <a:r>
              <a:rPr lang="en-US" sz="2000" b="0" dirty="0">
                <a:solidFill>
                  <a:schemeClr val="tx1"/>
                </a:solidFill>
              </a:rPr>
              <a:t> with response</a:t>
            </a:r>
          </a:p>
          <a:p>
            <a:pPr marL="342900" indent="-342900">
              <a:spcBef>
                <a:spcPts val="800"/>
              </a:spcBef>
              <a:spcAft>
                <a:spcPts val="0"/>
              </a:spcAft>
            </a:pPr>
            <a:r>
              <a:rPr lang="en-US" sz="2000" b="0" dirty="0">
                <a:solidFill>
                  <a:schemeClr val="tx1"/>
                </a:solidFill>
              </a:rPr>
              <a:t>5/2021: Doxorubicin/trastuzumab  </a:t>
            </a:r>
          </a:p>
          <a:p>
            <a:pPr marL="0" indent="0">
              <a:spcBef>
                <a:spcPts val="2000"/>
              </a:spcBef>
              <a:spcAft>
                <a:spcPts val="0"/>
              </a:spcAft>
              <a:buNone/>
            </a:pPr>
            <a:r>
              <a:rPr lang="en-US" sz="2000" dirty="0">
                <a:sym typeface="Wingdings" pitchFamily="2" charset="2"/>
              </a:rPr>
              <a:t>Questions</a:t>
            </a:r>
            <a:endParaRPr lang="en-US" sz="2000" b="0" dirty="0">
              <a:sym typeface="Wingdings" pitchFamily="2" charset="2"/>
            </a:endParaRPr>
          </a:p>
          <a:p>
            <a:pPr lvl="0">
              <a:spcBef>
                <a:spcPts val="800"/>
              </a:spcBef>
              <a:spcAft>
                <a:spcPts val="0"/>
              </a:spcAft>
            </a:pPr>
            <a:r>
              <a:rPr lang="en-US" sz="2000" b="0" dirty="0">
                <a:sym typeface="Wingdings" pitchFamily="2" charset="2"/>
              </a:rPr>
              <a:t>In light of recent data such as the WSG-ADAPT HER2+/HR- trial, what do you think about doing early first-line endocrine therapy in ER-positive, HER2-positive breast cancer either alone or in tandem with anti-HER2 therapy such as trastuzumab or </a:t>
            </a:r>
            <a:r>
              <a:rPr lang="en-US" sz="2000" b="0" dirty="0" err="1">
                <a:sym typeface="Wingdings" pitchFamily="2" charset="2"/>
              </a:rPr>
              <a:t>pertuzumab</a:t>
            </a:r>
            <a:r>
              <a:rPr lang="en-US" sz="2000" b="0" dirty="0">
                <a:sym typeface="Wingdings" pitchFamily="2" charset="2"/>
              </a:rPr>
              <a:t>, or the combination?</a:t>
            </a:r>
          </a:p>
        </p:txBody>
      </p:sp>
      <p:sp>
        <p:nvSpPr>
          <p:cNvPr id="7" name="Text Box 7">
            <a:extLst>
              <a:ext uri="{FF2B5EF4-FFF2-40B4-BE49-F238E27FC236}">
                <a16:creationId xmlns:a16="http://schemas.microsoft.com/office/drawing/2014/main" id="{150524DA-F49F-FB40-8408-197EA0FF9D63}"/>
              </a:ext>
            </a:extLst>
          </p:cNvPr>
          <p:cNvSpPr txBox="1">
            <a:spLocks noChangeArrowheads="1"/>
          </p:cNvSpPr>
          <p:nvPr/>
        </p:nvSpPr>
        <p:spPr bwMode="auto">
          <a:xfrm>
            <a:off x="9777375" y="1556792"/>
            <a:ext cx="2155879" cy="198627"/>
          </a:xfrm>
          <a:prstGeom prst="rect">
            <a:avLst/>
          </a:prstGeom>
          <a:noFill/>
          <a:ln w="9525">
            <a:noFill/>
            <a:miter lim="800000"/>
            <a:headEnd/>
            <a:tailEnd/>
          </a:ln>
        </p:spPr>
        <p:txBody>
          <a:bodyPr lIns="68580" tIns="0" rIns="0" bIns="0">
            <a:prstTxWarp prst="textNoShape">
              <a:avLst/>
            </a:prstTxWarp>
          </a:bodyPr>
          <a:lstStyle/>
          <a:p>
            <a:pPr algn="ctr"/>
            <a:r>
              <a:rPr lang="en-US" sz="1800" dirty="0">
                <a:solidFill>
                  <a:schemeClr val="tx1"/>
                </a:solidFill>
                <a:latin typeface="+mn-lt"/>
                <a:cs typeface="Calibri" panose="020F0502020204030204" pitchFamily="34" charset="0"/>
              </a:rPr>
              <a:t>Dr </a:t>
            </a:r>
            <a:r>
              <a:rPr lang="en-US" sz="1800" dirty="0">
                <a:solidFill>
                  <a:schemeClr val="tx2"/>
                </a:solidFill>
                <a:latin typeface="+mn-lt"/>
                <a:cs typeface="Calibri" panose="020F0502020204030204" pitchFamily="34" charset="0"/>
              </a:rPr>
              <a:t>Ann Partridge</a:t>
            </a:r>
            <a:endParaRPr lang="en-US" sz="1800" dirty="0">
              <a:solidFill>
                <a:schemeClr val="tx1"/>
              </a:solidFill>
              <a:latin typeface="+mn-lt"/>
              <a:cs typeface="Calibri" panose="020F0502020204030204" pitchFamily="34" charset="0"/>
            </a:endParaRPr>
          </a:p>
        </p:txBody>
      </p:sp>
      <p:pic>
        <p:nvPicPr>
          <p:cNvPr id="6" name="Picture 5" descr="A person smiling for the camera&#10;&#10;Description automatically generated with low confidence">
            <a:extLst>
              <a:ext uri="{FF2B5EF4-FFF2-40B4-BE49-F238E27FC236}">
                <a16:creationId xmlns:a16="http://schemas.microsoft.com/office/drawing/2014/main" id="{25A12A62-5160-5E4D-9352-6CFCB21DE1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77376" y="132694"/>
            <a:ext cx="2335134" cy="131351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989877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5366"/>
            <a:ext cx="10358967" cy="1143000"/>
          </a:xfrm>
        </p:spPr>
        <p:txBody>
          <a:bodyPr/>
          <a:lstStyle/>
          <a:p>
            <a:r>
              <a:rPr lang="en-US" dirty="0"/>
              <a:t>Faculty</a:t>
            </a:r>
          </a:p>
        </p:txBody>
      </p:sp>
      <p:sp>
        <p:nvSpPr>
          <p:cNvPr id="12" name="Text Box 7">
            <a:extLst>
              <a:ext uri="{FF2B5EF4-FFF2-40B4-BE49-F238E27FC236}">
                <a16:creationId xmlns:a16="http://schemas.microsoft.com/office/drawing/2014/main" id="{ED127B2E-F352-BF43-B81E-B62ACF23294C}"/>
              </a:ext>
            </a:extLst>
          </p:cNvPr>
          <p:cNvSpPr txBox="1">
            <a:spLocks noChangeArrowheads="1"/>
          </p:cNvSpPr>
          <p:nvPr/>
        </p:nvSpPr>
        <p:spPr bwMode="auto">
          <a:xfrm>
            <a:off x="1926458" y="1844824"/>
            <a:ext cx="4745606"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Erika Hamilton, MD</a:t>
            </a:r>
            <a:b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Director, Breast and Gynecologic Research Program</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Sarah Cannon Research Institute/Tennessee Oncology</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Nashville, Tennessee</a:t>
            </a:r>
          </a:p>
        </p:txBody>
      </p:sp>
      <p:pic>
        <p:nvPicPr>
          <p:cNvPr id="15" name="Picture 14">
            <a:extLst>
              <a:ext uri="{FF2B5EF4-FFF2-40B4-BE49-F238E27FC236}">
                <a16:creationId xmlns:a16="http://schemas.microsoft.com/office/drawing/2014/main" id="{CCB1F0DB-6D80-A845-8428-244AB07D11B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7897" y="1824837"/>
            <a:ext cx="1261872" cy="1261872"/>
          </a:xfrm>
          <a:prstGeom prst="rect">
            <a:avLst/>
          </a:prstGeom>
        </p:spPr>
      </p:pic>
      <p:sp>
        <p:nvSpPr>
          <p:cNvPr id="16" name="Text Box 7">
            <a:extLst>
              <a:ext uri="{FF2B5EF4-FFF2-40B4-BE49-F238E27FC236}">
                <a16:creationId xmlns:a16="http://schemas.microsoft.com/office/drawing/2014/main" id="{BBBE3CEF-84F5-8947-9E78-7AB22414E776}"/>
              </a:ext>
            </a:extLst>
          </p:cNvPr>
          <p:cNvSpPr txBox="1">
            <a:spLocks noChangeArrowheads="1"/>
          </p:cNvSpPr>
          <p:nvPr/>
        </p:nvSpPr>
        <p:spPr bwMode="auto">
          <a:xfrm>
            <a:off x="8265563" y="1844824"/>
            <a:ext cx="3735093" cy="1143000"/>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Joyce O’Shaughnessy, MD</a:t>
            </a:r>
            <a:b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Celebrating Women Chair in Breast </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Cancer Research</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Baylor University Medical Center</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Director, Breast Cancer Research Program</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Texas Oncology</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US Oncology</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Dallas, Texas</a:t>
            </a:r>
          </a:p>
        </p:txBody>
      </p:sp>
      <p:pic>
        <p:nvPicPr>
          <p:cNvPr id="18" name="Picture 17">
            <a:extLst>
              <a:ext uri="{FF2B5EF4-FFF2-40B4-BE49-F238E27FC236}">
                <a16:creationId xmlns:a16="http://schemas.microsoft.com/office/drawing/2014/main" id="{80F26E2A-7B20-D548-8753-377EAF44C4E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937003" y="1824837"/>
            <a:ext cx="1261872" cy="1261872"/>
          </a:xfrm>
          <a:prstGeom prst="rect">
            <a:avLst/>
          </a:prstGeom>
        </p:spPr>
      </p:pic>
      <p:sp>
        <p:nvSpPr>
          <p:cNvPr id="7" name="Text Box 7">
            <a:extLst>
              <a:ext uri="{FF2B5EF4-FFF2-40B4-BE49-F238E27FC236}">
                <a16:creationId xmlns:a16="http://schemas.microsoft.com/office/drawing/2014/main" id="{B114051D-D1B8-7248-B4E4-8A7D863A65EA}"/>
              </a:ext>
            </a:extLst>
          </p:cNvPr>
          <p:cNvSpPr txBox="1">
            <a:spLocks noChangeArrowheads="1"/>
          </p:cNvSpPr>
          <p:nvPr/>
        </p:nvSpPr>
        <p:spPr bwMode="auto">
          <a:xfrm>
            <a:off x="1926458" y="4073085"/>
            <a:ext cx="3865339"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Ian E </a:t>
            </a:r>
            <a:r>
              <a:rPr kumimoji="0" lang="en-US" sz="1600" b="1"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Krop</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MD, PhD</a:t>
            </a:r>
            <a:b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Associate Chief, Division of Breast Oncology</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Dana-Farber Cancer Institute</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Associate Professor of Medicine</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Harvard Medical School</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Boston, Massachusetts</a:t>
            </a:r>
          </a:p>
        </p:txBody>
      </p:sp>
      <p:pic>
        <p:nvPicPr>
          <p:cNvPr id="8" name="Picture 7">
            <a:extLst>
              <a:ext uri="{FF2B5EF4-FFF2-40B4-BE49-F238E27FC236}">
                <a16:creationId xmlns:a16="http://schemas.microsoft.com/office/drawing/2014/main" id="{E520B6F6-4A01-C84E-9569-8AD447E395D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97897" y="4053098"/>
            <a:ext cx="1261872" cy="1261872"/>
          </a:xfrm>
          <a:prstGeom prst="rect">
            <a:avLst/>
          </a:prstGeom>
        </p:spPr>
      </p:pic>
    </p:spTree>
    <p:custDataLst>
      <p:tags r:id="rId1"/>
    </p:custDataLst>
    <p:extLst>
      <p:ext uri="{BB962C8B-B14F-4D97-AF65-F5344CB8AC3E}">
        <p14:creationId xmlns:p14="http://schemas.microsoft.com/office/powerpoint/2010/main" val="38297573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D8C522-6CB0-BB40-9212-78B8742FEE11}"/>
              </a:ext>
            </a:extLst>
          </p:cNvPr>
          <p:cNvSpPr>
            <a:spLocks noGrp="1"/>
          </p:cNvSpPr>
          <p:nvPr>
            <p:ph type="title"/>
          </p:nvPr>
        </p:nvSpPr>
        <p:spPr>
          <a:xfrm>
            <a:off x="911424" y="294839"/>
            <a:ext cx="8352927" cy="1143000"/>
          </a:xfrm>
        </p:spPr>
        <p:txBody>
          <a:bodyPr/>
          <a:lstStyle/>
          <a:p>
            <a:pPr algn="l"/>
            <a:r>
              <a:rPr lang="en-US" sz="2900" dirty="0">
                <a:solidFill>
                  <a:srgbClr val="0432FF"/>
                </a:solidFill>
              </a:rPr>
              <a:t>Case Presentation – Dr Mahtani: A 72-year-old woman with HER2-positive metastatic breast cancer</a:t>
            </a:r>
          </a:p>
        </p:txBody>
      </p:sp>
      <p:sp>
        <p:nvSpPr>
          <p:cNvPr id="4" name="Content Placeholder 3">
            <a:extLst>
              <a:ext uri="{FF2B5EF4-FFF2-40B4-BE49-F238E27FC236}">
                <a16:creationId xmlns:a16="http://schemas.microsoft.com/office/drawing/2014/main" id="{10276FAF-5E5D-FB44-9841-186EA9916FD5}"/>
              </a:ext>
            </a:extLst>
          </p:cNvPr>
          <p:cNvSpPr>
            <a:spLocks noGrp="1"/>
          </p:cNvSpPr>
          <p:nvPr>
            <p:ph idx="1"/>
          </p:nvPr>
        </p:nvSpPr>
        <p:spPr>
          <a:xfrm>
            <a:off x="640135" y="1628800"/>
            <a:ext cx="10856465" cy="5159223"/>
          </a:xfrm>
        </p:spPr>
        <p:txBody>
          <a:bodyPr/>
          <a:lstStyle/>
          <a:p>
            <a:pPr marL="342900" indent="-342900">
              <a:spcBef>
                <a:spcPts val="800"/>
              </a:spcBef>
              <a:spcAft>
                <a:spcPts val="0"/>
              </a:spcAft>
            </a:pPr>
            <a:r>
              <a:rPr lang="en-US" sz="2000" b="0" dirty="0">
                <a:solidFill>
                  <a:schemeClr val="tx1"/>
                </a:solidFill>
              </a:rPr>
              <a:t>2014: Lumpectomy and ALND for 1.1cm ILC, grade 3, 3/15 positive nodes, ER60%, </a:t>
            </a:r>
            <a:br>
              <a:rPr lang="en-US" sz="2000" b="0" dirty="0">
                <a:solidFill>
                  <a:schemeClr val="tx1"/>
                </a:solidFill>
              </a:rPr>
            </a:br>
            <a:r>
              <a:rPr lang="en-US" sz="2000" b="0" dirty="0">
                <a:solidFill>
                  <a:schemeClr val="tx1"/>
                </a:solidFill>
              </a:rPr>
              <a:t>PR50%, HER2 3+ </a:t>
            </a:r>
          </a:p>
          <a:p>
            <a:pPr marL="342900" indent="-342900">
              <a:spcBef>
                <a:spcPts val="800"/>
              </a:spcBef>
              <a:spcAft>
                <a:spcPts val="0"/>
              </a:spcAft>
            </a:pPr>
            <a:r>
              <a:rPr lang="en-US" sz="2000" b="0" dirty="0">
                <a:solidFill>
                  <a:schemeClr val="tx1"/>
                </a:solidFill>
              </a:rPr>
              <a:t>2019: Palpated left breast mass → IDC, grade 2, ER50%, PR50%, HER2 2+, FISH positive</a:t>
            </a:r>
          </a:p>
          <a:p>
            <a:pPr marL="342900" indent="-342900">
              <a:spcBef>
                <a:spcPts val="800"/>
              </a:spcBef>
              <a:spcAft>
                <a:spcPts val="0"/>
              </a:spcAft>
            </a:pPr>
            <a:r>
              <a:rPr lang="en-US" sz="2000" b="0" dirty="0">
                <a:solidFill>
                  <a:schemeClr val="tx1"/>
                </a:solidFill>
              </a:rPr>
              <a:t>Docetaxel/HP →  docetaxel stopped →  letrozole/HP continued → PD in lung after 6 months (pleural effusions requiring </a:t>
            </a:r>
            <a:r>
              <a:rPr lang="en-US" sz="2000" b="0" dirty="0" err="1">
                <a:solidFill>
                  <a:schemeClr val="tx1"/>
                </a:solidFill>
              </a:rPr>
              <a:t>PleurX</a:t>
            </a:r>
            <a:r>
              <a:rPr lang="en-US" sz="2000" b="0" dirty="0">
                <a:solidFill>
                  <a:schemeClr val="tx1"/>
                </a:solidFill>
              </a:rPr>
              <a:t>™ drainage) →  T-DM1 for 5 months (still required </a:t>
            </a:r>
            <a:r>
              <a:rPr lang="en-US" sz="2000" b="0" dirty="0" err="1">
                <a:solidFill>
                  <a:schemeClr val="tx1"/>
                </a:solidFill>
              </a:rPr>
              <a:t>PleurX</a:t>
            </a:r>
            <a:r>
              <a:rPr lang="en-US" sz="2000" b="0" dirty="0">
                <a:solidFill>
                  <a:schemeClr val="tx1"/>
                </a:solidFill>
              </a:rPr>
              <a:t> drainage)</a:t>
            </a:r>
          </a:p>
          <a:p>
            <a:pPr marL="342900" indent="-342900">
              <a:spcBef>
                <a:spcPts val="800"/>
              </a:spcBef>
              <a:spcAft>
                <a:spcPts val="0"/>
              </a:spcAft>
            </a:pPr>
            <a:r>
              <a:rPr lang="en-US" sz="2000" b="0" dirty="0">
                <a:solidFill>
                  <a:schemeClr val="tx1"/>
                </a:solidFill>
              </a:rPr>
              <a:t>1/2021: Assumed care of patient who was symptomatic with weight loss, SOB with minimal exertion (using oxygen), increased drainage from </a:t>
            </a:r>
            <a:r>
              <a:rPr lang="en-US" sz="2000" b="0" dirty="0" err="1">
                <a:solidFill>
                  <a:schemeClr val="tx1"/>
                </a:solidFill>
              </a:rPr>
              <a:t>PleurX</a:t>
            </a:r>
            <a:r>
              <a:rPr lang="en-US" sz="2000" b="0" dirty="0">
                <a:solidFill>
                  <a:schemeClr val="tx1"/>
                </a:solidFill>
              </a:rPr>
              <a:t>, ECOG PS 2/bordering on 3. </a:t>
            </a:r>
          </a:p>
          <a:p>
            <a:pPr marL="342900" indent="-342900">
              <a:spcBef>
                <a:spcPts val="800"/>
              </a:spcBef>
              <a:spcAft>
                <a:spcPts val="0"/>
              </a:spcAft>
            </a:pPr>
            <a:r>
              <a:rPr lang="en-US" sz="2000" b="0" dirty="0">
                <a:solidFill>
                  <a:schemeClr val="tx1"/>
                </a:solidFill>
              </a:rPr>
              <a:t>Started trastuzumab </a:t>
            </a:r>
            <a:r>
              <a:rPr lang="en-US" sz="2000" b="0" dirty="0" err="1">
                <a:solidFill>
                  <a:schemeClr val="tx1"/>
                </a:solidFill>
              </a:rPr>
              <a:t>deruxtecan</a:t>
            </a:r>
            <a:r>
              <a:rPr lang="en-US" sz="2000" b="0" dirty="0">
                <a:solidFill>
                  <a:schemeClr val="tx1"/>
                </a:solidFill>
              </a:rPr>
              <a:t> → rapid improvement in symptoms, but progressed 5 months later</a:t>
            </a:r>
          </a:p>
          <a:p>
            <a:pPr marL="342900" indent="-342900">
              <a:spcBef>
                <a:spcPts val="800"/>
              </a:spcBef>
              <a:spcAft>
                <a:spcPts val="0"/>
              </a:spcAft>
            </a:pPr>
            <a:r>
              <a:rPr lang="en-US" sz="2000" b="0" dirty="0">
                <a:solidFill>
                  <a:schemeClr val="tx1"/>
                </a:solidFill>
              </a:rPr>
              <a:t>Tucatinib with trastuzumab/capecitabine and patient is doing well</a:t>
            </a:r>
          </a:p>
          <a:p>
            <a:pPr marL="0" indent="0">
              <a:spcBef>
                <a:spcPts val="2000"/>
              </a:spcBef>
              <a:spcAft>
                <a:spcPts val="0"/>
              </a:spcAft>
              <a:buNone/>
            </a:pPr>
            <a:r>
              <a:rPr lang="en-US" sz="2000" dirty="0">
                <a:sym typeface="Wingdings" pitchFamily="2" charset="2"/>
              </a:rPr>
              <a:t>Questions</a:t>
            </a:r>
            <a:endParaRPr lang="en-US" sz="2000" b="0" dirty="0">
              <a:sym typeface="Wingdings" pitchFamily="2" charset="2"/>
            </a:endParaRPr>
          </a:p>
          <a:p>
            <a:pPr lvl="0">
              <a:spcBef>
                <a:spcPts val="800"/>
              </a:spcBef>
              <a:spcAft>
                <a:spcPts val="0"/>
              </a:spcAft>
            </a:pPr>
            <a:r>
              <a:rPr lang="en-US" sz="2000" b="0" dirty="0">
                <a:sym typeface="Wingdings" pitchFamily="2" charset="2"/>
              </a:rPr>
              <a:t>How are you sequencing tucatinib and trastuzumab </a:t>
            </a:r>
            <a:r>
              <a:rPr lang="en-US" sz="2000" b="0" dirty="0" err="1">
                <a:sym typeface="Wingdings" pitchFamily="2" charset="2"/>
              </a:rPr>
              <a:t>deruxtecan</a:t>
            </a:r>
            <a:r>
              <a:rPr lang="en-US" sz="2000" b="0" dirty="0">
                <a:sym typeface="Wingdings" pitchFamily="2" charset="2"/>
              </a:rPr>
              <a:t>? Are you reserving tucatinib for when a patient develops brain metastases?</a:t>
            </a:r>
          </a:p>
        </p:txBody>
      </p:sp>
      <p:sp>
        <p:nvSpPr>
          <p:cNvPr id="7" name="Text Box 7">
            <a:extLst>
              <a:ext uri="{FF2B5EF4-FFF2-40B4-BE49-F238E27FC236}">
                <a16:creationId xmlns:a16="http://schemas.microsoft.com/office/drawing/2014/main" id="{150524DA-F49F-FB40-8408-197EA0FF9D63}"/>
              </a:ext>
            </a:extLst>
          </p:cNvPr>
          <p:cNvSpPr txBox="1">
            <a:spLocks noChangeArrowheads="1"/>
          </p:cNvSpPr>
          <p:nvPr/>
        </p:nvSpPr>
        <p:spPr bwMode="auto">
          <a:xfrm>
            <a:off x="9722632" y="1523482"/>
            <a:ext cx="2335134" cy="178807"/>
          </a:xfrm>
          <a:prstGeom prst="rect">
            <a:avLst/>
          </a:prstGeom>
          <a:noFill/>
          <a:ln w="9525">
            <a:noFill/>
            <a:miter lim="800000"/>
            <a:headEnd/>
            <a:tailEnd/>
          </a:ln>
        </p:spPr>
        <p:txBody>
          <a:bodyPr lIns="68580" tIns="0" rIns="0" bIns="0">
            <a:prstTxWarp prst="textNoShape">
              <a:avLst/>
            </a:prstTxWarp>
          </a:bodyPr>
          <a:lstStyle/>
          <a:p>
            <a:pPr algn="ctr"/>
            <a:r>
              <a:rPr lang="en-US" sz="1800" dirty="0">
                <a:solidFill>
                  <a:schemeClr val="tx1"/>
                </a:solidFill>
                <a:latin typeface="+mn-lt"/>
                <a:cs typeface="Calibri" panose="020F0502020204030204" pitchFamily="34" charset="0"/>
              </a:rPr>
              <a:t>Dr </a:t>
            </a:r>
            <a:r>
              <a:rPr lang="en-US" sz="1800" dirty="0">
                <a:solidFill>
                  <a:schemeClr val="tx2"/>
                </a:solidFill>
                <a:latin typeface="+mn-lt"/>
              </a:rPr>
              <a:t>Reshma Mahtani</a:t>
            </a:r>
            <a:endParaRPr lang="en-US" sz="1800" dirty="0">
              <a:solidFill>
                <a:schemeClr val="tx1"/>
              </a:solidFill>
              <a:latin typeface="+mn-lt"/>
              <a:cs typeface="Calibri" panose="020F0502020204030204" pitchFamily="34" charset="0"/>
            </a:endParaRPr>
          </a:p>
        </p:txBody>
      </p:sp>
      <p:pic>
        <p:nvPicPr>
          <p:cNvPr id="5" name="Picture 4" descr="A picture containing person, wall, indoor, person&#10;&#10;Description automatically generated">
            <a:extLst>
              <a:ext uri="{FF2B5EF4-FFF2-40B4-BE49-F238E27FC236}">
                <a16:creationId xmlns:a16="http://schemas.microsoft.com/office/drawing/2014/main" id="{43A9746F-D230-554A-8FFB-C2093BBDE9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8407" y="127650"/>
            <a:ext cx="2344103" cy="131855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779460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D8C522-6CB0-BB40-9212-78B8742FEE11}"/>
              </a:ext>
            </a:extLst>
          </p:cNvPr>
          <p:cNvSpPr>
            <a:spLocks noGrp="1"/>
          </p:cNvSpPr>
          <p:nvPr>
            <p:ph type="title"/>
          </p:nvPr>
        </p:nvSpPr>
        <p:spPr>
          <a:xfrm>
            <a:off x="911425" y="294839"/>
            <a:ext cx="8208912" cy="1143000"/>
          </a:xfrm>
        </p:spPr>
        <p:txBody>
          <a:bodyPr/>
          <a:lstStyle/>
          <a:p>
            <a:pPr algn="l"/>
            <a:r>
              <a:rPr lang="en-US" sz="2900" dirty="0">
                <a:solidFill>
                  <a:srgbClr val="0432FF"/>
                </a:solidFill>
              </a:rPr>
              <a:t>Case Presentation – Dr </a:t>
            </a:r>
            <a:r>
              <a:rPr lang="en-US" sz="2900" dirty="0" err="1">
                <a:solidFill>
                  <a:srgbClr val="0432FF"/>
                </a:solidFill>
              </a:rPr>
              <a:t>O’Regan</a:t>
            </a:r>
            <a:r>
              <a:rPr lang="en-US" sz="2900" dirty="0">
                <a:solidFill>
                  <a:srgbClr val="0432FF"/>
                </a:solidFill>
              </a:rPr>
              <a:t>: A 58-year-old woman with ER-negative, HER2-positive metastatic breast cancer</a:t>
            </a:r>
          </a:p>
        </p:txBody>
      </p:sp>
      <p:sp>
        <p:nvSpPr>
          <p:cNvPr id="4" name="Content Placeholder 3">
            <a:extLst>
              <a:ext uri="{FF2B5EF4-FFF2-40B4-BE49-F238E27FC236}">
                <a16:creationId xmlns:a16="http://schemas.microsoft.com/office/drawing/2014/main" id="{10276FAF-5E5D-FB44-9841-186EA9916FD5}"/>
              </a:ext>
            </a:extLst>
          </p:cNvPr>
          <p:cNvSpPr>
            <a:spLocks noGrp="1"/>
          </p:cNvSpPr>
          <p:nvPr>
            <p:ph idx="1"/>
          </p:nvPr>
        </p:nvSpPr>
        <p:spPr>
          <a:xfrm>
            <a:off x="883649" y="1598744"/>
            <a:ext cx="10468935" cy="5281388"/>
          </a:xfrm>
        </p:spPr>
        <p:txBody>
          <a:bodyPr/>
          <a:lstStyle/>
          <a:p>
            <a:pPr lvl="0">
              <a:spcBef>
                <a:spcPts val="800"/>
              </a:spcBef>
              <a:spcAft>
                <a:spcPts val="0"/>
              </a:spcAft>
            </a:pPr>
            <a:r>
              <a:rPr lang="en-US" sz="2000" b="0" dirty="0"/>
              <a:t>ER-negative, HER2-positive breast cancer metastatic to nodes and lungs</a:t>
            </a:r>
          </a:p>
          <a:p>
            <a:pPr lvl="0">
              <a:spcBef>
                <a:spcPts val="800"/>
              </a:spcBef>
              <a:spcAft>
                <a:spcPts val="0"/>
              </a:spcAft>
            </a:pPr>
            <a:r>
              <a:rPr lang="en-US" sz="2000" b="0" dirty="0"/>
              <a:t>Docetaxel, trastuzumab, </a:t>
            </a:r>
            <a:r>
              <a:rPr lang="en-US" sz="2000" b="0" dirty="0" err="1"/>
              <a:t>pertuzumab</a:t>
            </a:r>
            <a:r>
              <a:rPr lang="en-US" sz="2000" b="0" dirty="0"/>
              <a:t> with partial response</a:t>
            </a:r>
          </a:p>
          <a:p>
            <a:pPr lvl="0">
              <a:spcBef>
                <a:spcPts val="800"/>
              </a:spcBef>
              <a:spcAft>
                <a:spcPts val="0"/>
              </a:spcAft>
            </a:pPr>
            <a:r>
              <a:rPr lang="en-US" sz="2000" b="0" dirty="0"/>
              <a:t>Trastuzumab/</a:t>
            </a:r>
            <a:r>
              <a:rPr lang="en-US" sz="2000" b="0" dirty="0" err="1"/>
              <a:t>pertuzumab</a:t>
            </a:r>
            <a:r>
              <a:rPr lang="en-US" sz="2000" b="0" dirty="0"/>
              <a:t> alone </a:t>
            </a:r>
            <a:r>
              <a:rPr lang="en-US" sz="2000" b="0" dirty="0">
                <a:sym typeface="Wingdings" pitchFamily="2" charset="2"/>
              </a:rPr>
              <a:t> PD 6 months later</a:t>
            </a:r>
            <a:endParaRPr lang="en-US" sz="2000" b="0" dirty="0"/>
          </a:p>
          <a:p>
            <a:pPr lvl="0">
              <a:spcBef>
                <a:spcPts val="800"/>
              </a:spcBef>
              <a:spcAft>
                <a:spcPts val="0"/>
              </a:spcAft>
            </a:pPr>
            <a:r>
              <a:rPr lang="en-US" sz="2000" b="0" dirty="0"/>
              <a:t>T-DM1 with initial response but has progressive disease 9 months later</a:t>
            </a:r>
          </a:p>
          <a:p>
            <a:pPr lvl="1">
              <a:spcBef>
                <a:spcPts val="300"/>
              </a:spcBef>
              <a:spcAft>
                <a:spcPts val="0"/>
              </a:spcAft>
            </a:pPr>
            <a:r>
              <a:rPr lang="en-US" sz="2000" b="0" dirty="0"/>
              <a:t>No evidence of brain metastases</a:t>
            </a:r>
          </a:p>
          <a:p>
            <a:pPr>
              <a:spcBef>
                <a:spcPts val="800"/>
              </a:spcBef>
              <a:spcAft>
                <a:spcPts val="0"/>
              </a:spcAft>
            </a:pPr>
            <a:r>
              <a:rPr lang="en-US" sz="2000" b="0" dirty="0"/>
              <a:t>Enrolled on the HER2CLIMB study with tucatinib x 6 months but discontinued due to diarrhea</a:t>
            </a:r>
          </a:p>
          <a:p>
            <a:pPr marL="98425" lvl="0" indent="0">
              <a:spcBef>
                <a:spcPts val="2000"/>
              </a:spcBef>
              <a:spcAft>
                <a:spcPts val="0"/>
              </a:spcAft>
              <a:buNone/>
            </a:pPr>
            <a:r>
              <a:rPr lang="en-US" sz="2000" dirty="0">
                <a:sym typeface="Wingdings" pitchFamily="2" charset="2"/>
              </a:rPr>
              <a:t>Questions</a:t>
            </a:r>
            <a:endParaRPr lang="en-US" sz="1700" b="0" dirty="0">
              <a:sym typeface="Wingdings" pitchFamily="2" charset="2"/>
            </a:endParaRPr>
          </a:p>
          <a:p>
            <a:pPr lvl="0">
              <a:spcBef>
                <a:spcPts val="800"/>
              </a:spcBef>
              <a:spcAft>
                <a:spcPts val="0"/>
              </a:spcAft>
            </a:pPr>
            <a:r>
              <a:rPr lang="en-US" sz="2000" b="0" dirty="0">
                <a:sym typeface="Wingdings" pitchFamily="2" charset="2"/>
              </a:rPr>
              <a:t>How do you manage diarrhea associated with tucatinib?</a:t>
            </a:r>
          </a:p>
          <a:p>
            <a:pPr lvl="0">
              <a:spcBef>
                <a:spcPts val="800"/>
              </a:spcBef>
              <a:spcAft>
                <a:spcPts val="0"/>
              </a:spcAft>
            </a:pPr>
            <a:r>
              <a:rPr lang="en-US" sz="2000" b="0" dirty="0">
                <a:sym typeface="Wingdings" pitchFamily="2" charset="2"/>
              </a:rPr>
              <a:t>In asymptomatic patients, are you screening for brain metastases to make the decision about whether or not to use tucatinib-based treatment or T-DM1 in the second-line setting?</a:t>
            </a:r>
          </a:p>
          <a:p>
            <a:pPr lvl="0">
              <a:spcBef>
                <a:spcPts val="800"/>
              </a:spcBef>
              <a:spcAft>
                <a:spcPts val="0"/>
              </a:spcAft>
            </a:pPr>
            <a:r>
              <a:rPr lang="en-US" sz="2000" b="0" dirty="0">
                <a:sym typeface="Wingdings" pitchFamily="2" charset="2"/>
              </a:rPr>
              <a:t>Have you use trastuzumab </a:t>
            </a:r>
            <a:r>
              <a:rPr lang="en-US" sz="2000" b="0" dirty="0" err="1">
                <a:sym typeface="Wingdings" pitchFamily="2" charset="2"/>
              </a:rPr>
              <a:t>deruxtecan</a:t>
            </a:r>
            <a:r>
              <a:rPr lang="en-US" sz="2000" b="0" dirty="0">
                <a:sym typeface="Wingdings" pitchFamily="2" charset="2"/>
              </a:rPr>
              <a:t> earlier than the third- or fourth-line setting?</a:t>
            </a:r>
          </a:p>
        </p:txBody>
      </p:sp>
      <p:sp>
        <p:nvSpPr>
          <p:cNvPr id="7" name="Text Box 7">
            <a:extLst>
              <a:ext uri="{FF2B5EF4-FFF2-40B4-BE49-F238E27FC236}">
                <a16:creationId xmlns:a16="http://schemas.microsoft.com/office/drawing/2014/main" id="{150524DA-F49F-FB40-8408-197EA0FF9D63}"/>
              </a:ext>
            </a:extLst>
          </p:cNvPr>
          <p:cNvSpPr txBox="1">
            <a:spLocks noChangeArrowheads="1"/>
          </p:cNvSpPr>
          <p:nvPr/>
        </p:nvSpPr>
        <p:spPr bwMode="auto">
          <a:xfrm>
            <a:off x="9768407" y="1576612"/>
            <a:ext cx="2164848" cy="268212"/>
          </a:xfrm>
          <a:prstGeom prst="rect">
            <a:avLst/>
          </a:prstGeom>
          <a:noFill/>
          <a:ln w="9525">
            <a:noFill/>
            <a:miter lim="800000"/>
            <a:headEnd/>
            <a:tailEnd/>
          </a:ln>
        </p:spPr>
        <p:txBody>
          <a:bodyPr lIns="68580" tIns="0" rIns="0" bIns="0">
            <a:prstTxWarp prst="textNoShape">
              <a:avLst/>
            </a:prstTxWarp>
          </a:bodyPr>
          <a:lstStyle/>
          <a:p>
            <a:pPr algn="ctr"/>
            <a:r>
              <a:rPr lang="en-US" sz="1800" dirty="0">
                <a:solidFill>
                  <a:schemeClr val="tx1"/>
                </a:solidFill>
                <a:latin typeface="+mn-lt"/>
                <a:cs typeface="Calibri" panose="020F0502020204030204" pitchFamily="34" charset="0"/>
              </a:rPr>
              <a:t>Dr </a:t>
            </a:r>
            <a:r>
              <a:rPr lang="en-US" sz="1800" dirty="0">
                <a:solidFill>
                  <a:schemeClr val="tx2"/>
                </a:solidFill>
                <a:latin typeface="+mn-lt"/>
              </a:rPr>
              <a:t>Ruth </a:t>
            </a:r>
            <a:r>
              <a:rPr lang="en-US" sz="1800" dirty="0" err="1">
                <a:solidFill>
                  <a:schemeClr val="tx2"/>
                </a:solidFill>
                <a:latin typeface="+mn-lt"/>
              </a:rPr>
              <a:t>O’Regan</a:t>
            </a:r>
            <a:endParaRPr lang="en-US" sz="1800" dirty="0">
              <a:solidFill>
                <a:schemeClr val="tx1"/>
              </a:solidFill>
              <a:latin typeface="+mn-lt"/>
              <a:cs typeface="Calibri" panose="020F0502020204030204" pitchFamily="34" charset="0"/>
            </a:endParaRPr>
          </a:p>
        </p:txBody>
      </p:sp>
      <p:pic>
        <p:nvPicPr>
          <p:cNvPr id="8" name="Picture 7" descr="A person wearing glasses&#10;&#10;Description automatically generated with medium confidence">
            <a:extLst>
              <a:ext uri="{FF2B5EF4-FFF2-40B4-BE49-F238E27FC236}">
                <a16:creationId xmlns:a16="http://schemas.microsoft.com/office/drawing/2014/main" id="{1DA39746-377A-B94C-9F65-C4F230D44B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8407" y="137708"/>
            <a:ext cx="2344103" cy="131855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254349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D8C522-6CB0-BB40-9212-78B8742FEE11}"/>
              </a:ext>
            </a:extLst>
          </p:cNvPr>
          <p:cNvSpPr>
            <a:spLocks noGrp="1"/>
          </p:cNvSpPr>
          <p:nvPr>
            <p:ph type="title"/>
          </p:nvPr>
        </p:nvSpPr>
        <p:spPr>
          <a:xfrm>
            <a:off x="839416" y="294839"/>
            <a:ext cx="8686697" cy="1143000"/>
          </a:xfrm>
        </p:spPr>
        <p:txBody>
          <a:bodyPr/>
          <a:lstStyle/>
          <a:p>
            <a:pPr algn="l"/>
            <a:r>
              <a:rPr lang="en-US" sz="2900" dirty="0">
                <a:solidFill>
                  <a:srgbClr val="0432FF"/>
                </a:solidFill>
              </a:rPr>
              <a:t>Case Presentation – Dr Partridge: A 50-year-old woman with ER-positive, HER2-positive metastatic breast cancer </a:t>
            </a:r>
          </a:p>
        </p:txBody>
      </p:sp>
      <p:sp>
        <p:nvSpPr>
          <p:cNvPr id="4" name="Content Placeholder 3">
            <a:extLst>
              <a:ext uri="{FF2B5EF4-FFF2-40B4-BE49-F238E27FC236}">
                <a16:creationId xmlns:a16="http://schemas.microsoft.com/office/drawing/2014/main" id="{10276FAF-5E5D-FB44-9841-186EA9916FD5}"/>
              </a:ext>
            </a:extLst>
          </p:cNvPr>
          <p:cNvSpPr>
            <a:spLocks noGrp="1"/>
          </p:cNvSpPr>
          <p:nvPr>
            <p:ph idx="1"/>
          </p:nvPr>
        </p:nvSpPr>
        <p:spPr>
          <a:xfrm>
            <a:off x="839415" y="1755419"/>
            <a:ext cx="9397663" cy="4841933"/>
          </a:xfrm>
        </p:spPr>
        <p:txBody>
          <a:bodyPr/>
          <a:lstStyle/>
          <a:p>
            <a:pPr marL="342900" indent="-342900">
              <a:spcBef>
                <a:spcPts val="600"/>
              </a:spcBef>
              <a:spcAft>
                <a:spcPts val="600"/>
              </a:spcAft>
            </a:pPr>
            <a:r>
              <a:rPr lang="en-US" sz="2000" b="0" dirty="0">
                <a:solidFill>
                  <a:schemeClr val="tx1"/>
                </a:solidFill>
              </a:rPr>
              <a:t>2015: Initial diagnosis of ER-positive, HER2-positive BC, metastases to the the liver,</a:t>
            </a:r>
            <a:br>
              <a:rPr lang="en-US" sz="2000" b="0" dirty="0">
                <a:solidFill>
                  <a:schemeClr val="tx1"/>
                </a:solidFill>
              </a:rPr>
            </a:br>
            <a:r>
              <a:rPr lang="en-US" sz="2000" b="0" dirty="0">
                <a:solidFill>
                  <a:schemeClr val="tx1"/>
                </a:solidFill>
              </a:rPr>
              <a:t>lung and peritoneum and bones</a:t>
            </a:r>
          </a:p>
          <a:p>
            <a:pPr marL="342900" indent="-342900">
              <a:spcBef>
                <a:spcPts val="600"/>
              </a:spcBef>
              <a:spcAft>
                <a:spcPts val="600"/>
              </a:spcAft>
            </a:pPr>
            <a:r>
              <a:rPr lang="en-US" sz="2000" b="0" dirty="0">
                <a:solidFill>
                  <a:schemeClr val="tx1"/>
                </a:solidFill>
              </a:rPr>
              <a:t>THP x 6 months followed by HP alone → tamoxifen → T-DM1</a:t>
            </a:r>
          </a:p>
          <a:p>
            <a:pPr marL="342900" indent="-342900">
              <a:spcBef>
                <a:spcPts val="600"/>
              </a:spcBef>
              <a:spcAft>
                <a:spcPts val="600"/>
              </a:spcAft>
            </a:pPr>
            <a:r>
              <a:rPr lang="en-US" sz="2000" b="0" dirty="0">
                <a:solidFill>
                  <a:schemeClr val="tx1"/>
                </a:solidFill>
              </a:rPr>
              <a:t>AVIATOR clinical trial of trastuzumab with vinorelbine/avelumab</a:t>
            </a:r>
          </a:p>
          <a:p>
            <a:pPr marL="342900" indent="-342900">
              <a:spcBef>
                <a:spcPts val="600"/>
              </a:spcBef>
              <a:spcAft>
                <a:spcPts val="600"/>
              </a:spcAft>
            </a:pPr>
            <a:r>
              <a:rPr lang="en-US" sz="2000" b="0" dirty="0">
                <a:solidFill>
                  <a:schemeClr val="tx1"/>
                </a:solidFill>
              </a:rPr>
              <a:t>Tucatinib with trastuzumab/capecitabine </a:t>
            </a:r>
          </a:p>
          <a:p>
            <a:pPr marL="342900" indent="-342900">
              <a:spcBef>
                <a:spcPts val="600"/>
              </a:spcBef>
              <a:spcAft>
                <a:spcPts val="600"/>
              </a:spcAft>
            </a:pPr>
            <a:r>
              <a:rPr lang="en-US" sz="2000" b="0" dirty="0">
                <a:solidFill>
                  <a:schemeClr val="tx1"/>
                </a:solidFill>
              </a:rPr>
              <a:t>Considering </a:t>
            </a:r>
            <a:r>
              <a:rPr lang="en-US" sz="2000" b="0" dirty="0" err="1">
                <a:solidFill>
                  <a:schemeClr val="tx1"/>
                </a:solidFill>
              </a:rPr>
              <a:t>rebiopsy</a:t>
            </a:r>
            <a:r>
              <a:rPr lang="en-US" sz="2000" b="0" dirty="0">
                <a:solidFill>
                  <a:schemeClr val="tx1"/>
                </a:solidFill>
              </a:rPr>
              <a:t> to confirm HER2 status</a:t>
            </a:r>
          </a:p>
          <a:p>
            <a:pPr marL="342900" indent="-342900">
              <a:spcBef>
                <a:spcPts val="600"/>
              </a:spcBef>
              <a:spcAft>
                <a:spcPts val="600"/>
              </a:spcAft>
            </a:pPr>
            <a:r>
              <a:rPr lang="en-US" sz="2000" b="0" dirty="0">
                <a:solidFill>
                  <a:schemeClr val="tx1"/>
                </a:solidFill>
              </a:rPr>
              <a:t>Germline mutation testing: negative for BRCA 1, BRCA 2 and p53</a:t>
            </a:r>
          </a:p>
          <a:p>
            <a:pPr marL="0" indent="0">
              <a:spcBef>
                <a:spcPts val="2400"/>
              </a:spcBef>
              <a:spcAft>
                <a:spcPts val="600"/>
              </a:spcAft>
              <a:buNone/>
            </a:pPr>
            <a:r>
              <a:rPr lang="en-US" sz="2000" dirty="0">
                <a:sym typeface="Wingdings" pitchFamily="2" charset="2"/>
              </a:rPr>
              <a:t>Question</a:t>
            </a:r>
            <a:endParaRPr lang="en-US" sz="2000" b="0" dirty="0">
              <a:sym typeface="Wingdings" pitchFamily="2" charset="2"/>
            </a:endParaRPr>
          </a:p>
          <a:p>
            <a:pPr lvl="0">
              <a:spcBef>
                <a:spcPts val="600"/>
              </a:spcBef>
              <a:spcAft>
                <a:spcPts val="600"/>
              </a:spcAft>
            </a:pPr>
            <a:r>
              <a:rPr lang="en-US" sz="2000" b="0" dirty="0">
                <a:sym typeface="Wingdings" pitchFamily="2" charset="2"/>
              </a:rPr>
              <a:t>Would you </a:t>
            </a:r>
            <a:r>
              <a:rPr lang="en-US" sz="2000" b="0" dirty="0" err="1">
                <a:sym typeface="Wingdings" pitchFamily="2" charset="2"/>
              </a:rPr>
              <a:t>rebiopsy</a:t>
            </a:r>
            <a:r>
              <a:rPr lang="en-US" sz="2000" b="0" dirty="0">
                <a:sym typeface="Wingdings" pitchFamily="2" charset="2"/>
              </a:rPr>
              <a:t> the tumor at this point?</a:t>
            </a:r>
          </a:p>
        </p:txBody>
      </p:sp>
      <p:sp>
        <p:nvSpPr>
          <p:cNvPr id="7" name="Text Box 7">
            <a:extLst>
              <a:ext uri="{FF2B5EF4-FFF2-40B4-BE49-F238E27FC236}">
                <a16:creationId xmlns:a16="http://schemas.microsoft.com/office/drawing/2014/main" id="{150524DA-F49F-FB40-8408-197EA0FF9D63}"/>
              </a:ext>
            </a:extLst>
          </p:cNvPr>
          <p:cNvSpPr txBox="1">
            <a:spLocks noChangeArrowheads="1"/>
          </p:cNvSpPr>
          <p:nvPr/>
        </p:nvSpPr>
        <p:spPr bwMode="auto">
          <a:xfrm>
            <a:off x="9723703" y="1507225"/>
            <a:ext cx="2335134" cy="178807"/>
          </a:xfrm>
          <a:prstGeom prst="rect">
            <a:avLst/>
          </a:prstGeom>
          <a:noFill/>
          <a:ln w="9525">
            <a:noFill/>
            <a:miter lim="800000"/>
            <a:headEnd/>
            <a:tailEnd/>
          </a:ln>
        </p:spPr>
        <p:txBody>
          <a:bodyPr lIns="68580" tIns="0" rIns="0" bIns="0">
            <a:prstTxWarp prst="textNoShape">
              <a:avLst/>
            </a:prstTxWarp>
          </a:bodyPr>
          <a:lstStyle/>
          <a:p>
            <a:pPr algn="ctr"/>
            <a:r>
              <a:rPr lang="en-US" sz="1800" dirty="0">
                <a:solidFill>
                  <a:schemeClr val="tx1"/>
                </a:solidFill>
                <a:latin typeface="+mn-lt"/>
                <a:cs typeface="Calibri" panose="020F0502020204030204" pitchFamily="34" charset="0"/>
              </a:rPr>
              <a:t>Dr </a:t>
            </a:r>
            <a:r>
              <a:rPr lang="en-US" sz="1800" dirty="0">
                <a:solidFill>
                  <a:schemeClr val="tx2"/>
                </a:solidFill>
                <a:latin typeface="+mn-lt"/>
                <a:cs typeface="Calibri" panose="020F0502020204030204" pitchFamily="34" charset="0"/>
              </a:rPr>
              <a:t>Ann Partridge</a:t>
            </a:r>
            <a:endParaRPr lang="en-US" sz="1800" dirty="0">
              <a:solidFill>
                <a:schemeClr val="tx1"/>
              </a:solidFill>
              <a:latin typeface="+mn-lt"/>
              <a:cs typeface="Calibri" panose="020F0502020204030204" pitchFamily="34" charset="0"/>
            </a:endParaRPr>
          </a:p>
        </p:txBody>
      </p:sp>
      <p:pic>
        <p:nvPicPr>
          <p:cNvPr id="6" name="Picture 5" descr="A person smiling for the camera&#10;&#10;Description automatically generated with low confidence">
            <a:extLst>
              <a:ext uri="{FF2B5EF4-FFF2-40B4-BE49-F238E27FC236}">
                <a16:creationId xmlns:a16="http://schemas.microsoft.com/office/drawing/2014/main" id="{25A12A62-5160-5E4D-9352-6CFCB21DE12E}"/>
              </a:ext>
            </a:extLst>
          </p:cNvPr>
          <p:cNvPicPr>
            <a:picLocks noChangeAspect="1"/>
          </p:cNvPicPr>
          <p:nvPr/>
        </p:nvPicPr>
        <p:blipFill rotWithShape="1">
          <a:blip r:embed="rId2">
            <a:extLst>
              <a:ext uri="{28A0092B-C50C-407E-A947-70E740481C1C}">
                <a14:useLocalDpi xmlns:a14="http://schemas.microsoft.com/office/drawing/2010/main" val="0"/>
              </a:ext>
            </a:extLst>
          </a:blip>
          <a:srcRect l="6055" t="5616" r="9536" b="9975"/>
          <a:stretch/>
        </p:blipFill>
        <p:spPr>
          <a:xfrm>
            <a:off x="9723703" y="94135"/>
            <a:ext cx="2388807" cy="134370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095417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3380013" y="1223810"/>
            <a:ext cx="5775861" cy="461665"/>
          </a:xfrm>
          <a:prstGeom prst="rect">
            <a:avLst/>
          </a:prstGeom>
          <a:solidFill>
            <a:schemeClr val="accent2">
              <a:lumMod val="20000"/>
              <a:lumOff val="80000"/>
            </a:schemeClr>
          </a:solidFill>
          <a:ln>
            <a:solidFill>
              <a:schemeClr val="accent4"/>
            </a:solidFill>
          </a:ln>
        </p:spPr>
        <p:txBody>
          <a:bodyPr wrap="square" rtlCol="0">
            <a:spAutoFit/>
          </a:bodyPr>
          <a:lstStyle/>
          <a:p>
            <a:pPr marL="342900" marR="0" lvl="0" indent="-34290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Taxane + trastuzumab + </a:t>
            </a:r>
            <a:r>
              <a:rPr kumimoji="0" lang="en-US" sz="2400" b="0" i="0" u="none" strike="noStrike" kern="1200" cap="none" spc="0" normalizeH="0" baseline="0" noProof="0" dirty="0" err="1">
                <a:ln>
                  <a:noFill/>
                </a:ln>
                <a:solidFill>
                  <a:prstClr val="black"/>
                </a:solidFill>
                <a:effectLst/>
                <a:uLnTx/>
                <a:uFillTx/>
                <a:latin typeface="Arial" panose="020B0604020202020204"/>
                <a:ea typeface="+mn-ea"/>
                <a:cs typeface="+mn-cs"/>
              </a:rPr>
              <a:t>pertuzumab</a:t>
            </a:r>
            <a:endPar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cxnSp>
        <p:nvCxnSpPr>
          <p:cNvPr id="16" name="Straight Arrow Connector 15"/>
          <p:cNvCxnSpPr>
            <a:cxnSpLocks/>
          </p:cNvCxnSpPr>
          <p:nvPr/>
        </p:nvCxnSpPr>
        <p:spPr>
          <a:xfrm>
            <a:off x="6096000" y="1707710"/>
            <a:ext cx="0" cy="447504"/>
          </a:xfrm>
          <a:prstGeom prst="straightConnector1">
            <a:avLst/>
          </a:prstGeom>
          <a:ln w="38100">
            <a:solidFill>
              <a:schemeClr val="accent4"/>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279968" y="4264368"/>
            <a:ext cx="3886200" cy="2246769"/>
          </a:xfrm>
          <a:prstGeom prst="rect">
            <a:avLst/>
          </a:prstGeom>
          <a:noFill/>
          <a:ln>
            <a:solidFill>
              <a:schemeClr val="accent4"/>
            </a:solidFill>
          </a:ln>
        </p:spPr>
        <p:txBody>
          <a:bodyPr wrap="square" rtlCol="0">
            <a:spAutoFit/>
          </a:bodyPr>
          <a:lstStyle/>
          <a:p>
            <a:pPr marL="228600" marR="0" lvl="0" indent="-228600" algn="l" defTabSz="914400" rtl="0" eaLnBrk="1" fontAlgn="auto" latinLnBrk="0" hangingPunct="1">
              <a:lnSpc>
                <a:spcPct val="100000"/>
              </a:lnSpc>
              <a:spcBef>
                <a:spcPts val="0"/>
              </a:spcBef>
              <a:spcAft>
                <a:spcPts val="0"/>
              </a:spcAft>
              <a:buClr>
                <a:srgbClr val="FF0000"/>
              </a:buClr>
              <a:buSzTx/>
              <a:buFont typeface="Arial" pitchFamily="34" charset="0"/>
              <a:buChar char="•"/>
              <a:tabLst/>
              <a:defRPr/>
            </a:pPr>
            <a:r>
              <a:rPr kumimoji="0" lang="en-US" sz="2000" b="0" i="0" u="none" strike="noStrike" kern="1200" cap="none" spc="0" normalizeH="0" baseline="0" noProof="0" dirty="0">
                <a:ln>
                  <a:noFill/>
                </a:ln>
                <a:solidFill>
                  <a:srgbClr val="1F497D">
                    <a:lumMod val="50000"/>
                  </a:srgbClr>
                </a:solidFill>
                <a:effectLst/>
                <a:uLnTx/>
                <a:uFillTx/>
                <a:latin typeface="Arial" panose="020B0604020202020204"/>
                <a:ea typeface="+mn-ea"/>
                <a:cs typeface="+mn-cs"/>
              </a:rPr>
              <a:t>Capecitabine + Neratinib</a:t>
            </a:r>
          </a:p>
          <a:p>
            <a:pPr marL="228600" marR="0" lvl="0" indent="-228600" algn="l" defTabSz="914400" rtl="0" eaLnBrk="1" fontAlgn="auto" latinLnBrk="0" hangingPunct="1">
              <a:lnSpc>
                <a:spcPct val="100000"/>
              </a:lnSpc>
              <a:spcBef>
                <a:spcPts val="0"/>
              </a:spcBef>
              <a:spcAft>
                <a:spcPts val="0"/>
              </a:spcAft>
              <a:buClr>
                <a:srgbClr val="FF0000"/>
              </a:buClr>
              <a:buSzTx/>
              <a:buFont typeface="Arial" pitchFamily="34" charset="0"/>
              <a:buChar char="•"/>
              <a:tabLst/>
              <a:defRPr/>
            </a:pPr>
            <a:r>
              <a:rPr kumimoji="0" lang="en-US" sz="2000" b="0" i="0" u="none" strike="noStrike" kern="1200" cap="none" spc="0" normalizeH="0" baseline="0" noProof="0" dirty="0" err="1">
                <a:ln>
                  <a:noFill/>
                </a:ln>
                <a:solidFill>
                  <a:srgbClr val="1F497D">
                    <a:lumMod val="50000"/>
                  </a:srgbClr>
                </a:solidFill>
                <a:effectLst/>
                <a:uLnTx/>
                <a:uFillTx/>
                <a:latin typeface="Arial" panose="020B0604020202020204"/>
                <a:ea typeface="+mn-ea"/>
                <a:cs typeface="+mn-cs"/>
              </a:rPr>
              <a:t>Margetuximab</a:t>
            </a:r>
            <a:r>
              <a:rPr kumimoji="0" lang="en-US" sz="2000" b="0" i="0" u="none" strike="noStrike" kern="1200" cap="none" spc="0" normalizeH="0" baseline="0" noProof="0" dirty="0">
                <a:ln>
                  <a:noFill/>
                </a:ln>
                <a:solidFill>
                  <a:srgbClr val="1F497D">
                    <a:lumMod val="50000"/>
                  </a:srgbClr>
                </a:solidFill>
                <a:effectLst/>
                <a:uLnTx/>
                <a:uFillTx/>
                <a:latin typeface="Arial" panose="020B0604020202020204"/>
                <a:ea typeface="+mn-ea"/>
                <a:cs typeface="+mn-cs"/>
              </a:rPr>
              <a:t> + </a:t>
            </a:r>
            <a:r>
              <a:rPr kumimoji="0" lang="en-US" sz="2000" b="0" i="0" u="none" strike="noStrike" kern="1200" cap="none" spc="0" normalizeH="0" baseline="0" noProof="0" dirty="0" err="1">
                <a:ln>
                  <a:noFill/>
                </a:ln>
                <a:solidFill>
                  <a:srgbClr val="1F497D">
                    <a:lumMod val="50000"/>
                  </a:srgbClr>
                </a:solidFill>
                <a:effectLst/>
                <a:uLnTx/>
                <a:uFillTx/>
                <a:latin typeface="Arial" panose="020B0604020202020204"/>
                <a:ea typeface="+mn-ea"/>
                <a:cs typeface="+mn-cs"/>
              </a:rPr>
              <a:t>ChemoRx</a:t>
            </a:r>
            <a:endParaRPr kumimoji="0" lang="en-US" sz="2000" b="0" i="0" u="none" strike="noStrike" kern="1200" cap="none" spc="0" normalizeH="0" baseline="0" noProof="0" dirty="0">
              <a:ln>
                <a:noFill/>
              </a:ln>
              <a:solidFill>
                <a:srgbClr val="1F497D">
                  <a:lumMod val="50000"/>
                </a:srgbClr>
              </a:solidFill>
              <a:effectLst/>
              <a:uLnTx/>
              <a:uFillTx/>
              <a:latin typeface="Arial" panose="020B0604020202020204"/>
              <a:ea typeface="+mn-ea"/>
              <a:cs typeface="+mn-cs"/>
            </a:endParaRPr>
          </a:p>
          <a:p>
            <a:pPr marL="228600" marR="0" lvl="0" indent="-228600" algn="l" defTabSz="914400" rtl="0" eaLnBrk="1" fontAlgn="auto" latinLnBrk="0" hangingPunct="1">
              <a:lnSpc>
                <a:spcPct val="100000"/>
              </a:lnSpc>
              <a:spcBef>
                <a:spcPts val="0"/>
              </a:spcBef>
              <a:spcAft>
                <a:spcPts val="0"/>
              </a:spcAft>
              <a:buClr>
                <a:srgbClr val="FF0000"/>
              </a:buClr>
              <a:buSzTx/>
              <a:buFont typeface="Arial" pitchFamily="34" charset="0"/>
              <a:buChar char="•"/>
              <a:tabLst/>
              <a:defRPr/>
            </a:pPr>
            <a:r>
              <a:rPr kumimoji="0" lang="en-US" sz="2000" b="0" i="0" u="none" strike="noStrike" kern="1200" cap="none" spc="0" normalizeH="0" baseline="0" noProof="0" dirty="0">
                <a:ln>
                  <a:noFill/>
                </a:ln>
                <a:solidFill>
                  <a:srgbClr val="1F497D">
                    <a:lumMod val="50000"/>
                  </a:srgbClr>
                </a:solidFill>
                <a:effectLst/>
                <a:uLnTx/>
                <a:uFillTx/>
                <a:latin typeface="Arial" panose="020B0604020202020204"/>
                <a:ea typeface="+mn-ea"/>
                <a:cs typeface="+mn-cs"/>
              </a:rPr>
              <a:t>Capecitabine + lapatinib</a:t>
            </a:r>
          </a:p>
          <a:p>
            <a:pPr marL="228600" marR="0" lvl="0" indent="-228600" algn="l" defTabSz="914400" rtl="0" eaLnBrk="1" fontAlgn="auto" latinLnBrk="0" hangingPunct="1">
              <a:lnSpc>
                <a:spcPct val="100000"/>
              </a:lnSpc>
              <a:spcBef>
                <a:spcPts val="0"/>
              </a:spcBef>
              <a:spcAft>
                <a:spcPts val="0"/>
              </a:spcAft>
              <a:buClr>
                <a:srgbClr val="FF0000"/>
              </a:buClr>
              <a:buSzTx/>
              <a:buFont typeface="Arial" pitchFamily="34" charset="0"/>
              <a:buChar char="•"/>
              <a:tabLst/>
              <a:defRPr/>
            </a:pPr>
            <a:r>
              <a:rPr kumimoji="0" lang="en-US" sz="2000" b="0" i="0" u="none" strike="noStrike" kern="1200" cap="none" spc="0" normalizeH="0" baseline="0" noProof="0" dirty="0">
                <a:ln>
                  <a:noFill/>
                </a:ln>
                <a:solidFill>
                  <a:srgbClr val="1F497D">
                    <a:lumMod val="50000"/>
                  </a:srgbClr>
                </a:solidFill>
                <a:effectLst/>
                <a:uLnTx/>
                <a:uFillTx/>
                <a:latin typeface="Arial" panose="020B0604020202020204"/>
                <a:ea typeface="+mn-ea"/>
                <a:cs typeface="+mn-cs"/>
              </a:rPr>
              <a:t>Trastuzumab + lapatinib</a:t>
            </a:r>
          </a:p>
          <a:p>
            <a:pPr marL="228600" marR="0" lvl="0" indent="-228600" algn="l" defTabSz="914400" rtl="0" eaLnBrk="1" fontAlgn="auto" latinLnBrk="0" hangingPunct="1">
              <a:lnSpc>
                <a:spcPct val="100000"/>
              </a:lnSpc>
              <a:spcBef>
                <a:spcPts val="0"/>
              </a:spcBef>
              <a:spcAft>
                <a:spcPts val="0"/>
              </a:spcAft>
              <a:buClr>
                <a:srgbClr val="FF0000"/>
              </a:buClr>
              <a:buSzTx/>
              <a:buFont typeface="Arial" pitchFamily="34" charset="0"/>
              <a:buChar char="•"/>
              <a:tabLst/>
              <a:defRPr/>
            </a:pPr>
            <a:r>
              <a:rPr kumimoji="0" lang="en-US" sz="2000" b="0" i="0" u="none" strike="noStrike" kern="1200" cap="none" spc="0" normalizeH="0" baseline="0" noProof="0" dirty="0">
                <a:ln>
                  <a:noFill/>
                </a:ln>
                <a:solidFill>
                  <a:srgbClr val="1F497D">
                    <a:lumMod val="50000"/>
                  </a:srgbClr>
                </a:solidFill>
                <a:effectLst/>
                <a:uLnTx/>
                <a:uFillTx/>
                <a:latin typeface="Arial" panose="020B0604020202020204"/>
                <a:ea typeface="+mn-ea"/>
                <a:cs typeface="+mn-cs"/>
              </a:rPr>
              <a:t>Trastuzumab + </a:t>
            </a:r>
            <a:r>
              <a:rPr kumimoji="0" lang="en-US" sz="2000" b="0" i="0" u="none" strike="noStrike" kern="1200" cap="none" spc="0" normalizeH="0" baseline="0" noProof="0" dirty="0" err="1">
                <a:ln>
                  <a:noFill/>
                </a:ln>
                <a:solidFill>
                  <a:srgbClr val="1F497D">
                    <a:lumMod val="50000"/>
                  </a:srgbClr>
                </a:solidFill>
                <a:effectLst/>
                <a:uLnTx/>
                <a:uFillTx/>
                <a:latin typeface="Arial" panose="020B0604020202020204"/>
                <a:ea typeface="+mn-ea"/>
                <a:cs typeface="+mn-cs"/>
              </a:rPr>
              <a:t>ChemoRx</a:t>
            </a:r>
            <a:endParaRPr kumimoji="0" lang="en-US" sz="2000" b="0" i="0" u="none" strike="noStrike" kern="1200" cap="none" spc="0" normalizeH="0" baseline="0" noProof="0" dirty="0">
              <a:ln>
                <a:noFill/>
              </a:ln>
              <a:solidFill>
                <a:srgbClr val="1F497D">
                  <a:lumMod val="50000"/>
                </a:srgbClr>
              </a:solidFill>
              <a:effectLst/>
              <a:uLnTx/>
              <a:uFillTx/>
              <a:latin typeface="Arial" panose="020B0604020202020204"/>
              <a:ea typeface="+mn-ea"/>
              <a:cs typeface="+mn-cs"/>
            </a:endParaRPr>
          </a:p>
          <a:p>
            <a:pPr marL="228600" marR="0" lvl="0" indent="-228600" algn="l" defTabSz="914400" rtl="0" eaLnBrk="1" fontAlgn="auto" latinLnBrk="0" hangingPunct="1">
              <a:lnSpc>
                <a:spcPct val="100000"/>
              </a:lnSpc>
              <a:spcBef>
                <a:spcPts val="0"/>
              </a:spcBef>
              <a:spcAft>
                <a:spcPts val="0"/>
              </a:spcAft>
              <a:buClr>
                <a:srgbClr val="FF0000"/>
              </a:buClr>
              <a:buSzTx/>
              <a:buFont typeface="Arial" pitchFamily="34" charset="0"/>
              <a:buChar char="•"/>
              <a:tabLst/>
              <a:defRPr/>
            </a:pPr>
            <a:r>
              <a:rPr kumimoji="0" lang="en-US" sz="2000" b="0" i="0" u="none" strike="noStrike" kern="1200" cap="none" spc="0" normalizeH="0" baseline="0" noProof="0" dirty="0">
                <a:ln>
                  <a:noFill/>
                </a:ln>
                <a:solidFill>
                  <a:srgbClr val="1F497D">
                    <a:lumMod val="50000"/>
                  </a:srgbClr>
                </a:solidFill>
                <a:effectLst/>
                <a:uLnTx/>
                <a:uFillTx/>
                <a:latin typeface="Arial" panose="020B0604020202020204"/>
                <a:ea typeface="+mn-ea"/>
                <a:cs typeface="+mn-cs"/>
              </a:rPr>
              <a:t>Endocrine therapy + HER2 inhibition (if ER+)</a:t>
            </a:r>
          </a:p>
        </p:txBody>
      </p:sp>
      <p:sp>
        <p:nvSpPr>
          <p:cNvPr id="58" name="TextBox 57"/>
          <p:cNvSpPr txBox="1"/>
          <p:nvPr/>
        </p:nvSpPr>
        <p:spPr>
          <a:xfrm>
            <a:off x="4100945" y="2144001"/>
            <a:ext cx="3962400" cy="461665"/>
          </a:xfrm>
          <a:prstGeom prst="rect">
            <a:avLst/>
          </a:prstGeom>
          <a:solidFill>
            <a:schemeClr val="accent2">
              <a:lumMod val="60000"/>
              <a:lumOff val="40000"/>
            </a:schemeClr>
          </a:solidFill>
          <a:ln>
            <a:solidFill>
              <a:schemeClr val="accent4"/>
            </a:solidFill>
          </a:ln>
        </p:spPr>
        <p:txBody>
          <a:bodyPr wrap="square" rtlCol="0">
            <a:spAutoFit/>
          </a:bodyPr>
          <a:lstStyle/>
          <a:p>
            <a:pPr marL="342900" marR="0" lvl="0" indent="-34290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F497D">
                    <a:lumMod val="50000"/>
                  </a:srgbClr>
                </a:solidFill>
                <a:effectLst/>
                <a:uLnTx/>
                <a:uFillTx/>
                <a:latin typeface="Arial" panose="020B0604020202020204"/>
                <a:ea typeface="+mn-ea"/>
                <a:cs typeface="+mn-cs"/>
              </a:rPr>
              <a:t>T-DM1</a:t>
            </a:r>
          </a:p>
        </p:txBody>
      </p:sp>
      <p:cxnSp>
        <p:nvCxnSpPr>
          <p:cNvPr id="59" name="Straight Arrow Connector 58"/>
          <p:cNvCxnSpPr/>
          <p:nvPr/>
        </p:nvCxnSpPr>
        <p:spPr>
          <a:xfrm>
            <a:off x="6060373" y="2703141"/>
            <a:ext cx="0" cy="381000"/>
          </a:xfrm>
          <a:prstGeom prst="straightConnector1">
            <a:avLst/>
          </a:prstGeom>
          <a:ln w="38100">
            <a:solidFill>
              <a:schemeClr val="accent4"/>
            </a:solidFill>
            <a:tailEnd type="arrow"/>
          </a:ln>
        </p:spPr>
        <p:style>
          <a:lnRef idx="1">
            <a:schemeClr val="accent1"/>
          </a:lnRef>
          <a:fillRef idx="0">
            <a:schemeClr val="accent1"/>
          </a:fillRef>
          <a:effectRef idx="0">
            <a:schemeClr val="accent1"/>
          </a:effectRef>
          <a:fontRef idx="minor">
            <a:schemeClr val="tx1"/>
          </a:fontRef>
        </p:style>
      </p:cxnSp>
      <p:sp>
        <p:nvSpPr>
          <p:cNvPr id="21" name="Title 20"/>
          <p:cNvSpPr>
            <a:spLocks noGrp="1"/>
          </p:cNvSpPr>
          <p:nvPr>
            <p:ph type="title"/>
          </p:nvPr>
        </p:nvSpPr>
        <p:spPr>
          <a:xfrm>
            <a:off x="1676399" y="0"/>
            <a:ext cx="9276608" cy="985406"/>
          </a:xfrm>
        </p:spPr>
        <p:txBody>
          <a:bodyPr>
            <a:noAutofit/>
          </a:bodyPr>
          <a:lstStyle/>
          <a:p>
            <a:pPr lvl="0" algn="ctr"/>
            <a:r>
              <a:rPr lang="en-US" sz="2800" b="1" dirty="0">
                <a:solidFill>
                  <a:schemeClr val="tx2">
                    <a:lumMod val="50000"/>
                  </a:schemeClr>
                </a:solidFill>
              </a:rPr>
              <a:t>Clinical Pathway for HER2+ Metastatic Breast Cancer</a:t>
            </a:r>
            <a:br>
              <a:rPr lang="en-US" sz="2800" b="1" dirty="0">
                <a:solidFill>
                  <a:schemeClr val="tx2">
                    <a:lumMod val="50000"/>
                  </a:schemeClr>
                </a:solidFill>
              </a:rPr>
            </a:br>
            <a:r>
              <a:rPr lang="en-US" sz="2800" b="1" dirty="0">
                <a:solidFill>
                  <a:srgbClr val="FF0000"/>
                </a:solidFill>
              </a:rPr>
              <a:t>2021</a:t>
            </a:r>
          </a:p>
        </p:txBody>
      </p:sp>
      <p:sp>
        <p:nvSpPr>
          <p:cNvPr id="27" name="TextBox 26"/>
          <p:cNvSpPr txBox="1"/>
          <p:nvPr/>
        </p:nvSpPr>
        <p:spPr>
          <a:xfrm>
            <a:off x="1676400" y="6474024"/>
            <a:ext cx="67818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497D">
                    <a:lumMod val="50000"/>
                  </a:srgbClr>
                </a:solidFill>
                <a:effectLst/>
                <a:uLnTx/>
                <a:uFillTx/>
                <a:latin typeface="Arial" panose="020B0604020202020204"/>
                <a:ea typeface="+mn-ea"/>
                <a:cs typeface="+mn-cs"/>
              </a:rPr>
              <a:t>NCCN 2021</a:t>
            </a:r>
          </a:p>
        </p:txBody>
      </p:sp>
      <p:sp>
        <p:nvSpPr>
          <p:cNvPr id="5" name="TextBox 4"/>
          <p:cNvSpPr txBox="1"/>
          <p:nvPr/>
        </p:nvSpPr>
        <p:spPr>
          <a:xfrm>
            <a:off x="55912" y="1208487"/>
            <a:ext cx="10801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1</a:t>
            </a:r>
            <a:r>
              <a:rPr kumimoji="0" lang="en-US" sz="2000" b="0" i="0" u="none" strike="noStrike" kern="1200" cap="none" spc="0" normalizeH="0" baseline="30000" noProof="0" dirty="0">
                <a:ln>
                  <a:noFill/>
                </a:ln>
                <a:solidFill>
                  <a:prstClr val="black"/>
                </a:solidFill>
                <a:effectLst/>
                <a:uLnTx/>
                <a:uFillTx/>
                <a:latin typeface="Arial" panose="020B0604020202020204"/>
                <a:ea typeface="+mn-ea"/>
                <a:cs typeface="+mn-cs"/>
              </a:rPr>
              <a:t>st</a:t>
            </a: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 Line</a:t>
            </a:r>
          </a:p>
        </p:txBody>
      </p:sp>
      <p:sp>
        <p:nvSpPr>
          <p:cNvPr id="23" name="TextBox 22"/>
          <p:cNvSpPr txBox="1"/>
          <p:nvPr/>
        </p:nvSpPr>
        <p:spPr>
          <a:xfrm>
            <a:off x="55913" y="2155214"/>
            <a:ext cx="16204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2nd Line</a:t>
            </a:r>
          </a:p>
        </p:txBody>
      </p:sp>
      <p:sp>
        <p:nvSpPr>
          <p:cNvPr id="12" name="TextBox 11">
            <a:extLst>
              <a:ext uri="{FF2B5EF4-FFF2-40B4-BE49-F238E27FC236}">
                <a16:creationId xmlns:a16="http://schemas.microsoft.com/office/drawing/2014/main" id="{890E6E98-284B-4049-99F0-FB48CB132A7B}"/>
              </a:ext>
            </a:extLst>
          </p:cNvPr>
          <p:cNvSpPr txBox="1"/>
          <p:nvPr/>
        </p:nvSpPr>
        <p:spPr>
          <a:xfrm>
            <a:off x="55912" y="3309428"/>
            <a:ext cx="16204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3</a:t>
            </a:r>
            <a:r>
              <a:rPr kumimoji="0" lang="en-US" sz="2000" b="0" i="0" u="none" strike="noStrike" kern="1200" cap="none" spc="0" normalizeH="0" baseline="30000" noProof="0" dirty="0">
                <a:ln>
                  <a:noFill/>
                </a:ln>
                <a:solidFill>
                  <a:prstClr val="black"/>
                </a:solidFill>
                <a:effectLst/>
                <a:uLnTx/>
                <a:uFillTx/>
                <a:latin typeface="Arial" panose="020B0604020202020204"/>
                <a:ea typeface="+mn-ea"/>
                <a:cs typeface="+mn-cs"/>
              </a:rPr>
              <a:t>rd</a:t>
            </a: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  Line</a:t>
            </a:r>
          </a:p>
        </p:txBody>
      </p:sp>
      <p:sp>
        <p:nvSpPr>
          <p:cNvPr id="2" name="Rectangle 1">
            <a:extLst>
              <a:ext uri="{FF2B5EF4-FFF2-40B4-BE49-F238E27FC236}">
                <a16:creationId xmlns:a16="http://schemas.microsoft.com/office/drawing/2014/main" id="{4B5AB84A-09F4-2041-9941-BD3052C9B981}"/>
              </a:ext>
            </a:extLst>
          </p:cNvPr>
          <p:cNvSpPr/>
          <p:nvPr/>
        </p:nvSpPr>
        <p:spPr>
          <a:xfrm>
            <a:off x="4100945" y="3146383"/>
            <a:ext cx="1872208" cy="5246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a:ea typeface="+mn-ea"/>
                <a:cs typeface="+mn-cs"/>
              </a:rPr>
              <a:t>Trastuzumab </a:t>
            </a:r>
            <a:r>
              <a:rPr kumimoji="0" lang="en-US" sz="1800" b="1" i="0" u="none" strike="noStrike" kern="1200" cap="none" spc="0" normalizeH="0" baseline="0" noProof="0" dirty="0" err="1">
                <a:ln>
                  <a:noFill/>
                </a:ln>
                <a:solidFill>
                  <a:prstClr val="white"/>
                </a:solidFill>
                <a:effectLst/>
                <a:uLnTx/>
                <a:uFillTx/>
                <a:latin typeface="Arial" panose="020B0604020202020204"/>
                <a:ea typeface="+mn-ea"/>
                <a:cs typeface="+mn-cs"/>
              </a:rPr>
              <a:t>Deruxtecan</a:t>
            </a:r>
            <a:endParaRPr kumimoji="0" lang="en-US" sz="18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03AC9D31-5F06-1544-91EB-88DEE64FE26D}"/>
              </a:ext>
            </a:extLst>
          </p:cNvPr>
          <p:cNvSpPr/>
          <p:nvPr/>
        </p:nvSpPr>
        <p:spPr>
          <a:xfrm>
            <a:off x="6254437" y="3058293"/>
            <a:ext cx="2203763" cy="7551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Arial" panose="020B0604020202020204"/>
                <a:ea typeface="+mn-ea"/>
                <a:cs typeface="+mn-cs"/>
              </a:rPr>
              <a:t>Tucatinib</a:t>
            </a:r>
            <a:r>
              <a:rPr kumimoji="0" lang="en-US" sz="1800" b="1" i="0" u="none" strike="noStrike" kern="1200" cap="none" spc="0" normalizeH="0" baseline="0" noProof="0" dirty="0">
                <a:ln>
                  <a:noFill/>
                </a:ln>
                <a:solidFill>
                  <a:prstClr val="white"/>
                </a:solidFill>
                <a:effectLst/>
                <a:uLnTx/>
                <a:uFillTx/>
                <a:latin typeface="Arial" panose="020B0604020202020204"/>
                <a:ea typeface="+mn-ea"/>
                <a:cs typeface="+mn-cs"/>
              </a:rPr>
              <a:t> + Capecitabine  + Trastuzumab</a:t>
            </a:r>
          </a:p>
        </p:txBody>
      </p:sp>
      <p:cxnSp>
        <p:nvCxnSpPr>
          <p:cNvPr id="20" name="Straight Arrow Connector 19">
            <a:extLst>
              <a:ext uri="{FF2B5EF4-FFF2-40B4-BE49-F238E27FC236}">
                <a16:creationId xmlns:a16="http://schemas.microsoft.com/office/drawing/2014/main" id="{7230667C-DFAA-B54E-B708-3216EE9CAC87}"/>
              </a:ext>
            </a:extLst>
          </p:cNvPr>
          <p:cNvCxnSpPr>
            <a:cxnSpLocks/>
          </p:cNvCxnSpPr>
          <p:nvPr/>
        </p:nvCxnSpPr>
        <p:spPr>
          <a:xfrm>
            <a:off x="6099958" y="3813406"/>
            <a:ext cx="0" cy="432818"/>
          </a:xfrm>
          <a:prstGeom prst="straightConnector1">
            <a:avLst/>
          </a:prstGeom>
          <a:ln w="38100">
            <a:solidFill>
              <a:schemeClr val="accent4"/>
            </a:solidFill>
            <a:tailEnd type="arrow"/>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9A6880E-0D3E-7A4B-A8E6-7DE6779F22B7}"/>
              </a:ext>
            </a:extLst>
          </p:cNvPr>
          <p:cNvSpPr txBox="1"/>
          <p:nvPr/>
        </p:nvSpPr>
        <p:spPr>
          <a:xfrm>
            <a:off x="8739484" y="3217510"/>
            <a:ext cx="1967205" cy="369332"/>
          </a:xfrm>
          <a:prstGeom prst="rect">
            <a:avLst/>
          </a:prstGeom>
          <a:no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Brain metastases</a:t>
            </a:r>
          </a:p>
        </p:txBody>
      </p:sp>
      <p:sp>
        <p:nvSpPr>
          <p:cNvPr id="7" name="TextBox 6">
            <a:extLst>
              <a:ext uri="{FF2B5EF4-FFF2-40B4-BE49-F238E27FC236}">
                <a16:creationId xmlns:a16="http://schemas.microsoft.com/office/drawing/2014/main" id="{8ABBD15F-34AF-B94A-A6F6-629581070E60}"/>
              </a:ext>
            </a:extLst>
          </p:cNvPr>
          <p:cNvSpPr txBox="1"/>
          <p:nvPr/>
        </p:nvSpPr>
        <p:spPr>
          <a:xfrm>
            <a:off x="2770118" y="3058293"/>
            <a:ext cx="1001236" cy="646331"/>
          </a:xfrm>
          <a:prstGeom prst="rect">
            <a:avLst/>
          </a:prstGeom>
          <a:no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Visceral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disease</a:t>
            </a:r>
          </a:p>
        </p:txBody>
      </p:sp>
      <p:pic>
        <p:nvPicPr>
          <p:cNvPr id="17" name="Picture 16">
            <a:extLst>
              <a:ext uri="{FF2B5EF4-FFF2-40B4-BE49-F238E27FC236}">
                <a16:creationId xmlns:a16="http://schemas.microsoft.com/office/drawing/2014/main" id="{5CFD50A9-5B46-7D45-9C29-970B31640765}"/>
              </a:ext>
            </a:extLst>
          </p:cNvPr>
          <p:cNvPicPr>
            <a:picLocks noChangeAspect="1"/>
          </p:cNvPicPr>
          <p:nvPr/>
        </p:nvPicPr>
        <p:blipFill>
          <a:blip r:embed="rId3"/>
          <a:stretch>
            <a:fillRect/>
          </a:stretch>
        </p:blipFill>
        <p:spPr>
          <a:xfrm>
            <a:off x="2445681" y="2127675"/>
            <a:ext cx="1565068" cy="540458"/>
          </a:xfrm>
          <a:prstGeom prst="rect">
            <a:avLst/>
          </a:prstGeom>
        </p:spPr>
      </p:pic>
      <p:pic>
        <p:nvPicPr>
          <p:cNvPr id="18" name="Picture 17">
            <a:extLst>
              <a:ext uri="{FF2B5EF4-FFF2-40B4-BE49-F238E27FC236}">
                <a16:creationId xmlns:a16="http://schemas.microsoft.com/office/drawing/2014/main" id="{D5304B41-5FD1-3048-9377-28D5C81CC9CD}"/>
              </a:ext>
            </a:extLst>
          </p:cNvPr>
          <p:cNvPicPr>
            <a:picLocks noChangeAspect="1"/>
          </p:cNvPicPr>
          <p:nvPr/>
        </p:nvPicPr>
        <p:blipFill>
          <a:blip r:embed="rId4"/>
          <a:stretch>
            <a:fillRect/>
          </a:stretch>
        </p:blipFill>
        <p:spPr>
          <a:xfrm>
            <a:off x="8166168" y="2025953"/>
            <a:ext cx="1878252" cy="769603"/>
          </a:xfrm>
          <a:prstGeom prst="rect">
            <a:avLst/>
          </a:prstGeom>
        </p:spPr>
      </p:pic>
      <p:sp>
        <p:nvSpPr>
          <p:cNvPr id="22" name="TextBox 21">
            <a:extLst>
              <a:ext uri="{FF2B5EF4-FFF2-40B4-BE49-F238E27FC236}">
                <a16:creationId xmlns:a16="http://schemas.microsoft.com/office/drawing/2014/main" id="{C8A93362-866C-654F-BCC4-E69ADE22CAA6}"/>
              </a:ext>
            </a:extLst>
          </p:cNvPr>
          <p:cNvSpPr txBox="1"/>
          <p:nvPr/>
        </p:nvSpPr>
        <p:spPr>
          <a:xfrm>
            <a:off x="10133512" y="2118366"/>
            <a:ext cx="1143262" cy="584775"/>
          </a:xfrm>
          <a:prstGeom prst="rect">
            <a:avLst/>
          </a:prstGeom>
          <a:no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Severe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brain </a:t>
            </a:r>
            <a:r>
              <a:rPr kumimoji="0" lang="en-US" sz="1600" b="0" i="0" u="none" strike="noStrike" kern="1200" cap="none" spc="0" normalizeH="0" baseline="0" noProof="0" dirty="0" err="1">
                <a:ln>
                  <a:noFill/>
                </a:ln>
                <a:solidFill>
                  <a:prstClr val="black"/>
                </a:solidFill>
                <a:effectLst/>
                <a:uLnTx/>
                <a:uFillTx/>
                <a:latin typeface="Arial" panose="020B0604020202020204"/>
                <a:ea typeface="+mn-ea"/>
                <a:cs typeface="+mn-cs"/>
              </a:rPr>
              <a:t>mets</a:t>
            </a:r>
            <a:endPar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4" name="TextBox 23">
            <a:extLst>
              <a:ext uri="{FF2B5EF4-FFF2-40B4-BE49-F238E27FC236}">
                <a16:creationId xmlns:a16="http://schemas.microsoft.com/office/drawing/2014/main" id="{9CC02C9D-2BF8-3C43-9022-062884DA6FBE}"/>
              </a:ext>
            </a:extLst>
          </p:cNvPr>
          <p:cNvSpPr txBox="1"/>
          <p:nvPr/>
        </p:nvSpPr>
        <p:spPr>
          <a:xfrm>
            <a:off x="1485560" y="2001622"/>
            <a:ext cx="908710" cy="830997"/>
          </a:xfrm>
          <a:prstGeom prst="rect">
            <a:avLst/>
          </a:prstGeom>
          <a:no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Severe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visceral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disease</a:t>
            </a:r>
          </a:p>
        </p:txBody>
      </p:sp>
      <p:sp>
        <p:nvSpPr>
          <p:cNvPr id="25" name="TextBox 24">
            <a:extLst>
              <a:ext uri="{FF2B5EF4-FFF2-40B4-BE49-F238E27FC236}">
                <a16:creationId xmlns:a16="http://schemas.microsoft.com/office/drawing/2014/main" id="{0929C308-AE5E-144D-B8BF-4AAA5B22E88A}"/>
              </a:ext>
            </a:extLst>
          </p:cNvPr>
          <p:cNvSpPr txBox="1"/>
          <p:nvPr/>
        </p:nvSpPr>
        <p:spPr>
          <a:xfrm>
            <a:off x="99414" y="5225703"/>
            <a:ext cx="9412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4</a:t>
            </a:r>
            <a:r>
              <a:rPr kumimoji="0" lang="en-US" sz="1800" b="0" i="0" u="none" strike="noStrike" kern="1200" cap="none" spc="0" normalizeH="0" baseline="30000" noProof="0" dirty="0">
                <a:ln>
                  <a:noFill/>
                </a:ln>
                <a:solidFill>
                  <a:prstClr val="black"/>
                </a:solidFill>
                <a:effectLst/>
                <a:uLnTx/>
                <a:uFillTx/>
                <a:latin typeface="Arial" panose="020B0604020202020204"/>
                <a:ea typeface="+mn-ea"/>
                <a:cs typeface="+mn-cs"/>
              </a:rPr>
              <a:t>th</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Line</a:t>
            </a:r>
          </a:p>
        </p:txBody>
      </p:sp>
      <p:sp>
        <p:nvSpPr>
          <p:cNvPr id="26" name="TextBox 25">
            <a:extLst>
              <a:ext uri="{FF2B5EF4-FFF2-40B4-BE49-F238E27FC236}">
                <a16:creationId xmlns:a16="http://schemas.microsoft.com/office/drawing/2014/main" id="{4D11E9F9-51BC-0343-B4D8-04F0A0F75BED}"/>
              </a:ext>
            </a:extLst>
          </p:cNvPr>
          <p:cNvSpPr txBox="1"/>
          <p:nvPr/>
        </p:nvSpPr>
        <p:spPr>
          <a:xfrm>
            <a:off x="8623544" y="6517467"/>
            <a:ext cx="3437929" cy="267766"/>
          </a:xfrm>
          <a:prstGeom prst="rect">
            <a:avLst/>
          </a:prstGeom>
          <a:noFill/>
        </p:spPr>
        <p:txBody>
          <a:bodyPr wrap="none" lIns="45720" tIns="18288" rIns="45720" bIns="18288"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Arial" panose="020B0604020202020204"/>
                <a:ea typeface="+mn-ea"/>
                <a:cs typeface="+mn-cs"/>
              </a:rPr>
              <a:t>Courtesy of Joyce O’Shaughnessy, MD</a:t>
            </a:r>
          </a:p>
        </p:txBody>
      </p:sp>
    </p:spTree>
    <p:extLst>
      <p:ext uri="{BB962C8B-B14F-4D97-AF65-F5344CB8AC3E}">
        <p14:creationId xmlns:p14="http://schemas.microsoft.com/office/powerpoint/2010/main" val="168617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2" grpId="0"/>
      <p:bldP spid="2"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27B0E-1F36-4FF7-876A-78E8B086F34B}"/>
              </a:ext>
            </a:extLst>
          </p:cNvPr>
          <p:cNvSpPr>
            <a:spLocks noGrp="1"/>
          </p:cNvSpPr>
          <p:nvPr>
            <p:ph type="title"/>
          </p:nvPr>
        </p:nvSpPr>
        <p:spPr/>
        <p:txBody>
          <a:bodyPr>
            <a:normAutofit fontScale="90000"/>
          </a:bodyPr>
          <a:lstStyle/>
          <a:p>
            <a:r>
              <a:rPr lang="en-US" dirty="0">
                <a:solidFill>
                  <a:schemeClr val="tx1"/>
                </a:solidFill>
              </a:rPr>
              <a:t>DESTINY-Breast01: </a:t>
            </a:r>
            <a:r>
              <a:rPr lang="en-US" b="0" dirty="0">
                <a:solidFill>
                  <a:schemeClr val="tx1"/>
                </a:solidFill>
              </a:rPr>
              <a:t>Phase 2 Trial of Trastuzumab Deruxtecan (T-</a:t>
            </a:r>
            <a:r>
              <a:rPr lang="en-US" b="0" dirty="0" err="1">
                <a:solidFill>
                  <a:schemeClr val="tx1"/>
                </a:solidFill>
              </a:rPr>
              <a:t>DXd</a:t>
            </a:r>
            <a:r>
              <a:rPr lang="en-US" b="0" dirty="0">
                <a:solidFill>
                  <a:schemeClr val="tx1"/>
                </a:solidFill>
              </a:rPr>
              <a:t>) in MBC (Updated Results)</a:t>
            </a:r>
            <a:endParaRPr lang="en-US" dirty="0">
              <a:solidFill>
                <a:schemeClr val="tx1"/>
              </a:solidFill>
            </a:endParaRPr>
          </a:p>
        </p:txBody>
      </p:sp>
      <p:pic>
        <p:nvPicPr>
          <p:cNvPr id="5" name="Picture 4">
            <a:extLst>
              <a:ext uri="{FF2B5EF4-FFF2-40B4-BE49-F238E27FC236}">
                <a16:creationId xmlns:a16="http://schemas.microsoft.com/office/drawing/2014/main" id="{6E8C125D-4588-4FEC-A971-280E1FB5C3AC}"/>
              </a:ext>
            </a:extLst>
          </p:cNvPr>
          <p:cNvPicPr>
            <a:picLocks noChangeAspect="1"/>
          </p:cNvPicPr>
          <p:nvPr/>
        </p:nvPicPr>
        <p:blipFill rotWithShape="1">
          <a:blip r:embed="rId3"/>
          <a:srcRect t="9101"/>
          <a:stretch/>
        </p:blipFill>
        <p:spPr>
          <a:xfrm>
            <a:off x="1442317" y="1850981"/>
            <a:ext cx="9307367" cy="3742721"/>
          </a:xfrm>
          <a:prstGeom prst="rect">
            <a:avLst/>
          </a:prstGeom>
        </p:spPr>
      </p:pic>
      <p:sp>
        <p:nvSpPr>
          <p:cNvPr id="6" name="TextBox 5">
            <a:extLst>
              <a:ext uri="{FF2B5EF4-FFF2-40B4-BE49-F238E27FC236}">
                <a16:creationId xmlns:a16="http://schemas.microsoft.com/office/drawing/2014/main" id="{32496A01-89A5-49E6-8026-B27AD4E5FA9D}"/>
              </a:ext>
            </a:extLst>
          </p:cNvPr>
          <p:cNvSpPr txBox="1"/>
          <p:nvPr/>
        </p:nvSpPr>
        <p:spPr>
          <a:xfrm>
            <a:off x="0" y="1160579"/>
            <a:ext cx="12192000" cy="492394"/>
          </a:xfrm>
          <a:prstGeom prst="rect">
            <a:avLst/>
          </a:prstGeom>
          <a:noFill/>
        </p:spPr>
        <p:txBody>
          <a:bodyPr wrap="square" lIns="121871" tIns="60936" rIns="121871" bIns="6093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Best percentage change from baseline in tumor size </a:t>
            </a:r>
          </a:p>
        </p:txBody>
      </p:sp>
      <p:sp>
        <p:nvSpPr>
          <p:cNvPr id="7" name="Content Placeholder 2">
            <a:extLst>
              <a:ext uri="{FF2B5EF4-FFF2-40B4-BE49-F238E27FC236}">
                <a16:creationId xmlns:a16="http://schemas.microsoft.com/office/drawing/2014/main" id="{895812B9-BE03-4615-8EA6-4207531CE122}"/>
              </a:ext>
            </a:extLst>
          </p:cNvPr>
          <p:cNvSpPr>
            <a:spLocks noGrp="1"/>
          </p:cNvSpPr>
          <p:nvPr>
            <p:ph idx="1"/>
          </p:nvPr>
        </p:nvSpPr>
        <p:spPr>
          <a:xfrm>
            <a:off x="1442317" y="5728501"/>
            <a:ext cx="9307367" cy="283154"/>
          </a:xfrm>
        </p:spPr>
        <p:txBody>
          <a:bodyPr anchor="ctr">
            <a:spAutoFit/>
          </a:bodyPr>
          <a:lstStyle/>
          <a:p>
            <a:pPr>
              <a:lnSpc>
                <a:spcPct val="100000"/>
              </a:lnSpc>
              <a:spcBef>
                <a:spcPts val="267"/>
              </a:spcBef>
              <a:spcAft>
                <a:spcPts val="267"/>
              </a:spcAft>
            </a:pPr>
            <a:r>
              <a:rPr lang="en-US" sz="1600" dirty="0"/>
              <a:t>With increased maturity of the data, the </a:t>
            </a:r>
            <a:r>
              <a:rPr lang="en-US" sz="1600" b="1" dirty="0"/>
              <a:t>median DOR was 20.8 months </a:t>
            </a:r>
            <a:r>
              <a:rPr lang="en-US" sz="1600" dirty="0"/>
              <a:t>(95% CI, 15.0-NE)</a:t>
            </a:r>
            <a:endParaRPr lang="en-US" sz="1600" b="1" dirty="0"/>
          </a:p>
        </p:txBody>
      </p:sp>
      <p:sp>
        <p:nvSpPr>
          <p:cNvPr id="8" name="Rectangle 7"/>
          <p:cNvSpPr/>
          <p:nvPr/>
        </p:nvSpPr>
        <p:spPr>
          <a:xfrm>
            <a:off x="431800" y="6291197"/>
            <a:ext cx="633269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err="1">
                <a:ln>
                  <a:noFill/>
                </a:ln>
                <a:solidFill>
                  <a:prstClr val="black"/>
                </a:solidFill>
                <a:effectLst/>
                <a:uLnTx/>
                <a:uFillTx/>
                <a:latin typeface="Arial Narrow" pitchFamily="34" charset="0"/>
                <a:ea typeface="+mn-ea"/>
                <a:cs typeface="+mn-cs"/>
              </a:rPr>
              <a:t>DOR</a:t>
            </a:r>
            <a:r>
              <a:rPr kumimoji="0" lang="en-US" altLang="en-US" sz="1200" b="0" i="0" u="none" strike="noStrike" kern="1200" cap="none" spc="0" normalizeH="0" baseline="0" noProof="0" dirty="0">
                <a:ln>
                  <a:noFill/>
                </a:ln>
                <a:solidFill>
                  <a:prstClr val="black"/>
                </a:solidFill>
                <a:effectLst/>
                <a:uLnTx/>
                <a:uFillTx/>
                <a:latin typeface="Arial Narrow" pitchFamily="34" charset="0"/>
                <a:ea typeface="+mn-ea"/>
                <a:cs typeface="+mn-cs"/>
              </a:rPr>
              <a:t>, duration of response; NE, not estimable; </a:t>
            </a:r>
            <a:r>
              <a:rPr kumimoji="0" lang="en-US" altLang="en-US" sz="1200" b="0" i="0" u="none" strike="noStrike" kern="1200" cap="none" spc="-10" normalizeH="0" baseline="0" noProof="0" dirty="0">
                <a:ln>
                  <a:noFill/>
                </a:ln>
                <a:solidFill>
                  <a:prstClr val="black"/>
                </a:solidFill>
                <a:effectLst/>
                <a:uLnTx/>
                <a:uFillTx/>
                <a:latin typeface="Arial Narrow" pitchFamily="34" charset="0"/>
                <a:ea typeface="+mn-ea"/>
                <a:cs typeface="Calibri" panose="020F0502020204030204" pitchFamily="34" charset="0"/>
              </a:rPr>
              <a:t>MBC, metastatic breast cancer; T-</a:t>
            </a:r>
            <a:r>
              <a:rPr kumimoji="0" lang="en-US" altLang="en-US" sz="1200" b="0" i="0" u="none" strike="noStrike" kern="1200" cap="none" spc="-10" normalizeH="0" baseline="0" noProof="0" dirty="0" err="1">
                <a:ln>
                  <a:noFill/>
                </a:ln>
                <a:solidFill>
                  <a:prstClr val="black"/>
                </a:solidFill>
                <a:effectLst/>
                <a:uLnTx/>
                <a:uFillTx/>
                <a:latin typeface="Arial Narrow" pitchFamily="34" charset="0"/>
                <a:ea typeface="+mn-ea"/>
                <a:cs typeface="Calibri" panose="020F0502020204030204" pitchFamily="34" charset="0"/>
              </a:rPr>
              <a:t>DXd</a:t>
            </a:r>
            <a:r>
              <a:rPr kumimoji="0" lang="en-US" altLang="en-US" sz="1200" b="0" i="0" u="none" strike="noStrike" kern="1200" cap="none" spc="-10" normalizeH="0" baseline="0" noProof="0" dirty="0">
                <a:ln>
                  <a:noFill/>
                </a:ln>
                <a:solidFill>
                  <a:prstClr val="black"/>
                </a:solidFill>
                <a:effectLst/>
                <a:uLnTx/>
                <a:uFillTx/>
                <a:latin typeface="Arial Narrow" pitchFamily="34" charset="0"/>
                <a:ea typeface="+mn-ea"/>
                <a:cs typeface="Calibri" panose="020F0502020204030204" pitchFamily="34" charset="0"/>
              </a:rPr>
              <a:t>, trastuzumab deruxtecan</a:t>
            </a:r>
            <a:endParaRPr kumimoji="0" lang="en-US" altLang="en-US" sz="1200" b="0" i="0" u="none" strike="noStrike" kern="1200" cap="none" spc="0" normalizeH="0" baseline="0" noProof="0" dirty="0">
              <a:ln>
                <a:noFill/>
              </a:ln>
              <a:solidFill>
                <a:prstClr val="black"/>
              </a:solidFill>
              <a:effectLst/>
              <a:uLnTx/>
              <a:uFillTx/>
              <a:latin typeface="Arial Narrow"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Narrow" pitchFamily="34" charset="0"/>
                <a:ea typeface="+mn-ea"/>
                <a:cs typeface="+mn-cs"/>
              </a:rPr>
              <a:t>1. </a:t>
            </a:r>
            <a:r>
              <a:rPr kumimoji="0" lang="en-US" altLang="en-US" sz="1200" b="0" i="0" u="none" strike="noStrike" kern="1200" cap="none" spc="0" normalizeH="0" baseline="0" noProof="0" dirty="0" err="1">
                <a:ln>
                  <a:noFill/>
                </a:ln>
                <a:solidFill>
                  <a:prstClr val="black"/>
                </a:solidFill>
                <a:effectLst/>
                <a:uLnTx/>
                <a:uFillTx/>
                <a:latin typeface="Arial Narrow" pitchFamily="34" charset="0"/>
                <a:ea typeface="+mn-ea"/>
                <a:cs typeface="+mn-cs"/>
              </a:rPr>
              <a:t>Modi</a:t>
            </a:r>
            <a:r>
              <a:rPr kumimoji="0" lang="en-US" altLang="en-US" sz="1200" b="0" i="0" u="none" strike="noStrike" kern="1200" cap="none" spc="0" normalizeH="0" baseline="0" noProof="0" dirty="0">
                <a:ln>
                  <a:noFill/>
                </a:ln>
                <a:solidFill>
                  <a:prstClr val="black"/>
                </a:solidFill>
                <a:effectLst/>
                <a:uLnTx/>
                <a:uFillTx/>
                <a:latin typeface="Arial Narrow" pitchFamily="34" charset="0"/>
                <a:ea typeface="+mn-ea"/>
                <a:cs typeface="+mn-cs"/>
              </a:rPr>
              <a:t> S et al. </a:t>
            </a:r>
            <a:r>
              <a:rPr kumimoji="0" lang="en-US" altLang="en-US" sz="1200" b="0" i="1" u="none" strike="noStrike" kern="1200" cap="none" spc="0" normalizeH="0" baseline="0" noProof="0" dirty="0" err="1">
                <a:ln>
                  <a:noFill/>
                </a:ln>
                <a:solidFill>
                  <a:prstClr val="black"/>
                </a:solidFill>
                <a:effectLst/>
                <a:uLnTx/>
                <a:uFillTx/>
                <a:latin typeface="Arial Narrow" pitchFamily="34" charset="0"/>
                <a:ea typeface="+mn-ea"/>
                <a:cs typeface="+mn-cs"/>
              </a:rPr>
              <a:t>NEJM</a:t>
            </a:r>
            <a:r>
              <a:rPr kumimoji="0" lang="en-US" altLang="en-US" sz="1200" b="0" i="1" u="none" strike="noStrike" kern="1200" cap="none" spc="0" normalizeH="0" baseline="0" noProof="0" dirty="0">
                <a:ln>
                  <a:noFill/>
                </a:ln>
                <a:solidFill>
                  <a:prstClr val="black"/>
                </a:solidFill>
                <a:effectLst/>
                <a:uLnTx/>
                <a:uFillTx/>
                <a:latin typeface="Arial Narrow" pitchFamily="34" charset="0"/>
                <a:ea typeface="+mn-ea"/>
                <a:cs typeface="+mn-cs"/>
              </a:rPr>
              <a:t> </a:t>
            </a:r>
            <a:r>
              <a:rPr kumimoji="0" lang="en-US" altLang="en-US" sz="1200" b="0" i="0" u="none" strike="noStrike" kern="1200" cap="none" spc="0" normalizeH="0" baseline="0" noProof="0" dirty="0">
                <a:ln>
                  <a:noFill/>
                </a:ln>
                <a:solidFill>
                  <a:prstClr val="black"/>
                </a:solidFill>
                <a:effectLst/>
                <a:uLnTx/>
                <a:uFillTx/>
                <a:latin typeface="Arial Narrow" pitchFamily="34" charset="0"/>
                <a:ea typeface="+mn-ea"/>
                <a:cs typeface="+mn-cs"/>
              </a:rPr>
              <a:t>2020;382:610-21; 2. </a:t>
            </a:r>
            <a:r>
              <a:rPr kumimoji="0" lang="en-CA" sz="1200" b="0" i="0" u="none" strike="noStrike" kern="1200" cap="none" spc="0" normalizeH="0" baseline="0" noProof="0" dirty="0" err="1">
                <a:ln>
                  <a:noFill/>
                </a:ln>
                <a:solidFill>
                  <a:prstClr val="black"/>
                </a:solidFill>
                <a:effectLst/>
                <a:uLnTx/>
                <a:uFillTx/>
                <a:latin typeface="Arial Narrow" pitchFamily="34" charset="0"/>
                <a:ea typeface="+mn-ea"/>
                <a:cs typeface="+mn-cs"/>
              </a:rPr>
              <a:t>Modi</a:t>
            </a:r>
            <a:r>
              <a:rPr kumimoji="0" lang="en-CA" sz="1200" b="0" i="0" u="none" strike="noStrike" kern="1200" cap="none" spc="0" normalizeH="0" baseline="0" noProof="0" dirty="0">
                <a:ln>
                  <a:noFill/>
                </a:ln>
                <a:solidFill>
                  <a:prstClr val="black"/>
                </a:solidFill>
                <a:effectLst/>
                <a:uLnTx/>
                <a:uFillTx/>
                <a:latin typeface="Arial Narrow" pitchFamily="34" charset="0"/>
                <a:ea typeface="+mn-ea"/>
                <a:cs typeface="+mn-cs"/>
              </a:rPr>
              <a:t> S et al. </a:t>
            </a:r>
            <a:r>
              <a:rPr kumimoji="0" lang="en-CA" sz="1200" b="0" i="1" u="none" strike="noStrike" kern="1200" cap="none" spc="0" normalizeH="0" baseline="0" noProof="0" dirty="0" err="1">
                <a:ln>
                  <a:noFill/>
                </a:ln>
                <a:solidFill>
                  <a:prstClr val="black"/>
                </a:solidFill>
                <a:effectLst/>
                <a:uLnTx/>
                <a:uFillTx/>
                <a:latin typeface="Arial Narrow" pitchFamily="34" charset="0"/>
                <a:ea typeface="+mn-ea"/>
                <a:cs typeface="+mn-cs"/>
              </a:rPr>
              <a:t>SABCS</a:t>
            </a:r>
            <a:r>
              <a:rPr kumimoji="0" lang="en-CA" sz="1200" b="0" i="0" u="none" strike="noStrike" kern="1200" cap="none" spc="0" normalizeH="0" baseline="0" noProof="0" dirty="0">
                <a:ln>
                  <a:noFill/>
                </a:ln>
                <a:solidFill>
                  <a:prstClr val="black"/>
                </a:solidFill>
                <a:effectLst/>
                <a:uLnTx/>
                <a:uFillTx/>
                <a:latin typeface="Arial Narrow" pitchFamily="34" charset="0"/>
                <a:ea typeface="+mn-ea"/>
                <a:cs typeface="+mn-cs"/>
              </a:rPr>
              <a:t>, Dec 8-11, 2020. </a:t>
            </a:r>
            <a:r>
              <a:rPr kumimoji="0" lang="en-CA" sz="1200" b="0" i="0" u="none" strike="noStrike" kern="1200" cap="none" spc="0" normalizeH="0" baseline="0" noProof="0" dirty="0" err="1">
                <a:ln>
                  <a:noFill/>
                </a:ln>
                <a:solidFill>
                  <a:prstClr val="black"/>
                </a:solidFill>
                <a:effectLst/>
                <a:uLnTx/>
                <a:uFillTx/>
                <a:latin typeface="Arial Narrow" pitchFamily="34" charset="0"/>
                <a:ea typeface="+mn-ea"/>
                <a:cs typeface="+mn-cs"/>
              </a:rPr>
              <a:t>Abstr</a:t>
            </a:r>
            <a:r>
              <a:rPr kumimoji="0" lang="en-CA" sz="1200" b="0" i="0" u="none" strike="noStrike" kern="1200" cap="none" spc="0" normalizeH="0" baseline="0" noProof="0" dirty="0">
                <a:ln>
                  <a:noFill/>
                </a:ln>
                <a:solidFill>
                  <a:prstClr val="black"/>
                </a:solidFill>
                <a:effectLst/>
                <a:uLnTx/>
                <a:uFillTx/>
                <a:latin typeface="Arial Narrow" pitchFamily="34" charset="0"/>
                <a:ea typeface="+mn-ea"/>
                <a:cs typeface="+mn-cs"/>
              </a:rPr>
              <a:t> PD3-06.</a:t>
            </a:r>
          </a:p>
        </p:txBody>
      </p:sp>
      <p:sp>
        <p:nvSpPr>
          <p:cNvPr id="9" name="TextBox 8">
            <a:extLst>
              <a:ext uri="{FF2B5EF4-FFF2-40B4-BE49-F238E27FC236}">
                <a16:creationId xmlns:a16="http://schemas.microsoft.com/office/drawing/2014/main" id="{099CE0DC-E813-0B43-81E3-5372265263A4}"/>
              </a:ext>
            </a:extLst>
          </p:cNvPr>
          <p:cNvSpPr txBox="1"/>
          <p:nvPr/>
        </p:nvSpPr>
        <p:spPr>
          <a:xfrm>
            <a:off x="8623544" y="6517467"/>
            <a:ext cx="3437929" cy="267766"/>
          </a:xfrm>
          <a:prstGeom prst="rect">
            <a:avLst/>
          </a:prstGeom>
          <a:noFill/>
        </p:spPr>
        <p:txBody>
          <a:bodyPr wrap="none" lIns="45720" tIns="18288" rIns="45720" bIns="18288"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Arial"/>
                <a:ea typeface="+mn-ea"/>
                <a:cs typeface="+mn-cs"/>
              </a:rPr>
              <a:t>Courtesy of Joyce O’Shaughnessy, MD</a:t>
            </a:r>
          </a:p>
        </p:txBody>
      </p:sp>
    </p:spTree>
    <p:extLst>
      <p:ext uri="{BB962C8B-B14F-4D97-AF65-F5344CB8AC3E}">
        <p14:creationId xmlns:p14="http://schemas.microsoft.com/office/powerpoint/2010/main" val="26907520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27B0E-1F36-4FF7-876A-78E8B086F34B}"/>
              </a:ext>
            </a:extLst>
          </p:cNvPr>
          <p:cNvSpPr>
            <a:spLocks noGrp="1"/>
          </p:cNvSpPr>
          <p:nvPr>
            <p:ph type="title"/>
          </p:nvPr>
        </p:nvSpPr>
        <p:spPr/>
        <p:txBody>
          <a:bodyPr>
            <a:normAutofit fontScale="90000"/>
          </a:bodyPr>
          <a:lstStyle/>
          <a:p>
            <a:r>
              <a:rPr lang="en-US" dirty="0">
                <a:solidFill>
                  <a:schemeClr val="tx1"/>
                </a:solidFill>
              </a:rPr>
              <a:t>DESTINY-Breast01: </a:t>
            </a:r>
            <a:r>
              <a:rPr lang="en-US" b="0" dirty="0">
                <a:solidFill>
                  <a:schemeClr val="tx1"/>
                </a:solidFill>
              </a:rPr>
              <a:t>Phase 2 Trial of Trastuzumab Deruxtecan (T-</a:t>
            </a:r>
            <a:r>
              <a:rPr lang="en-US" b="0" dirty="0" err="1">
                <a:solidFill>
                  <a:schemeClr val="tx1"/>
                </a:solidFill>
              </a:rPr>
              <a:t>DXd</a:t>
            </a:r>
            <a:r>
              <a:rPr lang="en-US" b="0" dirty="0">
                <a:solidFill>
                  <a:schemeClr val="tx1"/>
                </a:solidFill>
              </a:rPr>
              <a:t>) in MBC (Updated Results)</a:t>
            </a:r>
            <a:endParaRPr lang="en-US" dirty="0">
              <a:solidFill>
                <a:schemeClr val="tx1"/>
              </a:solidFill>
            </a:endParaRPr>
          </a:p>
        </p:txBody>
      </p:sp>
      <p:pic>
        <p:nvPicPr>
          <p:cNvPr id="5" name="Picture 4">
            <a:extLst>
              <a:ext uri="{FF2B5EF4-FFF2-40B4-BE49-F238E27FC236}">
                <a16:creationId xmlns:a16="http://schemas.microsoft.com/office/drawing/2014/main" id="{FE88EDCA-3C42-489A-BB13-5E0EBF015A30}"/>
              </a:ext>
            </a:extLst>
          </p:cNvPr>
          <p:cNvPicPr>
            <a:picLocks noChangeAspect="1"/>
          </p:cNvPicPr>
          <p:nvPr/>
        </p:nvPicPr>
        <p:blipFill rotWithShape="1">
          <a:blip r:embed="rId3"/>
          <a:srcRect t="9040"/>
          <a:stretch/>
        </p:blipFill>
        <p:spPr>
          <a:xfrm>
            <a:off x="1829" y="1913949"/>
            <a:ext cx="6096000" cy="2725580"/>
          </a:xfrm>
          <a:prstGeom prst="rect">
            <a:avLst/>
          </a:prstGeom>
          <a:ln>
            <a:noFill/>
          </a:ln>
        </p:spPr>
      </p:pic>
      <p:pic>
        <p:nvPicPr>
          <p:cNvPr id="6" name="Picture 5">
            <a:extLst>
              <a:ext uri="{FF2B5EF4-FFF2-40B4-BE49-F238E27FC236}">
                <a16:creationId xmlns:a16="http://schemas.microsoft.com/office/drawing/2014/main" id="{3D113E16-0D30-41C2-A94D-678FACB5D9A4}"/>
              </a:ext>
            </a:extLst>
          </p:cNvPr>
          <p:cNvPicPr>
            <a:picLocks noChangeAspect="1"/>
          </p:cNvPicPr>
          <p:nvPr/>
        </p:nvPicPr>
        <p:blipFill rotWithShape="1">
          <a:blip r:embed="rId4"/>
          <a:srcRect t="8902"/>
          <a:stretch/>
        </p:blipFill>
        <p:spPr>
          <a:xfrm>
            <a:off x="6097829" y="1913949"/>
            <a:ext cx="6096000" cy="2725580"/>
          </a:xfrm>
          <a:prstGeom prst="rect">
            <a:avLst/>
          </a:prstGeom>
          <a:ln>
            <a:noFill/>
          </a:ln>
        </p:spPr>
      </p:pic>
      <p:sp>
        <p:nvSpPr>
          <p:cNvPr id="7" name="TextBox 6">
            <a:extLst>
              <a:ext uri="{FF2B5EF4-FFF2-40B4-BE49-F238E27FC236}">
                <a16:creationId xmlns:a16="http://schemas.microsoft.com/office/drawing/2014/main" id="{C71E3FA1-FDD4-448B-A38D-7E21C9EA4D51}"/>
              </a:ext>
            </a:extLst>
          </p:cNvPr>
          <p:cNvSpPr txBox="1"/>
          <p:nvPr/>
        </p:nvSpPr>
        <p:spPr>
          <a:xfrm>
            <a:off x="536491" y="1374322"/>
            <a:ext cx="5026675" cy="369283"/>
          </a:xfrm>
          <a:prstGeom prst="rect">
            <a:avLst/>
          </a:prstGeom>
          <a:noFill/>
        </p:spPr>
        <p:txBody>
          <a:bodyPr wrap="square" lIns="121871" tIns="60936" rIns="121871" bIns="6093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PFS</a:t>
            </a:r>
            <a:endParaRPr kumimoji="0" lang="en-US" sz="1600"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EADFB467-0DD4-47E2-BBC4-DE79CC3A806A}"/>
              </a:ext>
            </a:extLst>
          </p:cNvPr>
          <p:cNvSpPr txBox="1"/>
          <p:nvPr/>
        </p:nvSpPr>
        <p:spPr>
          <a:xfrm>
            <a:off x="6800239" y="1373680"/>
            <a:ext cx="4691177" cy="369283"/>
          </a:xfrm>
          <a:prstGeom prst="rect">
            <a:avLst/>
          </a:prstGeom>
          <a:noFill/>
        </p:spPr>
        <p:txBody>
          <a:bodyPr wrap="square" lIns="121871" tIns="60936" rIns="121871" bIns="6093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OS</a:t>
            </a:r>
            <a:endParaRPr kumimoji="0" lang="en-US" sz="1600"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9" name="Straight Connector 8">
            <a:extLst>
              <a:ext uri="{FF2B5EF4-FFF2-40B4-BE49-F238E27FC236}">
                <a16:creationId xmlns:a16="http://schemas.microsoft.com/office/drawing/2014/main" id="{DAFDB21E-1E8B-480A-B573-4AC0F1183AD8}"/>
              </a:ext>
            </a:extLst>
          </p:cNvPr>
          <p:cNvCxnSpPr>
            <a:cxnSpLocks/>
          </p:cNvCxnSpPr>
          <p:nvPr/>
        </p:nvCxnSpPr>
        <p:spPr>
          <a:xfrm>
            <a:off x="6096000" y="1219623"/>
            <a:ext cx="0" cy="4751356"/>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431799" y="6291197"/>
            <a:ext cx="8333378"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10" normalizeH="0" baseline="0" noProof="0" dirty="0">
                <a:ln>
                  <a:noFill/>
                </a:ln>
                <a:solidFill>
                  <a:prstClr val="black"/>
                </a:solidFill>
                <a:effectLst/>
                <a:uLnTx/>
                <a:uFillTx/>
                <a:latin typeface="Arial Narrow" pitchFamily="34" charset="0"/>
                <a:ea typeface="+mn-ea"/>
                <a:cs typeface="Calibri" panose="020F0502020204030204" pitchFamily="34" charset="0"/>
              </a:rPr>
              <a:t>MBC, metastatic breast cancer; </a:t>
            </a:r>
            <a:r>
              <a:rPr kumimoji="0" lang="en-US" altLang="en-US" sz="1200" b="0" i="0" u="none" strike="noStrike" kern="1200" cap="none" spc="0" normalizeH="0" baseline="0" noProof="0" dirty="0">
                <a:ln>
                  <a:noFill/>
                </a:ln>
                <a:solidFill>
                  <a:prstClr val="black"/>
                </a:solidFill>
                <a:effectLst/>
                <a:uLnTx/>
                <a:uFillTx/>
                <a:latin typeface="Arial Narrow" pitchFamily="34" charset="0"/>
                <a:ea typeface="+mn-ea"/>
                <a:cs typeface="+mn-cs"/>
              </a:rPr>
              <a:t>NE, not estimable; OS, overall survival; </a:t>
            </a:r>
            <a:r>
              <a:rPr kumimoji="0" lang="en-US" altLang="en-US" sz="1200" b="0" i="0" u="none" strike="noStrike" kern="1200" cap="none" spc="0" normalizeH="0" baseline="0" noProof="0" dirty="0" err="1">
                <a:ln>
                  <a:noFill/>
                </a:ln>
                <a:solidFill>
                  <a:prstClr val="black"/>
                </a:solidFill>
                <a:effectLst/>
                <a:uLnTx/>
                <a:uFillTx/>
                <a:latin typeface="Arial Narrow" pitchFamily="34" charset="0"/>
                <a:ea typeface="+mn-ea"/>
                <a:cs typeface="+mn-cs"/>
              </a:rPr>
              <a:t>PFS</a:t>
            </a:r>
            <a:r>
              <a:rPr kumimoji="0" lang="en-US" altLang="en-US" sz="1200" b="0" i="0" u="none" strike="noStrike" kern="1200" cap="none" spc="0" normalizeH="0" baseline="0" noProof="0" dirty="0">
                <a:ln>
                  <a:noFill/>
                </a:ln>
                <a:solidFill>
                  <a:prstClr val="black"/>
                </a:solidFill>
                <a:effectLst/>
                <a:uLnTx/>
                <a:uFillTx/>
                <a:latin typeface="Arial Narrow" pitchFamily="34" charset="0"/>
                <a:ea typeface="+mn-ea"/>
                <a:cs typeface="+mn-cs"/>
              </a:rPr>
              <a:t>, progression-free survival; T-</a:t>
            </a:r>
            <a:r>
              <a:rPr kumimoji="0" lang="en-US" altLang="en-US" sz="1200" b="0" i="0" u="none" strike="noStrike" kern="1200" cap="none" spc="0" normalizeH="0" baseline="0" noProof="0" dirty="0" err="1">
                <a:ln>
                  <a:noFill/>
                </a:ln>
                <a:solidFill>
                  <a:prstClr val="black"/>
                </a:solidFill>
                <a:effectLst/>
                <a:uLnTx/>
                <a:uFillTx/>
                <a:latin typeface="Arial Narrow" pitchFamily="34" charset="0"/>
                <a:ea typeface="+mn-ea"/>
                <a:cs typeface="+mn-cs"/>
              </a:rPr>
              <a:t>DXd</a:t>
            </a:r>
            <a:r>
              <a:rPr kumimoji="0" lang="en-US" altLang="en-US" sz="1200" b="0" i="0" u="none" strike="noStrike" kern="1200" cap="none" spc="0" normalizeH="0" baseline="0" noProof="0" dirty="0">
                <a:ln>
                  <a:noFill/>
                </a:ln>
                <a:solidFill>
                  <a:prstClr val="black"/>
                </a:solidFill>
                <a:effectLst/>
                <a:uLnTx/>
                <a:uFillTx/>
                <a:latin typeface="Arial Narrow" pitchFamily="34" charset="0"/>
                <a:ea typeface="+mn-ea"/>
                <a:cs typeface="+mn-cs"/>
              </a:rPr>
              <a:t>, trastuzumab deruxtecan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Narrow" pitchFamily="34" charset="0"/>
                <a:ea typeface="+mn-ea"/>
                <a:cs typeface="+mn-cs"/>
              </a:rPr>
              <a:t>1. </a:t>
            </a:r>
            <a:r>
              <a:rPr kumimoji="0" lang="en-US" altLang="en-US" sz="1200" b="0" i="0" u="none" strike="noStrike" kern="1200" cap="none" spc="0" normalizeH="0" baseline="0" noProof="0" dirty="0" err="1">
                <a:ln>
                  <a:noFill/>
                </a:ln>
                <a:solidFill>
                  <a:prstClr val="black"/>
                </a:solidFill>
                <a:effectLst/>
                <a:uLnTx/>
                <a:uFillTx/>
                <a:latin typeface="Arial Narrow" pitchFamily="34" charset="0"/>
                <a:ea typeface="+mn-ea"/>
                <a:cs typeface="+mn-cs"/>
              </a:rPr>
              <a:t>Modi</a:t>
            </a:r>
            <a:r>
              <a:rPr kumimoji="0" lang="en-US" altLang="en-US" sz="1200" b="0" i="0" u="none" strike="noStrike" kern="1200" cap="none" spc="0" normalizeH="0" baseline="0" noProof="0" dirty="0">
                <a:ln>
                  <a:noFill/>
                </a:ln>
                <a:solidFill>
                  <a:prstClr val="black"/>
                </a:solidFill>
                <a:effectLst/>
                <a:uLnTx/>
                <a:uFillTx/>
                <a:latin typeface="Arial Narrow" pitchFamily="34" charset="0"/>
                <a:ea typeface="+mn-ea"/>
                <a:cs typeface="+mn-cs"/>
              </a:rPr>
              <a:t> S et al. </a:t>
            </a:r>
            <a:r>
              <a:rPr kumimoji="0" lang="en-US" altLang="en-US" sz="1200" b="0" i="1" u="none" strike="noStrike" kern="1200" cap="none" spc="0" normalizeH="0" baseline="0" noProof="0" dirty="0" err="1">
                <a:ln>
                  <a:noFill/>
                </a:ln>
                <a:solidFill>
                  <a:prstClr val="black"/>
                </a:solidFill>
                <a:effectLst/>
                <a:uLnTx/>
                <a:uFillTx/>
                <a:latin typeface="Arial Narrow" pitchFamily="34" charset="0"/>
                <a:ea typeface="+mn-ea"/>
                <a:cs typeface="+mn-cs"/>
              </a:rPr>
              <a:t>NEJM</a:t>
            </a:r>
            <a:r>
              <a:rPr kumimoji="0" lang="en-US" altLang="en-US" sz="1200" b="0" i="1" u="none" strike="noStrike" kern="1200" cap="none" spc="0" normalizeH="0" baseline="0" noProof="0" dirty="0">
                <a:ln>
                  <a:noFill/>
                </a:ln>
                <a:solidFill>
                  <a:prstClr val="black"/>
                </a:solidFill>
                <a:effectLst/>
                <a:uLnTx/>
                <a:uFillTx/>
                <a:latin typeface="Arial Narrow" pitchFamily="34" charset="0"/>
                <a:ea typeface="+mn-ea"/>
                <a:cs typeface="+mn-cs"/>
              </a:rPr>
              <a:t> </a:t>
            </a:r>
            <a:r>
              <a:rPr kumimoji="0" lang="en-US" altLang="en-US" sz="1200" b="0" i="0" u="none" strike="noStrike" kern="1200" cap="none" spc="0" normalizeH="0" baseline="0" noProof="0" dirty="0">
                <a:ln>
                  <a:noFill/>
                </a:ln>
                <a:solidFill>
                  <a:prstClr val="black"/>
                </a:solidFill>
                <a:effectLst/>
                <a:uLnTx/>
                <a:uFillTx/>
                <a:latin typeface="Arial Narrow" pitchFamily="34" charset="0"/>
                <a:ea typeface="+mn-ea"/>
                <a:cs typeface="+mn-cs"/>
              </a:rPr>
              <a:t>2020;382:610-21; 2. </a:t>
            </a:r>
            <a:r>
              <a:rPr kumimoji="0" lang="en-CA" sz="1200" b="0" i="0" u="none" strike="noStrike" kern="1200" cap="none" spc="0" normalizeH="0" baseline="0" noProof="0" dirty="0" err="1">
                <a:ln>
                  <a:noFill/>
                </a:ln>
                <a:solidFill>
                  <a:prstClr val="black"/>
                </a:solidFill>
                <a:effectLst/>
                <a:uLnTx/>
                <a:uFillTx/>
                <a:latin typeface="Arial Narrow" pitchFamily="34" charset="0"/>
                <a:ea typeface="+mn-ea"/>
                <a:cs typeface="+mn-cs"/>
              </a:rPr>
              <a:t>Modi</a:t>
            </a:r>
            <a:r>
              <a:rPr kumimoji="0" lang="en-CA" sz="1200" b="0" i="0" u="none" strike="noStrike" kern="1200" cap="none" spc="0" normalizeH="0" baseline="0" noProof="0" dirty="0">
                <a:ln>
                  <a:noFill/>
                </a:ln>
                <a:solidFill>
                  <a:prstClr val="black"/>
                </a:solidFill>
                <a:effectLst/>
                <a:uLnTx/>
                <a:uFillTx/>
                <a:latin typeface="Arial Narrow" pitchFamily="34" charset="0"/>
                <a:ea typeface="+mn-ea"/>
                <a:cs typeface="+mn-cs"/>
              </a:rPr>
              <a:t> S et al. </a:t>
            </a:r>
            <a:r>
              <a:rPr kumimoji="0" lang="en-CA" sz="1200" b="0" i="1" u="none" strike="noStrike" kern="1200" cap="none" spc="0" normalizeH="0" baseline="0" noProof="0" dirty="0" err="1">
                <a:ln>
                  <a:noFill/>
                </a:ln>
                <a:solidFill>
                  <a:prstClr val="black"/>
                </a:solidFill>
                <a:effectLst/>
                <a:uLnTx/>
                <a:uFillTx/>
                <a:latin typeface="Arial Narrow" pitchFamily="34" charset="0"/>
                <a:ea typeface="+mn-ea"/>
                <a:cs typeface="+mn-cs"/>
              </a:rPr>
              <a:t>SABCS</a:t>
            </a:r>
            <a:r>
              <a:rPr kumimoji="0" lang="en-CA" sz="1200" b="0" i="0" u="none" strike="noStrike" kern="1200" cap="none" spc="0" normalizeH="0" baseline="0" noProof="0" dirty="0">
                <a:ln>
                  <a:noFill/>
                </a:ln>
                <a:solidFill>
                  <a:prstClr val="black"/>
                </a:solidFill>
                <a:effectLst/>
                <a:uLnTx/>
                <a:uFillTx/>
                <a:latin typeface="Arial Narrow" pitchFamily="34" charset="0"/>
                <a:ea typeface="+mn-ea"/>
                <a:cs typeface="+mn-cs"/>
              </a:rPr>
              <a:t>, Dec 8-11, 2020. </a:t>
            </a:r>
            <a:r>
              <a:rPr kumimoji="0" lang="en-CA" sz="1200" b="0" i="0" u="none" strike="noStrike" kern="1200" cap="none" spc="0" normalizeH="0" baseline="0" noProof="0" dirty="0" err="1">
                <a:ln>
                  <a:noFill/>
                </a:ln>
                <a:solidFill>
                  <a:prstClr val="black"/>
                </a:solidFill>
                <a:effectLst/>
                <a:uLnTx/>
                <a:uFillTx/>
                <a:latin typeface="Arial Narrow" pitchFamily="34" charset="0"/>
                <a:ea typeface="+mn-ea"/>
                <a:cs typeface="+mn-cs"/>
              </a:rPr>
              <a:t>Abstr</a:t>
            </a:r>
            <a:r>
              <a:rPr kumimoji="0" lang="en-CA" sz="1200" b="0" i="0" u="none" strike="noStrike" kern="1200" cap="none" spc="0" normalizeH="0" baseline="0" noProof="0" dirty="0">
                <a:ln>
                  <a:noFill/>
                </a:ln>
                <a:solidFill>
                  <a:prstClr val="black"/>
                </a:solidFill>
                <a:effectLst/>
                <a:uLnTx/>
                <a:uFillTx/>
                <a:latin typeface="Arial Narrow" pitchFamily="34" charset="0"/>
                <a:ea typeface="+mn-ea"/>
                <a:cs typeface="+mn-cs"/>
              </a:rPr>
              <a:t> PD3-06.</a:t>
            </a:r>
          </a:p>
        </p:txBody>
      </p:sp>
      <p:sp>
        <p:nvSpPr>
          <p:cNvPr id="11" name="Content Placeholder 13">
            <a:extLst>
              <a:ext uri="{FF2B5EF4-FFF2-40B4-BE49-F238E27FC236}">
                <a16:creationId xmlns:a16="http://schemas.microsoft.com/office/drawing/2014/main" id="{A9094264-861A-48AC-8078-D90708BF8F07}"/>
              </a:ext>
            </a:extLst>
          </p:cNvPr>
          <p:cNvSpPr>
            <a:spLocks noGrp="1"/>
          </p:cNvSpPr>
          <p:nvPr>
            <p:ph idx="1"/>
          </p:nvPr>
        </p:nvSpPr>
        <p:spPr>
          <a:xfrm>
            <a:off x="536491" y="5007549"/>
            <a:ext cx="5185040" cy="556050"/>
          </a:xfrm>
        </p:spPr>
        <p:txBody>
          <a:bodyPr wrap="square">
            <a:spAutoFit/>
          </a:bodyPr>
          <a:lstStyle/>
          <a:p>
            <a:pPr>
              <a:spcAft>
                <a:spcPts val="200"/>
              </a:spcAft>
            </a:pPr>
            <a:r>
              <a:rPr lang="en-US" sz="1600" b="1" dirty="0">
                <a:latin typeface="+mn-lt"/>
              </a:rPr>
              <a:t>Median follow-up: </a:t>
            </a:r>
            <a:r>
              <a:rPr lang="en-US" sz="1600" dirty="0">
                <a:latin typeface="+mn-lt"/>
              </a:rPr>
              <a:t>20.5 </a:t>
            </a:r>
            <a:r>
              <a:rPr lang="en-US" sz="1600" dirty="0" err="1">
                <a:latin typeface="+mn-lt"/>
              </a:rPr>
              <a:t>mos</a:t>
            </a:r>
            <a:r>
              <a:rPr lang="en-US" sz="1600" dirty="0">
                <a:latin typeface="+mn-lt"/>
              </a:rPr>
              <a:t> (range, 0.7-31.4 </a:t>
            </a:r>
            <a:r>
              <a:rPr lang="en-US" sz="1600" dirty="0" err="1">
                <a:latin typeface="+mn-lt"/>
              </a:rPr>
              <a:t>mos</a:t>
            </a:r>
            <a:r>
              <a:rPr lang="en-US" sz="1600" dirty="0">
                <a:latin typeface="+mn-lt"/>
              </a:rPr>
              <a:t>)</a:t>
            </a:r>
          </a:p>
          <a:p>
            <a:pPr>
              <a:spcAft>
                <a:spcPts val="200"/>
              </a:spcAft>
            </a:pPr>
            <a:r>
              <a:rPr lang="en-US" sz="1600" b="1" dirty="0">
                <a:latin typeface="+mn-lt"/>
              </a:rPr>
              <a:t>Median </a:t>
            </a:r>
            <a:r>
              <a:rPr lang="en-US" sz="1600" b="1" dirty="0" err="1">
                <a:latin typeface="+mn-lt"/>
              </a:rPr>
              <a:t>PFS</a:t>
            </a:r>
            <a:r>
              <a:rPr lang="en-US" sz="1600" dirty="0">
                <a:latin typeface="+mn-lt"/>
              </a:rPr>
              <a:t>: 19.4 </a:t>
            </a:r>
            <a:r>
              <a:rPr lang="en-US" sz="1600" dirty="0" err="1">
                <a:latin typeface="+mn-lt"/>
              </a:rPr>
              <a:t>mos</a:t>
            </a:r>
            <a:r>
              <a:rPr lang="en-US" sz="1600" dirty="0">
                <a:latin typeface="+mn-lt"/>
              </a:rPr>
              <a:t> (95% CI, 14.1-NE)</a:t>
            </a:r>
          </a:p>
        </p:txBody>
      </p:sp>
      <p:sp>
        <p:nvSpPr>
          <p:cNvPr id="15" name="Content Placeholder 13">
            <a:extLst>
              <a:ext uri="{FF2B5EF4-FFF2-40B4-BE49-F238E27FC236}">
                <a16:creationId xmlns:a16="http://schemas.microsoft.com/office/drawing/2014/main" id="{A9094264-861A-48AC-8078-D90708BF8F07}"/>
              </a:ext>
            </a:extLst>
          </p:cNvPr>
          <p:cNvSpPr txBox="1">
            <a:spLocks/>
          </p:cNvSpPr>
          <p:nvPr/>
        </p:nvSpPr>
        <p:spPr>
          <a:xfrm>
            <a:off x="6486198" y="5007549"/>
            <a:ext cx="5143372" cy="782778"/>
          </a:xfrm>
          <a:prstGeom prst="rect">
            <a:avLst/>
          </a:prstGeom>
        </p:spPr>
        <p:txBody>
          <a:bodyPr vert="horz" wrap="square" lIns="45720" tIns="18288" rIns="45720" bIns="18288" rtlCol="0">
            <a:spAutoFit/>
          </a:bodyPr>
          <a:lstStyle>
            <a:lvl1pPr marL="228600" indent="-228600" algn="l" defTabSz="914400" rtl="0" eaLnBrk="1" latinLnBrk="0" hangingPunct="1">
              <a:lnSpc>
                <a:spcPct val="95000"/>
              </a:lnSpc>
              <a:spcBef>
                <a:spcPts val="200"/>
              </a:spcBef>
              <a:spcAft>
                <a:spcPts val="30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5000"/>
              </a:lnSpc>
              <a:spcBef>
                <a:spcPts val="200"/>
              </a:spcBef>
              <a:spcAft>
                <a:spcPts val="3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200"/>
              </a:spcBef>
              <a:spcAft>
                <a:spcPts val="20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200"/>
              </a:spcBef>
              <a:spcAft>
                <a:spcPts val="200"/>
              </a:spcAft>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200"/>
              </a:spcBef>
              <a:spcAft>
                <a:spcPts val="20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5000"/>
              </a:lnSpc>
              <a:spcBef>
                <a:spcPts val="200"/>
              </a:spcBef>
              <a:spcAft>
                <a:spcPts val="2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Estimated OS: </a:t>
            </a:r>
            <a:r>
              <a:rPr kumimoji="0" lang="en-US" sz="16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median 24.6 </a:t>
            </a:r>
            <a:r>
              <a:rPr kumimoji="0" lang="en-US" sz="16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mos</a:t>
            </a:r>
            <a:r>
              <a:rPr kumimoji="0" lang="en-US" sz="16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(95% CI, 14.1-NE)</a:t>
            </a:r>
            <a:endParaRPr kumimoji="0" lang="en-US" sz="24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a:p>
            <a:pPr marL="457200" marR="0" lvl="1" indent="-117475" algn="l" defTabSz="914400" rtl="0" eaLnBrk="1" fontAlgn="auto" latinLnBrk="0" hangingPunct="1">
              <a:lnSpc>
                <a:spcPct val="95000"/>
              </a:lnSpc>
              <a:spcBef>
                <a:spcPts val="200"/>
              </a:spcBef>
              <a:spcAft>
                <a:spcPts val="2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12 </a:t>
            </a:r>
            <a:r>
              <a:rPr kumimoji="0" lang="en-US" sz="14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mos</a:t>
            </a:r>
            <a:r>
              <a:rPr kumimoji="0" lang="en-US" sz="14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85% (95% CI, 79-90) </a:t>
            </a:r>
          </a:p>
          <a:p>
            <a:pPr marL="457200" marR="0" lvl="1" indent="-117475" algn="l" defTabSz="914400" rtl="0" eaLnBrk="1" fontAlgn="auto" latinLnBrk="0" hangingPunct="1">
              <a:lnSpc>
                <a:spcPct val="95000"/>
              </a:lnSpc>
              <a:spcBef>
                <a:spcPts val="200"/>
              </a:spcBef>
              <a:spcAft>
                <a:spcPts val="2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18 </a:t>
            </a:r>
            <a:r>
              <a:rPr kumimoji="0" lang="en-US" sz="14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mos</a:t>
            </a:r>
            <a:r>
              <a:rPr kumimoji="0" lang="en-US" sz="14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74% (95% CI, 67-80)</a:t>
            </a:r>
          </a:p>
        </p:txBody>
      </p:sp>
      <p:sp>
        <p:nvSpPr>
          <p:cNvPr id="12" name="TextBox 11">
            <a:extLst>
              <a:ext uri="{FF2B5EF4-FFF2-40B4-BE49-F238E27FC236}">
                <a16:creationId xmlns:a16="http://schemas.microsoft.com/office/drawing/2014/main" id="{809A26DF-6E5C-984F-98FD-435CE1A9467C}"/>
              </a:ext>
            </a:extLst>
          </p:cNvPr>
          <p:cNvSpPr txBox="1"/>
          <p:nvPr/>
        </p:nvSpPr>
        <p:spPr>
          <a:xfrm>
            <a:off x="8623544" y="6517467"/>
            <a:ext cx="3437929" cy="267766"/>
          </a:xfrm>
          <a:prstGeom prst="rect">
            <a:avLst/>
          </a:prstGeom>
          <a:noFill/>
        </p:spPr>
        <p:txBody>
          <a:bodyPr wrap="none" lIns="45720" tIns="18288" rIns="45720" bIns="18288"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Arial"/>
                <a:ea typeface="+mn-ea"/>
                <a:cs typeface="+mn-cs"/>
              </a:rPr>
              <a:t>Courtesy of Joyce O’Shaughnessy, MD</a:t>
            </a:r>
          </a:p>
        </p:txBody>
      </p:sp>
    </p:spTree>
    <p:extLst>
      <p:ext uri="{BB962C8B-B14F-4D97-AF65-F5344CB8AC3E}">
        <p14:creationId xmlns:p14="http://schemas.microsoft.com/office/powerpoint/2010/main" val="25708779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8EE9D-E36C-4349-B511-F5A1960424F8}"/>
              </a:ext>
            </a:extLst>
          </p:cNvPr>
          <p:cNvSpPr>
            <a:spLocks noGrp="1"/>
          </p:cNvSpPr>
          <p:nvPr>
            <p:ph type="title"/>
          </p:nvPr>
        </p:nvSpPr>
        <p:spPr>
          <a:xfrm>
            <a:off x="467711" y="53640"/>
            <a:ext cx="10515600" cy="1325563"/>
          </a:xfrm>
        </p:spPr>
        <p:txBody>
          <a:bodyPr>
            <a:normAutofit/>
          </a:bodyPr>
          <a:lstStyle/>
          <a:p>
            <a:pPr algn="ctr"/>
            <a:r>
              <a:rPr lang="en-US" sz="3800" b="1" dirty="0">
                <a:solidFill>
                  <a:srgbClr val="002060"/>
                </a:solidFill>
              </a:rPr>
              <a:t>Trastuzumab </a:t>
            </a:r>
            <a:r>
              <a:rPr lang="en-US" sz="3800" b="1" dirty="0" err="1">
                <a:solidFill>
                  <a:srgbClr val="002060"/>
                </a:solidFill>
              </a:rPr>
              <a:t>Deruxtecan</a:t>
            </a:r>
            <a:r>
              <a:rPr lang="en-US" sz="3800" b="1" dirty="0">
                <a:solidFill>
                  <a:srgbClr val="002060"/>
                </a:solidFill>
              </a:rPr>
              <a:t> for HER2 Low Breast Cancer</a:t>
            </a:r>
          </a:p>
        </p:txBody>
      </p:sp>
      <p:pic>
        <p:nvPicPr>
          <p:cNvPr id="3" name="Picture 2">
            <a:extLst>
              <a:ext uri="{FF2B5EF4-FFF2-40B4-BE49-F238E27FC236}">
                <a16:creationId xmlns:a16="http://schemas.microsoft.com/office/drawing/2014/main" id="{AF5B7F7F-50BD-0242-A551-2EBFE693DA26}"/>
              </a:ext>
            </a:extLst>
          </p:cNvPr>
          <p:cNvPicPr>
            <a:picLocks noChangeAspect="1"/>
          </p:cNvPicPr>
          <p:nvPr/>
        </p:nvPicPr>
        <p:blipFill>
          <a:blip r:embed="rId3"/>
          <a:stretch>
            <a:fillRect/>
          </a:stretch>
        </p:blipFill>
        <p:spPr>
          <a:xfrm>
            <a:off x="350269" y="1851824"/>
            <a:ext cx="11574056" cy="3124995"/>
          </a:xfrm>
          <a:prstGeom prst="rect">
            <a:avLst/>
          </a:prstGeom>
        </p:spPr>
      </p:pic>
      <p:sp>
        <p:nvSpPr>
          <p:cNvPr id="4" name="TextBox 3">
            <a:extLst>
              <a:ext uri="{FF2B5EF4-FFF2-40B4-BE49-F238E27FC236}">
                <a16:creationId xmlns:a16="http://schemas.microsoft.com/office/drawing/2014/main" id="{78480CF5-1DA7-674D-A890-5666CB7AB7B3}"/>
              </a:ext>
            </a:extLst>
          </p:cNvPr>
          <p:cNvSpPr txBox="1"/>
          <p:nvPr/>
        </p:nvSpPr>
        <p:spPr>
          <a:xfrm>
            <a:off x="1007166" y="5018697"/>
            <a:ext cx="314076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ORR=37%</a:t>
            </a:r>
          </a:p>
        </p:txBody>
      </p:sp>
      <p:sp>
        <p:nvSpPr>
          <p:cNvPr id="5" name="TextBox 4">
            <a:extLst>
              <a:ext uri="{FF2B5EF4-FFF2-40B4-BE49-F238E27FC236}">
                <a16:creationId xmlns:a16="http://schemas.microsoft.com/office/drawing/2014/main" id="{EE11E2D1-F437-5940-BE6A-FE893E42B829}"/>
              </a:ext>
            </a:extLst>
          </p:cNvPr>
          <p:cNvSpPr txBox="1"/>
          <p:nvPr/>
        </p:nvSpPr>
        <p:spPr>
          <a:xfrm>
            <a:off x="332333" y="6440729"/>
            <a:ext cx="230919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Modi S et al, JCO 2020</a:t>
            </a:r>
          </a:p>
        </p:txBody>
      </p:sp>
      <p:sp>
        <p:nvSpPr>
          <p:cNvPr id="6" name="TextBox 5">
            <a:extLst>
              <a:ext uri="{FF2B5EF4-FFF2-40B4-BE49-F238E27FC236}">
                <a16:creationId xmlns:a16="http://schemas.microsoft.com/office/drawing/2014/main" id="{E205C73D-8740-6E4F-8119-A539990A592D}"/>
              </a:ext>
            </a:extLst>
          </p:cNvPr>
          <p:cNvSpPr txBox="1"/>
          <p:nvPr/>
        </p:nvSpPr>
        <p:spPr>
          <a:xfrm>
            <a:off x="5085180" y="5018697"/>
            <a:ext cx="314076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ORR=35.7%</a:t>
            </a:r>
          </a:p>
        </p:txBody>
      </p:sp>
      <p:sp>
        <p:nvSpPr>
          <p:cNvPr id="7" name="TextBox 6">
            <a:extLst>
              <a:ext uri="{FF2B5EF4-FFF2-40B4-BE49-F238E27FC236}">
                <a16:creationId xmlns:a16="http://schemas.microsoft.com/office/drawing/2014/main" id="{E334A25E-6244-4C49-827F-2952502074CF}"/>
              </a:ext>
            </a:extLst>
          </p:cNvPr>
          <p:cNvSpPr txBox="1"/>
          <p:nvPr/>
        </p:nvSpPr>
        <p:spPr>
          <a:xfrm>
            <a:off x="9051235" y="5013856"/>
            <a:ext cx="314076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ORR=38.5%</a:t>
            </a:r>
          </a:p>
        </p:txBody>
      </p:sp>
      <p:sp>
        <p:nvSpPr>
          <p:cNvPr id="8" name="TextBox 7">
            <a:extLst>
              <a:ext uri="{FF2B5EF4-FFF2-40B4-BE49-F238E27FC236}">
                <a16:creationId xmlns:a16="http://schemas.microsoft.com/office/drawing/2014/main" id="{B2984C6C-D1BE-2648-AB14-7491E3029449}"/>
              </a:ext>
            </a:extLst>
          </p:cNvPr>
          <p:cNvSpPr txBox="1"/>
          <p:nvPr/>
        </p:nvSpPr>
        <p:spPr>
          <a:xfrm>
            <a:off x="6137297" y="1327043"/>
            <a:ext cx="488731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Similar Benefit for HER2 2+ and 1+</a:t>
            </a:r>
          </a:p>
        </p:txBody>
      </p:sp>
      <p:sp>
        <p:nvSpPr>
          <p:cNvPr id="9" name="TextBox 8">
            <a:extLst>
              <a:ext uri="{FF2B5EF4-FFF2-40B4-BE49-F238E27FC236}">
                <a16:creationId xmlns:a16="http://schemas.microsoft.com/office/drawing/2014/main" id="{A518C658-A3E7-B745-9F1B-D30AB58B53AC}"/>
              </a:ext>
            </a:extLst>
          </p:cNvPr>
          <p:cNvSpPr txBox="1"/>
          <p:nvPr/>
        </p:nvSpPr>
        <p:spPr>
          <a:xfrm>
            <a:off x="197869" y="5810803"/>
            <a:ext cx="488731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mPFS</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 11.1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mo</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4824138C-2846-0C4A-A1B4-18EF92573866}"/>
              </a:ext>
            </a:extLst>
          </p:cNvPr>
          <p:cNvSpPr txBox="1"/>
          <p:nvPr/>
        </p:nvSpPr>
        <p:spPr>
          <a:xfrm>
            <a:off x="8623544" y="6517467"/>
            <a:ext cx="3437929" cy="267766"/>
          </a:xfrm>
          <a:prstGeom prst="rect">
            <a:avLst/>
          </a:prstGeom>
          <a:noFill/>
        </p:spPr>
        <p:txBody>
          <a:bodyPr wrap="none" lIns="45720" tIns="18288" rIns="45720" bIns="18288"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Courtesy of Joyce O’Shaughnessy, MD</a:t>
            </a:r>
          </a:p>
        </p:txBody>
      </p:sp>
    </p:spTree>
    <p:extLst>
      <p:ext uri="{BB962C8B-B14F-4D97-AF65-F5344CB8AC3E}">
        <p14:creationId xmlns:p14="http://schemas.microsoft.com/office/powerpoint/2010/main" val="33207154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27B0E-1F36-4FF7-876A-78E8B086F34B}"/>
              </a:ext>
            </a:extLst>
          </p:cNvPr>
          <p:cNvSpPr>
            <a:spLocks noGrp="1"/>
          </p:cNvSpPr>
          <p:nvPr>
            <p:ph type="title"/>
          </p:nvPr>
        </p:nvSpPr>
        <p:spPr/>
        <p:txBody>
          <a:bodyPr>
            <a:normAutofit fontScale="90000"/>
          </a:bodyPr>
          <a:lstStyle/>
          <a:p>
            <a:r>
              <a:rPr lang="en-US" altLang="en-US" dirty="0">
                <a:solidFill>
                  <a:schemeClr val="tx1"/>
                </a:solidFill>
              </a:rPr>
              <a:t>DESTINY</a:t>
            </a:r>
            <a:r>
              <a:rPr lang="en-US" dirty="0">
                <a:solidFill>
                  <a:schemeClr val="tx1"/>
                </a:solidFill>
              </a:rPr>
              <a:t>-Breast01</a:t>
            </a:r>
            <a:r>
              <a:rPr lang="en-US" altLang="en-US" dirty="0">
                <a:solidFill>
                  <a:schemeClr val="tx1"/>
                </a:solidFill>
              </a:rPr>
              <a:t>: Interstitial Lung Disease Associated with </a:t>
            </a:r>
            <a:r>
              <a:rPr lang="en-US" dirty="0">
                <a:solidFill>
                  <a:schemeClr val="tx1"/>
                </a:solidFill>
              </a:rPr>
              <a:t>Trastuzumab Deruxtecan</a:t>
            </a:r>
          </a:p>
        </p:txBody>
      </p:sp>
      <p:pic>
        <p:nvPicPr>
          <p:cNvPr id="5" name="Picture 4">
            <a:extLst>
              <a:ext uri="{FF2B5EF4-FFF2-40B4-BE49-F238E27FC236}">
                <a16:creationId xmlns:a16="http://schemas.microsoft.com/office/drawing/2014/main" id="{84FAF9F1-DF78-4176-BAEE-EAAAF56F53E6}"/>
              </a:ext>
            </a:extLst>
          </p:cNvPr>
          <p:cNvPicPr>
            <a:picLocks noChangeAspect="1"/>
          </p:cNvPicPr>
          <p:nvPr/>
        </p:nvPicPr>
        <p:blipFill rotWithShape="1">
          <a:blip r:embed="rId3"/>
          <a:srcRect t="10082" b="4426"/>
          <a:stretch/>
        </p:blipFill>
        <p:spPr>
          <a:xfrm>
            <a:off x="2563054" y="3104424"/>
            <a:ext cx="7065893" cy="2926160"/>
          </a:xfrm>
          <a:prstGeom prst="rect">
            <a:avLst/>
          </a:prstGeom>
        </p:spPr>
      </p:pic>
      <p:sp>
        <p:nvSpPr>
          <p:cNvPr id="8" name="TextBox 7">
            <a:extLst>
              <a:ext uri="{FF2B5EF4-FFF2-40B4-BE49-F238E27FC236}">
                <a16:creationId xmlns:a16="http://schemas.microsoft.com/office/drawing/2014/main" id="{45BCA670-16A7-414C-9B28-9E2DD63B6D9F}"/>
              </a:ext>
            </a:extLst>
          </p:cNvPr>
          <p:cNvSpPr txBox="1"/>
          <p:nvPr/>
        </p:nvSpPr>
        <p:spPr>
          <a:xfrm>
            <a:off x="1637970" y="2760974"/>
            <a:ext cx="8916063" cy="615505"/>
          </a:xfrm>
          <a:prstGeom prst="rect">
            <a:avLst/>
          </a:prstGeom>
          <a:noFill/>
        </p:spPr>
        <p:txBody>
          <a:bodyPr wrap="square" lIns="121871" tIns="60936" rIns="121871" bIns="6093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Cumulative probability of adjudicated drug-related any-grade </a:t>
            </a:r>
            <a:r>
              <a:rPr kumimoji="0" lang="en-US" sz="16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ILD</a:t>
            </a:r>
            <a:r>
              <a:rPr kumimoji="0" lang="en-US" sz="16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1600" b="1" i="0" u="none" strike="noStrike" kern="1200" cap="none" spc="0" normalizeH="0" baseline="0" noProof="0" dirty="0">
                <a:ln>
                  <a:noFill/>
                </a:ln>
                <a:solidFill>
                  <a:prstClr val="black"/>
                </a:solidFill>
                <a:effectLst/>
                <a:uLnTx/>
                <a:uFillTx/>
                <a:latin typeface="Arial"/>
                <a:ea typeface="+mn-ea"/>
                <a:cs typeface="+mn-cs"/>
              </a:rPr>
              <a:t>among patients receiving T-</a:t>
            </a:r>
            <a:r>
              <a:rPr kumimoji="0" lang="en-US" sz="1600" b="1" i="0" u="none" strike="noStrike" kern="1200" cap="none" spc="0" normalizeH="0" baseline="0" noProof="0" dirty="0" err="1">
                <a:ln>
                  <a:noFill/>
                </a:ln>
                <a:solidFill>
                  <a:prstClr val="black"/>
                </a:solidFill>
                <a:effectLst/>
                <a:uLnTx/>
                <a:uFillTx/>
                <a:latin typeface="Arial"/>
                <a:ea typeface="+mn-ea"/>
                <a:cs typeface="+mn-cs"/>
              </a:rPr>
              <a:t>DXd</a:t>
            </a:r>
            <a:r>
              <a:rPr kumimoji="0" lang="en-US" sz="1600" b="1" i="0" u="none" strike="noStrike" kern="1200" cap="none" spc="0" normalizeH="0" baseline="0" noProof="0" dirty="0">
                <a:ln>
                  <a:noFill/>
                </a:ln>
                <a:solidFill>
                  <a:prstClr val="black"/>
                </a:solidFill>
                <a:effectLst/>
                <a:uLnTx/>
                <a:uFillTx/>
                <a:latin typeface="Arial"/>
                <a:ea typeface="+mn-ea"/>
                <a:cs typeface="+mn-cs"/>
              </a:rPr>
              <a:t> 5.4 mg/kg (N = 184)</a:t>
            </a:r>
            <a:endParaRPr kumimoji="0" lang="en-US" sz="1600" b="1" i="0" u="none" strike="noStrike" kern="1200" cap="none" spc="0" normalizeH="0" baseline="30000" noProof="0" dirty="0">
              <a:ln>
                <a:noFill/>
              </a:ln>
              <a:solidFill>
                <a:prstClr val="black"/>
              </a:solidFill>
              <a:effectLst/>
              <a:uLnTx/>
              <a:uFillTx/>
              <a:latin typeface="Arial"/>
              <a:ea typeface="+mn-ea"/>
              <a:cs typeface="Arial" panose="020B0604020202020204" pitchFamily="34" charset="0"/>
            </a:endParaRPr>
          </a:p>
        </p:txBody>
      </p:sp>
      <p:sp>
        <p:nvSpPr>
          <p:cNvPr id="9" name="Rectangle 8"/>
          <p:cNvSpPr/>
          <p:nvPr/>
        </p:nvSpPr>
        <p:spPr>
          <a:xfrm>
            <a:off x="431800" y="6055802"/>
            <a:ext cx="1082040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itchFamily="34" charset="0"/>
                <a:ea typeface="+mn-ea"/>
                <a:cs typeface="+mn-cs"/>
              </a:rPr>
              <a:t>*As determined by an independent interstitial lung disease adjudication committee. At data cutoff, 1 grade 1 event and 1 grade 3 event were pending adjudication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Arial Narrow" pitchFamily="34" charset="0"/>
                <a:ea typeface="+mn-ea"/>
                <a:cs typeface="+mn-cs"/>
              </a:rPr>
              <a:t>ILD</a:t>
            </a:r>
            <a:r>
              <a:rPr kumimoji="0" lang="en-US" sz="1200" b="0" i="0" u="none" strike="noStrike" kern="1200" cap="none" spc="0" normalizeH="0" baseline="0" noProof="0" dirty="0">
                <a:ln>
                  <a:noFill/>
                </a:ln>
                <a:solidFill>
                  <a:prstClr val="black"/>
                </a:solidFill>
                <a:effectLst/>
                <a:uLnTx/>
                <a:uFillTx/>
                <a:latin typeface="Arial Narrow" pitchFamily="34" charset="0"/>
                <a:ea typeface="+mn-ea"/>
                <a:cs typeface="+mn-cs"/>
              </a:rPr>
              <a:t>, interstitial lung disease; T-</a:t>
            </a:r>
            <a:r>
              <a:rPr kumimoji="0" lang="en-US" sz="1200" b="0" i="0" u="none" strike="noStrike" kern="1200" cap="none" spc="0" normalizeH="0" baseline="0" noProof="0" dirty="0" err="1">
                <a:ln>
                  <a:noFill/>
                </a:ln>
                <a:solidFill>
                  <a:prstClr val="black"/>
                </a:solidFill>
                <a:effectLst/>
                <a:uLnTx/>
                <a:uFillTx/>
                <a:latin typeface="Arial Narrow" pitchFamily="34" charset="0"/>
                <a:ea typeface="+mn-ea"/>
                <a:cs typeface="+mn-cs"/>
              </a:rPr>
              <a:t>DXd</a:t>
            </a:r>
            <a:r>
              <a:rPr kumimoji="0" lang="en-US" sz="1200" b="0" i="0" u="none" strike="noStrike" kern="1200" cap="none" spc="0" normalizeH="0" baseline="0" noProof="0" dirty="0">
                <a:ln>
                  <a:noFill/>
                </a:ln>
                <a:solidFill>
                  <a:prstClr val="black"/>
                </a:solidFill>
                <a:effectLst/>
                <a:uLnTx/>
                <a:uFillTx/>
                <a:latin typeface="Arial Narrow" pitchFamily="34" charset="0"/>
                <a:ea typeface="+mn-ea"/>
                <a:cs typeface="+mn-cs"/>
              </a:rPr>
              <a:t>, trastuzumab deruxtecan. </a:t>
            </a:r>
            <a:r>
              <a:rPr kumimoji="0" lang="en-US" altLang="en-US" sz="1200" b="0" i="0" u="none" strike="noStrike" kern="1200" cap="none" spc="0" normalizeH="0" baseline="0" noProof="0" dirty="0">
                <a:ln>
                  <a:noFill/>
                </a:ln>
                <a:solidFill>
                  <a:prstClr val="black"/>
                </a:solidFill>
                <a:effectLst/>
                <a:uLnTx/>
                <a:uFillTx/>
                <a:latin typeface="Arial Narrow" pitchFamily="34" charset="0"/>
                <a:ea typeface="+mn-ea"/>
                <a:cs typeface="+mn-cs"/>
              </a:rPr>
              <a:t>1. </a:t>
            </a:r>
            <a:r>
              <a:rPr kumimoji="0" lang="en-US" altLang="en-US" sz="1200" b="0" i="0" u="none" strike="noStrike" kern="1200" cap="none" spc="0" normalizeH="0" baseline="0" noProof="0" dirty="0" err="1">
                <a:ln>
                  <a:noFill/>
                </a:ln>
                <a:solidFill>
                  <a:prstClr val="black"/>
                </a:solidFill>
                <a:effectLst/>
                <a:uLnTx/>
                <a:uFillTx/>
                <a:latin typeface="Arial Narrow" pitchFamily="34" charset="0"/>
                <a:ea typeface="+mn-ea"/>
                <a:cs typeface="+mn-cs"/>
              </a:rPr>
              <a:t>Modi</a:t>
            </a:r>
            <a:r>
              <a:rPr kumimoji="0" lang="en-US" altLang="en-US" sz="1200" b="0" i="0" u="none" strike="noStrike" kern="1200" cap="none" spc="0" normalizeH="0" baseline="0" noProof="0" dirty="0">
                <a:ln>
                  <a:noFill/>
                </a:ln>
                <a:solidFill>
                  <a:prstClr val="black"/>
                </a:solidFill>
                <a:effectLst/>
                <a:uLnTx/>
                <a:uFillTx/>
                <a:latin typeface="Arial Narrow" pitchFamily="34" charset="0"/>
                <a:ea typeface="+mn-ea"/>
                <a:cs typeface="+mn-cs"/>
              </a:rPr>
              <a:t> S et al. </a:t>
            </a:r>
            <a:r>
              <a:rPr kumimoji="0" lang="en-US" altLang="en-US" sz="1200" b="0" i="1" u="none" strike="noStrike" kern="1200" cap="none" spc="0" normalizeH="0" baseline="0" noProof="0" dirty="0" err="1">
                <a:ln>
                  <a:noFill/>
                </a:ln>
                <a:solidFill>
                  <a:prstClr val="black"/>
                </a:solidFill>
                <a:effectLst/>
                <a:uLnTx/>
                <a:uFillTx/>
                <a:latin typeface="Arial Narrow" pitchFamily="34" charset="0"/>
                <a:ea typeface="+mn-ea"/>
                <a:cs typeface="+mn-cs"/>
              </a:rPr>
              <a:t>NEJM</a:t>
            </a:r>
            <a:r>
              <a:rPr kumimoji="0" lang="en-US" altLang="en-US" sz="1200" b="0" i="1" u="none" strike="noStrike" kern="1200" cap="none" spc="0" normalizeH="0" baseline="0" noProof="0" dirty="0">
                <a:ln>
                  <a:noFill/>
                </a:ln>
                <a:solidFill>
                  <a:prstClr val="black"/>
                </a:solidFill>
                <a:effectLst/>
                <a:uLnTx/>
                <a:uFillTx/>
                <a:latin typeface="Arial Narrow" pitchFamily="34" charset="0"/>
                <a:ea typeface="+mn-ea"/>
                <a:cs typeface="+mn-cs"/>
              </a:rPr>
              <a:t> </a:t>
            </a:r>
            <a:r>
              <a:rPr kumimoji="0" lang="en-US" altLang="en-US" sz="1200" b="0" i="0" u="none" strike="noStrike" kern="1200" cap="none" spc="0" normalizeH="0" baseline="0" noProof="0" dirty="0">
                <a:ln>
                  <a:noFill/>
                </a:ln>
                <a:solidFill>
                  <a:prstClr val="black"/>
                </a:solidFill>
                <a:effectLst/>
                <a:uLnTx/>
                <a:uFillTx/>
                <a:latin typeface="Arial Narrow" pitchFamily="34" charset="0"/>
                <a:ea typeface="+mn-ea"/>
                <a:cs typeface="+mn-cs"/>
              </a:rPr>
              <a:t>2020;382:610-21; 2. </a:t>
            </a:r>
            <a:r>
              <a:rPr kumimoji="0" lang="en-CA" sz="1200" b="0" i="0" u="none" strike="noStrike" kern="1200" cap="none" spc="0" normalizeH="0" baseline="0" noProof="0" dirty="0" err="1">
                <a:ln>
                  <a:noFill/>
                </a:ln>
                <a:solidFill>
                  <a:prstClr val="black"/>
                </a:solidFill>
                <a:effectLst/>
                <a:uLnTx/>
                <a:uFillTx/>
                <a:latin typeface="Arial Narrow" pitchFamily="34" charset="0"/>
                <a:ea typeface="+mn-ea"/>
                <a:cs typeface="+mn-cs"/>
              </a:rPr>
              <a:t>Modi</a:t>
            </a:r>
            <a:r>
              <a:rPr kumimoji="0" lang="en-CA" sz="1200" b="0" i="0" u="none" strike="noStrike" kern="1200" cap="none" spc="0" normalizeH="0" baseline="0" noProof="0" dirty="0">
                <a:ln>
                  <a:noFill/>
                </a:ln>
                <a:solidFill>
                  <a:prstClr val="black"/>
                </a:solidFill>
                <a:effectLst/>
                <a:uLnTx/>
                <a:uFillTx/>
                <a:latin typeface="Arial Narrow" pitchFamily="34" charset="0"/>
                <a:ea typeface="+mn-ea"/>
                <a:cs typeface="+mn-cs"/>
              </a:rPr>
              <a:t> S et al. </a:t>
            </a:r>
            <a:r>
              <a:rPr kumimoji="0" lang="en-CA" sz="1200" b="0" i="1" u="none" strike="noStrike" kern="1200" cap="none" spc="0" normalizeH="0" baseline="0" noProof="0" dirty="0" err="1">
                <a:ln>
                  <a:noFill/>
                </a:ln>
                <a:solidFill>
                  <a:prstClr val="black"/>
                </a:solidFill>
                <a:effectLst/>
                <a:uLnTx/>
                <a:uFillTx/>
                <a:latin typeface="Arial Narrow" pitchFamily="34" charset="0"/>
                <a:ea typeface="+mn-ea"/>
                <a:cs typeface="+mn-cs"/>
              </a:rPr>
              <a:t>SABCS</a:t>
            </a:r>
            <a:r>
              <a:rPr kumimoji="0" lang="en-CA" sz="1200" b="0" i="0" u="none" strike="noStrike" kern="1200" cap="none" spc="0" normalizeH="0" baseline="0" noProof="0" dirty="0">
                <a:ln>
                  <a:noFill/>
                </a:ln>
                <a:solidFill>
                  <a:prstClr val="black"/>
                </a:solidFill>
                <a:effectLst/>
                <a:uLnTx/>
                <a:uFillTx/>
                <a:latin typeface="Arial Narrow" pitchFamily="34" charset="0"/>
                <a:ea typeface="+mn-ea"/>
                <a:cs typeface="+mn-cs"/>
              </a:rPr>
              <a:t>, Dec 8-11, 2020. </a:t>
            </a:r>
            <a:r>
              <a:rPr kumimoji="0" lang="en-CA" sz="1200" b="0" i="0" u="none" strike="noStrike" kern="1200" cap="none" spc="0" normalizeH="0" baseline="0" noProof="0" dirty="0" err="1">
                <a:ln>
                  <a:noFill/>
                </a:ln>
                <a:solidFill>
                  <a:prstClr val="black"/>
                </a:solidFill>
                <a:effectLst/>
                <a:uLnTx/>
                <a:uFillTx/>
                <a:latin typeface="Arial Narrow" pitchFamily="34" charset="0"/>
                <a:ea typeface="+mn-ea"/>
                <a:cs typeface="+mn-cs"/>
              </a:rPr>
              <a:t>Abstr</a:t>
            </a:r>
            <a:r>
              <a:rPr kumimoji="0" lang="en-CA" sz="1200" b="0" i="0" u="none" strike="noStrike" kern="1200" cap="none" spc="0" normalizeH="0" baseline="0" noProof="0" dirty="0">
                <a:ln>
                  <a:noFill/>
                </a:ln>
                <a:solidFill>
                  <a:prstClr val="black"/>
                </a:solidFill>
                <a:effectLst/>
                <a:uLnTx/>
                <a:uFillTx/>
                <a:latin typeface="Arial Narrow" pitchFamily="34" charset="0"/>
                <a:ea typeface="+mn-ea"/>
                <a:cs typeface="+mn-cs"/>
              </a:rPr>
              <a:t> PD3-06.</a:t>
            </a:r>
            <a:endParaRPr kumimoji="0" lang="en-US" sz="1200" b="0" i="0" u="none" strike="noStrike" kern="1200" cap="none" spc="0" normalizeH="0" baseline="0" noProof="0" dirty="0">
              <a:ln>
                <a:noFill/>
              </a:ln>
              <a:solidFill>
                <a:prstClr val="black"/>
              </a:solidFill>
              <a:effectLst/>
              <a:uLnTx/>
              <a:uFillTx/>
              <a:latin typeface="Arial Narrow" pitchFamily="34" charset="0"/>
              <a:ea typeface="+mn-ea"/>
              <a:cs typeface="+mn-cs"/>
            </a:endParaRPr>
          </a:p>
        </p:txBody>
      </p:sp>
      <p:graphicFrame>
        <p:nvGraphicFramePr>
          <p:cNvPr id="10" name="Content Placeholder 3"/>
          <p:cNvGraphicFramePr>
            <a:graphicFrameLocks/>
          </p:cNvGraphicFramePr>
          <p:nvPr/>
        </p:nvGraphicFramePr>
        <p:xfrm>
          <a:off x="555329" y="1646557"/>
          <a:ext cx="11081343" cy="1005888"/>
        </p:xfrm>
        <a:graphic>
          <a:graphicData uri="http://schemas.openxmlformats.org/drawingml/2006/table">
            <a:tbl>
              <a:tblPr firstRow="1" bandRow="1">
                <a:tableStyleId>{B301B821-A1FF-4177-AEE7-76D212191A09}</a:tableStyleId>
              </a:tblPr>
              <a:tblGrid>
                <a:gridCol w="1583049">
                  <a:extLst>
                    <a:ext uri="{9D8B030D-6E8A-4147-A177-3AD203B41FA5}">
                      <a16:colId xmlns:a16="http://schemas.microsoft.com/office/drawing/2014/main" val="20005"/>
                    </a:ext>
                  </a:extLst>
                </a:gridCol>
                <a:gridCol w="1583049">
                  <a:extLst>
                    <a:ext uri="{9D8B030D-6E8A-4147-A177-3AD203B41FA5}">
                      <a16:colId xmlns:a16="http://schemas.microsoft.com/office/drawing/2014/main" val="20000"/>
                    </a:ext>
                  </a:extLst>
                </a:gridCol>
                <a:gridCol w="1583049">
                  <a:extLst>
                    <a:ext uri="{9D8B030D-6E8A-4147-A177-3AD203B41FA5}">
                      <a16:colId xmlns:a16="http://schemas.microsoft.com/office/drawing/2014/main" val="20006"/>
                    </a:ext>
                  </a:extLst>
                </a:gridCol>
                <a:gridCol w="1583049">
                  <a:extLst>
                    <a:ext uri="{9D8B030D-6E8A-4147-A177-3AD203B41FA5}">
                      <a16:colId xmlns:a16="http://schemas.microsoft.com/office/drawing/2014/main" val="20001"/>
                    </a:ext>
                  </a:extLst>
                </a:gridCol>
                <a:gridCol w="1583049">
                  <a:extLst>
                    <a:ext uri="{9D8B030D-6E8A-4147-A177-3AD203B41FA5}">
                      <a16:colId xmlns:a16="http://schemas.microsoft.com/office/drawing/2014/main" val="20002"/>
                    </a:ext>
                  </a:extLst>
                </a:gridCol>
                <a:gridCol w="1583049">
                  <a:extLst>
                    <a:ext uri="{9D8B030D-6E8A-4147-A177-3AD203B41FA5}">
                      <a16:colId xmlns:a16="http://schemas.microsoft.com/office/drawing/2014/main" val="20003"/>
                    </a:ext>
                  </a:extLst>
                </a:gridCol>
                <a:gridCol w="1583049">
                  <a:extLst>
                    <a:ext uri="{9D8B030D-6E8A-4147-A177-3AD203B41FA5}">
                      <a16:colId xmlns:a16="http://schemas.microsoft.com/office/drawing/2014/main" val="20004"/>
                    </a:ext>
                  </a:extLst>
                </a:gridCol>
              </a:tblGrid>
              <a:tr h="0">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1" i="0" u="none" strike="noStrike" cap="none" normalizeH="0" baseline="0" dirty="0">
                          <a:ln>
                            <a:noFill/>
                          </a:ln>
                          <a:solidFill>
                            <a:schemeClr val="bg1"/>
                          </a:solidFill>
                          <a:effectLst/>
                          <a:latin typeface="+mn-lt"/>
                        </a:rPr>
                        <a:t>Data cutoff</a:t>
                      </a:r>
                    </a:p>
                  </a:txBody>
                  <a:tcPr marL="121881" marR="121881" marT="45728" marB="45728" anchor="ctr" horzOverflow="overflow">
                    <a:lnT w="12700" cap="flat" cmpd="sng" algn="ctr">
                      <a:solidFill>
                        <a:schemeClr val="bg1"/>
                      </a:solidFill>
                      <a:prstDash val="solid"/>
                      <a:round/>
                      <a:headEnd type="none" w="med" len="med"/>
                      <a:tailEnd type="none" w="med" len="med"/>
                    </a:lnT>
                    <a:solidFill>
                      <a:schemeClr val="accent1"/>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1" i="0" u="none" strike="noStrike" cap="none" normalizeH="0" baseline="0" dirty="0">
                          <a:ln>
                            <a:noFill/>
                          </a:ln>
                          <a:solidFill>
                            <a:schemeClr val="bg1"/>
                          </a:solidFill>
                          <a:effectLst/>
                          <a:latin typeface="+mn-lt"/>
                        </a:rPr>
                        <a:t>Any grade</a:t>
                      </a:r>
                    </a:p>
                  </a:txBody>
                  <a:tcPr marL="121881" marR="121881" marT="45728" marB="45728" anchor="ctr" horzOverflow="overflow">
                    <a:lnT w="12700" cap="flat" cmpd="sng" algn="ctr">
                      <a:solidFill>
                        <a:schemeClr val="bg1"/>
                      </a:solidFill>
                      <a:prstDash val="solid"/>
                      <a:round/>
                      <a:headEnd type="none" w="med" len="med"/>
                      <a:tailEnd type="none" w="med" len="med"/>
                    </a:lnT>
                    <a:solidFill>
                      <a:schemeClr val="accent1"/>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1" i="0" u="none" strike="noStrike" cap="none" normalizeH="0" baseline="0" dirty="0">
                          <a:ln>
                            <a:noFill/>
                          </a:ln>
                          <a:solidFill>
                            <a:schemeClr val="bg1"/>
                          </a:solidFill>
                          <a:effectLst/>
                          <a:latin typeface="+mn-lt"/>
                        </a:rPr>
                        <a:t>Grade 1</a:t>
                      </a:r>
                    </a:p>
                  </a:txBody>
                  <a:tcPr marL="121881" marR="121881" marT="45728" marB="45728" anchor="ctr" horzOverflow="overflow">
                    <a:lnT w="12700" cap="flat" cmpd="sng" algn="ctr">
                      <a:solidFill>
                        <a:schemeClr val="bg1"/>
                      </a:solidFill>
                      <a:prstDash val="solid"/>
                      <a:round/>
                      <a:headEnd type="none" w="med" len="med"/>
                      <a:tailEnd type="none" w="med" len="med"/>
                    </a:lnT>
                    <a:solidFill>
                      <a:schemeClr val="accent1"/>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1" u="none" strike="noStrike" cap="none" normalizeH="0" baseline="0" dirty="0">
                          <a:ln>
                            <a:noFill/>
                          </a:ln>
                          <a:solidFill>
                            <a:schemeClr val="bg1"/>
                          </a:solidFill>
                          <a:effectLst/>
                          <a:latin typeface="+mn-lt"/>
                        </a:rPr>
                        <a:t>Grade 2</a:t>
                      </a:r>
                      <a:endParaRPr kumimoji="0" lang="en-US" sz="1600" b="1" i="0" u="none" strike="noStrike" cap="none" normalizeH="0" baseline="0" dirty="0">
                        <a:ln>
                          <a:noFill/>
                        </a:ln>
                        <a:solidFill>
                          <a:schemeClr val="bg1"/>
                        </a:solidFill>
                        <a:effectLst/>
                        <a:latin typeface="+mn-lt"/>
                      </a:endParaRPr>
                    </a:p>
                  </a:txBody>
                  <a:tcPr marL="121881" marR="121881" marT="45728" marB="45728" anchor="ctr" horzOverflow="overflow">
                    <a:lnT w="12700" cap="flat" cmpd="sng" algn="ctr">
                      <a:solidFill>
                        <a:schemeClr val="bg1"/>
                      </a:solidFill>
                      <a:prstDash val="solid"/>
                      <a:round/>
                      <a:headEnd type="none" w="med" len="med"/>
                      <a:tailEnd type="none" w="med" len="med"/>
                    </a:lnT>
                    <a:solidFill>
                      <a:schemeClr val="accent1"/>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1" u="none" strike="noStrike" cap="none" normalizeH="0" baseline="0" dirty="0">
                          <a:ln>
                            <a:noFill/>
                          </a:ln>
                          <a:solidFill>
                            <a:schemeClr val="bg1"/>
                          </a:solidFill>
                          <a:effectLst/>
                          <a:latin typeface="+mn-lt"/>
                        </a:rPr>
                        <a:t>Grade 3</a:t>
                      </a:r>
                      <a:endParaRPr kumimoji="0" lang="en-US" sz="1600" b="1" i="0" u="none" strike="noStrike" cap="none" normalizeH="0" baseline="0" dirty="0">
                        <a:ln>
                          <a:noFill/>
                        </a:ln>
                        <a:solidFill>
                          <a:schemeClr val="bg1"/>
                        </a:solidFill>
                        <a:effectLst/>
                        <a:latin typeface="+mn-lt"/>
                      </a:endParaRPr>
                    </a:p>
                  </a:txBody>
                  <a:tcPr marL="121881" marR="121881" marT="45728" marB="45728" anchor="ctr" horzOverflow="overflow">
                    <a:lnT w="12700" cap="flat" cmpd="sng" algn="ctr">
                      <a:solidFill>
                        <a:schemeClr val="bg1"/>
                      </a:solidFill>
                      <a:prstDash val="solid"/>
                      <a:round/>
                      <a:headEnd type="none" w="med" len="med"/>
                      <a:tailEnd type="none" w="med" len="med"/>
                    </a:lnT>
                    <a:solidFill>
                      <a:schemeClr val="accent1"/>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1" u="none" strike="noStrike" cap="none" normalizeH="0" baseline="0" dirty="0">
                          <a:ln>
                            <a:noFill/>
                          </a:ln>
                          <a:solidFill>
                            <a:schemeClr val="bg1"/>
                          </a:solidFill>
                          <a:effectLst/>
                          <a:latin typeface="+mn-lt"/>
                        </a:rPr>
                        <a:t>Grade 4</a:t>
                      </a:r>
                      <a:endParaRPr kumimoji="0" lang="en-US" sz="1600" b="1" i="0" u="none" strike="noStrike" cap="none" normalizeH="0" baseline="0" dirty="0">
                        <a:ln>
                          <a:noFill/>
                        </a:ln>
                        <a:solidFill>
                          <a:schemeClr val="bg1"/>
                        </a:solidFill>
                        <a:effectLst/>
                        <a:latin typeface="+mn-lt"/>
                      </a:endParaRPr>
                    </a:p>
                  </a:txBody>
                  <a:tcPr marL="121881" marR="121881" marT="45728" marB="45728" anchor="ctr" horzOverflow="overflow">
                    <a:lnT w="12700" cap="flat" cmpd="sng" algn="ctr">
                      <a:solidFill>
                        <a:schemeClr val="bg1"/>
                      </a:solidFill>
                      <a:prstDash val="solid"/>
                      <a:round/>
                      <a:headEnd type="none" w="med" len="med"/>
                      <a:tailEnd type="none" w="med" len="med"/>
                    </a:lnT>
                    <a:solidFill>
                      <a:schemeClr val="accent1"/>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1" u="none" strike="noStrike" cap="none" normalizeH="0" baseline="0" dirty="0">
                          <a:ln>
                            <a:noFill/>
                          </a:ln>
                          <a:solidFill>
                            <a:schemeClr val="bg1"/>
                          </a:solidFill>
                          <a:effectLst/>
                          <a:latin typeface="+mn-lt"/>
                        </a:rPr>
                        <a:t>Grade 5</a:t>
                      </a:r>
                      <a:endParaRPr kumimoji="0" lang="en-US" sz="1600" b="1" i="0" u="none" strike="noStrike" cap="none" normalizeH="0" baseline="0" dirty="0">
                        <a:ln>
                          <a:noFill/>
                        </a:ln>
                        <a:solidFill>
                          <a:schemeClr val="bg1"/>
                        </a:solidFill>
                        <a:effectLst/>
                        <a:latin typeface="+mn-lt"/>
                      </a:endParaRPr>
                    </a:p>
                  </a:txBody>
                  <a:tcPr marL="121881" marR="121881" marT="45728" marB="45728" anchor="ctr" horzOverflow="overflow">
                    <a:lnT w="12700" cap="flat" cmpd="sng" algn="ctr">
                      <a:solidFill>
                        <a:schemeClr val="bg1"/>
                      </a:solidFill>
                      <a:prstDash val="solid"/>
                      <a:round/>
                      <a:headEnd type="none" w="med" len="med"/>
                      <a:tailEnd type="none" w="med" len="med"/>
                    </a:lnT>
                    <a:solidFill>
                      <a:schemeClr val="accent1"/>
                    </a:solidFill>
                  </a:tcPr>
                </a:tc>
                <a:extLst>
                  <a:ext uri="{0D108BD9-81ED-4DB2-BD59-A6C34878D82A}">
                    <a16:rowId xmlns:a16="http://schemas.microsoft.com/office/drawing/2014/main" val="10000"/>
                  </a:ext>
                </a:extLst>
              </a:tr>
              <a:tr h="0">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mn-lt"/>
                        </a:rPr>
                        <a:t>Aug 2019</a:t>
                      </a:r>
                    </a:p>
                  </a:txBody>
                  <a:tcPr marL="121881" marR="121881" marT="45728" marB="45728" anchor="ctr" horzOverflow="overflow"/>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mn-lt"/>
                        </a:rPr>
                        <a:t>25 (13.6%)</a:t>
                      </a:r>
                    </a:p>
                  </a:txBody>
                  <a:tcPr marL="121881" marR="121881" marT="45728" marB="45728" anchor="ctr" horzOverflow="overflow"/>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mn-lt"/>
                        </a:rPr>
                        <a:t>5 (2.7%)</a:t>
                      </a:r>
                    </a:p>
                  </a:txBody>
                  <a:tcPr marL="121881" marR="121881" marT="45728" marB="45728" anchor="ctr" horzOverflow="overflow"/>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u="none" strike="noStrike" cap="none" normalizeH="0" baseline="0" dirty="0">
                          <a:ln>
                            <a:noFill/>
                          </a:ln>
                          <a:effectLst/>
                          <a:latin typeface="+mn-lt"/>
                        </a:rPr>
                        <a:t>15 (8.2%)</a:t>
                      </a:r>
                      <a:endParaRPr kumimoji="0" lang="en-US" sz="1600" b="0" i="0" u="none" strike="noStrike" cap="none" normalizeH="0" baseline="0" dirty="0">
                        <a:ln>
                          <a:noFill/>
                        </a:ln>
                        <a:solidFill>
                          <a:schemeClr val="bg2">
                            <a:lumMod val="10000"/>
                          </a:schemeClr>
                        </a:solidFill>
                        <a:effectLst/>
                        <a:latin typeface="+mn-lt"/>
                      </a:endParaRPr>
                    </a:p>
                  </a:txBody>
                  <a:tcPr marL="121881" marR="121881" marT="45728" marB="45728" anchor="ctr" horzOverflow="overflow"/>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u="none" strike="noStrike" cap="none" normalizeH="0" baseline="0" dirty="0">
                          <a:ln>
                            <a:noFill/>
                          </a:ln>
                          <a:effectLst/>
                          <a:latin typeface="+mn-lt"/>
                        </a:rPr>
                        <a:t>1 (0.5%)</a:t>
                      </a:r>
                      <a:endParaRPr kumimoji="0" lang="en-US" sz="1600" b="0" i="0" u="none" strike="noStrike" cap="none" normalizeH="0" baseline="0" dirty="0">
                        <a:ln>
                          <a:noFill/>
                        </a:ln>
                        <a:solidFill>
                          <a:schemeClr val="bg2">
                            <a:lumMod val="10000"/>
                          </a:schemeClr>
                        </a:solidFill>
                        <a:effectLst/>
                        <a:latin typeface="+mn-lt"/>
                      </a:endParaRPr>
                    </a:p>
                  </a:txBody>
                  <a:tcPr marL="121881" marR="121881" marT="45728" marB="45728" anchor="ctr" horzOverflow="overflow"/>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u="none" strike="noStrike" cap="none" normalizeH="0" baseline="0" dirty="0">
                          <a:ln>
                            <a:noFill/>
                          </a:ln>
                          <a:effectLst/>
                          <a:latin typeface="+mn-lt"/>
                        </a:rPr>
                        <a:t>0</a:t>
                      </a:r>
                      <a:endParaRPr kumimoji="0" lang="en-US" sz="1600" b="0" i="0" u="none" strike="noStrike" cap="none" normalizeH="0" baseline="0" dirty="0">
                        <a:ln>
                          <a:noFill/>
                        </a:ln>
                        <a:solidFill>
                          <a:schemeClr val="bg2">
                            <a:lumMod val="10000"/>
                          </a:schemeClr>
                        </a:solidFill>
                        <a:effectLst/>
                        <a:latin typeface="+mn-lt"/>
                      </a:endParaRPr>
                    </a:p>
                  </a:txBody>
                  <a:tcPr marL="121881" marR="121881" marT="45728" marB="45728" anchor="ctr" horzOverflow="overflow"/>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u="none" strike="noStrike" cap="none" normalizeH="0" baseline="0" dirty="0">
                          <a:ln>
                            <a:noFill/>
                          </a:ln>
                          <a:effectLst/>
                          <a:latin typeface="+mn-lt"/>
                        </a:rPr>
                        <a:t>4 (2.2%)</a:t>
                      </a:r>
                      <a:endParaRPr kumimoji="0" lang="en-US" sz="1600" b="0" i="0" u="none" strike="noStrike" cap="none" normalizeH="0" baseline="0" dirty="0">
                        <a:ln>
                          <a:noFill/>
                        </a:ln>
                        <a:solidFill>
                          <a:schemeClr val="bg2">
                            <a:lumMod val="10000"/>
                          </a:schemeClr>
                        </a:solidFill>
                        <a:effectLst/>
                        <a:latin typeface="+mn-lt"/>
                      </a:endParaRPr>
                    </a:p>
                  </a:txBody>
                  <a:tcPr marL="121881" marR="121881" marT="45728" marB="45728" anchor="ctr" horzOverflow="overflow"/>
                </a:tc>
                <a:extLst>
                  <a:ext uri="{0D108BD9-81ED-4DB2-BD59-A6C34878D82A}">
                    <a16:rowId xmlns:a16="http://schemas.microsoft.com/office/drawing/2014/main" val="10001"/>
                  </a:ext>
                </a:extLst>
              </a:tr>
              <a:tr h="238178">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mn-lt"/>
                        </a:rPr>
                        <a:t>Jun 2020</a:t>
                      </a:r>
                    </a:p>
                  </a:txBody>
                  <a:tcPr marL="121881" marR="121881" marT="45728" marB="45728" anchor="ctr" horzOverflow="overflow"/>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mn-lt"/>
                        </a:rPr>
                        <a:t>28 (15.2%)</a:t>
                      </a:r>
                    </a:p>
                  </a:txBody>
                  <a:tcPr marL="121881" marR="121881" marT="45728" marB="45728" anchor="ctr" horzOverflow="overflow"/>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mn-lt"/>
                        </a:rPr>
                        <a:t>6 (3.3%)</a:t>
                      </a:r>
                    </a:p>
                  </a:txBody>
                  <a:tcPr marL="121881" marR="121881" marT="45728" marB="45728" anchor="ctr" horzOverflow="overflow"/>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u="none" strike="noStrike" cap="none" normalizeH="0" baseline="0" dirty="0">
                          <a:ln>
                            <a:noFill/>
                          </a:ln>
                          <a:effectLst/>
                          <a:latin typeface="+mn-lt"/>
                        </a:rPr>
                        <a:t>16 (8.7%)</a:t>
                      </a:r>
                      <a:endParaRPr kumimoji="0" lang="en-US" sz="1600" b="0" i="0" u="none" strike="noStrike" cap="none" normalizeH="0" baseline="0" dirty="0">
                        <a:ln>
                          <a:noFill/>
                        </a:ln>
                        <a:solidFill>
                          <a:schemeClr val="bg2">
                            <a:lumMod val="10000"/>
                          </a:schemeClr>
                        </a:solidFill>
                        <a:effectLst/>
                        <a:latin typeface="+mn-lt"/>
                      </a:endParaRPr>
                    </a:p>
                  </a:txBody>
                  <a:tcPr marL="121881" marR="121881" marT="45728" marB="45728" anchor="ctr" horzOverflow="overflow"/>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u="none" strike="noStrike" cap="none" normalizeH="0" baseline="0" dirty="0">
                          <a:ln>
                            <a:noFill/>
                          </a:ln>
                          <a:effectLst/>
                          <a:latin typeface="+mn-lt"/>
                        </a:rPr>
                        <a:t>1 (0.5%)</a:t>
                      </a:r>
                      <a:endParaRPr kumimoji="0" lang="en-US" sz="1600" b="0" i="0" u="none" strike="noStrike" cap="none" normalizeH="0" baseline="0" dirty="0">
                        <a:ln>
                          <a:noFill/>
                        </a:ln>
                        <a:solidFill>
                          <a:schemeClr val="bg2">
                            <a:lumMod val="10000"/>
                          </a:schemeClr>
                        </a:solidFill>
                        <a:effectLst/>
                        <a:latin typeface="+mn-lt"/>
                      </a:endParaRPr>
                    </a:p>
                  </a:txBody>
                  <a:tcPr marL="121881" marR="121881" marT="45728" marB="45728" anchor="ctr" horzOverflow="overflow"/>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u="none" strike="noStrike" cap="none" normalizeH="0" baseline="0" dirty="0">
                          <a:ln>
                            <a:noFill/>
                          </a:ln>
                          <a:effectLst/>
                          <a:latin typeface="+mn-lt"/>
                        </a:rPr>
                        <a:t>0</a:t>
                      </a:r>
                      <a:endParaRPr kumimoji="0" lang="en-US" sz="1600" b="0" i="0" u="none" strike="noStrike" cap="none" normalizeH="0" baseline="0" dirty="0">
                        <a:ln>
                          <a:noFill/>
                        </a:ln>
                        <a:solidFill>
                          <a:schemeClr val="bg2">
                            <a:lumMod val="10000"/>
                          </a:schemeClr>
                        </a:solidFill>
                        <a:effectLst/>
                        <a:latin typeface="+mn-lt"/>
                      </a:endParaRPr>
                    </a:p>
                  </a:txBody>
                  <a:tcPr marL="121881" marR="121881" marT="45728" marB="45728" anchor="ctr" horzOverflow="overflow"/>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u="none" strike="noStrike" cap="none" normalizeH="0" baseline="0" dirty="0">
                          <a:ln>
                            <a:noFill/>
                          </a:ln>
                          <a:effectLst/>
                          <a:latin typeface="+mn-lt"/>
                        </a:rPr>
                        <a:t>5 (2.7%)</a:t>
                      </a:r>
                      <a:endParaRPr kumimoji="0" lang="en-US" sz="1600" b="0" i="0" u="none" strike="noStrike" cap="none" normalizeH="0" baseline="0" dirty="0">
                        <a:ln>
                          <a:noFill/>
                        </a:ln>
                        <a:solidFill>
                          <a:schemeClr val="bg2">
                            <a:lumMod val="10000"/>
                          </a:schemeClr>
                        </a:solidFill>
                        <a:effectLst/>
                        <a:latin typeface="+mn-lt"/>
                      </a:endParaRPr>
                    </a:p>
                  </a:txBody>
                  <a:tcPr marL="121881" marR="121881" marT="45728" marB="45728" anchor="ctr" horzOverflow="overflow"/>
                </a:tc>
                <a:extLst>
                  <a:ext uri="{0D108BD9-81ED-4DB2-BD59-A6C34878D82A}">
                    <a16:rowId xmlns:a16="http://schemas.microsoft.com/office/drawing/2014/main" val="10002"/>
                  </a:ext>
                </a:extLst>
              </a:tr>
            </a:tbl>
          </a:graphicData>
        </a:graphic>
      </p:graphicFrame>
      <p:sp>
        <p:nvSpPr>
          <p:cNvPr id="11" name="Rectangle 10"/>
          <p:cNvSpPr/>
          <p:nvPr/>
        </p:nvSpPr>
        <p:spPr>
          <a:xfrm>
            <a:off x="0" y="1170722"/>
            <a:ext cx="12192000" cy="369332"/>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ts val="0"/>
              </a:spcAft>
              <a:buClr>
                <a:srgbClr val="7F76C0"/>
              </a:buClr>
              <a:buSzTx/>
              <a:buFontTx/>
              <a:buNone/>
              <a:tabLst/>
              <a:defRPr/>
            </a:pPr>
            <a:r>
              <a:rPr kumimoji="0" lang="en-US" sz="1800" b="1" i="0" u="none" strike="noStrike" kern="1200" cap="none" spc="0" normalizeH="0" baseline="0" noProof="0" dirty="0">
                <a:ln>
                  <a:noFill/>
                </a:ln>
                <a:solidFill>
                  <a:srgbClr val="A20036"/>
                </a:solidFill>
                <a:effectLst/>
                <a:uLnTx/>
                <a:uFillTx/>
                <a:latin typeface="Arial"/>
                <a:ea typeface="+mn-ea"/>
                <a:cs typeface="+mn-cs"/>
              </a:rPr>
              <a:t>Incidence of interstitial lung disease among patients receiving T-</a:t>
            </a:r>
            <a:r>
              <a:rPr kumimoji="0" lang="en-US" sz="1800" b="1" i="0" u="none" strike="noStrike" kern="1200" cap="none" spc="0" normalizeH="0" baseline="0" noProof="0" dirty="0" err="1">
                <a:ln>
                  <a:noFill/>
                </a:ln>
                <a:solidFill>
                  <a:srgbClr val="A20036"/>
                </a:solidFill>
                <a:effectLst/>
                <a:uLnTx/>
                <a:uFillTx/>
                <a:latin typeface="Arial"/>
                <a:ea typeface="+mn-ea"/>
                <a:cs typeface="+mn-cs"/>
              </a:rPr>
              <a:t>DXd</a:t>
            </a:r>
            <a:r>
              <a:rPr kumimoji="0" lang="en-US" sz="1800" b="1" i="0" u="none" strike="noStrike" kern="1200" cap="none" spc="0" normalizeH="0" baseline="0" noProof="0" dirty="0">
                <a:ln>
                  <a:noFill/>
                </a:ln>
                <a:solidFill>
                  <a:srgbClr val="A20036"/>
                </a:solidFill>
                <a:effectLst/>
                <a:uLnTx/>
                <a:uFillTx/>
                <a:latin typeface="Arial"/>
                <a:ea typeface="+mn-ea"/>
                <a:cs typeface="+mn-cs"/>
              </a:rPr>
              <a:t> 5.4 mg/kg (N = 184)*</a:t>
            </a:r>
          </a:p>
        </p:txBody>
      </p:sp>
      <p:sp>
        <p:nvSpPr>
          <p:cNvPr id="12" name="TextBox 11">
            <a:extLst>
              <a:ext uri="{FF2B5EF4-FFF2-40B4-BE49-F238E27FC236}">
                <a16:creationId xmlns:a16="http://schemas.microsoft.com/office/drawing/2014/main" id="{D78112D9-BF3F-1745-8B43-0656186B35A3}"/>
              </a:ext>
            </a:extLst>
          </p:cNvPr>
          <p:cNvSpPr txBox="1"/>
          <p:nvPr/>
        </p:nvSpPr>
        <p:spPr>
          <a:xfrm>
            <a:off x="8623544" y="6517467"/>
            <a:ext cx="3437929" cy="267766"/>
          </a:xfrm>
          <a:prstGeom prst="rect">
            <a:avLst/>
          </a:prstGeom>
          <a:noFill/>
        </p:spPr>
        <p:txBody>
          <a:bodyPr wrap="none" lIns="45720" tIns="18288" rIns="45720" bIns="18288"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Arial"/>
                <a:ea typeface="+mn-ea"/>
                <a:cs typeface="+mn-cs"/>
              </a:rPr>
              <a:t>Courtesy of Joyce O’Shaughnessy, MD</a:t>
            </a:r>
          </a:p>
        </p:txBody>
      </p:sp>
    </p:spTree>
    <p:extLst>
      <p:ext uri="{BB962C8B-B14F-4D97-AF65-F5344CB8AC3E}">
        <p14:creationId xmlns:p14="http://schemas.microsoft.com/office/powerpoint/2010/main" val="3207454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A32B1CF4-A41D-364C-A26F-78E7B5D866B4}"/>
              </a:ext>
            </a:extLst>
          </p:cNvPr>
          <p:cNvSpPr txBox="1">
            <a:spLocks noGrp="1"/>
          </p:cNvSpPr>
          <p:nvPr>
            <p:ph type="title"/>
          </p:nvPr>
        </p:nvSpPr>
        <p:spPr>
          <a:xfrm>
            <a:off x="1036566" y="2159822"/>
            <a:ext cx="10118868" cy="1426840"/>
          </a:xfrm>
          <a:prstGeom prst="rect">
            <a:avLst/>
          </a:prstGeom>
        </p:spPr>
        <p:txBody>
          <a:bodyPr/>
          <a:lst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r>
              <a:rPr lang="en-US" sz="3600" dirty="0">
                <a:latin typeface="Calibri" panose="020F0502020204030204" pitchFamily="34" charset="0"/>
                <a:ea typeface="Times New Roman" panose="02020603050405020304" pitchFamily="18" charset="0"/>
                <a:cs typeface="Calibri" panose="020F0502020204030204" pitchFamily="34" charset="0"/>
              </a:rPr>
              <a:t>Trastuzumab </a:t>
            </a:r>
            <a:r>
              <a:rPr lang="en-US" sz="3600" dirty="0" err="1">
                <a:latin typeface="Calibri" panose="020F0502020204030204" pitchFamily="34" charset="0"/>
                <a:ea typeface="Times New Roman" panose="02020603050405020304" pitchFamily="18" charset="0"/>
                <a:cs typeface="Calibri" panose="020F0502020204030204" pitchFamily="34" charset="0"/>
              </a:rPr>
              <a:t>Deruxtecan</a:t>
            </a:r>
            <a:r>
              <a:rPr lang="en-US" sz="3600" dirty="0">
                <a:latin typeface="Calibri" panose="020F0502020204030204" pitchFamily="34" charset="0"/>
                <a:ea typeface="Times New Roman" panose="02020603050405020304" pitchFamily="18" charset="0"/>
                <a:cs typeface="Calibri" panose="020F0502020204030204" pitchFamily="34" charset="0"/>
              </a:rPr>
              <a:t> (T-</a:t>
            </a:r>
            <a:r>
              <a:rPr lang="en-US" sz="3600" dirty="0" err="1">
                <a:latin typeface="Calibri" panose="020F0502020204030204" pitchFamily="34" charset="0"/>
                <a:ea typeface="Times New Roman" panose="02020603050405020304" pitchFamily="18" charset="0"/>
                <a:cs typeface="Calibri" panose="020F0502020204030204" pitchFamily="34" charset="0"/>
              </a:rPr>
              <a:t>DXd</a:t>
            </a:r>
            <a:r>
              <a:rPr lang="en-US" sz="3600" dirty="0">
                <a:latin typeface="Calibri" panose="020F0502020204030204" pitchFamily="34" charset="0"/>
                <a:ea typeface="Times New Roman" panose="02020603050405020304" pitchFamily="18" charset="0"/>
                <a:cs typeface="Calibri" panose="020F0502020204030204" pitchFamily="34" charset="0"/>
              </a:rPr>
              <a:t>) in Patients with HER2+ Metastatic Breast Cancer with Brain Metastases: A Subgroup Analysis of the DESTINY-Breast01 Trial</a:t>
            </a:r>
          </a:p>
        </p:txBody>
      </p:sp>
      <p:sp>
        <p:nvSpPr>
          <p:cNvPr id="5" name="Content Placeholder 3">
            <a:extLst>
              <a:ext uri="{FF2B5EF4-FFF2-40B4-BE49-F238E27FC236}">
                <a16:creationId xmlns:a16="http://schemas.microsoft.com/office/drawing/2014/main" id="{DCB9CFCD-5A1E-B648-9E4B-83AE75C1B3CD}"/>
              </a:ext>
            </a:extLst>
          </p:cNvPr>
          <p:cNvSpPr txBox="1">
            <a:spLocks/>
          </p:cNvSpPr>
          <p:nvPr/>
        </p:nvSpPr>
        <p:spPr>
          <a:xfrm>
            <a:off x="907232" y="4221088"/>
            <a:ext cx="10972800" cy="1181100"/>
          </a:xfrm>
          <a:prstGeom prst="rect">
            <a:avLst/>
          </a:prstGeom>
        </p:spPr>
        <p:txBody>
          <a:bodyPr/>
          <a:lstStyle>
            <a:lvl1pPr marL="342906" indent="-342906" algn="l" rtl="0" eaLnBrk="0" fontAlgn="base" hangingPunct="0">
              <a:spcBef>
                <a:spcPct val="20000"/>
              </a:spcBef>
              <a:spcAft>
                <a:spcPct val="0"/>
              </a:spcAft>
              <a:buChar char="•"/>
              <a:defRPr sz="2500">
                <a:solidFill>
                  <a:srgbClr val="002060"/>
                </a:solidFill>
                <a:latin typeface="+mn-lt"/>
                <a:ea typeface="+mn-ea"/>
                <a:cs typeface="+mn-cs"/>
              </a:defRPr>
            </a:lvl1pPr>
            <a:lvl2pPr marL="742962" indent="-285755" algn="l" rtl="0" eaLnBrk="0" fontAlgn="base" hangingPunct="0">
              <a:spcBef>
                <a:spcPct val="20000"/>
              </a:spcBef>
              <a:spcAft>
                <a:spcPct val="0"/>
              </a:spcAft>
              <a:buChar char="–"/>
              <a:defRPr sz="2500">
                <a:solidFill>
                  <a:srgbClr val="002060"/>
                </a:solidFill>
                <a:latin typeface="+mn-lt"/>
                <a:ea typeface="+mn-ea"/>
              </a:defRPr>
            </a:lvl2pPr>
            <a:lvl3pPr marL="1143019" indent="-228604" algn="l" rtl="0" eaLnBrk="0" fontAlgn="base" hangingPunct="0">
              <a:spcBef>
                <a:spcPct val="20000"/>
              </a:spcBef>
              <a:spcAft>
                <a:spcPct val="0"/>
              </a:spcAft>
              <a:buChar char="•"/>
              <a:defRPr sz="2500">
                <a:solidFill>
                  <a:srgbClr val="002060"/>
                </a:solidFill>
                <a:latin typeface="+mn-lt"/>
                <a:ea typeface="+mn-ea"/>
              </a:defRPr>
            </a:lvl3pPr>
            <a:lvl4pPr marL="1600227" indent="-228604" algn="l" rtl="0" eaLnBrk="0" fontAlgn="base" hangingPunct="0">
              <a:spcBef>
                <a:spcPct val="20000"/>
              </a:spcBef>
              <a:spcAft>
                <a:spcPct val="0"/>
              </a:spcAft>
              <a:buChar char="–"/>
              <a:defRPr sz="2500">
                <a:solidFill>
                  <a:srgbClr val="002060"/>
                </a:solidFill>
                <a:latin typeface="+mn-lt"/>
                <a:ea typeface="+mn-ea"/>
              </a:defRPr>
            </a:lvl4pPr>
            <a:lvl5pPr marL="2057434" indent="-228604" algn="l" rtl="0" eaLnBrk="0" fontAlgn="base" hangingPunct="0">
              <a:spcBef>
                <a:spcPct val="20000"/>
              </a:spcBef>
              <a:spcAft>
                <a:spcPct val="0"/>
              </a:spcAft>
              <a:buChar char="»"/>
              <a:defRPr sz="2500">
                <a:solidFill>
                  <a:srgbClr val="002060"/>
                </a:solidFill>
                <a:latin typeface="+mn-lt"/>
                <a:ea typeface="+mn-ea"/>
              </a:defRPr>
            </a:lvl5pPr>
            <a:lvl6pPr marL="2514642" indent="-228604" algn="l" rtl="0" fontAlgn="base">
              <a:spcBef>
                <a:spcPct val="20000"/>
              </a:spcBef>
              <a:spcAft>
                <a:spcPct val="0"/>
              </a:spcAft>
              <a:buChar char="»"/>
              <a:defRPr sz="2500">
                <a:solidFill>
                  <a:schemeClr val="bg1"/>
                </a:solidFill>
                <a:latin typeface="+mn-lt"/>
                <a:ea typeface="+mn-ea"/>
              </a:defRPr>
            </a:lvl6pPr>
            <a:lvl7pPr marL="2971849" indent="-228604" algn="l" rtl="0" fontAlgn="base">
              <a:spcBef>
                <a:spcPct val="20000"/>
              </a:spcBef>
              <a:spcAft>
                <a:spcPct val="0"/>
              </a:spcAft>
              <a:buChar char="»"/>
              <a:defRPr sz="2500">
                <a:solidFill>
                  <a:schemeClr val="bg1"/>
                </a:solidFill>
                <a:latin typeface="+mn-lt"/>
                <a:ea typeface="+mn-ea"/>
              </a:defRPr>
            </a:lvl7pPr>
            <a:lvl8pPr marL="3429057" indent="-228604" algn="l" rtl="0" fontAlgn="base">
              <a:spcBef>
                <a:spcPct val="20000"/>
              </a:spcBef>
              <a:spcAft>
                <a:spcPct val="0"/>
              </a:spcAft>
              <a:buChar char="»"/>
              <a:defRPr sz="2500">
                <a:solidFill>
                  <a:schemeClr val="bg1"/>
                </a:solidFill>
                <a:latin typeface="+mn-lt"/>
                <a:ea typeface="+mn-ea"/>
              </a:defRPr>
            </a:lvl8pPr>
            <a:lvl9pPr marL="3886265" indent="-228604" algn="l" rtl="0" fontAlgn="base">
              <a:spcBef>
                <a:spcPct val="20000"/>
              </a:spcBef>
              <a:spcAft>
                <a:spcPct val="0"/>
              </a:spcAft>
              <a:buChar char="»"/>
              <a:defRPr sz="2500">
                <a:solidFill>
                  <a:schemeClr val="bg1"/>
                </a:solidFill>
                <a:latin typeface="+mn-lt"/>
                <a:ea typeface="+mn-ea"/>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900" b="0" i="0" u="none" strike="noStrike" kern="1200" cap="none" spc="0" normalizeH="0" baseline="0" noProof="0" dirty="0">
                <a:ln>
                  <a:noFill/>
                </a:ln>
                <a:solidFill>
                  <a:srgbClr val="000000"/>
                </a:solidFill>
                <a:effectLst/>
                <a:uLnTx/>
                <a:uFillTx/>
                <a:latin typeface="Calibri"/>
                <a:ea typeface="+mn-ea"/>
                <a:cs typeface="+mn-cs"/>
              </a:rPr>
              <a:t>Jerusalem GH et al. </a:t>
            </a:r>
            <a:br>
              <a:rPr kumimoji="0" lang="en-US" sz="2900" b="0" i="0" u="none" strike="noStrike" kern="1200" cap="none" spc="0" normalizeH="0" baseline="0" noProof="0" dirty="0">
                <a:ln>
                  <a:noFill/>
                </a:ln>
                <a:solidFill>
                  <a:srgbClr val="000000"/>
                </a:solidFill>
                <a:effectLst/>
                <a:uLnTx/>
                <a:uFillTx/>
                <a:latin typeface="Calibri"/>
                <a:ea typeface="+mn-ea"/>
                <a:cs typeface="+mn-cs"/>
              </a:rPr>
            </a:br>
            <a:r>
              <a:rPr kumimoji="0" lang="en-US" sz="29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ASCO 2021;Abstract </a:t>
            </a:r>
            <a:r>
              <a:rPr lang="en-US" sz="2900" b="0" kern="0" dirty="0">
                <a:solidFill>
                  <a:srgbClr val="000000"/>
                </a:solidFill>
                <a:latin typeface="Calibri" panose="020F0502020204030204" pitchFamily="34" charset="0"/>
                <a:cs typeface="Calibri" panose="020F0502020204030204" pitchFamily="34" charset="0"/>
              </a:rPr>
              <a:t>526</a:t>
            </a:r>
            <a:r>
              <a:rPr kumimoji="0" lang="en-US" sz="29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p>
        </p:txBody>
      </p:sp>
    </p:spTree>
    <p:extLst>
      <p:ext uri="{BB962C8B-B14F-4D97-AF65-F5344CB8AC3E}">
        <p14:creationId xmlns:p14="http://schemas.microsoft.com/office/powerpoint/2010/main" val="8155953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840" y="72382"/>
            <a:ext cx="11824159" cy="666385"/>
          </a:xfrm>
        </p:spPr>
        <p:txBody>
          <a:bodyPr>
            <a:normAutofit/>
          </a:bodyPr>
          <a:lstStyle/>
          <a:p>
            <a:r>
              <a:rPr lang="en-US" sz="2800" dirty="0"/>
              <a:t>DESTINY Breast-01: Efficacy with T-</a:t>
            </a:r>
            <a:r>
              <a:rPr lang="en-US" sz="2800" dirty="0" err="1"/>
              <a:t>DXd</a:t>
            </a:r>
            <a:r>
              <a:rPr lang="en-US" sz="2800" dirty="0"/>
              <a:t> – CNS Subgroup</a:t>
            </a:r>
          </a:p>
        </p:txBody>
      </p:sp>
      <p:sp>
        <p:nvSpPr>
          <p:cNvPr id="8" name="TextBox 7">
            <a:extLst>
              <a:ext uri="{FF2B5EF4-FFF2-40B4-BE49-F238E27FC236}">
                <a16:creationId xmlns:a16="http://schemas.microsoft.com/office/drawing/2014/main" id="{9DCEEE01-9005-4082-A6FF-44B4802AD6C5}"/>
              </a:ext>
            </a:extLst>
          </p:cNvPr>
          <p:cNvSpPr txBox="1"/>
          <p:nvPr/>
        </p:nvSpPr>
        <p:spPr>
          <a:xfrm>
            <a:off x="56019" y="6178918"/>
            <a:ext cx="160985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13468"/>
                </a:solidFill>
                <a:effectLst/>
                <a:uLnTx/>
                <a:uFillTx/>
                <a:latin typeface="Trebuchet MS"/>
                <a:ea typeface="+mn-ea"/>
                <a:cs typeface="+mn-cs"/>
              </a:rPr>
              <a:t>@ErikaHamilton9</a:t>
            </a:r>
          </a:p>
        </p:txBody>
      </p:sp>
      <p:sp>
        <p:nvSpPr>
          <p:cNvPr id="13" name="TextBox 12"/>
          <p:cNvSpPr txBox="1"/>
          <p:nvPr/>
        </p:nvSpPr>
        <p:spPr>
          <a:xfrm>
            <a:off x="1315616" y="1498029"/>
            <a:ext cx="382555" cy="181481"/>
          </a:xfrm>
          <a:prstGeom prst="rect">
            <a:avLst/>
          </a:prstGeom>
        </p:spPr>
        <p:txBody>
          <a:bodyPr vert="horz" wrap="square" lIns="91440" tIns="45720" rIns="91440" bIns="45720" rtlCol="0">
            <a:noAutofit/>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US" sz="2400" b="1" i="0" u="none" strike="noStrike" kern="1200" cap="none" spc="0" normalizeH="0" baseline="0" noProof="0" dirty="0">
              <a:ln>
                <a:noFill/>
              </a:ln>
              <a:solidFill>
                <a:srgbClr val="001641"/>
              </a:solidFill>
              <a:effectLst/>
              <a:uLnTx/>
              <a:uFillTx/>
              <a:latin typeface="Arial" panose="020B0604020202020204" pitchFamily="34" charset="0"/>
              <a:ea typeface="+mn-ea"/>
              <a:cs typeface="Arial" panose="020B0604020202020204" pitchFamily="34" charset="0"/>
            </a:endParaRPr>
          </a:p>
        </p:txBody>
      </p:sp>
      <p:pic>
        <p:nvPicPr>
          <p:cNvPr id="4" name="Picture 3"/>
          <p:cNvPicPr>
            <a:picLocks noChangeAspect="1"/>
          </p:cNvPicPr>
          <p:nvPr/>
        </p:nvPicPr>
        <p:blipFill rotWithShape="1">
          <a:blip r:embed="rId3"/>
          <a:srcRect t="14883"/>
          <a:stretch/>
        </p:blipFill>
        <p:spPr>
          <a:xfrm>
            <a:off x="7045680" y="1867960"/>
            <a:ext cx="4738883" cy="3159300"/>
          </a:xfrm>
          <a:prstGeom prst="rect">
            <a:avLst/>
          </a:prstGeom>
          <a:ln w="19050">
            <a:solidFill>
              <a:schemeClr val="tx1"/>
            </a:solidFill>
          </a:ln>
        </p:spPr>
      </p:pic>
      <p:sp>
        <p:nvSpPr>
          <p:cNvPr id="6" name="TextBox 5"/>
          <p:cNvSpPr txBox="1"/>
          <p:nvPr/>
        </p:nvSpPr>
        <p:spPr>
          <a:xfrm>
            <a:off x="898646" y="953326"/>
            <a:ext cx="4314485" cy="326571"/>
          </a:xfrm>
          <a:prstGeom prst="rect">
            <a:avLst/>
          </a:prstGeom>
          <a:solidFill>
            <a:schemeClr val="bg1">
              <a:lumMod val="85000"/>
            </a:schemeClr>
          </a:solidFill>
        </p:spPr>
        <p:txBody>
          <a:bodyPr vert="horz" wrap="none" lIns="91440" tIns="45720" rIns="91440" bIns="4572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3173E"/>
                </a:solidFill>
                <a:effectLst/>
                <a:uLnTx/>
                <a:uFillTx/>
                <a:latin typeface="Arial" panose="020B0604020202020204"/>
                <a:ea typeface="+mn-ea"/>
                <a:cs typeface="+mn-cs"/>
              </a:rPr>
              <a:t>Best response in brain lesions in CNS subgroup</a:t>
            </a:r>
            <a:r>
              <a:rPr kumimoji="0" lang="en-US" sz="1400" b="1" i="0" u="none" strike="noStrike" kern="1200" cap="none" spc="0" normalizeH="0" baseline="30000" noProof="0" dirty="0">
                <a:ln>
                  <a:noFill/>
                </a:ln>
                <a:solidFill>
                  <a:srgbClr val="03173E"/>
                </a:solidFill>
                <a:effectLst/>
                <a:uLnTx/>
                <a:uFillTx/>
                <a:latin typeface="Arial" panose="020B0604020202020204"/>
                <a:ea typeface="+mn-ea"/>
                <a:cs typeface="+mn-cs"/>
              </a:rPr>
              <a:t>1</a:t>
            </a:r>
            <a:endParaRPr kumimoji="0" lang="en-US" sz="1400" b="1" i="0" u="none" strike="noStrike" kern="1200" cap="none" spc="0" normalizeH="0" baseline="30000" noProof="0" dirty="0">
              <a:ln>
                <a:noFill/>
              </a:ln>
              <a:solidFill>
                <a:srgbClr val="03173E"/>
              </a:solidFill>
              <a:effectLst/>
              <a:uLnTx/>
              <a:uFillTx/>
              <a:latin typeface="Arial" panose="020B0604020202020204" pitchFamily="34" charset="0"/>
              <a:ea typeface="+mn-ea"/>
              <a:cs typeface="Arial" panose="020B0604020202020204" pitchFamily="34" charset="0"/>
            </a:endParaRPr>
          </a:p>
        </p:txBody>
      </p:sp>
      <p:sp>
        <p:nvSpPr>
          <p:cNvPr id="9" name="TextBox 8"/>
          <p:cNvSpPr txBox="1"/>
          <p:nvPr/>
        </p:nvSpPr>
        <p:spPr>
          <a:xfrm>
            <a:off x="8143049" y="1462592"/>
            <a:ext cx="2544146" cy="326571"/>
          </a:xfrm>
          <a:prstGeom prst="rect">
            <a:avLst/>
          </a:prstGeom>
          <a:solidFill>
            <a:schemeClr val="bg1">
              <a:lumMod val="85000"/>
            </a:schemeClr>
          </a:solidFill>
        </p:spPr>
        <p:txBody>
          <a:bodyPr vert="horz" wrap="none" lIns="91440" tIns="45720" rIns="91440" bIns="4572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3173E"/>
                </a:solidFill>
                <a:effectLst/>
                <a:uLnTx/>
                <a:uFillTx/>
                <a:latin typeface="Arial" panose="020B0604020202020204"/>
                <a:ea typeface="+mn-ea"/>
                <a:cs typeface="+mn-cs"/>
              </a:rPr>
              <a:t>PFS in CNS subgroup</a:t>
            </a:r>
            <a:r>
              <a:rPr kumimoji="0" lang="en-US" sz="1400" b="1" i="0" u="none" strike="noStrike" kern="1200" cap="none" spc="0" normalizeH="0" baseline="30000" noProof="0" dirty="0">
                <a:ln>
                  <a:noFill/>
                </a:ln>
                <a:solidFill>
                  <a:srgbClr val="03173E"/>
                </a:solidFill>
                <a:effectLst/>
                <a:uLnTx/>
                <a:uFillTx/>
                <a:latin typeface="Arial" panose="020B0604020202020204"/>
                <a:ea typeface="+mn-ea"/>
                <a:cs typeface="+mn-cs"/>
              </a:rPr>
              <a:t>2</a:t>
            </a:r>
            <a:r>
              <a:rPr kumimoji="0" lang="en-US" sz="1400" b="1" i="0" u="none" strike="noStrike" kern="1200" cap="none" spc="0" normalizeH="0" baseline="0" noProof="0" dirty="0">
                <a:ln>
                  <a:noFill/>
                </a:ln>
                <a:solidFill>
                  <a:srgbClr val="03173E"/>
                </a:solidFill>
                <a:effectLst/>
                <a:uLnTx/>
                <a:uFillTx/>
                <a:latin typeface="Arial" panose="020B0604020202020204"/>
                <a:ea typeface="+mn-ea"/>
                <a:cs typeface="+mn-cs"/>
              </a:rPr>
              <a:t> (n=24)</a:t>
            </a:r>
            <a:endParaRPr kumimoji="0" lang="en-US" sz="1400" b="1" i="0" u="none" strike="noStrike" kern="1200" cap="none" spc="0" normalizeH="0" baseline="0" noProof="0" dirty="0">
              <a:ln>
                <a:noFill/>
              </a:ln>
              <a:solidFill>
                <a:srgbClr val="03173E"/>
              </a:solidFill>
              <a:effectLst/>
              <a:uLnTx/>
              <a:uFillTx/>
              <a:latin typeface="Arial" panose="020B0604020202020204" pitchFamily="34" charset="0"/>
              <a:ea typeface="+mn-ea"/>
              <a:cs typeface="Arial" panose="020B0604020202020204" pitchFamily="34" charset="0"/>
            </a:endParaRPr>
          </a:p>
        </p:txBody>
      </p:sp>
      <p:sp>
        <p:nvSpPr>
          <p:cNvPr id="10" name="TextBox 9"/>
          <p:cNvSpPr txBox="1"/>
          <p:nvPr/>
        </p:nvSpPr>
        <p:spPr>
          <a:xfrm>
            <a:off x="367839" y="4902004"/>
            <a:ext cx="2596078" cy="666385"/>
          </a:xfrm>
          <a:prstGeom prst="rect">
            <a:avLst/>
          </a:prstGeom>
          <a:ln w="12700">
            <a:solidFill>
              <a:schemeClr val="tx1"/>
            </a:solidFill>
          </a:ln>
        </p:spPr>
        <p:txBody>
          <a:bodyPr vert="horz" wrap="none" lIns="91440" tIns="45720" rIns="91440" bIns="45720" rtlCol="0">
            <a:noAutofit/>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kumimoji="0" lang="en-US" sz="1200" b="0" i="0" u="none" strike="noStrike" kern="1200" cap="none" spc="0" normalizeH="0" baseline="0" noProof="0" dirty="0">
                <a:ln>
                  <a:noFill/>
                </a:ln>
                <a:solidFill>
                  <a:srgbClr val="03173E"/>
                </a:solidFill>
                <a:effectLst/>
                <a:uLnTx/>
                <a:uFillTx/>
                <a:latin typeface="Arial" panose="020B0604020202020204" pitchFamily="34" charset="0"/>
                <a:ea typeface="+mn-ea"/>
                <a:cs typeface="Arial" panose="020B0604020202020204" pitchFamily="34" charset="0"/>
              </a:rPr>
              <a:t>CNS subgroup N=24</a:t>
            </a:r>
          </a:p>
          <a:p>
            <a:pPr marL="0" marR="0" lvl="0" indent="0" algn="l" defTabSz="457200" rtl="0" eaLnBrk="1" fontAlgn="auto" latinLnBrk="0" hangingPunct="1">
              <a:lnSpc>
                <a:spcPct val="100000"/>
              </a:lnSpc>
              <a:spcBef>
                <a:spcPts val="0"/>
              </a:spcBef>
              <a:spcAft>
                <a:spcPts val="0"/>
              </a:spcAft>
              <a:buClrTx/>
              <a:buSzTx/>
              <a:buFont typeface="Arial"/>
              <a:buNone/>
              <a:tabLst/>
              <a:defRPr/>
            </a:pPr>
            <a:r>
              <a:rPr kumimoji="0" lang="en-US" sz="1200" b="0" i="0" u="none" strike="noStrike" kern="1200" cap="none" spc="0" normalizeH="0" baseline="0" noProof="0" dirty="0">
                <a:ln>
                  <a:noFill/>
                </a:ln>
                <a:solidFill>
                  <a:srgbClr val="03173E"/>
                </a:solidFill>
                <a:effectLst/>
                <a:uLnTx/>
                <a:uFillTx/>
                <a:latin typeface="Arial" panose="020B0604020202020204" pitchFamily="34" charset="0"/>
                <a:ea typeface="+mn-ea"/>
                <a:cs typeface="Arial" panose="020B0604020202020204" pitchFamily="34" charset="0"/>
              </a:rPr>
              <a:t>Brain lesions at BL n=17</a:t>
            </a:r>
          </a:p>
          <a:p>
            <a:pPr marL="0" marR="0" lvl="0" indent="0" algn="l" defTabSz="457200" rtl="0" eaLnBrk="1" fontAlgn="auto" latinLnBrk="0" hangingPunct="1">
              <a:lnSpc>
                <a:spcPct val="100000"/>
              </a:lnSpc>
              <a:spcBef>
                <a:spcPts val="0"/>
              </a:spcBef>
              <a:spcAft>
                <a:spcPts val="0"/>
              </a:spcAft>
              <a:buClrTx/>
              <a:buSzTx/>
              <a:buFont typeface="Arial"/>
              <a:buNone/>
              <a:tabLst/>
              <a:defRPr/>
            </a:pPr>
            <a:r>
              <a:rPr kumimoji="0" lang="en-US" sz="1200" b="0" i="0" u="none" strike="noStrike" kern="1200" cap="none" spc="0" normalizeH="0" baseline="0" noProof="0" dirty="0">
                <a:ln>
                  <a:noFill/>
                </a:ln>
                <a:solidFill>
                  <a:srgbClr val="03173E"/>
                </a:solidFill>
                <a:effectLst/>
                <a:uLnTx/>
                <a:uFillTx/>
                <a:latin typeface="Arial" panose="020B0604020202020204" pitchFamily="34" charset="0"/>
                <a:ea typeface="+mn-ea"/>
                <a:cs typeface="Arial" panose="020B0604020202020204" pitchFamily="34" charset="0"/>
              </a:rPr>
              <a:t>Evaluable for response in brain n=15</a:t>
            </a:r>
          </a:p>
        </p:txBody>
      </p:sp>
      <p:sp>
        <p:nvSpPr>
          <p:cNvPr id="11" name="Rectangle 10"/>
          <p:cNvSpPr/>
          <p:nvPr/>
        </p:nvSpPr>
        <p:spPr>
          <a:xfrm>
            <a:off x="9699584" y="1969595"/>
            <a:ext cx="1975221" cy="30777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Median PFS: 18.1 </a:t>
            </a:r>
            <a:r>
              <a:rPr kumimoji="0" lang="en-US" sz="1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mo</a:t>
            </a:r>
            <a:endParaRPr kumimoji="0" lang="en-US" sz="1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14" name="Rectangle 13"/>
          <p:cNvSpPr/>
          <p:nvPr/>
        </p:nvSpPr>
        <p:spPr>
          <a:xfrm>
            <a:off x="7226996" y="5106057"/>
            <a:ext cx="4945176" cy="584775"/>
          </a:xfrm>
          <a:prstGeom prst="rect">
            <a:avLst/>
          </a:prstGeom>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Confirmed ORR in CNS subgroup: 58.3%</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Median </a:t>
            </a:r>
            <a:r>
              <a:rPr kumimoji="0" lang="en-US" sz="1600" b="0"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DoR</a:t>
            </a:r>
            <a:r>
              <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in CNS subgroup: 16.9 months</a:t>
            </a:r>
          </a:p>
        </p:txBody>
      </p:sp>
      <p:sp>
        <p:nvSpPr>
          <p:cNvPr id="15" name="TextBox 14"/>
          <p:cNvSpPr txBox="1"/>
          <p:nvPr/>
        </p:nvSpPr>
        <p:spPr>
          <a:xfrm>
            <a:off x="7319773" y="6486062"/>
            <a:ext cx="2826415"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3173E"/>
                </a:solidFill>
                <a:effectLst/>
                <a:uLnTx/>
                <a:uFillTx/>
                <a:latin typeface="Arial" panose="020B0604020202020204"/>
                <a:ea typeface="+mn-ea"/>
                <a:cs typeface="+mn-cs"/>
              </a:rPr>
              <a:t>1. Jerusalem G et al ASCO 2021; Abstract 526</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3173E"/>
                </a:solidFill>
                <a:effectLst/>
                <a:uLnTx/>
                <a:uFillTx/>
                <a:latin typeface="Arial" panose="020B0604020202020204"/>
                <a:ea typeface="+mn-ea"/>
                <a:cs typeface="+mn-cs"/>
              </a:rPr>
              <a:t>2. Jerusalem G et al ESMO Breast  2020</a:t>
            </a:r>
          </a:p>
        </p:txBody>
      </p:sp>
      <p:pic>
        <p:nvPicPr>
          <p:cNvPr id="5" name="Picture 4"/>
          <p:cNvPicPr>
            <a:picLocks noChangeAspect="1"/>
          </p:cNvPicPr>
          <p:nvPr/>
        </p:nvPicPr>
        <p:blipFill>
          <a:blip r:embed="rId4"/>
          <a:stretch>
            <a:fillRect/>
          </a:stretch>
        </p:blipFill>
        <p:spPr>
          <a:xfrm>
            <a:off x="375946" y="1315696"/>
            <a:ext cx="5263055" cy="3540952"/>
          </a:xfrm>
          <a:prstGeom prst="rect">
            <a:avLst/>
          </a:prstGeom>
          <a:ln w="12700">
            <a:solidFill>
              <a:schemeClr val="tx1"/>
            </a:solidFill>
          </a:ln>
        </p:spPr>
      </p:pic>
      <p:sp>
        <p:nvSpPr>
          <p:cNvPr id="12" name="TextBox 11"/>
          <p:cNvSpPr txBox="1"/>
          <p:nvPr/>
        </p:nvSpPr>
        <p:spPr>
          <a:xfrm>
            <a:off x="0" y="5590288"/>
            <a:ext cx="6379802" cy="438473"/>
          </a:xfrm>
          <a:prstGeom prst="rect">
            <a:avLst/>
          </a:prstGeom>
        </p:spPr>
        <p:txBody>
          <a:bodyPr vert="horz" wrap="none" lIns="91440" tIns="45720" rIns="91440" bIns="45720" rtlCol="0">
            <a:no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7/17 pts with brain lesions at BL had a PR in CNS lesions (41.2%)</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US" sz="2400" b="1" i="0" u="none" strike="noStrike" kern="1200" cap="none" spc="0" normalizeH="0" baseline="0" noProof="0" dirty="0">
              <a:ln>
                <a:noFill/>
              </a:ln>
              <a:solidFill>
                <a:srgbClr val="001641"/>
              </a:solidFill>
              <a:effectLst/>
              <a:uLnTx/>
              <a:uFillTx/>
              <a:latin typeface="Arial" panose="020B0604020202020204" pitchFamily="34" charset="0"/>
              <a:ea typeface="+mn-ea"/>
              <a:cs typeface="Arial" panose="020B0604020202020204" pitchFamily="34" charset="0"/>
            </a:endParaRPr>
          </a:p>
        </p:txBody>
      </p:sp>
      <p:sp>
        <p:nvSpPr>
          <p:cNvPr id="16" name="Rectangle 15">
            <a:extLst>
              <a:ext uri="{FF2B5EF4-FFF2-40B4-BE49-F238E27FC236}">
                <a16:creationId xmlns:a16="http://schemas.microsoft.com/office/drawing/2014/main" id="{7498B0D0-0193-FF4D-99FB-FCCDB15EC956}"/>
              </a:ext>
            </a:extLst>
          </p:cNvPr>
          <p:cNvSpPr/>
          <p:nvPr/>
        </p:nvSpPr>
        <p:spPr>
          <a:xfrm>
            <a:off x="132079" y="6496362"/>
            <a:ext cx="2880917" cy="3231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Courtesy of Erika Hamilton, MD</a:t>
            </a:r>
          </a:p>
        </p:txBody>
      </p:sp>
    </p:spTree>
    <p:extLst>
      <p:ext uri="{BB962C8B-B14F-4D97-AF65-F5344CB8AC3E}">
        <p14:creationId xmlns:p14="http://schemas.microsoft.com/office/powerpoint/2010/main" val="1190054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40" y="1556792"/>
            <a:ext cx="9364840" cy="4799013"/>
          </a:xfrm>
        </p:spPr>
        <p:txBody>
          <a:bodyPr/>
          <a:lstStyle/>
          <a:p>
            <a:pPr marL="98425" indent="0">
              <a:buNone/>
            </a:pPr>
            <a:r>
              <a:rPr lang="en-US" sz="2500" b="0" dirty="0"/>
              <a:t>This activity is supported by educational grants from AstraZeneca Pharmaceuticals LP, Daiichi Sankyo Inc, Exact Sciences Inc, Lilly, Merck, Novartis, Puma Biotechnology Inc and </a:t>
            </a:r>
            <a:r>
              <a:rPr lang="en-US" sz="2500" b="0" dirty="0" err="1"/>
              <a:t>Seagen</a:t>
            </a:r>
            <a:r>
              <a:rPr lang="en-US" sz="2500" b="0" dirty="0"/>
              <a:t> Inc.</a:t>
            </a:r>
          </a:p>
        </p:txBody>
      </p:sp>
    </p:spTree>
    <p:extLst>
      <p:ext uri="{BB962C8B-B14F-4D97-AF65-F5344CB8AC3E}">
        <p14:creationId xmlns:p14="http://schemas.microsoft.com/office/powerpoint/2010/main" val="171323899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DA34A8-60E8-2045-823B-D70C8BAE991F}"/>
              </a:ext>
            </a:extLst>
          </p:cNvPr>
          <p:cNvSpPr/>
          <p:nvPr/>
        </p:nvSpPr>
        <p:spPr>
          <a:xfrm>
            <a:off x="6254944" y="1011383"/>
            <a:ext cx="5937054" cy="4660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35" name="Group 34">
            <a:extLst>
              <a:ext uri="{FF2B5EF4-FFF2-40B4-BE49-F238E27FC236}">
                <a16:creationId xmlns:a16="http://schemas.microsoft.com/office/drawing/2014/main" id="{1139EB62-1ED6-4813-9541-9F083FF31001}"/>
              </a:ext>
            </a:extLst>
          </p:cNvPr>
          <p:cNvGrpSpPr/>
          <p:nvPr/>
        </p:nvGrpSpPr>
        <p:grpSpPr>
          <a:xfrm>
            <a:off x="6254944" y="2089713"/>
            <a:ext cx="5456342" cy="3401981"/>
            <a:chOff x="6254944" y="2377811"/>
            <a:chExt cx="5456342" cy="3401981"/>
          </a:xfrm>
        </p:grpSpPr>
        <p:pic>
          <p:nvPicPr>
            <p:cNvPr id="22" name="Picture 21" descr="Chart&#10;&#10;Description automatically generated">
              <a:extLst>
                <a:ext uri="{FF2B5EF4-FFF2-40B4-BE49-F238E27FC236}">
                  <a16:creationId xmlns:a16="http://schemas.microsoft.com/office/drawing/2014/main" id="{6452553A-1191-4F2E-B52D-BF52BFA02168}"/>
                </a:ext>
              </a:extLst>
            </p:cNvPr>
            <p:cNvPicPr>
              <a:picLocks noChangeAspect="1"/>
            </p:cNvPicPr>
            <p:nvPr/>
          </p:nvPicPr>
          <p:blipFill rotWithShape="1">
            <a:blip r:embed="rId2">
              <a:extLst>
                <a:ext uri="{28A0092B-C50C-407E-A947-70E740481C1C}">
                  <a14:useLocalDpi xmlns:a14="http://schemas.microsoft.com/office/drawing/2010/main" val="0"/>
                </a:ext>
              </a:extLst>
            </a:blip>
            <a:srcRect l="2339" t="7795" r="1926" b="17516"/>
            <a:stretch/>
          </p:blipFill>
          <p:spPr>
            <a:xfrm>
              <a:off x="6254944" y="2377811"/>
              <a:ext cx="5430713" cy="2809800"/>
            </a:xfrm>
            <a:prstGeom prst="rect">
              <a:avLst/>
            </a:prstGeom>
          </p:spPr>
        </p:pic>
        <p:pic>
          <p:nvPicPr>
            <p:cNvPr id="38" name="Picture 37" descr="Chart&#10;&#10;Description automatically generated">
              <a:extLst>
                <a:ext uri="{FF2B5EF4-FFF2-40B4-BE49-F238E27FC236}">
                  <a16:creationId xmlns:a16="http://schemas.microsoft.com/office/drawing/2014/main" id="{9DF17A76-CC74-43CB-AE50-FBC78350D9B7}"/>
                </a:ext>
              </a:extLst>
            </p:cNvPr>
            <p:cNvPicPr>
              <a:picLocks noChangeAspect="1"/>
            </p:cNvPicPr>
            <p:nvPr/>
          </p:nvPicPr>
          <p:blipFill rotWithShape="1">
            <a:blip r:embed="rId2">
              <a:extLst>
                <a:ext uri="{28A0092B-C50C-407E-A947-70E740481C1C}">
                  <a14:useLocalDpi xmlns:a14="http://schemas.microsoft.com/office/drawing/2010/main" val="0"/>
                </a:ext>
              </a:extLst>
            </a:blip>
            <a:srcRect l="2339" t="83896" r="1926"/>
            <a:stretch/>
          </p:blipFill>
          <p:spPr>
            <a:xfrm>
              <a:off x="6403075" y="5187611"/>
              <a:ext cx="5308211" cy="592181"/>
            </a:xfrm>
            <a:prstGeom prst="rect">
              <a:avLst/>
            </a:prstGeom>
          </p:spPr>
        </p:pic>
      </p:grpSp>
      <p:grpSp>
        <p:nvGrpSpPr>
          <p:cNvPr id="32" name="Group 31">
            <a:extLst>
              <a:ext uri="{FF2B5EF4-FFF2-40B4-BE49-F238E27FC236}">
                <a16:creationId xmlns:a16="http://schemas.microsoft.com/office/drawing/2014/main" id="{DF140CB4-DC0B-4FF2-BEF1-A7146EFE3D73}"/>
              </a:ext>
            </a:extLst>
          </p:cNvPr>
          <p:cNvGrpSpPr/>
          <p:nvPr/>
        </p:nvGrpSpPr>
        <p:grpSpPr>
          <a:xfrm>
            <a:off x="72177" y="2137046"/>
            <a:ext cx="5349915" cy="3314183"/>
            <a:chOff x="72177" y="2425144"/>
            <a:chExt cx="5349915" cy="3314183"/>
          </a:xfrm>
        </p:grpSpPr>
        <p:pic>
          <p:nvPicPr>
            <p:cNvPr id="19" name="Picture 18" descr="A picture containing chart&#10;&#10;Description automatically generated">
              <a:extLst>
                <a:ext uri="{FF2B5EF4-FFF2-40B4-BE49-F238E27FC236}">
                  <a16:creationId xmlns:a16="http://schemas.microsoft.com/office/drawing/2014/main" id="{BAB51549-7F3C-40D7-828E-DC48F170B361}"/>
                </a:ext>
              </a:extLst>
            </p:cNvPr>
            <p:cNvPicPr>
              <a:picLocks noChangeAspect="1"/>
            </p:cNvPicPr>
            <p:nvPr/>
          </p:nvPicPr>
          <p:blipFill rotWithShape="1">
            <a:blip r:embed="rId3">
              <a:extLst>
                <a:ext uri="{28A0092B-C50C-407E-A947-70E740481C1C}">
                  <a14:useLocalDpi xmlns:a14="http://schemas.microsoft.com/office/drawing/2010/main" val="0"/>
                </a:ext>
              </a:extLst>
            </a:blip>
            <a:srcRect l="2220" r="2908" b="19081"/>
            <a:stretch/>
          </p:blipFill>
          <p:spPr>
            <a:xfrm>
              <a:off x="72177" y="2425144"/>
              <a:ext cx="5308214" cy="2762468"/>
            </a:xfrm>
            <a:prstGeom prst="rect">
              <a:avLst/>
            </a:prstGeom>
          </p:spPr>
        </p:pic>
        <p:pic>
          <p:nvPicPr>
            <p:cNvPr id="39" name="Picture 38" descr="A picture containing chart&#10;&#10;Description automatically generated">
              <a:extLst>
                <a:ext uri="{FF2B5EF4-FFF2-40B4-BE49-F238E27FC236}">
                  <a16:creationId xmlns:a16="http://schemas.microsoft.com/office/drawing/2014/main" id="{908D0A80-223E-4B3C-89B7-47CA47F8A943}"/>
                </a:ext>
              </a:extLst>
            </p:cNvPr>
            <p:cNvPicPr>
              <a:picLocks noChangeAspect="1"/>
            </p:cNvPicPr>
            <p:nvPr/>
          </p:nvPicPr>
          <p:blipFill rotWithShape="1">
            <a:blip r:embed="rId3">
              <a:extLst>
                <a:ext uri="{28A0092B-C50C-407E-A947-70E740481C1C}">
                  <a14:useLocalDpi xmlns:a14="http://schemas.microsoft.com/office/drawing/2010/main" val="0"/>
                </a:ext>
              </a:extLst>
            </a:blip>
            <a:srcRect l="2220" t="82654" r="2908"/>
            <a:stretch/>
          </p:blipFill>
          <p:spPr>
            <a:xfrm>
              <a:off x="95289" y="5145072"/>
              <a:ext cx="5326803" cy="594255"/>
            </a:xfrm>
            <a:prstGeom prst="rect">
              <a:avLst/>
            </a:prstGeom>
          </p:spPr>
        </p:pic>
      </p:grpSp>
      <p:sp>
        <p:nvSpPr>
          <p:cNvPr id="2" name="Title 1"/>
          <p:cNvSpPr>
            <a:spLocks noGrp="1"/>
          </p:cNvSpPr>
          <p:nvPr>
            <p:ph type="title"/>
          </p:nvPr>
        </p:nvSpPr>
        <p:spPr>
          <a:xfrm>
            <a:off x="10805" y="142421"/>
            <a:ext cx="12181195" cy="784225"/>
          </a:xfrm>
        </p:spPr>
        <p:txBody>
          <a:bodyPr>
            <a:normAutofit fontScale="90000"/>
          </a:bodyPr>
          <a:lstStyle/>
          <a:p>
            <a:r>
              <a:rPr lang="en-US" dirty="0">
                <a:solidFill>
                  <a:schemeClr val="tx1"/>
                </a:solidFill>
              </a:rPr>
              <a:t>HER2CLIMB: </a:t>
            </a:r>
            <a:br>
              <a:rPr lang="en-US" dirty="0">
                <a:solidFill>
                  <a:schemeClr val="tx1"/>
                </a:solidFill>
              </a:rPr>
            </a:br>
            <a:r>
              <a:rPr lang="en-US" b="0" dirty="0">
                <a:solidFill>
                  <a:schemeClr val="tx1"/>
                </a:solidFill>
              </a:rPr>
              <a:t>PFS and OS with Tucatinib in Patients with HER2+ MBC</a:t>
            </a:r>
            <a:endParaRPr lang="en-CA" b="0" dirty="0">
              <a:solidFill>
                <a:schemeClr val="tx1"/>
              </a:solidFill>
            </a:endParaRPr>
          </a:p>
        </p:txBody>
      </p:sp>
      <p:sp>
        <p:nvSpPr>
          <p:cNvPr id="14" name="TextBox 13">
            <a:extLst>
              <a:ext uri="{FF2B5EF4-FFF2-40B4-BE49-F238E27FC236}">
                <a16:creationId xmlns:a16="http://schemas.microsoft.com/office/drawing/2014/main" id="{C2E7393D-B20A-45BB-AFBE-DDF06F1371F3}"/>
              </a:ext>
            </a:extLst>
          </p:cNvPr>
          <p:cNvSpPr txBox="1"/>
          <p:nvPr/>
        </p:nvSpPr>
        <p:spPr bwMode="auto">
          <a:xfrm>
            <a:off x="10805" y="1296564"/>
            <a:ext cx="55701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609356" rtl="0" eaLnBrk="1" fontAlgn="auto"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err="1">
                <a:ln>
                  <a:noFill/>
                </a:ln>
                <a:solidFill>
                  <a:srgbClr val="920031"/>
                </a:solidFill>
                <a:effectLst/>
                <a:uLnTx/>
                <a:uFillTx/>
                <a:latin typeface="Arial"/>
                <a:ea typeface="+mn-ea"/>
                <a:cs typeface="Calibri" panose="020F0502020204030204" pitchFamily="34" charset="0"/>
              </a:rPr>
              <a:t>PFS</a:t>
            </a:r>
            <a:r>
              <a:rPr kumimoji="0" lang="en-US" sz="1800" b="1" i="0" u="none" strike="noStrike" kern="1200" cap="none" spc="0" normalizeH="0" baseline="0" noProof="0" dirty="0">
                <a:ln>
                  <a:noFill/>
                </a:ln>
                <a:solidFill>
                  <a:srgbClr val="920031"/>
                </a:solidFill>
                <a:effectLst/>
                <a:uLnTx/>
                <a:uFillTx/>
                <a:latin typeface="Arial"/>
                <a:ea typeface="+mn-ea"/>
                <a:cs typeface="Calibri" panose="020F0502020204030204" pitchFamily="34" charset="0"/>
              </a:rPr>
              <a:t> (primary end‑point analysis population*)</a:t>
            </a:r>
          </a:p>
        </p:txBody>
      </p:sp>
      <p:sp>
        <p:nvSpPr>
          <p:cNvPr id="15" name="TextBox 14">
            <a:extLst>
              <a:ext uri="{FF2B5EF4-FFF2-40B4-BE49-F238E27FC236}">
                <a16:creationId xmlns:a16="http://schemas.microsoft.com/office/drawing/2014/main" id="{EB4CE7D0-DC8F-4EA3-AAB8-620EE896DBF1}"/>
              </a:ext>
            </a:extLst>
          </p:cNvPr>
          <p:cNvSpPr txBox="1"/>
          <p:nvPr/>
        </p:nvSpPr>
        <p:spPr bwMode="auto">
          <a:xfrm>
            <a:off x="6611093" y="1290008"/>
            <a:ext cx="45443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609356" rtl="0" eaLnBrk="1" fontAlgn="auto"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920031"/>
                </a:solidFill>
                <a:effectLst/>
                <a:uLnTx/>
                <a:uFillTx/>
                <a:latin typeface="Arial"/>
                <a:ea typeface="+mn-ea"/>
                <a:cs typeface="Calibri" panose="020F0502020204030204" pitchFamily="34" charset="0"/>
              </a:rPr>
              <a:t>OS (total population</a:t>
            </a:r>
            <a:r>
              <a:rPr kumimoji="0" lang="en-US" sz="1800" b="1" i="0" u="none" strike="noStrike" kern="1200" cap="none" spc="0" normalizeH="0" baseline="30000" noProof="0" dirty="0">
                <a:ln>
                  <a:noFill/>
                </a:ln>
                <a:solidFill>
                  <a:srgbClr val="920031"/>
                </a:solidFill>
                <a:effectLst/>
                <a:uLnTx/>
                <a:uFillTx/>
                <a:latin typeface="Arial"/>
                <a:ea typeface="+mn-ea"/>
                <a:cs typeface="Calibri" panose="020F0502020204030204" pitchFamily="34" charset="0"/>
              </a:rPr>
              <a:t>†</a:t>
            </a:r>
            <a:r>
              <a:rPr kumimoji="0" lang="en-US" sz="1800" b="1" i="0" u="none" strike="noStrike" kern="1200" cap="none" spc="0" normalizeH="0" baseline="0" noProof="0" dirty="0">
                <a:ln>
                  <a:noFill/>
                </a:ln>
                <a:solidFill>
                  <a:srgbClr val="920031"/>
                </a:solidFill>
                <a:effectLst/>
                <a:uLnTx/>
                <a:uFillTx/>
                <a:latin typeface="Arial"/>
                <a:ea typeface="+mn-ea"/>
                <a:cs typeface="Calibri" panose="020F0502020204030204" pitchFamily="34" charset="0"/>
              </a:rPr>
              <a:t>) </a:t>
            </a:r>
          </a:p>
        </p:txBody>
      </p:sp>
      <p:sp>
        <p:nvSpPr>
          <p:cNvPr id="16" name="Text Box 11">
            <a:extLst>
              <a:ext uri="{FF2B5EF4-FFF2-40B4-BE49-F238E27FC236}">
                <a16:creationId xmlns:a16="http://schemas.microsoft.com/office/drawing/2014/main" id="{35BA1C12-7BD2-4B5E-9AE1-3520117BE816}"/>
              </a:ext>
            </a:extLst>
          </p:cNvPr>
          <p:cNvSpPr txBox="1">
            <a:spLocks noChangeArrowheads="1"/>
          </p:cNvSpPr>
          <p:nvPr/>
        </p:nvSpPr>
        <p:spPr bwMode="auto">
          <a:xfrm>
            <a:off x="427039" y="6095782"/>
            <a:ext cx="1027906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200" b="0" i="0" u="none" strike="noStrike" kern="1200" cap="none" spc="0" normalizeH="0" baseline="0" noProof="0" dirty="0">
                <a:ln>
                  <a:noFill/>
                </a:ln>
                <a:solidFill>
                  <a:prstClr val="black"/>
                </a:solidFill>
                <a:effectLst/>
                <a:uLnTx/>
                <a:uFillTx/>
                <a:latin typeface="Arial Narrow" pitchFamily="34" charset="0"/>
                <a:ea typeface="+mn-ea"/>
                <a:cs typeface="+mn-cs"/>
              </a:rPr>
              <a:t>*Estimated </a:t>
            </a:r>
            <a:r>
              <a:rPr kumimoji="0" lang="en-US" altLang="en-US" sz="1200" b="0" i="0" u="none" strike="noStrike" kern="1200" cap="none" spc="0" normalizeH="0" baseline="0" noProof="0" dirty="0" err="1">
                <a:ln>
                  <a:noFill/>
                </a:ln>
                <a:solidFill>
                  <a:prstClr val="black"/>
                </a:solidFill>
                <a:effectLst/>
                <a:uLnTx/>
                <a:uFillTx/>
                <a:latin typeface="Arial Narrow" pitchFamily="34" charset="0"/>
                <a:ea typeface="+mn-ea"/>
                <a:cs typeface="+mn-cs"/>
              </a:rPr>
              <a:t>PFS</a:t>
            </a:r>
            <a:r>
              <a:rPr kumimoji="0" lang="en-US" altLang="en-US" sz="1200" b="0" i="0" u="none" strike="noStrike" kern="1200" cap="none" spc="0" normalizeH="0" baseline="0" noProof="0" dirty="0">
                <a:ln>
                  <a:noFill/>
                </a:ln>
                <a:solidFill>
                  <a:prstClr val="black"/>
                </a:solidFill>
                <a:effectLst/>
                <a:uLnTx/>
                <a:uFillTx/>
                <a:latin typeface="Arial Narrow" pitchFamily="34" charset="0"/>
                <a:ea typeface="+mn-ea"/>
                <a:cs typeface="+mn-cs"/>
              </a:rPr>
              <a:t> at 1 year among first 480 patients randomized; †Estimated OS at 2 years among total population of 612 patients randomized; </a:t>
            </a:r>
            <a:r>
              <a:rPr kumimoji="0" lang="en-US" altLang="en-US" sz="1200" b="0" i="0" u="none" strike="noStrike" kern="1200" cap="none" spc="0" normalizeH="0" baseline="0" noProof="0" dirty="0" err="1">
                <a:ln>
                  <a:noFill/>
                </a:ln>
                <a:solidFill>
                  <a:prstClr val="black"/>
                </a:solidFill>
                <a:effectLst/>
                <a:uLnTx/>
                <a:uFillTx/>
                <a:latin typeface="Arial Narrow" pitchFamily="34" charset="0"/>
                <a:ea typeface="+mn-ea"/>
                <a:cs typeface="+mn-cs"/>
              </a:rPr>
              <a:t>HR</a:t>
            </a:r>
            <a:r>
              <a:rPr kumimoji="0" lang="en-US" altLang="en-US" sz="1200" b="0" i="0" u="none" strike="noStrike" kern="1200" cap="none" spc="0" normalizeH="0" baseline="0" noProof="0" dirty="0">
                <a:ln>
                  <a:noFill/>
                </a:ln>
                <a:solidFill>
                  <a:prstClr val="black"/>
                </a:solidFill>
                <a:effectLst/>
                <a:uLnTx/>
                <a:uFillTx/>
                <a:latin typeface="Arial Narrow" pitchFamily="34" charset="0"/>
                <a:ea typeface="+mn-ea"/>
                <a:cs typeface="+mn-cs"/>
              </a:rPr>
              <a:t>: hazard ratio; </a:t>
            </a:r>
            <a:r>
              <a:rPr kumimoji="0" lang="en-US" altLang="en-US" sz="1200" b="0" i="0" u="none" strike="noStrike" kern="1200" cap="none" spc="0" normalizeH="0" baseline="0" noProof="0" dirty="0" err="1">
                <a:ln>
                  <a:noFill/>
                </a:ln>
                <a:solidFill>
                  <a:prstClr val="black"/>
                </a:solidFill>
                <a:effectLst/>
                <a:uLnTx/>
                <a:uFillTx/>
                <a:latin typeface="Arial Narrow" pitchFamily="34" charset="0"/>
                <a:ea typeface="+mn-ea"/>
                <a:cs typeface="+mn-cs"/>
              </a:rPr>
              <a:t>ICR</a:t>
            </a:r>
            <a:r>
              <a:rPr kumimoji="0" lang="en-US" altLang="en-US" sz="1200" b="0" i="0" u="none" strike="noStrike" kern="1200" cap="none" spc="0" normalizeH="0" baseline="0" noProof="0" dirty="0">
                <a:ln>
                  <a:noFill/>
                </a:ln>
                <a:solidFill>
                  <a:prstClr val="black"/>
                </a:solidFill>
                <a:effectLst/>
                <a:uLnTx/>
                <a:uFillTx/>
                <a:latin typeface="Arial Narrow" pitchFamily="34" charset="0"/>
                <a:ea typeface="+mn-ea"/>
                <a:cs typeface="+mn-cs"/>
              </a:rPr>
              <a:t>: independent central review; ORR: objective response rate; OS: overall survival; </a:t>
            </a:r>
            <a:r>
              <a:rPr kumimoji="0" lang="en-US" altLang="en-US" sz="1200" b="0" i="0" u="none" strike="noStrike" kern="1200" cap="none" spc="0" normalizeH="0" baseline="0" noProof="0" dirty="0" err="1">
                <a:ln>
                  <a:noFill/>
                </a:ln>
                <a:solidFill>
                  <a:prstClr val="black"/>
                </a:solidFill>
                <a:effectLst/>
                <a:uLnTx/>
                <a:uFillTx/>
                <a:latin typeface="Arial Narrow" pitchFamily="34" charset="0"/>
                <a:ea typeface="+mn-ea"/>
                <a:cs typeface="+mn-cs"/>
              </a:rPr>
              <a:t>PFS</a:t>
            </a:r>
            <a:r>
              <a:rPr kumimoji="0" lang="en-US" altLang="en-US" sz="1200" b="0" i="0" u="none" strike="noStrike" kern="1200" cap="none" spc="0" normalizeH="0" baseline="0" noProof="0" dirty="0">
                <a:ln>
                  <a:noFill/>
                </a:ln>
                <a:solidFill>
                  <a:prstClr val="black"/>
                </a:solidFill>
                <a:effectLst/>
                <a:uLnTx/>
                <a:uFillTx/>
                <a:latin typeface="Arial Narrow" pitchFamily="34" charset="0"/>
                <a:ea typeface="+mn-ea"/>
                <a:cs typeface="+mn-cs"/>
              </a:rPr>
              <a:t>: progression-free survival; T-DM1: trastuzumab emtansine</a:t>
            </a:r>
          </a:p>
          <a:p>
            <a:pPr marL="0" marR="0" lvl="0" indent="0" algn="l" defTabSz="914400" rtl="0" eaLnBrk="1" fontAlgn="auto"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200" b="0" i="0" u="none" strike="noStrike" kern="1200" cap="none" spc="0" normalizeH="0" baseline="0" noProof="0" dirty="0">
                <a:ln>
                  <a:noFill/>
                </a:ln>
                <a:solidFill>
                  <a:prstClr val="black"/>
                </a:solidFill>
                <a:effectLst/>
                <a:uLnTx/>
                <a:uFillTx/>
                <a:latin typeface="Arial Narrow" pitchFamily="34" charset="0"/>
                <a:ea typeface="+mn-ea"/>
                <a:cs typeface="+mn-cs"/>
              </a:rPr>
              <a:t>Murthy </a:t>
            </a:r>
            <a:r>
              <a:rPr kumimoji="0" lang="en-US" altLang="en-US" sz="1200" b="0" i="0" u="none" strike="noStrike" kern="1200" cap="none" spc="0" normalizeH="0" baseline="0" noProof="0" dirty="0" err="1">
                <a:ln>
                  <a:noFill/>
                </a:ln>
                <a:solidFill>
                  <a:prstClr val="black"/>
                </a:solidFill>
                <a:effectLst/>
                <a:uLnTx/>
                <a:uFillTx/>
                <a:latin typeface="Arial Narrow" pitchFamily="34" charset="0"/>
                <a:ea typeface="+mn-ea"/>
                <a:cs typeface="+mn-cs"/>
              </a:rPr>
              <a:t>RK</a:t>
            </a:r>
            <a:r>
              <a:rPr kumimoji="0" lang="en-US" altLang="en-US" sz="1200" b="0" i="0" u="none" strike="noStrike" kern="1200" cap="none" spc="0" normalizeH="0" baseline="0" noProof="0" dirty="0">
                <a:ln>
                  <a:noFill/>
                </a:ln>
                <a:solidFill>
                  <a:prstClr val="black"/>
                </a:solidFill>
                <a:effectLst/>
                <a:uLnTx/>
                <a:uFillTx/>
                <a:latin typeface="Arial Narrow" pitchFamily="34" charset="0"/>
                <a:ea typeface="+mn-ea"/>
                <a:cs typeface="+mn-cs"/>
              </a:rPr>
              <a:t> et al. </a:t>
            </a:r>
            <a:r>
              <a:rPr kumimoji="0" lang="en-US" altLang="en-US" sz="1200" b="0" i="1" u="none" strike="noStrike" kern="1200" cap="none" spc="0" normalizeH="0" baseline="0" noProof="0" dirty="0" err="1">
                <a:ln>
                  <a:noFill/>
                </a:ln>
                <a:solidFill>
                  <a:prstClr val="black"/>
                </a:solidFill>
                <a:effectLst/>
                <a:uLnTx/>
                <a:uFillTx/>
                <a:latin typeface="Arial Narrow" pitchFamily="34" charset="0"/>
                <a:ea typeface="+mn-ea"/>
                <a:cs typeface="+mn-cs"/>
              </a:rPr>
              <a:t>NEJM</a:t>
            </a:r>
            <a:r>
              <a:rPr kumimoji="0" lang="en-US" altLang="en-US" sz="1200" b="0" i="1" u="none" strike="noStrike" kern="1200" cap="none" spc="0" normalizeH="0" baseline="0" noProof="0" dirty="0">
                <a:ln>
                  <a:noFill/>
                </a:ln>
                <a:solidFill>
                  <a:prstClr val="black"/>
                </a:solidFill>
                <a:effectLst/>
                <a:uLnTx/>
                <a:uFillTx/>
                <a:latin typeface="Arial Narrow" pitchFamily="34" charset="0"/>
                <a:ea typeface="+mn-ea"/>
                <a:cs typeface="+mn-cs"/>
              </a:rPr>
              <a:t> </a:t>
            </a:r>
            <a:r>
              <a:rPr kumimoji="0" lang="en-US" altLang="en-US" sz="1200" b="0" i="0" u="none" strike="noStrike" kern="1200" cap="none" spc="0" normalizeH="0" baseline="0" noProof="0" dirty="0">
                <a:ln>
                  <a:noFill/>
                </a:ln>
                <a:solidFill>
                  <a:prstClr val="black"/>
                </a:solidFill>
                <a:effectLst/>
                <a:uLnTx/>
                <a:uFillTx/>
                <a:latin typeface="Arial Narrow" pitchFamily="34" charset="0"/>
                <a:ea typeface="+mn-ea"/>
                <a:cs typeface="+mn-cs"/>
              </a:rPr>
              <a:t>2019;382:597-609</a:t>
            </a:r>
          </a:p>
        </p:txBody>
      </p:sp>
      <p:sp>
        <p:nvSpPr>
          <p:cNvPr id="17" name="Rectangle 16"/>
          <p:cNvSpPr/>
          <p:nvPr/>
        </p:nvSpPr>
        <p:spPr>
          <a:xfrm>
            <a:off x="10277061" y="2194114"/>
            <a:ext cx="214225" cy="439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rial"/>
              <a:ea typeface="+mn-ea"/>
              <a:cs typeface="+mn-cs"/>
            </a:endParaRPr>
          </a:p>
        </p:txBody>
      </p:sp>
      <p:graphicFrame>
        <p:nvGraphicFramePr>
          <p:cNvPr id="29" name="Table 5">
            <a:extLst>
              <a:ext uri="{FF2B5EF4-FFF2-40B4-BE49-F238E27FC236}">
                <a16:creationId xmlns:a16="http://schemas.microsoft.com/office/drawing/2014/main" id="{32A3B226-0E30-4F77-AC90-F4B8ED0AF4BE}"/>
              </a:ext>
            </a:extLst>
          </p:cNvPr>
          <p:cNvGraphicFramePr>
            <a:graphicFrameLocks noGrp="1"/>
          </p:cNvGraphicFramePr>
          <p:nvPr/>
        </p:nvGraphicFramePr>
        <p:xfrm>
          <a:off x="9363656" y="1075355"/>
          <a:ext cx="2828344" cy="1219200"/>
        </p:xfrm>
        <a:graphic>
          <a:graphicData uri="http://schemas.openxmlformats.org/drawingml/2006/table">
            <a:tbl>
              <a:tblPr firstRow="1" bandRow="1">
                <a:tableStyleId>{5C22544A-7EE6-4342-B048-85BDC9FD1C3A}</a:tableStyleId>
              </a:tblPr>
              <a:tblGrid>
                <a:gridCol w="853360">
                  <a:extLst>
                    <a:ext uri="{9D8B030D-6E8A-4147-A177-3AD203B41FA5}">
                      <a16:colId xmlns:a16="http://schemas.microsoft.com/office/drawing/2014/main" val="225101930"/>
                    </a:ext>
                  </a:extLst>
                </a:gridCol>
                <a:gridCol w="853360">
                  <a:extLst>
                    <a:ext uri="{9D8B030D-6E8A-4147-A177-3AD203B41FA5}">
                      <a16:colId xmlns:a16="http://schemas.microsoft.com/office/drawing/2014/main" val="1195815562"/>
                    </a:ext>
                  </a:extLst>
                </a:gridCol>
                <a:gridCol w="1121624">
                  <a:extLst>
                    <a:ext uri="{9D8B030D-6E8A-4147-A177-3AD203B41FA5}">
                      <a16:colId xmlns:a16="http://schemas.microsoft.com/office/drawing/2014/main" val="376522997"/>
                    </a:ext>
                  </a:extLst>
                </a:gridCol>
              </a:tblGrid>
              <a:tr h="0">
                <a:tc>
                  <a:txBody>
                    <a:bodyPr/>
                    <a:lstStyle/>
                    <a:p>
                      <a:endParaRPr lang="en-CA" sz="700" dirty="0">
                        <a:solidFill>
                          <a:schemeClr val="tx1"/>
                        </a:solidFill>
                      </a:endParaRPr>
                    </a:p>
                  </a:txBody>
                  <a:tcPr>
                    <a:noFill/>
                  </a:tcPr>
                </a:tc>
                <a:tc>
                  <a:txBody>
                    <a:bodyPr/>
                    <a:lstStyle/>
                    <a:p>
                      <a:pPr algn="ctr"/>
                      <a:r>
                        <a:rPr lang="en-CA" sz="700" dirty="0">
                          <a:solidFill>
                            <a:srgbClr val="920031"/>
                          </a:solidFill>
                        </a:rPr>
                        <a:t>No. of Deaths/No. of Patients</a:t>
                      </a:r>
                    </a:p>
                  </a:txBody>
                  <a:tcPr>
                    <a:solidFill>
                      <a:schemeClr val="bg1">
                        <a:lumMod val="85000"/>
                      </a:schemeClr>
                    </a:solidFill>
                  </a:tcPr>
                </a:tc>
                <a:tc>
                  <a:txBody>
                    <a:bodyPr/>
                    <a:lstStyle/>
                    <a:p>
                      <a:pPr algn="ctr"/>
                      <a:r>
                        <a:rPr lang="en-CA" sz="700" dirty="0">
                          <a:solidFill>
                            <a:srgbClr val="920031"/>
                          </a:solidFill>
                        </a:rPr>
                        <a:t>Mediation Duration (95% CI)</a:t>
                      </a:r>
                    </a:p>
                  </a:txBody>
                  <a:tcPr>
                    <a:solidFill>
                      <a:schemeClr val="bg1">
                        <a:lumMod val="85000"/>
                      </a:schemeClr>
                    </a:solidFill>
                  </a:tcPr>
                </a:tc>
                <a:extLst>
                  <a:ext uri="{0D108BD9-81ED-4DB2-BD59-A6C34878D82A}">
                    <a16:rowId xmlns:a16="http://schemas.microsoft.com/office/drawing/2014/main" val="3279697365"/>
                  </a:ext>
                </a:extLst>
              </a:tr>
              <a:tr h="0">
                <a:tc>
                  <a:txBody>
                    <a:bodyPr/>
                    <a:lstStyle/>
                    <a:p>
                      <a:r>
                        <a:rPr lang="en-CA" sz="700" b="1" dirty="0">
                          <a:solidFill>
                            <a:srgbClr val="920031"/>
                          </a:solidFill>
                        </a:rPr>
                        <a:t>Tucatinib combination</a:t>
                      </a:r>
                    </a:p>
                  </a:txBody>
                  <a:tcPr>
                    <a:noFill/>
                  </a:tcPr>
                </a:tc>
                <a:tc>
                  <a:txBody>
                    <a:bodyPr/>
                    <a:lstStyle/>
                    <a:p>
                      <a:pPr algn="ctr"/>
                      <a:r>
                        <a:rPr lang="en-CA" sz="700" dirty="0">
                          <a:solidFill>
                            <a:schemeClr val="tx1"/>
                          </a:solidFill>
                        </a:rPr>
                        <a:t>130/140</a:t>
                      </a:r>
                    </a:p>
                  </a:txBody>
                  <a:tcPr>
                    <a:noFill/>
                  </a:tcPr>
                </a:tc>
                <a:tc>
                  <a:txBody>
                    <a:bodyPr/>
                    <a:lstStyle/>
                    <a:p>
                      <a:pPr algn="ctr"/>
                      <a:r>
                        <a:rPr lang="en-CA" sz="900" dirty="0">
                          <a:solidFill>
                            <a:schemeClr val="tx1"/>
                          </a:solidFill>
                        </a:rPr>
                        <a:t>21.9 (18.3 - 31.0)</a:t>
                      </a:r>
                    </a:p>
                  </a:txBody>
                  <a:tcPr>
                    <a:noFill/>
                  </a:tcPr>
                </a:tc>
                <a:extLst>
                  <a:ext uri="{0D108BD9-81ED-4DB2-BD59-A6C34878D82A}">
                    <a16:rowId xmlns:a16="http://schemas.microsoft.com/office/drawing/2014/main" val="1016212836"/>
                  </a:ext>
                </a:extLst>
              </a:tr>
              <a:tr h="0">
                <a:tc>
                  <a:txBody>
                    <a:bodyPr/>
                    <a:lstStyle/>
                    <a:p>
                      <a:r>
                        <a:rPr lang="en-CA" sz="700" b="1" dirty="0">
                          <a:solidFill>
                            <a:srgbClr val="920031"/>
                          </a:solidFill>
                        </a:rPr>
                        <a:t>Placebo combination</a:t>
                      </a:r>
                    </a:p>
                  </a:txBody>
                  <a:tcPr>
                    <a:noFill/>
                  </a:tcPr>
                </a:tc>
                <a:tc>
                  <a:txBody>
                    <a:bodyPr/>
                    <a:lstStyle/>
                    <a:p>
                      <a:pPr algn="ctr"/>
                      <a:r>
                        <a:rPr lang="en-CA" sz="700" dirty="0">
                          <a:solidFill>
                            <a:schemeClr val="tx1"/>
                          </a:solidFill>
                        </a:rPr>
                        <a:t>85/202</a:t>
                      </a:r>
                    </a:p>
                  </a:txBody>
                  <a:tcPr>
                    <a:noFill/>
                  </a:tcPr>
                </a:tc>
                <a:tc>
                  <a:txBody>
                    <a:bodyPr/>
                    <a:lstStyle/>
                    <a:p>
                      <a:pPr algn="ctr"/>
                      <a:r>
                        <a:rPr lang="en-CA" sz="900" dirty="0">
                          <a:solidFill>
                            <a:schemeClr val="tx1"/>
                          </a:solidFill>
                        </a:rPr>
                        <a:t>17.4 (13.6 - 19.9)</a:t>
                      </a:r>
                    </a:p>
                  </a:txBody>
                  <a:tcPr>
                    <a:noFill/>
                  </a:tcPr>
                </a:tc>
                <a:extLst>
                  <a:ext uri="{0D108BD9-81ED-4DB2-BD59-A6C34878D82A}">
                    <a16:rowId xmlns:a16="http://schemas.microsoft.com/office/drawing/2014/main" val="985755533"/>
                  </a:ext>
                </a:extLst>
              </a:tr>
              <a:tr h="0">
                <a:tc>
                  <a:txBody>
                    <a:bodyPr/>
                    <a:lstStyle/>
                    <a:p>
                      <a:endParaRPr lang="en-CA" sz="700">
                        <a:solidFill>
                          <a:schemeClr val="tx1"/>
                        </a:solidFill>
                      </a:endParaRPr>
                    </a:p>
                  </a:txBody>
                  <a:tcPr>
                    <a:noFill/>
                  </a:tcPr>
                </a:tc>
                <a:tc gridSpan="2">
                  <a:txBody>
                    <a:bodyPr/>
                    <a:lstStyle/>
                    <a:p>
                      <a:endParaRPr lang="en-CA" sz="700" dirty="0">
                        <a:solidFill>
                          <a:schemeClr val="tx1"/>
                        </a:solidFill>
                      </a:endParaRPr>
                    </a:p>
                  </a:txBody>
                  <a:tcPr>
                    <a:noFill/>
                  </a:tcPr>
                </a:tc>
                <a:tc hMerge="1">
                  <a:txBody>
                    <a:bodyPr/>
                    <a:lstStyle/>
                    <a:p>
                      <a:endParaRPr lang="en-CA" dirty="0"/>
                    </a:p>
                  </a:txBody>
                  <a:tcPr/>
                </a:tc>
                <a:extLst>
                  <a:ext uri="{0D108BD9-81ED-4DB2-BD59-A6C34878D82A}">
                    <a16:rowId xmlns:a16="http://schemas.microsoft.com/office/drawing/2014/main" val="287017898"/>
                  </a:ext>
                </a:extLst>
              </a:tr>
            </a:tbl>
          </a:graphicData>
        </a:graphic>
      </p:graphicFrame>
      <p:sp>
        <p:nvSpPr>
          <p:cNvPr id="26" name="Rectangle 25">
            <a:extLst>
              <a:ext uri="{FF2B5EF4-FFF2-40B4-BE49-F238E27FC236}">
                <a16:creationId xmlns:a16="http://schemas.microsoft.com/office/drawing/2014/main" id="{B28E6502-9019-4738-B250-9FE71319B5EB}"/>
              </a:ext>
            </a:extLst>
          </p:cNvPr>
          <p:cNvSpPr/>
          <p:nvPr/>
        </p:nvSpPr>
        <p:spPr>
          <a:xfrm>
            <a:off x="10163296" y="2206621"/>
            <a:ext cx="113766" cy="3315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rial"/>
              <a:ea typeface="+mn-ea"/>
              <a:cs typeface="+mn-cs"/>
            </a:endParaRPr>
          </a:p>
        </p:txBody>
      </p:sp>
      <p:sp>
        <p:nvSpPr>
          <p:cNvPr id="33" name="TextBox 32">
            <a:extLst>
              <a:ext uri="{FF2B5EF4-FFF2-40B4-BE49-F238E27FC236}">
                <a16:creationId xmlns:a16="http://schemas.microsoft.com/office/drawing/2014/main" id="{7E5CB629-0313-4DE6-8B92-4A4D26B47B1B}"/>
              </a:ext>
            </a:extLst>
          </p:cNvPr>
          <p:cNvSpPr txBox="1"/>
          <p:nvPr/>
        </p:nvSpPr>
        <p:spPr>
          <a:xfrm>
            <a:off x="9915939" y="2016142"/>
            <a:ext cx="2276061"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700" b="0" i="0" u="none" strike="noStrike" kern="1200" cap="none" spc="0" normalizeH="0" baseline="0" noProof="0" dirty="0">
                <a:ln>
                  <a:noFill/>
                </a:ln>
                <a:solidFill>
                  <a:prstClr val="black"/>
                </a:solidFill>
                <a:effectLst/>
                <a:uLnTx/>
                <a:uFillTx/>
                <a:latin typeface="Arial"/>
                <a:ea typeface="+mn-ea"/>
                <a:cs typeface="+mn-cs"/>
              </a:rPr>
              <a:t>Hazard ratio for death,0.66 (95% CI, 0.50 – 0.88)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700" b="0" i="0" u="none" strike="noStrike" kern="1200" cap="none" spc="0" normalizeH="0" baseline="0" noProof="0" dirty="0">
                <a:ln>
                  <a:noFill/>
                </a:ln>
                <a:solidFill>
                  <a:prstClr val="black"/>
                </a:solidFill>
                <a:effectLst/>
                <a:uLnTx/>
                <a:uFillTx/>
                <a:latin typeface="Arial"/>
                <a:ea typeface="+mn-ea"/>
                <a:cs typeface="+mn-cs"/>
              </a:rPr>
              <a:t>P=0.005</a:t>
            </a:r>
          </a:p>
        </p:txBody>
      </p:sp>
      <p:graphicFrame>
        <p:nvGraphicFramePr>
          <p:cNvPr id="34" name="Table 5">
            <a:extLst>
              <a:ext uri="{FF2B5EF4-FFF2-40B4-BE49-F238E27FC236}">
                <a16:creationId xmlns:a16="http://schemas.microsoft.com/office/drawing/2014/main" id="{45E7729B-A466-469E-82E4-2AABB40605E3}"/>
              </a:ext>
            </a:extLst>
          </p:cNvPr>
          <p:cNvGraphicFramePr>
            <a:graphicFrameLocks noGrp="1"/>
          </p:cNvGraphicFramePr>
          <p:nvPr/>
        </p:nvGraphicFramePr>
        <p:xfrm>
          <a:off x="2923211" y="1790806"/>
          <a:ext cx="2894601" cy="1524000"/>
        </p:xfrm>
        <a:graphic>
          <a:graphicData uri="http://schemas.openxmlformats.org/drawingml/2006/table">
            <a:tbl>
              <a:tblPr firstRow="1" bandRow="1">
                <a:tableStyleId>{5C22544A-7EE6-4342-B048-85BDC9FD1C3A}</a:tableStyleId>
              </a:tblPr>
              <a:tblGrid>
                <a:gridCol w="727411">
                  <a:extLst>
                    <a:ext uri="{9D8B030D-6E8A-4147-A177-3AD203B41FA5}">
                      <a16:colId xmlns:a16="http://schemas.microsoft.com/office/drawing/2014/main" val="225101930"/>
                    </a:ext>
                  </a:extLst>
                </a:gridCol>
                <a:gridCol w="1033669">
                  <a:extLst>
                    <a:ext uri="{9D8B030D-6E8A-4147-A177-3AD203B41FA5}">
                      <a16:colId xmlns:a16="http://schemas.microsoft.com/office/drawing/2014/main" val="1195815562"/>
                    </a:ext>
                  </a:extLst>
                </a:gridCol>
                <a:gridCol w="1133521">
                  <a:extLst>
                    <a:ext uri="{9D8B030D-6E8A-4147-A177-3AD203B41FA5}">
                      <a16:colId xmlns:a16="http://schemas.microsoft.com/office/drawing/2014/main" val="376522997"/>
                    </a:ext>
                  </a:extLst>
                </a:gridCol>
              </a:tblGrid>
              <a:tr h="370840">
                <a:tc>
                  <a:txBody>
                    <a:bodyPr/>
                    <a:lstStyle/>
                    <a:p>
                      <a:endParaRPr lang="en-CA" sz="700" dirty="0">
                        <a:solidFill>
                          <a:schemeClr val="tx1"/>
                        </a:solidFill>
                      </a:endParaRPr>
                    </a:p>
                  </a:txBody>
                  <a:tcPr>
                    <a:noFill/>
                  </a:tcPr>
                </a:tc>
                <a:tc>
                  <a:txBody>
                    <a:bodyPr/>
                    <a:lstStyle/>
                    <a:p>
                      <a:pPr algn="ctr"/>
                      <a:r>
                        <a:rPr lang="en-CA" sz="700" dirty="0">
                          <a:solidFill>
                            <a:srgbClr val="920031"/>
                          </a:solidFill>
                        </a:rPr>
                        <a:t>No. of Events / No. of Patients</a:t>
                      </a:r>
                    </a:p>
                  </a:txBody>
                  <a:tcPr>
                    <a:solidFill>
                      <a:schemeClr val="bg1">
                        <a:lumMod val="85000"/>
                      </a:schemeClr>
                    </a:solidFill>
                  </a:tcPr>
                </a:tc>
                <a:tc>
                  <a:txBody>
                    <a:bodyPr/>
                    <a:lstStyle/>
                    <a:p>
                      <a:pPr algn="ctr"/>
                      <a:r>
                        <a:rPr lang="en-CA" sz="700" dirty="0">
                          <a:solidFill>
                            <a:srgbClr val="920031"/>
                          </a:solidFill>
                        </a:rPr>
                        <a:t>Mediation Duration (95% CI)</a:t>
                      </a:r>
                    </a:p>
                  </a:txBody>
                  <a:tcPr>
                    <a:solidFill>
                      <a:schemeClr val="bg1">
                        <a:lumMod val="85000"/>
                      </a:schemeClr>
                    </a:solidFill>
                  </a:tcPr>
                </a:tc>
                <a:extLst>
                  <a:ext uri="{0D108BD9-81ED-4DB2-BD59-A6C34878D82A}">
                    <a16:rowId xmlns:a16="http://schemas.microsoft.com/office/drawing/2014/main" val="3279697365"/>
                  </a:ext>
                </a:extLst>
              </a:tr>
              <a:tr h="370840">
                <a:tc>
                  <a:txBody>
                    <a:bodyPr/>
                    <a:lstStyle/>
                    <a:p>
                      <a:r>
                        <a:rPr lang="en-CA" sz="700" b="1" dirty="0">
                          <a:solidFill>
                            <a:srgbClr val="920031"/>
                          </a:solidFill>
                        </a:rPr>
                        <a:t>Tucatinib combination</a:t>
                      </a:r>
                    </a:p>
                  </a:txBody>
                  <a:tcPr>
                    <a:noFill/>
                  </a:tcPr>
                </a:tc>
                <a:tc>
                  <a:txBody>
                    <a:bodyPr/>
                    <a:lstStyle/>
                    <a:p>
                      <a:pPr algn="ctr"/>
                      <a:r>
                        <a:rPr lang="en-CA" sz="700" dirty="0">
                          <a:solidFill>
                            <a:schemeClr val="tx1"/>
                          </a:solidFill>
                        </a:rPr>
                        <a:t>178/320</a:t>
                      </a:r>
                    </a:p>
                  </a:txBody>
                  <a:tcPr>
                    <a:noFill/>
                  </a:tcPr>
                </a:tc>
                <a:tc>
                  <a:txBody>
                    <a:bodyPr/>
                    <a:lstStyle/>
                    <a:p>
                      <a:pPr algn="ctr"/>
                      <a:r>
                        <a:rPr lang="en-CA" sz="1200" dirty="0">
                          <a:solidFill>
                            <a:schemeClr val="tx1"/>
                          </a:solidFill>
                        </a:rPr>
                        <a:t>7.8 (7.5-9.6)</a:t>
                      </a:r>
                    </a:p>
                  </a:txBody>
                  <a:tcPr>
                    <a:noFill/>
                  </a:tcPr>
                </a:tc>
                <a:extLst>
                  <a:ext uri="{0D108BD9-81ED-4DB2-BD59-A6C34878D82A}">
                    <a16:rowId xmlns:a16="http://schemas.microsoft.com/office/drawing/2014/main" val="1016212836"/>
                  </a:ext>
                </a:extLst>
              </a:tr>
              <a:tr h="370840">
                <a:tc>
                  <a:txBody>
                    <a:bodyPr/>
                    <a:lstStyle/>
                    <a:p>
                      <a:r>
                        <a:rPr lang="en-CA" sz="700" b="1" dirty="0">
                          <a:solidFill>
                            <a:srgbClr val="920031"/>
                          </a:solidFill>
                        </a:rPr>
                        <a:t>Placebo combination</a:t>
                      </a:r>
                    </a:p>
                  </a:txBody>
                  <a:tcPr>
                    <a:noFill/>
                  </a:tcPr>
                </a:tc>
                <a:tc>
                  <a:txBody>
                    <a:bodyPr/>
                    <a:lstStyle/>
                    <a:p>
                      <a:pPr algn="ctr"/>
                      <a:r>
                        <a:rPr lang="en-CA" sz="700" dirty="0">
                          <a:solidFill>
                            <a:schemeClr val="tx1"/>
                          </a:solidFill>
                        </a:rPr>
                        <a:t>97/160</a:t>
                      </a:r>
                    </a:p>
                  </a:txBody>
                  <a:tcPr>
                    <a:noFill/>
                  </a:tcPr>
                </a:tc>
                <a:tc>
                  <a:txBody>
                    <a:bodyPr/>
                    <a:lstStyle/>
                    <a:p>
                      <a:pPr algn="ctr"/>
                      <a:r>
                        <a:rPr lang="en-CA" sz="1200" dirty="0">
                          <a:solidFill>
                            <a:schemeClr val="tx1"/>
                          </a:solidFill>
                        </a:rPr>
                        <a:t>5.6 (4.2-7.1)</a:t>
                      </a:r>
                    </a:p>
                  </a:txBody>
                  <a:tcPr>
                    <a:noFill/>
                  </a:tcPr>
                </a:tc>
                <a:extLst>
                  <a:ext uri="{0D108BD9-81ED-4DB2-BD59-A6C34878D82A}">
                    <a16:rowId xmlns:a16="http://schemas.microsoft.com/office/drawing/2014/main" val="985755533"/>
                  </a:ext>
                </a:extLst>
              </a:tr>
              <a:tr h="370840">
                <a:tc>
                  <a:txBody>
                    <a:bodyPr/>
                    <a:lstStyle/>
                    <a:p>
                      <a:endParaRPr lang="en-CA" sz="700">
                        <a:solidFill>
                          <a:schemeClr val="tx1"/>
                        </a:solidFill>
                      </a:endParaRPr>
                    </a:p>
                  </a:txBody>
                  <a:tcPr>
                    <a:noFill/>
                  </a:tcPr>
                </a:tc>
                <a:tc gridSpan="2">
                  <a:txBody>
                    <a:bodyPr/>
                    <a:lstStyle/>
                    <a:p>
                      <a:r>
                        <a:rPr lang="en-CA" sz="700" dirty="0">
                          <a:solidFill>
                            <a:schemeClr val="tx1"/>
                          </a:solidFill>
                        </a:rPr>
                        <a:t>Hazard ratio for disease progression or death,0.54 (95% CI, 0.42 – 0.71)</a:t>
                      </a:r>
                    </a:p>
                    <a:p>
                      <a:r>
                        <a:rPr lang="en-CA" sz="700" dirty="0">
                          <a:solidFill>
                            <a:schemeClr val="tx1"/>
                          </a:solidFill>
                        </a:rPr>
                        <a:t>P&lt;0.001</a:t>
                      </a:r>
                    </a:p>
                  </a:txBody>
                  <a:tcPr>
                    <a:noFill/>
                  </a:tcPr>
                </a:tc>
                <a:tc hMerge="1">
                  <a:txBody>
                    <a:bodyPr/>
                    <a:lstStyle/>
                    <a:p>
                      <a:endParaRPr lang="en-CA" dirty="0"/>
                    </a:p>
                  </a:txBody>
                  <a:tcPr/>
                </a:tc>
                <a:extLst>
                  <a:ext uri="{0D108BD9-81ED-4DB2-BD59-A6C34878D82A}">
                    <a16:rowId xmlns:a16="http://schemas.microsoft.com/office/drawing/2014/main" val="287017898"/>
                  </a:ext>
                </a:extLst>
              </a:tr>
            </a:tbl>
          </a:graphicData>
        </a:graphic>
      </p:graphicFrame>
      <p:cxnSp>
        <p:nvCxnSpPr>
          <p:cNvPr id="28" name="Straight Connector 27">
            <a:extLst>
              <a:ext uri="{FF2B5EF4-FFF2-40B4-BE49-F238E27FC236}">
                <a16:creationId xmlns:a16="http://schemas.microsoft.com/office/drawing/2014/main" id="{1640DD14-6510-4EC3-B960-3BE7F39B6A37}"/>
              </a:ext>
            </a:extLst>
          </p:cNvPr>
          <p:cNvCxnSpPr>
            <a:cxnSpLocks/>
          </p:cNvCxnSpPr>
          <p:nvPr/>
        </p:nvCxnSpPr>
        <p:spPr>
          <a:xfrm>
            <a:off x="6016592" y="1318947"/>
            <a:ext cx="0" cy="4107323"/>
          </a:xfrm>
          <a:prstGeom prst="line">
            <a:avLst/>
          </a:prstGeom>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427039" y="5511007"/>
            <a:ext cx="9684520" cy="523220"/>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47.5% (n=291) patients had brain metastases at baseline</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Patients with both active and stable brain metastases were included</a:t>
            </a:r>
            <a:endParaRPr kumimoji="0" lang="en-CA"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0" name="TextBox 19">
            <a:extLst>
              <a:ext uri="{FF2B5EF4-FFF2-40B4-BE49-F238E27FC236}">
                <a16:creationId xmlns:a16="http://schemas.microsoft.com/office/drawing/2014/main" id="{F69276D5-B5EB-EC4E-9D9C-A5082966DD69}"/>
              </a:ext>
            </a:extLst>
          </p:cNvPr>
          <p:cNvSpPr txBox="1"/>
          <p:nvPr/>
        </p:nvSpPr>
        <p:spPr>
          <a:xfrm>
            <a:off x="8623544" y="6517467"/>
            <a:ext cx="3437929" cy="267766"/>
          </a:xfrm>
          <a:prstGeom prst="rect">
            <a:avLst/>
          </a:prstGeom>
          <a:noFill/>
        </p:spPr>
        <p:txBody>
          <a:bodyPr wrap="none" lIns="45720" tIns="18288" rIns="45720" bIns="18288"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Arial"/>
                <a:ea typeface="+mn-ea"/>
                <a:cs typeface="+mn-cs"/>
              </a:rPr>
              <a:t>Courtesy of Joyce O’Shaughnessy, MD</a:t>
            </a:r>
          </a:p>
        </p:txBody>
      </p:sp>
    </p:spTree>
    <p:extLst>
      <p:ext uri="{BB962C8B-B14F-4D97-AF65-F5344CB8AC3E}">
        <p14:creationId xmlns:p14="http://schemas.microsoft.com/office/powerpoint/2010/main" val="14754642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295" y="67103"/>
            <a:ext cx="11562347" cy="762656"/>
          </a:xfrm>
        </p:spPr>
        <p:txBody>
          <a:bodyPr>
            <a:normAutofit/>
          </a:bodyPr>
          <a:lstStyle/>
          <a:p>
            <a:r>
              <a:rPr lang="en-US" sz="3200" dirty="0"/>
              <a:t>HER2CLIMB: </a:t>
            </a:r>
            <a:r>
              <a:rPr lang="en-US" sz="3000" dirty="0"/>
              <a:t>Change</a:t>
            </a:r>
            <a:r>
              <a:rPr lang="en-US" sz="3200" dirty="0"/>
              <a:t> in tumor size in the </a:t>
            </a:r>
            <a:r>
              <a:rPr lang="en-US" sz="3200" dirty="0" err="1"/>
              <a:t>tucatinib</a:t>
            </a:r>
            <a:r>
              <a:rPr lang="en-US" sz="3200" dirty="0"/>
              <a:t> arm</a:t>
            </a:r>
            <a:endParaRPr lang="en-US" sz="3000" dirty="0"/>
          </a:p>
        </p:txBody>
      </p:sp>
      <p:sp>
        <p:nvSpPr>
          <p:cNvPr id="5" name="TextBox 4"/>
          <p:cNvSpPr txBox="1"/>
          <p:nvPr/>
        </p:nvSpPr>
        <p:spPr>
          <a:xfrm>
            <a:off x="10065649" y="6544676"/>
            <a:ext cx="1834156"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03173E"/>
                </a:solidFill>
                <a:effectLst/>
                <a:uLnTx/>
                <a:uFillTx/>
                <a:latin typeface="Arial" panose="020B0604020202020204"/>
                <a:ea typeface="+mn-ea"/>
                <a:cs typeface="+mn-cs"/>
              </a:rPr>
              <a:t>Bachelot</a:t>
            </a:r>
            <a:r>
              <a:rPr kumimoji="0" lang="en-US" sz="1000" b="0" i="0" u="none" strike="noStrike" kern="1200" cap="none" spc="0" normalizeH="0" baseline="0" noProof="0" dirty="0">
                <a:ln>
                  <a:noFill/>
                </a:ln>
                <a:solidFill>
                  <a:srgbClr val="03173E"/>
                </a:solidFill>
                <a:effectLst/>
                <a:uLnTx/>
                <a:uFillTx/>
                <a:latin typeface="Arial" panose="020B0604020202020204"/>
                <a:ea typeface="+mn-ea"/>
                <a:cs typeface="+mn-cs"/>
              </a:rPr>
              <a:t> T et al. ESMO 2020</a:t>
            </a:r>
          </a:p>
        </p:txBody>
      </p:sp>
      <p:sp>
        <p:nvSpPr>
          <p:cNvPr id="8" name="TextBox 7">
            <a:extLst>
              <a:ext uri="{FF2B5EF4-FFF2-40B4-BE49-F238E27FC236}">
                <a16:creationId xmlns:a16="http://schemas.microsoft.com/office/drawing/2014/main" id="{9DCEEE01-9005-4082-A6FF-44B4802AD6C5}"/>
              </a:ext>
            </a:extLst>
          </p:cNvPr>
          <p:cNvSpPr txBox="1"/>
          <p:nvPr/>
        </p:nvSpPr>
        <p:spPr>
          <a:xfrm>
            <a:off x="88312" y="6253485"/>
            <a:ext cx="160985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13468"/>
                </a:solidFill>
                <a:effectLst/>
                <a:uLnTx/>
                <a:uFillTx/>
                <a:latin typeface="Trebuchet MS"/>
                <a:ea typeface="+mn-ea"/>
                <a:cs typeface="+mn-cs"/>
              </a:rPr>
              <a:t>@ErikaHamilton9</a:t>
            </a:r>
          </a:p>
        </p:txBody>
      </p:sp>
      <p:sp>
        <p:nvSpPr>
          <p:cNvPr id="13" name="TextBox 12"/>
          <p:cNvSpPr txBox="1"/>
          <p:nvPr/>
        </p:nvSpPr>
        <p:spPr>
          <a:xfrm>
            <a:off x="1315616" y="1498029"/>
            <a:ext cx="382555" cy="181481"/>
          </a:xfrm>
          <a:prstGeom prst="rect">
            <a:avLst/>
          </a:prstGeom>
        </p:spPr>
        <p:txBody>
          <a:bodyPr vert="horz" wrap="square" lIns="91440" tIns="45720" rIns="91440" bIns="45720" rtlCol="0">
            <a:noAutofit/>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US" sz="2400" b="1" i="0" u="none" strike="noStrike" kern="1200" cap="none" spc="0" normalizeH="0" baseline="0" noProof="0" dirty="0">
              <a:ln>
                <a:noFill/>
              </a:ln>
              <a:solidFill>
                <a:srgbClr val="001641"/>
              </a:solidFill>
              <a:effectLst/>
              <a:uLnTx/>
              <a:uFillTx/>
              <a:latin typeface="Arial" panose="020B0604020202020204" pitchFamily="34" charset="0"/>
              <a:ea typeface="+mn-ea"/>
              <a:cs typeface="Arial" panose="020B0604020202020204" pitchFamily="34" charset="0"/>
            </a:endParaRPr>
          </a:p>
        </p:txBody>
      </p:sp>
      <p:pic>
        <p:nvPicPr>
          <p:cNvPr id="3" name="Picture 2"/>
          <p:cNvPicPr>
            <a:picLocks noChangeAspect="1"/>
          </p:cNvPicPr>
          <p:nvPr/>
        </p:nvPicPr>
        <p:blipFill>
          <a:blip r:embed="rId3"/>
          <a:stretch>
            <a:fillRect/>
          </a:stretch>
        </p:blipFill>
        <p:spPr>
          <a:xfrm>
            <a:off x="1959429" y="1668061"/>
            <a:ext cx="7288476" cy="3820458"/>
          </a:xfrm>
          <a:prstGeom prst="rect">
            <a:avLst/>
          </a:prstGeom>
        </p:spPr>
      </p:pic>
      <p:pic>
        <p:nvPicPr>
          <p:cNvPr id="7" name="Picture 6"/>
          <p:cNvPicPr>
            <a:picLocks noChangeAspect="1"/>
          </p:cNvPicPr>
          <p:nvPr/>
        </p:nvPicPr>
        <p:blipFill>
          <a:blip r:embed="rId4"/>
          <a:stretch>
            <a:fillRect/>
          </a:stretch>
        </p:blipFill>
        <p:spPr>
          <a:xfrm>
            <a:off x="2189829" y="5488519"/>
            <a:ext cx="6827675" cy="516836"/>
          </a:xfrm>
          <a:prstGeom prst="rect">
            <a:avLst/>
          </a:prstGeom>
        </p:spPr>
      </p:pic>
      <p:sp>
        <p:nvSpPr>
          <p:cNvPr id="4" name="TextBox 3"/>
          <p:cNvSpPr txBox="1"/>
          <p:nvPr/>
        </p:nvSpPr>
        <p:spPr>
          <a:xfrm>
            <a:off x="9247905" y="1679510"/>
            <a:ext cx="2034074" cy="382556"/>
          </a:xfrm>
          <a:prstGeom prst="rect">
            <a:avLst/>
          </a:prstGeom>
        </p:spPr>
        <p:txBody>
          <a:bodyPr vert="horz" wrap="none" lIns="91440" tIns="45720" rIns="91440" bIns="45720" rtlCol="0">
            <a:noAutofit/>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a:ln>
                  <a:noFill/>
                </a:ln>
                <a:solidFill>
                  <a:srgbClr val="001641"/>
                </a:solidFill>
                <a:effectLst/>
                <a:uLnTx/>
                <a:uFillTx/>
                <a:latin typeface="Arial" panose="020B0604020202020204" pitchFamily="34" charset="0"/>
                <a:ea typeface="+mn-ea"/>
                <a:cs typeface="Arial" panose="020B0604020202020204" pitchFamily="34" charset="0"/>
              </a:rPr>
              <a:t>BM: Brain mets</a:t>
            </a:r>
          </a:p>
        </p:txBody>
      </p:sp>
      <p:sp>
        <p:nvSpPr>
          <p:cNvPr id="6" name="TextBox 5"/>
          <p:cNvSpPr txBox="1"/>
          <p:nvPr/>
        </p:nvSpPr>
        <p:spPr>
          <a:xfrm>
            <a:off x="2718953" y="981182"/>
            <a:ext cx="5769429" cy="449966"/>
          </a:xfrm>
          <a:prstGeom prst="rect">
            <a:avLst/>
          </a:prstGeom>
        </p:spPr>
        <p:txBody>
          <a:bodyPr vert="horz" wrap="none" lIns="91440" tIns="45720" rIns="91440" bIns="45720" rtlCol="0">
            <a:no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1600" b="1" i="0" u="none" strike="noStrike" kern="1200" cap="none" spc="0" normalizeH="0" baseline="0" noProof="0" dirty="0">
                <a:ln>
                  <a:noFill/>
                </a:ln>
                <a:solidFill>
                  <a:srgbClr val="3333FF"/>
                </a:solidFill>
                <a:effectLst/>
                <a:uLnTx/>
                <a:uFillTx/>
                <a:latin typeface="Arial" panose="020B0604020202020204" pitchFamily="34" charset="0"/>
                <a:ea typeface="+mn-ea"/>
                <a:cs typeface="Arial" panose="020B0604020202020204" pitchFamily="34" charset="0"/>
              </a:rPr>
              <a:t>Change in tumor size based on RECIST v1.1 on </a:t>
            </a:r>
            <a:r>
              <a:rPr kumimoji="0" lang="en-US" sz="1600" b="1" i="0" u="none" strike="noStrike" kern="1200" cap="none" spc="0" normalizeH="0" baseline="0" noProof="0" dirty="0" err="1">
                <a:ln>
                  <a:noFill/>
                </a:ln>
                <a:solidFill>
                  <a:srgbClr val="3333FF"/>
                </a:solidFill>
                <a:effectLst/>
                <a:uLnTx/>
                <a:uFillTx/>
                <a:latin typeface="Arial" panose="020B0604020202020204" pitchFamily="34" charset="0"/>
                <a:ea typeface="+mn-ea"/>
                <a:cs typeface="Arial" panose="020B0604020202020204" pitchFamily="34" charset="0"/>
              </a:rPr>
              <a:t>Tucatinib</a:t>
            </a:r>
            <a:r>
              <a:rPr kumimoji="0" lang="en-US" sz="1600" b="1" i="0" u="none" strike="noStrike" kern="1200" cap="none" spc="0" normalizeH="0" baseline="0" noProof="0" dirty="0">
                <a:ln>
                  <a:noFill/>
                </a:ln>
                <a:solidFill>
                  <a:srgbClr val="3333FF"/>
                </a:solidFill>
                <a:effectLst/>
                <a:uLnTx/>
                <a:uFillTx/>
                <a:latin typeface="Arial" panose="020B0604020202020204" pitchFamily="34" charset="0"/>
                <a:ea typeface="+mn-ea"/>
                <a:cs typeface="Arial" panose="020B0604020202020204" pitchFamily="34" charset="0"/>
              </a:rPr>
              <a:t> arm</a:t>
            </a:r>
          </a:p>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1600" b="1" i="0" u="none" strike="noStrike" kern="1200" cap="none" spc="0" normalizeH="0" baseline="0" noProof="0" dirty="0">
                <a:ln>
                  <a:noFill/>
                </a:ln>
                <a:solidFill>
                  <a:srgbClr val="3333FF"/>
                </a:solidFill>
                <a:effectLst/>
                <a:uLnTx/>
                <a:uFillTx/>
                <a:latin typeface="Arial" panose="020B0604020202020204" pitchFamily="34" charset="0"/>
                <a:ea typeface="+mn-ea"/>
                <a:cs typeface="Arial" panose="020B0604020202020204" pitchFamily="34" charset="0"/>
              </a:rPr>
              <a:t>(regardless of presence/absence of brain mets)</a:t>
            </a:r>
          </a:p>
        </p:txBody>
      </p:sp>
      <p:sp>
        <p:nvSpPr>
          <p:cNvPr id="10" name="Rectangle 9">
            <a:extLst>
              <a:ext uri="{FF2B5EF4-FFF2-40B4-BE49-F238E27FC236}">
                <a16:creationId xmlns:a16="http://schemas.microsoft.com/office/drawing/2014/main" id="{86065DB3-F5A8-C342-941E-1FEC76FDBA8A}"/>
              </a:ext>
            </a:extLst>
          </p:cNvPr>
          <p:cNvSpPr/>
          <p:nvPr/>
        </p:nvSpPr>
        <p:spPr>
          <a:xfrm>
            <a:off x="132079" y="6496362"/>
            <a:ext cx="2880917" cy="3231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Courtesy of Erika Hamilton, MD</a:t>
            </a:r>
          </a:p>
        </p:txBody>
      </p:sp>
    </p:spTree>
    <p:extLst>
      <p:ext uri="{BB962C8B-B14F-4D97-AF65-F5344CB8AC3E}">
        <p14:creationId xmlns:p14="http://schemas.microsoft.com/office/powerpoint/2010/main" val="3442895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829" y="90513"/>
            <a:ext cx="11428486" cy="485260"/>
          </a:xfrm>
        </p:spPr>
        <p:txBody>
          <a:bodyPr>
            <a:normAutofit/>
          </a:bodyPr>
          <a:lstStyle/>
          <a:p>
            <a:r>
              <a:rPr lang="en-US" sz="2800" dirty="0"/>
              <a:t>HER2CLIMB: </a:t>
            </a:r>
            <a:r>
              <a:rPr lang="en-US" sz="2800" dirty="0">
                <a:latin typeface="Arial" panose="020B0604020202020204" pitchFamily="34" charset="0"/>
                <a:cs typeface="Arial" panose="020B0604020202020204" pitchFamily="34" charset="0"/>
              </a:rPr>
              <a:t>CNS-PFS benefit in patients with brain metastases</a:t>
            </a:r>
            <a:endParaRPr lang="en-US" sz="2800" dirty="0"/>
          </a:p>
        </p:txBody>
      </p:sp>
      <p:sp>
        <p:nvSpPr>
          <p:cNvPr id="5" name="TextBox 4"/>
          <p:cNvSpPr txBox="1"/>
          <p:nvPr/>
        </p:nvSpPr>
        <p:spPr>
          <a:xfrm>
            <a:off x="10520392" y="6585740"/>
            <a:ext cx="1495922"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3173E"/>
                </a:solidFill>
                <a:effectLst/>
                <a:uLnTx/>
                <a:uFillTx/>
                <a:latin typeface="Arial" panose="020B0604020202020204"/>
                <a:ea typeface="+mn-ea"/>
                <a:cs typeface="+mn-cs"/>
              </a:rPr>
              <a:t>Lin NU et al. JCO 2020</a:t>
            </a:r>
          </a:p>
        </p:txBody>
      </p:sp>
      <p:sp>
        <p:nvSpPr>
          <p:cNvPr id="8" name="TextBox 7">
            <a:extLst>
              <a:ext uri="{FF2B5EF4-FFF2-40B4-BE49-F238E27FC236}">
                <a16:creationId xmlns:a16="http://schemas.microsoft.com/office/drawing/2014/main" id="{9DCEEE01-9005-4082-A6FF-44B4802AD6C5}"/>
              </a:ext>
            </a:extLst>
          </p:cNvPr>
          <p:cNvSpPr txBox="1"/>
          <p:nvPr/>
        </p:nvSpPr>
        <p:spPr>
          <a:xfrm>
            <a:off x="343583" y="6217443"/>
            <a:ext cx="160985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13468"/>
                </a:solidFill>
                <a:effectLst/>
                <a:uLnTx/>
                <a:uFillTx/>
                <a:latin typeface="Trebuchet MS"/>
                <a:ea typeface="+mn-ea"/>
                <a:cs typeface="+mn-cs"/>
              </a:rPr>
              <a:t>@ErikaHamilton9</a:t>
            </a:r>
          </a:p>
        </p:txBody>
      </p:sp>
      <p:sp>
        <p:nvSpPr>
          <p:cNvPr id="13" name="TextBox 12"/>
          <p:cNvSpPr txBox="1"/>
          <p:nvPr/>
        </p:nvSpPr>
        <p:spPr>
          <a:xfrm>
            <a:off x="1315616" y="1498029"/>
            <a:ext cx="382555" cy="181481"/>
          </a:xfrm>
          <a:prstGeom prst="rect">
            <a:avLst/>
          </a:prstGeom>
        </p:spPr>
        <p:txBody>
          <a:bodyPr vert="horz" wrap="square" lIns="91440" tIns="45720" rIns="91440" bIns="45720" rtlCol="0">
            <a:noAutofit/>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US" sz="2400" b="1" i="0" u="none" strike="noStrike" kern="1200" cap="none" spc="0" normalizeH="0" baseline="0" noProof="0" dirty="0">
              <a:ln>
                <a:noFill/>
              </a:ln>
              <a:solidFill>
                <a:srgbClr val="001641"/>
              </a:solidFill>
              <a:effectLst/>
              <a:uLnTx/>
              <a:uFillTx/>
              <a:latin typeface="Arial" panose="020B0604020202020204" pitchFamily="34" charset="0"/>
              <a:ea typeface="+mn-ea"/>
              <a:cs typeface="Arial" panose="020B0604020202020204" pitchFamily="34" charset="0"/>
            </a:endParaRPr>
          </a:p>
        </p:txBody>
      </p:sp>
      <p:graphicFrame>
        <p:nvGraphicFramePr>
          <p:cNvPr id="10" name="Table 9"/>
          <p:cNvGraphicFramePr>
            <a:graphicFrameLocks noGrp="1"/>
          </p:cNvGraphicFramePr>
          <p:nvPr/>
        </p:nvGraphicFramePr>
        <p:xfrm>
          <a:off x="6856638" y="1923127"/>
          <a:ext cx="3458937" cy="1145428"/>
        </p:xfrm>
        <a:graphic>
          <a:graphicData uri="http://schemas.openxmlformats.org/drawingml/2006/table">
            <a:tbl>
              <a:tblPr/>
              <a:tblGrid>
                <a:gridCol w="1533964">
                  <a:extLst>
                    <a:ext uri="{9D8B030D-6E8A-4147-A177-3AD203B41FA5}">
                      <a16:colId xmlns:a16="http://schemas.microsoft.com/office/drawing/2014/main" val="2962137242"/>
                    </a:ext>
                  </a:extLst>
                </a:gridCol>
                <a:gridCol w="1924973">
                  <a:extLst>
                    <a:ext uri="{9D8B030D-6E8A-4147-A177-3AD203B41FA5}">
                      <a16:colId xmlns:a16="http://schemas.microsoft.com/office/drawing/2014/main" val="2280446095"/>
                    </a:ext>
                  </a:extLst>
                </a:gridCol>
              </a:tblGrid>
              <a:tr h="379990">
                <a:tc>
                  <a:txBody>
                    <a:bodyPr/>
                    <a:lstStyle/>
                    <a:p>
                      <a:pPr algn="l" fontAlgn="b"/>
                      <a:endParaRPr lang="en-US" sz="1600" b="1" i="0" u="none" strike="noStrike" dirty="0">
                        <a:solidFill>
                          <a:srgbClr val="000000"/>
                        </a:solidFill>
                        <a:effectLst/>
                        <a:latin typeface="Calibri" panose="020F0502020204030204" pitchFamily="34"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rgbClr val="000000"/>
                          </a:solidFill>
                          <a:effectLst/>
                          <a:latin typeface="Calibri" panose="020F0502020204030204" pitchFamily="34" charset="0"/>
                        </a:rPr>
                        <a:t>Median PFS (months)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3280991800"/>
                  </a:ext>
                </a:extLst>
              </a:tr>
              <a:tr h="255146">
                <a:tc>
                  <a:txBody>
                    <a:bodyPr/>
                    <a:lstStyle/>
                    <a:p>
                      <a:pPr algn="ctr" fontAlgn="b"/>
                      <a:r>
                        <a:rPr lang="en-US" sz="1600" b="1" i="0" u="none" strike="noStrike" dirty="0" err="1">
                          <a:solidFill>
                            <a:srgbClr val="000000"/>
                          </a:solidFill>
                          <a:effectLst/>
                          <a:latin typeface="Calibri" panose="020F0502020204030204" pitchFamily="34" charset="0"/>
                        </a:rPr>
                        <a:t>Tucatinib</a:t>
                      </a:r>
                      <a:r>
                        <a:rPr lang="en-US" sz="1600" b="1" i="0" u="none" strike="noStrike" dirty="0">
                          <a:solidFill>
                            <a:srgbClr val="000000"/>
                          </a:solidFill>
                          <a:effectLst/>
                          <a:latin typeface="Calibri" panose="020F0502020204030204" pitchFamily="34" charset="0"/>
                        </a:rPr>
                        <a:t> arm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rgbClr val="000000"/>
                          </a:solidFill>
                          <a:effectLst/>
                          <a:latin typeface="Calibri" panose="020F0502020204030204" pitchFamily="34" charset="0"/>
                        </a:rPr>
                        <a:t>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66785571"/>
                  </a:ext>
                </a:extLst>
              </a:tr>
              <a:tr h="255146">
                <a:tc>
                  <a:txBody>
                    <a:bodyPr/>
                    <a:lstStyle/>
                    <a:p>
                      <a:pPr algn="ctr" fontAlgn="b"/>
                      <a:r>
                        <a:rPr lang="en-US" sz="1600" b="1" i="0" u="none" strike="noStrike" dirty="0">
                          <a:solidFill>
                            <a:srgbClr val="000000"/>
                          </a:solidFill>
                          <a:effectLst/>
                          <a:latin typeface="Calibri" panose="020F0502020204030204" pitchFamily="34" charset="0"/>
                        </a:rPr>
                        <a:t>Placebo arm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rgbClr val="000000"/>
                          </a:solidFill>
                          <a:effectLst/>
                          <a:latin typeface="Calibri" panose="020F0502020204030204" pitchFamily="34" charset="0"/>
                        </a:rPr>
                        <a:t>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2452616"/>
                  </a:ext>
                </a:extLst>
              </a:tr>
              <a:tr h="255146">
                <a:tc>
                  <a:txBody>
                    <a:bodyPr/>
                    <a:lstStyle/>
                    <a:p>
                      <a:pPr algn="l" fontAlgn="b"/>
                      <a:endParaRPr lang="en-US" sz="1600" b="1" i="0" u="none" strike="noStrike">
                        <a:solidFill>
                          <a:srgbClr val="000000"/>
                        </a:solidFill>
                        <a:effectLst/>
                        <a:latin typeface="Calibri" panose="020F0502020204030204" pitchFamily="34" charset="0"/>
                      </a:endParaRP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600" b="1" i="0" u="none" strike="noStrike" dirty="0">
                          <a:solidFill>
                            <a:srgbClr val="000000"/>
                          </a:solidFill>
                          <a:effectLst/>
                          <a:latin typeface="Calibri" panose="020F0502020204030204" pitchFamily="34" charset="0"/>
                        </a:rPr>
                        <a:t>HR 0.36 p &lt;0.00001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4251701410"/>
                  </a:ext>
                </a:extLst>
              </a:tr>
            </a:tbl>
          </a:graphicData>
        </a:graphic>
      </p:graphicFrame>
      <p:sp>
        <p:nvSpPr>
          <p:cNvPr id="11" name="TextBox 10"/>
          <p:cNvSpPr txBox="1"/>
          <p:nvPr/>
        </p:nvSpPr>
        <p:spPr>
          <a:xfrm>
            <a:off x="6489439" y="3746824"/>
            <a:ext cx="4863336" cy="914400"/>
          </a:xfrm>
          <a:prstGeom prst="rect">
            <a:avLst/>
          </a:prstGeom>
        </p:spPr>
        <p:txBody>
          <a:bodyPr vert="horz" wrap="none" lIns="91440" tIns="45720" rIns="91440" bIns="45720" rtlCol="0">
            <a:no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1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Risk of progression or death in patients with </a:t>
            </a:r>
          </a:p>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1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active brain mets was reduced by 64%</a:t>
            </a:r>
          </a:p>
        </p:txBody>
      </p:sp>
      <p:grpSp>
        <p:nvGrpSpPr>
          <p:cNvPr id="15" name="Group 14"/>
          <p:cNvGrpSpPr/>
          <p:nvPr/>
        </p:nvGrpSpPr>
        <p:grpSpPr>
          <a:xfrm>
            <a:off x="377082" y="879596"/>
            <a:ext cx="6112357" cy="5337847"/>
            <a:chOff x="748240" y="1358965"/>
            <a:chExt cx="4822136" cy="4076700"/>
          </a:xfrm>
        </p:grpSpPr>
        <p:pic>
          <p:nvPicPr>
            <p:cNvPr id="12" name="Picture 11"/>
            <p:cNvPicPr>
              <a:picLocks noChangeAspect="1"/>
            </p:cNvPicPr>
            <p:nvPr/>
          </p:nvPicPr>
          <p:blipFill>
            <a:blip r:embed="rId3"/>
            <a:stretch>
              <a:fillRect/>
            </a:stretch>
          </p:blipFill>
          <p:spPr>
            <a:xfrm>
              <a:off x="748240" y="1358965"/>
              <a:ext cx="4657725" cy="4076700"/>
            </a:xfrm>
            <a:prstGeom prst="rect">
              <a:avLst/>
            </a:prstGeom>
          </p:spPr>
        </p:pic>
        <p:sp>
          <p:nvSpPr>
            <p:cNvPr id="26" name="Rectangle 25"/>
            <p:cNvSpPr/>
            <p:nvPr/>
          </p:nvSpPr>
          <p:spPr>
            <a:xfrm>
              <a:off x="2523367" y="1377627"/>
              <a:ext cx="3047009" cy="115242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Arial" panose="020B0604020202020204"/>
                <a:ea typeface="+mn-ea"/>
                <a:cs typeface="+mn-cs"/>
              </a:endParaRPr>
            </a:p>
          </p:txBody>
        </p:sp>
        <p:sp>
          <p:nvSpPr>
            <p:cNvPr id="27" name="TextBox 26"/>
            <p:cNvSpPr txBox="1"/>
            <p:nvPr/>
          </p:nvSpPr>
          <p:spPr>
            <a:xfrm>
              <a:off x="3216610" y="2520725"/>
              <a:ext cx="2034073" cy="410547"/>
            </a:xfrm>
            <a:prstGeom prst="rect">
              <a:avLst/>
            </a:prstGeom>
            <a:solidFill>
              <a:schemeClr val="bg1"/>
            </a:solidFill>
          </p:spPr>
          <p:txBody>
            <a:bodyPr vert="horz" wrap="square" lIns="91440" tIns="45720" rIns="91440" bIns="45720" rtlCol="0">
              <a:noAutofit/>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US" sz="2400" b="1" i="0" u="none" strike="noStrike" kern="1200" cap="none" spc="0" normalizeH="0" baseline="0" noProof="0" dirty="0">
                <a:ln>
                  <a:noFill/>
                </a:ln>
                <a:solidFill>
                  <a:srgbClr val="001641"/>
                </a:solidFill>
                <a:effectLst/>
                <a:uLnTx/>
                <a:uFillTx/>
                <a:latin typeface="Arial" panose="020B0604020202020204" pitchFamily="34" charset="0"/>
                <a:ea typeface="+mn-ea"/>
                <a:cs typeface="Arial" panose="020B0604020202020204" pitchFamily="34" charset="0"/>
              </a:endParaRPr>
            </a:p>
          </p:txBody>
        </p:sp>
      </p:grpSp>
      <p:sp>
        <p:nvSpPr>
          <p:cNvPr id="14" name="Rectangle 13">
            <a:extLst>
              <a:ext uri="{FF2B5EF4-FFF2-40B4-BE49-F238E27FC236}">
                <a16:creationId xmlns:a16="http://schemas.microsoft.com/office/drawing/2014/main" id="{BC36881E-14A7-AB48-A892-88B31D3BE47A}"/>
              </a:ext>
            </a:extLst>
          </p:cNvPr>
          <p:cNvSpPr/>
          <p:nvPr/>
        </p:nvSpPr>
        <p:spPr>
          <a:xfrm>
            <a:off x="132079" y="6496362"/>
            <a:ext cx="2880917" cy="3231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Courtesy of Erika Hamilton, MD</a:t>
            </a:r>
          </a:p>
        </p:txBody>
      </p:sp>
    </p:spTree>
    <p:extLst>
      <p:ext uri="{BB962C8B-B14F-4D97-AF65-F5344CB8AC3E}">
        <p14:creationId xmlns:p14="http://schemas.microsoft.com/office/powerpoint/2010/main" val="2612343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829" y="90513"/>
            <a:ext cx="11428486" cy="485260"/>
          </a:xfrm>
        </p:spPr>
        <p:txBody>
          <a:bodyPr>
            <a:normAutofit/>
          </a:bodyPr>
          <a:lstStyle/>
          <a:p>
            <a:r>
              <a:rPr lang="en-US" sz="2800" dirty="0"/>
              <a:t>HER2CLIMB: </a:t>
            </a:r>
            <a:r>
              <a:rPr lang="en-US" sz="2800" dirty="0">
                <a:latin typeface="Arial" panose="020B0604020202020204" pitchFamily="34" charset="0"/>
                <a:cs typeface="Arial" panose="020B0604020202020204" pitchFamily="34" charset="0"/>
              </a:rPr>
              <a:t>Overall survival in patients with brain metastases</a:t>
            </a:r>
            <a:endParaRPr lang="en-US" sz="2800" dirty="0"/>
          </a:p>
        </p:txBody>
      </p:sp>
      <p:sp>
        <p:nvSpPr>
          <p:cNvPr id="5" name="TextBox 4"/>
          <p:cNvSpPr txBox="1"/>
          <p:nvPr/>
        </p:nvSpPr>
        <p:spPr>
          <a:xfrm>
            <a:off x="10520392" y="6585740"/>
            <a:ext cx="1495922"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3173E"/>
                </a:solidFill>
                <a:effectLst/>
                <a:uLnTx/>
                <a:uFillTx/>
                <a:latin typeface="Arial" panose="020B0604020202020204"/>
                <a:ea typeface="+mn-ea"/>
                <a:cs typeface="+mn-cs"/>
              </a:rPr>
              <a:t>Lin NU et al. JCO 2020</a:t>
            </a:r>
          </a:p>
        </p:txBody>
      </p:sp>
      <p:sp>
        <p:nvSpPr>
          <p:cNvPr id="8" name="TextBox 7">
            <a:extLst>
              <a:ext uri="{FF2B5EF4-FFF2-40B4-BE49-F238E27FC236}">
                <a16:creationId xmlns:a16="http://schemas.microsoft.com/office/drawing/2014/main" id="{9DCEEE01-9005-4082-A6FF-44B4802AD6C5}"/>
              </a:ext>
            </a:extLst>
          </p:cNvPr>
          <p:cNvSpPr txBox="1"/>
          <p:nvPr/>
        </p:nvSpPr>
        <p:spPr>
          <a:xfrm>
            <a:off x="268706" y="6171779"/>
            <a:ext cx="160985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13468"/>
                </a:solidFill>
                <a:effectLst/>
                <a:uLnTx/>
                <a:uFillTx/>
                <a:latin typeface="Trebuchet MS"/>
                <a:ea typeface="+mn-ea"/>
                <a:cs typeface="+mn-cs"/>
              </a:rPr>
              <a:t>@ErikaHamilton9</a:t>
            </a:r>
          </a:p>
        </p:txBody>
      </p:sp>
      <p:sp>
        <p:nvSpPr>
          <p:cNvPr id="13" name="TextBox 12"/>
          <p:cNvSpPr txBox="1"/>
          <p:nvPr/>
        </p:nvSpPr>
        <p:spPr>
          <a:xfrm>
            <a:off x="1315616" y="1498029"/>
            <a:ext cx="382555" cy="181481"/>
          </a:xfrm>
          <a:prstGeom prst="rect">
            <a:avLst/>
          </a:prstGeom>
        </p:spPr>
        <p:txBody>
          <a:bodyPr vert="horz" wrap="square" lIns="91440" tIns="45720" rIns="91440" bIns="45720" rtlCol="0">
            <a:noAutofit/>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US" sz="2400" b="1" i="0" u="none" strike="noStrike" kern="1200" cap="none" spc="0" normalizeH="0" baseline="0" noProof="0" dirty="0">
              <a:ln>
                <a:noFill/>
              </a:ln>
              <a:solidFill>
                <a:srgbClr val="001641"/>
              </a:solidFill>
              <a:effectLst/>
              <a:uLnTx/>
              <a:uFillTx/>
              <a:latin typeface="Arial" panose="020B0604020202020204" pitchFamily="34" charset="0"/>
              <a:ea typeface="+mn-ea"/>
              <a:cs typeface="Arial" panose="020B0604020202020204" pitchFamily="34" charset="0"/>
            </a:endParaRPr>
          </a:p>
        </p:txBody>
      </p:sp>
      <p:graphicFrame>
        <p:nvGraphicFramePr>
          <p:cNvPr id="10" name="Table 9"/>
          <p:cNvGraphicFramePr>
            <a:graphicFrameLocks noGrp="1"/>
          </p:cNvGraphicFramePr>
          <p:nvPr/>
        </p:nvGraphicFramePr>
        <p:xfrm>
          <a:off x="6856638" y="1923127"/>
          <a:ext cx="3458937" cy="1145428"/>
        </p:xfrm>
        <a:graphic>
          <a:graphicData uri="http://schemas.openxmlformats.org/drawingml/2006/table">
            <a:tbl>
              <a:tblPr/>
              <a:tblGrid>
                <a:gridCol w="1533964">
                  <a:extLst>
                    <a:ext uri="{9D8B030D-6E8A-4147-A177-3AD203B41FA5}">
                      <a16:colId xmlns:a16="http://schemas.microsoft.com/office/drawing/2014/main" val="2962137242"/>
                    </a:ext>
                  </a:extLst>
                </a:gridCol>
                <a:gridCol w="1924973">
                  <a:extLst>
                    <a:ext uri="{9D8B030D-6E8A-4147-A177-3AD203B41FA5}">
                      <a16:colId xmlns:a16="http://schemas.microsoft.com/office/drawing/2014/main" val="2280446095"/>
                    </a:ext>
                  </a:extLst>
                </a:gridCol>
              </a:tblGrid>
              <a:tr h="379990">
                <a:tc>
                  <a:txBody>
                    <a:bodyPr/>
                    <a:lstStyle/>
                    <a:p>
                      <a:pPr algn="l" fontAlgn="b"/>
                      <a:endParaRPr lang="en-US" sz="1600" b="1" i="0" u="none" strike="noStrike" dirty="0">
                        <a:solidFill>
                          <a:srgbClr val="000000"/>
                        </a:solidFill>
                        <a:effectLst/>
                        <a:latin typeface="Calibri" panose="020F0502020204030204" pitchFamily="34"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rgbClr val="000000"/>
                          </a:solidFill>
                          <a:effectLst/>
                          <a:latin typeface="Calibri" panose="020F0502020204030204" pitchFamily="34" charset="0"/>
                        </a:rPr>
                        <a:t>Median OS (months)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3280991800"/>
                  </a:ext>
                </a:extLst>
              </a:tr>
              <a:tr h="255146">
                <a:tc>
                  <a:txBody>
                    <a:bodyPr/>
                    <a:lstStyle/>
                    <a:p>
                      <a:pPr algn="ctr" fontAlgn="b"/>
                      <a:r>
                        <a:rPr lang="en-US" sz="1600" b="1" i="0" u="none" strike="noStrike" dirty="0" err="1">
                          <a:solidFill>
                            <a:srgbClr val="000000"/>
                          </a:solidFill>
                          <a:effectLst/>
                          <a:latin typeface="Calibri" panose="020F0502020204030204" pitchFamily="34" charset="0"/>
                        </a:rPr>
                        <a:t>Tucatinib</a:t>
                      </a:r>
                      <a:r>
                        <a:rPr lang="en-US" sz="1600" b="1" i="0" u="none" strike="noStrike" dirty="0">
                          <a:solidFill>
                            <a:srgbClr val="000000"/>
                          </a:solidFill>
                          <a:effectLst/>
                          <a:latin typeface="Calibri" panose="020F0502020204030204" pitchFamily="34" charset="0"/>
                        </a:rPr>
                        <a:t> arm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rgbClr val="000000"/>
                          </a:solidFill>
                          <a:effectLst/>
                          <a:latin typeface="Calibri" panose="020F0502020204030204" pitchFamily="34" charset="0"/>
                        </a:rPr>
                        <a:t>20.7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66785571"/>
                  </a:ext>
                </a:extLst>
              </a:tr>
              <a:tr h="255146">
                <a:tc>
                  <a:txBody>
                    <a:bodyPr/>
                    <a:lstStyle/>
                    <a:p>
                      <a:pPr algn="ctr" fontAlgn="b"/>
                      <a:r>
                        <a:rPr lang="en-US" sz="1600" b="1" i="0" u="none" strike="noStrike" dirty="0">
                          <a:solidFill>
                            <a:srgbClr val="000000"/>
                          </a:solidFill>
                          <a:effectLst/>
                          <a:latin typeface="Calibri" panose="020F0502020204030204" pitchFamily="34" charset="0"/>
                        </a:rPr>
                        <a:t>Placebo arm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rgbClr val="000000"/>
                          </a:solidFill>
                          <a:effectLst/>
                          <a:latin typeface="Calibri" panose="020F0502020204030204" pitchFamily="34" charset="0"/>
                        </a:rPr>
                        <a:t>11.6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2452616"/>
                  </a:ext>
                </a:extLst>
              </a:tr>
              <a:tr h="255146">
                <a:tc>
                  <a:txBody>
                    <a:bodyPr/>
                    <a:lstStyle/>
                    <a:p>
                      <a:pPr algn="l" fontAlgn="b"/>
                      <a:endParaRPr lang="en-US" sz="1600" b="1" i="0" u="none" strike="noStrike">
                        <a:solidFill>
                          <a:srgbClr val="000000"/>
                        </a:solidFill>
                        <a:effectLst/>
                        <a:latin typeface="Calibri" panose="020F0502020204030204" pitchFamily="34" charset="0"/>
                      </a:endParaRP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600" b="1" i="0" u="none" strike="noStrike" dirty="0">
                          <a:solidFill>
                            <a:srgbClr val="000000"/>
                          </a:solidFill>
                          <a:effectLst/>
                          <a:latin typeface="Calibri" panose="020F0502020204030204" pitchFamily="34" charset="0"/>
                        </a:rPr>
                        <a:t>HR 0.49</a:t>
                      </a:r>
                      <a:r>
                        <a:rPr lang="en-US" sz="1600" b="1" i="0" u="none" strike="noStrike" baseline="0" dirty="0">
                          <a:solidFill>
                            <a:srgbClr val="000000"/>
                          </a:solidFill>
                          <a:effectLst/>
                          <a:latin typeface="Calibri" panose="020F0502020204030204" pitchFamily="34" charset="0"/>
                        </a:rPr>
                        <a:t> </a:t>
                      </a:r>
                      <a:r>
                        <a:rPr lang="en-US" sz="1600" b="1" i="0" u="none" strike="noStrike" dirty="0">
                          <a:solidFill>
                            <a:srgbClr val="000000"/>
                          </a:solidFill>
                          <a:effectLst/>
                          <a:latin typeface="Calibri" panose="020F0502020204030204" pitchFamily="34" charset="0"/>
                        </a:rPr>
                        <a:t> p 0.004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4251701410"/>
                  </a:ext>
                </a:extLst>
              </a:tr>
            </a:tbl>
          </a:graphicData>
        </a:graphic>
      </p:graphicFrame>
      <p:sp>
        <p:nvSpPr>
          <p:cNvPr id="11" name="TextBox 10"/>
          <p:cNvSpPr txBox="1"/>
          <p:nvPr/>
        </p:nvSpPr>
        <p:spPr>
          <a:xfrm>
            <a:off x="6037617" y="3585780"/>
            <a:ext cx="5345273" cy="545477"/>
          </a:xfrm>
          <a:prstGeom prst="rect">
            <a:avLst/>
          </a:prstGeom>
        </p:spPr>
        <p:txBody>
          <a:bodyPr vert="horz" wrap="none" lIns="91440" tIns="45720" rIns="91440" bIns="45720" rtlCol="0">
            <a:no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1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Risk of death in patients with active brain mets was reduced by 51%</a:t>
            </a:r>
          </a:p>
        </p:txBody>
      </p:sp>
      <p:grpSp>
        <p:nvGrpSpPr>
          <p:cNvPr id="26" name="Group 25"/>
          <p:cNvGrpSpPr/>
          <p:nvPr/>
        </p:nvGrpSpPr>
        <p:grpSpPr>
          <a:xfrm>
            <a:off x="135281" y="736740"/>
            <a:ext cx="5165996" cy="4376378"/>
            <a:chOff x="460704" y="1140900"/>
            <a:chExt cx="5165996" cy="4376378"/>
          </a:xfrm>
        </p:grpSpPr>
        <p:pic>
          <p:nvPicPr>
            <p:cNvPr id="22" name="Picture 21"/>
            <p:cNvPicPr>
              <a:picLocks noChangeAspect="1"/>
            </p:cNvPicPr>
            <p:nvPr/>
          </p:nvPicPr>
          <p:blipFill>
            <a:blip r:embed="rId3"/>
            <a:stretch>
              <a:fillRect/>
            </a:stretch>
          </p:blipFill>
          <p:spPr>
            <a:xfrm>
              <a:off x="460704" y="1189148"/>
              <a:ext cx="4986088" cy="4328130"/>
            </a:xfrm>
            <a:prstGeom prst="rect">
              <a:avLst/>
            </a:prstGeom>
          </p:spPr>
        </p:pic>
        <p:sp>
          <p:nvSpPr>
            <p:cNvPr id="23" name="Rectangle 22"/>
            <p:cNvSpPr/>
            <p:nvPr/>
          </p:nvSpPr>
          <p:spPr>
            <a:xfrm>
              <a:off x="2466135" y="1140900"/>
              <a:ext cx="3160565" cy="914400"/>
            </a:xfrm>
            <a:prstGeom prst="rect">
              <a:avLst/>
            </a:prstGeom>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Arial" panose="020B0604020202020204"/>
                <a:ea typeface="+mn-ea"/>
                <a:cs typeface="+mn-cs"/>
              </a:endParaRPr>
            </a:p>
          </p:txBody>
        </p:sp>
        <p:sp>
          <p:nvSpPr>
            <p:cNvPr id="25" name="Rectangle 24"/>
            <p:cNvSpPr/>
            <p:nvPr/>
          </p:nvSpPr>
          <p:spPr>
            <a:xfrm>
              <a:off x="3517982" y="2234155"/>
              <a:ext cx="1763486" cy="363894"/>
            </a:xfrm>
            <a:prstGeom prst="rect">
              <a:avLst/>
            </a:prstGeom>
            <a:solidFill>
              <a:schemeClr val="bg1"/>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Arial" panose="020B0604020202020204"/>
                <a:ea typeface="+mn-ea"/>
                <a:cs typeface="+mn-cs"/>
              </a:endParaRPr>
            </a:p>
          </p:txBody>
        </p:sp>
      </p:grpSp>
      <p:sp>
        <p:nvSpPr>
          <p:cNvPr id="12" name="TextBox 11"/>
          <p:cNvSpPr txBox="1"/>
          <p:nvPr/>
        </p:nvSpPr>
        <p:spPr>
          <a:xfrm>
            <a:off x="1878565" y="5339493"/>
            <a:ext cx="9956146" cy="729022"/>
          </a:xfrm>
          <a:prstGeom prst="rect">
            <a:avLst/>
          </a:prstGeom>
        </p:spPr>
        <p:txBody>
          <a:bodyPr vert="horz" wrap="square" lIns="91440" tIns="45720" rIns="91440" bIns="45720" rtlCol="0">
            <a:noAutofit/>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kumimoji="0" lang="en-US" sz="1400" b="1" i="0" u="none" strike="noStrike" kern="1200" cap="none" spc="0" normalizeH="0" baseline="0" noProof="0" dirty="0">
                <a:ln>
                  <a:noFill/>
                </a:ln>
                <a:solidFill>
                  <a:srgbClr val="3333FF"/>
                </a:solidFill>
                <a:effectLst/>
                <a:uLnTx/>
                <a:uFillTx/>
                <a:latin typeface="Arial" panose="020B0604020202020204" pitchFamily="34" charset="0"/>
                <a:ea typeface="+mn-ea"/>
                <a:cs typeface="Arial" panose="020B0604020202020204" pitchFamily="34" charset="0"/>
              </a:rPr>
              <a:t>Health related </a:t>
            </a:r>
            <a:r>
              <a:rPr kumimoji="0" lang="en-US" sz="1400" b="1" i="0" u="none" strike="noStrike" kern="1200" cap="none" spc="0" normalizeH="0" baseline="0" noProof="0" dirty="0" err="1">
                <a:ln>
                  <a:noFill/>
                </a:ln>
                <a:solidFill>
                  <a:srgbClr val="3333FF"/>
                </a:solidFill>
                <a:effectLst/>
                <a:uLnTx/>
                <a:uFillTx/>
                <a:latin typeface="Arial" panose="020B0604020202020204" pitchFamily="34" charset="0"/>
                <a:ea typeface="+mn-ea"/>
                <a:cs typeface="Arial" panose="020B0604020202020204" pitchFamily="34" charset="0"/>
              </a:rPr>
              <a:t>QoL</a:t>
            </a:r>
            <a:r>
              <a:rPr kumimoji="0" lang="en-US" sz="1400" b="1" i="0" u="none" strike="noStrike" kern="1200" cap="none" spc="0" normalizeH="0" baseline="0" noProof="0" dirty="0">
                <a:ln>
                  <a:noFill/>
                </a:ln>
                <a:solidFill>
                  <a:srgbClr val="3333FF"/>
                </a:solidFill>
                <a:effectLst/>
                <a:uLnTx/>
                <a:uFillTx/>
                <a:latin typeface="Arial" panose="020B0604020202020204" pitchFamily="34" charset="0"/>
                <a:ea typeface="+mn-ea"/>
                <a:cs typeface="Arial" panose="020B0604020202020204" pitchFamily="34" charset="0"/>
              </a:rPr>
              <a:t> assessed in pts with brain mets (n=164):</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CE2130">
                    <a:lumMod val="75000"/>
                  </a:srgbClr>
                </a:solidFill>
                <a:effectLst/>
                <a:uLnTx/>
                <a:uFillTx/>
                <a:latin typeface="Arial" panose="020B0604020202020204" pitchFamily="34" charset="0"/>
                <a:ea typeface="+mn-ea"/>
                <a:cs typeface="Arial" panose="020B0604020202020204" pitchFamily="34" charset="0"/>
              </a:rPr>
              <a:t>Addition of </a:t>
            </a:r>
            <a:r>
              <a:rPr kumimoji="0" lang="en-US" sz="1400" b="0" i="0" u="none" strike="noStrike" kern="1200" cap="none" spc="0" normalizeH="0" baseline="0" noProof="0" dirty="0">
                <a:ln>
                  <a:noFill/>
                </a:ln>
                <a:solidFill>
                  <a:srgbClr val="CE2130">
                    <a:lumMod val="75000"/>
                  </a:srgbClr>
                </a:solidFill>
                <a:effectLst/>
                <a:uLnTx/>
                <a:uFillTx/>
                <a:latin typeface="Arial" panose="020B0604020202020204"/>
                <a:ea typeface="+mn-ea"/>
                <a:cs typeface="+mn-cs"/>
              </a:rPr>
              <a:t>Tucatinib to cape/trastuzumab significantly prolonged time to worsening of </a:t>
            </a:r>
            <a:r>
              <a:rPr kumimoji="0" lang="en-US" sz="1400" b="0" i="0" u="none" strike="noStrike" kern="1200" cap="none" spc="0" normalizeH="0" baseline="0" noProof="0" dirty="0" err="1">
                <a:ln>
                  <a:noFill/>
                </a:ln>
                <a:solidFill>
                  <a:srgbClr val="CE2130">
                    <a:lumMod val="75000"/>
                  </a:srgbClr>
                </a:solidFill>
                <a:effectLst/>
                <a:uLnTx/>
                <a:uFillTx/>
                <a:latin typeface="Arial" panose="020B0604020202020204"/>
                <a:ea typeface="+mn-ea"/>
                <a:cs typeface="+mn-cs"/>
              </a:rPr>
              <a:t>HRQoL</a:t>
            </a:r>
            <a:r>
              <a:rPr kumimoji="0" lang="en-US" sz="1400" b="0" i="0" u="none" strike="noStrike" kern="1200" cap="none" spc="0" normalizeH="0" baseline="0" noProof="0" dirty="0">
                <a:ln>
                  <a:noFill/>
                </a:ln>
                <a:solidFill>
                  <a:srgbClr val="CE2130">
                    <a:lumMod val="75000"/>
                  </a:srgbClr>
                </a:solidFill>
                <a:effectLst/>
                <a:uLnTx/>
                <a:uFillTx/>
                <a:latin typeface="Arial" panose="020B0604020202020204"/>
                <a:ea typeface="+mn-ea"/>
                <a:cs typeface="+mn-cs"/>
              </a:rPr>
              <a:t> EQ-5D-5L Health Score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CE2130">
                    <a:lumMod val="75000"/>
                  </a:srgbClr>
                </a:solidFill>
                <a:effectLst/>
                <a:uLnTx/>
                <a:uFillTx/>
                <a:latin typeface="Arial" panose="020B0604020202020204" pitchFamily="34" charset="0"/>
                <a:ea typeface="+mn-ea"/>
                <a:cs typeface="Arial" panose="020B0604020202020204" pitchFamily="34" charset="0"/>
              </a:rPr>
              <a:t>Compared to the placebo arm, pts on </a:t>
            </a:r>
            <a:r>
              <a:rPr kumimoji="0" lang="en-US" sz="1400" b="0" i="0" u="none" strike="noStrike" kern="1200" cap="none" spc="0" normalizeH="0" baseline="0" noProof="0" dirty="0" err="1">
                <a:ln>
                  <a:noFill/>
                </a:ln>
                <a:solidFill>
                  <a:srgbClr val="CE2130">
                    <a:lumMod val="75000"/>
                  </a:srgbClr>
                </a:solidFill>
                <a:effectLst/>
                <a:uLnTx/>
                <a:uFillTx/>
                <a:latin typeface="Arial" panose="020B0604020202020204" pitchFamily="34" charset="0"/>
                <a:ea typeface="+mn-ea"/>
                <a:cs typeface="Arial" panose="020B0604020202020204" pitchFamily="34" charset="0"/>
              </a:rPr>
              <a:t>tucatinib</a:t>
            </a:r>
            <a:r>
              <a:rPr kumimoji="0" lang="en-US" sz="1400" b="0" i="0" u="none" strike="noStrike" kern="1200" cap="none" spc="0" normalizeH="0" baseline="0" noProof="0" dirty="0">
                <a:ln>
                  <a:noFill/>
                </a:ln>
                <a:solidFill>
                  <a:srgbClr val="CE2130">
                    <a:lumMod val="75000"/>
                  </a:srgbClr>
                </a:solidFill>
                <a:effectLst/>
                <a:uLnTx/>
                <a:uFillTx/>
                <a:latin typeface="Arial" panose="020B0604020202020204" pitchFamily="34" charset="0"/>
                <a:ea typeface="+mn-ea"/>
                <a:cs typeface="Arial" panose="020B0604020202020204" pitchFamily="34" charset="0"/>
              </a:rPr>
              <a:t> arm has 49% reduction in the risk of deterioration</a:t>
            </a:r>
          </a:p>
        </p:txBody>
      </p:sp>
      <p:sp>
        <p:nvSpPr>
          <p:cNvPr id="14" name="Rectangle 13">
            <a:extLst>
              <a:ext uri="{FF2B5EF4-FFF2-40B4-BE49-F238E27FC236}">
                <a16:creationId xmlns:a16="http://schemas.microsoft.com/office/drawing/2014/main" id="{BB7A1C1D-0F74-AA40-BDC6-976F1A390616}"/>
              </a:ext>
            </a:extLst>
          </p:cNvPr>
          <p:cNvSpPr/>
          <p:nvPr/>
        </p:nvSpPr>
        <p:spPr>
          <a:xfrm>
            <a:off x="132079" y="6496362"/>
            <a:ext cx="2880917" cy="3231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Courtesy of Erika Hamilton, MD</a:t>
            </a:r>
          </a:p>
        </p:txBody>
      </p:sp>
    </p:spTree>
    <p:extLst>
      <p:ext uri="{BB962C8B-B14F-4D97-AF65-F5344CB8AC3E}">
        <p14:creationId xmlns:p14="http://schemas.microsoft.com/office/powerpoint/2010/main" val="38522433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822" y="90513"/>
            <a:ext cx="11763934" cy="648254"/>
          </a:xfrm>
        </p:spPr>
        <p:txBody>
          <a:bodyPr>
            <a:normAutofit/>
          </a:bodyPr>
          <a:lstStyle/>
          <a:p>
            <a:r>
              <a:rPr lang="en-US" sz="2800" dirty="0"/>
              <a:t>HER2CLIMB: Time to new brain lesions or death (all patients)</a:t>
            </a:r>
          </a:p>
        </p:txBody>
      </p:sp>
      <p:sp>
        <p:nvSpPr>
          <p:cNvPr id="5" name="TextBox 4"/>
          <p:cNvSpPr txBox="1"/>
          <p:nvPr/>
        </p:nvSpPr>
        <p:spPr>
          <a:xfrm>
            <a:off x="10277866" y="6629062"/>
            <a:ext cx="1798890"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03173E"/>
                </a:solidFill>
                <a:effectLst/>
                <a:uLnTx/>
                <a:uFillTx/>
                <a:latin typeface="Arial" panose="020B0604020202020204"/>
                <a:ea typeface="+mn-ea"/>
                <a:cs typeface="+mn-cs"/>
              </a:rPr>
              <a:t>Bachelot</a:t>
            </a:r>
            <a:r>
              <a:rPr kumimoji="0" lang="en-US" sz="1000" b="0" i="0" u="none" strike="noStrike" kern="1200" cap="none" spc="0" normalizeH="0" baseline="0" noProof="0" dirty="0">
                <a:ln>
                  <a:noFill/>
                </a:ln>
                <a:solidFill>
                  <a:srgbClr val="03173E"/>
                </a:solidFill>
                <a:effectLst/>
                <a:uLnTx/>
                <a:uFillTx/>
                <a:latin typeface="Arial" panose="020B0604020202020204"/>
                <a:ea typeface="+mn-ea"/>
                <a:cs typeface="+mn-cs"/>
              </a:rPr>
              <a:t> T et al ESMO 2020</a:t>
            </a:r>
          </a:p>
        </p:txBody>
      </p:sp>
      <p:sp>
        <p:nvSpPr>
          <p:cNvPr id="8" name="TextBox 7">
            <a:extLst>
              <a:ext uri="{FF2B5EF4-FFF2-40B4-BE49-F238E27FC236}">
                <a16:creationId xmlns:a16="http://schemas.microsoft.com/office/drawing/2014/main" id="{9DCEEE01-9005-4082-A6FF-44B4802AD6C5}"/>
              </a:ext>
            </a:extLst>
          </p:cNvPr>
          <p:cNvSpPr txBox="1"/>
          <p:nvPr/>
        </p:nvSpPr>
        <p:spPr>
          <a:xfrm>
            <a:off x="159744" y="6156136"/>
            <a:ext cx="160985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13468"/>
                </a:solidFill>
                <a:effectLst/>
                <a:uLnTx/>
                <a:uFillTx/>
                <a:latin typeface="Trebuchet MS"/>
                <a:ea typeface="+mn-ea"/>
                <a:cs typeface="+mn-cs"/>
              </a:rPr>
              <a:t>@ErikaHamilton9</a:t>
            </a:r>
          </a:p>
        </p:txBody>
      </p:sp>
      <p:sp>
        <p:nvSpPr>
          <p:cNvPr id="13" name="TextBox 12"/>
          <p:cNvSpPr txBox="1"/>
          <p:nvPr/>
        </p:nvSpPr>
        <p:spPr>
          <a:xfrm>
            <a:off x="1315616" y="1498029"/>
            <a:ext cx="382555" cy="181481"/>
          </a:xfrm>
          <a:prstGeom prst="rect">
            <a:avLst/>
          </a:prstGeom>
        </p:spPr>
        <p:txBody>
          <a:bodyPr vert="horz" wrap="square" lIns="91440" tIns="45720" rIns="91440" bIns="45720" rtlCol="0">
            <a:noAutofit/>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US" sz="2400" b="1" i="0" u="none" strike="noStrike" kern="1200" cap="none" spc="0" normalizeH="0" baseline="0" noProof="0" dirty="0">
              <a:ln>
                <a:noFill/>
              </a:ln>
              <a:solidFill>
                <a:srgbClr val="001641"/>
              </a:solidFill>
              <a:effectLst/>
              <a:uLnTx/>
              <a:uFillTx/>
              <a:latin typeface="Arial" panose="020B0604020202020204" pitchFamily="34" charset="0"/>
              <a:ea typeface="+mn-ea"/>
              <a:cs typeface="Arial" panose="020B0604020202020204" pitchFamily="34" charset="0"/>
            </a:endParaRPr>
          </a:p>
        </p:txBody>
      </p:sp>
      <p:pic>
        <p:nvPicPr>
          <p:cNvPr id="3" name="Picture 2"/>
          <p:cNvPicPr>
            <a:picLocks noChangeAspect="1"/>
          </p:cNvPicPr>
          <p:nvPr/>
        </p:nvPicPr>
        <p:blipFill>
          <a:blip r:embed="rId3"/>
          <a:stretch>
            <a:fillRect/>
          </a:stretch>
        </p:blipFill>
        <p:spPr>
          <a:xfrm>
            <a:off x="728566" y="1323975"/>
            <a:ext cx="10287000" cy="4210050"/>
          </a:xfrm>
          <a:prstGeom prst="rect">
            <a:avLst/>
          </a:prstGeom>
        </p:spPr>
      </p:pic>
      <p:sp>
        <p:nvSpPr>
          <p:cNvPr id="4" name="TextBox 3"/>
          <p:cNvSpPr txBox="1"/>
          <p:nvPr/>
        </p:nvSpPr>
        <p:spPr>
          <a:xfrm>
            <a:off x="728566" y="5766318"/>
            <a:ext cx="914400" cy="914400"/>
          </a:xfrm>
          <a:prstGeom prst="rect">
            <a:avLst/>
          </a:prstGeom>
        </p:spPr>
        <p:txBody>
          <a:bodyPr vert="horz" wrap="square" lIns="91440" tIns="45720" rIns="91440" bIns="45720" rtlCol="0">
            <a:noAutofit/>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US" sz="2400" b="1" i="0" u="none" strike="noStrike" kern="1200" cap="none" spc="0" normalizeH="0" baseline="0" noProof="0" dirty="0">
              <a:ln>
                <a:noFill/>
              </a:ln>
              <a:solidFill>
                <a:srgbClr val="001641"/>
              </a:solidFill>
              <a:effectLst/>
              <a:uLnTx/>
              <a:uFillTx/>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5EE6ACA5-B3F4-A348-95AF-EFDB0E85AB9A}"/>
              </a:ext>
            </a:extLst>
          </p:cNvPr>
          <p:cNvSpPr/>
          <p:nvPr/>
        </p:nvSpPr>
        <p:spPr>
          <a:xfrm>
            <a:off x="132079" y="6496362"/>
            <a:ext cx="2880917" cy="3231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Courtesy of Erika Hamilton, MD</a:t>
            </a:r>
          </a:p>
        </p:txBody>
      </p:sp>
    </p:spTree>
    <p:extLst>
      <p:ext uri="{BB962C8B-B14F-4D97-AF65-F5344CB8AC3E}">
        <p14:creationId xmlns:p14="http://schemas.microsoft.com/office/powerpoint/2010/main" val="25542320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8" name="Freeform: Shape 117">
            <a:extLst>
              <a:ext uri="{FF2B5EF4-FFF2-40B4-BE49-F238E27FC236}">
                <a16:creationId xmlns:a16="http://schemas.microsoft.com/office/drawing/2014/main" id="{A3AFE994-2D71-48C9-9498-207922CAF666}"/>
              </a:ext>
            </a:extLst>
          </p:cNvPr>
          <p:cNvSpPr/>
          <p:nvPr/>
        </p:nvSpPr>
        <p:spPr bwMode="auto">
          <a:xfrm>
            <a:off x="1740128" y="3677208"/>
            <a:ext cx="2430451" cy="1004506"/>
          </a:xfrm>
          <a:custGeom>
            <a:avLst/>
            <a:gdLst>
              <a:gd name="connsiteX0" fmla="*/ 0 w 2430451"/>
              <a:gd name="connsiteY0" fmla="*/ 0 h 1004506"/>
              <a:gd name="connsiteX1" fmla="*/ 5794 w 2430451"/>
              <a:gd name="connsiteY1" fmla="*/ 0 h 1004506"/>
              <a:gd name="connsiteX2" fmla="*/ 5794 w 2430451"/>
              <a:gd name="connsiteY2" fmla="*/ 77936 h 1004506"/>
              <a:gd name="connsiteX3" fmla="*/ 20277 w 2430451"/>
              <a:gd name="connsiteY3" fmla="*/ 77936 h 1004506"/>
              <a:gd name="connsiteX4" fmla="*/ 20277 w 2430451"/>
              <a:gd name="connsiteY4" fmla="*/ 98141 h 1004506"/>
              <a:gd name="connsiteX5" fmla="*/ 81104 w 2430451"/>
              <a:gd name="connsiteY5" fmla="*/ 98141 h 1004506"/>
              <a:gd name="connsiteX6" fmla="*/ 81104 w 2430451"/>
              <a:gd name="connsiteY6" fmla="*/ 115460 h 1004506"/>
              <a:gd name="connsiteX7" fmla="*/ 162209 w 2430451"/>
              <a:gd name="connsiteY7" fmla="*/ 115460 h 1004506"/>
              <a:gd name="connsiteX8" fmla="*/ 162209 w 2430451"/>
              <a:gd name="connsiteY8" fmla="*/ 127006 h 1004506"/>
              <a:gd name="connsiteX9" fmla="*/ 179588 w 2430451"/>
              <a:gd name="connsiteY9" fmla="*/ 127006 h 1004506"/>
              <a:gd name="connsiteX10" fmla="*/ 179588 w 2430451"/>
              <a:gd name="connsiteY10" fmla="*/ 164531 h 1004506"/>
              <a:gd name="connsiteX11" fmla="*/ 191174 w 2430451"/>
              <a:gd name="connsiteY11" fmla="*/ 164531 h 1004506"/>
              <a:gd name="connsiteX12" fmla="*/ 191174 w 2430451"/>
              <a:gd name="connsiteY12" fmla="*/ 181850 h 1004506"/>
              <a:gd name="connsiteX13" fmla="*/ 199863 w 2430451"/>
              <a:gd name="connsiteY13" fmla="*/ 181850 h 1004506"/>
              <a:gd name="connsiteX14" fmla="*/ 199863 w 2430451"/>
              <a:gd name="connsiteY14" fmla="*/ 202055 h 1004506"/>
              <a:gd name="connsiteX15" fmla="*/ 269381 w 2430451"/>
              <a:gd name="connsiteY15" fmla="*/ 202055 h 1004506"/>
              <a:gd name="connsiteX16" fmla="*/ 269381 w 2430451"/>
              <a:gd name="connsiteY16" fmla="*/ 210715 h 1004506"/>
              <a:gd name="connsiteX17" fmla="*/ 327312 w 2430451"/>
              <a:gd name="connsiteY17" fmla="*/ 210715 h 1004506"/>
              <a:gd name="connsiteX18" fmla="*/ 327312 w 2430451"/>
              <a:gd name="connsiteY18" fmla="*/ 225147 h 1004506"/>
              <a:gd name="connsiteX19" fmla="*/ 341795 w 2430451"/>
              <a:gd name="connsiteY19" fmla="*/ 225147 h 1004506"/>
              <a:gd name="connsiteX20" fmla="*/ 341795 w 2430451"/>
              <a:gd name="connsiteY20" fmla="*/ 245353 h 1004506"/>
              <a:gd name="connsiteX21" fmla="*/ 364969 w 2430451"/>
              <a:gd name="connsiteY21" fmla="*/ 245353 h 1004506"/>
              <a:gd name="connsiteX22" fmla="*/ 364969 w 2430451"/>
              <a:gd name="connsiteY22" fmla="*/ 308857 h 1004506"/>
              <a:gd name="connsiteX23" fmla="*/ 376555 w 2430451"/>
              <a:gd name="connsiteY23" fmla="*/ 320402 h 1004506"/>
              <a:gd name="connsiteX24" fmla="*/ 393934 w 2430451"/>
              <a:gd name="connsiteY24" fmla="*/ 337721 h 1004506"/>
              <a:gd name="connsiteX25" fmla="*/ 393934 w 2430451"/>
              <a:gd name="connsiteY25" fmla="*/ 355041 h 1004506"/>
              <a:gd name="connsiteX26" fmla="*/ 515589 w 2430451"/>
              <a:gd name="connsiteY26" fmla="*/ 355041 h 1004506"/>
              <a:gd name="connsiteX27" fmla="*/ 515589 w 2430451"/>
              <a:gd name="connsiteY27" fmla="*/ 375246 h 1004506"/>
              <a:gd name="connsiteX28" fmla="*/ 532969 w 2430451"/>
              <a:gd name="connsiteY28" fmla="*/ 375246 h 1004506"/>
              <a:gd name="connsiteX29" fmla="*/ 532969 w 2430451"/>
              <a:gd name="connsiteY29" fmla="*/ 392565 h 1004506"/>
              <a:gd name="connsiteX30" fmla="*/ 547452 w 2430451"/>
              <a:gd name="connsiteY30" fmla="*/ 392565 h 1004506"/>
              <a:gd name="connsiteX31" fmla="*/ 547452 w 2430451"/>
              <a:gd name="connsiteY31" fmla="*/ 418543 h 1004506"/>
              <a:gd name="connsiteX32" fmla="*/ 715453 w 2430451"/>
              <a:gd name="connsiteY32" fmla="*/ 418543 h 1004506"/>
              <a:gd name="connsiteX33" fmla="*/ 718349 w 2430451"/>
              <a:gd name="connsiteY33" fmla="*/ 427203 h 1004506"/>
              <a:gd name="connsiteX34" fmla="*/ 724142 w 2430451"/>
              <a:gd name="connsiteY34" fmla="*/ 432976 h 1004506"/>
              <a:gd name="connsiteX35" fmla="*/ 758901 w 2430451"/>
              <a:gd name="connsiteY35" fmla="*/ 432976 h 1004506"/>
              <a:gd name="connsiteX36" fmla="*/ 758901 w 2430451"/>
              <a:gd name="connsiteY36" fmla="*/ 453182 h 1004506"/>
              <a:gd name="connsiteX37" fmla="*/ 822626 w 2430451"/>
              <a:gd name="connsiteY37" fmla="*/ 453182 h 1004506"/>
              <a:gd name="connsiteX38" fmla="*/ 822626 w 2430451"/>
              <a:gd name="connsiteY38" fmla="*/ 461841 h 1004506"/>
              <a:gd name="connsiteX39" fmla="*/ 840005 w 2430451"/>
              <a:gd name="connsiteY39" fmla="*/ 461841 h 1004506"/>
              <a:gd name="connsiteX40" fmla="*/ 840005 w 2430451"/>
              <a:gd name="connsiteY40" fmla="*/ 473387 h 1004506"/>
              <a:gd name="connsiteX41" fmla="*/ 886350 w 2430451"/>
              <a:gd name="connsiteY41" fmla="*/ 473387 h 1004506"/>
              <a:gd name="connsiteX42" fmla="*/ 886350 w 2430451"/>
              <a:gd name="connsiteY42" fmla="*/ 479160 h 1004506"/>
              <a:gd name="connsiteX43" fmla="*/ 903729 w 2430451"/>
              <a:gd name="connsiteY43" fmla="*/ 479160 h 1004506"/>
              <a:gd name="connsiteX44" fmla="*/ 903729 w 2430451"/>
              <a:gd name="connsiteY44" fmla="*/ 519572 h 1004506"/>
              <a:gd name="connsiteX45" fmla="*/ 921109 w 2430451"/>
              <a:gd name="connsiteY45" fmla="*/ 519572 h 1004506"/>
              <a:gd name="connsiteX46" fmla="*/ 921109 w 2430451"/>
              <a:gd name="connsiteY46" fmla="*/ 551323 h 1004506"/>
              <a:gd name="connsiteX47" fmla="*/ 984833 w 2430451"/>
              <a:gd name="connsiteY47" fmla="*/ 551323 h 1004506"/>
              <a:gd name="connsiteX48" fmla="*/ 990626 w 2430451"/>
              <a:gd name="connsiteY48" fmla="*/ 557096 h 1004506"/>
              <a:gd name="connsiteX49" fmla="*/ 1065937 w 2430451"/>
              <a:gd name="connsiteY49" fmla="*/ 557096 h 1004506"/>
              <a:gd name="connsiteX50" fmla="*/ 1065937 w 2430451"/>
              <a:gd name="connsiteY50" fmla="*/ 574415 h 1004506"/>
              <a:gd name="connsiteX51" fmla="*/ 1086213 w 2430451"/>
              <a:gd name="connsiteY51" fmla="*/ 574415 h 1004506"/>
              <a:gd name="connsiteX52" fmla="*/ 1086213 w 2430451"/>
              <a:gd name="connsiteY52" fmla="*/ 583075 h 1004506"/>
              <a:gd name="connsiteX53" fmla="*/ 1129661 w 2430451"/>
              <a:gd name="connsiteY53" fmla="*/ 583075 h 1004506"/>
              <a:gd name="connsiteX54" fmla="*/ 1129661 w 2430451"/>
              <a:gd name="connsiteY54" fmla="*/ 594621 h 1004506"/>
              <a:gd name="connsiteX55" fmla="*/ 1178903 w 2430451"/>
              <a:gd name="connsiteY55" fmla="*/ 594621 h 1004506"/>
              <a:gd name="connsiteX56" fmla="*/ 1178903 w 2430451"/>
              <a:gd name="connsiteY56" fmla="*/ 603281 h 1004506"/>
              <a:gd name="connsiteX57" fmla="*/ 1277386 w 2430451"/>
              <a:gd name="connsiteY57" fmla="*/ 603281 h 1004506"/>
              <a:gd name="connsiteX58" fmla="*/ 1277386 w 2430451"/>
              <a:gd name="connsiteY58" fmla="*/ 623486 h 1004506"/>
              <a:gd name="connsiteX59" fmla="*/ 1338214 w 2430451"/>
              <a:gd name="connsiteY59" fmla="*/ 623486 h 1004506"/>
              <a:gd name="connsiteX60" fmla="*/ 1387455 w 2430451"/>
              <a:gd name="connsiteY60" fmla="*/ 623486 h 1004506"/>
              <a:gd name="connsiteX61" fmla="*/ 1387455 w 2430451"/>
              <a:gd name="connsiteY61" fmla="*/ 649465 h 1004506"/>
              <a:gd name="connsiteX62" fmla="*/ 1459870 w 2430451"/>
              <a:gd name="connsiteY62" fmla="*/ 649465 h 1004506"/>
              <a:gd name="connsiteX63" fmla="*/ 1459870 w 2430451"/>
              <a:gd name="connsiteY63" fmla="*/ 669670 h 1004506"/>
              <a:gd name="connsiteX64" fmla="*/ 1613388 w 2430451"/>
              <a:gd name="connsiteY64" fmla="*/ 669670 h 1004506"/>
              <a:gd name="connsiteX65" fmla="*/ 1613388 w 2430451"/>
              <a:gd name="connsiteY65" fmla="*/ 686989 h 1004506"/>
              <a:gd name="connsiteX66" fmla="*/ 1633663 w 2430451"/>
              <a:gd name="connsiteY66" fmla="*/ 686989 h 1004506"/>
              <a:gd name="connsiteX67" fmla="*/ 1633663 w 2430451"/>
              <a:gd name="connsiteY67" fmla="*/ 730287 h 1004506"/>
              <a:gd name="connsiteX68" fmla="*/ 1807457 w 2430451"/>
              <a:gd name="connsiteY68" fmla="*/ 730287 h 1004506"/>
              <a:gd name="connsiteX69" fmla="*/ 1807457 w 2430451"/>
              <a:gd name="connsiteY69" fmla="*/ 747606 h 1004506"/>
              <a:gd name="connsiteX70" fmla="*/ 1859596 w 2430451"/>
              <a:gd name="connsiteY70" fmla="*/ 747606 h 1004506"/>
              <a:gd name="connsiteX71" fmla="*/ 1859596 w 2430451"/>
              <a:gd name="connsiteY71" fmla="*/ 764925 h 1004506"/>
              <a:gd name="connsiteX72" fmla="*/ 1989941 w 2430451"/>
              <a:gd name="connsiteY72" fmla="*/ 764925 h 1004506"/>
              <a:gd name="connsiteX73" fmla="*/ 1989941 w 2430451"/>
              <a:gd name="connsiteY73" fmla="*/ 788017 h 1004506"/>
              <a:gd name="connsiteX74" fmla="*/ 2007320 w 2430451"/>
              <a:gd name="connsiteY74" fmla="*/ 788017 h 1004506"/>
              <a:gd name="connsiteX75" fmla="*/ 2007320 w 2430451"/>
              <a:gd name="connsiteY75" fmla="*/ 819769 h 1004506"/>
              <a:gd name="connsiteX76" fmla="*/ 2430451 w 2430451"/>
              <a:gd name="connsiteY76" fmla="*/ 819769 h 1004506"/>
              <a:gd name="connsiteX77" fmla="*/ 2430451 w 2430451"/>
              <a:gd name="connsiteY77" fmla="*/ 1004506 h 1004506"/>
              <a:gd name="connsiteX78" fmla="*/ 2325942 w 2430451"/>
              <a:gd name="connsiteY78" fmla="*/ 1004506 h 1004506"/>
              <a:gd name="connsiteX79" fmla="*/ 2325942 w 2430451"/>
              <a:gd name="connsiteY79" fmla="*/ 972755 h 1004506"/>
              <a:gd name="connsiteX80" fmla="*/ 2001527 w 2430451"/>
              <a:gd name="connsiteY80" fmla="*/ 972755 h 1004506"/>
              <a:gd name="connsiteX81" fmla="*/ 2001527 w 2430451"/>
              <a:gd name="connsiteY81" fmla="*/ 943890 h 1004506"/>
              <a:gd name="connsiteX82" fmla="*/ 1769802 w 2430451"/>
              <a:gd name="connsiteY82" fmla="*/ 943890 h 1004506"/>
              <a:gd name="connsiteX83" fmla="*/ 1769802 w 2430451"/>
              <a:gd name="connsiteY83" fmla="*/ 917911 h 1004506"/>
              <a:gd name="connsiteX84" fmla="*/ 1653939 w 2430451"/>
              <a:gd name="connsiteY84" fmla="*/ 917911 h 1004506"/>
              <a:gd name="connsiteX85" fmla="*/ 1653939 w 2430451"/>
              <a:gd name="connsiteY85" fmla="*/ 906365 h 1004506"/>
              <a:gd name="connsiteX86" fmla="*/ 1236834 w 2430451"/>
              <a:gd name="connsiteY86" fmla="*/ 906365 h 1004506"/>
              <a:gd name="connsiteX87" fmla="*/ 1236834 w 2430451"/>
              <a:gd name="connsiteY87" fmla="*/ 886159 h 1004506"/>
              <a:gd name="connsiteX88" fmla="*/ 1132557 w 2430451"/>
              <a:gd name="connsiteY88" fmla="*/ 886159 h 1004506"/>
              <a:gd name="connsiteX89" fmla="*/ 1132557 w 2430451"/>
              <a:gd name="connsiteY89" fmla="*/ 874613 h 1004506"/>
              <a:gd name="connsiteX90" fmla="*/ 1086213 w 2430451"/>
              <a:gd name="connsiteY90" fmla="*/ 874613 h 1004506"/>
              <a:gd name="connsiteX91" fmla="*/ 1086213 w 2430451"/>
              <a:gd name="connsiteY91" fmla="*/ 813996 h 1004506"/>
              <a:gd name="connsiteX92" fmla="*/ 1045661 w 2430451"/>
              <a:gd name="connsiteY92" fmla="*/ 813996 h 1004506"/>
              <a:gd name="connsiteX93" fmla="*/ 1045661 w 2430451"/>
              <a:gd name="connsiteY93" fmla="*/ 788018 h 1004506"/>
              <a:gd name="connsiteX94" fmla="*/ 895040 w 2430451"/>
              <a:gd name="connsiteY94" fmla="*/ 788018 h 1004506"/>
              <a:gd name="connsiteX95" fmla="*/ 895040 w 2430451"/>
              <a:gd name="connsiteY95" fmla="*/ 759153 h 1004506"/>
              <a:gd name="connsiteX96" fmla="*/ 709659 w 2430451"/>
              <a:gd name="connsiteY96" fmla="*/ 759153 h 1004506"/>
              <a:gd name="connsiteX97" fmla="*/ 709659 w 2430451"/>
              <a:gd name="connsiteY97" fmla="*/ 733174 h 1004506"/>
              <a:gd name="connsiteX98" fmla="*/ 651728 w 2430451"/>
              <a:gd name="connsiteY98" fmla="*/ 733174 h 1004506"/>
              <a:gd name="connsiteX99" fmla="*/ 651728 w 2430451"/>
              <a:gd name="connsiteY99" fmla="*/ 718741 h 1004506"/>
              <a:gd name="connsiteX100" fmla="*/ 556141 w 2430451"/>
              <a:gd name="connsiteY100" fmla="*/ 718741 h 1004506"/>
              <a:gd name="connsiteX101" fmla="*/ 556141 w 2430451"/>
              <a:gd name="connsiteY101" fmla="*/ 695649 h 1004506"/>
              <a:gd name="connsiteX102" fmla="*/ 535866 w 2430451"/>
              <a:gd name="connsiteY102" fmla="*/ 695649 h 1004506"/>
              <a:gd name="connsiteX103" fmla="*/ 535866 w 2430451"/>
              <a:gd name="connsiteY103" fmla="*/ 678330 h 1004506"/>
              <a:gd name="connsiteX104" fmla="*/ 518486 w 2430451"/>
              <a:gd name="connsiteY104" fmla="*/ 678330 h 1004506"/>
              <a:gd name="connsiteX105" fmla="*/ 518486 w 2430451"/>
              <a:gd name="connsiteY105" fmla="*/ 658125 h 1004506"/>
              <a:gd name="connsiteX106" fmla="*/ 466348 w 2430451"/>
              <a:gd name="connsiteY106" fmla="*/ 658125 h 1004506"/>
              <a:gd name="connsiteX107" fmla="*/ 466348 w 2430451"/>
              <a:gd name="connsiteY107" fmla="*/ 649466 h 1004506"/>
              <a:gd name="connsiteX108" fmla="*/ 428692 w 2430451"/>
              <a:gd name="connsiteY108" fmla="*/ 649466 h 1004506"/>
              <a:gd name="connsiteX109" fmla="*/ 428692 w 2430451"/>
              <a:gd name="connsiteY109" fmla="*/ 603281 h 1004506"/>
              <a:gd name="connsiteX110" fmla="*/ 399726 w 2430451"/>
              <a:gd name="connsiteY110" fmla="*/ 603281 h 1004506"/>
              <a:gd name="connsiteX111" fmla="*/ 399726 w 2430451"/>
              <a:gd name="connsiteY111" fmla="*/ 585962 h 1004506"/>
              <a:gd name="connsiteX112" fmla="*/ 376554 w 2430451"/>
              <a:gd name="connsiteY112" fmla="*/ 585962 h 1004506"/>
              <a:gd name="connsiteX113" fmla="*/ 376554 w 2430451"/>
              <a:gd name="connsiteY113" fmla="*/ 562870 h 1004506"/>
              <a:gd name="connsiteX114" fmla="*/ 359175 w 2430451"/>
              <a:gd name="connsiteY114" fmla="*/ 562870 h 1004506"/>
              <a:gd name="connsiteX115" fmla="*/ 359175 w 2430451"/>
              <a:gd name="connsiteY115" fmla="*/ 476275 h 1004506"/>
              <a:gd name="connsiteX116" fmla="*/ 205657 w 2430451"/>
              <a:gd name="connsiteY116" fmla="*/ 476275 h 1004506"/>
              <a:gd name="connsiteX117" fmla="*/ 205657 w 2430451"/>
              <a:gd name="connsiteY117" fmla="*/ 444523 h 1004506"/>
              <a:gd name="connsiteX118" fmla="*/ 191174 w 2430451"/>
              <a:gd name="connsiteY118" fmla="*/ 444523 h 1004506"/>
              <a:gd name="connsiteX119" fmla="*/ 191174 w 2430451"/>
              <a:gd name="connsiteY119" fmla="*/ 415658 h 1004506"/>
              <a:gd name="connsiteX120" fmla="*/ 182484 w 2430451"/>
              <a:gd name="connsiteY120" fmla="*/ 415658 h 1004506"/>
              <a:gd name="connsiteX121" fmla="*/ 182484 w 2430451"/>
              <a:gd name="connsiteY121" fmla="*/ 375247 h 1004506"/>
              <a:gd name="connsiteX122" fmla="*/ 159312 w 2430451"/>
              <a:gd name="connsiteY122" fmla="*/ 375247 h 1004506"/>
              <a:gd name="connsiteX123" fmla="*/ 159312 w 2430451"/>
              <a:gd name="connsiteY123" fmla="*/ 334835 h 1004506"/>
              <a:gd name="connsiteX124" fmla="*/ 141932 w 2430451"/>
              <a:gd name="connsiteY124" fmla="*/ 334835 h 1004506"/>
              <a:gd name="connsiteX125" fmla="*/ 141932 w 2430451"/>
              <a:gd name="connsiteY125" fmla="*/ 314629 h 1004506"/>
              <a:gd name="connsiteX126" fmla="*/ 66622 w 2430451"/>
              <a:gd name="connsiteY126" fmla="*/ 314629 h 1004506"/>
              <a:gd name="connsiteX127" fmla="*/ 66622 w 2430451"/>
              <a:gd name="connsiteY127" fmla="*/ 288651 h 1004506"/>
              <a:gd name="connsiteX128" fmla="*/ 46346 w 2430451"/>
              <a:gd name="connsiteY128" fmla="*/ 288651 h 1004506"/>
              <a:gd name="connsiteX129" fmla="*/ 26070 w 2430451"/>
              <a:gd name="connsiteY129" fmla="*/ 268446 h 1004506"/>
              <a:gd name="connsiteX130" fmla="*/ 26070 w 2430451"/>
              <a:gd name="connsiteY130" fmla="*/ 236694 h 1004506"/>
              <a:gd name="connsiteX131" fmla="*/ 5794 w 2430451"/>
              <a:gd name="connsiteY131" fmla="*/ 236694 h 1004506"/>
              <a:gd name="connsiteX132" fmla="*/ 5794 w 2430451"/>
              <a:gd name="connsiteY132" fmla="*/ 193396 h 1004506"/>
              <a:gd name="connsiteX133" fmla="*/ 0 w 2430451"/>
              <a:gd name="connsiteY133" fmla="*/ 193396 h 1004506"/>
              <a:gd name="connsiteX134" fmla="*/ 0 w 2430451"/>
              <a:gd name="connsiteY134" fmla="*/ 0 h 100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2430451" h="1004506">
                <a:moveTo>
                  <a:pt x="0" y="0"/>
                </a:moveTo>
                <a:lnTo>
                  <a:pt x="5794" y="0"/>
                </a:lnTo>
                <a:lnTo>
                  <a:pt x="5794" y="77936"/>
                </a:lnTo>
                <a:lnTo>
                  <a:pt x="20277" y="77936"/>
                </a:lnTo>
                <a:lnTo>
                  <a:pt x="20277" y="98141"/>
                </a:lnTo>
                <a:lnTo>
                  <a:pt x="81104" y="98141"/>
                </a:lnTo>
                <a:lnTo>
                  <a:pt x="81104" y="115460"/>
                </a:lnTo>
                <a:lnTo>
                  <a:pt x="162209" y="115460"/>
                </a:lnTo>
                <a:lnTo>
                  <a:pt x="162209" y="127006"/>
                </a:lnTo>
                <a:lnTo>
                  <a:pt x="179588" y="127006"/>
                </a:lnTo>
                <a:lnTo>
                  <a:pt x="179588" y="164531"/>
                </a:lnTo>
                <a:lnTo>
                  <a:pt x="191174" y="164531"/>
                </a:lnTo>
                <a:lnTo>
                  <a:pt x="191174" y="181850"/>
                </a:lnTo>
                <a:lnTo>
                  <a:pt x="199863" y="181850"/>
                </a:lnTo>
                <a:lnTo>
                  <a:pt x="199863" y="202055"/>
                </a:lnTo>
                <a:lnTo>
                  <a:pt x="269381" y="202055"/>
                </a:lnTo>
                <a:lnTo>
                  <a:pt x="269381" y="210715"/>
                </a:lnTo>
                <a:lnTo>
                  <a:pt x="327312" y="210715"/>
                </a:lnTo>
                <a:lnTo>
                  <a:pt x="327312" y="225147"/>
                </a:lnTo>
                <a:lnTo>
                  <a:pt x="341795" y="225147"/>
                </a:lnTo>
                <a:lnTo>
                  <a:pt x="341795" y="245353"/>
                </a:lnTo>
                <a:lnTo>
                  <a:pt x="364969" y="245353"/>
                </a:lnTo>
                <a:lnTo>
                  <a:pt x="364969" y="308857"/>
                </a:lnTo>
                <a:lnTo>
                  <a:pt x="376555" y="320402"/>
                </a:lnTo>
                <a:lnTo>
                  <a:pt x="393934" y="337721"/>
                </a:lnTo>
                <a:lnTo>
                  <a:pt x="393934" y="355041"/>
                </a:lnTo>
                <a:lnTo>
                  <a:pt x="515589" y="355041"/>
                </a:lnTo>
                <a:lnTo>
                  <a:pt x="515589" y="375246"/>
                </a:lnTo>
                <a:lnTo>
                  <a:pt x="532969" y="375246"/>
                </a:lnTo>
                <a:lnTo>
                  <a:pt x="532969" y="392565"/>
                </a:lnTo>
                <a:lnTo>
                  <a:pt x="547452" y="392565"/>
                </a:lnTo>
                <a:lnTo>
                  <a:pt x="547452" y="418543"/>
                </a:lnTo>
                <a:lnTo>
                  <a:pt x="715453" y="418543"/>
                </a:lnTo>
                <a:lnTo>
                  <a:pt x="718349" y="427203"/>
                </a:lnTo>
                <a:lnTo>
                  <a:pt x="724142" y="432976"/>
                </a:lnTo>
                <a:lnTo>
                  <a:pt x="758901" y="432976"/>
                </a:lnTo>
                <a:lnTo>
                  <a:pt x="758901" y="453182"/>
                </a:lnTo>
                <a:lnTo>
                  <a:pt x="822626" y="453182"/>
                </a:lnTo>
                <a:lnTo>
                  <a:pt x="822626" y="461841"/>
                </a:lnTo>
                <a:lnTo>
                  <a:pt x="840005" y="461841"/>
                </a:lnTo>
                <a:lnTo>
                  <a:pt x="840005" y="473387"/>
                </a:lnTo>
                <a:lnTo>
                  <a:pt x="886350" y="473387"/>
                </a:lnTo>
                <a:lnTo>
                  <a:pt x="886350" y="479160"/>
                </a:lnTo>
                <a:lnTo>
                  <a:pt x="903729" y="479160"/>
                </a:lnTo>
                <a:lnTo>
                  <a:pt x="903729" y="519572"/>
                </a:lnTo>
                <a:lnTo>
                  <a:pt x="921109" y="519572"/>
                </a:lnTo>
                <a:lnTo>
                  <a:pt x="921109" y="551323"/>
                </a:lnTo>
                <a:lnTo>
                  <a:pt x="984833" y="551323"/>
                </a:lnTo>
                <a:lnTo>
                  <a:pt x="990626" y="557096"/>
                </a:lnTo>
                <a:lnTo>
                  <a:pt x="1065937" y="557096"/>
                </a:lnTo>
                <a:lnTo>
                  <a:pt x="1065937" y="574415"/>
                </a:lnTo>
                <a:lnTo>
                  <a:pt x="1086213" y="574415"/>
                </a:lnTo>
                <a:lnTo>
                  <a:pt x="1086213" y="583075"/>
                </a:lnTo>
                <a:lnTo>
                  <a:pt x="1129661" y="583075"/>
                </a:lnTo>
                <a:lnTo>
                  <a:pt x="1129661" y="594621"/>
                </a:lnTo>
                <a:lnTo>
                  <a:pt x="1178903" y="594621"/>
                </a:lnTo>
                <a:lnTo>
                  <a:pt x="1178903" y="603281"/>
                </a:lnTo>
                <a:lnTo>
                  <a:pt x="1277386" y="603281"/>
                </a:lnTo>
                <a:lnTo>
                  <a:pt x="1277386" y="623486"/>
                </a:lnTo>
                <a:lnTo>
                  <a:pt x="1338214" y="623486"/>
                </a:lnTo>
                <a:lnTo>
                  <a:pt x="1387455" y="623486"/>
                </a:lnTo>
                <a:lnTo>
                  <a:pt x="1387455" y="649465"/>
                </a:lnTo>
                <a:lnTo>
                  <a:pt x="1459870" y="649465"/>
                </a:lnTo>
                <a:lnTo>
                  <a:pt x="1459870" y="669670"/>
                </a:lnTo>
                <a:lnTo>
                  <a:pt x="1613388" y="669670"/>
                </a:lnTo>
                <a:lnTo>
                  <a:pt x="1613388" y="686989"/>
                </a:lnTo>
                <a:lnTo>
                  <a:pt x="1633663" y="686989"/>
                </a:lnTo>
                <a:lnTo>
                  <a:pt x="1633663" y="730287"/>
                </a:lnTo>
                <a:lnTo>
                  <a:pt x="1807457" y="730287"/>
                </a:lnTo>
                <a:lnTo>
                  <a:pt x="1807457" y="747606"/>
                </a:lnTo>
                <a:lnTo>
                  <a:pt x="1859596" y="747606"/>
                </a:lnTo>
                <a:lnTo>
                  <a:pt x="1859596" y="764925"/>
                </a:lnTo>
                <a:lnTo>
                  <a:pt x="1989941" y="764925"/>
                </a:lnTo>
                <a:lnTo>
                  <a:pt x="1989941" y="788017"/>
                </a:lnTo>
                <a:lnTo>
                  <a:pt x="2007320" y="788017"/>
                </a:lnTo>
                <a:lnTo>
                  <a:pt x="2007320" y="819769"/>
                </a:lnTo>
                <a:lnTo>
                  <a:pt x="2430451" y="819769"/>
                </a:lnTo>
                <a:lnTo>
                  <a:pt x="2430451" y="1004506"/>
                </a:lnTo>
                <a:lnTo>
                  <a:pt x="2325942" y="1004506"/>
                </a:lnTo>
                <a:lnTo>
                  <a:pt x="2325942" y="972755"/>
                </a:lnTo>
                <a:lnTo>
                  <a:pt x="2001527" y="972755"/>
                </a:lnTo>
                <a:lnTo>
                  <a:pt x="2001527" y="943890"/>
                </a:lnTo>
                <a:lnTo>
                  <a:pt x="1769802" y="943890"/>
                </a:lnTo>
                <a:lnTo>
                  <a:pt x="1769802" y="917911"/>
                </a:lnTo>
                <a:lnTo>
                  <a:pt x="1653939" y="917911"/>
                </a:lnTo>
                <a:lnTo>
                  <a:pt x="1653939" y="906365"/>
                </a:lnTo>
                <a:lnTo>
                  <a:pt x="1236834" y="906365"/>
                </a:lnTo>
                <a:lnTo>
                  <a:pt x="1236834" y="886159"/>
                </a:lnTo>
                <a:lnTo>
                  <a:pt x="1132557" y="886159"/>
                </a:lnTo>
                <a:lnTo>
                  <a:pt x="1132557" y="874613"/>
                </a:lnTo>
                <a:lnTo>
                  <a:pt x="1086213" y="874613"/>
                </a:lnTo>
                <a:lnTo>
                  <a:pt x="1086213" y="813996"/>
                </a:lnTo>
                <a:lnTo>
                  <a:pt x="1045661" y="813996"/>
                </a:lnTo>
                <a:lnTo>
                  <a:pt x="1045661" y="788018"/>
                </a:lnTo>
                <a:lnTo>
                  <a:pt x="895040" y="788018"/>
                </a:lnTo>
                <a:lnTo>
                  <a:pt x="895040" y="759153"/>
                </a:lnTo>
                <a:lnTo>
                  <a:pt x="709659" y="759153"/>
                </a:lnTo>
                <a:lnTo>
                  <a:pt x="709659" y="733174"/>
                </a:lnTo>
                <a:lnTo>
                  <a:pt x="651728" y="733174"/>
                </a:lnTo>
                <a:lnTo>
                  <a:pt x="651728" y="718741"/>
                </a:lnTo>
                <a:lnTo>
                  <a:pt x="556141" y="718741"/>
                </a:lnTo>
                <a:lnTo>
                  <a:pt x="556141" y="695649"/>
                </a:lnTo>
                <a:lnTo>
                  <a:pt x="535866" y="695649"/>
                </a:lnTo>
                <a:lnTo>
                  <a:pt x="535866" y="678330"/>
                </a:lnTo>
                <a:lnTo>
                  <a:pt x="518486" y="678330"/>
                </a:lnTo>
                <a:lnTo>
                  <a:pt x="518486" y="658125"/>
                </a:lnTo>
                <a:lnTo>
                  <a:pt x="466348" y="658125"/>
                </a:lnTo>
                <a:lnTo>
                  <a:pt x="466348" y="649466"/>
                </a:lnTo>
                <a:lnTo>
                  <a:pt x="428692" y="649466"/>
                </a:lnTo>
                <a:lnTo>
                  <a:pt x="428692" y="603281"/>
                </a:lnTo>
                <a:lnTo>
                  <a:pt x="399726" y="603281"/>
                </a:lnTo>
                <a:lnTo>
                  <a:pt x="399726" y="585962"/>
                </a:lnTo>
                <a:lnTo>
                  <a:pt x="376554" y="585962"/>
                </a:lnTo>
                <a:lnTo>
                  <a:pt x="376554" y="562870"/>
                </a:lnTo>
                <a:lnTo>
                  <a:pt x="359175" y="562870"/>
                </a:lnTo>
                <a:lnTo>
                  <a:pt x="359175" y="476275"/>
                </a:lnTo>
                <a:lnTo>
                  <a:pt x="205657" y="476275"/>
                </a:lnTo>
                <a:lnTo>
                  <a:pt x="205657" y="444523"/>
                </a:lnTo>
                <a:lnTo>
                  <a:pt x="191174" y="444523"/>
                </a:lnTo>
                <a:lnTo>
                  <a:pt x="191174" y="415658"/>
                </a:lnTo>
                <a:lnTo>
                  <a:pt x="182484" y="415658"/>
                </a:lnTo>
                <a:lnTo>
                  <a:pt x="182484" y="375247"/>
                </a:lnTo>
                <a:lnTo>
                  <a:pt x="159312" y="375247"/>
                </a:lnTo>
                <a:lnTo>
                  <a:pt x="159312" y="334835"/>
                </a:lnTo>
                <a:lnTo>
                  <a:pt x="141932" y="334835"/>
                </a:lnTo>
                <a:lnTo>
                  <a:pt x="141932" y="314629"/>
                </a:lnTo>
                <a:lnTo>
                  <a:pt x="66622" y="314629"/>
                </a:lnTo>
                <a:lnTo>
                  <a:pt x="66622" y="288651"/>
                </a:lnTo>
                <a:lnTo>
                  <a:pt x="46346" y="288651"/>
                </a:lnTo>
                <a:lnTo>
                  <a:pt x="26070" y="268446"/>
                </a:lnTo>
                <a:lnTo>
                  <a:pt x="26070" y="236694"/>
                </a:lnTo>
                <a:lnTo>
                  <a:pt x="5794" y="236694"/>
                </a:lnTo>
                <a:lnTo>
                  <a:pt x="5794" y="193396"/>
                </a:lnTo>
                <a:lnTo>
                  <a:pt x="0" y="193396"/>
                </a:lnTo>
                <a:lnTo>
                  <a:pt x="0" y="0"/>
                </a:lnTo>
                <a:close/>
              </a:path>
            </a:pathLst>
          </a:custGeom>
          <a:solidFill>
            <a:schemeClr val="accent6">
              <a:lumMod val="40000"/>
              <a:lumOff val="60000"/>
            </a:schemeClr>
          </a:solidFill>
          <a:ln w="0">
            <a:noFill/>
            <a:miter lim="800000"/>
            <a:headEnd/>
            <a:tailEnd/>
          </a:ln>
        </p:spPr>
        <p:txBody>
          <a:bodyPr rtlCol="0" anchor="b"/>
          <a:lstStyle/>
          <a:p>
            <a:pPr marL="0" marR="0" lvl="0" indent="0" algn="ctr" defTabSz="609356" rtl="0" eaLnBrk="1" fontAlgn="auto" latinLnBrk="0" hangingPunct="1">
              <a:lnSpc>
                <a:spcPct val="100000"/>
              </a:lnSpc>
              <a:spcBef>
                <a:spcPct val="35000"/>
              </a:spcBef>
              <a:spcAft>
                <a:spcPct val="25000"/>
              </a:spcAft>
              <a:buClr>
                <a:srgbClr val="015873"/>
              </a:buClr>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Calibri" panose="020F0502020204030204" pitchFamily="34" charset="0"/>
            </a:endParaRPr>
          </a:p>
        </p:txBody>
      </p:sp>
      <p:sp>
        <p:nvSpPr>
          <p:cNvPr id="122" name="Title 1">
            <a:extLst>
              <a:ext uri="{FF2B5EF4-FFF2-40B4-BE49-F238E27FC236}">
                <a16:creationId xmlns:a16="http://schemas.microsoft.com/office/drawing/2014/main" id="{F128B629-5BA5-44C3-8DC6-798D51FEE754}"/>
              </a:ext>
            </a:extLst>
          </p:cNvPr>
          <p:cNvSpPr>
            <a:spLocks noGrp="1"/>
          </p:cNvSpPr>
          <p:nvPr>
            <p:ph type="title"/>
          </p:nvPr>
        </p:nvSpPr>
        <p:spPr>
          <a:xfrm>
            <a:off x="0" y="122543"/>
            <a:ext cx="12192000" cy="784225"/>
          </a:xfrm>
        </p:spPr>
        <p:txBody>
          <a:bodyPr>
            <a:normAutofit fontScale="90000"/>
          </a:bodyPr>
          <a:lstStyle/>
          <a:p>
            <a:r>
              <a:rPr lang="en-US" dirty="0">
                <a:solidFill>
                  <a:schemeClr val="tx1"/>
                </a:solidFill>
                <a:latin typeface="+mn-lt"/>
              </a:rPr>
              <a:t>NALA: </a:t>
            </a:r>
            <a:br>
              <a:rPr lang="en-US" dirty="0">
                <a:solidFill>
                  <a:schemeClr val="tx1"/>
                </a:solidFill>
                <a:latin typeface="+mn-lt"/>
              </a:rPr>
            </a:br>
            <a:r>
              <a:rPr lang="en-US" b="0" dirty="0">
                <a:solidFill>
                  <a:schemeClr val="tx1"/>
                </a:solidFill>
                <a:latin typeface="+mn-lt"/>
              </a:rPr>
              <a:t>PFS and OS with Neratinib in Patients with HER2+ MBC</a:t>
            </a:r>
          </a:p>
        </p:txBody>
      </p:sp>
      <p:sp>
        <p:nvSpPr>
          <p:cNvPr id="10" name="TextBox 9">
            <a:extLst>
              <a:ext uri="{FF2B5EF4-FFF2-40B4-BE49-F238E27FC236}">
                <a16:creationId xmlns:a16="http://schemas.microsoft.com/office/drawing/2014/main" id="{C2E7393D-B20A-45BB-AFBE-DDF06F1371F3}"/>
              </a:ext>
            </a:extLst>
          </p:cNvPr>
          <p:cNvSpPr txBox="1"/>
          <p:nvPr/>
        </p:nvSpPr>
        <p:spPr bwMode="auto">
          <a:xfrm>
            <a:off x="588243" y="1389952"/>
            <a:ext cx="55701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609356" rtl="0" eaLnBrk="1" fontAlgn="auto"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err="1">
                <a:ln>
                  <a:noFill/>
                </a:ln>
                <a:solidFill>
                  <a:srgbClr val="920031"/>
                </a:solidFill>
                <a:effectLst/>
                <a:uLnTx/>
                <a:uFillTx/>
                <a:latin typeface="Arial"/>
                <a:ea typeface="+mn-ea"/>
                <a:cs typeface="Calibri" panose="020F0502020204030204" pitchFamily="34" charset="0"/>
              </a:rPr>
              <a:t>PFS</a:t>
            </a:r>
            <a:r>
              <a:rPr kumimoji="0" lang="en-US" sz="2000" b="1" i="0" u="none" strike="noStrike" kern="1200" cap="none" spc="0" normalizeH="0" baseline="0" noProof="0" dirty="0">
                <a:ln>
                  <a:noFill/>
                </a:ln>
                <a:solidFill>
                  <a:srgbClr val="920031"/>
                </a:solidFill>
                <a:effectLst/>
                <a:uLnTx/>
                <a:uFillTx/>
                <a:latin typeface="Arial"/>
                <a:ea typeface="+mn-ea"/>
                <a:cs typeface="Calibri" panose="020F0502020204030204" pitchFamily="34" charset="0"/>
              </a:rPr>
              <a:t> (centrally assessed)</a:t>
            </a:r>
          </a:p>
        </p:txBody>
      </p:sp>
      <p:sp>
        <p:nvSpPr>
          <p:cNvPr id="131" name="TextBox 130">
            <a:extLst>
              <a:ext uri="{FF2B5EF4-FFF2-40B4-BE49-F238E27FC236}">
                <a16:creationId xmlns:a16="http://schemas.microsoft.com/office/drawing/2014/main" id="{EB4CE7D0-DC8F-4EA3-AAB8-620EE896DBF1}"/>
              </a:ext>
            </a:extLst>
          </p:cNvPr>
          <p:cNvSpPr txBox="1"/>
          <p:nvPr/>
        </p:nvSpPr>
        <p:spPr bwMode="auto">
          <a:xfrm>
            <a:off x="6433362" y="1389952"/>
            <a:ext cx="55701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609356" rtl="0" eaLnBrk="1" fontAlgn="auto"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920031"/>
                </a:solidFill>
                <a:effectLst/>
                <a:uLnTx/>
                <a:uFillTx/>
                <a:latin typeface="Arial"/>
                <a:ea typeface="+mn-ea"/>
                <a:cs typeface="Calibri" panose="020F0502020204030204" pitchFamily="34" charset="0"/>
              </a:rPr>
              <a:t>OS (coprimary endpoint) </a:t>
            </a:r>
          </a:p>
        </p:txBody>
      </p:sp>
      <p:sp>
        <p:nvSpPr>
          <p:cNvPr id="16" name="Freeform: Shape 15">
            <a:extLst>
              <a:ext uri="{FF2B5EF4-FFF2-40B4-BE49-F238E27FC236}">
                <a16:creationId xmlns:a16="http://schemas.microsoft.com/office/drawing/2014/main" id="{3A03EB57-7AA6-4C15-8F27-A5895C1A1A2D}"/>
              </a:ext>
            </a:extLst>
          </p:cNvPr>
          <p:cNvSpPr/>
          <p:nvPr/>
        </p:nvSpPr>
        <p:spPr bwMode="auto">
          <a:xfrm>
            <a:off x="1018908" y="2705755"/>
            <a:ext cx="4712712" cy="2030068"/>
          </a:xfrm>
          <a:custGeom>
            <a:avLst/>
            <a:gdLst>
              <a:gd name="connsiteX0" fmla="*/ 0 w 6783294"/>
              <a:gd name="connsiteY0" fmla="*/ 0 h 2928471"/>
              <a:gd name="connsiteX1" fmla="*/ 0 w 6783294"/>
              <a:gd name="connsiteY1" fmla="*/ 2928471 h 2928471"/>
              <a:gd name="connsiteX2" fmla="*/ 6783294 w 6783294"/>
              <a:gd name="connsiteY2" fmla="*/ 2928471 h 2928471"/>
            </a:gdLst>
            <a:ahLst/>
            <a:cxnLst>
              <a:cxn ang="0">
                <a:pos x="connsiteX0" y="connsiteY0"/>
              </a:cxn>
              <a:cxn ang="0">
                <a:pos x="connsiteX1" y="connsiteY1"/>
              </a:cxn>
              <a:cxn ang="0">
                <a:pos x="connsiteX2" y="connsiteY2"/>
              </a:cxn>
            </a:cxnLst>
            <a:rect l="l" t="t" r="r" b="b"/>
            <a:pathLst>
              <a:path w="6783294" h="2928471">
                <a:moveTo>
                  <a:pt x="0" y="0"/>
                </a:moveTo>
                <a:lnTo>
                  <a:pt x="0" y="2928471"/>
                </a:lnTo>
                <a:lnTo>
                  <a:pt x="6783294" y="2928471"/>
                </a:lnTo>
              </a:path>
            </a:pathLst>
          </a:custGeom>
          <a:noFill/>
          <a:ln w="28575">
            <a:solidFill>
              <a:schemeClr val="tx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Arial"/>
              <a:ea typeface="+mn-ea"/>
              <a:cs typeface="Calibri" panose="020F0502020204030204" pitchFamily="34" charset="0"/>
            </a:endParaRPr>
          </a:p>
        </p:txBody>
      </p:sp>
      <p:grpSp>
        <p:nvGrpSpPr>
          <p:cNvPr id="17" name="Group 16">
            <a:extLst>
              <a:ext uri="{FF2B5EF4-FFF2-40B4-BE49-F238E27FC236}">
                <a16:creationId xmlns:a16="http://schemas.microsoft.com/office/drawing/2014/main" id="{439F2E01-BC9E-4C03-B331-E70D105F0813}"/>
              </a:ext>
            </a:extLst>
          </p:cNvPr>
          <p:cNvGrpSpPr/>
          <p:nvPr/>
        </p:nvGrpSpPr>
        <p:grpSpPr>
          <a:xfrm>
            <a:off x="954369" y="2703151"/>
            <a:ext cx="62419" cy="2032671"/>
            <a:chOff x="1918447" y="1810871"/>
            <a:chExt cx="77694" cy="762000"/>
          </a:xfrm>
        </p:grpSpPr>
        <p:cxnSp>
          <p:nvCxnSpPr>
            <p:cNvPr id="67" name="Straight Connector 66">
              <a:extLst>
                <a:ext uri="{FF2B5EF4-FFF2-40B4-BE49-F238E27FC236}">
                  <a16:creationId xmlns:a16="http://schemas.microsoft.com/office/drawing/2014/main" id="{C06CC328-ED47-491D-B0CA-A508F0766BD6}"/>
                </a:ext>
              </a:extLst>
            </p:cNvPr>
            <p:cNvCxnSpPr/>
            <p:nvPr/>
          </p:nvCxnSpPr>
          <p:spPr bwMode="auto">
            <a:xfrm>
              <a:off x="1918447" y="1810871"/>
              <a:ext cx="77694" cy="0"/>
            </a:xfrm>
            <a:prstGeom prst="line">
              <a:avLst/>
            </a:prstGeom>
            <a:noFill/>
            <a:ln w="28575" cap="flat" cmpd="sng" algn="ctr">
              <a:solidFill>
                <a:schemeClr val="tx1"/>
              </a:solidFill>
              <a:prstDash val="solid"/>
              <a:round/>
              <a:headEnd type="none" w="med" len="med"/>
              <a:tailEnd type="none" w="med" len="med"/>
            </a:ln>
            <a:effectLst/>
          </p:spPr>
        </p:cxnSp>
        <p:cxnSp>
          <p:nvCxnSpPr>
            <p:cNvPr id="68" name="Straight Connector 67">
              <a:extLst>
                <a:ext uri="{FF2B5EF4-FFF2-40B4-BE49-F238E27FC236}">
                  <a16:creationId xmlns:a16="http://schemas.microsoft.com/office/drawing/2014/main" id="{7D1657D9-5B53-452E-889B-700B8F6137FE}"/>
                </a:ext>
              </a:extLst>
            </p:cNvPr>
            <p:cNvCxnSpPr/>
            <p:nvPr/>
          </p:nvCxnSpPr>
          <p:spPr bwMode="auto">
            <a:xfrm>
              <a:off x="1918447" y="1963271"/>
              <a:ext cx="77694" cy="0"/>
            </a:xfrm>
            <a:prstGeom prst="line">
              <a:avLst/>
            </a:prstGeom>
            <a:noFill/>
            <a:ln w="28575" cap="flat" cmpd="sng" algn="ctr">
              <a:solidFill>
                <a:schemeClr val="tx1"/>
              </a:solidFill>
              <a:prstDash val="solid"/>
              <a:round/>
              <a:headEnd type="none" w="med" len="med"/>
              <a:tailEnd type="none" w="med" len="med"/>
            </a:ln>
            <a:effectLst/>
          </p:spPr>
        </p:cxnSp>
        <p:cxnSp>
          <p:nvCxnSpPr>
            <p:cNvPr id="69" name="Straight Connector 68">
              <a:extLst>
                <a:ext uri="{FF2B5EF4-FFF2-40B4-BE49-F238E27FC236}">
                  <a16:creationId xmlns:a16="http://schemas.microsoft.com/office/drawing/2014/main" id="{2980D1B7-3502-4DEE-B963-24354C9C4F03}"/>
                </a:ext>
              </a:extLst>
            </p:cNvPr>
            <p:cNvCxnSpPr/>
            <p:nvPr/>
          </p:nvCxnSpPr>
          <p:spPr bwMode="auto">
            <a:xfrm>
              <a:off x="1918447" y="2115671"/>
              <a:ext cx="77694" cy="0"/>
            </a:xfrm>
            <a:prstGeom prst="line">
              <a:avLst/>
            </a:prstGeom>
            <a:noFill/>
            <a:ln w="28575" cap="flat" cmpd="sng" algn="ctr">
              <a:solidFill>
                <a:schemeClr val="tx1"/>
              </a:solidFill>
              <a:prstDash val="solid"/>
              <a:round/>
              <a:headEnd type="none" w="med" len="med"/>
              <a:tailEnd type="none" w="med" len="med"/>
            </a:ln>
            <a:effectLst/>
          </p:spPr>
        </p:cxnSp>
        <p:cxnSp>
          <p:nvCxnSpPr>
            <p:cNvPr id="70" name="Straight Connector 69">
              <a:extLst>
                <a:ext uri="{FF2B5EF4-FFF2-40B4-BE49-F238E27FC236}">
                  <a16:creationId xmlns:a16="http://schemas.microsoft.com/office/drawing/2014/main" id="{DE4B2564-7C03-4AA4-835A-B9ED7131FB0B}"/>
                </a:ext>
              </a:extLst>
            </p:cNvPr>
            <p:cNvCxnSpPr/>
            <p:nvPr/>
          </p:nvCxnSpPr>
          <p:spPr bwMode="auto">
            <a:xfrm>
              <a:off x="1918447" y="2268071"/>
              <a:ext cx="77694" cy="0"/>
            </a:xfrm>
            <a:prstGeom prst="line">
              <a:avLst/>
            </a:prstGeom>
            <a:noFill/>
            <a:ln w="28575" cap="flat" cmpd="sng" algn="ctr">
              <a:solidFill>
                <a:schemeClr val="tx1"/>
              </a:solidFill>
              <a:prstDash val="solid"/>
              <a:round/>
              <a:headEnd type="none" w="med" len="med"/>
              <a:tailEnd type="none" w="med" len="med"/>
            </a:ln>
            <a:effectLst/>
          </p:spPr>
        </p:cxnSp>
        <p:cxnSp>
          <p:nvCxnSpPr>
            <p:cNvPr id="71" name="Straight Connector 70">
              <a:extLst>
                <a:ext uri="{FF2B5EF4-FFF2-40B4-BE49-F238E27FC236}">
                  <a16:creationId xmlns:a16="http://schemas.microsoft.com/office/drawing/2014/main" id="{F9529E36-6DC0-43A4-9037-5FBC01B02955}"/>
                </a:ext>
              </a:extLst>
            </p:cNvPr>
            <p:cNvCxnSpPr/>
            <p:nvPr/>
          </p:nvCxnSpPr>
          <p:spPr bwMode="auto">
            <a:xfrm>
              <a:off x="1918447" y="2420471"/>
              <a:ext cx="77694" cy="0"/>
            </a:xfrm>
            <a:prstGeom prst="line">
              <a:avLst/>
            </a:prstGeom>
            <a:noFill/>
            <a:ln w="28575" cap="flat" cmpd="sng" algn="ctr">
              <a:solidFill>
                <a:schemeClr val="tx1"/>
              </a:solidFill>
              <a:prstDash val="solid"/>
              <a:round/>
              <a:headEnd type="none" w="med" len="med"/>
              <a:tailEnd type="none" w="med" len="med"/>
            </a:ln>
            <a:effectLst/>
          </p:spPr>
        </p:cxnSp>
        <p:cxnSp>
          <p:nvCxnSpPr>
            <p:cNvPr id="72" name="Straight Connector 71">
              <a:extLst>
                <a:ext uri="{FF2B5EF4-FFF2-40B4-BE49-F238E27FC236}">
                  <a16:creationId xmlns:a16="http://schemas.microsoft.com/office/drawing/2014/main" id="{002CD42C-6253-45A9-B1EA-78BBAFDDA8E2}"/>
                </a:ext>
              </a:extLst>
            </p:cNvPr>
            <p:cNvCxnSpPr/>
            <p:nvPr/>
          </p:nvCxnSpPr>
          <p:spPr bwMode="auto">
            <a:xfrm>
              <a:off x="1918447" y="2572871"/>
              <a:ext cx="77694" cy="0"/>
            </a:xfrm>
            <a:prstGeom prst="line">
              <a:avLst/>
            </a:prstGeom>
            <a:noFill/>
            <a:ln w="28575" cap="flat" cmpd="sng" algn="ctr">
              <a:solidFill>
                <a:schemeClr val="tx1"/>
              </a:solidFill>
              <a:prstDash val="solid"/>
              <a:round/>
              <a:headEnd type="none" w="med" len="med"/>
              <a:tailEnd type="none" w="med" len="med"/>
            </a:ln>
            <a:effectLst/>
          </p:spPr>
        </p:cxnSp>
      </p:grpSp>
      <p:sp>
        <p:nvSpPr>
          <p:cNvPr id="18" name="TextBox 17">
            <a:extLst>
              <a:ext uri="{FF2B5EF4-FFF2-40B4-BE49-F238E27FC236}">
                <a16:creationId xmlns:a16="http://schemas.microsoft.com/office/drawing/2014/main" id="{A8250A80-5D3C-4D43-A294-594091449F83}"/>
              </a:ext>
            </a:extLst>
          </p:cNvPr>
          <p:cNvSpPr txBox="1"/>
          <p:nvPr/>
        </p:nvSpPr>
        <p:spPr bwMode="auto">
          <a:xfrm>
            <a:off x="527368" y="2504642"/>
            <a:ext cx="4331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1.0</a:t>
            </a:r>
          </a:p>
        </p:txBody>
      </p:sp>
      <p:sp>
        <p:nvSpPr>
          <p:cNvPr id="19" name="TextBox 18">
            <a:extLst>
              <a:ext uri="{FF2B5EF4-FFF2-40B4-BE49-F238E27FC236}">
                <a16:creationId xmlns:a16="http://schemas.microsoft.com/office/drawing/2014/main" id="{861D56D6-9903-4527-8719-5BE8997EAC41}"/>
              </a:ext>
            </a:extLst>
          </p:cNvPr>
          <p:cNvSpPr txBox="1"/>
          <p:nvPr/>
        </p:nvSpPr>
        <p:spPr bwMode="auto">
          <a:xfrm>
            <a:off x="515816" y="2925986"/>
            <a:ext cx="4331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0.8</a:t>
            </a:r>
          </a:p>
        </p:txBody>
      </p:sp>
      <p:sp>
        <p:nvSpPr>
          <p:cNvPr id="20" name="TextBox 19">
            <a:extLst>
              <a:ext uri="{FF2B5EF4-FFF2-40B4-BE49-F238E27FC236}">
                <a16:creationId xmlns:a16="http://schemas.microsoft.com/office/drawing/2014/main" id="{B68E1FE0-472C-496F-8405-ED7CB856D9A3}"/>
              </a:ext>
            </a:extLst>
          </p:cNvPr>
          <p:cNvSpPr txBox="1"/>
          <p:nvPr/>
        </p:nvSpPr>
        <p:spPr bwMode="auto">
          <a:xfrm>
            <a:off x="527368" y="3316284"/>
            <a:ext cx="4331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0.6</a:t>
            </a:r>
          </a:p>
        </p:txBody>
      </p:sp>
      <p:sp>
        <p:nvSpPr>
          <p:cNvPr id="21" name="TextBox 20">
            <a:extLst>
              <a:ext uri="{FF2B5EF4-FFF2-40B4-BE49-F238E27FC236}">
                <a16:creationId xmlns:a16="http://schemas.microsoft.com/office/drawing/2014/main" id="{57037ACA-CF7D-4992-8A47-D40558849436}"/>
              </a:ext>
            </a:extLst>
          </p:cNvPr>
          <p:cNvSpPr txBox="1"/>
          <p:nvPr/>
        </p:nvSpPr>
        <p:spPr bwMode="auto">
          <a:xfrm>
            <a:off x="527368" y="3740783"/>
            <a:ext cx="4331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0.4</a:t>
            </a:r>
          </a:p>
        </p:txBody>
      </p:sp>
      <p:sp>
        <p:nvSpPr>
          <p:cNvPr id="22" name="TextBox 21">
            <a:extLst>
              <a:ext uri="{FF2B5EF4-FFF2-40B4-BE49-F238E27FC236}">
                <a16:creationId xmlns:a16="http://schemas.microsoft.com/office/drawing/2014/main" id="{89968D37-B9B5-4AA2-9728-8D2555742D05}"/>
              </a:ext>
            </a:extLst>
          </p:cNvPr>
          <p:cNvSpPr txBox="1"/>
          <p:nvPr/>
        </p:nvSpPr>
        <p:spPr bwMode="auto">
          <a:xfrm>
            <a:off x="527368" y="4141559"/>
            <a:ext cx="4331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0.2</a:t>
            </a:r>
          </a:p>
        </p:txBody>
      </p:sp>
      <p:sp>
        <p:nvSpPr>
          <p:cNvPr id="23" name="TextBox 22">
            <a:extLst>
              <a:ext uri="{FF2B5EF4-FFF2-40B4-BE49-F238E27FC236}">
                <a16:creationId xmlns:a16="http://schemas.microsoft.com/office/drawing/2014/main" id="{07FA7239-8091-4AFD-9745-0CE1FBA5D882}"/>
              </a:ext>
            </a:extLst>
          </p:cNvPr>
          <p:cNvSpPr txBox="1"/>
          <p:nvPr/>
        </p:nvSpPr>
        <p:spPr bwMode="auto">
          <a:xfrm>
            <a:off x="692898" y="4542335"/>
            <a:ext cx="2840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0</a:t>
            </a:r>
          </a:p>
        </p:txBody>
      </p:sp>
      <p:sp>
        <p:nvSpPr>
          <p:cNvPr id="24" name="TextBox 23">
            <a:extLst>
              <a:ext uri="{FF2B5EF4-FFF2-40B4-BE49-F238E27FC236}">
                <a16:creationId xmlns:a16="http://schemas.microsoft.com/office/drawing/2014/main" id="{BAB45C84-F81D-4438-A294-23E759CEFCF5}"/>
              </a:ext>
            </a:extLst>
          </p:cNvPr>
          <p:cNvSpPr txBox="1"/>
          <p:nvPr/>
        </p:nvSpPr>
        <p:spPr bwMode="auto">
          <a:xfrm rot="16200000">
            <a:off x="-566902" y="3373749"/>
            <a:ext cx="209163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Probability of PFS</a:t>
            </a:r>
          </a:p>
        </p:txBody>
      </p:sp>
      <p:grpSp>
        <p:nvGrpSpPr>
          <p:cNvPr id="25" name="Group 24">
            <a:extLst>
              <a:ext uri="{FF2B5EF4-FFF2-40B4-BE49-F238E27FC236}">
                <a16:creationId xmlns:a16="http://schemas.microsoft.com/office/drawing/2014/main" id="{0C68BB7C-FC1C-452E-B17B-557D249E6F24}"/>
              </a:ext>
            </a:extLst>
          </p:cNvPr>
          <p:cNvGrpSpPr/>
          <p:nvPr/>
        </p:nvGrpSpPr>
        <p:grpSpPr>
          <a:xfrm rot="5400000">
            <a:off x="1967822" y="3776570"/>
            <a:ext cx="57674" cy="1980457"/>
            <a:chOff x="1918447" y="1810871"/>
            <a:chExt cx="77694" cy="762000"/>
          </a:xfrm>
        </p:grpSpPr>
        <p:cxnSp>
          <p:nvCxnSpPr>
            <p:cNvPr id="61" name="Straight Connector 60">
              <a:extLst>
                <a:ext uri="{FF2B5EF4-FFF2-40B4-BE49-F238E27FC236}">
                  <a16:creationId xmlns:a16="http://schemas.microsoft.com/office/drawing/2014/main" id="{95DE49FD-E6D0-4E19-8686-20F8C683B72B}"/>
                </a:ext>
              </a:extLst>
            </p:cNvPr>
            <p:cNvCxnSpPr/>
            <p:nvPr/>
          </p:nvCxnSpPr>
          <p:spPr bwMode="auto">
            <a:xfrm>
              <a:off x="1918447" y="1810871"/>
              <a:ext cx="77694" cy="0"/>
            </a:xfrm>
            <a:prstGeom prst="line">
              <a:avLst/>
            </a:prstGeom>
            <a:noFill/>
            <a:ln w="28575" cap="flat" cmpd="sng" algn="ctr">
              <a:solidFill>
                <a:schemeClr val="tx1"/>
              </a:solidFill>
              <a:prstDash val="solid"/>
              <a:round/>
              <a:headEnd type="none" w="med" len="med"/>
              <a:tailEnd type="none" w="med" len="med"/>
            </a:ln>
            <a:effectLst/>
          </p:spPr>
        </p:cxnSp>
        <p:cxnSp>
          <p:nvCxnSpPr>
            <p:cNvPr id="62" name="Straight Connector 61">
              <a:extLst>
                <a:ext uri="{FF2B5EF4-FFF2-40B4-BE49-F238E27FC236}">
                  <a16:creationId xmlns:a16="http://schemas.microsoft.com/office/drawing/2014/main" id="{438C9364-FF48-4267-A50C-C559D2BA5A42}"/>
                </a:ext>
              </a:extLst>
            </p:cNvPr>
            <p:cNvCxnSpPr/>
            <p:nvPr/>
          </p:nvCxnSpPr>
          <p:spPr bwMode="auto">
            <a:xfrm>
              <a:off x="1918447" y="1963271"/>
              <a:ext cx="77694" cy="0"/>
            </a:xfrm>
            <a:prstGeom prst="line">
              <a:avLst/>
            </a:prstGeom>
            <a:noFill/>
            <a:ln w="28575" cap="flat" cmpd="sng" algn="ctr">
              <a:solidFill>
                <a:schemeClr val="tx1"/>
              </a:solidFill>
              <a:prstDash val="solid"/>
              <a:round/>
              <a:headEnd type="none" w="med" len="med"/>
              <a:tailEnd type="none" w="med" len="med"/>
            </a:ln>
            <a:effectLst/>
          </p:spPr>
        </p:cxnSp>
        <p:cxnSp>
          <p:nvCxnSpPr>
            <p:cNvPr id="63" name="Straight Connector 62">
              <a:extLst>
                <a:ext uri="{FF2B5EF4-FFF2-40B4-BE49-F238E27FC236}">
                  <a16:creationId xmlns:a16="http://schemas.microsoft.com/office/drawing/2014/main" id="{77B0ED51-4A63-46E2-93EB-146042631814}"/>
                </a:ext>
              </a:extLst>
            </p:cNvPr>
            <p:cNvCxnSpPr/>
            <p:nvPr/>
          </p:nvCxnSpPr>
          <p:spPr bwMode="auto">
            <a:xfrm>
              <a:off x="1918447" y="2115671"/>
              <a:ext cx="77694" cy="0"/>
            </a:xfrm>
            <a:prstGeom prst="line">
              <a:avLst/>
            </a:prstGeom>
            <a:noFill/>
            <a:ln w="28575" cap="flat" cmpd="sng" algn="ctr">
              <a:solidFill>
                <a:schemeClr val="tx1"/>
              </a:solidFill>
              <a:prstDash val="solid"/>
              <a:round/>
              <a:headEnd type="none" w="med" len="med"/>
              <a:tailEnd type="none" w="med" len="med"/>
            </a:ln>
            <a:effectLst/>
          </p:spPr>
        </p:cxnSp>
        <p:cxnSp>
          <p:nvCxnSpPr>
            <p:cNvPr id="64" name="Straight Connector 63">
              <a:extLst>
                <a:ext uri="{FF2B5EF4-FFF2-40B4-BE49-F238E27FC236}">
                  <a16:creationId xmlns:a16="http://schemas.microsoft.com/office/drawing/2014/main" id="{B5BBA0E9-86CE-449D-B1C5-7C94D0C3497F}"/>
                </a:ext>
              </a:extLst>
            </p:cNvPr>
            <p:cNvCxnSpPr/>
            <p:nvPr/>
          </p:nvCxnSpPr>
          <p:spPr bwMode="auto">
            <a:xfrm>
              <a:off x="1918447" y="2268071"/>
              <a:ext cx="77694" cy="0"/>
            </a:xfrm>
            <a:prstGeom prst="line">
              <a:avLst/>
            </a:prstGeom>
            <a:noFill/>
            <a:ln w="28575" cap="flat" cmpd="sng" algn="ctr">
              <a:solidFill>
                <a:schemeClr val="tx1"/>
              </a:solidFill>
              <a:prstDash val="solid"/>
              <a:round/>
              <a:headEnd type="none" w="med" len="med"/>
              <a:tailEnd type="none" w="med" len="med"/>
            </a:ln>
            <a:effectLst/>
          </p:spPr>
        </p:cxnSp>
        <p:cxnSp>
          <p:nvCxnSpPr>
            <p:cNvPr id="65" name="Straight Connector 64">
              <a:extLst>
                <a:ext uri="{FF2B5EF4-FFF2-40B4-BE49-F238E27FC236}">
                  <a16:creationId xmlns:a16="http://schemas.microsoft.com/office/drawing/2014/main" id="{2443B865-B484-4584-A909-0A89C0D9B06E}"/>
                </a:ext>
              </a:extLst>
            </p:cNvPr>
            <p:cNvCxnSpPr/>
            <p:nvPr/>
          </p:nvCxnSpPr>
          <p:spPr bwMode="auto">
            <a:xfrm>
              <a:off x="1918447" y="2420471"/>
              <a:ext cx="77694" cy="0"/>
            </a:xfrm>
            <a:prstGeom prst="line">
              <a:avLst/>
            </a:prstGeom>
            <a:noFill/>
            <a:ln w="28575" cap="flat" cmpd="sng" algn="ctr">
              <a:solidFill>
                <a:schemeClr val="tx1"/>
              </a:solidFill>
              <a:prstDash val="solid"/>
              <a:round/>
              <a:headEnd type="none" w="med" len="med"/>
              <a:tailEnd type="none" w="med" len="med"/>
            </a:ln>
            <a:effectLst/>
          </p:spPr>
        </p:cxnSp>
        <p:cxnSp>
          <p:nvCxnSpPr>
            <p:cNvPr id="66" name="Straight Connector 65">
              <a:extLst>
                <a:ext uri="{FF2B5EF4-FFF2-40B4-BE49-F238E27FC236}">
                  <a16:creationId xmlns:a16="http://schemas.microsoft.com/office/drawing/2014/main" id="{3EB89803-E0A3-498B-8EF0-68E0190E2D92}"/>
                </a:ext>
              </a:extLst>
            </p:cNvPr>
            <p:cNvCxnSpPr/>
            <p:nvPr/>
          </p:nvCxnSpPr>
          <p:spPr bwMode="auto">
            <a:xfrm>
              <a:off x="1918447" y="2572871"/>
              <a:ext cx="77694" cy="0"/>
            </a:xfrm>
            <a:prstGeom prst="line">
              <a:avLst/>
            </a:prstGeom>
            <a:noFill/>
            <a:ln w="28575" cap="flat" cmpd="sng" algn="ctr">
              <a:solidFill>
                <a:schemeClr val="tx1"/>
              </a:solidFill>
              <a:prstDash val="solid"/>
              <a:round/>
              <a:headEnd type="none" w="med" len="med"/>
              <a:tailEnd type="none" w="med" len="med"/>
            </a:ln>
            <a:effectLst/>
          </p:spPr>
        </p:cxnSp>
      </p:grpSp>
      <p:grpSp>
        <p:nvGrpSpPr>
          <p:cNvPr id="26" name="Group 25">
            <a:extLst>
              <a:ext uri="{FF2B5EF4-FFF2-40B4-BE49-F238E27FC236}">
                <a16:creationId xmlns:a16="http://schemas.microsoft.com/office/drawing/2014/main" id="{1B0689D9-C401-4952-A83C-3B2204080849}"/>
              </a:ext>
            </a:extLst>
          </p:cNvPr>
          <p:cNvGrpSpPr/>
          <p:nvPr/>
        </p:nvGrpSpPr>
        <p:grpSpPr>
          <a:xfrm rot="5400000">
            <a:off x="4339788" y="3778706"/>
            <a:ext cx="57674" cy="1980457"/>
            <a:chOff x="1918447" y="1810871"/>
            <a:chExt cx="77694" cy="762000"/>
          </a:xfrm>
        </p:grpSpPr>
        <p:cxnSp>
          <p:nvCxnSpPr>
            <p:cNvPr id="55" name="Straight Connector 54">
              <a:extLst>
                <a:ext uri="{FF2B5EF4-FFF2-40B4-BE49-F238E27FC236}">
                  <a16:creationId xmlns:a16="http://schemas.microsoft.com/office/drawing/2014/main" id="{1AA89443-A146-4B2F-B07A-D5A1B155883C}"/>
                </a:ext>
              </a:extLst>
            </p:cNvPr>
            <p:cNvCxnSpPr/>
            <p:nvPr/>
          </p:nvCxnSpPr>
          <p:spPr bwMode="auto">
            <a:xfrm>
              <a:off x="1918447" y="1810871"/>
              <a:ext cx="77694" cy="0"/>
            </a:xfrm>
            <a:prstGeom prst="line">
              <a:avLst/>
            </a:prstGeom>
            <a:noFill/>
            <a:ln w="28575" cap="flat" cmpd="sng" algn="ctr">
              <a:solidFill>
                <a:schemeClr val="tx1"/>
              </a:solidFill>
              <a:prstDash val="solid"/>
              <a:round/>
              <a:headEnd type="none" w="med" len="med"/>
              <a:tailEnd type="none" w="med" len="med"/>
            </a:ln>
            <a:effectLst/>
          </p:spPr>
        </p:cxnSp>
        <p:cxnSp>
          <p:nvCxnSpPr>
            <p:cNvPr id="56" name="Straight Connector 55">
              <a:extLst>
                <a:ext uri="{FF2B5EF4-FFF2-40B4-BE49-F238E27FC236}">
                  <a16:creationId xmlns:a16="http://schemas.microsoft.com/office/drawing/2014/main" id="{204FC4DD-C774-44D4-A597-2C272E846F41}"/>
                </a:ext>
              </a:extLst>
            </p:cNvPr>
            <p:cNvCxnSpPr/>
            <p:nvPr/>
          </p:nvCxnSpPr>
          <p:spPr bwMode="auto">
            <a:xfrm>
              <a:off x="1918447" y="1963271"/>
              <a:ext cx="77694" cy="0"/>
            </a:xfrm>
            <a:prstGeom prst="line">
              <a:avLst/>
            </a:prstGeom>
            <a:noFill/>
            <a:ln w="28575" cap="flat" cmpd="sng" algn="ctr">
              <a:solidFill>
                <a:schemeClr val="tx1"/>
              </a:solidFill>
              <a:prstDash val="solid"/>
              <a:round/>
              <a:headEnd type="none" w="med" len="med"/>
              <a:tailEnd type="none" w="med" len="med"/>
            </a:ln>
            <a:effectLst/>
          </p:spPr>
        </p:cxnSp>
        <p:cxnSp>
          <p:nvCxnSpPr>
            <p:cNvPr id="57" name="Straight Connector 56">
              <a:extLst>
                <a:ext uri="{FF2B5EF4-FFF2-40B4-BE49-F238E27FC236}">
                  <a16:creationId xmlns:a16="http://schemas.microsoft.com/office/drawing/2014/main" id="{3306451D-92E4-4C6E-AB2C-3D9E3438D622}"/>
                </a:ext>
              </a:extLst>
            </p:cNvPr>
            <p:cNvCxnSpPr/>
            <p:nvPr/>
          </p:nvCxnSpPr>
          <p:spPr bwMode="auto">
            <a:xfrm>
              <a:off x="1918447" y="2115671"/>
              <a:ext cx="77694" cy="0"/>
            </a:xfrm>
            <a:prstGeom prst="line">
              <a:avLst/>
            </a:prstGeom>
            <a:noFill/>
            <a:ln w="28575" cap="flat" cmpd="sng" algn="ctr">
              <a:solidFill>
                <a:schemeClr val="tx1"/>
              </a:solidFill>
              <a:prstDash val="solid"/>
              <a:round/>
              <a:headEnd type="none" w="med" len="med"/>
              <a:tailEnd type="none" w="med" len="med"/>
            </a:ln>
            <a:effectLst/>
          </p:spPr>
        </p:cxnSp>
        <p:cxnSp>
          <p:nvCxnSpPr>
            <p:cNvPr id="58" name="Straight Connector 57">
              <a:extLst>
                <a:ext uri="{FF2B5EF4-FFF2-40B4-BE49-F238E27FC236}">
                  <a16:creationId xmlns:a16="http://schemas.microsoft.com/office/drawing/2014/main" id="{4BBAF7B8-569D-434F-A710-D8097FDE9B6D}"/>
                </a:ext>
              </a:extLst>
            </p:cNvPr>
            <p:cNvCxnSpPr/>
            <p:nvPr/>
          </p:nvCxnSpPr>
          <p:spPr bwMode="auto">
            <a:xfrm>
              <a:off x="1918447" y="2268071"/>
              <a:ext cx="77694" cy="0"/>
            </a:xfrm>
            <a:prstGeom prst="line">
              <a:avLst/>
            </a:prstGeom>
            <a:noFill/>
            <a:ln w="28575" cap="flat" cmpd="sng" algn="ctr">
              <a:solidFill>
                <a:schemeClr val="tx1"/>
              </a:solidFill>
              <a:prstDash val="solid"/>
              <a:round/>
              <a:headEnd type="none" w="med" len="med"/>
              <a:tailEnd type="none" w="med" len="med"/>
            </a:ln>
            <a:effectLst/>
          </p:spPr>
        </p:cxnSp>
        <p:cxnSp>
          <p:nvCxnSpPr>
            <p:cNvPr id="59" name="Straight Connector 58">
              <a:extLst>
                <a:ext uri="{FF2B5EF4-FFF2-40B4-BE49-F238E27FC236}">
                  <a16:creationId xmlns:a16="http://schemas.microsoft.com/office/drawing/2014/main" id="{BC0DFD09-8E7D-47ED-A77C-4EE9E67A3DBD}"/>
                </a:ext>
              </a:extLst>
            </p:cNvPr>
            <p:cNvCxnSpPr/>
            <p:nvPr/>
          </p:nvCxnSpPr>
          <p:spPr bwMode="auto">
            <a:xfrm>
              <a:off x="1918447" y="2420471"/>
              <a:ext cx="77694" cy="0"/>
            </a:xfrm>
            <a:prstGeom prst="line">
              <a:avLst/>
            </a:prstGeom>
            <a:noFill/>
            <a:ln w="28575" cap="flat" cmpd="sng" algn="ctr">
              <a:solidFill>
                <a:schemeClr val="tx1"/>
              </a:solidFill>
              <a:prstDash val="solid"/>
              <a:round/>
              <a:headEnd type="none" w="med" len="med"/>
              <a:tailEnd type="none" w="med" len="med"/>
            </a:ln>
            <a:effectLst/>
          </p:spPr>
        </p:cxnSp>
        <p:cxnSp>
          <p:nvCxnSpPr>
            <p:cNvPr id="60" name="Straight Connector 59">
              <a:extLst>
                <a:ext uri="{FF2B5EF4-FFF2-40B4-BE49-F238E27FC236}">
                  <a16:creationId xmlns:a16="http://schemas.microsoft.com/office/drawing/2014/main" id="{55205ACF-F5A5-4B32-99A4-7039017E3EAB}"/>
                </a:ext>
              </a:extLst>
            </p:cNvPr>
            <p:cNvCxnSpPr/>
            <p:nvPr/>
          </p:nvCxnSpPr>
          <p:spPr bwMode="auto">
            <a:xfrm>
              <a:off x="1918447" y="2572871"/>
              <a:ext cx="77694" cy="0"/>
            </a:xfrm>
            <a:prstGeom prst="line">
              <a:avLst/>
            </a:prstGeom>
            <a:noFill/>
            <a:ln w="28575" cap="flat" cmpd="sng" algn="ctr">
              <a:solidFill>
                <a:schemeClr val="tx1"/>
              </a:solidFill>
              <a:prstDash val="solid"/>
              <a:round/>
              <a:headEnd type="none" w="med" len="med"/>
              <a:tailEnd type="none" w="med" len="med"/>
            </a:ln>
            <a:effectLst/>
          </p:spPr>
        </p:cxnSp>
      </p:grpSp>
      <p:cxnSp>
        <p:nvCxnSpPr>
          <p:cNvPr id="27" name="Straight Connector 26">
            <a:extLst>
              <a:ext uri="{FF2B5EF4-FFF2-40B4-BE49-F238E27FC236}">
                <a16:creationId xmlns:a16="http://schemas.microsoft.com/office/drawing/2014/main" id="{26CC8355-0661-4CD1-93B0-5CCC964BE6E9}"/>
              </a:ext>
            </a:extLst>
          </p:cNvPr>
          <p:cNvCxnSpPr/>
          <p:nvPr/>
        </p:nvCxnSpPr>
        <p:spPr bwMode="auto">
          <a:xfrm rot="5400000">
            <a:off x="5698618" y="4766799"/>
            <a:ext cx="57674" cy="0"/>
          </a:xfrm>
          <a:prstGeom prst="line">
            <a:avLst/>
          </a:prstGeom>
          <a:noFill/>
          <a:ln w="28575" cap="flat" cmpd="sng" algn="ctr">
            <a:solidFill>
              <a:schemeClr val="tx1"/>
            </a:solidFill>
            <a:prstDash val="solid"/>
            <a:round/>
            <a:headEnd type="none" w="med" len="med"/>
            <a:tailEnd type="none" w="med" len="med"/>
          </a:ln>
          <a:effectLst/>
        </p:spPr>
      </p:cxnSp>
      <p:sp>
        <p:nvSpPr>
          <p:cNvPr id="28" name="TextBox 27">
            <a:extLst>
              <a:ext uri="{FF2B5EF4-FFF2-40B4-BE49-F238E27FC236}">
                <a16:creationId xmlns:a16="http://schemas.microsoft.com/office/drawing/2014/main" id="{778F04FD-C095-4485-9156-8ADB1EDC87DF}"/>
              </a:ext>
            </a:extLst>
          </p:cNvPr>
          <p:cNvSpPr txBox="1"/>
          <p:nvPr/>
        </p:nvSpPr>
        <p:spPr bwMode="auto">
          <a:xfrm>
            <a:off x="870553" y="4739462"/>
            <a:ext cx="2840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0</a:t>
            </a:r>
          </a:p>
        </p:txBody>
      </p:sp>
      <p:sp>
        <p:nvSpPr>
          <p:cNvPr id="29" name="TextBox 28">
            <a:extLst>
              <a:ext uri="{FF2B5EF4-FFF2-40B4-BE49-F238E27FC236}">
                <a16:creationId xmlns:a16="http://schemas.microsoft.com/office/drawing/2014/main" id="{DE4B6859-5176-46EA-9487-C9E3558B2470}"/>
              </a:ext>
            </a:extLst>
          </p:cNvPr>
          <p:cNvSpPr txBox="1"/>
          <p:nvPr/>
        </p:nvSpPr>
        <p:spPr bwMode="auto">
          <a:xfrm>
            <a:off x="1268309" y="4760949"/>
            <a:ext cx="2840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3</a:t>
            </a:r>
          </a:p>
        </p:txBody>
      </p:sp>
      <p:sp>
        <p:nvSpPr>
          <p:cNvPr id="30" name="TextBox 29">
            <a:extLst>
              <a:ext uri="{FF2B5EF4-FFF2-40B4-BE49-F238E27FC236}">
                <a16:creationId xmlns:a16="http://schemas.microsoft.com/office/drawing/2014/main" id="{0DDCB2B3-3D3C-4534-AD52-91F7542F7F49}"/>
              </a:ext>
            </a:extLst>
          </p:cNvPr>
          <p:cNvSpPr txBox="1"/>
          <p:nvPr/>
        </p:nvSpPr>
        <p:spPr bwMode="auto">
          <a:xfrm>
            <a:off x="1670231" y="4760949"/>
            <a:ext cx="2840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6</a:t>
            </a:r>
          </a:p>
        </p:txBody>
      </p:sp>
      <p:sp>
        <p:nvSpPr>
          <p:cNvPr id="31" name="TextBox 30">
            <a:extLst>
              <a:ext uri="{FF2B5EF4-FFF2-40B4-BE49-F238E27FC236}">
                <a16:creationId xmlns:a16="http://schemas.microsoft.com/office/drawing/2014/main" id="{1CAFB09A-52FE-444E-9F58-831359A29267}"/>
              </a:ext>
            </a:extLst>
          </p:cNvPr>
          <p:cNvSpPr txBox="1"/>
          <p:nvPr/>
        </p:nvSpPr>
        <p:spPr bwMode="auto">
          <a:xfrm>
            <a:off x="2059659" y="4760949"/>
            <a:ext cx="2840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9</a:t>
            </a:r>
          </a:p>
        </p:txBody>
      </p:sp>
      <p:sp>
        <p:nvSpPr>
          <p:cNvPr id="32" name="TextBox 31">
            <a:extLst>
              <a:ext uri="{FF2B5EF4-FFF2-40B4-BE49-F238E27FC236}">
                <a16:creationId xmlns:a16="http://schemas.microsoft.com/office/drawing/2014/main" id="{F50D3593-9A85-4DF8-BC99-FD1C6EEDBC42}"/>
              </a:ext>
            </a:extLst>
          </p:cNvPr>
          <p:cNvSpPr txBox="1"/>
          <p:nvPr/>
        </p:nvSpPr>
        <p:spPr bwMode="auto">
          <a:xfrm>
            <a:off x="2403558" y="4760949"/>
            <a:ext cx="3834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12</a:t>
            </a:r>
          </a:p>
        </p:txBody>
      </p:sp>
      <p:sp>
        <p:nvSpPr>
          <p:cNvPr id="33" name="TextBox 32">
            <a:extLst>
              <a:ext uri="{FF2B5EF4-FFF2-40B4-BE49-F238E27FC236}">
                <a16:creationId xmlns:a16="http://schemas.microsoft.com/office/drawing/2014/main" id="{B3C4DD02-E13C-4C9D-8C66-1DF2453B0F47}"/>
              </a:ext>
            </a:extLst>
          </p:cNvPr>
          <p:cNvSpPr txBox="1"/>
          <p:nvPr/>
        </p:nvSpPr>
        <p:spPr bwMode="auto">
          <a:xfrm>
            <a:off x="2797150" y="4760949"/>
            <a:ext cx="3834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15</a:t>
            </a:r>
          </a:p>
        </p:txBody>
      </p:sp>
      <p:sp>
        <p:nvSpPr>
          <p:cNvPr id="34" name="TextBox 33">
            <a:extLst>
              <a:ext uri="{FF2B5EF4-FFF2-40B4-BE49-F238E27FC236}">
                <a16:creationId xmlns:a16="http://schemas.microsoft.com/office/drawing/2014/main" id="{7EC37344-E6F1-42D4-9B65-7789A4654787}"/>
              </a:ext>
            </a:extLst>
          </p:cNvPr>
          <p:cNvSpPr txBox="1"/>
          <p:nvPr/>
        </p:nvSpPr>
        <p:spPr bwMode="auto">
          <a:xfrm>
            <a:off x="3196990" y="4760949"/>
            <a:ext cx="3834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18</a:t>
            </a:r>
          </a:p>
        </p:txBody>
      </p:sp>
      <p:sp>
        <p:nvSpPr>
          <p:cNvPr id="35" name="TextBox 34">
            <a:extLst>
              <a:ext uri="{FF2B5EF4-FFF2-40B4-BE49-F238E27FC236}">
                <a16:creationId xmlns:a16="http://schemas.microsoft.com/office/drawing/2014/main" id="{492E8296-95F3-4A7F-BB0D-7B0BD27D8052}"/>
              </a:ext>
            </a:extLst>
          </p:cNvPr>
          <p:cNvSpPr txBox="1"/>
          <p:nvPr/>
        </p:nvSpPr>
        <p:spPr bwMode="auto">
          <a:xfrm>
            <a:off x="3590582" y="4760949"/>
            <a:ext cx="3834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21</a:t>
            </a:r>
          </a:p>
        </p:txBody>
      </p:sp>
      <p:sp>
        <p:nvSpPr>
          <p:cNvPr id="36" name="TextBox 35">
            <a:extLst>
              <a:ext uri="{FF2B5EF4-FFF2-40B4-BE49-F238E27FC236}">
                <a16:creationId xmlns:a16="http://schemas.microsoft.com/office/drawing/2014/main" id="{8AA64BCF-E761-4CA0-8E88-B75B0C93491E}"/>
              </a:ext>
            </a:extLst>
          </p:cNvPr>
          <p:cNvSpPr txBox="1"/>
          <p:nvPr/>
        </p:nvSpPr>
        <p:spPr bwMode="auto">
          <a:xfrm>
            <a:off x="3984174" y="4760949"/>
            <a:ext cx="3834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24</a:t>
            </a:r>
          </a:p>
        </p:txBody>
      </p:sp>
      <p:sp>
        <p:nvSpPr>
          <p:cNvPr id="37" name="TextBox 36">
            <a:extLst>
              <a:ext uri="{FF2B5EF4-FFF2-40B4-BE49-F238E27FC236}">
                <a16:creationId xmlns:a16="http://schemas.microsoft.com/office/drawing/2014/main" id="{3623789D-D11C-435B-B246-EC230EBE5026}"/>
              </a:ext>
            </a:extLst>
          </p:cNvPr>
          <p:cNvSpPr txBox="1"/>
          <p:nvPr/>
        </p:nvSpPr>
        <p:spPr bwMode="auto">
          <a:xfrm>
            <a:off x="4377766" y="4760949"/>
            <a:ext cx="3834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27</a:t>
            </a:r>
          </a:p>
        </p:txBody>
      </p:sp>
      <p:sp>
        <p:nvSpPr>
          <p:cNvPr id="38" name="TextBox 37">
            <a:extLst>
              <a:ext uri="{FF2B5EF4-FFF2-40B4-BE49-F238E27FC236}">
                <a16:creationId xmlns:a16="http://schemas.microsoft.com/office/drawing/2014/main" id="{A236A70B-9389-4E00-A76F-571D946BA9F8}"/>
              </a:ext>
            </a:extLst>
          </p:cNvPr>
          <p:cNvSpPr txBox="1"/>
          <p:nvPr/>
        </p:nvSpPr>
        <p:spPr bwMode="auto">
          <a:xfrm>
            <a:off x="4777606" y="4760949"/>
            <a:ext cx="3834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30</a:t>
            </a:r>
          </a:p>
        </p:txBody>
      </p:sp>
      <p:sp>
        <p:nvSpPr>
          <p:cNvPr id="39" name="TextBox 38">
            <a:extLst>
              <a:ext uri="{FF2B5EF4-FFF2-40B4-BE49-F238E27FC236}">
                <a16:creationId xmlns:a16="http://schemas.microsoft.com/office/drawing/2014/main" id="{4DE2A2BA-49DD-4393-A627-5B2D4ED8800E}"/>
              </a:ext>
            </a:extLst>
          </p:cNvPr>
          <p:cNvSpPr txBox="1"/>
          <p:nvPr/>
        </p:nvSpPr>
        <p:spPr bwMode="auto">
          <a:xfrm>
            <a:off x="5171198" y="4760949"/>
            <a:ext cx="3834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33</a:t>
            </a:r>
          </a:p>
        </p:txBody>
      </p:sp>
      <p:sp>
        <p:nvSpPr>
          <p:cNvPr id="40" name="TextBox 39">
            <a:extLst>
              <a:ext uri="{FF2B5EF4-FFF2-40B4-BE49-F238E27FC236}">
                <a16:creationId xmlns:a16="http://schemas.microsoft.com/office/drawing/2014/main" id="{2C3134EF-E3CC-4EC5-BDC0-19FF828F21AE}"/>
              </a:ext>
            </a:extLst>
          </p:cNvPr>
          <p:cNvSpPr txBox="1"/>
          <p:nvPr/>
        </p:nvSpPr>
        <p:spPr bwMode="auto">
          <a:xfrm>
            <a:off x="5539801" y="4760949"/>
            <a:ext cx="3834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36</a:t>
            </a:r>
          </a:p>
        </p:txBody>
      </p:sp>
      <p:sp>
        <p:nvSpPr>
          <p:cNvPr id="41" name="TextBox 40">
            <a:extLst>
              <a:ext uri="{FF2B5EF4-FFF2-40B4-BE49-F238E27FC236}">
                <a16:creationId xmlns:a16="http://schemas.microsoft.com/office/drawing/2014/main" id="{F5214194-89E4-4CD7-B27A-210FDD05268F}"/>
              </a:ext>
            </a:extLst>
          </p:cNvPr>
          <p:cNvSpPr txBox="1"/>
          <p:nvPr/>
        </p:nvSpPr>
        <p:spPr bwMode="auto">
          <a:xfrm>
            <a:off x="2194740" y="5051326"/>
            <a:ext cx="2401618" cy="307777"/>
          </a:xfrm>
          <a:prstGeom prst="rect">
            <a:avLst/>
          </a:prstGeom>
          <a:noFill/>
          <a:ln>
            <a:noFill/>
          </a:ln>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Mos Since Randomization</a:t>
            </a:r>
          </a:p>
        </p:txBody>
      </p:sp>
      <p:grpSp>
        <p:nvGrpSpPr>
          <p:cNvPr id="2" name="Group 1">
            <a:extLst>
              <a:ext uri="{FF2B5EF4-FFF2-40B4-BE49-F238E27FC236}">
                <a16:creationId xmlns:a16="http://schemas.microsoft.com/office/drawing/2014/main" id="{5814ECC7-68A6-4A58-98EC-A00E338B47B3}"/>
              </a:ext>
            </a:extLst>
          </p:cNvPr>
          <p:cNvGrpSpPr/>
          <p:nvPr/>
        </p:nvGrpSpPr>
        <p:grpSpPr>
          <a:xfrm>
            <a:off x="2112679" y="2516812"/>
            <a:ext cx="211370" cy="195327"/>
            <a:chOff x="3099339" y="2660414"/>
            <a:chExt cx="125967" cy="195327"/>
          </a:xfrm>
        </p:grpSpPr>
        <p:cxnSp>
          <p:nvCxnSpPr>
            <p:cNvPr id="42" name="Straight Connector 41">
              <a:extLst>
                <a:ext uri="{FF2B5EF4-FFF2-40B4-BE49-F238E27FC236}">
                  <a16:creationId xmlns:a16="http://schemas.microsoft.com/office/drawing/2014/main" id="{7872EED6-F32B-4FEA-9743-D766B7C352A3}"/>
                </a:ext>
              </a:extLst>
            </p:cNvPr>
            <p:cNvCxnSpPr/>
            <p:nvPr/>
          </p:nvCxnSpPr>
          <p:spPr bwMode="auto">
            <a:xfrm flipH="1">
              <a:off x="3099339" y="2660414"/>
              <a:ext cx="125967" cy="0"/>
            </a:xfrm>
            <a:prstGeom prst="line">
              <a:avLst/>
            </a:prstGeom>
            <a:noFill/>
            <a:ln w="28575" cap="flat" cmpd="sng" algn="ctr">
              <a:solidFill>
                <a:schemeClr val="accent1"/>
              </a:solidFill>
              <a:prstDash val="solid"/>
              <a:round/>
              <a:headEnd type="none" w="med" len="med"/>
              <a:tailEnd type="none" w="med" len="med"/>
            </a:ln>
            <a:effectLst/>
          </p:spPr>
        </p:cxnSp>
        <p:cxnSp>
          <p:nvCxnSpPr>
            <p:cNvPr id="43" name="Straight Connector 42">
              <a:extLst>
                <a:ext uri="{FF2B5EF4-FFF2-40B4-BE49-F238E27FC236}">
                  <a16:creationId xmlns:a16="http://schemas.microsoft.com/office/drawing/2014/main" id="{7A22A30E-B1EB-499A-8962-0F0D969F5DDE}"/>
                </a:ext>
              </a:extLst>
            </p:cNvPr>
            <p:cNvCxnSpPr/>
            <p:nvPr/>
          </p:nvCxnSpPr>
          <p:spPr bwMode="auto">
            <a:xfrm flipH="1">
              <a:off x="3099339" y="2855741"/>
              <a:ext cx="125967" cy="0"/>
            </a:xfrm>
            <a:prstGeom prst="line">
              <a:avLst/>
            </a:prstGeom>
            <a:noFill/>
            <a:ln w="28575" cap="flat" cmpd="sng" algn="ctr">
              <a:solidFill>
                <a:schemeClr val="tx2">
                  <a:lumMod val="60000"/>
                  <a:lumOff val="40000"/>
                </a:schemeClr>
              </a:solidFill>
              <a:prstDash val="solid"/>
              <a:round/>
              <a:headEnd type="none" w="med" len="med"/>
              <a:tailEnd type="none" w="med" len="med"/>
            </a:ln>
            <a:effectLst/>
          </p:spPr>
        </p:cxnSp>
      </p:grpSp>
      <p:sp>
        <p:nvSpPr>
          <p:cNvPr id="74" name="TextBox 73">
            <a:extLst>
              <a:ext uri="{FF2B5EF4-FFF2-40B4-BE49-F238E27FC236}">
                <a16:creationId xmlns:a16="http://schemas.microsoft.com/office/drawing/2014/main" id="{8A0AAD3E-FA20-4258-A427-6A082FEFF875}"/>
              </a:ext>
            </a:extLst>
          </p:cNvPr>
          <p:cNvSpPr txBox="1"/>
          <p:nvPr/>
        </p:nvSpPr>
        <p:spPr bwMode="auto">
          <a:xfrm>
            <a:off x="2280255" y="2356596"/>
            <a:ext cx="263154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Neratinib + capecitabine</a:t>
            </a:r>
            <a:br>
              <a:rPr kumimoji="0" lang="en-US" sz="12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br>
            <a:r>
              <a:rPr kumimoji="0" lang="en-US" sz="12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Lapatinib + capecitabine</a:t>
            </a:r>
          </a:p>
        </p:txBody>
      </p:sp>
      <p:cxnSp>
        <p:nvCxnSpPr>
          <p:cNvPr id="5" name="Straight Connector 4">
            <a:extLst>
              <a:ext uri="{FF2B5EF4-FFF2-40B4-BE49-F238E27FC236}">
                <a16:creationId xmlns:a16="http://schemas.microsoft.com/office/drawing/2014/main" id="{CA6DF049-91B0-4E79-84E4-6AC1005F0753}"/>
              </a:ext>
            </a:extLst>
          </p:cNvPr>
          <p:cNvCxnSpPr/>
          <p:nvPr/>
        </p:nvCxnSpPr>
        <p:spPr bwMode="auto">
          <a:xfrm flipV="1">
            <a:off x="4170579" y="3580292"/>
            <a:ext cx="0" cy="1139695"/>
          </a:xfrm>
          <a:prstGeom prst="line">
            <a:avLst/>
          </a:prstGeom>
          <a:noFill/>
          <a:ln w="28575" cap="flat" cmpd="sng" algn="ctr">
            <a:solidFill>
              <a:schemeClr val="tx1"/>
            </a:solidFill>
            <a:prstDash val="solid"/>
            <a:round/>
            <a:headEnd type="none" w="med" len="med"/>
            <a:tailEnd type="none" w="med" len="med"/>
          </a:ln>
          <a:effectLst/>
        </p:spPr>
      </p:cxnSp>
      <p:sp>
        <p:nvSpPr>
          <p:cNvPr id="141" name="TextBox 140">
            <a:extLst>
              <a:ext uri="{FF2B5EF4-FFF2-40B4-BE49-F238E27FC236}">
                <a16:creationId xmlns:a16="http://schemas.microsoft.com/office/drawing/2014/main" id="{40C3E1FA-F03A-434D-B5D3-1E30AB89987A}"/>
              </a:ext>
            </a:extLst>
          </p:cNvPr>
          <p:cNvSpPr txBox="1"/>
          <p:nvPr/>
        </p:nvSpPr>
        <p:spPr bwMode="auto">
          <a:xfrm>
            <a:off x="4138879" y="3543317"/>
            <a:ext cx="99578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Restriction: </a:t>
            </a:r>
            <a:br>
              <a:rPr kumimoji="0" lang="en-US" sz="12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br>
            <a:r>
              <a:rPr kumimoji="0" lang="en-US" sz="12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24 mos</a:t>
            </a:r>
          </a:p>
        </p:txBody>
      </p:sp>
      <p:sp>
        <p:nvSpPr>
          <p:cNvPr id="142" name="TextBox 141">
            <a:extLst>
              <a:ext uri="{FF2B5EF4-FFF2-40B4-BE49-F238E27FC236}">
                <a16:creationId xmlns:a16="http://schemas.microsoft.com/office/drawing/2014/main" id="{CBCCFAA6-6986-43FC-A66C-EDD72701ACB5}"/>
              </a:ext>
            </a:extLst>
          </p:cNvPr>
          <p:cNvSpPr txBox="1"/>
          <p:nvPr/>
        </p:nvSpPr>
        <p:spPr bwMode="auto">
          <a:xfrm>
            <a:off x="794612" y="5295876"/>
            <a:ext cx="42030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307</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314</a:t>
            </a:r>
          </a:p>
        </p:txBody>
      </p:sp>
      <p:sp>
        <p:nvSpPr>
          <p:cNvPr id="143" name="TextBox 142">
            <a:extLst>
              <a:ext uri="{FF2B5EF4-FFF2-40B4-BE49-F238E27FC236}">
                <a16:creationId xmlns:a16="http://schemas.microsoft.com/office/drawing/2014/main" id="{F4A415A1-B988-4A9F-A9DA-7382AC423FE3}"/>
              </a:ext>
            </a:extLst>
          </p:cNvPr>
          <p:cNvSpPr txBox="1"/>
          <p:nvPr/>
        </p:nvSpPr>
        <p:spPr bwMode="auto">
          <a:xfrm>
            <a:off x="1192368" y="5295719"/>
            <a:ext cx="42030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183</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183</a:t>
            </a:r>
          </a:p>
        </p:txBody>
      </p:sp>
      <p:sp>
        <p:nvSpPr>
          <p:cNvPr id="144" name="TextBox 143">
            <a:extLst>
              <a:ext uri="{FF2B5EF4-FFF2-40B4-BE49-F238E27FC236}">
                <a16:creationId xmlns:a16="http://schemas.microsoft.com/office/drawing/2014/main" id="{BBBBAD30-FDDF-4FE8-8DE2-2A8605F3F142}"/>
              </a:ext>
            </a:extLst>
          </p:cNvPr>
          <p:cNvSpPr txBox="1"/>
          <p:nvPr/>
        </p:nvSpPr>
        <p:spPr bwMode="auto">
          <a:xfrm>
            <a:off x="1594289" y="5295719"/>
            <a:ext cx="42030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113</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82</a:t>
            </a:r>
          </a:p>
        </p:txBody>
      </p:sp>
      <p:sp>
        <p:nvSpPr>
          <p:cNvPr id="145" name="TextBox 144">
            <a:extLst>
              <a:ext uri="{FF2B5EF4-FFF2-40B4-BE49-F238E27FC236}">
                <a16:creationId xmlns:a16="http://schemas.microsoft.com/office/drawing/2014/main" id="{FB989562-BEFC-45F2-AA3E-D5D057EA98ED}"/>
              </a:ext>
            </a:extLst>
          </p:cNvPr>
          <p:cNvSpPr txBox="1"/>
          <p:nvPr/>
        </p:nvSpPr>
        <p:spPr bwMode="auto">
          <a:xfrm>
            <a:off x="2022992" y="5295719"/>
            <a:ext cx="34176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69</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39</a:t>
            </a:r>
          </a:p>
        </p:txBody>
      </p:sp>
      <p:sp>
        <p:nvSpPr>
          <p:cNvPr id="146" name="TextBox 145">
            <a:extLst>
              <a:ext uri="{FF2B5EF4-FFF2-40B4-BE49-F238E27FC236}">
                <a16:creationId xmlns:a16="http://schemas.microsoft.com/office/drawing/2014/main" id="{85E7C4AC-AC7A-4F6B-A5D2-67F0C6203E7A}"/>
              </a:ext>
            </a:extLst>
          </p:cNvPr>
          <p:cNvSpPr txBox="1"/>
          <p:nvPr/>
        </p:nvSpPr>
        <p:spPr bwMode="auto">
          <a:xfrm>
            <a:off x="2416583" y="5295719"/>
            <a:ext cx="34176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54</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24</a:t>
            </a:r>
          </a:p>
        </p:txBody>
      </p:sp>
      <p:sp>
        <p:nvSpPr>
          <p:cNvPr id="147" name="TextBox 146">
            <a:extLst>
              <a:ext uri="{FF2B5EF4-FFF2-40B4-BE49-F238E27FC236}">
                <a16:creationId xmlns:a16="http://schemas.microsoft.com/office/drawing/2014/main" id="{92118526-0A82-454D-A483-16F79C635373}"/>
              </a:ext>
            </a:extLst>
          </p:cNvPr>
          <p:cNvSpPr txBox="1"/>
          <p:nvPr/>
        </p:nvSpPr>
        <p:spPr bwMode="auto">
          <a:xfrm>
            <a:off x="2810175" y="5295719"/>
            <a:ext cx="34176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35</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9</a:t>
            </a:r>
          </a:p>
        </p:txBody>
      </p:sp>
      <p:sp>
        <p:nvSpPr>
          <p:cNvPr id="148" name="TextBox 147">
            <a:extLst>
              <a:ext uri="{FF2B5EF4-FFF2-40B4-BE49-F238E27FC236}">
                <a16:creationId xmlns:a16="http://schemas.microsoft.com/office/drawing/2014/main" id="{511282A6-79E1-4DBE-9D3B-1DD4BB48DD93}"/>
              </a:ext>
            </a:extLst>
          </p:cNvPr>
          <p:cNvSpPr txBox="1"/>
          <p:nvPr/>
        </p:nvSpPr>
        <p:spPr bwMode="auto">
          <a:xfrm>
            <a:off x="3210015" y="5295719"/>
            <a:ext cx="34176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20</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8</a:t>
            </a:r>
          </a:p>
        </p:txBody>
      </p:sp>
      <p:sp>
        <p:nvSpPr>
          <p:cNvPr id="149" name="TextBox 148">
            <a:extLst>
              <a:ext uri="{FF2B5EF4-FFF2-40B4-BE49-F238E27FC236}">
                <a16:creationId xmlns:a16="http://schemas.microsoft.com/office/drawing/2014/main" id="{BE9BEA5F-B867-4E83-B7EC-AFBFBB64EA06}"/>
              </a:ext>
            </a:extLst>
          </p:cNvPr>
          <p:cNvSpPr txBox="1"/>
          <p:nvPr/>
        </p:nvSpPr>
        <p:spPr bwMode="auto">
          <a:xfrm>
            <a:off x="3603607" y="5295719"/>
            <a:ext cx="34176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13</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3</a:t>
            </a:r>
          </a:p>
        </p:txBody>
      </p:sp>
      <p:sp>
        <p:nvSpPr>
          <p:cNvPr id="150" name="TextBox 149">
            <a:extLst>
              <a:ext uri="{FF2B5EF4-FFF2-40B4-BE49-F238E27FC236}">
                <a16:creationId xmlns:a16="http://schemas.microsoft.com/office/drawing/2014/main" id="{B46C3851-8A59-4E27-ABBC-34A79CC58CC5}"/>
              </a:ext>
            </a:extLst>
          </p:cNvPr>
          <p:cNvSpPr txBox="1"/>
          <p:nvPr/>
        </p:nvSpPr>
        <p:spPr bwMode="auto">
          <a:xfrm>
            <a:off x="4036471" y="5295719"/>
            <a:ext cx="26321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9</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2</a:t>
            </a:r>
          </a:p>
        </p:txBody>
      </p:sp>
      <p:sp>
        <p:nvSpPr>
          <p:cNvPr id="151" name="TextBox 150">
            <a:extLst>
              <a:ext uri="{FF2B5EF4-FFF2-40B4-BE49-F238E27FC236}">
                <a16:creationId xmlns:a16="http://schemas.microsoft.com/office/drawing/2014/main" id="{6903D99B-79C4-484D-AB6B-189B05B9C2A8}"/>
              </a:ext>
            </a:extLst>
          </p:cNvPr>
          <p:cNvSpPr txBox="1"/>
          <p:nvPr/>
        </p:nvSpPr>
        <p:spPr bwMode="auto">
          <a:xfrm>
            <a:off x="4430063" y="5295719"/>
            <a:ext cx="26321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7</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2</a:t>
            </a:r>
          </a:p>
        </p:txBody>
      </p:sp>
      <p:sp>
        <p:nvSpPr>
          <p:cNvPr id="152" name="TextBox 151">
            <a:extLst>
              <a:ext uri="{FF2B5EF4-FFF2-40B4-BE49-F238E27FC236}">
                <a16:creationId xmlns:a16="http://schemas.microsoft.com/office/drawing/2014/main" id="{E56347F7-34C5-4EB5-85BB-F5C787EC71CD}"/>
              </a:ext>
            </a:extLst>
          </p:cNvPr>
          <p:cNvSpPr txBox="1"/>
          <p:nvPr/>
        </p:nvSpPr>
        <p:spPr bwMode="auto">
          <a:xfrm>
            <a:off x="4829903" y="5295719"/>
            <a:ext cx="26321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3</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2</a:t>
            </a:r>
          </a:p>
        </p:txBody>
      </p:sp>
      <p:sp>
        <p:nvSpPr>
          <p:cNvPr id="153" name="TextBox 152">
            <a:extLst>
              <a:ext uri="{FF2B5EF4-FFF2-40B4-BE49-F238E27FC236}">
                <a16:creationId xmlns:a16="http://schemas.microsoft.com/office/drawing/2014/main" id="{BBF8D5D6-5FE6-4DBB-A97E-89BEFF2BACC7}"/>
              </a:ext>
            </a:extLst>
          </p:cNvPr>
          <p:cNvSpPr txBox="1"/>
          <p:nvPr/>
        </p:nvSpPr>
        <p:spPr bwMode="auto">
          <a:xfrm>
            <a:off x="5223495" y="5295719"/>
            <a:ext cx="26321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2</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2</a:t>
            </a:r>
          </a:p>
        </p:txBody>
      </p:sp>
      <p:sp>
        <p:nvSpPr>
          <p:cNvPr id="154" name="TextBox 153">
            <a:extLst>
              <a:ext uri="{FF2B5EF4-FFF2-40B4-BE49-F238E27FC236}">
                <a16:creationId xmlns:a16="http://schemas.microsoft.com/office/drawing/2014/main" id="{E76FEE52-8750-472C-A74E-29C81CF9B269}"/>
              </a:ext>
            </a:extLst>
          </p:cNvPr>
          <p:cNvSpPr txBox="1"/>
          <p:nvPr/>
        </p:nvSpPr>
        <p:spPr bwMode="auto">
          <a:xfrm>
            <a:off x="5592098" y="5295719"/>
            <a:ext cx="26321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2</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1</a:t>
            </a:r>
          </a:p>
        </p:txBody>
      </p:sp>
      <p:sp>
        <p:nvSpPr>
          <p:cNvPr id="155" name="TextBox 154">
            <a:extLst>
              <a:ext uri="{FF2B5EF4-FFF2-40B4-BE49-F238E27FC236}">
                <a16:creationId xmlns:a16="http://schemas.microsoft.com/office/drawing/2014/main" id="{71E4EF58-8043-4123-9F56-198743C7176A}"/>
              </a:ext>
            </a:extLst>
          </p:cNvPr>
          <p:cNvSpPr txBox="1"/>
          <p:nvPr/>
        </p:nvSpPr>
        <p:spPr bwMode="auto">
          <a:xfrm>
            <a:off x="107490" y="4964673"/>
            <a:ext cx="80983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nchor="b" anchorCtr="0">
            <a:spAutoFit/>
          </a:bodyPr>
          <a:lstStyle/>
          <a:p>
            <a:pPr marL="0" marR="0" lvl="0" indent="0" algn="r" defTabSz="914400" rtl="0" eaLnBrk="0" fontAlgn="base" latinLnBrk="0" hangingPunct="0">
              <a:lnSpc>
                <a:spcPct val="100000"/>
              </a:lnSpc>
              <a:spcBef>
                <a:spcPts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Patients</a:t>
            </a:r>
            <a:br>
              <a:rPr kumimoji="0" lang="en-US" sz="1100" b="1"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br>
            <a:r>
              <a:rPr kumimoji="0" lang="en-US" sz="1100" b="1"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at Risk, n</a:t>
            </a:r>
          </a:p>
          <a:p>
            <a:pPr marL="0" marR="0" lvl="0" indent="0" algn="r" defTabSz="9144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N + Cape</a:t>
            </a:r>
          </a:p>
          <a:p>
            <a:pPr marL="0" marR="0" lvl="0" indent="0" algn="r" defTabSz="9144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L + Cape</a:t>
            </a:r>
          </a:p>
        </p:txBody>
      </p:sp>
      <p:sp>
        <p:nvSpPr>
          <p:cNvPr id="160" name="TextBox 159">
            <a:extLst>
              <a:ext uri="{FF2B5EF4-FFF2-40B4-BE49-F238E27FC236}">
                <a16:creationId xmlns:a16="http://schemas.microsoft.com/office/drawing/2014/main" id="{A90B0B63-E2B6-4476-8D2C-819C6F1ADFF6}"/>
              </a:ext>
            </a:extLst>
          </p:cNvPr>
          <p:cNvSpPr txBox="1"/>
          <p:nvPr/>
        </p:nvSpPr>
        <p:spPr bwMode="auto">
          <a:xfrm>
            <a:off x="10332583" y="2321250"/>
            <a:ext cx="9873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24.0</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22.2</a:t>
            </a:r>
          </a:p>
        </p:txBody>
      </p:sp>
      <p:sp>
        <p:nvSpPr>
          <p:cNvPr id="161" name="TextBox 160">
            <a:extLst>
              <a:ext uri="{FF2B5EF4-FFF2-40B4-BE49-F238E27FC236}">
                <a16:creationId xmlns:a16="http://schemas.microsoft.com/office/drawing/2014/main" id="{1686D937-83C6-4BDF-B50B-348444CEF1CE}"/>
              </a:ext>
            </a:extLst>
          </p:cNvPr>
          <p:cNvSpPr txBox="1"/>
          <p:nvPr/>
        </p:nvSpPr>
        <p:spPr bwMode="auto">
          <a:xfrm rot="16200000">
            <a:off x="5630327" y="3448846"/>
            <a:ext cx="185178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Probability of OS</a:t>
            </a:r>
          </a:p>
        </p:txBody>
      </p:sp>
      <p:sp>
        <p:nvSpPr>
          <p:cNvPr id="162" name="TextBox 161">
            <a:extLst>
              <a:ext uri="{FF2B5EF4-FFF2-40B4-BE49-F238E27FC236}">
                <a16:creationId xmlns:a16="http://schemas.microsoft.com/office/drawing/2014/main" id="{045BE042-75A1-42DC-9BDB-7BFEAE824D8E}"/>
              </a:ext>
            </a:extLst>
          </p:cNvPr>
          <p:cNvSpPr txBox="1"/>
          <p:nvPr/>
        </p:nvSpPr>
        <p:spPr bwMode="auto">
          <a:xfrm>
            <a:off x="7116476" y="5004088"/>
            <a:ext cx="476099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Mos Since Randomization</a:t>
            </a:r>
          </a:p>
        </p:txBody>
      </p:sp>
      <p:sp>
        <p:nvSpPr>
          <p:cNvPr id="163" name="Freeform: Shape 162">
            <a:extLst>
              <a:ext uri="{FF2B5EF4-FFF2-40B4-BE49-F238E27FC236}">
                <a16:creationId xmlns:a16="http://schemas.microsoft.com/office/drawing/2014/main" id="{41FFAF1E-D3EB-4DFC-A366-7DA150D36A7D}"/>
              </a:ext>
            </a:extLst>
          </p:cNvPr>
          <p:cNvSpPr/>
          <p:nvPr/>
        </p:nvSpPr>
        <p:spPr bwMode="auto">
          <a:xfrm>
            <a:off x="7073920" y="2694272"/>
            <a:ext cx="4803553" cy="2032700"/>
          </a:xfrm>
          <a:custGeom>
            <a:avLst/>
            <a:gdLst>
              <a:gd name="connsiteX0" fmla="*/ 0 w 6783294"/>
              <a:gd name="connsiteY0" fmla="*/ 0 h 2928471"/>
              <a:gd name="connsiteX1" fmla="*/ 0 w 6783294"/>
              <a:gd name="connsiteY1" fmla="*/ 2928471 h 2928471"/>
              <a:gd name="connsiteX2" fmla="*/ 6783294 w 6783294"/>
              <a:gd name="connsiteY2" fmla="*/ 2928471 h 2928471"/>
            </a:gdLst>
            <a:ahLst/>
            <a:cxnLst>
              <a:cxn ang="0">
                <a:pos x="connsiteX0" y="connsiteY0"/>
              </a:cxn>
              <a:cxn ang="0">
                <a:pos x="connsiteX1" y="connsiteY1"/>
              </a:cxn>
              <a:cxn ang="0">
                <a:pos x="connsiteX2" y="connsiteY2"/>
              </a:cxn>
            </a:cxnLst>
            <a:rect l="l" t="t" r="r" b="b"/>
            <a:pathLst>
              <a:path w="6783294" h="2928471">
                <a:moveTo>
                  <a:pt x="0" y="0"/>
                </a:moveTo>
                <a:lnTo>
                  <a:pt x="0" y="2928471"/>
                </a:lnTo>
                <a:lnTo>
                  <a:pt x="6783294" y="2928471"/>
                </a:lnTo>
              </a:path>
            </a:pathLst>
          </a:custGeom>
          <a:noFill/>
          <a:ln w="28575">
            <a:solidFill>
              <a:schemeClr val="tx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Arial"/>
              <a:ea typeface="+mn-ea"/>
              <a:cs typeface="Calibri" panose="020F0502020204030204" pitchFamily="34" charset="0"/>
            </a:endParaRPr>
          </a:p>
        </p:txBody>
      </p:sp>
      <p:grpSp>
        <p:nvGrpSpPr>
          <p:cNvPr id="164" name="Group 163">
            <a:extLst>
              <a:ext uri="{FF2B5EF4-FFF2-40B4-BE49-F238E27FC236}">
                <a16:creationId xmlns:a16="http://schemas.microsoft.com/office/drawing/2014/main" id="{BB651B84-1706-42B1-BCAE-17B6EFCA5EF9}"/>
              </a:ext>
            </a:extLst>
          </p:cNvPr>
          <p:cNvGrpSpPr/>
          <p:nvPr/>
        </p:nvGrpSpPr>
        <p:grpSpPr>
          <a:xfrm>
            <a:off x="7024139" y="2698421"/>
            <a:ext cx="45631" cy="2028550"/>
            <a:chOff x="1918447" y="1810871"/>
            <a:chExt cx="77694" cy="762000"/>
          </a:xfrm>
        </p:grpSpPr>
        <p:cxnSp>
          <p:nvCxnSpPr>
            <p:cNvPr id="165" name="Straight Connector 164">
              <a:extLst>
                <a:ext uri="{FF2B5EF4-FFF2-40B4-BE49-F238E27FC236}">
                  <a16:creationId xmlns:a16="http://schemas.microsoft.com/office/drawing/2014/main" id="{D6A70086-5447-499C-AEAD-43BB7B88BAB3}"/>
                </a:ext>
              </a:extLst>
            </p:cNvPr>
            <p:cNvCxnSpPr/>
            <p:nvPr/>
          </p:nvCxnSpPr>
          <p:spPr bwMode="auto">
            <a:xfrm>
              <a:off x="1918447" y="1810871"/>
              <a:ext cx="77694" cy="0"/>
            </a:xfrm>
            <a:prstGeom prst="line">
              <a:avLst/>
            </a:prstGeom>
            <a:noFill/>
            <a:ln w="28575" cap="flat" cmpd="sng" algn="ctr">
              <a:solidFill>
                <a:schemeClr val="tx1"/>
              </a:solidFill>
              <a:prstDash val="solid"/>
              <a:round/>
              <a:headEnd type="none" w="med" len="med"/>
              <a:tailEnd type="none" w="med" len="med"/>
            </a:ln>
            <a:effectLst/>
          </p:spPr>
        </p:cxnSp>
        <p:cxnSp>
          <p:nvCxnSpPr>
            <p:cNvPr id="166" name="Straight Connector 165">
              <a:extLst>
                <a:ext uri="{FF2B5EF4-FFF2-40B4-BE49-F238E27FC236}">
                  <a16:creationId xmlns:a16="http://schemas.microsoft.com/office/drawing/2014/main" id="{E2E85CD1-BABC-4032-BC93-F417FB501B1D}"/>
                </a:ext>
              </a:extLst>
            </p:cNvPr>
            <p:cNvCxnSpPr/>
            <p:nvPr/>
          </p:nvCxnSpPr>
          <p:spPr bwMode="auto">
            <a:xfrm>
              <a:off x="1918447" y="1963271"/>
              <a:ext cx="77694" cy="0"/>
            </a:xfrm>
            <a:prstGeom prst="line">
              <a:avLst/>
            </a:prstGeom>
            <a:noFill/>
            <a:ln w="28575" cap="flat" cmpd="sng" algn="ctr">
              <a:solidFill>
                <a:schemeClr val="tx1"/>
              </a:solidFill>
              <a:prstDash val="solid"/>
              <a:round/>
              <a:headEnd type="none" w="med" len="med"/>
              <a:tailEnd type="none" w="med" len="med"/>
            </a:ln>
            <a:effectLst/>
          </p:spPr>
        </p:cxnSp>
        <p:cxnSp>
          <p:nvCxnSpPr>
            <p:cNvPr id="167" name="Straight Connector 166">
              <a:extLst>
                <a:ext uri="{FF2B5EF4-FFF2-40B4-BE49-F238E27FC236}">
                  <a16:creationId xmlns:a16="http://schemas.microsoft.com/office/drawing/2014/main" id="{30429C80-571B-4985-8CE6-3C2500FA3031}"/>
                </a:ext>
              </a:extLst>
            </p:cNvPr>
            <p:cNvCxnSpPr/>
            <p:nvPr/>
          </p:nvCxnSpPr>
          <p:spPr bwMode="auto">
            <a:xfrm>
              <a:off x="1918447" y="2115671"/>
              <a:ext cx="77694" cy="0"/>
            </a:xfrm>
            <a:prstGeom prst="line">
              <a:avLst/>
            </a:prstGeom>
            <a:noFill/>
            <a:ln w="28575" cap="flat" cmpd="sng" algn="ctr">
              <a:solidFill>
                <a:schemeClr val="tx1"/>
              </a:solidFill>
              <a:prstDash val="solid"/>
              <a:round/>
              <a:headEnd type="none" w="med" len="med"/>
              <a:tailEnd type="none" w="med" len="med"/>
            </a:ln>
            <a:effectLst/>
          </p:spPr>
        </p:cxnSp>
        <p:cxnSp>
          <p:nvCxnSpPr>
            <p:cNvPr id="168" name="Straight Connector 167">
              <a:extLst>
                <a:ext uri="{FF2B5EF4-FFF2-40B4-BE49-F238E27FC236}">
                  <a16:creationId xmlns:a16="http://schemas.microsoft.com/office/drawing/2014/main" id="{086555BA-B971-4401-B890-7D8399D3FF2A}"/>
                </a:ext>
              </a:extLst>
            </p:cNvPr>
            <p:cNvCxnSpPr/>
            <p:nvPr/>
          </p:nvCxnSpPr>
          <p:spPr bwMode="auto">
            <a:xfrm>
              <a:off x="1918447" y="2268071"/>
              <a:ext cx="77694" cy="0"/>
            </a:xfrm>
            <a:prstGeom prst="line">
              <a:avLst/>
            </a:prstGeom>
            <a:noFill/>
            <a:ln w="28575" cap="flat" cmpd="sng" algn="ctr">
              <a:solidFill>
                <a:schemeClr val="tx1"/>
              </a:solidFill>
              <a:prstDash val="solid"/>
              <a:round/>
              <a:headEnd type="none" w="med" len="med"/>
              <a:tailEnd type="none" w="med" len="med"/>
            </a:ln>
            <a:effectLst/>
          </p:spPr>
        </p:cxnSp>
        <p:cxnSp>
          <p:nvCxnSpPr>
            <p:cNvPr id="169" name="Straight Connector 168">
              <a:extLst>
                <a:ext uri="{FF2B5EF4-FFF2-40B4-BE49-F238E27FC236}">
                  <a16:creationId xmlns:a16="http://schemas.microsoft.com/office/drawing/2014/main" id="{C7F9071F-B746-486B-AD42-5501F859F1D6}"/>
                </a:ext>
              </a:extLst>
            </p:cNvPr>
            <p:cNvCxnSpPr/>
            <p:nvPr/>
          </p:nvCxnSpPr>
          <p:spPr bwMode="auto">
            <a:xfrm>
              <a:off x="1918447" y="2420471"/>
              <a:ext cx="77694" cy="0"/>
            </a:xfrm>
            <a:prstGeom prst="line">
              <a:avLst/>
            </a:prstGeom>
            <a:noFill/>
            <a:ln w="28575" cap="flat" cmpd="sng" algn="ctr">
              <a:solidFill>
                <a:schemeClr val="tx1"/>
              </a:solidFill>
              <a:prstDash val="solid"/>
              <a:round/>
              <a:headEnd type="none" w="med" len="med"/>
              <a:tailEnd type="none" w="med" len="med"/>
            </a:ln>
            <a:effectLst/>
          </p:spPr>
        </p:cxnSp>
        <p:cxnSp>
          <p:nvCxnSpPr>
            <p:cNvPr id="170" name="Straight Connector 169">
              <a:extLst>
                <a:ext uri="{FF2B5EF4-FFF2-40B4-BE49-F238E27FC236}">
                  <a16:creationId xmlns:a16="http://schemas.microsoft.com/office/drawing/2014/main" id="{2145BB35-0134-4A30-BCBC-0DA1C19451CF}"/>
                </a:ext>
              </a:extLst>
            </p:cNvPr>
            <p:cNvCxnSpPr/>
            <p:nvPr/>
          </p:nvCxnSpPr>
          <p:spPr bwMode="auto">
            <a:xfrm>
              <a:off x="1918447" y="2572871"/>
              <a:ext cx="77694" cy="0"/>
            </a:xfrm>
            <a:prstGeom prst="line">
              <a:avLst/>
            </a:prstGeom>
            <a:noFill/>
            <a:ln w="28575" cap="flat" cmpd="sng" algn="ctr">
              <a:solidFill>
                <a:schemeClr val="tx1"/>
              </a:solidFill>
              <a:prstDash val="solid"/>
              <a:round/>
              <a:headEnd type="none" w="med" len="med"/>
              <a:tailEnd type="none" w="med" len="med"/>
            </a:ln>
            <a:effectLst/>
          </p:spPr>
        </p:cxnSp>
      </p:grpSp>
      <p:sp>
        <p:nvSpPr>
          <p:cNvPr id="171" name="TextBox 170">
            <a:extLst>
              <a:ext uri="{FF2B5EF4-FFF2-40B4-BE49-F238E27FC236}">
                <a16:creationId xmlns:a16="http://schemas.microsoft.com/office/drawing/2014/main" id="{4B98A541-9AEA-4F2A-8231-91D5B190F8D5}"/>
              </a:ext>
            </a:extLst>
          </p:cNvPr>
          <p:cNvSpPr txBox="1"/>
          <p:nvPr/>
        </p:nvSpPr>
        <p:spPr bwMode="auto">
          <a:xfrm>
            <a:off x="6592082" y="2499078"/>
            <a:ext cx="4331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1.0</a:t>
            </a:r>
          </a:p>
        </p:txBody>
      </p:sp>
      <p:sp>
        <p:nvSpPr>
          <p:cNvPr id="172" name="TextBox 171">
            <a:extLst>
              <a:ext uri="{FF2B5EF4-FFF2-40B4-BE49-F238E27FC236}">
                <a16:creationId xmlns:a16="http://schemas.microsoft.com/office/drawing/2014/main" id="{782507F4-593D-4506-BCE7-78A16BFAA1E8}"/>
              </a:ext>
            </a:extLst>
          </p:cNvPr>
          <p:cNvSpPr txBox="1"/>
          <p:nvPr/>
        </p:nvSpPr>
        <p:spPr bwMode="auto">
          <a:xfrm>
            <a:off x="6592082" y="2899398"/>
            <a:ext cx="4331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0.8</a:t>
            </a:r>
          </a:p>
        </p:txBody>
      </p:sp>
      <p:sp>
        <p:nvSpPr>
          <p:cNvPr id="173" name="TextBox 172">
            <a:extLst>
              <a:ext uri="{FF2B5EF4-FFF2-40B4-BE49-F238E27FC236}">
                <a16:creationId xmlns:a16="http://schemas.microsoft.com/office/drawing/2014/main" id="{5F1889D0-BA10-4B5A-92BC-EF5BC2D99796}"/>
              </a:ext>
            </a:extLst>
          </p:cNvPr>
          <p:cNvSpPr txBox="1"/>
          <p:nvPr/>
        </p:nvSpPr>
        <p:spPr bwMode="auto">
          <a:xfrm>
            <a:off x="6592082" y="3310085"/>
            <a:ext cx="4331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0.6</a:t>
            </a:r>
          </a:p>
        </p:txBody>
      </p:sp>
      <p:sp>
        <p:nvSpPr>
          <p:cNvPr id="174" name="TextBox 173">
            <a:extLst>
              <a:ext uri="{FF2B5EF4-FFF2-40B4-BE49-F238E27FC236}">
                <a16:creationId xmlns:a16="http://schemas.microsoft.com/office/drawing/2014/main" id="{6EDD81D1-D148-4C73-BE1E-75EB3C6488A0}"/>
              </a:ext>
            </a:extLst>
          </p:cNvPr>
          <p:cNvSpPr txBox="1"/>
          <p:nvPr/>
        </p:nvSpPr>
        <p:spPr bwMode="auto">
          <a:xfrm>
            <a:off x="6592082" y="3710406"/>
            <a:ext cx="4331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0.4</a:t>
            </a:r>
          </a:p>
        </p:txBody>
      </p:sp>
      <p:sp>
        <p:nvSpPr>
          <p:cNvPr id="175" name="TextBox 174">
            <a:extLst>
              <a:ext uri="{FF2B5EF4-FFF2-40B4-BE49-F238E27FC236}">
                <a16:creationId xmlns:a16="http://schemas.microsoft.com/office/drawing/2014/main" id="{61F7EC44-6230-4469-9228-A75E34C578D3}"/>
              </a:ext>
            </a:extLst>
          </p:cNvPr>
          <p:cNvSpPr txBox="1"/>
          <p:nvPr/>
        </p:nvSpPr>
        <p:spPr bwMode="auto">
          <a:xfrm>
            <a:off x="6592082" y="4116942"/>
            <a:ext cx="4331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0.2</a:t>
            </a:r>
          </a:p>
        </p:txBody>
      </p:sp>
      <p:sp>
        <p:nvSpPr>
          <p:cNvPr id="176" name="TextBox 175">
            <a:extLst>
              <a:ext uri="{FF2B5EF4-FFF2-40B4-BE49-F238E27FC236}">
                <a16:creationId xmlns:a16="http://schemas.microsoft.com/office/drawing/2014/main" id="{2A8EAD73-A143-40BB-8BBF-BA2BFCC23F32}"/>
              </a:ext>
            </a:extLst>
          </p:cNvPr>
          <p:cNvSpPr txBox="1"/>
          <p:nvPr/>
        </p:nvSpPr>
        <p:spPr bwMode="auto">
          <a:xfrm>
            <a:off x="6762168" y="4543226"/>
            <a:ext cx="2840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0</a:t>
            </a:r>
          </a:p>
        </p:txBody>
      </p:sp>
      <p:grpSp>
        <p:nvGrpSpPr>
          <p:cNvPr id="177" name="Group 176">
            <a:extLst>
              <a:ext uri="{FF2B5EF4-FFF2-40B4-BE49-F238E27FC236}">
                <a16:creationId xmlns:a16="http://schemas.microsoft.com/office/drawing/2014/main" id="{B68160BE-CD78-40D3-802E-D3D080D2DF2D}"/>
              </a:ext>
            </a:extLst>
          </p:cNvPr>
          <p:cNvGrpSpPr/>
          <p:nvPr/>
        </p:nvGrpSpPr>
        <p:grpSpPr>
          <a:xfrm>
            <a:off x="7075992" y="4729047"/>
            <a:ext cx="2994727" cy="56842"/>
            <a:chOff x="3146610" y="4563037"/>
            <a:chExt cx="6774332" cy="83672"/>
          </a:xfrm>
        </p:grpSpPr>
        <p:grpSp>
          <p:nvGrpSpPr>
            <p:cNvPr id="178" name="Group 177">
              <a:extLst>
                <a:ext uri="{FF2B5EF4-FFF2-40B4-BE49-F238E27FC236}">
                  <a16:creationId xmlns:a16="http://schemas.microsoft.com/office/drawing/2014/main" id="{EC154996-22ED-4F3A-8459-6D482DC33A1A}"/>
                </a:ext>
              </a:extLst>
            </p:cNvPr>
            <p:cNvGrpSpPr/>
            <p:nvPr/>
          </p:nvGrpSpPr>
          <p:grpSpPr>
            <a:xfrm rot="5400000">
              <a:off x="4527175" y="3182472"/>
              <a:ext cx="80683" cy="2841814"/>
              <a:chOff x="1918447" y="1810871"/>
              <a:chExt cx="77694" cy="762000"/>
            </a:xfrm>
          </p:grpSpPr>
          <p:cxnSp>
            <p:nvCxnSpPr>
              <p:cNvPr id="187" name="Straight Connector 186">
                <a:extLst>
                  <a:ext uri="{FF2B5EF4-FFF2-40B4-BE49-F238E27FC236}">
                    <a16:creationId xmlns:a16="http://schemas.microsoft.com/office/drawing/2014/main" id="{3F929429-92C8-4031-BB15-EE59231BE545}"/>
                  </a:ext>
                </a:extLst>
              </p:cNvPr>
              <p:cNvCxnSpPr/>
              <p:nvPr/>
            </p:nvCxnSpPr>
            <p:spPr bwMode="auto">
              <a:xfrm>
                <a:off x="1918447" y="1810871"/>
                <a:ext cx="77694" cy="0"/>
              </a:xfrm>
              <a:prstGeom prst="line">
                <a:avLst/>
              </a:prstGeom>
              <a:noFill/>
              <a:ln w="28575" cap="flat" cmpd="sng" algn="ctr">
                <a:solidFill>
                  <a:schemeClr val="tx1"/>
                </a:solidFill>
                <a:prstDash val="solid"/>
                <a:round/>
                <a:headEnd type="none" w="med" len="med"/>
                <a:tailEnd type="none" w="med" len="med"/>
              </a:ln>
              <a:effectLst/>
            </p:spPr>
          </p:cxnSp>
          <p:cxnSp>
            <p:nvCxnSpPr>
              <p:cNvPr id="188" name="Straight Connector 187">
                <a:extLst>
                  <a:ext uri="{FF2B5EF4-FFF2-40B4-BE49-F238E27FC236}">
                    <a16:creationId xmlns:a16="http://schemas.microsoft.com/office/drawing/2014/main" id="{C1BAC3AC-8F6B-420E-AB5A-50E3D194C992}"/>
                  </a:ext>
                </a:extLst>
              </p:cNvPr>
              <p:cNvCxnSpPr/>
              <p:nvPr/>
            </p:nvCxnSpPr>
            <p:spPr bwMode="auto">
              <a:xfrm>
                <a:off x="1918447" y="1963271"/>
                <a:ext cx="77694" cy="0"/>
              </a:xfrm>
              <a:prstGeom prst="line">
                <a:avLst/>
              </a:prstGeom>
              <a:noFill/>
              <a:ln w="28575" cap="flat" cmpd="sng" algn="ctr">
                <a:solidFill>
                  <a:schemeClr val="tx1"/>
                </a:solidFill>
                <a:prstDash val="solid"/>
                <a:round/>
                <a:headEnd type="none" w="med" len="med"/>
                <a:tailEnd type="none" w="med" len="med"/>
              </a:ln>
              <a:effectLst/>
            </p:spPr>
          </p:cxnSp>
          <p:cxnSp>
            <p:nvCxnSpPr>
              <p:cNvPr id="189" name="Straight Connector 188">
                <a:extLst>
                  <a:ext uri="{FF2B5EF4-FFF2-40B4-BE49-F238E27FC236}">
                    <a16:creationId xmlns:a16="http://schemas.microsoft.com/office/drawing/2014/main" id="{D579BC49-5CF0-4DCF-88BB-8E4BAC92B811}"/>
                  </a:ext>
                </a:extLst>
              </p:cNvPr>
              <p:cNvCxnSpPr/>
              <p:nvPr/>
            </p:nvCxnSpPr>
            <p:spPr bwMode="auto">
              <a:xfrm>
                <a:off x="1918447" y="2115671"/>
                <a:ext cx="77694" cy="0"/>
              </a:xfrm>
              <a:prstGeom prst="line">
                <a:avLst/>
              </a:prstGeom>
              <a:noFill/>
              <a:ln w="28575" cap="flat" cmpd="sng" algn="ctr">
                <a:solidFill>
                  <a:schemeClr val="tx1"/>
                </a:solidFill>
                <a:prstDash val="solid"/>
                <a:round/>
                <a:headEnd type="none" w="med" len="med"/>
                <a:tailEnd type="none" w="med" len="med"/>
              </a:ln>
              <a:effectLst/>
            </p:spPr>
          </p:cxnSp>
          <p:cxnSp>
            <p:nvCxnSpPr>
              <p:cNvPr id="190" name="Straight Connector 189">
                <a:extLst>
                  <a:ext uri="{FF2B5EF4-FFF2-40B4-BE49-F238E27FC236}">
                    <a16:creationId xmlns:a16="http://schemas.microsoft.com/office/drawing/2014/main" id="{46941E35-B8AE-4DB5-BAE0-125B1C1A72F9}"/>
                  </a:ext>
                </a:extLst>
              </p:cNvPr>
              <p:cNvCxnSpPr/>
              <p:nvPr/>
            </p:nvCxnSpPr>
            <p:spPr bwMode="auto">
              <a:xfrm>
                <a:off x="1918447" y="2268071"/>
                <a:ext cx="77694" cy="0"/>
              </a:xfrm>
              <a:prstGeom prst="line">
                <a:avLst/>
              </a:prstGeom>
              <a:noFill/>
              <a:ln w="28575" cap="flat" cmpd="sng" algn="ctr">
                <a:solidFill>
                  <a:schemeClr val="tx1"/>
                </a:solidFill>
                <a:prstDash val="solid"/>
                <a:round/>
                <a:headEnd type="none" w="med" len="med"/>
                <a:tailEnd type="none" w="med" len="med"/>
              </a:ln>
              <a:effectLst/>
            </p:spPr>
          </p:cxnSp>
          <p:cxnSp>
            <p:nvCxnSpPr>
              <p:cNvPr id="191" name="Straight Connector 190">
                <a:extLst>
                  <a:ext uri="{FF2B5EF4-FFF2-40B4-BE49-F238E27FC236}">
                    <a16:creationId xmlns:a16="http://schemas.microsoft.com/office/drawing/2014/main" id="{A7F90B5D-72A3-469F-A55A-2C52C434D2D7}"/>
                  </a:ext>
                </a:extLst>
              </p:cNvPr>
              <p:cNvCxnSpPr/>
              <p:nvPr/>
            </p:nvCxnSpPr>
            <p:spPr bwMode="auto">
              <a:xfrm>
                <a:off x="1918447" y="2420471"/>
                <a:ext cx="77694" cy="0"/>
              </a:xfrm>
              <a:prstGeom prst="line">
                <a:avLst/>
              </a:prstGeom>
              <a:noFill/>
              <a:ln w="28575" cap="flat" cmpd="sng" algn="ctr">
                <a:solidFill>
                  <a:schemeClr val="tx1"/>
                </a:solidFill>
                <a:prstDash val="solid"/>
                <a:round/>
                <a:headEnd type="none" w="med" len="med"/>
                <a:tailEnd type="none" w="med" len="med"/>
              </a:ln>
              <a:effectLst/>
            </p:spPr>
          </p:cxnSp>
          <p:cxnSp>
            <p:nvCxnSpPr>
              <p:cNvPr id="192" name="Straight Connector 191">
                <a:extLst>
                  <a:ext uri="{FF2B5EF4-FFF2-40B4-BE49-F238E27FC236}">
                    <a16:creationId xmlns:a16="http://schemas.microsoft.com/office/drawing/2014/main" id="{BD42ADF8-1733-41FF-8CF1-2A8B7F6A6CBA}"/>
                  </a:ext>
                </a:extLst>
              </p:cNvPr>
              <p:cNvCxnSpPr/>
              <p:nvPr/>
            </p:nvCxnSpPr>
            <p:spPr bwMode="auto">
              <a:xfrm>
                <a:off x="1918447" y="2572871"/>
                <a:ext cx="77694" cy="0"/>
              </a:xfrm>
              <a:prstGeom prst="line">
                <a:avLst/>
              </a:prstGeom>
              <a:noFill/>
              <a:ln w="28575" cap="flat" cmpd="sng" algn="ctr">
                <a:solidFill>
                  <a:schemeClr val="tx1"/>
                </a:solidFill>
                <a:prstDash val="solid"/>
                <a:round/>
                <a:headEnd type="none" w="med" len="med"/>
                <a:tailEnd type="none" w="med" len="med"/>
              </a:ln>
              <a:effectLst/>
            </p:spPr>
          </p:cxnSp>
        </p:grpSp>
        <p:grpSp>
          <p:nvGrpSpPr>
            <p:cNvPr id="179" name="Group 178">
              <a:extLst>
                <a:ext uri="{FF2B5EF4-FFF2-40B4-BE49-F238E27FC236}">
                  <a16:creationId xmlns:a16="http://schemas.microsoft.com/office/drawing/2014/main" id="{A1433B12-2090-4298-8478-2C7108B73580}"/>
                </a:ext>
              </a:extLst>
            </p:cNvPr>
            <p:cNvGrpSpPr/>
            <p:nvPr/>
          </p:nvGrpSpPr>
          <p:grpSpPr>
            <a:xfrm rot="5400000">
              <a:off x="7930775" y="3185461"/>
              <a:ext cx="80683" cy="2841814"/>
              <a:chOff x="1918447" y="1810871"/>
              <a:chExt cx="77694" cy="762000"/>
            </a:xfrm>
          </p:grpSpPr>
          <p:cxnSp>
            <p:nvCxnSpPr>
              <p:cNvPr id="181" name="Straight Connector 180">
                <a:extLst>
                  <a:ext uri="{FF2B5EF4-FFF2-40B4-BE49-F238E27FC236}">
                    <a16:creationId xmlns:a16="http://schemas.microsoft.com/office/drawing/2014/main" id="{8FB90272-B545-4371-A5A1-53C83BB77F35}"/>
                  </a:ext>
                </a:extLst>
              </p:cNvPr>
              <p:cNvCxnSpPr/>
              <p:nvPr/>
            </p:nvCxnSpPr>
            <p:spPr bwMode="auto">
              <a:xfrm>
                <a:off x="1918447" y="1810871"/>
                <a:ext cx="77694" cy="0"/>
              </a:xfrm>
              <a:prstGeom prst="line">
                <a:avLst/>
              </a:prstGeom>
              <a:noFill/>
              <a:ln w="28575" cap="flat" cmpd="sng" algn="ctr">
                <a:solidFill>
                  <a:schemeClr val="tx1"/>
                </a:solidFill>
                <a:prstDash val="solid"/>
                <a:round/>
                <a:headEnd type="none" w="med" len="med"/>
                <a:tailEnd type="none" w="med" len="med"/>
              </a:ln>
              <a:effectLst/>
            </p:spPr>
          </p:cxnSp>
          <p:cxnSp>
            <p:nvCxnSpPr>
              <p:cNvPr id="182" name="Straight Connector 181">
                <a:extLst>
                  <a:ext uri="{FF2B5EF4-FFF2-40B4-BE49-F238E27FC236}">
                    <a16:creationId xmlns:a16="http://schemas.microsoft.com/office/drawing/2014/main" id="{68313B23-8733-4F3C-81E2-C196BF28043F}"/>
                  </a:ext>
                </a:extLst>
              </p:cNvPr>
              <p:cNvCxnSpPr/>
              <p:nvPr/>
            </p:nvCxnSpPr>
            <p:spPr bwMode="auto">
              <a:xfrm>
                <a:off x="1918447" y="1963271"/>
                <a:ext cx="77694" cy="0"/>
              </a:xfrm>
              <a:prstGeom prst="line">
                <a:avLst/>
              </a:prstGeom>
              <a:noFill/>
              <a:ln w="28575" cap="flat" cmpd="sng" algn="ctr">
                <a:solidFill>
                  <a:schemeClr val="tx1"/>
                </a:solidFill>
                <a:prstDash val="solid"/>
                <a:round/>
                <a:headEnd type="none" w="med" len="med"/>
                <a:tailEnd type="none" w="med" len="med"/>
              </a:ln>
              <a:effectLst/>
            </p:spPr>
          </p:cxnSp>
          <p:cxnSp>
            <p:nvCxnSpPr>
              <p:cNvPr id="183" name="Straight Connector 182">
                <a:extLst>
                  <a:ext uri="{FF2B5EF4-FFF2-40B4-BE49-F238E27FC236}">
                    <a16:creationId xmlns:a16="http://schemas.microsoft.com/office/drawing/2014/main" id="{A3E76A7B-2AA5-42E1-A5DB-BA211BA25F79}"/>
                  </a:ext>
                </a:extLst>
              </p:cNvPr>
              <p:cNvCxnSpPr/>
              <p:nvPr/>
            </p:nvCxnSpPr>
            <p:spPr bwMode="auto">
              <a:xfrm>
                <a:off x="1918447" y="2115671"/>
                <a:ext cx="77694" cy="0"/>
              </a:xfrm>
              <a:prstGeom prst="line">
                <a:avLst/>
              </a:prstGeom>
              <a:noFill/>
              <a:ln w="28575" cap="flat" cmpd="sng" algn="ctr">
                <a:solidFill>
                  <a:schemeClr val="tx1"/>
                </a:solidFill>
                <a:prstDash val="solid"/>
                <a:round/>
                <a:headEnd type="none" w="med" len="med"/>
                <a:tailEnd type="none" w="med" len="med"/>
              </a:ln>
              <a:effectLst/>
            </p:spPr>
          </p:cxnSp>
          <p:cxnSp>
            <p:nvCxnSpPr>
              <p:cNvPr id="184" name="Straight Connector 183">
                <a:extLst>
                  <a:ext uri="{FF2B5EF4-FFF2-40B4-BE49-F238E27FC236}">
                    <a16:creationId xmlns:a16="http://schemas.microsoft.com/office/drawing/2014/main" id="{3CFA9466-1B35-4B08-9F32-937BC969F605}"/>
                  </a:ext>
                </a:extLst>
              </p:cNvPr>
              <p:cNvCxnSpPr/>
              <p:nvPr/>
            </p:nvCxnSpPr>
            <p:spPr bwMode="auto">
              <a:xfrm>
                <a:off x="1918447" y="2268071"/>
                <a:ext cx="77694" cy="0"/>
              </a:xfrm>
              <a:prstGeom prst="line">
                <a:avLst/>
              </a:prstGeom>
              <a:noFill/>
              <a:ln w="28575" cap="flat" cmpd="sng" algn="ctr">
                <a:solidFill>
                  <a:schemeClr val="tx1"/>
                </a:solidFill>
                <a:prstDash val="solid"/>
                <a:round/>
                <a:headEnd type="none" w="med" len="med"/>
                <a:tailEnd type="none" w="med" len="med"/>
              </a:ln>
              <a:effectLst/>
            </p:spPr>
          </p:cxnSp>
          <p:cxnSp>
            <p:nvCxnSpPr>
              <p:cNvPr id="185" name="Straight Connector 184">
                <a:extLst>
                  <a:ext uri="{FF2B5EF4-FFF2-40B4-BE49-F238E27FC236}">
                    <a16:creationId xmlns:a16="http://schemas.microsoft.com/office/drawing/2014/main" id="{EB0D3805-F792-4DFC-9293-423C94269112}"/>
                  </a:ext>
                </a:extLst>
              </p:cNvPr>
              <p:cNvCxnSpPr/>
              <p:nvPr/>
            </p:nvCxnSpPr>
            <p:spPr bwMode="auto">
              <a:xfrm>
                <a:off x="1918447" y="2420471"/>
                <a:ext cx="77694" cy="0"/>
              </a:xfrm>
              <a:prstGeom prst="line">
                <a:avLst/>
              </a:prstGeom>
              <a:noFill/>
              <a:ln w="28575" cap="flat" cmpd="sng" algn="ctr">
                <a:solidFill>
                  <a:schemeClr val="tx1"/>
                </a:solidFill>
                <a:prstDash val="solid"/>
                <a:round/>
                <a:headEnd type="none" w="med" len="med"/>
                <a:tailEnd type="none" w="med" len="med"/>
              </a:ln>
              <a:effectLst/>
            </p:spPr>
          </p:cxnSp>
          <p:cxnSp>
            <p:nvCxnSpPr>
              <p:cNvPr id="186" name="Straight Connector 185">
                <a:extLst>
                  <a:ext uri="{FF2B5EF4-FFF2-40B4-BE49-F238E27FC236}">
                    <a16:creationId xmlns:a16="http://schemas.microsoft.com/office/drawing/2014/main" id="{81D87EBE-C245-4094-B95E-BB6A4AE2144A}"/>
                  </a:ext>
                </a:extLst>
              </p:cNvPr>
              <p:cNvCxnSpPr/>
              <p:nvPr/>
            </p:nvCxnSpPr>
            <p:spPr bwMode="auto">
              <a:xfrm>
                <a:off x="1918447" y="2572871"/>
                <a:ext cx="77694" cy="0"/>
              </a:xfrm>
              <a:prstGeom prst="line">
                <a:avLst/>
              </a:prstGeom>
              <a:noFill/>
              <a:ln w="28575" cap="flat" cmpd="sng" algn="ctr">
                <a:solidFill>
                  <a:schemeClr val="tx1"/>
                </a:solidFill>
                <a:prstDash val="solid"/>
                <a:round/>
                <a:headEnd type="none" w="med" len="med"/>
                <a:tailEnd type="none" w="med" len="med"/>
              </a:ln>
              <a:effectLst/>
            </p:spPr>
          </p:cxnSp>
        </p:grpSp>
        <p:cxnSp>
          <p:nvCxnSpPr>
            <p:cNvPr id="180" name="Straight Connector 179">
              <a:extLst>
                <a:ext uri="{FF2B5EF4-FFF2-40B4-BE49-F238E27FC236}">
                  <a16:creationId xmlns:a16="http://schemas.microsoft.com/office/drawing/2014/main" id="{FF06789A-DB53-45E0-ACD7-1765DA5370D7}"/>
                </a:ext>
              </a:extLst>
            </p:cNvPr>
            <p:cNvCxnSpPr/>
            <p:nvPr/>
          </p:nvCxnSpPr>
          <p:spPr bwMode="auto">
            <a:xfrm rot="5400000">
              <a:off x="9880600" y="4603380"/>
              <a:ext cx="80683" cy="0"/>
            </a:xfrm>
            <a:prstGeom prst="line">
              <a:avLst/>
            </a:prstGeom>
            <a:noFill/>
            <a:ln w="28575" cap="flat" cmpd="sng" algn="ctr">
              <a:solidFill>
                <a:schemeClr val="tx1"/>
              </a:solidFill>
              <a:prstDash val="solid"/>
              <a:round/>
              <a:headEnd type="none" w="med" len="med"/>
              <a:tailEnd type="none" w="med" len="med"/>
            </a:ln>
            <a:effectLst/>
          </p:spPr>
        </p:cxnSp>
      </p:grpSp>
      <p:sp>
        <p:nvSpPr>
          <p:cNvPr id="193" name="TextBox 192">
            <a:extLst>
              <a:ext uri="{FF2B5EF4-FFF2-40B4-BE49-F238E27FC236}">
                <a16:creationId xmlns:a16="http://schemas.microsoft.com/office/drawing/2014/main" id="{90393061-059A-4BED-9269-1BA96E393F23}"/>
              </a:ext>
            </a:extLst>
          </p:cNvPr>
          <p:cNvSpPr txBox="1"/>
          <p:nvPr/>
        </p:nvSpPr>
        <p:spPr bwMode="auto">
          <a:xfrm>
            <a:off x="6940089" y="4730504"/>
            <a:ext cx="2840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0</a:t>
            </a:r>
          </a:p>
        </p:txBody>
      </p:sp>
      <p:sp>
        <p:nvSpPr>
          <p:cNvPr id="194" name="TextBox 193">
            <a:extLst>
              <a:ext uri="{FF2B5EF4-FFF2-40B4-BE49-F238E27FC236}">
                <a16:creationId xmlns:a16="http://schemas.microsoft.com/office/drawing/2014/main" id="{B4B3FBC8-9412-4213-98F9-578662327425}"/>
              </a:ext>
            </a:extLst>
          </p:cNvPr>
          <p:cNvSpPr txBox="1"/>
          <p:nvPr/>
        </p:nvSpPr>
        <p:spPr bwMode="auto">
          <a:xfrm>
            <a:off x="7199354" y="4743582"/>
            <a:ext cx="2840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3</a:t>
            </a:r>
          </a:p>
        </p:txBody>
      </p:sp>
      <p:sp>
        <p:nvSpPr>
          <p:cNvPr id="195" name="TextBox 194">
            <a:extLst>
              <a:ext uri="{FF2B5EF4-FFF2-40B4-BE49-F238E27FC236}">
                <a16:creationId xmlns:a16="http://schemas.microsoft.com/office/drawing/2014/main" id="{47DB8669-34FC-4109-BCF9-0AC789DDAAB5}"/>
              </a:ext>
            </a:extLst>
          </p:cNvPr>
          <p:cNvSpPr txBox="1"/>
          <p:nvPr/>
        </p:nvSpPr>
        <p:spPr bwMode="auto">
          <a:xfrm>
            <a:off x="7432850" y="4743582"/>
            <a:ext cx="2840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6</a:t>
            </a:r>
          </a:p>
        </p:txBody>
      </p:sp>
      <p:sp>
        <p:nvSpPr>
          <p:cNvPr id="196" name="TextBox 195">
            <a:extLst>
              <a:ext uri="{FF2B5EF4-FFF2-40B4-BE49-F238E27FC236}">
                <a16:creationId xmlns:a16="http://schemas.microsoft.com/office/drawing/2014/main" id="{1905907C-61B8-43E2-8509-DB9AA4DC17B8}"/>
              </a:ext>
            </a:extLst>
          </p:cNvPr>
          <p:cNvSpPr txBox="1"/>
          <p:nvPr/>
        </p:nvSpPr>
        <p:spPr bwMode="auto">
          <a:xfrm>
            <a:off x="7688332" y="4743582"/>
            <a:ext cx="2840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9</a:t>
            </a:r>
          </a:p>
        </p:txBody>
      </p:sp>
      <p:sp>
        <p:nvSpPr>
          <p:cNvPr id="197" name="TextBox 196">
            <a:extLst>
              <a:ext uri="{FF2B5EF4-FFF2-40B4-BE49-F238E27FC236}">
                <a16:creationId xmlns:a16="http://schemas.microsoft.com/office/drawing/2014/main" id="{8B0A8A30-B3CF-421C-9356-6CE3C5F06388}"/>
              </a:ext>
            </a:extLst>
          </p:cNvPr>
          <p:cNvSpPr txBox="1"/>
          <p:nvPr/>
        </p:nvSpPr>
        <p:spPr bwMode="auto">
          <a:xfrm>
            <a:off x="7886587" y="4743582"/>
            <a:ext cx="3834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12</a:t>
            </a:r>
          </a:p>
        </p:txBody>
      </p:sp>
      <p:sp>
        <p:nvSpPr>
          <p:cNvPr id="198" name="TextBox 197">
            <a:extLst>
              <a:ext uri="{FF2B5EF4-FFF2-40B4-BE49-F238E27FC236}">
                <a16:creationId xmlns:a16="http://schemas.microsoft.com/office/drawing/2014/main" id="{78244F9B-F247-4310-97DF-4FDB43F562CC}"/>
              </a:ext>
            </a:extLst>
          </p:cNvPr>
          <p:cNvSpPr txBox="1"/>
          <p:nvPr/>
        </p:nvSpPr>
        <p:spPr bwMode="auto">
          <a:xfrm>
            <a:off x="8142321" y="4743582"/>
            <a:ext cx="3834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15</a:t>
            </a:r>
          </a:p>
        </p:txBody>
      </p:sp>
      <p:sp>
        <p:nvSpPr>
          <p:cNvPr id="199" name="TextBox 198">
            <a:extLst>
              <a:ext uri="{FF2B5EF4-FFF2-40B4-BE49-F238E27FC236}">
                <a16:creationId xmlns:a16="http://schemas.microsoft.com/office/drawing/2014/main" id="{755A60B8-2244-4F88-BCE2-5B2873A1FBF1}"/>
              </a:ext>
            </a:extLst>
          </p:cNvPr>
          <p:cNvSpPr txBox="1"/>
          <p:nvPr/>
        </p:nvSpPr>
        <p:spPr bwMode="auto">
          <a:xfrm>
            <a:off x="8388703" y="4743582"/>
            <a:ext cx="3834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18</a:t>
            </a:r>
          </a:p>
        </p:txBody>
      </p:sp>
      <p:sp>
        <p:nvSpPr>
          <p:cNvPr id="200" name="TextBox 199">
            <a:extLst>
              <a:ext uri="{FF2B5EF4-FFF2-40B4-BE49-F238E27FC236}">
                <a16:creationId xmlns:a16="http://schemas.microsoft.com/office/drawing/2014/main" id="{AC3C1916-62D0-494E-A6E5-645F223E544C}"/>
              </a:ext>
            </a:extLst>
          </p:cNvPr>
          <p:cNvSpPr txBox="1"/>
          <p:nvPr/>
        </p:nvSpPr>
        <p:spPr bwMode="auto">
          <a:xfrm>
            <a:off x="8640545" y="4743582"/>
            <a:ext cx="3834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21</a:t>
            </a:r>
          </a:p>
        </p:txBody>
      </p:sp>
      <p:sp>
        <p:nvSpPr>
          <p:cNvPr id="201" name="TextBox 200">
            <a:extLst>
              <a:ext uri="{FF2B5EF4-FFF2-40B4-BE49-F238E27FC236}">
                <a16:creationId xmlns:a16="http://schemas.microsoft.com/office/drawing/2014/main" id="{AE0B8A87-15D2-4DEC-B182-24A47BE2E01F}"/>
              </a:ext>
            </a:extLst>
          </p:cNvPr>
          <p:cNvSpPr txBox="1"/>
          <p:nvPr/>
        </p:nvSpPr>
        <p:spPr bwMode="auto">
          <a:xfrm>
            <a:off x="8896279" y="4743582"/>
            <a:ext cx="3834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24</a:t>
            </a:r>
          </a:p>
        </p:txBody>
      </p:sp>
      <p:sp>
        <p:nvSpPr>
          <p:cNvPr id="202" name="TextBox 201">
            <a:extLst>
              <a:ext uri="{FF2B5EF4-FFF2-40B4-BE49-F238E27FC236}">
                <a16:creationId xmlns:a16="http://schemas.microsoft.com/office/drawing/2014/main" id="{C6F4DEDB-FF61-4E81-B7AB-FEB1B373D16F}"/>
              </a:ext>
            </a:extLst>
          </p:cNvPr>
          <p:cNvSpPr txBox="1"/>
          <p:nvPr/>
        </p:nvSpPr>
        <p:spPr bwMode="auto">
          <a:xfrm>
            <a:off x="9148121" y="4743582"/>
            <a:ext cx="3834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27</a:t>
            </a:r>
          </a:p>
        </p:txBody>
      </p:sp>
      <p:sp>
        <p:nvSpPr>
          <p:cNvPr id="203" name="TextBox 202">
            <a:extLst>
              <a:ext uri="{FF2B5EF4-FFF2-40B4-BE49-F238E27FC236}">
                <a16:creationId xmlns:a16="http://schemas.microsoft.com/office/drawing/2014/main" id="{AF93BE5B-7D3B-4D7C-8E6F-2CE60E15BE32}"/>
              </a:ext>
            </a:extLst>
          </p:cNvPr>
          <p:cNvSpPr txBox="1"/>
          <p:nvPr/>
        </p:nvSpPr>
        <p:spPr bwMode="auto">
          <a:xfrm>
            <a:off x="9394502" y="4743582"/>
            <a:ext cx="3834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30</a:t>
            </a:r>
          </a:p>
        </p:txBody>
      </p:sp>
      <p:sp>
        <p:nvSpPr>
          <p:cNvPr id="204" name="TextBox 203">
            <a:extLst>
              <a:ext uri="{FF2B5EF4-FFF2-40B4-BE49-F238E27FC236}">
                <a16:creationId xmlns:a16="http://schemas.microsoft.com/office/drawing/2014/main" id="{A9513B9F-9C13-452E-B000-D43816C7F3FE}"/>
              </a:ext>
            </a:extLst>
          </p:cNvPr>
          <p:cNvSpPr txBox="1"/>
          <p:nvPr/>
        </p:nvSpPr>
        <p:spPr bwMode="auto">
          <a:xfrm>
            <a:off x="9646343" y="4743582"/>
            <a:ext cx="3834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33</a:t>
            </a:r>
          </a:p>
        </p:txBody>
      </p:sp>
      <p:sp>
        <p:nvSpPr>
          <p:cNvPr id="205" name="TextBox 204">
            <a:extLst>
              <a:ext uri="{FF2B5EF4-FFF2-40B4-BE49-F238E27FC236}">
                <a16:creationId xmlns:a16="http://schemas.microsoft.com/office/drawing/2014/main" id="{2AAADEB9-3072-4118-82A7-29698C04C1F8}"/>
              </a:ext>
            </a:extLst>
          </p:cNvPr>
          <p:cNvSpPr txBox="1"/>
          <p:nvPr/>
        </p:nvSpPr>
        <p:spPr bwMode="auto">
          <a:xfrm>
            <a:off x="9884976" y="4743582"/>
            <a:ext cx="3834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36</a:t>
            </a:r>
          </a:p>
        </p:txBody>
      </p:sp>
      <p:grpSp>
        <p:nvGrpSpPr>
          <p:cNvPr id="206" name="Group 205">
            <a:extLst>
              <a:ext uri="{FF2B5EF4-FFF2-40B4-BE49-F238E27FC236}">
                <a16:creationId xmlns:a16="http://schemas.microsoft.com/office/drawing/2014/main" id="{97E0F0E7-882B-4398-8F78-DF8C7533DB4A}"/>
              </a:ext>
            </a:extLst>
          </p:cNvPr>
          <p:cNvGrpSpPr/>
          <p:nvPr/>
        </p:nvGrpSpPr>
        <p:grpSpPr>
          <a:xfrm>
            <a:off x="10331913" y="4729697"/>
            <a:ext cx="1504629" cy="56843"/>
            <a:chOff x="3146610" y="4563037"/>
            <a:chExt cx="3403602" cy="83673"/>
          </a:xfrm>
        </p:grpSpPr>
        <p:grpSp>
          <p:nvGrpSpPr>
            <p:cNvPr id="207" name="Group 206">
              <a:extLst>
                <a:ext uri="{FF2B5EF4-FFF2-40B4-BE49-F238E27FC236}">
                  <a16:creationId xmlns:a16="http://schemas.microsoft.com/office/drawing/2014/main" id="{6F4B6B3A-280E-4388-88EA-11E008BEB07F}"/>
                </a:ext>
              </a:extLst>
            </p:cNvPr>
            <p:cNvGrpSpPr/>
            <p:nvPr/>
          </p:nvGrpSpPr>
          <p:grpSpPr>
            <a:xfrm rot="5400000">
              <a:off x="4527175" y="3182472"/>
              <a:ext cx="80683" cy="2841814"/>
              <a:chOff x="1918447" y="1810871"/>
              <a:chExt cx="77694" cy="762000"/>
            </a:xfrm>
          </p:grpSpPr>
          <p:cxnSp>
            <p:nvCxnSpPr>
              <p:cNvPr id="209" name="Straight Connector 208">
                <a:extLst>
                  <a:ext uri="{FF2B5EF4-FFF2-40B4-BE49-F238E27FC236}">
                    <a16:creationId xmlns:a16="http://schemas.microsoft.com/office/drawing/2014/main" id="{492DA702-72C0-41F9-BA90-0614C98BFF5E}"/>
                  </a:ext>
                </a:extLst>
              </p:cNvPr>
              <p:cNvCxnSpPr/>
              <p:nvPr/>
            </p:nvCxnSpPr>
            <p:spPr bwMode="auto">
              <a:xfrm>
                <a:off x="1918447" y="1810871"/>
                <a:ext cx="77694" cy="0"/>
              </a:xfrm>
              <a:prstGeom prst="line">
                <a:avLst/>
              </a:prstGeom>
              <a:noFill/>
              <a:ln w="28575" cap="flat" cmpd="sng" algn="ctr">
                <a:solidFill>
                  <a:schemeClr val="tx1"/>
                </a:solidFill>
                <a:prstDash val="solid"/>
                <a:round/>
                <a:headEnd type="none" w="med" len="med"/>
                <a:tailEnd type="none" w="med" len="med"/>
              </a:ln>
              <a:effectLst/>
            </p:spPr>
          </p:cxnSp>
          <p:cxnSp>
            <p:nvCxnSpPr>
              <p:cNvPr id="210" name="Straight Connector 209">
                <a:extLst>
                  <a:ext uri="{FF2B5EF4-FFF2-40B4-BE49-F238E27FC236}">
                    <a16:creationId xmlns:a16="http://schemas.microsoft.com/office/drawing/2014/main" id="{13CC0D11-33F9-4B6E-A1A6-B4F2D07167C7}"/>
                  </a:ext>
                </a:extLst>
              </p:cNvPr>
              <p:cNvCxnSpPr/>
              <p:nvPr/>
            </p:nvCxnSpPr>
            <p:spPr bwMode="auto">
              <a:xfrm>
                <a:off x="1918447" y="1963271"/>
                <a:ext cx="77694" cy="0"/>
              </a:xfrm>
              <a:prstGeom prst="line">
                <a:avLst/>
              </a:prstGeom>
              <a:noFill/>
              <a:ln w="28575" cap="flat" cmpd="sng" algn="ctr">
                <a:solidFill>
                  <a:schemeClr val="tx1"/>
                </a:solidFill>
                <a:prstDash val="solid"/>
                <a:round/>
                <a:headEnd type="none" w="med" len="med"/>
                <a:tailEnd type="none" w="med" len="med"/>
              </a:ln>
              <a:effectLst/>
            </p:spPr>
          </p:cxnSp>
          <p:cxnSp>
            <p:nvCxnSpPr>
              <p:cNvPr id="211" name="Straight Connector 210">
                <a:extLst>
                  <a:ext uri="{FF2B5EF4-FFF2-40B4-BE49-F238E27FC236}">
                    <a16:creationId xmlns:a16="http://schemas.microsoft.com/office/drawing/2014/main" id="{C095B247-91FF-468B-AFE4-A6E98850D421}"/>
                  </a:ext>
                </a:extLst>
              </p:cNvPr>
              <p:cNvCxnSpPr/>
              <p:nvPr/>
            </p:nvCxnSpPr>
            <p:spPr bwMode="auto">
              <a:xfrm>
                <a:off x="1918447" y="2115671"/>
                <a:ext cx="77694" cy="0"/>
              </a:xfrm>
              <a:prstGeom prst="line">
                <a:avLst/>
              </a:prstGeom>
              <a:noFill/>
              <a:ln w="28575" cap="flat" cmpd="sng" algn="ctr">
                <a:solidFill>
                  <a:schemeClr val="tx1"/>
                </a:solidFill>
                <a:prstDash val="solid"/>
                <a:round/>
                <a:headEnd type="none" w="med" len="med"/>
                <a:tailEnd type="none" w="med" len="med"/>
              </a:ln>
              <a:effectLst/>
            </p:spPr>
          </p:cxnSp>
          <p:cxnSp>
            <p:nvCxnSpPr>
              <p:cNvPr id="212" name="Straight Connector 211">
                <a:extLst>
                  <a:ext uri="{FF2B5EF4-FFF2-40B4-BE49-F238E27FC236}">
                    <a16:creationId xmlns:a16="http://schemas.microsoft.com/office/drawing/2014/main" id="{574CDF70-4414-4FDD-A907-8701FD629FBA}"/>
                  </a:ext>
                </a:extLst>
              </p:cNvPr>
              <p:cNvCxnSpPr/>
              <p:nvPr/>
            </p:nvCxnSpPr>
            <p:spPr bwMode="auto">
              <a:xfrm>
                <a:off x="1918447" y="2268071"/>
                <a:ext cx="77694" cy="0"/>
              </a:xfrm>
              <a:prstGeom prst="line">
                <a:avLst/>
              </a:prstGeom>
              <a:noFill/>
              <a:ln w="28575" cap="flat" cmpd="sng" algn="ctr">
                <a:solidFill>
                  <a:schemeClr val="tx1"/>
                </a:solidFill>
                <a:prstDash val="solid"/>
                <a:round/>
                <a:headEnd type="none" w="med" len="med"/>
                <a:tailEnd type="none" w="med" len="med"/>
              </a:ln>
              <a:effectLst/>
            </p:spPr>
          </p:cxnSp>
          <p:cxnSp>
            <p:nvCxnSpPr>
              <p:cNvPr id="213" name="Straight Connector 212">
                <a:extLst>
                  <a:ext uri="{FF2B5EF4-FFF2-40B4-BE49-F238E27FC236}">
                    <a16:creationId xmlns:a16="http://schemas.microsoft.com/office/drawing/2014/main" id="{B93E2387-B807-429D-BE0D-654E6E17483F}"/>
                  </a:ext>
                </a:extLst>
              </p:cNvPr>
              <p:cNvCxnSpPr/>
              <p:nvPr/>
            </p:nvCxnSpPr>
            <p:spPr bwMode="auto">
              <a:xfrm>
                <a:off x="1918447" y="2420471"/>
                <a:ext cx="77694" cy="0"/>
              </a:xfrm>
              <a:prstGeom prst="line">
                <a:avLst/>
              </a:prstGeom>
              <a:noFill/>
              <a:ln w="28575" cap="flat" cmpd="sng" algn="ctr">
                <a:solidFill>
                  <a:schemeClr val="tx1"/>
                </a:solidFill>
                <a:prstDash val="solid"/>
                <a:round/>
                <a:headEnd type="none" w="med" len="med"/>
                <a:tailEnd type="none" w="med" len="med"/>
              </a:ln>
              <a:effectLst/>
            </p:spPr>
          </p:cxnSp>
          <p:cxnSp>
            <p:nvCxnSpPr>
              <p:cNvPr id="214" name="Straight Connector 213">
                <a:extLst>
                  <a:ext uri="{FF2B5EF4-FFF2-40B4-BE49-F238E27FC236}">
                    <a16:creationId xmlns:a16="http://schemas.microsoft.com/office/drawing/2014/main" id="{782CBAAD-07E4-4B1E-8F1E-0E87C66A0837}"/>
                  </a:ext>
                </a:extLst>
              </p:cNvPr>
              <p:cNvCxnSpPr/>
              <p:nvPr/>
            </p:nvCxnSpPr>
            <p:spPr bwMode="auto">
              <a:xfrm>
                <a:off x="1918447" y="2572871"/>
                <a:ext cx="77694" cy="0"/>
              </a:xfrm>
              <a:prstGeom prst="line">
                <a:avLst/>
              </a:prstGeom>
              <a:noFill/>
              <a:ln w="28575" cap="flat" cmpd="sng" algn="ctr">
                <a:solidFill>
                  <a:schemeClr val="tx1"/>
                </a:solidFill>
                <a:prstDash val="solid"/>
                <a:round/>
                <a:headEnd type="none" w="med" len="med"/>
                <a:tailEnd type="none" w="med" len="med"/>
              </a:ln>
              <a:effectLst/>
            </p:spPr>
          </p:cxnSp>
        </p:grpSp>
        <p:cxnSp>
          <p:nvCxnSpPr>
            <p:cNvPr id="208" name="Straight Connector 207">
              <a:extLst>
                <a:ext uri="{FF2B5EF4-FFF2-40B4-BE49-F238E27FC236}">
                  <a16:creationId xmlns:a16="http://schemas.microsoft.com/office/drawing/2014/main" id="{D4FE30F3-187C-493D-9770-95E1C56B362D}"/>
                </a:ext>
              </a:extLst>
            </p:cNvPr>
            <p:cNvCxnSpPr/>
            <p:nvPr/>
          </p:nvCxnSpPr>
          <p:spPr bwMode="auto">
            <a:xfrm rot="5400000">
              <a:off x="6509870" y="4606369"/>
              <a:ext cx="80683" cy="0"/>
            </a:xfrm>
            <a:prstGeom prst="line">
              <a:avLst/>
            </a:prstGeom>
            <a:noFill/>
            <a:ln w="28575" cap="flat" cmpd="sng" algn="ctr">
              <a:solidFill>
                <a:schemeClr val="tx1"/>
              </a:solidFill>
              <a:prstDash val="solid"/>
              <a:round/>
              <a:headEnd type="none" w="med" len="med"/>
              <a:tailEnd type="none" w="med" len="med"/>
            </a:ln>
            <a:effectLst/>
          </p:spPr>
        </p:cxnSp>
      </p:grpSp>
      <p:sp>
        <p:nvSpPr>
          <p:cNvPr id="215" name="TextBox 214">
            <a:extLst>
              <a:ext uri="{FF2B5EF4-FFF2-40B4-BE49-F238E27FC236}">
                <a16:creationId xmlns:a16="http://schemas.microsoft.com/office/drawing/2014/main" id="{9785ADE0-C895-49F8-8177-9108DC8F6D77}"/>
              </a:ext>
            </a:extLst>
          </p:cNvPr>
          <p:cNvSpPr txBox="1"/>
          <p:nvPr/>
        </p:nvSpPr>
        <p:spPr bwMode="auto">
          <a:xfrm>
            <a:off x="10131362" y="4740337"/>
            <a:ext cx="3834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39</a:t>
            </a:r>
          </a:p>
        </p:txBody>
      </p:sp>
      <p:sp>
        <p:nvSpPr>
          <p:cNvPr id="216" name="TextBox 215">
            <a:extLst>
              <a:ext uri="{FF2B5EF4-FFF2-40B4-BE49-F238E27FC236}">
                <a16:creationId xmlns:a16="http://schemas.microsoft.com/office/drawing/2014/main" id="{933F00D0-427E-46EA-A8FE-78DD387FF2A7}"/>
              </a:ext>
            </a:extLst>
          </p:cNvPr>
          <p:cNvSpPr txBox="1"/>
          <p:nvPr/>
        </p:nvSpPr>
        <p:spPr bwMode="auto">
          <a:xfrm>
            <a:off x="10379310" y="4740337"/>
            <a:ext cx="3834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42</a:t>
            </a:r>
          </a:p>
        </p:txBody>
      </p:sp>
      <p:sp>
        <p:nvSpPr>
          <p:cNvPr id="217" name="TextBox 216">
            <a:extLst>
              <a:ext uri="{FF2B5EF4-FFF2-40B4-BE49-F238E27FC236}">
                <a16:creationId xmlns:a16="http://schemas.microsoft.com/office/drawing/2014/main" id="{F38AFFF2-236E-4FD1-A97E-3A5D08914C9E}"/>
              </a:ext>
            </a:extLst>
          </p:cNvPr>
          <p:cNvSpPr txBox="1"/>
          <p:nvPr/>
        </p:nvSpPr>
        <p:spPr bwMode="auto">
          <a:xfrm>
            <a:off x="10635044" y="4740337"/>
            <a:ext cx="3834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45</a:t>
            </a:r>
          </a:p>
        </p:txBody>
      </p:sp>
      <p:sp>
        <p:nvSpPr>
          <p:cNvPr id="218" name="TextBox 217">
            <a:extLst>
              <a:ext uri="{FF2B5EF4-FFF2-40B4-BE49-F238E27FC236}">
                <a16:creationId xmlns:a16="http://schemas.microsoft.com/office/drawing/2014/main" id="{2F5D6D00-F4E1-4442-AFA7-6C33D7BFA843}"/>
              </a:ext>
            </a:extLst>
          </p:cNvPr>
          <p:cNvSpPr txBox="1"/>
          <p:nvPr/>
        </p:nvSpPr>
        <p:spPr bwMode="auto">
          <a:xfrm>
            <a:off x="10881426" y="4740337"/>
            <a:ext cx="3834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48</a:t>
            </a:r>
          </a:p>
        </p:txBody>
      </p:sp>
      <p:sp>
        <p:nvSpPr>
          <p:cNvPr id="219" name="TextBox 218">
            <a:extLst>
              <a:ext uri="{FF2B5EF4-FFF2-40B4-BE49-F238E27FC236}">
                <a16:creationId xmlns:a16="http://schemas.microsoft.com/office/drawing/2014/main" id="{46C73667-3186-4E23-833D-5EE4A98BDB1B}"/>
              </a:ext>
            </a:extLst>
          </p:cNvPr>
          <p:cNvSpPr txBox="1"/>
          <p:nvPr/>
        </p:nvSpPr>
        <p:spPr bwMode="auto">
          <a:xfrm>
            <a:off x="11133268" y="4740337"/>
            <a:ext cx="3834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51</a:t>
            </a:r>
          </a:p>
        </p:txBody>
      </p:sp>
      <p:sp>
        <p:nvSpPr>
          <p:cNvPr id="220" name="TextBox 219">
            <a:extLst>
              <a:ext uri="{FF2B5EF4-FFF2-40B4-BE49-F238E27FC236}">
                <a16:creationId xmlns:a16="http://schemas.microsoft.com/office/drawing/2014/main" id="{E3875DBD-A732-4BA2-A64A-788837422AAE}"/>
              </a:ext>
            </a:extLst>
          </p:cNvPr>
          <p:cNvSpPr txBox="1"/>
          <p:nvPr/>
        </p:nvSpPr>
        <p:spPr bwMode="auto">
          <a:xfrm>
            <a:off x="11389002" y="4740337"/>
            <a:ext cx="3834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54</a:t>
            </a:r>
          </a:p>
        </p:txBody>
      </p:sp>
      <p:sp>
        <p:nvSpPr>
          <p:cNvPr id="221" name="TextBox 220">
            <a:extLst>
              <a:ext uri="{FF2B5EF4-FFF2-40B4-BE49-F238E27FC236}">
                <a16:creationId xmlns:a16="http://schemas.microsoft.com/office/drawing/2014/main" id="{1C34BB2E-CA61-4C51-96A4-5CD14D30B5F4}"/>
              </a:ext>
            </a:extLst>
          </p:cNvPr>
          <p:cNvSpPr txBox="1"/>
          <p:nvPr/>
        </p:nvSpPr>
        <p:spPr bwMode="auto">
          <a:xfrm>
            <a:off x="11640844" y="4740337"/>
            <a:ext cx="3834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57</a:t>
            </a:r>
          </a:p>
        </p:txBody>
      </p:sp>
      <p:sp>
        <p:nvSpPr>
          <p:cNvPr id="222" name="Freeform: Shape 221">
            <a:extLst>
              <a:ext uri="{FF2B5EF4-FFF2-40B4-BE49-F238E27FC236}">
                <a16:creationId xmlns:a16="http://schemas.microsoft.com/office/drawing/2014/main" id="{56471B7B-F5FF-40DF-8430-8783A9E51ED5}"/>
              </a:ext>
            </a:extLst>
          </p:cNvPr>
          <p:cNvSpPr/>
          <p:nvPr/>
        </p:nvSpPr>
        <p:spPr bwMode="auto">
          <a:xfrm>
            <a:off x="7149642" y="2701702"/>
            <a:ext cx="3934509" cy="1711479"/>
          </a:xfrm>
          <a:custGeom>
            <a:avLst/>
            <a:gdLst>
              <a:gd name="connsiteX0" fmla="*/ 5668371 w 5668371"/>
              <a:gd name="connsiteY0" fmla="*/ 2283725 h 2465695"/>
              <a:gd name="connsiteX1" fmla="*/ 5131559 w 5668371"/>
              <a:gd name="connsiteY1" fmla="*/ 2283725 h 2465695"/>
              <a:gd name="connsiteX2" fmla="*/ 5131559 w 5668371"/>
              <a:gd name="connsiteY2" fmla="*/ 2247331 h 2465695"/>
              <a:gd name="connsiteX3" fmla="*/ 4640239 w 5668371"/>
              <a:gd name="connsiteY3" fmla="*/ 2247331 h 2465695"/>
              <a:gd name="connsiteX4" fmla="*/ 4640239 w 5668371"/>
              <a:gd name="connsiteY4" fmla="*/ 2206388 h 2465695"/>
              <a:gd name="connsiteX5" fmla="*/ 4158018 w 5668371"/>
              <a:gd name="connsiteY5" fmla="*/ 2206388 h 2465695"/>
              <a:gd name="connsiteX6" fmla="*/ 4158018 w 5668371"/>
              <a:gd name="connsiteY6" fmla="*/ 2147247 h 2465695"/>
              <a:gd name="connsiteX7" fmla="*/ 4158018 w 5668371"/>
              <a:gd name="connsiteY7" fmla="*/ 2147247 h 2465695"/>
              <a:gd name="connsiteX8" fmla="*/ 4135272 w 5668371"/>
              <a:gd name="connsiteY8" fmla="*/ 2124501 h 2465695"/>
              <a:gd name="connsiteX9" fmla="*/ 4057935 w 5668371"/>
              <a:gd name="connsiteY9" fmla="*/ 2124501 h 2465695"/>
              <a:gd name="connsiteX10" fmla="*/ 4057935 w 5668371"/>
              <a:gd name="connsiteY10" fmla="*/ 2097206 h 2465695"/>
              <a:gd name="connsiteX11" fmla="*/ 3957851 w 5668371"/>
              <a:gd name="connsiteY11" fmla="*/ 2097206 h 2465695"/>
              <a:gd name="connsiteX12" fmla="*/ 3957851 w 5668371"/>
              <a:gd name="connsiteY12" fmla="*/ 2079009 h 2465695"/>
              <a:gd name="connsiteX13" fmla="*/ 3698544 w 5668371"/>
              <a:gd name="connsiteY13" fmla="*/ 2079009 h 2465695"/>
              <a:gd name="connsiteX14" fmla="*/ 3698544 w 5668371"/>
              <a:gd name="connsiteY14" fmla="*/ 2047164 h 2465695"/>
              <a:gd name="connsiteX15" fmla="*/ 3562066 w 5668371"/>
              <a:gd name="connsiteY15" fmla="*/ 2047164 h 2465695"/>
              <a:gd name="connsiteX16" fmla="*/ 3530221 w 5668371"/>
              <a:gd name="connsiteY16" fmla="*/ 2015319 h 2465695"/>
              <a:gd name="connsiteX17" fmla="*/ 3530221 w 5668371"/>
              <a:gd name="connsiteY17" fmla="*/ 1951629 h 2465695"/>
              <a:gd name="connsiteX18" fmla="*/ 3421039 w 5668371"/>
              <a:gd name="connsiteY18" fmla="*/ 1951629 h 2465695"/>
              <a:gd name="connsiteX19" fmla="*/ 3421039 w 5668371"/>
              <a:gd name="connsiteY19" fmla="*/ 1928883 h 2465695"/>
              <a:gd name="connsiteX20" fmla="*/ 3348251 w 5668371"/>
              <a:gd name="connsiteY20" fmla="*/ 1928883 h 2465695"/>
              <a:gd name="connsiteX21" fmla="*/ 3348251 w 5668371"/>
              <a:gd name="connsiteY21" fmla="*/ 1892489 h 2465695"/>
              <a:gd name="connsiteX22" fmla="*/ 3243618 w 5668371"/>
              <a:gd name="connsiteY22" fmla="*/ 1892489 h 2465695"/>
              <a:gd name="connsiteX23" fmla="*/ 3243618 w 5668371"/>
              <a:gd name="connsiteY23" fmla="*/ 1874292 h 2465695"/>
              <a:gd name="connsiteX24" fmla="*/ 3138985 w 5668371"/>
              <a:gd name="connsiteY24" fmla="*/ 1874292 h 2465695"/>
              <a:gd name="connsiteX25" fmla="*/ 3138985 w 5668371"/>
              <a:gd name="connsiteY25" fmla="*/ 1856095 h 2465695"/>
              <a:gd name="connsiteX26" fmla="*/ 3088944 w 5668371"/>
              <a:gd name="connsiteY26" fmla="*/ 1856095 h 2465695"/>
              <a:gd name="connsiteX27" fmla="*/ 2970663 w 5668371"/>
              <a:gd name="connsiteY27" fmla="*/ 1787856 h 2465695"/>
              <a:gd name="connsiteX28" fmla="*/ 2820538 w 5668371"/>
              <a:gd name="connsiteY28" fmla="*/ 1696871 h 2465695"/>
              <a:gd name="connsiteX29" fmla="*/ 2820538 w 5668371"/>
              <a:gd name="connsiteY29" fmla="*/ 1651379 h 2465695"/>
              <a:gd name="connsiteX30" fmla="*/ 2765947 w 5668371"/>
              <a:gd name="connsiteY30" fmla="*/ 1651379 h 2465695"/>
              <a:gd name="connsiteX31" fmla="*/ 2765947 w 5668371"/>
              <a:gd name="connsiteY31" fmla="*/ 1614985 h 2465695"/>
              <a:gd name="connsiteX32" fmla="*/ 2725003 w 5668371"/>
              <a:gd name="connsiteY32" fmla="*/ 1614985 h 2465695"/>
              <a:gd name="connsiteX33" fmla="*/ 2725003 w 5668371"/>
              <a:gd name="connsiteY33" fmla="*/ 1596788 h 2465695"/>
              <a:gd name="connsiteX34" fmla="*/ 2670412 w 5668371"/>
              <a:gd name="connsiteY34" fmla="*/ 1596788 h 2465695"/>
              <a:gd name="connsiteX35" fmla="*/ 2670412 w 5668371"/>
              <a:gd name="connsiteY35" fmla="*/ 1569492 h 2465695"/>
              <a:gd name="connsiteX36" fmla="*/ 2643117 w 5668371"/>
              <a:gd name="connsiteY36" fmla="*/ 1569492 h 2465695"/>
              <a:gd name="connsiteX37" fmla="*/ 2643117 w 5668371"/>
              <a:gd name="connsiteY37" fmla="*/ 1524000 h 2465695"/>
              <a:gd name="connsiteX38" fmla="*/ 2547583 w 5668371"/>
              <a:gd name="connsiteY38" fmla="*/ 1524000 h 2465695"/>
              <a:gd name="connsiteX39" fmla="*/ 2547583 w 5668371"/>
              <a:gd name="connsiteY39" fmla="*/ 1501253 h 2465695"/>
              <a:gd name="connsiteX40" fmla="*/ 2488442 w 5668371"/>
              <a:gd name="connsiteY40" fmla="*/ 1501253 h 2465695"/>
              <a:gd name="connsiteX41" fmla="*/ 2465696 w 5668371"/>
              <a:gd name="connsiteY41" fmla="*/ 1460310 h 2465695"/>
              <a:gd name="connsiteX42" fmla="*/ 2356514 w 5668371"/>
              <a:gd name="connsiteY42" fmla="*/ 1460310 h 2465695"/>
              <a:gd name="connsiteX43" fmla="*/ 2356514 w 5668371"/>
              <a:gd name="connsiteY43" fmla="*/ 1419367 h 2465695"/>
              <a:gd name="connsiteX44" fmla="*/ 2301923 w 5668371"/>
              <a:gd name="connsiteY44" fmla="*/ 1419367 h 2465695"/>
              <a:gd name="connsiteX45" fmla="*/ 2251881 w 5668371"/>
              <a:gd name="connsiteY45" fmla="*/ 1387522 h 2465695"/>
              <a:gd name="connsiteX46" fmla="*/ 2251881 w 5668371"/>
              <a:gd name="connsiteY46" fmla="*/ 1337480 h 2465695"/>
              <a:gd name="connsiteX47" fmla="*/ 2124502 w 5668371"/>
              <a:gd name="connsiteY47" fmla="*/ 1342029 h 2465695"/>
              <a:gd name="connsiteX48" fmla="*/ 2065362 w 5668371"/>
              <a:gd name="connsiteY48" fmla="*/ 1296537 h 2465695"/>
              <a:gd name="connsiteX49" fmla="*/ 1924335 w 5668371"/>
              <a:gd name="connsiteY49" fmla="*/ 1191904 h 2465695"/>
              <a:gd name="connsiteX50" fmla="*/ 1705971 w 5668371"/>
              <a:gd name="connsiteY50" fmla="*/ 1064525 h 2465695"/>
              <a:gd name="connsiteX51" fmla="*/ 1633183 w 5668371"/>
              <a:gd name="connsiteY51" fmla="*/ 1005385 h 2465695"/>
              <a:gd name="connsiteX52" fmla="*/ 1633183 w 5668371"/>
              <a:gd name="connsiteY52" fmla="*/ 937146 h 2465695"/>
              <a:gd name="connsiteX53" fmla="*/ 1574042 w 5668371"/>
              <a:gd name="connsiteY53" fmla="*/ 937146 h 2465695"/>
              <a:gd name="connsiteX54" fmla="*/ 1574042 w 5668371"/>
              <a:gd name="connsiteY54" fmla="*/ 896203 h 2465695"/>
              <a:gd name="connsiteX55" fmla="*/ 1542197 w 5668371"/>
              <a:gd name="connsiteY55" fmla="*/ 896203 h 2465695"/>
              <a:gd name="connsiteX56" fmla="*/ 1542197 w 5668371"/>
              <a:gd name="connsiteY56" fmla="*/ 864358 h 2465695"/>
              <a:gd name="connsiteX57" fmla="*/ 1542197 w 5668371"/>
              <a:gd name="connsiteY57" fmla="*/ 864358 h 2465695"/>
              <a:gd name="connsiteX58" fmla="*/ 1496705 w 5668371"/>
              <a:gd name="connsiteY58" fmla="*/ 841612 h 2465695"/>
              <a:gd name="connsiteX59" fmla="*/ 1401171 w 5668371"/>
              <a:gd name="connsiteY59" fmla="*/ 832513 h 2465695"/>
              <a:gd name="connsiteX60" fmla="*/ 1291988 w 5668371"/>
              <a:gd name="connsiteY60" fmla="*/ 746077 h 2465695"/>
              <a:gd name="connsiteX61" fmla="*/ 1219200 w 5668371"/>
              <a:gd name="connsiteY61" fmla="*/ 714232 h 2465695"/>
              <a:gd name="connsiteX62" fmla="*/ 1178257 w 5668371"/>
              <a:gd name="connsiteY62" fmla="*/ 691486 h 2465695"/>
              <a:gd name="connsiteX63" fmla="*/ 1119117 w 5668371"/>
              <a:gd name="connsiteY63" fmla="*/ 691486 h 2465695"/>
              <a:gd name="connsiteX64" fmla="*/ 1082723 w 5668371"/>
              <a:gd name="connsiteY64" fmla="*/ 664191 h 2465695"/>
              <a:gd name="connsiteX65" fmla="*/ 1059977 w 5668371"/>
              <a:gd name="connsiteY65" fmla="*/ 591403 h 2465695"/>
              <a:gd name="connsiteX66" fmla="*/ 996287 w 5668371"/>
              <a:gd name="connsiteY66" fmla="*/ 591403 h 2465695"/>
              <a:gd name="connsiteX67" fmla="*/ 968991 w 5668371"/>
              <a:gd name="connsiteY67" fmla="*/ 504967 h 2465695"/>
              <a:gd name="connsiteX68" fmla="*/ 914400 w 5668371"/>
              <a:gd name="connsiteY68" fmla="*/ 504967 h 2465695"/>
              <a:gd name="connsiteX69" fmla="*/ 905302 w 5668371"/>
              <a:gd name="connsiteY69" fmla="*/ 454925 h 2465695"/>
              <a:gd name="connsiteX70" fmla="*/ 846162 w 5668371"/>
              <a:gd name="connsiteY70" fmla="*/ 454925 h 2465695"/>
              <a:gd name="connsiteX71" fmla="*/ 718783 w 5668371"/>
              <a:gd name="connsiteY71" fmla="*/ 336644 h 2465695"/>
              <a:gd name="connsiteX72" fmla="*/ 632347 w 5668371"/>
              <a:gd name="connsiteY72" fmla="*/ 272955 h 2465695"/>
              <a:gd name="connsiteX73" fmla="*/ 591403 w 5668371"/>
              <a:gd name="connsiteY73" fmla="*/ 268406 h 2465695"/>
              <a:gd name="connsiteX74" fmla="*/ 591403 w 5668371"/>
              <a:gd name="connsiteY74" fmla="*/ 268406 h 2465695"/>
              <a:gd name="connsiteX75" fmla="*/ 586854 w 5668371"/>
              <a:gd name="connsiteY75" fmla="*/ 241110 h 2465695"/>
              <a:gd name="connsiteX76" fmla="*/ 486771 w 5668371"/>
              <a:gd name="connsiteY76" fmla="*/ 232012 h 2465695"/>
              <a:gd name="connsiteX77" fmla="*/ 486771 w 5668371"/>
              <a:gd name="connsiteY77" fmla="*/ 204716 h 2465695"/>
              <a:gd name="connsiteX78" fmla="*/ 427630 w 5668371"/>
              <a:gd name="connsiteY78" fmla="*/ 204716 h 2465695"/>
              <a:gd name="connsiteX79" fmla="*/ 354842 w 5668371"/>
              <a:gd name="connsiteY79" fmla="*/ 154674 h 2465695"/>
              <a:gd name="connsiteX80" fmla="*/ 286603 w 5668371"/>
              <a:gd name="connsiteY80" fmla="*/ 90985 h 2465695"/>
              <a:gd name="connsiteX81" fmla="*/ 204717 w 5668371"/>
              <a:gd name="connsiteY81" fmla="*/ 68238 h 2465695"/>
              <a:gd name="connsiteX82" fmla="*/ 90985 w 5668371"/>
              <a:gd name="connsiteY82" fmla="*/ 31844 h 2465695"/>
              <a:gd name="connsiteX83" fmla="*/ 81887 w 5668371"/>
              <a:gd name="connsiteY83" fmla="*/ 0 h 2465695"/>
              <a:gd name="connsiteX84" fmla="*/ 0 w 5668371"/>
              <a:gd name="connsiteY84" fmla="*/ 0 h 2465695"/>
              <a:gd name="connsiteX85" fmla="*/ 22747 w 5668371"/>
              <a:gd name="connsiteY85" fmla="*/ 40943 h 2465695"/>
              <a:gd name="connsiteX86" fmla="*/ 141027 w 5668371"/>
              <a:gd name="connsiteY86" fmla="*/ 63689 h 2465695"/>
              <a:gd name="connsiteX87" fmla="*/ 218365 w 5668371"/>
              <a:gd name="connsiteY87" fmla="*/ 113731 h 2465695"/>
              <a:gd name="connsiteX88" fmla="*/ 218365 w 5668371"/>
              <a:gd name="connsiteY88" fmla="*/ 136477 h 2465695"/>
              <a:gd name="connsiteX89" fmla="*/ 327547 w 5668371"/>
              <a:gd name="connsiteY89" fmla="*/ 141026 h 2465695"/>
              <a:gd name="connsiteX90" fmla="*/ 336645 w 5668371"/>
              <a:gd name="connsiteY90" fmla="*/ 177420 h 2465695"/>
              <a:gd name="connsiteX91" fmla="*/ 368490 w 5668371"/>
              <a:gd name="connsiteY91" fmla="*/ 177420 h 2465695"/>
              <a:gd name="connsiteX92" fmla="*/ 391236 w 5668371"/>
              <a:gd name="connsiteY92" fmla="*/ 200167 h 2465695"/>
              <a:gd name="connsiteX93" fmla="*/ 391236 w 5668371"/>
              <a:gd name="connsiteY93" fmla="*/ 236561 h 2465695"/>
              <a:gd name="connsiteX94" fmla="*/ 441278 w 5668371"/>
              <a:gd name="connsiteY94" fmla="*/ 263856 h 2465695"/>
              <a:gd name="connsiteX95" fmla="*/ 441278 w 5668371"/>
              <a:gd name="connsiteY95" fmla="*/ 263856 h 2465695"/>
              <a:gd name="connsiteX96" fmla="*/ 441278 w 5668371"/>
              <a:gd name="connsiteY96" fmla="*/ 263856 h 2465695"/>
              <a:gd name="connsiteX97" fmla="*/ 477672 w 5668371"/>
              <a:gd name="connsiteY97" fmla="*/ 272955 h 2465695"/>
              <a:gd name="connsiteX98" fmla="*/ 477672 w 5668371"/>
              <a:gd name="connsiteY98" fmla="*/ 304800 h 2465695"/>
              <a:gd name="connsiteX99" fmla="*/ 550460 w 5668371"/>
              <a:gd name="connsiteY99" fmla="*/ 313898 h 2465695"/>
              <a:gd name="connsiteX100" fmla="*/ 555009 w 5668371"/>
              <a:gd name="connsiteY100" fmla="*/ 345743 h 2465695"/>
              <a:gd name="connsiteX101" fmla="*/ 623248 w 5668371"/>
              <a:gd name="connsiteY101" fmla="*/ 350292 h 2465695"/>
              <a:gd name="connsiteX102" fmla="*/ 645994 w 5668371"/>
              <a:gd name="connsiteY102" fmla="*/ 368489 h 2465695"/>
              <a:gd name="connsiteX103" fmla="*/ 668741 w 5668371"/>
              <a:gd name="connsiteY103" fmla="*/ 432179 h 2465695"/>
              <a:gd name="connsiteX104" fmla="*/ 723332 w 5668371"/>
              <a:gd name="connsiteY104" fmla="*/ 445826 h 2465695"/>
              <a:gd name="connsiteX105" fmla="*/ 755177 w 5668371"/>
              <a:gd name="connsiteY105" fmla="*/ 486770 h 2465695"/>
              <a:gd name="connsiteX106" fmla="*/ 818866 w 5668371"/>
              <a:gd name="connsiteY106" fmla="*/ 564107 h 2465695"/>
              <a:gd name="connsiteX107" fmla="*/ 850711 w 5668371"/>
              <a:gd name="connsiteY107" fmla="*/ 568656 h 2465695"/>
              <a:gd name="connsiteX108" fmla="*/ 859809 w 5668371"/>
              <a:gd name="connsiteY108" fmla="*/ 627797 h 2465695"/>
              <a:gd name="connsiteX109" fmla="*/ 918950 w 5668371"/>
              <a:gd name="connsiteY109" fmla="*/ 632346 h 2465695"/>
              <a:gd name="connsiteX110" fmla="*/ 923499 w 5668371"/>
              <a:gd name="connsiteY110" fmla="*/ 664191 h 2465695"/>
              <a:gd name="connsiteX111" fmla="*/ 982639 w 5668371"/>
              <a:gd name="connsiteY111" fmla="*/ 664191 h 2465695"/>
              <a:gd name="connsiteX112" fmla="*/ 1032681 w 5668371"/>
              <a:gd name="connsiteY112" fmla="*/ 709683 h 2465695"/>
              <a:gd name="connsiteX113" fmla="*/ 1119117 w 5668371"/>
              <a:gd name="connsiteY113" fmla="*/ 782471 h 2465695"/>
              <a:gd name="connsiteX114" fmla="*/ 1164609 w 5668371"/>
              <a:gd name="connsiteY114" fmla="*/ 823415 h 2465695"/>
              <a:gd name="connsiteX115" fmla="*/ 1160060 w 5668371"/>
              <a:gd name="connsiteY115" fmla="*/ 864358 h 2465695"/>
              <a:gd name="connsiteX116" fmla="*/ 1241947 w 5668371"/>
              <a:gd name="connsiteY116" fmla="*/ 878006 h 2465695"/>
              <a:gd name="connsiteX117" fmla="*/ 1278341 w 5668371"/>
              <a:gd name="connsiteY117" fmla="*/ 950794 h 2465695"/>
              <a:gd name="connsiteX118" fmla="*/ 1278341 w 5668371"/>
              <a:gd name="connsiteY118" fmla="*/ 950794 h 2465695"/>
              <a:gd name="connsiteX119" fmla="*/ 1346580 w 5668371"/>
              <a:gd name="connsiteY119" fmla="*/ 987188 h 2465695"/>
              <a:gd name="connsiteX120" fmla="*/ 1396621 w 5668371"/>
              <a:gd name="connsiteY120" fmla="*/ 1028131 h 2465695"/>
              <a:gd name="connsiteX121" fmla="*/ 1396621 w 5668371"/>
              <a:gd name="connsiteY121" fmla="*/ 1073623 h 2465695"/>
              <a:gd name="connsiteX122" fmla="*/ 1469409 w 5668371"/>
              <a:gd name="connsiteY122" fmla="*/ 1078173 h 2465695"/>
              <a:gd name="connsiteX123" fmla="*/ 1524000 w 5668371"/>
              <a:gd name="connsiteY123" fmla="*/ 1105468 h 2465695"/>
              <a:gd name="connsiteX124" fmla="*/ 1619535 w 5668371"/>
              <a:gd name="connsiteY124" fmla="*/ 1128215 h 2465695"/>
              <a:gd name="connsiteX125" fmla="*/ 1637732 w 5668371"/>
              <a:gd name="connsiteY125" fmla="*/ 1169158 h 2465695"/>
              <a:gd name="connsiteX126" fmla="*/ 1660478 w 5668371"/>
              <a:gd name="connsiteY126" fmla="*/ 1164609 h 2465695"/>
              <a:gd name="connsiteX127" fmla="*/ 1669577 w 5668371"/>
              <a:gd name="connsiteY127" fmla="*/ 1228298 h 2465695"/>
              <a:gd name="connsiteX128" fmla="*/ 1696872 w 5668371"/>
              <a:gd name="connsiteY128" fmla="*/ 1228298 h 2465695"/>
              <a:gd name="connsiteX129" fmla="*/ 1710520 w 5668371"/>
              <a:gd name="connsiteY129" fmla="*/ 1282889 h 2465695"/>
              <a:gd name="connsiteX130" fmla="*/ 1742365 w 5668371"/>
              <a:gd name="connsiteY130" fmla="*/ 1301086 h 2465695"/>
              <a:gd name="connsiteX131" fmla="*/ 1846997 w 5668371"/>
              <a:gd name="connsiteY131" fmla="*/ 1310185 h 2465695"/>
              <a:gd name="connsiteX132" fmla="*/ 1915236 w 5668371"/>
              <a:gd name="connsiteY132" fmla="*/ 1337480 h 2465695"/>
              <a:gd name="connsiteX133" fmla="*/ 2042615 w 5668371"/>
              <a:gd name="connsiteY133" fmla="*/ 1423916 h 2465695"/>
              <a:gd name="connsiteX134" fmla="*/ 2129051 w 5668371"/>
              <a:gd name="connsiteY134" fmla="*/ 1433015 h 2465695"/>
              <a:gd name="connsiteX135" fmla="*/ 2133600 w 5668371"/>
              <a:gd name="connsiteY135" fmla="*/ 1483056 h 2465695"/>
              <a:gd name="connsiteX136" fmla="*/ 2188191 w 5668371"/>
              <a:gd name="connsiteY136" fmla="*/ 1492155 h 2465695"/>
              <a:gd name="connsiteX137" fmla="*/ 2188191 w 5668371"/>
              <a:gd name="connsiteY137" fmla="*/ 1505803 h 2465695"/>
              <a:gd name="connsiteX138" fmla="*/ 2297374 w 5668371"/>
              <a:gd name="connsiteY138" fmla="*/ 1501253 h 2465695"/>
              <a:gd name="connsiteX139" fmla="*/ 2320120 w 5668371"/>
              <a:gd name="connsiteY139" fmla="*/ 1546746 h 2465695"/>
              <a:gd name="connsiteX140" fmla="*/ 2370162 w 5668371"/>
              <a:gd name="connsiteY140" fmla="*/ 1574041 h 2465695"/>
              <a:gd name="connsiteX141" fmla="*/ 2406556 w 5668371"/>
              <a:gd name="connsiteY141" fmla="*/ 1564943 h 2465695"/>
              <a:gd name="connsiteX142" fmla="*/ 2415654 w 5668371"/>
              <a:gd name="connsiteY142" fmla="*/ 1614985 h 2465695"/>
              <a:gd name="connsiteX143" fmla="*/ 2470245 w 5668371"/>
              <a:gd name="connsiteY143" fmla="*/ 1614985 h 2465695"/>
              <a:gd name="connsiteX144" fmla="*/ 2470245 w 5668371"/>
              <a:gd name="connsiteY144" fmla="*/ 1692322 h 2465695"/>
              <a:gd name="connsiteX145" fmla="*/ 2611272 w 5668371"/>
              <a:gd name="connsiteY145" fmla="*/ 1710519 h 2465695"/>
              <a:gd name="connsiteX146" fmla="*/ 2629469 w 5668371"/>
              <a:gd name="connsiteY146" fmla="*/ 1751462 h 2465695"/>
              <a:gd name="connsiteX147" fmla="*/ 2697708 w 5668371"/>
              <a:gd name="connsiteY147" fmla="*/ 1751462 h 2465695"/>
              <a:gd name="connsiteX148" fmla="*/ 2702257 w 5668371"/>
              <a:gd name="connsiteY148" fmla="*/ 1778758 h 2465695"/>
              <a:gd name="connsiteX149" fmla="*/ 2843284 w 5668371"/>
              <a:gd name="connsiteY149" fmla="*/ 1774209 h 2465695"/>
              <a:gd name="connsiteX150" fmla="*/ 2843284 w 5668371"/>
              <a:gd name="connsiteY150" fmla="*/ 1806053 h 2465695"/>
              <a:gd name="connsiteX151" fmla="*/ 2929720 w 5668371"/>
              <a:gd name="connsiteY151" fmla="*/ 1815152 h 2465695"/>
              <a:gd name="connsiteX152" fmla="*/ 2934269 w 5668371"/>
              <a:gd name="connsiteY152" fmla="*/ 1833349 h 2465695"/>
              <a:gd name="connsiteX153" fmla="*/ 2975212 w 5668371"/>
              <a:gd name="connsiteY153" fmla="*/ 1851546 h 2465695"/>
              <a:gd name="connsiteX154" fmla="*/ 3034353 w 5668371"/>
              <a:gd name="connsiteY154" fmla="*/ 1865194 h 2465695"/>
              <a:gd name="connsiteX155" fmla="*/ 3125338 w 5668371"/>
              <a:gd name="connsiteY155" fmla="*/ 1865194 h 2465695"/>
              <a:gd name="connsiteX156" fmla="*/ 3134436 w 5668371"/>
              <a:gd name="connsiteY156" fmla="*/ 1910686 h 2465695"/>
              <a:gd name="connsiteX157" fmla="*/ 3207224 w 5668371"/>
              <a:gd name="connsiteY157" fmla="*/ 1915235 h 2465695"/>
              <a:gd name="connsiteX158" fmla="*/ 3207224 w 5668371"/>
              <a:gd name="connsiteY158" fmla="*/ 1978925 h 2465695"/>
              <a:gd name="connsiteX159" fmla="*/ 3257266 w 5668371"/>
              <a:gd name="connsiteY159" fmla="*/ 1978925 h 2465695"/>
              <a:gd name="connsiteX160" fmla="*/ 3257266 w 5668371"/>
              <a:gd name="connsiteY160" fmla="*/ 2028967 h 2465695"/>
              <a:gd name="connsiteX161" fmla="*/ 3307308 w 5668371"/>
              <a:gd name="connsiteY161" fmla="*/ 2028967 h 2465695"/>
              <a:gd name="connsiteX162" fmla="*/ 3307308 w 5668371"/>
              <a:gd name="connsiteY162" fmla="*/ 2065361 h 2465695"/>
              <a:gd name="connsiteX163" fmla="*/ 3471081 w 5668371"/>
              <a:gd name="connsiteY163" fmla="*/ 2069910 h 2465695"/>
              <a:gd name="connsiteX164" fmla="*/ 3493827 w 5668371"/>
              <a:gd name="connsiteY164" fmla="*/ 2101755 h 2465695"/>
              <a:gd name="connsiteX165" fmla="*/ 3493827 w 5668371"/>
              <a:gd name="connsiteY165" fmla="*/ 2138149 h 2465695"/>
              <a:gd name="connsiteX166" fmla="*/ 3725839 w 5668371"/>
              <a:gd name="connsiteY166" fmla="*/ 2133600 h 2465695"/>
              <a:gd name="connsiteX167" fmla="*/ 3725839 w 5668371"/>
              <a:gd name="connsiteY167" fmla="*/ 2169994 h 2465695"/>
              <a:gd name="connsiteX168" fmla="*/ 3912359 w 5668371"/>
              <a:gd name="connsiteY168" fmla="*/ 2165444 h 2465695"/>
              <a:gd name="connsiteX169" fmla="*/ 3916908 w 5668371"/>
              <a:gd name="connsiteY169" fmla="*/ 2197289 h 2465695"/>
              <a:gd name="connsiteX170" fmla="*/ 4094329 w 5668371"/>
              <a:gd name="connsiteY170" fmla="*/ 2197289 h 2465695"/>
              <a:gd name="connsiteX171" fmla="*/ 4094329 w 5668371"/>
              <a:gd name="connsiteY171" fmla="*/ 2242782 h 2465695"/>
              <a:gd name="connsiteX172" fmla="*/ 4167117 w 5668371"/>
              <a:gd name="connsiteY172" fmla="*/ 2242782 h 2465695"/>
              <a:gd name="connsiteX173" fmla="*/ 4180765 w 5668371"/>
              <a:gd name="connsiteY173" fmla="*/ 2274626 h 2465695"/>
              <a:gd name="connsiteX174" fmla="*/ 4312693 w 5668371"/>
              <a:gd name="connsiteY174" fmla="*/ 2274626 h 2465695"/>
              <a:gd name="connsiteX175" fmla="*/ 4326341 w 5668371"/>
              <a:gd name="connsiteY175" fmla="*/ 2297373 h 2465695"/>
              <a:gd name="connsiteX176" fmla="*/ 4394580 w 5668371"/>
              <a:gd name="connsiteY176" fmla="*/ 2297373 h 2465695"/>
              <a:gd name="connsiteX177" fmla="*/ 4394580 w 5668371"/>
              <a:gd name="connsiteY177" fmla="*/ 2333767 h 2465695"/>
              <a:gd name="connsiteX178" fmla="*/ 4662985 w 5668371"/>
              <a:gd name="connsiteY178" fmla="*/ 2338316 h 2465695"/>
              <a:gd name="connsiteX179" fmla="*/ 4672084 w 5668371"/>
              <a:gd name="connsiteY179" fmla="*/ 2370161 h 2465695"/>
              <a:gd name="connsiteX180" fmla="*/ 4931391 w 5668371"/>
              <a:gd name="connsiteY180" fmla="*/ 2370161 h 2465695"/>
              <a:gd name="connsiteX181" fmla="*/ 4926842 w 5668371"/>
              <a:gd name="connsiteY181" fmla="*/ 2415653 h 2465695"/>
              <a:gd name="connsiteX182" fmla="*/ 5081517 w 5668371"/>
              <a:gd name="connsiteY182" fmla="*/ 2406555 h 2465695"/>
              <a:gd name="connsiteX183" fmla="*/ 5086066 w 5668371"/>
              <a:gd name="connsiteY183" fmla="*/ 2433850 h 2465695"/>
              <a:gd name="connsiteX184" fmla="*/ 5377218 w 5668371"/>
              <a:gd name="connsiteY184" fmla="*/ 2438400 h 2465695"/>
              <a:gd name="connsiteX185" fmla="*/ 5395415 w 5668371"/>
              <a:gd name="connsiteY185" fmla="*/ 2465695 h 2465695"/>
              <a:gd name="connsiteX186" fmla="*/ 5663821 w 5668371"/>
              <a:gd name="connsiteY186" fmla="*/ 2465695 h 2465695"/>
              <a:gd name="connsiteX187" fmla="*/ 5668371 w 5668371"/>
              <a:gd name="connsiteY187" fmla="*/ 2283725 h 246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668371" h="2465695">
                <a:moveTo>
                  <a:pt x="5668371" y="2283725"/>
                </a:moveTo>
                <a:lnTo>
                  <a:pt x="5131559" y="2283725"/>
                </a:lnTo>
                <a:lnTo>
                  <a:pt x="5131559" y="2247331"/>
                </a:lnTo>
                <a:lnTo>
                  <a:pt x="4640239" y="2247331"/>
                </a:lnTo>
                <a:lnTo>
                  <a:pt x="4640239" y="2206388"/>
                </a:lnTo>
                <a:lnTo>
                  <a:pt x="4158018" y="2206388"/>
                </a:lnTo>
                <a:lnTo>
                  <a:pt x="4158018" y="2147247"/>
                </a:lnTo>
                <a:lnTo>
                  <a:pt x="4158018" y="2147247"/>
                </a:lnTo>
                <a:lnTo>
                  <a:pt x="4135272" y="2124501"/>
                </a:lnTo>
                <a:lnTo>
                  <a:pt x="4057935" y="2124501"/>
                </a:lnTo>
                <a:lnTo>
                  <a:pt x="4057935" y="2097206"/>
                </a:lnTo>
                <a:lnTo>
                  <a:pt x="3957851" y="2097206"/>
                </a:lnTo>
                <a:lnTo>
                  <a:pt x="3957851" y="2079009"/>
                </a:lnTo>
                <a:lnTo>
                  <a:pt x="3698544" y="2079009"/>
                </a:lnTo>
                <a:lnTo>
                  <a:pt x="3698544" y="2047164"/>
                </a:lnTo>
                <a:lnTo>
                  <a:pt x="3562066" y="2047164"/>
                </a:lnTo>
                <a:lnTo>
                  <a:pt x="3530221" y="2015319"/>
                </a:lnTo>
                <a:lnTo>
                  <a:pt x="3530221" y="1951629"/>
                </a:lnTo>
                <a:lnTo>
                  <a:pt x="3421039" y="1951629"/>
                </a:lnTo>
                <a:lnTo>
                  <a:pt x="3421039" y="1928883"/>
                </a:lnTo>
                <a:lnTo>
                  <a:pt x="3348251" y="1928883"/>
                </a:lnTo>
                <a:lnTo>
                  <a:pt x="3348251" y="1892489"/>
                </a:lnTo>
                <a:lnTo>
                  <a:pt x="3243618" y="1892489"/>
                </a:lnTo>
                <a:lnTo>
                  <a:pt x="3243618" y="1874292"/>
                </a:lnTo>
                <a:lnTo>
                  <a:pt x="3138985" y="1874292"/>
                </a:lnTo>
                <a:lnTo>
                  <a:pt x="3138985" y="1856095"/>
                </a:lnTo>
                <a:lnTo>
                  <a:pt x="3088944" y="1856095"/>
                </a:lnTo>
                <a:lnTo>
                  <a:pt x="2970663" y="1787856"/>
                </a:lnTo>
                <a:lnTo>
                  <a:pt x="2820538" y="1696871"/>
                </a:lnTo>
                <a:lnTo>
                  <a:pt x="2820538" y="1651379"/>
                </a:lnTo>
                <a:lnTo>
                  <a:pt x="2765947" y="1651379"/>
                </a:lnTo>
                <a:lnTo>
                  <a:pt x="2765947" y="1614985"/>
                </a:lnTo>
                <a:lnTo>
                  <a:pt x="2725003" y="1614985"/>
                </a:lnTo>
                <a:lnTo>
                  <a:pt x="2725003" y="1596788"/>
                </a:lnTo>
                <a:lnTo>
                  <a:pt x="2670412" y="1596788"/>
                </a:lnTo>
                <a:lnTo>
                  <a:pt x="2670412" y="1569492"/>
                </a:lnTo>
                <a:lnTo>
                  <a:pt x="2643117" y="1569492"/>
                </a:lnTo>
                <a:lnTo>
                  <a:pt x="2643117" y="1524000"/>
                </a:lnTo>
                <a:lnTo>
                  <a:pt x="2547583" y="1524000"/>
                </a:lnTo>
                <a:lnTo>
                  <a:pt x="2547583" y="1501253"/>
                </a:lnTo>
                <a:lnTo>
                  <a:pt x="2488442" y="1501253"/>
                </a:lnTo>
                <a:lnTo>
                  <a:pt x="2465696" y="1460310"/>
                </a:lnTo>
                <a:lnTo>
                  <a:pt x="2356514" y="1460310"/>
                </a:lnTo>
                <a:lnTo>
                  <a:pt x="2356514" y="1419367"/>
                </a:lnTo>
                <a:lnTo>
                  <a:pt x="2301923" y="1419367"/>
                </a:lnTo>
                <a:lnTo>
                  <a:pt x="2251881" y="1387522"/>
                </a:lnTo>
                <a:lnTo>
                  <a:pt x="2251881" y="1337480"/>
                </a:lnTo>
                <a:lnTo>
                  <a:pt x="2124502" y="1342029"/>
                </a:lnTo>
                <a:lnTo>
                  <a:pt x="2065362" y="1296537"/>
                </a:lnTo>
                <a:lnTo>
                  <a:pt x="1924335" y="1191904"/>
                </a:lnTo>
                <a:lnTo>
                  <a:pt x="1705971" y="1064525"/>
                </a:lnTo>
                <a:lnTo>
                  <a:pt x="1633183" y="1005385"/>
                </a:lnTo>
                <a:lnTo>
                  <a:pt x="1633183" y="937146"/>
                </a:lnTo>
                <a:lnTo>
                  <a:pt x="1574042" y="937146"/>
                </a:lnTo>
                <a:lnTo>
                  <a:pt x="1574042" y="896203"/>
                </a:lnTo>
                <a:lnTo>
                  <a:pt x="1542197" y="896203"/>
                </a:lnTo>
                <a:lnTo>
                  <a:pt x="1542197" y="864358"/>
                </a:lnTo>
                <a:lnTo>
                  <a:pt x="1542197" y="864358"/>
                </a:lnTo>
                <a:lnTo>
                  <a:pt x="1496705" y="841612"/>
                </a:lnTo>
                <a:lnTo>
                  <a:pt x="1401171" y="832513"/>
                </a:lnTo>
                <a:lnTo>
                  <a:pt x="1291988" y="746077"/>
                </a:lnTo>
                <a:lnTo>
                  <a:pt x="1219200" y="714232"/>
                </a:lnTo>
                <a:lnTo>
                  <a:pt x="1178257" y="691486"/>
                </a:lnTo>
                <a:lnTo>
                  <a:pt x="1119117" y="691486"/>
                </a:lnTo>
                <a:lnTo>
                  <a:pt x="1082723" y="664191"/>
                </a:lnTo>
                <a:lnTo>
                  <a:pt x="1059977" y="591403"/>
                </a:lnTo>
                <a:lnTo>
                  <a:pt x="996287" y="591403"/>
                </a:lnTo>
                <a:lnTo>
                  <a:pt x="968991" y="504967"/>
                </a:lnTo>
                <a:lnTo>
                  <a:pt x="914400" y="504967"/>
                </a:lnTo>
                <a:lnTo>
                  <a:pt x="905302" y="454925"/>
                </a:lnTo>
                <a:lnTo>
                  <a:pt x="846162" y="454925"/>
                </a:lnTo>
                <a:lnTo>
                  <a:pt x="718783" y="336644"/>
                </a:lnTo>
                <a:lnTo>
                  <a:pt x="632347" y="272955"/>
                </a:lnTo>
                <a:lnTo>
                  <a:pt x="591403" y="268406"/>
                </a:lnTo>
                <a:lnTo>
                  <a:pt x="591403" y="268406"/>
                </a:lnTo>
                <a:lnTo>
                  <a:pt x="586854" y="241110"/>
                </a:lnTo>
                <a:lnTo>
                  <a:pt x="486771" y="232012"/>
                </a:lnTo>
                <a:lnTo>
                  <a:pt x="486771" y="204716"/>
                </a:lnTo>
                <a:lnTo>
                  <a:pt x="427630" y="204716"/>
                </a:lnTo>
                <a:lnTo>
                  <a:pt x="354842" y="154674"/>
                </a:lnTo>
                <a:lnTo>
                  <a:pt x="286603" y="90985"/>
                </a:lnTo>
                <a:lnTo>
                  <a:pt x="204717" y="68238"/>
                </a:lnTo>
                <a:lnTo>
                  <a:pt x="90985" y="31844"/>
                </a:lnTo>
                <a:lnTo>
                  <a:pt x="81887" y="0"/>
                </a:lnTo>
                <a:lnTo>
                  <a:pt x="0" y="0"/>
                </a:lnTo>
                <a:lnTo>
                  <a:pt x="22747" y="40943"/>
                </a:lnTo>
                <a:lnTo>
                  <a:pt x="141027" y="63689"/>
                </a:lnTo>
                <a:lnTo>
                  <a:pt x="218365" y="113731"/>
                </a:lnTo>
                <a:lnTo>
                  <a:pt x="218365" y="136477"/>
                </a:lnTo>
                <a:lnTo>
                  <a:pt x="327547" y="141026"/>
                </a:lnTo>
                <a:lnTo>
                  <a:pt x="336645" y="177420"/>
                </a:lnTo>
                <a:lnTo>
                  <a:pt x="368490" y="177420"/>
                </a:lnTo>
                <a:lnTo>
                  <a:pt x="391236" y="200167"/>
                </a:lnTo>
                <a:lnTo>
                  <a:pt x="391236" y="236561"/>
                </a:lnTo>
                <a:lnTo>
                  <a:pt x="441278" y="263856"/>
                </a:lnTo>
                <a:lnTo>
                  <a:pt x="441278" y="263856"/>
                </a:lnTo>
                <a:lnTo>
                  <a:pt x="441278" y="263856"/>
                </a:lnTo>
                <a:lnTo>
                  <a:pt x="477672" y="272955"/>
                </a:lnTo>
                <a:lnTo>
                  <a:pt x="477672" y="304800"/>
                </a:lnTo>
                <a:lnTo>
                  <a:pt x="550460" y="313898"/>
                </a:lnTo>
                <a:lnTo>
                  <a:pt x="555009" y="345743"/>
                </a:lnTo>
                <a:lnTo>
                  <a:pt x="623248" y="350292"/>
                </a:lnTo>
                <a:lnTo>
                  <a:pt x="645994" y="368489"/>
                </a:lnTo>
                <a:lnTo>
                  <a:pt x="668741" y="432179"/>
                </a:lnTo>
                <a:lnTo>
                  <a:pt x="723332" y="445826"/>
                </a:lnTo>
                <a:lnTo>
                  <a:pt x="755177" y="486770"/>
                </a:lnTo>
                <a:lnTo>
                  <a:pt x="818866" y="564107"/>
                </a:lnTo>
                <a:lnTo>
                  <a:pt x="850711" y="568656"/>
                </a:lnTo>
                <a:lnTo>
                  <a:pt x="859809" y="627797"/>
                </a:lnTo>
                <a:lnTo>
                  <a:pt x="918950" y="632346"/>
                </a:lnTo>
                <a:lnTo>
                  <a:pt x="923499" y="664191"/>
                </a:lnTo>
                <a:lnTo>
                  <a:pt x="982639" y="664191"/>
                </a:lnTo>
                <a:lnTo>
                  <a:pt x="1032681" y="709683"/>
                </a:lnTo>
                <a:lnTo>
                  <a:pt x="1119117" y="782471"/>
                </a:lnTo>
                <a:lnTo>
                  <a:pt x="1164609" y="823415"/>
                </a:lnTo>
                <a:lnTo>
                  <a:pt x="1160060" y="864358"/>
                </a:lnTo>
                <a:lnTo>
                  <a:pt x="1241947" y="878006"/>
                </a:lnTo>
                <a:lnTo>
                  <a:pt x="1278341" y="950794"/>
                </a:lnTo>
                <a:lnTo>
                  <a:pt x="1278341" y="950794"/>
                </a:lnTo>
                <a:lnTo>
                  <a:pt x="1346580" y="987188"/>
                </a:lnTo>
                <a:lnTo>
                  <a:pt x="1396621" y="1028131"/>
                </a:lnTo>
                <a:lnTo>
                  <a:pt x="1396621" y="1073623"/>
                </a:lnTo>
                <a:lnTo>
                  <a:pt x="1469409" y="1078173"/>
                </a:lnTo>
                <a:lnTo>
                  <a:pt x="1524000" y="1105468"/>
                </a:lnTo>
                <a:lnTo>
                  <a:pt x="1619535" y="1128215"/>
                </a:lnTo>
                <a:lnTo>
                  <a:pt x="1637732" y="1169158"/>
                </a:lnTo>
                <a:lnTo>
                  <a:pt x="1660478" y="1164609"/>
                </a:lnTo>
                <a:lnTo>
                  <a:pt x="1669577" y="1228298"/>
                </a:lnTo>
                <a:lnTo>
                  <a:pt x="1696872" y="1228298"/>
                </a:lnTo>
                <a:lnTo>
                  <a:pt x="1710520" y="1282889"/>
                </a:lnTo>
                <a:lnTo>
                  <a:pt x="1742365" y="1301086"/>
                </a:lnTo>
                <a:lnTo>
                  <a:pt x="1846997" y="1310185"/>
                </a:lnTo>
                <a:lnTo>
                  <a:pt x="1915236" y="1337480"/>
                </a:lnTo>
                <a:lnTo>
                  <a:pt x="2042615" y="1423916"/>
                </a:lnTo>
                <a:lnTo>
                  <a:pt x="2129051" y="1433015"/>
                </a:lnTo>
                <a:lnTo>
                  <a:pt x="2133600" y="1483056"/>
                </a:lnTo>
                <a:lnTo>
                  <a:pt x="2188191" y="1492155"/>
                </a:lnTo>
                <a:lnTo>
                  <a:pt x="2188191" y="1505803"/>
                </a:lnTo>
                <a:lnTo>
                  <a:pt x="2297374" y="1501253"/>
                </a:lnTo>
                <a:lnTo>
                  <a:pt x="2320120" y="1546746"/>
                </a:lnTo>
                <a:lnTo>
                  <a:pt x="2370162" y="1574041"/>
                </a:lnTo>
                <a:lnTo>
                  <a:pt x="2406556" y="1564943"/>
                </a:lnTo>
                <a:lnTo>
                  <a:pt x="2415654" y="1614985"/>
                </a:lnTo>
                <a:lnTo>
                  <a:pt x="2470245" y="1614985"/>
                </a:lnTo>
                <a:lnTo>
                  <a:pt x="2470245" y="1692322"/>
                </a:lnTo>
                <a:lnTo>
                  <a:pt x="2611272" y="1710519"/>
                </a:lnTo>
                <a:lnTo>
                  <a:pt x="2629469" y="1751462"/>
                </a:lnTo>
                <a:lnTo>
                  <a:pt x="2697708" y="1751462"/>
                </a:lnTo>
                <a:lnTo>
                  <a:pt x="2702257" y="1778758"/>
                </a:lnTo>
                <a:lnTo>
                  <a:pt x="2843284" y="1774209"/>
                </a:lnTo>
                <a:lnTo>
                  <a:pt x="2843284" y="1806053"/>
                </a:lnTo>
                <a:lnTo>
                  <a:pt x="2929720" y="1815152"/>
                </a:lnTo>
                <a:lnTo>
                  <a:pt x="2934269" y="1833349"/>
                </a:lnTo>
                <a:lnTo>
                  <a:pt x="2975212" y="1851546"/>
                </a:lnTo>
                <a:lnTo>
                  <a:pt x="3034353" y="1865194"/>
                </a:lnTo>
                <a:lnTo>
                  <a:pt x="3125338" y="1865194"/>
                </a:lnTo>
                <a:lnTo>
                  <a:pt x="3134436" y="1910686"/>
                </a:lnTo>
                <a:lnTo>
                  <a:pt x="3207224" y="1915235"/>
                </a:lnTo>
                <a:lnTo>
                  <a:pt x="3207224" y="1978925"/>
                </a:lnTo>
                <a:lnTo>
                  <a:pt x="3257266" y="1978925"/>
                </a:lnTo>
                <a:lnTo>
                  <a:pt x="3257266" y="2028967"/>
                </a:lnTo>
                <a:lnTo>
                  <a:pt x="3307308" y="2028967"/>
                </a:lnTo>
                <a:lnTo>
                  <a:pt x="3307308" y="2065361"/>
                </a:lnTo>
                <a:lnTo>
                  <a:pt x="3471081" y="2069910"/>
                </a:lnTo>
                <a:lnTo>
                  <a:pt x="3493827" y="2101755"/>
                </a:lnTo>
                <a:lnTo>
                  <a:pt x="3493827" y="2138149"/>
                </a:lnTo>
                <a:lnTo>
                  <a:pt x="3725839" y="2133600"/>
                </a:lnTo>
                <a:lnTo>
                  <a:pt x="3725839" y="2169994"/>
                </a:lnTo>
                <a:lnTo>
                  <a:pt x="3912359" y="2165444"/>
                </a:lnTo>
                <a:lnTo>
                  <a:pt x="3916908" y="2197289"/>
                </a:lnTo>
                <a:lnTo>
                  <a:pt x="4094329" y="2197289"/>
                </a:lnTo>
                <a:lnTo>
                  <a:pt x="4094329" y="2242782"/>
                </a:lnTo>
                <a:lnTo>
                  <a:pt x="4167117" y="2242782"/>
                </a:lnTo>
                <a:lnTo>
                  <a:pt x="4180765" y="2274626"/>
                </a:lnTo>
                <a:lnTo>
                  <a:pt x="4312693" y="2274626"/>
                </a:lnTo>
                <a:lnTo>
                  <a:pt x="4326341" y="2297373"/>
                </a:lnTo>
                <a:lnTo>
                  <a:pt x="4394580" y="2297373"/>
                </a:lnTo>
                <a:lnTo>
                  <a:pt x="4394580" y="2333767"/>
                </a:lnTo>
                <a:lnTo>
                  <a:pt x="4662985" y="2338316"/>
                </a:lnTo>
                <a:lnTo>
                  <a:pt x="4672084" y="2370161"/>
                </a:lnTo>
                <a:lnTo>
                  <a:pt x="4931391" y="2370161"/>
                </a:lnTo>
                <a:lnTo>
                  <a:pt x="4926842" y="2415653"/>
                </a:lnTo>
                <a:lnTo>
                  <a:pt x="5081517" y="2406555"/>
                </a:lnTo>
                <a:lnTo>
                  <a:pt x="5086066" y="2433850"/>
                </a:lnTo>
                <a:lnTo>
                  <a:pt x="5377218" y="2438400"/>
                </a:lnTo>
                <a:lnTo>
                  <a:pt x="5395415" y="2465695"/>
                </a:lnTo>
                <a:lnTo>
                  <a:pt x="5663821" y="2465695"/>
                </a:lnTo>
                <a:lnTo>
                  <a:pt x="5668371" y="2283725"/>
                </a:lnTo>
                <a:close/>
              </a:path>
            </a:pathLst>
          </a:custGeom>
          <a:solidFill>
            <a:schemeClr val="accent6">
              <a:lumMod val="40000"/>
              <a:lumOff val="6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Calibri" panose="020F0502020204030204" pitchFamily="34" charset="0"/>
            </a:endParaRPr>
          </a:p>
        </p:txBody>
      </p:sp>
      <p:sp>
        <p:nvSpPr>
          <p:cNvPr id="223" name="Freeform: Shape 222">
            <a:extLst>
              <a:ext uri="{FF2B5EF4-FFF2-40B4-BE49-F238E27FC236}">
                <a16:creationId xmlns:a16="http://schemas.microsoft.com/office/drawing/2014/main" id="{BCB08072-7AC6-46EB-9977-641546F3884F}"/>
              </a:ext>
            </a:extLst>
          </p:cNvPr>
          <p:cNvSpPr/>
          <p:nvPr/>
        </p:nvSpPr>
        <p:spPr bwMode="auto">
          <a:xfrm>
            <a:off x="7102277" y="2692229"/>
            <a:ext cx="4739724" cy="1594644"/>
          </a:xfrm>
          <a:custGeom>
            <a:avLst/>
            <a:gdLst>
              <a:gd name="connsiteX0" fmla="*/ 6828429 w 6828429"/>
              <a:gd name="connsiteY0" fmla="*/ 2297373 h 2297373"/>
              <a:gd name="connsiteX1" fmla="*/ 5213444 w 6828429"/>
              <a:gd name="connsiteY1" fmla="*/ 2297373 h 2297373"/>
              <a:gd name="connsiteX2" fmla="*/ 5213444 w 6828429"/>
              <a:gd name="connsiteY2" fmla="*/ 2251880 h 2297373"/>
              <a:gd name="connsiteX3" fmla="*/ 4708477 w 6828429"/>
              <a:gd name="connsiteY3" fmla="*/ 2251880 h 2297373"/>
              <a:gd name="connsiteX4" fmla="*/ 4708477 w 6828429"/>
              <a:gd name="connsiteY4" fmla="*/ 2215486 h 2297373"/>
              <a:gd name="connsiteX5" fmla="*/ 4235355 w 6828429"/>
              <a:gd name="connsiteY5" fmla="*/ 2215486 h 2297373"/>
              <a:gd name="connsiteX6" fmla="*/ 4235355 w 6828429"/>
              <a:gd name="connsiteY6" fmla="*/ 2156346 h 2297373"/>
              <a:gd name="connsiteX7" fmla="*/ 4198961 w 6828429"/>
              <a:gd name="connsiteY7" fmla="*/ 2156346 h 2297373"/>
              <a:gd name="connsiteX8" fmla="*/ 4198961 w 6828429"/>
              <a:gd name="connsiteY8" fmla="*/ 2119952 h 2297373"/>
              <a:gd name="connsiteX9" fmla="*/ 4117074 w 6828429"/>
              <a:gd name="connsiteY9" fmla="*/ 2119952 h 2297373"/>
              <a:gd name="connsiteX10" fmla="*/ 4117074 w 6828429"/>
              <a:gd name="connsiteY10" fmla="*/ 2106304 h 2297373"/>
              <a:gd name="connsiteX11" fmla="*/ 4030638 w 6828429"/>
              <a:gd name="connsiteY11" fmla="*/ 2106304 h 2297373"/>
              <a:gd name="connsiteX12" fmla="*/ 4030638 w 6828429"/>
              <a:gd name="connsiteY12" fmla="*/ 2092657 h 2297373"/>
              <a:gd name="connsiteX13" fmla="*/ 3762232 w 6828429"/>
              <a:gd name="connsiteY13" fmla="*/ 2092657 h 2297373"/>
              <a:gd name="connsiteX14" fmla="*/ 3762232 w 6828429"/>
              <a:gd name="connsiteY14" fmla="*/ 2060812 h 2297373"/>
              <a:gd name="connsiteX15" fmla="*/ 3648501 w 6828429"/>
              <a:gd name="connsiteY15" fmla="*/ 2060812 h 2297373"/>
              <a:gd name="connsiteX16" fmla="*/ 3648501 w 6828429"/>
              <a:gd name="connsiteY16" fmla="*/ 2060812 h 2297373"/>
              <a:gd name="connsiteX17" fmla="*/ 3616656 w 6828429"/>
              <a:gd name="connsiteY17" fmla="*/ 2028967 h 2297373"/>
              <a:gd name="connsiteX18" fmla="*/ 3616656 w 6828429"/>
              <a:gd name="connsiteY18" fmla="*/ 2001671 h 2297373"/>
              <a:gd name="connsiteX19" fmla="*/ 3580262 w 6828429"/>
              <a:gd name="connsiteY19" fmla="*/ 2001671 h 2297373"/>
              <a:gd name="connsiteX20" fmla="*/ 3580262 w 6828429"/>
              <a:gd name="connsiteY20" fmla="*/ 1956179 h 2297373"/>
              <a:gd name="connsiteX21" fmla="*/ 3493826 w 6828429"/>
              <a:gd name="connsiteY21" fmla="*/ 1956179 h 2297373"/>
              <a:gd name="connsiteX22" fmla="*/ 3493826 w 6828429"/>
              <a:gd name="connsiteY22" fmla="*/ 1937982 h 2297373"/>
              <a:gd name="connsiteX23" fmla="*/ 3421038 w 6828429"/>
              <a:gd name="connsiteY23" fmla="*/ 1937982 h 2297373"/>
              <a:gd name="connsiteX24" fmla="*/ 3421038 w 6828429"/>
              <a:gd name="connsiteY24" fmla="*/ 1919785 h 2297373"/>
              <a:gd name="connsiteX25" fmla="*/ 3421038 w 6828429"/>
              <a:gd name="connsiteY25" fmla="*/ 1919785 h 2297373"/>
              <a:gd name="connsiteX26" fmla="*/ 3402841 w 6828429"/>
              <a:gd name="connsiteY26" fmla="*/ 1901588 h 2297373"/>
              <a:gd name="connsiteX27" fmla="*/ 3325504 w 6828429"/>
              <a:gd name="connsiteY27" fmla="*/ 1901588 h 2297373"/>
              <a:gd name="connsiteX28" fmla="*/ 3325504 w 6828429"/>
              <a:gd name="connsiteY28" fmla="*/ 1887940 h 2297373"/>
              <a:gd name="connsiteX29" fmla="*/ 3220871 w 6828429"/>
              <a:gd name="connsiteY29" fmla="*/ 1887940 h 2297373"/>
              <a:gd name="connsiteX30" fmla="*/ 3220871 w 6828429"/>
              <a:gd name="connsiteY30" fmla="*/ 1865194 h 2297373"/>
              <a:gd name="connsiteX31" fmla="*/ 3157182 w 6828429"/>
              <a:gd name="connsiteY31" fmla="*/ 1865194 h 2297373"/>
              <a:gd name="connsiteX32" fmla="*/ 3157182 w 6828429"/>
              <a:gd name="connsiteY32" fmla="*/ 1842448 h 2297373"/>
              <a:gd name="connsiteX33" fmla="*/ 3088943 w 6828429"/>
              <a:gd name="connsiteY33" fmla="*/ 1842448 h 2297373"/>
              <a:gd name="connsiteX34" fmla="*/ 3088943 w 6828429"/>
              <a:gd name="connsiteY34" fmla="*/ 1815152 h 2297373"/>
              <a:gd name="connsiteX35" fmla="*/ 3057098 w 6828429"/>
              <a:gd name="connsiteY35" fmla="*/ 1815152 h 2297373"/>
              <a:gd name="connsiteX36" fmla="*/ 3057098 w 6828429"/>
              <a:gd name="connsiteY36" fmla="*/ 1783307 h 2297373"/>
              <a:gd name="connsiteX37" fmla="*/ 2984310 w 6828429"/>
              <a:gd name="connsiteY37" fmla="*/ 1783307 h 2297373"/>
              <a:gd name="connsiteX38" fmla="*/ 2984310 w 6828429"/>
              <a:gd name="connsiteY38" fmla="*/ 1751463 h 2297373"/>
              <a:gd name="connsiteX39" fmla="*/ 2943367 w 6828429"/>
              <a:gd name="connsiteY39" fmla="*/ 1751463 h 2297373"/>
              <a:gd name="connsiteX40" fmla="*/ 2943367 w 6828429"/>
              <a:gd name="connsiteY40" fmla="*/ 1715068 h 2297373"/>
              <a:gd name="connsiteX41" fmla="*/ 2888776 w 6828429"/>
              <a:gd name="connsiteY41" fmla="*/ 1715068 h 2297373"/>
              <a:gd name="connsiteX42" fmla="*/ 2888776 w 6828429"/>
              <a:gd name="connsiteY42" fmla="*/ 1665027 h 2297373"/>
              <a:gd name="connsiteX43" fmla="*/ 2843283 w 6828429"/>
              <a:gd name="connsiteY43" fmla="*/ 1665027 h 2297373"/>
              <a:gd name="connsiteX44" fmla="*/ 2843283 w 6828429"/>
              <a:gd name="connsiteY44" fmla="*/ 1624083 h 2297373"/>
              <a:gd name="connsiteX45" fmla="*/ 2788692 w 6828429"/>
              <a:gd name="connsiteY45" fmla="*/ 1624083 h 2297373"/>
              <a:gd name="connsiteX46" fmla="*/ 2788692 w 6828429"/>
              <a:gd name="connsiteY46" fmla="*/ 1601337 h 2297373"/>
              <a:gd name="connsiteX47" fmla="*/ 2743200 w 6828429"/>
              <a:gd name="connsiteY47" fmla="*/ 1601337 h 2297373"/>
              <a:gd name="connsiteX48" fmla="*/ 2743200 w 6828429"/>
              <a:gd name="connsiteY48" fmla="*/ 1578591 h 2297373"/>
              <a:gd name="connsiteX49" fmla="*/ 2711355 w 6828429"/>
              <a:gd name="connsiteY49" fmla="*/ 1578591 h 2297373"/>
              <a:gd name="connsiteX50" fmla="*/ 2711355 w 6828429"/>
              <a:gd name="connsiteY50" fmla="*/ 1533098 h 2297373"/>
              <a:gd name="connsiteX51" fmla="*/ 2624919 w 6828429"/>
              <a:gd name="connsiteY51" fmla="*/ 1533098 h 2297373"/>
              <a:gd name="connsiteX52" fmla="*/ 2624919 w 6828429"/>
              <a:gd name="connsiteY52" fmla="*/ 1510352 h 2297373"/>
              <a:gd name="connsiteX53" fmla="*/ 2565779 w 6828429"/>
              <a:gd name="connsiteY53" fmla="*/ 1510352 h 2297373"/>
              <a:gd name="connsiteX54" fmla="*/ 2565779 w 6828429"/>
              <a:gd name="connsiteY54" fmla="*/ 1492155 h 2297373"/>
              <a:gd name="connsiteX55" fmla="*/ 2565779 w 6828429"/>
              <a:gd name="connsiteY55" fmla="*/ 1492155 h 2297373"/>
              <a:gd name="connsiteX56" fmla="*/ 2543033 w 6828429"/>
              <a:gd name="connsiteY56" fmla="*/ 1469409 h 2297373"/>
              <a:gd name="connsiteX57" fmla="*/ 2429301 w 6828429"/>
              <a:gd name="connsiteY57" fmla="*/ 1469409 h 2297373"/>
              <a:gd name="connsiteX58" fmla="*/ 2429301 w 6828429"/>
              <a:gd name="connsiteY58" fmla="*/ 1423916 h 2297373"/>
              <a:gd name="connsiteX59" fmla="*/ 2361062 w 6828429"/>
              <a:gd name="connsiteY59" fmla="*/ 1423916 h 2297373"/>
              <a:gd name="connsiteX60" fmla="*/ 2361062 w 6828429"/>
              <a:gd name="connsiteY60" fmla="*/ 1401170 h 2297373"/>
              <a:gd name="connsiteX61" fmla="*/ 2324668 w 6828429"/>
              <a:gd name="connsiteY61" fmla="*/ 1401170 h 2297373"/>
              <a:gd name="connsiteX62" fmla="*/ 2324668 w 6828429"/>
              <a:gd name="connsiteY62" fmla="*/ 1351128 h 2297373"/>
              <a:gd name="connsiteX63" fmla="*/ 2197289 w 6828429"/>
              <a:gd name="connsiteY63" fmla="*/ 1351128 h 2297373"/>
              <a:gd name="connsiteX64" fmla="*/ 2197289 w 6828429"/>
              <a:gd name="connsiteY64" fmla="*/ 1332931 h 2297373"/>
              <a:gd name="connsiteX65" fmla="*/ 2147247 w 6828429"/>
              <a:gd name="connsiteY65" fmla="*/ 1332931 h 2297373"/>
              <a:gd name="connsiteX66" fmla="*/ 2147247 w 6828429"/>
              <a:gd name="connsiteY66" fmla="*/ 1291988 h 2297373"/>
              <a:gd name="connsiteX67" fmla="*/ 2079009 w 6828429"/>
              <a:gd name="connsiteY67" fmla="*/ 1291988 h 2297373"/>
              <a:gd name="connsiteX68" fmla="*/ 2079009 w 6828429"/>
              <a:gd name="connsiteY68" fmla="*/ 1255594 h 2297373"/>
              <a:gd name="connsiteX69" fmla="*/ 2047164 w 6828429"/>
              <a:gd name="connsiteY69" fmla="*/ 1255594 h 2297373"/>
              <a:gd name="connsiteX70" fmla="*/ 2047164 w 6828429"/>
              <a:gd name="connsiteY70" fmla="*/ 1232848 h 2297373"/>
              <a:gd name="connsiteX71" fmla="*/ 2019868 w 6828429"/>
              <a:gd name="connsiteY71" fmla="*/ 1232848 h 2297373"/>
              <a:gd name="connsiteX72" fmla="*/ 2024418 w 6828429"/>
              <a:gd name="connsiteY72" fmla="*/ 1228298 h 2297373"/>
              <a:gd name="connsiteX73" fmla="*/ 1997122 w 6828429"/>
              <a:gd name="connsiteY73" fmla="*/ 1228298 h 2297373"/>
              <a:gd name="connsiteX74" fmla="*/ 1997122 w 6828429"/>
              <a:gd name="connsiteY74" fmla="*/ 1187355 h 2297373"/>
              <a:gd name="connsiteX75" fmla="*/ 1937982 w 6828429"/>
              <a:gd name="connsiteY75" fmla="*/ 1187355 h 2297373"/>
              <a:gd name="connsiteX76" fmla="*/ 1937982 w 6828429"/>
              <a:gd name="connsiteY76" fmla="*/ 1164609 h 2297373"/>
              <a:gd name="connsiteX77" fmla="*/ 1897038 w 6828429"/>
              <a:gd name="connsiteY77" fmla="*/ 1164609 h 2297373"/>
              <a:gd name="connsiteX78" fmla="*/ 1897038 w 6828429"/>
              <a:gd name="connsiteY78" fmla="*/ 1137313 h 2297373"/>
              <a:gd name="connsiteX79" fmla="*/ 1860644 w 6828429"/>
              <a:gd name="connsiteY79" fmla="*/ 1137313 h 2297373"/>
              <a:gd name="connsiteX80" fmla="*/ 1860644 w 6828429"/>
              <a:gd name="connsiteY80" fmla="*/ 1114567 h 2297373"/>
              <a:gd name="connsiteX81" fmla="*/ 1824250 w 6828429"/>
              <a:gd name="connsiteY81" fmla="*/ 1114567 h 2297373"/>
              <a:gd name="connsiteX82" fmla="*/ 1824250 w 6828429"/>
              <a:gd name="connsiteY82" fmla="*/ 1087271 h 2297373"/>
              <a:gd name="connsiteX83" fmla="*/ 1769659 w 6828429"/>
              <a:gd name="connsiteY83" fmla="*/ 1087271 h 2297373"/>
              <a:gd name="connsiteX84" fmla="*/ 1769659 w 6828429"/>
              <a:gd name="connsiteY84" fmla="*/ 1050877 h 2297373"/>
              <a:gd name="connsiteX85" fmla="*/ 1746913 w 6828429"/>
              <a:gd name="connsiteY85" fmla="*/ 1050877 h 2297373"/>
              <a:gd name="connsiteX86" fmla="*/ 1746913 w 6828429"/>
              <a:gd name="connsiteY86" fmla="*/ 1050877 h 2297373"/>
              <a:gd name="connsiteX87" fmla="*/ 1710519 w 6828429"/>
              <a:gd name="connsiteY87" fmla="*/ 1014483 h 2297373"/>
              <a:gd name="connsiteX88" fmla="*/ 1710519 w 6828429"/>
              <a:gd name="connsiteY88" fmla="*/ 946245 h 2297373"/>
              <a:gd name="connsiteX89" fmla="*/ 1651379 w 6828429"/>
              <a:gd name="connsiteY89" fmla="*/ 946245 h 2297373"/>
              <a:gd name="connsiteX90" fmla="*/ 1651379 w 6828429"/>
              <a:gd name="connsiteY90" fmla="*/ 905301 h 2297373"/>
              <a:gd name="connsiteX91" fmla="*/ 1610435 w 6828429"/>
              <a:gd name="connsiteY91" fmla="*/ 905301 h 2297373"/>
              <a:gd name="connsiteX92" fmla="*/ 1610435 w 6828429"/>
              <a:gd name="connsiteY92" fmla="*/ 873457 h 2297373"/>
              <a:gd name="connsiteX93" fmla="*/ 1569492 w 6828429"/>
              <a:gd name="connsiteY93" fmla="*/ 873457 h 2297373"/>
              <a:gd name="connsiteX94" fmla="*/ 1569492 w 6828429"/>
              <a:gd name="connsiteY94" fmla="*/ 850710 h 2297373"/>
              <a:gd name="connsiteX95" fmla="*/ 1524000 w 6828429"/>
              <a:gd name="connsiteY95" fmla="*/ 850710 h 2297373"/>
              <a:gd name="connsiteX96" fmla="*/ 1524000 w 6828429"/>
              <a:gd name="connsiteY96" fmla="*/ 841612 h 2297373"/>
              <a:gd name="connsiteX97" fmla="*/ 1478507 w 6828429"/>
              <a:gd name="connsiteY97" fmla="*/ 841612 h 2297373"/>
              <a:gd name="connsiteX98" fmla="*/ 1478507 w 6828429"/>
              <a:gd name="connsiteY98" fmla="*/ 818866 h 2297373"/>
              <a:gd name="connsiteX99" fmla="*/ 1437564 w 6828429"/>
              <a:gd name="connsiteY99" fmla="*/ 818866 h 2297373"/>
              <a:gd name="connsiteX100" fmla="*/ 1437564 w 6828429"/>
              <a:gd name="connsiteY100" fmla="*/ 791570 h 2297373"/>
              <a:gd name="connsiteX101" fmla="*/ 1410268 w 6828429"/>
              <a:gd name="connsiteY101" fmla="*/ 791570 h 2297373"/>
              <a:gd name="connsiteX102" fmla="*/ 1410268 w 6828429"/>
              <a:gd name="connsiteY102" fmla="*/ 768824 h 2297373"/>
              <a:gd name="connsiteX103" fmla="*/ 1369325 w 6828429"/>
              <a:gd name="connsiteY103" fmla="*/ 768824 h 2297373"/>
              <a:gd name="connsiteX104" fmla="*/ 1369325 w 6828429"/>
              <a:gd name="connsiteY104" fmla="*/ 746077 h 2297373"/>
              <a:gd name="connsiteX105" fmla="*/ 1310185 w 6828429"/>
              <a:gd name="connsiteY105" fmla="*/ 746077 h 2297373"/>
              <a:gd name="connsiteX106" fmla="*/ 1310185 w 6828429"/>
              <a:gd name="connsiteY106" fmla="*/ 723331 h 2297373"/>
              <a:gd name="connsiteX107" fmla="*/ 1260143 w 6828429"/>
              <a:gd name="connsiteY107" fmla="*/ 723331 h 2297373"/>
              <a:gd name="connsiteX108" fmla="*/ 1260143 w 6828429"/>
              <a:gd name="connsiteY108" fmla="*/ 696036 h 2297373"/>
              <a:gd name="connsiteX109" fmla="*/ 1182806 w 6828429"/>
              <a:gd name="connsiteY109" fmla="*/ 696036 h 2297373"/>
              <a:gd name="connsiteX110" fmla="*/ 1182806 w 6828429"/>
              <a:gd name="connsiteY110" fmla="*/ 668740 h 2297373"/>
              <a:gd name="connsiteX111" fmla="*/ 1141862 w 6828429"/>
              <a:gd name="connsiteY111" fmla="*/ 668740 h 2297373"/>
              <a:gd name="connsiteX112" fmla="*/ 1141862 w 6828429"/>
              <a:gd name="connsiteY112" fmla="*/ 595952 h 2297373"/>
              <a:gd name="connsiteX113" fmla="*/ 1064525 w 6828429"/>
              <a:gd name="connsiteY113" fmla="*/ 595952 h 2297373"/>
              <a:gd name="connsiteX114" fmla="*/ 1064525 w 6828429"/>
              <a:gd name="connsiteY114" fmla="*/ 541361 h 2297373"/>
              <a:gd name="connsiteX115" fmla="*/ 1064525 w 6828429"/>
              <a:gd name="connsiteY115" fmla="*/ 541361 h 2297373"/>
              <a:gd name="connsiteX116" fmla="*/ 1050877 w 6828429"/>
              <a:gd name="connsiteY116" fmla="*/ 555009 h 2297373"/>
              <a:gd name="connsiteX117" fmla="*/ 1050877 w 6828429"/>
              <a:gd name="connsiteY117" fmla="*/ 514066 h 2297373"/>
              <a:gd name="connsiteX118" fmla="*/ 991737 w 6828429"/>
              <a:gd name="connsiteY118" fmla="*/ 514066 h 2297373"/>
              <a:gd name="connsiteX119" fmla="*/ 991737 w 6828429"/>
              <a:gd name="connsiteY119" fmla="*/ 514066 h 2297373"/>
              <a:gd name="connsiteX120" fmla="*/ 973539 w 6828429"/>
              <a:gd name="connsiteY120" fmla="*/ 495868 h 2297373"/>
              <a:gd name="connsiteX121" fmla="*/ 973539 w 6828429"/>
              <a:gd name="connsiteY121" fmla="*/ 468573 h 2297373"/>
              <a:gd name="connsiteX122" fmla="*/ 918949 w 6828429"/>
              <a:gd name="connsiteY122" fmla="*/ 468573 h 2297373"/>
              <a:gd name="connsiteX123" fmla="*/ 918949 w 6828429"/>
              <a:gd name="connsiteY123" fmla="*/ 450376 h 2297373"/>
              <a:gd name="connsiteX124" fmla="*/ 887104 w 6828429"/>
              <a:gd name="connsiteY124" fmla="*/ 450376 h 2297373"/>
              <a:gd name="connsiteX125" fmla="*/ 887104 w 6828429"/>
              <a:gd name="connsiteY125" fmla="*/ 450376 h 2297373"/>
              <a:gd name="connsiteX126" fmla="*/ 887104 w 6828429"/>
              <a:gd name="connsiteY126" fmla="*/ 418531 h 2297373"/>
              <a:gd name="connsiteX127" fmla="*/ 855259 w 6828429"/>
              <a:gd name="connsiteY127" fmla="*/ 418531 h 2297373"/>
              <a:gd name="connsiteX128" fmla="*/ 855259 w 6828429"/>
              <a:gd name="connsiteY128" fmla="*/ 391236 h 2297373"/>
              <a:gd name="connsiteX129" fmla="*/ 818865 w 6828429"/>
              <a:gd name="connsiteY129" fmla="*/ 391236 h 2297373"/>
              <a:gd name="connsiteX130" fmla="*/ 818865 w 6828429"/>
              <a:gd name="connsiteY130" fmla="*/ 363940 h 2297373"/>
              <a:gd name="connsiteX131" fmla="*/ 796119 w 6828429"/>
              <a:gd name="connsiteY131" fmla="*/ 363940 h 2297373"/>
              <a:gd name="connsiteX132" fmla="*/ 796119 w 6828429"/>
              <a:gd name="connsiteY132" fmla="*/ 332095 h 2297373"/>
              <a:gd name="connsiteX133" fmla="*/ 755176 w 6828429"/>
              <a:gd name="connsiteY133" fmla="*/ 332095 h 2297373"/>
              <a:gd name="connsiteX134" fmla="*/ 755176 w 6828429"/>
              <a:gd name="connsiteY134" fmla="*/ 332095 h 2297373"/>
              <a:gd name="connsiteX135" fmla="*/ 732430 w 6828429"/>
              <a:gd name="connsiteY135" fmla="*/ 309349 h 2297373"/>
              <a:gd name="connsiteX136" fmla="*/ 714232 w 6828429"/>
              <a:gd name="connsiteY136" fmla="*/ 291151 h 2297373"/>
              <a:gd name="connsiteX137" fmla="*/ 714232 w 6828429"/>
              <a:gd name="connsiteY137" fmla="*/ 277504 h 2297373"/>
              <a:gd name="connsiteX138" fmla="*/ 664191 w 6828429"/>
              <a:gd name="connsiteY138" fmla="*/ 277504 h 2297373"/>
              <a:gd name="connsiteX139" fmla="*/ 664191 w 6828429"/>
              <a:gd name="connsiteY139" fmla="*/ 245660 h 2297373"/>
              <a:gd name="connsiteX140" fmla="*/ 564107 w 6828429"/>
              <a:gd name="connsiteY140" fmla="*/ 245660 h 2297373"/>
              <a:gd name="connsiteX141" fmla="*/ 564107 w 6828429"/>
              <a:gd name="connsiteY141" fmla="*/ 213815 h 2297373"/>
              <a:gd name="connsiteX142" fmla="*/ 495868 w 6828429"/>
              <a:gd name="connsiteY142" fmla="*/ 213815 h 2297373"/>
              <a:gd name="connsiteX143" fmla="*/ 495868 w 6828429"/>
              <a:gd name="connsiteY143" fmla="*/ 191068 h 2297373"/>
              <a:gd name="connsiteX144" fmla="*/ 441277 w 6828429"/>
              <a:gd name="connsiteY144" fmla="*/ 191068 h 2297373"/>
              <a:gd name="connsiteX145" fmla="*/ 441277 w 6828429"/>
              <a:gd name="connsiteY145" fmla="*/ 154674 h 2297373"/>
              <a:gd name="connsiteX146" fmla="*/ 377588 w 6828429"/>
              <a:gd name="connsiteY146" fmla="*/ 154674 h 2297373"/>
              <a:gd name="connsiteX147" fmla="*/ 377588 w 6828429"/>
              <a:gd name="connsiteY147" fmla="*/ 113731 h 2297373"/>
              <a:gd name="connsiteX148" fmla="*/ 336644 w 6828429"/>
              <a:gd name="connsiteY148" fmla="*/ 113731 h 2297373"/>
              <a:gd name="connsiteX149" fmla="*/ 336644 w 6828429"/>
              <a:gd name="connsiteY149" fmla="*/ 113731 h 2297373"/>
              <a:gd name="connsiteX150" fmla="*/ 336644 w 6828429"/>
              <a:gd name="connsiteY150" fmla="*/ 90985 h 2297373"/>
              <a:gd name="connsiteX151" fmla="*/ 272955 w 6828429"/>
              <a:gd name="connsiteY151" fmla="*/ 90985 h 2297373"/>
              <a:gd name="connsiteX152" fmla="*/ 272955 w 6828429"/>
              <a:gd name="connsiteY152" fmla="*/ 72788 h 2297373"/>
              <a:gd name="connsiteX153" fmla="*/ 241110 w 6828429"/>
              <a:gd name="connsiteY153" fmla="*/ 72788 h 2297373"/>
              <a:gd name="connsiteX154" fmla="*/ 241110 w 6828429"/>
              <a:gd name="connsiteY154" fmla="*/ 45492 h 2297373"/>
              <a:gd name="connsiteX155" fmla="*/ 159223 w 6828429"/>
              <a:gd name="connsiteY155" fmla="*/ 45492 h 2297373"/>
              <a:gd name="connsiteX156" fmla="*/ 159223 w 6828429"/>
              <a:gd name="connsiteY156" fmla="*/ 13648 h 2297373"/>
              <a:gd name="connsiteX157" fmla="*/ 27295 w 6828429"/>
              <a:gd name="connsiteY157" fmla="*/ 13648 h 2297373"/>
              <a:gd name="connsiteX158" fmla="*/ 27295 w 6828429"/>
              <a:gd name="connsiteY158" fmla="*/ 0 h 2297373"/>
              <a:gd name="connsiteX159" fmla="*/ 0 w 6828429"/>
              <a:gd name="connsiteY159" fmla="*/ 0 h 2297373"/>
              <a:gd name="connsiteX0" fmla="*/ 6828429 w 6828429"/>
              <a:gd name="connsiteY0" fmla="*/ 2297373 h 2297373"/>
              <a:gd name="connsiteX1" fmla="*/ 5213444 w 6828429"/>
              <a:gd name="connsiteY1" fmla="*/ 2297373 h 2297373"/>
              <a:gd name="connsiteX2" fmla="*/ 5213444 w 6828429"/>
              <a:gd name="connsiteY2" fmla="*/ 2251880 h 2297373"/>
              <a:gd name="connsiteX3" fmla="*/ 4708477 w 6828429"/>
              <a:gd name="connsiteY3" fmla="*/ 2251880 h 2297373"/>
              <a:gd name="connsiteX4" fmla="*/ 4708477 w 6828429"/>
              <a:gd name="connsiteY4" fmla="*/ 2215486 h 2297373"/>
              <a:gd name="connsiteX5" fmla="*/ 4235355 w 6828429"/>
              <a:gd name="connsiteY5" fmla="*/ 2215486 h 2297373"/>
              <a:gd name="connsiteX6" fmla="*/ 4235355 w 6828429"/>
              <a:gd name="connsiteY6" fmla="*/ 2156346 h 2297373"/>
              <a:gd name="connsiteX7" fmla="*/ 4198961 w 6828429"/>
              <a:gd name="connsiteY7" fmla="*/ 2156346 h 2297373"/>
              <a:gd name="connsiteX8" fmla="*/ 4198961 w 6828429"/>
              <a:gd name="connsiteY8" fmla="*/ 2119952 h 2297373"/>
              <a:gd name="connsiteX9" fmla="*/ 4117074 w 6828429"/>
              <a:gd name="connsiteY9" fmla="*/ 2119952 h 2297373"/>
              <a:gd name="connsiteX10" fmla="*/ 4117074 w 6828429"/>
              <a:gd name="connsiteY10" fmla="*/ 2106304 h 2297373"/>
              <a:gd name="connsiteX11" fmla="*/ 4030638 w 6828429"/>
              <a:gd name="connsiteY11" fmla="*/ 2106304 h 2297373"/>
              <a:gd name="connsiteX12" fmla="*/ 4030638 w 6828429"/>
              <a:gd name="connsiteY12" fmla="*/ 2092657 h 2297373"/>
              <a:gd name="connsiteX13" fmla="*/ 3762232 w 6828429"/>
              <a:gd name="connsiteY13" fmla="*/ 2092657 h 2297373"/>
              <a:gd name="connsiteX14" fmla="*/ 3762232 w 6828429"/>
              <a:gd name="connsiteY14" fmla="*/ 2060812 h 2297373"/>
              <a:gd name="connsiteX15" fmla="*/ 3648501 w 6828429"/>
              <a:gd name="connsiteY15" fmla="*/ 2060812 h 2297373"/>
              <a:gd name="connsiteX16" fmla="*/ 3648501 w 6828429"/>
              <a:gd name="connsiteY16" fmla="*/ 2060812 h 2297373"/>
              <a:gd name="connsiteX17" fmla="*/ 3616656 w 6828429"/>
              <a:gd name="connsiteY17" fmla="*/ 2028967 h 2297373"/>
              <a:gd name="connsiteX18" fmla="*/ 3616656 w 6828429"/>
              <a:gd name="connsiteY18" fmla="*/ 2001671 h 2297373"/>
              <a:gd name="connsiteX19" fmla="*/ 3580262 w 6828429"/>
              <a:gd name="connsiteY19" fmla="*/ 2001671 h 2297373"/>
              <a:gd name="connsiteX20" fmla="*/ 3580262 w 6828429"/>
              <a:gd name="connsiteY20" fmla="*/ 1956179 h 2297373"/>
              <a:gd name="connsiteX21" fmla="*/ 3493826 w 6828429"/>
              <a:gd name="connsiteY21" fmla="*/ 1956179 h 2297373"/>
              <a:gd name="connsiteX22" fmla="*/ 3493826 w 6828429"/>
              <a:gd name="connsiteY22" fmla="*/ 1937982 h 2297373"/>
              <a:gd name="connsiteX23" fmla="*/ 3421038 w 6828429"/>
              <a:gd name="connsiteY23" fmla="*/ 1937982 h 2297373"/>
              <a:gd name="connsiteX24" fmla="*/ 3421038 w 6828429"/>
              <a:gd name="connsiteY24" fmla="*/ 1919785 h 2297373"/>
              <a:gd name="connsiteX25" fmla="*/ 3421038 w 6828429"/>
              <a:gd name="connsiteY25" fmla="*/ 1919785 h 2297373"/>
              <a:gd name="connsiteX26" fmla="*/ 3402841 w 6828429"/>
              <a:gd name="connsiteY26" fmla="*/ 1901588 h 2297373"/>
              <a:gd name="connsiteX27" fmla="*/ 3325504 w 6828429"/>
              <a:gd name="connsiteY27" fmla="*/ 1901588 h 2297373"/>
              <a:gd name="connsiteX28" fmla="*/ 3325504 w 6828429"/>
              <a:gd name="connsiteY28" fmla="*/ 1887940 h 2297373"/>
              <a:gd name="connsiteX29" fmla="*/ 3220871 w 6828429"/>
              <a:gd name="connsiteY29" fmla="*/ 1887940 h 2297373"/>
              <a:gd name="connsiteX30" fmla="*/ 3220871 w 6828429"/>
              <a:gd name="connsiteY30" fmla="*/ 1865194 h 2297373"/>
              <a:gd name="connsiteX31" fmla="*/ 3157182 w 6828429"/>
              <a:gd name="connsiteY31" fmla="*/ 1865194 h 2297373"/>
              <a:gd name="connsiteX32" fmla="*/ 3157182 w 6828429"/>
              <a:gd name="connsiteY32" fmla="*/ 1842448 h 2297373"/>
              <a:gd name="connsiteX33" fmla="*/ 3088943 w 6828429"/>
              <a:gd name="connsiteY33" fmla="*/ 1842448 h 2297373"/>
              <a:gd name="connsiteX34" fmla="*/ 3088943 w 6828429"/>
              <a:gd name="connsiteY34" fmla="*/ 1815152 h 2297373"/>
              <a:gd name="connsiteX35" fmla="*/ 3057098 w 6828429"/>
              <a:gd name="connsiteY35" fmla="*/ 1815152 h 2297373"/>
              <a:gd name="connsiteX36" fmla="*/ 3057098 w 6828429"/>
              <a:gd name="connsiteY36" fmla="*/ 1783307 h 2297373"/>
              <a:gd name="connsiteX37" fmla="*/ 2984310 w 6828429"/>
              <a:gd name="connsiteY37" fmla="*/ 1783307 h 2297373"/>
              <a:gd name="connsiteX38" fmla="*/ 2984310 w 6828429"/>
              <a:gd name="connsiteY38" fmla="*/ 1751463 h 2297373"/>
              <a:gd name="connsiteX39" fmla="*/ 2943367 w 6828429"/>
              <a:gd name="connsiteY39" fmla="*/ 1751463 h 2297373"/>
              <a:gd name="connsiteX40" fmla="*/ 2943367 w 6828429"/>
              <a:gd name="connsiteY40" fmla="*/ 1715068 h 2297373"/>
              <a:gd name="connsiteX41" fmla="*/ 2888776 w 6828429"/>
              <a:gd name="connsiteY41" fmla="*/ 1715068 h 2297373"/>
              <a:gd name="connsiteX42" fmla="*/ 2888776 w 6828429"/>
              <a:gd name="connsiteY42" fmla="*/ 1665027 h 2297373"/>
              <a:gd name="connsiteX43" fmla="*/ 2843283 w 6828429"/>
              <a:gd name="connsiteY43" fmla="*/ 1665027 h 2297373"/>
              <a:gd name="connsiteX44" fmla="*/ 2843283 w 6828429"/>
              <a:gd name="connsiteY44" fmla="*/ 1624083 h 2297373"/>
              <a:gd name="connsiteX45" fmla="*/ 2788692 w 6828429"/>
              <a:gd name="connsiteY45" fmla="*/ 1624083 h 2297373"/>
              <a:gd name="connsiteX46" fmla="*/ 2788692 w 6828429"/>
              <a:gd name="connsiteY46" fmla="*/ 1601337 h 2297373"/>
              <a:gd name="connsiteX47" fmla="*/ 2743200 w 6828429"/>
              <a:gd name="connsiteY47" fmla="*/ 1601337 h 2297373"/>
              <a:gd name="connsiteX48" fmla="*/ 2743200 w 6828429"/>
              <a:gd name="connsiteY48" fmla="*/ 1578591 h 2297373"/>
              <a:gd name="connsiteX49" fmla="*/ 2711355 w 6828429"/>
              <a:gd name="connsiteY49" fmla="*/ 1578591 h 2297373"/>
              <a:gd name="connsiteX50" fmla="*/ 2711355 w 6828429"/>
              <a:gd name="connsiteY50" fmla="*/ 1533098 h 2297373"/>
              <a:gd name="connsiteX51" fmla="*/ 2624919 w 6828429"/>
              <a:gd name="connsiteY51" fmla="*/ 1533098 h 2297373"/>
              <a:gd name="connsiteX52" fmla="*/ 2624919 w 6828429"/>
              <a:gd name="connsiteY52" fmla="*/ 1510352 h 2297373"/>
              <a:gd name="connsiteX53" fmla="*/ 2565779 w 6828429"/>
              <a:gd name="connsiteY53" fmla="*/ 1510352 h 2297373"/>
              <a:gd name="connsiteX54" fmla="*/ 2565779 w 6828429"/>
              <a:gd name="connsiteY54" fmla="*/ 1492155 h 2297373"/>
              <a:gd name="connsiteX55" fmla="*/ 2565779 w 6828429"/>
              <a:gd name="connsiteY55" fmla="*/ 1492155 h 2297373"/>
              <a:gd name="connsiteX56" fmla="*/ 2543033 w 6828429"/>
              <a:gd name="connsiteY56" fmla="*/ 1469409 h 2297373"/>
              <a:gd name="connsiteX57" fmla="*/ 2429301 w 6828429"/>
              <a:gd name="connsiteY57" fmla="*/ 1469409 h 2297373"/>
              <a:gd name="connsiteX58" fmla="*/ 2429301 w 6828429"/>
              <a:gd name="connsiteY58" fmla="*/ 1423916 h 2297373"/>
              <a:gd name="connsiteX59" fmla="*/ 2361062 w 6828429"/>
              <a:gd name="connsiteY59" fmla="*/ 1423916 h 2297373"/>
              <a:gd name="connsiteX60" fmla="*/ 2361062 w 6828429"/>
              <a:gd name="connsiteY60" fmla="*/ 1401170 h 2297373"/>
              <a:gd name="connsiteX61" fmla="*/ 2324668 w 6828429"/>
              <a:gd name="connsiteY61" fmla="*/ 1401170 h 2297373"/>
              <a:gd name="connsiteX62" fmla="*/ 2324668 w 6828429"/>
              <a:gd name="connsiteY62" fmla="*/ 1351128 h 2297373"/>
              <a:gd name="connsiteX63" fmla="*/ 2197289 w 6828429"/>
              <a:gd name="connsiteY63" fmla="*/ 1351128 h 2297373"/>
              <a:gd name="connsiteX64" fmla="*/ 2197289 w 6828429"/>
              <a:gd name="connsiteY64" fmla="*/ 1332931 h 2297373"/>
              <a:gd name="connsiteX65" fmla="*/ 2147247 w 6828429"/>
              <a:gd name="connsiteY65" fmla="*/ 1332931 h 2297373"/>
              <a:gd name="connsiteX66" fmla="*/ 2147247 w 6828429"/>
              <a:gd name="connsiteY66" fmla="*/ 1291988 h 2297373"/>
              <a:gd name="connsiteX67" fmla="*/ 2079009 w 6828429"/>
              <a:gd name="connsiteY67" fmla="*/ 1291988 h 2297373"/>
              <a:gd name="connsiteX68" fmla="*/ 2079009 w 6828429"/>
              <a:gd name="connsiteY68" fmla="*/ 1255594 h 2297373"/>
              <a:gd name="connsiteX69" fmla="*/ 2047164 w 6828429"/>
              <a:gd name="connsiteY69" fmla="*/ 1255594 h 2297373"/>
              <a:gd name="connsiteX70" fmla="*/ 2047164 w 6828429"/>
              <a:gd name="connsiteY70" fmla="*/ 1232848 h 2297373"/>
              <a:gd name="connsiteX71" fmla="*/ 2019868 w 6828429"/>
              <a:gd name="connsiteY71" fmla="*/ 1232848 h 2297373"/>
              <a:gd name="connsiteX72" fmla="*/ 2024418 w 6828429"/>
              <a:gd name="connsiteY72" fmla="*/ 1228298 h 2297373"/>
              <a:gd name="connsiteX73" fmla="*/ 1997122 w 6828429"/>
              <a:gd name="connsiteY73" fmla="*/ 1228298 h 2297373"/>
              <a:gd name="connsiteX74" fmla="*/ 1997122 w 6828429"/>
              <a:gd name="connsiteY74" fmla="*/ 1187355 h 2297373"/>
              <a:gd name="connsiteX75" fmla="*/ 1937982 w 6828429"/>
              <a:gd name="connsiteY75" fmla="*/ 1187355 h 2297373"/>
              <a:gd name="connsiteX76" fmla="*/ 1937982 w 6828429"/>
              <a:gd name="connsiteY76" fmla="*/ 1164609 h 2297373"/>
              <a:gd name="connsiteX77" fmla="*/ 1897038 w 6828429"/>
              <a:gd name="connsiteY77" fmla="*/ 1164609 h 2297373"/>
              <a:gd name="connsiteX78" fmla="*/ 1897038 w 6828429"/>
              <a:gd name="connsiteY78" fmla="*/ 1137313 h 2297373"/>
              <a:gd name="connsiteX79" fmla="*/ 1860644 w 6828429"/>
              <a:gd name="connsiteY79" fmla="*/ 1137313 h 2297373"/>
              <a:gd name="connsiteX80" fmla="*/ 1860644 w 6828429"/>
              <a:gd name="connsiteY80" fmla="*/ 1114567 h 2297373"/>
              <a:gd name="connsiteX81" fmla="*/ 1824250 w 6828429"/>
              <a:gd name="connsiteY81" fmla="*/ 1114567 h 2297373"/>
              <a:gd name="connsiteX82" fmla="*/ 1824250 w 6828429"/>
              <a:gd name="connsiteY82" fmla="*/ 1087271 h 2297373"/>
              <a:gd name="connsiteX83" fmla="*/ 1769659 w 6828429"/>
              <a:gd name="connsiteY83" fmla="*/ 1087271 h 2297373"/>
              <a:gd name="connsiteX84" fmla="*/ 1769659 w 6828429"/>
              <a:gd name="connsiteY84" fmla="*/ 1050877 h 2297373"/>
              <a:gd name="connsiteX85" fmla="*/ 1746913 w 6828429"/>
              <a:gd name="connsiteY85" fmla="*/ 1050877 h 2297373"/>
              <a:gd name="connsiteX86" fmla="*/ 1746913 w 6828429"/>
              <a:gd name="connsiteY86" fmla="*/ 1050877 h 2297373"/>
              <a:gd name="connsiteX87" fmla="*/ 1710519 w 6828429"/>
              <a:gd name="connsiteY87" fmla="*/ 1014483 h 2297373"/>
              <a:gd name="connsiteX88" fmla="*/ 1710519 w 6828429"/>
              <a:gd name="connsiteY88" fmla="*/ 946245 h 2297373"/>
              <a:gd name="connsiteX89" fmla="*/ 1651379 w 6828429"/>
              <a:gd name="connsiteY89" fmla="*/ 946245 h 2297373"/>
              <a:gd name="connsiteX90" fmla="*/ 1651379 w 6828429"/>
              <a:gd name="connsiteY90" fmla="*/ 905301 h 2297373"/>
              <a:gd name="connsiteX91" fmla="*/ 1610435 w 6828429"/>
              <a:gd name="connsiteY91" fmla="*/ 905301 h 2297373"/>
              <a:gd name="connsiteX92" fmla="*/ 1610435 w 6828429"/>
              <a:gd name="connsiteY92" fmla="*/ 873457 h 2297373"/>
              <a:gd name="connsiteX93" fmla="*/ 1569492 w 6828429"/>
              <a:gd name="connsiteY93" fmla="*/ 873457 h 2297373"/>
              <a:gd name="connsiteX94" fmla="*/ 1569492 w 6828429"/>
              <a:gd name="connsiteY94" fmla="*/ 850710 h 2297373"/>
              <a:gd name="connsiteX95" fmla="*/ 1524000 w 6828429"/>
              <a:gd name="connsiteY95" fmla="*/ 850710 h 2297373"/>
              <a:gd name="connsiteX96" fmla="*/ 1524000 w 6828429"/>
              <a:gd name="connsiteY96" fmla="*/ 841612 h 2297373"/>
              <a:gd name="connsiteX97" fmla="*/ 1478507 w 6828429"/>
              <a:gd name="connsiteY97" fmla="*/ 841612 h 2297373"/>
              <a:gd name="connsiteX98" fmla="*/ 1478507 w 6828429"/>
              <a:gd name="connsiteY98" fmla="*/ 818866 h 2297373"/>
              <a:gd name="connsiteX99" fmla="*/ 1437564 w 6828429"/>
              <a:gd name="connsiteY99" fmla="*/ 818866 h 2297373"/>
              <a:gd name="connsiteX100" fmla="*/ 1437564 w 6828429"/>
              <a:gd name="connsiteY100" fmla="*/ 791570 h 2297373"/>
              <a:gd name="connsiteX101" fmla="*/ 1410268 w 6828429"/>
              <a:gd name="connsiteY101" fmla="*/ 791570 h 2297373"/>
              <a:gd name="connsiteX102" fmla="*/ 1410268 w 6828429"/>
              <a:gd name="connsiteY102" fmla="*/ 768824 h 2297373"/>
              <a:gd name="connsiteX103" fmla="*/ 1369325 w 6828429"/>
              <a:gd name="connsiteY103" fmla="*/ 768824 h 2297373"/>
              <a:gd name="connsiteX104" fmla="*/ 1369325 w 6828429"/>
              <a:gd name="connsiteY104" fmla="*/ 746077 h 2297373"/>
              <a:gd name="connsiteX105" fmla="*/ 1310185 w 6828429"/>
              <a:gd name="connsiteY105" fmla="*/ 746077 h 2297373"/>
              <a:gd name="connsiteX106" fmla="*/ 1310185 w 6828429"/>
              <a:gd name="connsiteY106" fmla="*/ 723331 h 2297373"/>
              <a:gd name="connsiteX107" fmla="*/ 1260143 w 6828429"/>
              <a:gd name="connsiteY107" fmla="*/ 723331 h 2297373"/>
              <a:gd name="connsiteX108" fmla="*/ 1260143 w 6828429"/>
              <a:gd name="connsiteY108" fmla="*/ 696036 h 2297373"/>
              <a:gd name="connsiteX109" fmla="*/ 1182806 w 6828429"/>
              <a:gd name="connsiteY109" fmla="*/ 696036 h 2297373"/>
              <a:gd name="connsiteX110" fmla="*/ 1182806 w 6828429"/>
              <a:gd name="connsiteY110" fmla="*/ 668740 h 2297373"/>
              <a:gd name="connsiteX111" fmla="*/ 1141862 w 6828429"/>
              <a:gd name="connsiteY111" fmla="*/ 668740 h 2297373"/>
              <a:gd name="connsiteX112" fmla="*/ 1141862 w 6828429"/>
              <a:gd name="connsiteY112" fmla="*/ 595952 h 2297373"/>
              <a:gd name="connsiteX113" fmla="*/ 1064525 w 6828429"/>
              <a:gd name="connsiteY113" fmla="*/ 595952 h 2297373"/>
              <a:gd name="connsiteX114" fmla="*/ 1064525 w 6828429"/>
              <a:gd name="connsiteY114" fmla="*/ 541361 h 2297373"/>
              <a:gd name="connsiteX115" fmla="*/ 1064525 w 6828429"/>
              <a:gd name="connsiteY115" fmla="*/ 541361 h 2297373"/>
              <a:gd name="connsiteX116" fmla="*/ 1046328 w 6828429"/>
              <a:gd name="connsiteY116" fmla="*/ 564108 h 2297373"/>
              <a:gd name="connsiteX117" fmla="*/ 1050877 w 6828429"/>
              <a:gd name="connsiteY117" fmla="*/ 514066 h 2297373"/>
              <a:gd name="connsiteX118" fmla="*/ 991737 w 6828429"/>
              <a:gd name="connsiteY118" fmla="*/ 514066 h 2297373"/>
              <a:gd name="connsiteX119" fmla="*/ 991737 w 6828429"/>
              <a:gd name="connsiteY119" fmla="*/ 514066 h 2297373"/>
              <a:gd name="connsiteX120" fmla="*/ 973539 w 6828429"/>
              <a:gd name="connsiteY120" fmla="*/ 495868 h 2297373"/>
              <a:gd name="connsiteX121" fmla="*/ 973539 w 6828429"/>
              <a:gd name="connsiteY121" fmla="*/ 468573 h 2297373"/>
              <a:gd name="connsiteX122" fmla="*/ 918949 w 6828429"/>
              <a:gd name="connsiteY122" fmla="*/ 468573 h 2297373"/>
              <a:gd name="connsiteX123" fmla="*/ 918949 w 6828429"/>
              <a:gd name="connsiteY123" fmla="*/ 450376 h 2297373"/>
              <a:gd name="connsiteX124" fmla="*/ 887104 w 6828429"/>
              <a:gd name="connsiteY124" fmla="*/ 450376 h 2297373"/>
              <a:gd name="connsiteX125" fmla="*/ 887104 w 6828429"/>
              <a:gd name="connsiteY125" fmla="*/ 450376 h 2297373"/>
              <a:gd name="connsiteX126" fmla="*/ 887104 w 6828429"/>
              <a:gd name="connsiteY126" fmla="*/ 418531 h 2297373"/>
              <a:gd name="connsiteX127" fmla="*/ 855259 w 6828429"/>
              <a:gd name="connsiteY127" fmla="*/ 418531 h 2297373"/>
              <a:gd name="connsiteX128" fmla="*/ 855259 w 6828429"/>
              <a:gd name="connsiteY128" fmla="*/ 391236 h 2297373"/>
              <a:gd name="connsiteX129" fmla="*/ 818865 w 6828429"/>
              <a:gd name="connsiteY129" fmla="*/ 391236 h 2297373"/>
              <a:gd name="connsiteX130" fmla="*/ 818865 w 6828429"/>
              <a:gd name="connsiteY130" fmla="*/ 363940 h 2297373"/>
              <a:gd name="connsiteX131" fmla="*/ 796119 w 6828429"/>
              <a:gd name="connsiteY131" fmla="*/ 363940 h 2297373"/>
              <a:gd name="connsiteX132" fmla="*/ 796119 w 6828429"/>
              <a:gd name="connsiteY132" fmla="*/ 332095 h 2297373"/>
              <a:gd name="connsiteX133" fmla="*/ 755176 w 6828429"/>
              <a:gd name="connsiteY133" fmla="*/ 332095 h 2297373"/>
              <a:gd name="connsiteX134" fmla="*/ 755176 w 6828429"/>
              <a:gd name="connsiteY134" fmla="*/ 332095 h 2297373"/>
              <a:gd name="connsiteX135" fmla="*/ 732430 w 6828429"/>
              <a:gd name="connsiteY135" fmla="*/ 309349 h 2297373"/>
              <a:gd name="connsiteX136" fmla="*/ 714232 w 6828429"/>
              <a:gd name="connsiteY136" fmla="*/ 291151 h 2297373"/>
              <a:gd name="connsiteX137" fmla="*/ 714232 w 6828429"/>
              <a:gd name="connsiteY137" fmla="*/ 277504 h 2297373"/>
              <a:gd name="connsiteX138" fmla="*/ 664191 w 6828429"/>
              <a:gd name="connsiteY138" fmla="*/ 277504 h 2297373"/>
              <a:gd name="connsiteX139" fmla="*/ 664191 w 6828429"/>
              <a:gd name="connsiteY139" fmla="*/ 245660 h 2297373"/>
              <a:gd name="connsiteX140" fmla="*/ 564107 w 6828429"/>
              <a:gd name="connsiteY140" fmla="*/ 245660 h 2297373"/>
              <a:gd name="connsiteX141" fmla="*/ 564107 w 6828429"/>
              <a:gd name="connsiteY141" fmla="*/ 213815 h 2297373"/>
              <a:gd name="connsiteX142" fmla="*/ 495868 w 6828429"/>
              <a:gd name="connsiteY142" fmla="*/ 213815 h 2297373"/>
              <a:gd name="connsiteX143" fmla="*/ 495868 w 6828429"/>
              <a:gd name="connsiteY143" fmla="*/ 191068 h 2297373"/>
              <a:gd name="connsiteX144" fmla="*/ 441277 w 6828429"/>
              <a:gd name="connsiteY144" fmla="*/ 191068 h 2297373"/>
              <a:gd name="connsiteX145" fmla="*/ 441277 w 6828429"/>
              <a:gd name="connsiteY145" fmla="*/ 154674 h 2297373"/>
              <a:gd name="connsiteX146" fmla="*/ 377588 w 6828429"/>
              <a:gd name="connsiteY146" fmla="*/ 154674 h 2297373"/>
              <a:gd name="connsiteX147" fmla="*/ 377588 w 6828429"/>
              <a:gd name="connsiteY147" fmla="*/ 113731 h 2297373"/>
              <a:gd name="connsiteX148" fmla="*/ 336644 w 6828429"/>
              <a:gd name="connsiteY148" fmla="*/ 113731 h 2297373"/>
              <a:gd name="connsiteX149" fmla="*/ 336644 w 6828429"/>
              <a:gd name="connsiteY149" fmla="*/ 113731 h 2297373"/>
              <a:gd name="connsiteX150" fmla="*/ 336644 w 6828429"/>
              <a:gd name="connsiteY150" fmla="*/ 90985 h 2297373"/>
              <a:gd name="connsiteX151" fmla="*/ 272955 w 6828429"/>
              <a:gd name="connsiteY151" fmla="*/ 90985 h 2297373"/>
              <a:gd name="connsiteX152" fmla="*/ 272955 w 6828429"/>
              <a:gd name="connsiteY152" fmla="*/ 72788 h 2297373"/>
              <a:gd name="connsiteX153" fmla="*/ 241110 w 6828429"/>
              <a:gd name="connsiteY153" fmla="*/ 72788 h 2297373"/>
              <a:gd name="connsiteX154" fmla="*/ 241110 w 6828429"/>
              <a:gd name="connsiteY154" fmla="*/ 45492 h 2297373"/>
              <a:gd name="connsiteX155" fmla="*/ 159223 w 6828429"/>
              <a:gd name="connsiteY155" fmla="*/ 45492 h 2297373"/>
              <a:gd name="connsiteX156" fmla="*/ 159223 w 6828429"/>
              <a:gd name="connsiteY156" fmla="*/ 13648 h 2297373"/>
              <a:gd name="connsiteX157" fmla="*/ 27295 w 6828429"/>
              <a:gd name="connsiteY157" fmla="*/ 13648 h 2297373"/>
              <a:gd name="connsiteX158" fmla="*/ 27295 w 6828429"/>
              <a:gd name="connsiteY158" fmla="*/ 0 h 2297373"/>
              <a:gd name="connsiteX159" fmla="*/ 0 w 6828429"/>
              <a:gd name="connsiteY159" fmla="*/ 0 h 2297373"/>
              <a:gd name="connsiteX0" fmla="*/ 6828429 w 6828429"/>
              <a:gd name="connsiteY0" fmla="*/ 2297373 h 2297373"/>
              <a:gd name="connsiteX1" fmla="*/ 5213444 w 6828429"/>
              <a:gd name="connsiteY1" fmla="*/ 2297373 h 2297373"/>
              <a:gd name="connsiteX2" fmla="*/ 5213444 w 6828429"/>
              <a:gd name="connsiteY2" fmla="*/ 2251880 h 2297373"/>
              <a:gd name="connsiteX3" fmla="*/ 4708477 w 6828429"/>
              <a:gd name="connsiteY3" fmla="*/ 2251880 h 2297373"/>
              <a:gd name="connsiteX4" fmla="*/ 4708477 w 6828429"/>
              <a:gd name="connsiteY4" fmla="*/ 2215486 h 2297373"/>
              <a:gd name="connsiteX5" fmla="*/ 4235355 w 6828429"/>
              <a:gd name="connsiteY5" fmla="*/ 2215486 h 2297373"/>
              <a:gd name="connsiteX6" fmla="*/ 4235355 w 6828429"/>
              <a:gd name="connsiteY6" fmla="*/ 2156346 h 2297373"/>
              <a:gd name="connsiteX7" fmla="*/ 4198961 w 6828429"/>
              <a:gd name="connsiteY7" fmla="*/ 2156346 h 2297373"/>
              <a:gd name="connsiteX8" fmla="*/ 4198961 w 6828429"/>
              <a:gd name="connsiteY8" fmla="*/ 2119952 h 2297373"/>
              <a:gd name="connsiteX9" fmla="*/ 4117074 w 6828429"/>
              <a:gd name="connsiteY9" fmla="*/ 2119952 h 2297373"/>
              <a:gd name="connsiteX10" fmla="*/ 4117074 w 6828429"/>
              <a:gd name="connsiteY10" fmla="*/ 2106304 h 2297373"/>
              <a:gd name="connsiteX11" fmla="*/ 4030638 w 6828429"/>
              <a:gd name="connsiteY11" fmla="*/ 2106304 h 2297373"/>
              <a:gd name="connsiteX12" fmla="*/ 4030638 w 6828429"/>
              <a:gd name="connsiteY12" fmla="*/ 2092657 h 2297373"/>
              <a:gd name="connsiteX13" fmla="*/ 3762232 w 6828429"/>
              <a:gd name="connsiteY13" fmla="*/ 2092657 h 2297373"/>
              <a:gd name="connsiteX14" fmla="*/ 3762232 w 6828429"/>
              <a:gd name="connsiteY14" fmla="*/ 2060812 h 2297373"/>
              <a:gd name="connsiteX15" fmla="*/ 3648501 w 6828429"/>
              <a:gd name="connsiteY15" fmla="*/ 2060812 h 2297373"/>
              <a:gd name="connsiteX16" fmla="*/ 3648501 w 6828429"/>
              <a:gd name="connsiteY16" fmla="*/ 2060812 h 2297373"/>
              <a:gd name="connsiteX17" fmla="*/ 3616656 w 6828429"/>
              <a:gd name="connsiteY17" fmla="*/ 2028967 h 2297373"/>
              <a:gd name="connsiteX18" fmla="*/ 3616656 w 6828429"/>
              <a:gd name="connsiteY18" fmla="*/ 2001671 h 2297373"/>
              <a:gd name="connsiteX19" fmla="*/ 3580262 w 6828429"/>
              <a:gd name="connsiteY19" fmla="*/ 2001671 h 2297373"/>
              <a:gd name="connsiteX20" fmla="*/ 3580262 w 6828429"/>
              <a:gd name="connsiteY20" fmla="*/ 1956179 h 2297373"/>
              <a:gd name="connsiteX21" fmla="*/ 3493826 w 6828429"/>
              <a:gd name="connsiteY21" fmla="*/ 1956179 h 2297373"/>
              <a:gd name="connsiteX22" fmla="*/ 3493826 w 6828429"/>
              <a:gd name="connsiteY22" fmla="*/ 1937982 h 2297373"/>
              <a:gd name="connsiteX23" fmla="*/ 3421038 w 6828429"/>
              <a:gd name="connsiteY23" fmla="*/ 1937982 h 2297373"/>
              <a:gd name="connsiteX24" fmla="*/ 3421038 w 6828429"/>
              <a:gd name="connsiteY24" fmla="*/ 1919785 h 2297373"/>
              <a:gd name="connsiteX25" fmla="*/ 3421038 w 6828429"/>
              <a:gd name="connsiteY25" fmla="*/ 1919785 h 2297373"/>
              <a:gd name="connsiteX26" fmla="*/ 3402841 w 6828429"/>
              <a:gd name="connsiteY26" fmla="*/ 1901588 h 2297373"/>
              <a:gd name="connsiteX27" fmla="*/ 3325504 w 6828429"/>
              <a:gd name="connsiteY27" fmla="*/ 1901588 h 2297373"/>
              <a:gd name="connsiteX28" fmla="*/ 3325504 w 6828429"/>
              <a:gd name="connsiteY28" fmla="*/ 1887940 h 2297373"/>
              <a:gd name="connsiteX29" fmla="*/ 3220871 w 6828429"/>
              <a:gd name="connsiteY29" fmla="*/ 1887940 h 2297373"/>
              <a:gd name="connsiteX30" fmla="*/ 3220871 w 6828429"/>
              <a:gd name="connsiteY30" fmla="*/ 1865194 h 2297373"/>
              <a:gd name="connsiteX31" fmla="*/ 3157182 w 6828429"/>
              <a:gd name="connsiteY31" fmla="*/ 1865194 h 2297373"/>
              <a:gd name="connsiteX32" fmla="*/ 3157182 w 6828429"/>
              <a:gd name="connsiteY32" fmla="*/ 1842448 h 2297373"/>
              <a:gd name="connsiteX33" fmla="*/ 3088943 w 6828429"/>
              <a:gd name="connsiteY33" fmla="*/ 1842448 h 2297373"/>
              <a:gd name="connsiteX34" fmla="*/ 3088943 w 6828429"/>
              <a:gd name="connsiteY34" fmla="*/ 1815152 h 2297373"/>
              <a:gd name="connsiteX35" fmla="*/ 3057098 w 6828429"/>
              <a:gd name="connsiteY35" fmla="*/ 1815152 h 2297373"/>
              <a:gd name="connsiteX36" fmla="*/ 3057098 w 6828429"/>
              <a:gd name="connsiteY36" fmla="*/ 1783307 h 2297373"/>
              <a:gd name="connsiteX37" fmla="*/ 2984310 w 6828429"/>
              <a:gd name="connsiteY37" fmla="*/ 1783307 h 2297373"/>
              <a:gd name="connsiteX38" fmla="*/ 2984310 w 6828429"/>
              <a:gd name="connsiteY38" fmla="*/ 1751463 h 2297373"/>
              <a:gd name="connsiteX39" fmla="*/ 2943367 w 6828429"/>
              <a:gd name="connsiteY39" fmla="*/ 1751463 h 2297373"/>
              <a:gd name="connsiteX40" fmla="*/ 2943367 w 6828429"/>
              <a:gd name="connsiteY40" fmla="*/ 1715068 h 2297373"/>
              <a:gd name="connsiteX41" fmla="*/ 2888776 w 6828429"/>
              <a:gd name="connsiteY41" fmla="*/ 1715068 h 2297373"/>
              <a:gd name="connsiteX42" fmla="*/ 2888776 w 6828429"/>
              <a:gd name="connsiteY42" fmla="*/ 1665027 h 2297373"/>
              <a:gd name="connsiteX43" fmla="*/ 2843283 w 6828429"/>
              <a:gd name="connsiteY43" fmla="*/ 1665027 h 2297373"/>
              <a:gd name="connsiteX44" fmla="*/ 2843283 w 6828429"/>
              <a:gd name="connsiteY44" fmla="*/ 1624083 h 2297373"/>
              <a:gd name="connsiteX45" fmla="*/ 2788692 w 6828429"/>
              <a:gd name="connsiteY45" fmla="*/ 1624083 h 2297373"/>
              <a:gd name="connsiteX46" fmla="*/ 2788692 w 6828429"/>
              <a:gd name="connsiteY46" fmla="*/ 1601337 h 2297373"/>
              <a:gd name="connsiteX47" fmla="*/ 2743200 w 6828429"/>
              <a:gd name="connsiteY47" fmla="*/ 1601337 h 2297373"/>
              <a:gd name="connsiteX48" fmla="*/ 2743200 w 6828429"/>
              <a:gd name="connsiteY48" fmla="*/ 1578591 h 2297373"/>
              <a:gd name="connsiteX49" fmla="*/ 2711355 w 6828429"/>
              <a:gd name="connsiteY49" fmla="*/ 1578591 h 2297373"/>
              <a:gd name="connsiteX50" fmla="*/ 2711355 w 6828429"/>
              <a:gd name="connsiteY50" fmla="*/ 1533098 h 2297373"/>
              <a:gd name="connsiteX51" fmla="*/ 2624919 w 6828429"/>
              <a:gd name="connsiteY51" fmla="*/ 1533098 h 2297373"/>
              <a:gd name="connsiteX52" fmla="*/ 2624919 w 6828429"/>
              <a:gd name="connsiteY52" fmla="*/ 1510352 h 2297373"/>
              <a:gd name="connsiteX53" fmla="*/ 2565779 w 6828429"/>
              <a:gd name="connsiteY53" fmla="*/ 1510352 h 2297373"/>
              <a:gd name="connsiteX54" fmla="*/ 2565779 w 6828429"/>
              <a:gd name="connsiteY54" fmla="*/ 1492155 h 2297373"/>
              <a:gd name="connsiteX55" fmla="*/ 2565779 w 6828429"/>
              <a:gd name="connsiteY55" fmla="*/ 1492155 h 2297373"/>
              <a:gd name="connsiteX56" fmla="*/ 2543033 w 6828429"/>
              <a:gd name="connsiteY56" fmla="*/ 1469409 h 2297373"/>
              <a:gd name="connsiteX57" fmla="*/ 2429301 w 6828429"/>
              <a:gd name="connsiteY57" fmla="*/ 1469409 h 2297373"/>
              <a:gd name="connsiteX58" fmla="*/ 2429301 w 6828429"/>
              <a:gd name="connsiteY58" fmla="*/ 1423916 h 2297373"/>
              <a:gd name="connsiteX59" fmla="*/ 2361062 w 6828429"/>
              <a:gd name="connsiteY59" fmla="*/ 1423916 h 2297373"/>
              <a:gd name="connsiteX60" fmla="*/ 2361062 w 6828429"/>
              <a:gd name="connsiteY60" fmla="*/ 1401170 h 2297373"/>
              <a:gd name="connsiteX61" fmla="*/ 2324668 w 6828429"/>
              <a:gd name="connsiteY61" fmla="*/ 1401170 h 2297373"/>
              <a:gd name="connsiteX62" fmla="*/ 2324668 w 6828429"/>
              <a:gd name="connsiteY62" fmla="*/ 1351128 h 2297373"/>
              <a:gd name="connsiteX63" fmla="*/ 2197289 w 6828429"/>
              <a:gd name="connsiteY63" fmla="*/ 1351128 h 2297373"/>
              <a:gd name="connsiteX64" fmla="*/ 2197289 w 6828429"/>
              <a:gd name="connsiteY64" fmla="*/ 1332931 h 2297373"/>
              <a:gd name="connsiteX65" fmla="*/ 2147247 w 6828429"/>
              <a:gd name="connsiteY65" fmla="*/ 1332931 h 2297373"/>
              <a:gd name="connsiteX66" fmla="*/ 2147247 w 6828429"/>
              <a:gd name="connsiteY66" fmla="*/ 1291988 h 2297373"/>
              <a:gd name="connsiteX67" fmla="*/ 2079009 w 6828429"/>
              <a:gd name="connsiteY67" fmla="*/ 1291988 h 2297373"/>
              <a:gd name="connsiteX68" fmla="*/ 2079009 w 6828429"/>
              <a:gd name="connsiteY68" fmla="*/ 1255594 h 2297373"/>
              <a:gd name="connsiteX69" fmla="*/ 2047164 w 6828429"/>
              <a:gd name="connsiteY69" fmla="*/ 1255594 h 2297373"/>
              <a:gd name="connsiteX70" fmla="*/ 2047164 w 6828429"/>
              <a:gd name="connsiteY70" fmla="*/ 1232848 h 2297373"/>
              <a:gd name="connsiteX71" fmla="*/ 2019868 w 6828429"/>
              <a:gd name="connsiteY71" fmla="*/ 1232848 h 2297373"/>
              <a:gd name="connsiteX72" fmla="*/ 2024418 w 6828429"/>
              <a:gd name="connsiteY72" fmla="*/ 1228298 h 2297373"/>
              <a:gd name="connsiteX73" fmla="*/ 1997122 w 6828429"/>
              <a:gd name="connsiteY73" fmla="*/ 1228298 h 2297373"/>
              <a:gd name="connsiteX74" fmla="*/ 1997122 w 6828429"/>
              <a:gd name="connsiteY74" fmla="*/ 1187355 h 2297373"/>
              <a:gd name="connsiteX75" fmla="*/ 1937982 w 6828429"/>
              <a:gd name="connsiteY75" fmla="*/ 1187355 h 2297373"/>
              <a:gd name="connsiteX76" fmla="*/ 1937982 w 6828429"/>
              <a:gd name="connsiteY76" fmla="*/ 1164609 h 2297373"/>
              <a:gd name="connsiteX77" fmla="*/ 1897038 w 6828429"/>
              <a:gd name="connsiteY77" fmla="*/ 1164609 h 2297373"/>
              <a:gd name="connsiteX78" fmla="*/ 1897038 w 6828429"/>
              <a:gd name="connsiteY78" fmla="*/ 1137313 h 2297373"/>
              <a:gd name="connsiteX79" fmla="*/ 1860644 w 6828429"/>
              <a:gd name="connsiteY79" fmla="*/ 1137313 h 2297373"/>
              <a:gd name="connsiteX80" fmla="*/ 1860644 w 6828429"/>
              <a:gd name="connsiteY80" fmla="*/ 1114567 h 2297373"/>
              <a:gd name="connsiteX81" fmla="*/ 1824250 w 6828429"/>
              <a:gd name="connsiteY81" fmla="*/ 1114567 h 2297373"/>
              <a:gd name="connsiteX82" fmla="*/ 1824250 w 6828429"/>
              <a:gd name="connsiteY82" fmla="*/ 1087271 h 2297373"/>
              <a:gd name="connsiteX83" fmla="*/ 1769659 w 6828429"/>
              <a:gd name="connsiteY83" fmla="*/ 1087271 h 2297373"/>
              <a:gd name="connsiteX84" fmla="*/ 1769659 w 6828429"/>
              <a:gd name="connsiteY84" fmla="*/ 1050877 h 2297373"/>
              <a:gd name="connsiteX85" fmla="*/ 1746913 w 6828429"/>
              <a:gd name="connsiteY85" fmla="*/ 1050877 h 2297373"/>
              <a:gd name="connsiteX86" fmla="*/ 1746913 w 6828429"/>
              <a:gd name="connsiteY86" fmla="*/ 1050877 h 2297373"/>
              <a:gd name="connsiteX87" fmla="*/ 1710519 w 6828429"/>
              <a:gd name="connsiteY87" fmla="*/ 1014483 h 2297373"/>
              <a:gd name="connsiteX88" fmla="*/ 1710519 w 6828429"/>
              <a:gd name="connsiteY88" fmla="*/ 946245 h 2297373"/>
              <a:gd name="connsiteX89" fmla="*/ 1651379 w 6828429"/>
              <a:gd name="connsiteY89" fmla="*/ 946245 h 2297373"/>
              <a:gd name="connsiteX90" fmla="*/ 1651379 w 6828429"/>
              <a:gd name="connsiteY90" fmla="*/ 905301 h 2297373"/>
              <a:gd name="connsiteX91" fmla="*/ 1610435 w 6828429"/>
              <a:gd name="connsiteY91" fmla="*/ 905301 h 2297373"/>
              <a:gd name="connsiteX92" fmla="*/ 1610435 w 6828429"/>
              <a:gd name="connsiteY92" fmla="*/ 873457 h 2297373"/>
              <a:gd name="connsiteX93" fmla="*/ 1569492 w 6828429"/>
              <a:gd name="connsiteY93" fmla="*/ 873457 h 2297373"/>
              <a:gd name="connsiteX94" fmla="*/ 1569492 w 6828429"/>
              <a:gd name="connsiteY94" fmla="*/ 850710 h 2297373"/>
              <a:gd name="connsiteX95" fmla="*/ 1524000 w 6828429"/>
              <a:gd name="connsiteY95" fmla="*/ 850710 h 2297373"/>
              <a:gd name="connsiteX96" fmla="*/ 1524000 w 6828429"/>
              <a:gd name="connsiteY96" fmla="*/ 841612 h 2297373"/>
              <a:gd name="connsiteX97" fmla="*/ 1478507 w 6828429"/>
              <a:gd name="connsiteY97" fmla="*/ 841612 h 2297373"/>
              <a:gd name="connsiteX98" fmla="*/ 1478507 w 6828429"/>
              <a:gd name="connsiteY98" fmla="*/ 818866 h 2297373"/>
              <a:gd name="connsiteX99" fmla="*/ 1437564 w 6828429"/>
              <a:gd name="connsiteY99" fmla="*/ 818866 h 2297373"/>
              <a:gd name="connsiteX100" fmla="*/ 1437564 w 6828429"/>
              <a:gd name="connsiteY100" fmla="*/ 791570 h 2297373"/>
              <a:gd name="connsiteX101" fmla="*/ 1410268 w 6828429"/>
              <a:gd name="connsiteY101" fmla="*/ 791570 h 2297373"/>
              <a:gd name="connsiteX102" fmla="*/ 1410268 w 6828429"/>
              <a:gd name="connsiteY102" fmla="*/ 768824 h 2297373"/>
              <a:gd name="connsiteX103" fmla="*/ 1369325 w 6828429"/>
              <a:gd name="connsiteY103" fmla="*/ 768824 h 2297373"/>
              <a:gd name="connsiteX104" fmla="*/ 1369325 w 6828429"/>
              <a:gd name="connsiteY104" fmla="*/ 746077 h 2297373"/>
              <a:gd name="connsiteX105" fmla="*/ 1310185 w 6828429"/>
              <a:gd name="connsiteY105" fmla="*/ 746077 h 2297373"/>
              <a:gd name="connsiteX106" fmla="*/ 1310185 w 6828429"/>
              <a:gd name="connsiteY106" fmla="*/ 723331 h 2297373"/>
              <a:gd name="connsiteX107" fmla="*/ 1260143 w 6828429"/>
              <a:gd name="connsiteY107" fmla="*/ 723331 h 2297373"/>
              <a:gd name="connsiteX108" fmla="*/ 1260143 w 6828429"/>
              <a:gd name="connsiteY108" fmla="*/ 696036 h 2297373"/>
              <a:gd name="connsiteX109" fmla="*/ 1182806 w 6828429"/>
              <a:gd name="connsiteY109" fmla="*/ 696036 h 2297373"/>
              <a:gd name="connsiteX110" fmla="*/ 1182806 w 6828429"/>
              <a:gd name="connsiteY110" fmla="*/ 668740 h 2297373"/>
              <a:gd name="connsiteX111" fmla="*/ 1141862 w 6828429"/>
              <a:gd name="connsiteY111" fmla="*/ 668740 h 2297373"/>
              <a:gd name="connsiteX112" fmla="*/ 1141862 w 6828429"/>
              <a:gd name="connsiteY112" fmla="*/ 595952 h 2297373"/>
              <a:gd name="connsiteX113" fmla="*/ 1064525 w 6828429"/>
              <a:gd name="connsiteY113" fmla="*/ 595952 h 2297373"/>
              <a:gd name="connsiteX114" fmla="*/ 1064525 w 6828429"/>
              <a:gd name="connsiteY114" fmla="*/ 541361 h 2297373"/>
              <a:gd name="connsiteX115" fmla="*/ 1064525 w 6828429"/>
              <a:gd name="connsiteY115" fmla="*/ 541361 h 2297373"/>
              <a:gd name="connsiteX116" fmla="*/ 1064525 w 6828429"/>
              <a:gd name="connsiteY116" fmla="*/ 541362 h 2297373"/>
              <a:gd name="connsiteX117" fmla="*/ 1050877 w 6828429"/>
              <a:gd name="connsiteY117" fmla="*/ 514066 h 2297373"/>
              <a:gd name="connsiteX118" fmla="*/ 991737 w 6828429"/>
              <a:gd name="connsiteY118" fmla="*/ 514066 h 2297373"/>
              <a:gd name="connsiteX119" fmla="*/ 991737 w 6828429"/>
              <a:gd name="connsiteY119" fmla="*/ 514066 h 2297373"/>
              <a:gd name="connsiteX120" fmla="*/ 973539 w 6828429"/>
              <a:gd name="connsiteY120" fmla="*/ 495868 h 2297373"/>
              <a:gd name="connsiteX121" fmla="*/ 973539 w 6828429"/>
              <a:gd name="connsiteY121" fmla="*/ 468573 h 2297373"/>
              <a:gd name="connsiteX122" fmla="*/ 918949 w 6828429"/>
              <a:gd name="connsiteY122" fmla="*/ 468573 h 2297373"/>
              <a:gd name="connsiteX123" fmla="*/ 918949 w 6828429"/>
              <a:gd name="connsiteY123" fmla="*/ 450376 h 2297373"/>
              <a:gd name="connsiteX124" fmla="*/ 887104 w 6828429"/>
              <a:gd name="connsiteY124" fmla="*/ 450376 h 2297373"/>
              <a:gd name="connsiteX125" fmla="*/ 887104 w 6828429"/>
              <a:gd name="connsiteY125" fmla="*/ 450376 h 2297373"/>
              <a:gd name="connsiteX126" fmla="*/ 887104 w 6828429"/>
              <a:gd name="connsiteY126" fmla="*/ 418531 h 2297373"/>
              <a:gd name="connsiteX127" fmla="*/ 855259 w 6828429"/>
              <a:gd name="connsiteY127" fmla="*/ 418531 h 2297373"/>
              <a:gd name="connsiteX128" fmla="*/ 855259 w 6828429"/>
              <a:gd name="connsiteY128" fmla="*/ 391236 h 2297373"/>
              <a:gd name="connsiteX129" fmla="*/ 818865 w 6828429"/>
              <a:gd name="connsiteY129" fmla="*/ 391236 h 2297373"/>
              <a:gd name="connsiteX130" fmla="*/ 818865 w 6828429"/>
              <a:gd name="connsiteY130" fmla="*/ 363940 h 2297373"/>
              <a:gd name="connsiteX131" fmla="*/ 796119 w 6828429"/>
              <a:gd name="connsiteY131" fmla="*/ 363940 h 2297373"/>
              <a:gd name="connsiteX132" fmla="*/ 796119 w 6828429"/>
              <a:gd name="connsiteY132" fmla="*/ 332095 h 2297373"/>
              <a:gd name="connsiteX133" fmla="*/ 755176 w 6828429"/>
              <a:gd name="connsiteY133" fmla="*/ 332095 h 2297373"/>
              <a:gd name="connsiteX134" fmla="*/ 755176 w 6828429"/>
              <a:gd name="connsiteY134" fmla="*/ 332095 h 2297373"/>
              <a:gd name="connsiteX135" fmla="*/ 732430 w 6828429"/>
              <a:gd name="connsiteY135" fmla="*/ 309349 h 2297373"/>
              <a:gd name="connsiteX136" fmla="*/ 714232 w 6828429"/>
              <a:gd name="connsiteY136" fmla="*/ 291151 h 2297373"/>
              <a:gd name="connsiteX137" fmla="*/ 714232 w 6828429"/>
              <a:gd name="connsiteY137" fmla="*/ 277504 h 2297373"/>
              <a:gd name="connsiteX138" fmla="*/ 664191 w 6828429"/>
              <a:gd name="connsiteY138" fmla="*/ 277504 h 2297373"/>
              <a:gd name="connsiteX139" fmla="*/ 664191 w 6828429"/>
              <a:gd name="connsiteY139" fmla="*/ 245660 h 2297373"/>
              <a:gd name="connsiteX140" fmla="*/ 564107 w 6828429"/>
              <a:gd name="connsiteY140" fmla="*/ 245660 h 2297373"/>
              <a:gd name="connsiteX141" fmla="*/ 564107 w 6828429"/>
              <a:gd name="connsiteY141" fmla="*/ 213815 h 2297373"/>
              <a:gd name="connsiteX142" fmla="*/ 495868 w 6828429"/>
              <a:gd name="connsiteY142" fmla="*/ 213815 h 2297373"/>
              <a:gd name="connsiteX143" fmla="*/ 495868 w 6828429"/>
              <a:gd name="connsiteY143" fmla="*/ 191068 h 2297373"/>
              <a:gd name="connsiteX144" fmla="*/ 441277 w 6828429"/>
              <a:gd name="connsiteY144" fmla="*/ 191068 h 2297373"/>
              <a:gd name="connsiteX145" fmla="*/ 441277 w 6828429"/>
              <a:gd name="connsiteY145" fmla="*/ 154674 h 2297373"/>
              <a:gd name="connsiteX146" fmla="*/ 377588 w 6828429"/>
              <a:gd name="connsiteY146" fmla="*/ 154674 h 2297373"/>
              <a:gd name="connsiteX147" fmla="*/ 377588 w 6828429"/>
              <a:gd name="connsiteY147" fmla="*/ 113731 h 2297373"/>
              <a:gd name="connsiteX148" fmla="*/ 336644 w 6828429"/>
              <a:gd name="connsiteY148" fmla="*/ 113731 h 2297373"/>
              <a:gd name="connsiteX149" fmla="*/ 336644 w 6828429"/>
              <a:gd name="connsiteY149" fmla="*/ 113731 h 2297373"/>
              <a:gd name="connsiteX150" fmla="*/ 336644 w 6828429"/>
              <a:gd name="connsiteY150" fmla="*/ 90985 h 2297373"/>
              <a:gd name="connsiteX151" fmla="*/ 272955 w 6828429"/>
              <a:gd name="connsiteY151" fmla="*/ 90985 h 2297373"/>
              <a:gd name="connsiteX152" fmla="*/ 272955 w 6828429"/>
              <a:gd name="connsiteY152" fmla="*/ 72788 h 2297373"/>
              <a:gd name="connsiteX153" fmla="*/ 241110 w 6828429"/>
              <a:gd name="connsiteY153" fmla="*/ 72788 h 2297373"/>
              <a:gd name="connsiteX154" fmla="*/ 241110 w 6828429"/>
              <a:gd name="connsiteY154" fmla="*/ 45492 h 2297373"/>
              <a:gd name="connsiteX155" fmla="*/ 159223 w 6828429"/>
              <a:gd name="connsiteY155" fmla="*/ 45492 h 2297373"/>
              <a:gd name="connsiteX156" fmla="*/ 159223 w 6828429"/>
              <a:gd name="connsiteY156" fmla="*/ 13648 h 2297373"/>
              <a:gd name="connsiteX157" fmla="*/ 27295 w 6828429"/>
              <a:gd name="connsiteY157" fmla="*/ 13648 h 2297373"/>
              <a:gd name="connsiteX158" fmla="*/ 27295 w 6828429"/>
              <a:gd name="connsiteY158" fmla="*/ 0 h 2297373"/>
              <a:gd name="connsiteX159" fmla="*/ 0 w 6828429"/>
              <a:gd name="connsiteY159" fmla="*/ 0 h 2297373"/>
              <a:gd name="connsiteX0" fmla="*/ 6828429 w 6828429"/>
              <a:gd name="connsiteY0" fmla="*/ 2297373 h 2297373"/>
              <a:gd name="connsiteX1" fmla="*/ 5213444 w 6828429"/>
              <a:gd name="connsiteY1" fmla="*/ 2297373 h 2297373"/>
              <a:gd name="connsiteX2" fmla="*/ 5213444 w 6828429"/>
              <a:gd name="connsiteY2" fmla="*/ 2251880 h 2297373"/>
              <a:gd name="connsiteX3" fmla="*/ 4708477 w 6828429"/>
              <a:gd name="connsiteY3" fmla="*/ 2251880 h 2297373"/>
              <a:gd name="connsiteX4" fmla="*/ 4708477 w 6828429"/>
              <a:gd name="connsiteY4" fmla="*/ 2215486 h 2297373"/>
              <a:gd name="connsiteX5" fmla="*/ 4235355 w 6828429"/>
              <a:gd name="connsiteY5" fmla="*/ 2215486 h 2297373"/>
              <a:gd name="connsiteX6" fmla="*/ 4235355 w 6828429"/>
              <a:gd name="connsiteY6" fmla="*/ 2156346 h 2297373"/>
              <a:gd name="connsiteX7" fmla="*/ 4198961 w 6828429"/>
              <a:gd name="connsiteY7" fmla="*/ 2156346 h 2297373"/>
              <a:gd name="connsiteX8" fmla="*/ 4198961 w 6828429"/>
              <a:gd name="connsiteY8" fmla="*/ 2119952 h 2297373"/>
              <a:gd name="connsiteX9" fmla="*/ 4117074 w 6828429"/>
              <a:gd name="connsiteY9" fmla="*/ 2119952 h 2297373"/>
              <a:gd name="connsiteX10" fmla="*/ 4117074 w 6828429"/>
              <a:gd name="connsiteY10" fmla="*/ 2106304 h 2297373"/>
              <a:gd name="connsiteX11" fmla="*/ 4030638 w 6828429"/>
              <a:gd name="connsiteY11" fmla="*/ 2106304 h 2297373"/>
              <a:gd name="connsiteX12" fmla="*/ 4030638 w 6828429"/>
              <a:gd name="connsiteY12" fmla="*/ 2092657 h 2297373"/>
              <a:gd name="connsiteX13" fmla="*/ 3762232 w 6828429"/>
              <a:gd name="connsiteY13" fmla="*/ 2092657 h 2297373"/>
              <a:gd name="connsiteX14" fmla="*/ 3762232 w 6828429"/>
              <a:gd name="connsiteY14" fmla="*/ 2060812 h 2297373"/>
              <a:gd name="connsiteX15" fmla="*/ 3648501 w 6828429"/>
              <a:gd name="connsiteY15" fmla="*/ 2060812 h 2297373"/>
              <a:gd name="connsiteX16" fmla="*/ 3648501 w 6828429"/>
              <a:gd name="connsiteY16" fmla="*/ 2060812 h 2297373"/>
              <a:gd name="connsiteX17" fmla="*/ 3616656 w 6828429"/>
              <a:gd name="connsiteY17" fmla="*/ 2028967 h 2297373"/>
              <a:gd name="connsiteX18" fmla="*/ 3616656 w 6828429"/>
              <a:gd name="connsiteY18" fmla="*/ 2001671 h 2297373"/>
              <a:gd name="connsiteX19" fmla="*/ 3580262 w 6828429"/>
              <a:gd name="connsiteY19" fmla="*/ 2001671 h 2297373"/>
              <a:gd name="connsiteX20" fmla="*/ 3580262 w 6828429"/>
              <a:gd name="connsiteY20" fmla="*/ 1956179 h 2297373"/>
              <a:gd name="connsiteX21" fmla="*/ 3493826 w 6828429"/>
              <a:gd name="connsiteY21" fmla="*/ 1956179 h 2297373"/>
              <a:gd name="connsiteX22" fmla="*/ 3493826 w 6828429"/>
              <a:gd name="connsiteY22" fmla="*/ 1937982 h 2297373"/>
              <a:gd name="connsiteX23" fmla="*/ 3421038 w 6828429"/>
              <a:gd name="connsiteY23" fmla="*/ 1937982 h 2297373"/>
              <a:gd name="connsiteX24" fmla="*/ 3421038 w 6828429"/>
              <a:gd name="connsiteY24" fmla="*/ 1919785 h 2297373"/>
              <a:gd name="connsiteX25" fmla="*/ 3421038 w 6828429"/>
              <a:gd name="connsiteY25" fmla="*/ 1919785 h 2297373"/>
              <a:gd name="connsiteX26" fmla="*/ 3402841 w 6828429"/>
              <a:gd name="connsiteY26" fmla="*/ 1901588 h 2297373"/>
              <a:gd name="connsiteX27" fmla="*/ 3325504 w 6828429"/>
              <a:gd name="connsiteY27" fmla="*/ 1901588 h 2297373"/>
              <a:gd name="connsiteX28" fmla="*/ 3325504 w 6828429"/>
              <a:gd name="connsiteY28" fmla="*/ 1887940 h 2297373"/>
              <a:gd name="connsiteX29" fmla="*/ 3220871 w 6828429"/>
              <a:gd name="connsiteY29" fmla="*/ 1887940 h 2297373"/>
              <a:gd name="connsiteX30" fmla="*/ 3220871 w 6828429"/>
              <a:gd name="connsiteY30" fmla="*/ 1865194 h 2297373"/>
              <a:gd name="connsiteX31" fmla="*/ 3157182 w 6828429"/>
              <a:gd name="connsiteY31" fmla="*/ 1865194 h 2297373"/>
              <a:gd name="connsiteX32" fmla="*/ 3157182 w 6828429"/>
              <a:gd name="connsiteY32" fmla="*/ 1842448 h 2297373"/>
              <a:gd name="connsiteX33" fmla="*/ 3088943 w 6828429"/>
              <a:gd name="connsiteY33" fmla="*/ 1842448 h 2297373"/>
              <a:gd name="connsiteX34" fmla="*/ 3088943 w 6828429"/>
              <a:gd name="connsiteY34" fmla="*/ 1815152 h 2297373"/>
              <a:gd name="connsiteX35" fmla="*/ 3057098 w 6828429"/>
              <a:gd name="connsiteY35" fmla="*/ 1815152 h 2297373"/>
              <a:gd name="connsiteX36" fmla="*/ 3057098 w 6828429"/>
              <a:gd name="connsiteY36" fmla="*/ 1783307 h 2297373"/>
              <a:gd name="connsiteX37" fmla="*/ 2984310 w 6828429"/>
              <a:gd name="connsiteY37" fmla="*/ 1783307 h 2297373"/>
              <a:gd name="connsiteX38" fmla="*/ 2984310 w 6828429"/>
              <a:gd name="connsiteY38" fmla="*/ 1751463 h 2297373"/>
              <a:gd name="connsiteX39" fmla="*/ 2943367 w 6828429"/>
              <a:gd name="connsiteY39" fmla="*/ 1751463 h 2297373"/>
              <a:gd name="connsiteX40" fmla="*/ 2943367 w 6828429"/>
              <a:gd name="connsiteY40" fmla="*/ 1715068 h 2297373"/>
              <a:gd name="connsiteX41" fmla="*/ 2888776 w 6828429"/>
              <a:gd name="connsiteY41" fmla="*/ 1715068 h 2297373"/>
              <a:gd name="connsiteX42" fmla="*/ 2888776 w 6828429"/>
              <a:gd name="connsiteY42" fmla="*/ 1665027 h 2297373"/>
              <a:gd name="connsiteX43" fmla="*/ 2843283 w 6828429"/>
              <a:gd name="connsiteY43" fmla="*/ 1665027 h 2297373"/>
              <a:gd name="connsiteX44" fmla="*/ 2843283 w 6828429"/>
              <a:gd name="connsiteY44" fmla="*/ 1624083 h 2297373"/>
              <a:gd name="connsiteX45" fmla="*/ 2788692 w 6828429"/>
              <a:gd name="connsiteY45" fmla="*/ 1624083 h 2297373"/>
              <a:gd name="connsiteX46" fmla="*/ 2788692 w 6828429"/>
              <a:gd name="connsiteY46" fmla="*/ 1601337 h 2297373"/>
              <a:gd name="connsiteX47" fmla="*/ 2743200 w 6828429"/>
              <a:gd name="connsiteY47" fmla="*/ 1601337 h 2297373"/>
              <a:gd name="connsiteX48" fmla="*/ 2743200 w 6828429"/>
              <a:gd name="connsiteY48" fmla="*/ 1578591 h 2297373"/>
              <a:gd name="connsiteX49" fmla="*/ 2711355 w 6828429"/>
              <a:gd name="connsiteY49" fmla="*/ 1578591 h 2297373"/>
              <a:gd name="connsiteX50" fmla="*/ 2711355 w 6828429"/>
              <a:gd name="connsiteY50" fmla="*/ 1533098 h 2297373"/>
              <a:gd name="connsiteX51" fmla="*/ 2624919 w 6828429"/>
              <a:gd name="connsiteY51" fmla="*/ 1533098 h 2297373"/>
              <a:gd name="connsiteX52" fmla="*/ 2624919 w 6828429"/>
              <a:gd name="connsiteY52" fmla="*/ 1510352 h 2297373"/>
              <a:gd name="connsiteX53" fmla="*/ 2565779 w 6828429"/>
              <a:gd name="connsiteY53" fmla="*/ 1510352 h 2297373"/>
              <a:gd name="connsiteX54" fmla="*/ 2565779 w 6828429"/>
              <a:gd name="connsiteY54" fmla="*/ 1492155 h 2297373"/>
              <a:gd name="connsiteX55" fmla="*/ 2565779 w 6828429"/>
              <a:gd name="connsiteY55" fmla="*/ 1492155 h 2297373"/>
              <a:gd name="connsiteX56" fmla="*/ 2543033 w 6828429"/>
              <a:gd name="connsiteY56" fmla="*/ 1469409 h 2297373"/>
              <a:gd name="connsiteX57" fmla="*/ 2429301 w 6828429"/>
              <a:gd name="connsiteY57" fmla="*/ 1469409 h 2297373"/>
              <a:gd name="connsiteX58" fmla="*/ 2429301 w 6828429"/>
              <a:gd name="connsiteY58" fmla="*/ 1423916 h 2297373"/>
              <a:gd name="connsiteX59" fmla="*/ 2361062 w 6828429"/>
              <a:gd name="connsiteY59" fmla="*/ 1423916 h 2297373"/>
              <a:gd name="connsiteX60" fmla="*/ 2361062 w 6828429"/>
              <a:gd name="connsiteY60" fmla="*/ 1401170 h 2297373"/>
              <a:gd name="connsiteX61" fmla="*/ 2324668 w 6828429"/>
              <a:gd name="connsiteY61" fmla="*/ 1401170 h 2297373"/>
              <a:gd name="connsiteX62" fmla="*/ 2324668 w 6828429"/>
              <a:gd name="connsiteY62" fmla="*/ 1351128 h 2297373"/>
              <a:gd name="connsiteX63" fmla="*/ 2197289 w 6828429"/>
              <a:gd name="connsiteY63" fmla="*/ 1351128 h 2297373"/>
              <a:gd name="connsiteX64" fmla="*/ 2197289 w 6828429"/>
              <a:gd name="connsiteY64" fmla="*/ 1332931 h 2297373"/>
              <a:gd name="connsiteX65" fmla="*/ 2147247 w 6828429"/>
              <a:gd name="connsiteY65" fmla="*/ 1332931 h 2297373"/>
              <a:gd name="connsiteX66" fmla="*/ 2147247 w 6828429"/>
              <a:gd name="connsiteY66" fmla="*/ 1291988 h 2297373"/>
              <a:gd name="connsiteX67" fmla="*/ 2079009 w 6828429"/>
              <a:gd name="connsiteY67" fmla="*/ 1291988 h 2297373"/>
              <a:gd name="connsiteX68" fmla="*/ 2079009 w 6828429"/>
              <a:gd name="connsiteY68" fmla="*/ 1255594 h 2297373"/>
              <a:gd name="connsiteX69" fmla="*/ 2047164 w 6828429"/>
              <a:gd name="connsiteY69" fmla="*/ 1255594 h 2297373"/>
              <a:gd name="connsiteX70" fmla="*/ 2047164 w 6828429"/>
              <a:gd name="connsiteY70" fmla="*/ 1232848 h 2297373"/>
              <a:gd name="connsiteX71" fmla="*/ 2019868 w 6828429"/>
              <a:gd name="connsiteY71" fmla="*/ 1232848 h 2297373"/>
              <a:gd name="connsiteX72" fmla="*/ 2024418 w 6828429"/>
              <a:gd name="connsiteY72" fmla="*/ 1228298 h 2297373"/>
              <a:gd name="connsiteX73" fmla="*/ 1997122 w 6828429"/>
              <a:gd name="connsiteY73" fmla="*/ 1228298 h 2297373"/>
              <a:gd name="connsiteX74" fmla="*/ 1997122 w 6828429"/>
              <a:gd name="connsiteY74" fmla="*/ 1187355 h 2297373"/>
              <a:gd name="connsiteX75" fmla="*/ 1937982 w 6828429"/>
              <a:gd name="connsiteY75" fmla="*/ 1187355 h 2297373"/>
              <a:gd name="connsiteX76" fmla="*/ 1937982 w 6828429"/>
              <a:gd name="connsiteY76" fmla="*/ 1164609 h 2297373"/>
              <a:gd name="connsiteX77" fmla="*/ 1897038 w 6828429"/>
              <a:gd name="connsiteY77" fmla="*/ 1164609 h 2297373"/>
              <a:gd name="connsiteX78" fmla="*/ 1897038 w 6828429"/>
              <a:gd name="connsiteY78" fmla="*/ 1137313 h 2297373"/>
              <a:gd name="connsiteX79" fmla="*/ 1860644 w 6828429"/>
              <a:gd name="connsiteY79" fmla="*/ 1137313 h 2297373"/>
              <a:gd name="connsiteX80" fmla="*/ 1860644 w 6828429"/>
              <a:gd name="connsiteY80" fmla="*/ 1114567 h 2297373"/>
              <a:gd name="connsiteX81" fmla="*/ 1824250 w 6828429"/>
              <a:gd name="connsiteY81" fmla="*/ 1114567 h 2297373"/>
              <a:gd name="connsiteX82" fmla="*/ 1824250 w 6828429"/>
              <a:gd name="connsiteY82" fmla="*/ 1087271 h 2297373"/>
              <a:gd name="connsiteX83" fmla="*/ 1769659 w 6828429"/>
              <a:gd name="connsiteY83" fmla="*/ 1087271 h 2297373"/>
              <a:gd name="connsiteX84" fmla="*/ 1769659 w 6828429"/>
              <a:gd name="connsiteY84" fmla="*/ 1050877 h 2297373"/>
              <a:gd name="connsiteX85" fmla="*/ 1746913 w 6828429"/>
              <a:gd name="connsiteY85" fmla="*/ 1050877 h 2297373"/>
              <a:gd name="connsiteX86" fmla="*/ 1746913 w 6828429"/>
              <a:gd name="connsiteY86" fmla="*/ 1050877 h 2297373"/>
              <a:gd name="connsiteX87" fmla="*/ 1710519 w 6828429"/>
              <a:gd name="connsiteY87" fmla="*/ 1014483 h 2297373"/>
              <a:gd name="connsiteX88" fmla="*/ 1710519 w 6828429"/>
              <a:gd name="connsiteY88" fmla="*/ 946245 h 2297373"/>
              <a:gd name="connsiteX89" fmla="*/ 1651379 w 6828429"/>
              <a:gd name="connsiteY89" fmla="*/ 946245 h 2297373"/>
              <a:gd name="connsiteX90" fmla="*/ 1651379 w 6828429"/>
              <a:gd name="connsiteY90" fmla="*/ 905301 h 2297373"/>
              <a:gd name="connsiteX91" fmla="*/ 1610435 w 6828429"/>
              <a:gd name="connsiteY91" fmla="*/ 905301 h 2297373"/>
              <a:gd name="connsiteX92" fmla="*/ 1610435 w 6828429"/>
              <a:gd name="connsiteY92" fmla="*/ 873457 h 2297373"/>
              <a:gd name="connsiteX93" fmla="*/ 1569492 w 6828429"/>
              <a:gd name="connsiteY93" fmla="*/ 873457 h 2297373"/>
              <a:gd name="connsiteX94" fmla="*/ 1569492 w 6828429"/>
              <a:gd name="connsiteY94" fmla="*/ 850710 h 2297373"/>
              <a:gd name="connsiteX95" fmla="*/ 1524000 w 6828429"/>
              <a:gd name="connsiteY95" fmla="*/ 850710 h 2297373"/>
              <a:gd name="connsiteX96" fmla="*/ 1524000 w 6828429"/>
              <a:gd name="connsiteY96" fmla="*/ 841612 h 2297373"/>
              <a:gd name="connsiteX97" fmla="*/ 1478507 w 6828429"/>
              <a:gd name="connsiteY97" fmla="*/ 841612 h 2297373"/>
              <a:gd name="connsiteX98" fmla="*/ 1478507 w 6828429"/>
              <a:gd name="connsiteY98" fmla="*/ 818866 h 2297373"/>
              <a:gd name="connsiteX99" fmla="*/ 1437564 w 6828429"/>
              <a:gd name="connsiteY99" fmla="*/ 818866 h 2297373"/>
              <a:gd name="connsiteX100" fmla="*/ 1437564 w 6828429"/>
              <a:gd name="connsiteY100" fmla="*/ 791570 h 2297373"/>
              <a:gd name="connsiteX101" fmla="*/ 1410268 w 6828429"/>
              <a:gd name="connsiteY101" fmla="*/ 791570 h 2297373"/>
              <a:gd name="connsiteX102" fmla="*/ 1410268 w 6828429"/>
              <a:gd name="connsiteY102" fmla="*/ 768824 h 2297373"/>
              <a:gd name="connsiteX103" fmla="*/ 1369325 w 6828429"/>
              <a:gd name="connsiteY103" fmla="*/ 768824 h 2297373"/>
              <a:gd name="connsiteX104" fmla="*/ 1369325 w 6828429"/>
              <a:gd name="connsiteY104" fmla="*/ 746077 h 2297373"/>
              <a:gd name="connsiteX105" fmla="*/ 1310185 w 6828429"/>
              <a:gd name="connsiteY105" fmla="*/ 746077 h 2297373"/>
              <a:gd name="connsiteX106" fmla="*/ 1310185 w 6828429"/>
              <a:gd name="connsiteY106" fmla="*/ 723331 h 2297373"/>
              <a:gd name="connsiteX107" fmla="*/ 1260143 w 6828429"/>
              <a:gd name="connsiteY107" fmla="*/ 723331 h 2297373"/>
              <a:gd name="connsiteX108" fmla="*/ 1260143 w 6828429"/>
              <a:gd name="connsiteY108" fmla="*/ 696036 h 2297373"/>
              <a:gd name="connsiteX109" fmla="*/ 1182806 w 6828429"/>
              <a:gd name="connsiteY109" fmla="*/ 696036 h 2297373"/>
              <a:gd name="connsiteX110" fmla="*/ 1182806 w 6828429"/>
              <a:gd name="connsiteY110" fmla="*/ 668740 h 2297373"/>
              <a:gd name="connsiteX111" fmla="*/ 1141862 w 6828429"/>
              <a:gd name="connsiteY111" fmla="*/ 668740 h 2297373"/>
              <a:gd name="connsiteX112" fmla="*/ 1141862 w 6828429"/>
              <a:gd name="connsiteY112" fmla="*/ 595952 h 2297373"/>
              <a:gd name="connsiteX113" fmla="*/ 1064525 w 6828429"/>
              <a:gd name="connsiteY113" fmla="*/ 595952 h 2297373"/>
              <a:gd name="connsiteX114" fmla="*/ 1064525 w 6828429"/>
              <a:gd name="connsiteY114" fmla="*/ 541361 h 2297373"/>
              <a:gd name="connsiteX115" fmla="*/ 1064525 w 6828429"/>
              <a:gd name="connsiteY115" fmla="*/ 541361 h 2297373"/>
              <a:gd name="connsiteX116" fmla="*/ 1055427 w 6828429"/>
              <a:gd name="connsiteY116" fmla="*/ 559559 h 2297373"/>
              <a:gd name="connsiteX117" fmla="*/ 1050877 w 6828429"/>
              <a:gd name="connsiteY117" fmla="*/ 514066 h 2297373"/>
              <a:gd name="connsiteX118" fmla="*/ 991737 w 6828429"/>
              <a:gd name="connsiteY118" fmla="*/ 514066 h 2297373"/>
              <a:gd name="connsiteX119" fmla="*/ 991737 w 6828429"/>
              <a:gd name="connsiteY119" fmla="*/ 514066 h 2297373"/>
              <a:gd name="connsiteX120" fmla="*/ 973539 w 6828429"/>
              <a:gd name="connsiteY120" fmla="*/ 495868 h 2297373"/>
              <a:gd name="connsiteX121" fmla="*/ 973539 w 6828429"/>
              <a:gd name="connsiteY121" fmla="*/ 468573 h 2297373"/>
              <a:gd name="connsiteX122" fmla="*/ 918949 w 6828429"/>
              <a:gd name="connsiteY122" fmla="*/ 468573 h 2297373"/>
              <a:gd name="connsiteX123" fmla="*/ 918949 w 6828429"/>
              <a:gd name="connsiteY123" fmla="*/ 450376 h 2297373"/>
              <a:gd name="connsiteX124" fmla="*/ 887104 w 6828429"/>
              <a:gd name="connsiteY124" fmla="*/ 450376 h 2297373"/>
              <a:gd name="connsiteX125" fmla="*/ 887104 w 6828429"/>
              <a:gd name="connsiteY125" fmla="*/ 450376 h 2297373"/>
              <a:gd name="connsiteX126" fmla="*/ 887104 w 6828429"/>
              <a:gd name="connsiteY126" fmla="*/ 418531 h 2297373"/>
              <a:gd name="connsiteX127" fmla="*/ 855259 w 6828429"/>
              <a:gd name="connsiteY127" fmla="*/ 418531 h 2297373"/>
              <a:gd name="connsiteX128" fmla="*/ 855259 w 6828429"/>
              <a:gd name="connsiteY128" fmla="*/ 391236 h 2297373"/>
              <a:gd name="connsiteX129" fmla="*/ 818865 w 6828429"/>
              <a:gd name="connsiteY129" fmla="*/ 391236 h 2297373"/>
              <a:gd name="connsiteX130" fmla="*/ 818865 w 6828429"/>
              <a:gd name="connsiteY130" fmla="*/ 363940 h 2297373"/>
              <a:gd name="connsiteX131" fmla="*/ 796119 w 6828429"/>
              <a:gd name="connsiteY131" fmla="*/ 363940 h 2297373"/>
              <a:gd name="connsiteX132" fmla="*/ 796119 w 6828429"/>
              <a:gd name="connsiteY132" fmla="*/ 332095 h 2297373"/>
              <a:gd name="connsiteX133" fmla="*/ 755176 w 6828429"/>
              <a:gd name="connsiteY133" fmla="*/ 332095 h 2297373"/>
              <a:gd name="connsiteX134" fmla="*/ 755176 w 6828429"/>
              <a:gd name="connsiteY134" fmla="*/ 332095 h 2297373"/>
              <a:gd name="connsiteX135" fmla="*/ 732430 w 6828429"/>
              <a:gd name="connsiteY135" fmla="*/ 309349 h 2297373"/>
              <a:gd name="connsiteX136" fmla="*/ 714232 w 6828429"/>
              <a:gd name="connsiteY136" fmla="*/ 291151 h 2297373"/>
              <a:gd name="connsiteX137" fmla="*/ 714232 w 6828429"/>
              <a:gd name="connsiteY137" fmla="*/ 277504 h 2297373"/>
              <a:gd name="connsiteX138" fmla="*/ 664191 w 6828429"/>
              <a:gd name="connsiteY138" fmla="*/ 277504 h 2297373"/>
              <a:gd name="connsiteX139" fmla="*/ 664191 w 6828429"/>
              <a:gd name="connsiteY139" fmla="*/ 245660 h 2297373"/>
              <a:gd name="connsiteX140" fmla="*/ 564107 w 6828429"/>
              <a:gd name="connsiteY140" fmla="*/ 245660 h 2297373"/>
              <a:gd name="connsiteX141" fmla="*/ 564107 w 6828429"/>
              <a:gd name="connsiteY141" fmla="*/ 213815 h 2297373"/>
              <a:gd name="connsiteX142" fmla="*/ 495868 w 6828429"/>
              <a:gd name="connsiteY142" fmla="*/ 213815 h 2297373"/>
              <a:gd name="connsiteX143" fmla="*/ 495868 w 6828429"/>
              <a:gd name="connsiteY143" fmla="*/ 191068 h 2297373"/>
              <a:gd name="connsiteX144" fmla="*/ 441277 w 6828429"/>
              <a:gd name="connsiteY144" fmla="*/ 191068 h 2297373"/>
              <a:gd name="connsiteX145" fmla="*/ 441277 w 6828429"/>
              <a:gd name="connsiteY145" fmla="*/ 154674 h 2297373"/>
              <a:gd name="connsiteX146" fmla="*/ 377588 w 6828429"/>
              <a:gd name="connsiteY146" fmla="*/ 154674 h 2297373"/>
              <a:gd name="connsiteX147" fmla="*/ 377588 w 6828429"/>
              <a:gd name="connsiteY147" fmla="*/ 113731 h 2297373"/>
              <a:gd name="connsiteX148" fmla="*/ 336644 w 6828429"/>
              <a:gd name="connsiteY148" fmla="*/ 113731 h 2297373"/>
              <a:gd name="connsiteX149" fmla="*/ 336644 w 6828429"/>
              <a:gd name="connsiteY149" fmla="*/ 113731 h 2297373"/>
              <a:gd name="connsiteX150" fmla="*/ 336644 w 6828429"/>
              <a:gd name="connsiteY150" fmla="*/ 90985 h 2297373"/>
              <a:gd name="connsiteX151" fmla="*/ 272955 w 6828429"/>
              <a:gd name="connsiteY151" fmla="*/ 90985 h 2297373"/>
              <a:gd name="connsiteX152" fmla="*/ 272955 w 6828429"/>
              <a:gd name="connsiteY152" fmla="*/ 72788 h 2297373"/>
              <a:gd name="connsiteX153" fmla="*/ 241110 w 6828429"/>
              <a:gd name="connsiteY153" fmla="*/ 72788 h 2297373"/>
              <a:gd name="connsiteX154" fmla="*/ 241110 w 6828429"/>
              <a:gd name="connsiteY154" fmla="*/ 45492 h 2297373"/>
              <a:gd name="connsiteX155" fmla="*/ 159223 w 6828429"/>
              <a:gd name="connsiteY155" fmla="*/ 45492 h 2297373"/>
              <a:gd name="connsiteX156" fmla="*/ 159223 w 6828429"/>
              <a:gd name="connsiteY156" fmla="*/ 13648 h 2297373"/>
              <a:gd name="connsiteX157" fmla="*/ 27295 w 6828429"/>
              <a:gd name="connsiteY157" fmla="*/ 13648 h 2297373"/>
              <a:gd name="connsiteX158" fmla="*/ 27295 w 6828429"/>
              <a:gd name="connsiteY158" fmla="*/ 0 h 2297373"/>
              <a:gd name="connsiteX159" fmla="*/ 0 w 6828429"/>
              <a:gd name="connsiteY159" fmla="*/ 0 h 2297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6828429" h="2297373">
                <a:moveTo>
                  <a:pt x="6828429" y="2297373"/>
                </a:moveTo>
                <a:lnTo>
                  <a:pt x="5213444" y="2297373"/>
                </a:lnTo>
                <a:lnTo>
                  <a:pt x="5213444" y="2251880"/>
                </a:lnTo>
                <a:lnTo>
                  <a:pt x="4708477" y="2251880"/>
                </a:lnTo>
                <a:lnTo>
                  <a:pt x="4708477" y="2215486"/>
                </a:lnTo>
                <a:lnTo>
                  <a:pt x="4235355" y="2215486"/>
                </a:lnTo>
                <a:lnTo>
                  <a:pt x="4235355" y="2156346"/>
                </a:lnTo>
                <a:lnTo>
                  <a:pt x="4198961" y="2156346"/>
                </a:lnTo>
                <a:lnTo>
                  <a:pt x="4198961" y="2119952"/>
                </a:lnTo>
                <a:lnTo>
                  <a:pt x="4117074" y="2119952"/>
                </a:lnTo>
                <a:lnTo>
                  <a:pt x="4117074" y="2106304"/>
                </a:lnTo>
                <a:lnTo>
                  <a:pt x="4030638" y="2106304"/>
                </a:lnTo>
                <a:lnTo>
                  <a:pt x="4030638" y="2092657"/>
                </a:lnTo>
                <a:lnTo>
                  <a:pt x="3762232" y="2092657"/>
                </a:lnTo>
                <a:lnTo>
                  <a:pt x="3762232" y="2060812"/>
                </a:lnTo>
                <a:lnTo>
                  <a:pt x="3648501" y="2060812"/>
                </a:lnTo>
                <a:lnTo>
                  <a:pt x="3648501" y="2060812"/>
                </a:lnTo>
                <a:lnTo>
                  <a:pt x="3616656" y="2028967"/>
                </a:lnTo>
                <a:lnTo>
                  <a:pt x="3616656" y="2001671"/>
                </a:lnTo>
                <a:lnTo>
                  <a:pt x="3580262" y="2001671"/>
                </a:lnTo>
                <a:lnTo>
                  <a:pt x="3580262" y="1956179"/>
                </a:lnTo>
                <a:lnTo>
                  <a:pt x="3493826" y="1956179"/>
                </a:lnTo>
                <a:lnTo>
                  <a:pt x="3493826" y="1937982"/>
                </a:lnTo>
                <a:lnTo>
                  <a:pt x="3421038" y="1937982"/>
                </a:lnTo>
                <a:lnTo>
                  <a:pt x="3421038" y="1919785"/>
                </a:lnTo>
                <a:lnTo>
                  <a:pt x="3421038" y="1919785"/>
                </a:lnTo>
                <a:lnTo>
                  <a:pt x="3402841" y="1901588"/>
                </a:lnTo>
                <a:lnTo>
                  <a:pt x="3325504" y="1901588"/>
                </a:lnTo>
                <a:lnTo>
                  <a:pt x="3325504" y="1887940"/>
                </a:lnTo>
                <a:lnTo>
                  <a:pt x="3220871" y="1887940"/>
                </a:lnTo>
                <a:lnTo>
                  <a:pt x="3220871" y="1865194"/>
                </a:lnTo>
                <a:lnTo>
                  <a:pt x="3157182" y="1865194"/>
                </a:lnTo>
                <a:lnTo>
                  <a:pt x="3157182" y="1842448"/>
                </a:lnTo>
                <a:lnTo>
                  <a:pt x="3088943" y="1842448"/>
                </a:lnTo>
                <a:lnTo>
                  <a:pt x="3088943" y="1815152"/>
                </a:lnTo>
                <a:lnTo>
                  <a:pt x="3057098" y="1815152"/>
                </a:lnTo>
                <a:lnTo>
                  <a:pt x="3057098" y="1783307"/>
                </a:lnTo>
                <a:lnTo>
                  <a:pt x="2984310" y="1783307"/>
                </a:lnTo>
                <a:lnTo>
                  <a:pt x="2984310" y="1751463"/>
                </a:lnTo>
                <a:lnTo>
                  <a:pt x="2943367" y="1751463"/>
                </a:lnTo>
                <a:lnTo>
                  <a:pt x="2943367" y="1715068"/>
                </a:lnTo>
                <a:lnTo>
                  <a:pt x="2888776" y="1715068"/>
                </a:lnTo>
                <a:lnTo>
                  <a:pt x="2888776" y="1665027"/>
                </a:lnTo>
                <a:lnTo>
                  <a:pt x="2843283" y="1665027"/>
                </a:lnTo>
                <a:lnTo>
                  <a:pt x="2843283" y="1624083"/>
                </a:lnTo>
                <a:lnTo>
                  <a:pt x="2788692" y="1624083"/>
                </a:lnTo>
                <a:lnTo>
                  <a:pt x="2788692" y="1601337"/>
                </a:lnTo>
                <a:lnTo>
                  <a:pt x="2743200" y="1601337"/>
                </a:lnTo>
                <a:lnTo>
                  <a:pt x="2743200" y="1578591"/>
                </a:lnTo>
                <a:lnTo>
                  <a:pt x="2711355" y="1578591"/>
                </a:lnTo>
                <a:lnTo>
                  <a:pt x="2711355" y="1533098"/>
                </a:lnTo>
                <a:lnTo>
                  <a:pt x="2624919" y="1533098"/>
                </a:lnTo>
                <a:lnTo>
                  <a:pt x="2624919" y="1510352"/>
                </a:lnTo>
                <a:lnTo>
                  <a:pt x="2565779" y="1510352"/>
                </a:lnTo>
                <a:lnTo>
                  <a:pt x="2565779" y="1492155"/>
                </a:lnTo>
                <a:lnTo>
                  <a:pt x="2565779" y="1492155"/>
                </a:lnTo>
                <a:lnTo>
                  <a:pt x="2543033" y="1469409"/>
                </a:lnTo>
                <a:lnTo>
                  <a:pt x="2429301" y="1469409"/>
                </a:lnTo>
                <a:lnTo>
                  <a:pt x="2429301" y="1423916"/>
                </a:lnTo>
                <a:lnTo>
                  <a:pt x="2361062" y="1423916"/>
                </a:lnTo>
                <a:lnTo>
                  <a:pt x="2361062" y="1401170"/>
                </a:lnTo>
                <a:lnTo>
                  <a:pt x="2324668" y="1401170"/>
                </a:lnTo>
                <a:lnTo>
                  <a:pt x="2324668" y="1351128"/>
                </a:lnTo>
                <a:lnTo>
                  <a:pt x="2197289" y="1351128"/>
                </a:lnTo>
                <a:lnTo>
                  <a:pt x="2197289" y="1332931"/>
                </a:lnTo>
                <a:lnTo>
                  <a:pt x="2147247" y="1332931"/>
                </a:lnTo>
                <a:lnTo>
                  <a:pt x="2147247" y="1291988"/>
                </a:lnTo>
                <a:lnTo>
                  <a:pt x="2079009" y="1291988"/>
                </a:lnTo>
                <a:lnTo>
                  <a:pt x="2079009" y="1255594"/>
                </a:lnTo>
                <a:lnTo>
                  <a:pt x="2047164" y="1255594"/>
                </a:lnTo>
                <a:lnTo>
                  <a:pt x="2047164" y="1232848"/>
                </a:lnTo>
                <a:lnTo>
                  <a:pt x="2019868" y="1232848"/>
                </a:lnTo>
                <a:lnTo>
                  <a:pt x="2024418" y="1228298"/>
                </a:lnTo>
                <a:lnTo>
                  <a:pt x="1997122" y="1228298"/>
                </a:lnTo>
                <a:lnTo>
                  <a:pt x="1997122" y="1187355"/>
                </a:lnTo>
                <a:lnTo>
                  <a:pt x="1937982" y="1187355"/>
                </a:lnTo>
                <a:lnTo>
                  <a:pt x="1937982" y="1164609"/>
                </a:lnTo>
                <a:lnTo>
                  <a:pt x="1897038" y="1164609"/>
                </a:lnTo>
                <a:lnTo>
                  <a:pt x="1897038" y="1137313"/>
                </a:lnTo>
                <a:lnTo>
                  <a:pt x="1860644" y="1137313"/>
                </a:lnTo>
                <a:lnTo>
                  <a:pt x="1860644" y="1114567"/>
                </a:lnTo>
                <a:lnTo>
                  <a:pt x="1824250" y="1114567"/>
                </a:lnTo>
                <a:lnTo>
                  <a:pt x="1824250" y="1087271"/>
                </a:lnTo>
                <a:lnTo>
                  <a:pt x="1769659" y="1087271"/>
                </a:lnTo>
                <a:lnTo>
                  <a:pt x="1769659" y="1050877"/>
                </a:lnTo>
                <a:lnTo>
                  <a:pt x="1746913" y="1050877"/>
                </a:lnTo>
                <a:lnTo>
                  <a:pt x="1746913" y="1050877"/>
                </a:lnTo>
                <a:lnTo>
                  <a:pt x="1710519" y="1014483"/>
                </a:lnTo>
                <a:lnTo>
                  <a:pt x="1710519" y="946245"/>
                </a:lnTo>
                <a:lnTo>
                  <a:pt x="1651379" y="946245"/>
                </a:lnTo>
                <a:lnTo>
                  <a:pt x="1651379" y="905301"/>
                </a:lnTo>
                <a:lnTo>
                  <a:pt x="1610435" y="905301"/>
                </a:lnTo>
                <a:lnTo>
                  <a:pt x="1610435" y="873457"/>
                </a:lnTo>
                <a:lnTo>
                  <a:pt x="1569492" y="873457"/>
                </a:lnTo>
                <a:lnTo>
                  <a:pt x="1569492" y="850710"/>
                </a:lnTo>
                <a:lnTo>
                  <a:pt x="1524000" y="850710"/>
                </a:lnTo>
                <a:lnTo>
                  <a:pt x="1524000" y="841612"/>
                </a:lnTo>
                <a:lnTo>
                  <a:pt x="1478507" y="841612"/>
                </a:lnTo>
                <a:lnTo>
                  <a:pt x="1478507" y="818866"/>
                </a:lnTo>
                <a:lnTo>
                  <a:pt x="1437564" y="818866"/>
                </a:lnTo>
                <a:lnTo>
                  <a:pt x="1437564" y="791570"/>
                </a:lnTo>
                <a:lnTo>
                  <a:pt x="1410268" y="791570"/>
                </a:lnTo>
                <a:lnTo>
                  <a:pt x="1410268" y="768824"/>
                </a:lnTo>
                <a:lnTo>
                  <a:pt x="1369325" y="768824"/>
                </a:lnTo>
                <a:lnTo>
                  <a:pt x="1369325" y="746077"/>
                </a:lnTo>
                <a:lnTo>
                  <a:pt x="1310185" y="746077"/>
                </a:lnTo>
                <a:lnTo>
                  <a:pt x="1310185" y="723331"/>
                </a:lnTo>
                <a:lnTo>
                  <a:pt x="1260143" y="723331"/>
                </a:lnTo>
                <a:lnTo>
                  <a:pt x="1260143" y="696036"/>
                </a:lnTo>
                <a:lnTo>
                  <a:pt x="1182806" y="696036"/>
                </a:lnTo>
                <a:lnTo>
                  <a:pt x="1182806" y="668740"/>
                </a:lnTo>
                <a:lnTo>
                  <a:pt x="1141862" y="668740"/>
                </a:lnTo>
                <a:lnTo>
                  <a:pt x="1141862" y="595952"/>
                </a:lnTo>
                <a:lnTo>
                  <a:pt x="1064525" y="595952"/>
                </a:lnTo>
                <a:lnTo>
                  <a:pt x="1064525" y="541361"/>
                </a:lnTo>
                <a:lnTo>
                  <a:pt x="1064525" y="541361"/>
                </a:lnTo>
                <a:lnTo>
                  <a:pt x="1055427" y="559559"/>
                </a:lnTo>
                <a:lnTo>
                  <a:pt x="1050877" y="514066"/>
                </a:lnTo>
                <a:lnTo>
                  <a:pt x="991737" y="514066"/>
                </a:lnTo>
                <a:lnTo>
                  <a:pt x="991737" y="514066"/>
                </a:lnTo>
                <a:lnTo>
                  <a:pt x="973539" y="495868"/>
                </a:lnTo>
                <a:lnTo>
                  <a:pt x="973539" y="468573"/>
                </a:lnTo>
                <a:lnTo>
                  <a:pt x="918949" y="468573"/>
                </a:lnTo>
                <a:lnTo>
                  <a:pt x="918949" y="450376"/>
                </a:lnTo>
                <a:lnTo>
                  <a:pt x="887104" y="450376"/>
                </a:lnTo>
                <a:lnTo>
                  <a:pt x="887104" y="450376"/>
                </a:lnTo>
                <a:lnTo>
                  <a:pt x="887104" y="418531"/>
                </a:lnTo>
                <a:lnTo>
                  <a:pt x="855259" y="418531"/>
                </a:lnTo>
                <a:lnTo>
                  <a:pt x="855259" y="391236"/>
                </a:lnTo>
                <a:lnTo>
                  <a:pt x="818865" y="391236"/>
                </a:lnTo>
                <a:lnTo>
                  <a:pt x="818865" y="363940"/>
                </a:lnTo>
                <a:lnTo>
                  <a:pt x="796119" y="363940"/>
                </a:lnTo>
                <a:lnTo>
                  <a:pt x="796119" y="332095"/>
                </a:lnTo>
                <a:lnTo>
                  <a:pt x="755176" y="332095"/>
                </a:lnTo>
                <a:lnTo>
                  <a:pt x="755176" y="332095"/>
                </a:lnTo>
                <a:lnTo>
                  <a:pt x="732430" y="309349"/>
                </a:lnTo>
                <a:lnTo>
                  <a:pt x="714232" y="291151"/>
                </a:lnTo>
                <a:lnTo>
                  <a:pt x="714232" y="277504"/>
                </a:lnTo>
                <a:lnTo>
                  <a:pt x="664191" y="277504"/>
                </a:lnTo>
                <a:lnTo>
                  <a:pt x="664191" y="245660"/>
                </a:lnTo>
                <a:lnTo>
                  <a:pt x="564107" y="245660"/>
                </a:lnTo>
                <a:lnTo>
                  <a:pt x="564107" y="213815"/>
                </a:lnTo>
                <a:lnTo>
                  <a:pt x="495868" y="213815"/>
                </a:lnTo>
                <a:lnTo>
                  <a:pt x="495868" y="191068"/>
                </a:lnTo>
                <a:lnTo>
                  <a:pt x="441277" y="191068"/>
                </a:lnTo>
                <a:lnTo>
                  <a:pt x="441277" y="154674"/>
                </a:lnTo>
                <a:lnTo>
                  <a:pt x="377588" y="154674"/>
                </a:lnTo>
                <a:lnTo>
                  <a:pt x="377588" y="113731"/>
                </a:lnTo>
                <a:lnTo>
                  <a:pt x="336644" y="113731"/>
                </a:lnTo>
                <a:lnTo>
                  <a:pt x="336644" y="113731"/>
                </a:lnTo>
                <a:lnTo>
                  <a:pt x="336644" y="90985"/>
                </a:lnTo>
                <a:lnTo>
                  <a:pt x="272955" y="90985"/>
                </a:lnTo>
                <a:lnTo>
                  <a:pt x="272955" y="72788"/>
                </a:lnTo>
                <a:lnTo>
                  <a:pt x="241110" y="72788"/>
                </a:lnTo>
                <a:lnTo>
                  <a:pt x="241110" y="45492"/>
                </a:lnTo>
                <a:lnTo>
                  <a:pt x="159223" y="45492"/>
                </a:lnTo>
                <a:lnTo>
                  <a:pt x="159223" y="13648"/>
                </a:lnTo>
                <a:lnTo>
                  <a:pt x="27295" y="13648"/>
                </a:lnTo>
                <a:lnTo>
                  <a:pt x="27295" y="0"/>
                </a:lnTo>
                <a:lnTo>
                  <a:pt x="0" y="0"/>
                </a:lnTo>
              </a:path>
            </a:pathLst>
          </a:custGeom>
          <a:noFill/>
          <a:ln w="28575">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Arial"/>
              <a:ea typeface="+mn-ea"/>
              <a:cs typeface="Calibri" panose="020F0502020204030204" pitchFamily="34" charset="0"/>
            </a:endParaRPr>
          </a:p>
        </p:txBody>
      </p:sp>
      <p:sp>
        <p:nvSpPr>
          <p:cNvPr id="224" name="Freeform: Shape 223">
            <a:extLst>
              <a:ext uri="{FF2B5EF4-FFF2-40B4-BE49-F238E27FC236}">
                <a16:creationId xmlns:a16="http://schemas.microsoft.com/office/drawing/2014/main" id="{6F473763-9151-4855-96EE-DE3221F2E531}"/>
              </a:ext>
            </a:extLst>
          </p:cNvPr>
          <p:cNvSpPr/>
          <p:nvPr/>
        </p:nvSpPr>
        <p:spPr bwMode="auto">
          <a:xfrm>
            <a:off x="7089646" y="2711175"/>
            <a:ext cx="4746040" cy="1844104"/>
          </a:xfrm>
          <a:custGeom>
            <a:avLst/>
            <a:gdLst>
              <a:gd name="connsiteX0" fmla="*/ 6837528 w 6837528"/>
              <a:gd name="connsiteY0" fmla="*/ 2656765 h 2656765"/>
              <a:gd name="connsiteX1" fmla="*/ 6250674 w 6837528"/>
              <a:gd name="connsiteY1" fmla="*/ 2656765 h 2656765"/>
              <a:gd name="connsiteX2" fmla="*/ 6250674 w 6837528"/>
              <a:gd name="connsiteY2" fmla="*/ 2570329 h 2656765"/>
              <a:gd name="connsiteX3" fmla="*/ 5968620 w 6837528"/>
              <a:gd name="connsiteY3" fmla="*/ 2570329 h 2656765"/>
              <a:gd name="connsiteX4" fmla="*/ 5968620 w 6837528"/>
              <a:gd name="connsiteY4" fmla="*/ 2524836 h 2656765"/>
              <a:gd name="connsiteX5" fmla="*/ 5727510 w 6837528"/>
              <a:gd name="connsiteY5" fmla="*/ 2524836 h 2656765"/>
              <a:gd name="connsiteX6" fmla="*/ 5727510 w 6837528"/>
              <a:gd name="connsiteY6" fmla="*/ 2461147 h 2656765"/>
              <a:gd name="connsiteX7" fmla="*/ 5468203 w 6837528"/>
              <a:gd name="connsiteY7" fmla="*/ 2461147 h 2656765"/>
              <a:gd name="connsiteX8" fmla="*/ 5468203 w 6837528"/>
              <a:gd name="connsiteY8" fmla="*/ 2429302 h 2656765"/>
              <a:gd name="connsiteX9" fmla="*/ 5163403 w 6837528"/>
              <a:gd name="connsiteY9" fmla="*/ 2429302 h 2656765"/>
              <a:gd name="connsiteX10" fmla="*/ 5163403 w 6837528"/>
              <a:gd name="connsiteY10" fmla="*/ 2429302 h 2656765"/>
              <a:gd name="connsiteX11" fmla="*/ 5163403 w 6837528"/>
              <a:gd name="connsiteY11" fmla="*/ 2402006 h 2656765"/>
              <a:gd name="connsiteX12" fmla="*/ 4999629 w 6837528"/>
              <a:gd name="connsiteY12" fmla="*/ 2402006 h 2656765"/>
              <a:gd name="connsiteX13" fmla="*/ 4999629 w 6837528"/>
              <a:gd name="connsiteY13" fmla="*/ 2402006 h 2656765"/>
              <a:gd name="connsiteX14" fmla="*/ 4999629 w 6837528"/>
              <a:gd name="connsiteY14" fmla="*/ 2361063 h 2656765"/>
              <a:gd name="connsiteX15" fmla="*/ 4749420 w 6837528"/>
              <a:gd name="connsiteY15" fmla="*/ 2361063 h 2656765"/>
              <a:gd name="connsiteX16" fmla="*/ 4749420 w 6837528"/>
              <a:gd name="connsiteY16" fmla="*/ 2361063 h 2656765"/>
              <a:gd name="connsiteX17" fmla="*/ 4749420 w 6837528"/>
              <a:gd name="connsiteY17" fmla="*/ 2329218 h 2656765"/>
              <a:gd name="connsiteX18" fmla="*/ 4481015 w 6837528"/>
              <a:gd name="connsiteY18" fmla="*/ 2329218 h 2656765"/>
              <a:gd name="connsiteX19" fmla="*/ 4481015 w 6837528"/>
              <a:gd name="connsiteY19" fmla="*/ 2292824 h 2656765"/>
              <a:gd name="connsiteX20" fmla="*/ 4394579 w 6837528"/>
              <a:gd name="connsiteY20" fmla="*/ 2292824 h 2656765"/>
              <a:gd name="connsiteX21" fmla="*/ 4394579 w 6837528"/>
              <a:gd name="connsiteY21" fmla="*/ 2260979 h 2656765"/>
              <a:gd name="connsiteX22" fmla="*/ 4262650 w 6837528"/>
              <a:gd name="connsiteY22" fmla="*/ 2260979 h 2656765"/>
              <a:gd name="connsiteX23" fmla="*/ 4262650 w 6837528"/>
              <a:gd name="connsiteY23" fmla="*/ 2238233 h 2656765"/>
              <a:gd name="connsiteX24" fmla="*/ 4180764 w 6837528"/>
              <a:gd name="connsiteY24" fmla="*/ 2238233 h 2656765"/>
              <a:gd name="connsiteX25" fmla="*/ 4180764 w 6837528"/>
              <a:gd name="connsiteY25" fmla="*/ 2192741 h 2656765"/>
              <a:gd name="connsiteX26" fmla="*/ 4003343 w 6837528"/>
              <a:gd name="connsiteY26" fmla="*/ 2192741 h 2656765"/>
              <a:gd name="connsiteX27" fmla="*/ 4003343 w 6837528"/>
              <a:gd name="connsiteY27" fmla="*/ 2156347 h 2656765"/>
              <a:gd name="connsiteX28" fmla="*/ 3807725 w 6837528"/>
              <a:gd name="connsiteY28" fmla="*/ 2156347 h 2656765"/>
              <a:gd name="connsiteX29" fmla="*/ 3807725 w 6837528"/>
              <a:gd name="connsiteY29" fmla="*/ 2129051 h 2656765"/>
              <a:gd name="connsiteX30" fmla="*/ 3707641 w 6837528"/>
              <a:gd name="connsiteY30" fmla="*/ 2129051 h 2656765"/>
              <a:gd name="connsiteX31" fmla="*/ 3707641 w 6837528"/>
              <a:gd name="connsiteY31" fmla="*/ 2129051 h 2656765"/>
              <a:gd name="connsiteX32" fmla="*/ 3707641 w 6837528"/>
              <a:gd name="connsiteY32" fmla="*/ 2129051 h 2656765"/>
              <a:gd name="connsiteX33" fmla="*/ 3580262 w 6837528"/>
              <a:gd name="connsiteY33" fmla="*/ 2129051 h 2656765"/>
              <a:gd name="connsiteX34" fmla="*/ 3580262 w 6837528"/>
              <a:gd name="connsiteY34" fmla="*/ 2079009 h 2656765"/>
              <a:gd name="connsiteX35" fmla="*/ 3543868 w 6837528"/>
              <a:gd name="connsiteY35" fmla="*/ 2079009 h 2656765"/>
              <a:gd name="connsiteX36" fmla="*/ 3543868 w 6837528"/>
              <a:gd name="connsiteY36" fmla="*/ 2060812 h 2656765"/>
              <a:gd name="connsiteX37" fmla="*/ 3389194 w 6837528"/>
              <a:gd name="connsiteY37" fmla="*/ 2060812 h 2656765"/>
              <a:gd name="connsiteX38" fmla="*/ 3389194 w 6837528"/>
              <a:gd name="connsiteY38" fmla="*/ 2024418 h 2656765"/>
              <a:gd name="connsiteX39" fmla="*/ 3334603 w 6837528"/>
              <a:gd name="connsiteY39" fmla="*/ 2024418 h 2656765"/>
              <a:gd name="connsiteX40" fmla="*/ 3334603 w 6837528"/>
              <a:gd name="connsiteY40" fmla="*/ 1969827 h 2656765"/>
              <a:gd name="connsiteX41" fmla="*/ 3284561 w 6837528"/>
              <a:gd name="connsiteY41" fmla="*/ 1969827 h 2656765"/>
              <a:gd name="connsiteX42" fmla="*/ 3284561 w 6837528"/>
              <a:gd name="connsiteY42" fmla="*/ 1906138 h 2656765"/>
              <a:gd name="connsiteX43" fmla="*/ 3211773 w 6837528"/>
              <a:gd name="connsiteY43" fmla="*/ 1906138 h 2656765"/>
              <a:gd name="connsiteX44" fmla="*/ 3211773 w 6837528"/>
              <a:gd name="connsiteY44" fmla="*/ 1856096 h 2656765"/>
              <a:gd name="connsiteX45" fmla="*/ 3102591 w 6837528"/>
              <a:gd name="connsiteY45" fmla="*/ 1856096 h 2656765"/>
              <a:gd name="connsiteX46" fmla="*/ 3102591 w 6837528"/>
              <a:gd name="connsiteY46" fmla="*/ 1842448 h 2656765"/>
              <a:gd name="connsiteX47" fmla="*/ 3038901 w 6837528"/>
              <a:gd name="connsiteY47" fmla="*/ 1842448 h 2656765"/>
              <a:gd name="connsiteX48" fmla="*/ 3038901 w 6837528"/>
              <a:gd name="connsiteY48" fmla="*/ 1810603 h 2656765"/>
              <a:gd name="connsiteX49" fmla="*/ 2988859 w 6837528"/>
              <a:gd name="connsiteY49" fmla="*/ 1810603 h 2656765"/>
              <a:gd name="connsiteX50" fmla="*/ 2988859 w 6837528"/>
              <a:gd name="connsiteY50" fmla="*/ 1796956 h 2656765"/>
              <a:gd name="connsiteX51" fmla="*/ 2925170 w 6837528"/>
              <a:gd name="connsiteY51" fmla="*/ 1796956 h 2656765"/>
              <a:gd name="connsiteX52" fmla="*/ 2925170 w 6837528"/>
              <a:gd name="connsiteY52" fmla="*/ 1796956 h 2656765"/>
              <a:gd name="connsiteX53" fmla="*/ 2925170 w 6837528"/>
              <a:gd name="connsiteY53" fmla="*/ 1765111 h 2656765"/>
              <a:gd name="connsiteX54" fmla="*/ 2779594 w 6837528"/>
              <a:gd name="connsiteY54" fmla="*/ 1765111 h 2656765"/>
              <a:gd name="connsiteX55" fmla="*/ 2779594 w 6837528"/>
              <a:gd name="connsiteY55" fmla="*/ 1737815 h 2656765"/>
              <a:gd name="connsiteX56" fmla="*/ 2702256 w 6837528"/>
              <a:gd name="connsiteY56" fmla="*/ 1737815 h 2656765"/>
              <a:gd name="connsiteX57" fmla="*/ 2702256 w 6837528"/>
              <a:gd name="connsiteY57" fmla="*/ 1701421 h 2656765"/>
              <a:gd name="connsiteX58" fmla="*/ 2611271 w 6837528"/>
              <a:gd name="connsiteY58" fmla="*/ 1701421 h 2656765"/>
              <a:gd name="connsiteX59" fmla="*/ 2611271 w 6837528"/>
              <a:gd name="connsiteY59" fmla="*/ 1701421 h 2656765"/>
              <a:gd name="connsiteX60" fmla="*/ 2624919 w 6837528"/>
              <a:gd name="connsiteY60" fmla="*/ 1687773 h 2656765"/>
              <a:gd name="connsiteX61" fmla="*/ 2556680 w 6837528"/>
              <a:gd name="connsiteY61" fmla="*/ 1687773 h 2656765"/>
              <a:gd name="connsiteX62" fmla="*/ 2556680 w 6837528"/>
              <a:gd name="connsiteY62" fmla="*/ 1605887 h 2656765"/>
              <a:gd name="connsiteX63" fmla="*/ 2497540 w 6837528"/>
              <a:gd name="connsiteY63" fmla="*/ 1605887 h 2656765"/>
              <a:gd name="connsiteX64" fmla="*/ 2497540 w 6837528"/>
              <a:gd name="connsiteY64" fmla="*/ 1555845 h 2656765"/>
              <a:gd name="connsiteX65" fmla="*/ 2420203 w 6837528"/>
              <a:gd name="connsiteY65" fmla="*/ 1555845 h 2656765"/>
              <a:gd name="connsiteX66" fmla="*/ 2420203 w 6837528"/>
              <a:gd name="connsiteY66" fmla="*/ 1533099 h 2656765"/>
              <a:gd name="connsiteX67" fmla="*/ 2388358 w 6837528"/>
              <a:gd name="connsiteY67" fmla="*/ 1533099 h 2656765"/>
              <a:gd name="connsiteX68" fmla="*/ 2388358 w 6837528"/>
              <a:gd name="connsiteY68" fmla="*/ 1496705 h 2656765"/>
              <a:gd name="connsiteX69" fmla="*/ 2260979 w 6837528"/>
              <a:gd name="connsiteY69" fmla="*/ 1496705 h 2656765"/>
              <a:gd name="connsiteX70" fmla="*/ 2260979 w 6837528"/>
              <a:gd name="connsiteY70" fmla="*/ 1473959 h 2656765"/>
              <a:gd name="connsiteX71" fmla="*/ 2210937 w 6837528"/>
              <a:gd name="connsiteY71" fmla="*/ 1473959 h 2656765"/>
              <a:gd name="connsiteX72" fmla="*/ 2210937 w 6837528"/>
              <a:gd name="connsiteY72" fmla="*/ 1423917 h 2656765"/>
              <a:gd name="connsiteX73" fmla="*/ 2156346 w 6837528"/>
              <a:gd name="connsiteY73" fmla="*/ 1423917 h 2656765"/>
              <a:gd name="connsiteX74" fmla="*/ 2156346 w 6837528"/>
              <a:gd name="connsiteY74" fmla="*/ 1405720 h 2656765"/>
              <a:gd name="connsiteX75" fmla="*/ 2097206 w 6837528"/>
              <a:gd name="connsiteY75" fmla="*/ 1405720 h 2656765"/>
              <a:gd name="connsiteX76" fmla="*/ 2097206 w 6837528"/>
              <a:gd name="connsiteY76" fmla="*/ 1382973 h 2656765"/>
              <a:gd name="connsiteX77" fmla="*/ 2056262 w 6837528"/>
              <a:gd name="connsiteY77" fmla="*/ 1382973 h 2656765"/>
              <a:gd name="connsiteX78" fmla="*/ 2056262 w 6837528"/>
              <a:gd name="connsiteY78" fmla="*/ 1355678 h 2656765"/>
              <a:gd name="connsiteX79" fmla="*/ 2015319 w 6837528"/>
              <a:gd name="connsiteY79" fmla="*/ 1355678 h 2656765"/>
              <a:gd name="connsiteX80" fmla="*/ 2015319 w 6837528"/>
              <a:gd name="connsiteY80" fmla="*/ 1323833 h 2656765"/>
              <a:gd name="connsiteX81" fmla="*/ 1942531 w 6837528"/>
              <a:gd name="connsiteY81" fmla="*/ 1323833 h 2656765"/>
              <a:gd name="connsiteX82" fmla="*/ 1942531 w 6837528"/>
              <a:gd name="connsiteY82" fmla="*/ 1296538 h 2656765"/>
              <a:gd name="connsiteX83" fmla="*/ 1810603 w 6837528"/>
              <a:gd name="connsiteY83" fmla="*/ 1296538 h 2656765"/>
              <a:gd name="connsiteX84" fmla="*/ 1810603 w 6837528"/>
              <a:gd name="connsiteY84" fmla="*/ 1269242 h 2656765"/>
              <a:gd name="connsiteX85" fmla="*/ 1778758 w 6837528"/>
              <a:gd name="connsiteY85" fmla="*/ 1269242 h 2656765"/>
              <a:gd name="connsiteX86" fmla="*/ 1778758 w 6837528"/>
              <a:gd name="connsiteY86" fmla="*/ 1210102 h 2656765"/>
              <a:gd name="connsiteX87" fmla="*/ 1746913 w 6837528"/>
              <a:gd name="connsiteY87" fmla="*/ 1210102 h 2656765"/>
              <a:gd name="connsiteX88" fmla="*/ 1746913 w 6837528"/>
              <a:gd name="connsiteY88" fmla="*/ 1150962 h 2656765"/>
              <a:gd name="connsiteX89" fmla="*/ 1705970 w 6837528"/>
              <a:gd name="connsiteY89" fmla="*/ 1150962 h 2656765"/>
              <a:gd name="connsiteX90" fmla="*/ 1705970 w 6837528"/>
              <a:gd name="connsiteY90" fmla="*/ 1114568 h 2656765"/>
              <a:gd name="connsiteX91" fmla="*/ 1605886 w 6837528"/>
              <a:gd name="connsiteY91" fmla="*/ 1114568 h 2656765"/>
              <a:gd name="connsiteX92" fmla="*/ 1605886 w 6837528"/>
              <a:gd name="connsiteY92" fmla="*/ 1087272 h 2656765"/>
              <a:gd name="connsiteX93" fmla="*/ 1542197 w 6837528"/>
              <a:gd name="connsiteY93" fmla="*/ 1087272 h 2656765"/>
              <a:gd name="connsiteX94" fmla="*/ 1542197 w 6837528"/>
              <a:gd name="connsiteY94" fmla="*/ 1064526 h 2656765"/>
              <a:gd name="connsiteX95" fmla="*/ 1478507 w 6837528"/>
              <a:gd name="connsiteY95" fmla="*/ 1064526 h 2656765"/>
              <a:gd name="connsiteX96" fmla="*/ 1478507 w 6837528"/>
              <a:gd name="connsiteY96" fmla="*/ 1014484 h 2656765"/>
              <a:gd name="connsiteX97" fmla="*/ 1442113 w 6837528"/>
              <a:gd name="connsiteY97" fmla="*/ 1014484 h 2656765"/>
              <a:gd name="connsiteX98" fmla="*/ 1442113 w 6837528"/>
              <a:gd name="connsiteY98" fmla="*/ 973541 h 2656765"/>
              <a:gd name="connsiteX99" fmla="*/ 1401170 w 6837528"/>
              <a:gd name="connsiteY99" fmla="*/ 973541 h 2656765"/>
              <a:gd name="connsiteX100" fmla="*/ 1401170 w 6837528"/>
              <a:gd name="connsiteY100" fmla="*/ 946245 h 2656765"/>
              <a:gd name="connsiteX101" fmla="*/ 1351128 w 6837528"/>
              <a:gd name="connsiteY101" fmla="*/ 946245 h 2656765"/>
              <a:gd name="connsiteX102" fmla="*/ 1351128 w 6837528"/>
              <a:gd name="connsiteY102" fmla="*/ 905302 h 2656765"/>
              <a:gd name="connsiteX103" fmla="*/ 1328382 w 6837528"/>
              <a:gd name="connsiteY103" fmla="*/ 905302 h 2656765"/>
              <a:gd name="connsiteX104" fmla="*/ 1328382 w 6837528"/>
              <a:gd name="connsiteY104" fmla="*/ 864359 h 2656765"/>
              <a:gd name="connsiteX105" fmla="*/ 1246495 w 6837528"/>
              <a:gd name="connsiteY105" fmla="*/ 864359 h 2656765"/>
              <a:gd name="connsiteX106" fmla="*/ 1246495 w 6837528"/>
              <a:gd name="connsiteY106" fmla="*/ 796120 h 2656765"/>
              <a:gd name="connsiteX107" fmla="*/ 1210101 w 6837528"/>
              <a:gd name="connsiteY107" fmla="*/ 796120 h 2656765"/>
              <a:gd name="connsiteX108" fmla="*/ 1210101 w 6837528"/>
              <a:gd name="connsiteY108" fmla="*/ 764275 h 2656765"/>
              <a:gd name="connsiteX109" fmla="*/ 1164609 w 6837528"/>
              <a:gd name="connsiteY109" fmla="*/ 764275 h 2656765"/>
              <a:gd name="connsiteX110" fmla="*/ 1164609 w 6837528"/>
              <a:gd name="connsiteY110" fmla="*/ 723332 h 2656765"/>
              <a:gd name="connsiteX111" fmla="*/ 1114567 w 6837528"/>
              <a:gd name="connsiteY111" fmla="*/ 723332 h 2656765"/>
              <a:gd name="connsiteX112" fmla="*/ 1114567 w 6837528"/>
              <a:gd name="connsiteY112" fmla="*/ 691487 h 2656765"/>
              <a:gd name="connsiteX113" fmla="*/ 1064525 w 6837528"/>
              <a:gd name="connsiteY113" fmla="*/ 691487 h 2656765"/>
              <a:gd name="connsiteX114" fmla="*/ 1064525 w 6837528"/>
              <a:gd name="connsiteY114" fmla="*/ 659642 h 2656765"/>
              <a:gd name="connsiteX115" fmla="*/ 1000835 w 6837528"/>
              <a:gd name="connsiteY115" fmla="*/ 659642 h 2656765"/>
              <a:gd name="connsiteX116" fmla="*/ 1000835 w 6837528"/>
              <a:gd name="connsiteY116" fmla="*/ 623248 h 2656765"/>
              <a:gd name="connsiteX117" fmla="*/ 932597 w 6837528"/>
              <a:gd name="connsiteY117" fmla="*/ 623248 h 2656765"/>
              <a:gd name="connsiteX118" fmla="*/ 932597 w 6837528"/>
              <a:gd name="connsiteY118" fmla="*/ 559559 h 2656765"/>
              <a:gd name="connsiteX119" fmla="*/ 887104 w 6837528"/>
              <a:gd name="connsiteY119" fmla="*/ 559559 h 2656765"/>
              <a:gd name="connsiteX120" fmla="*/ 887104 w 6837528"/>
              <a:gd name="connsiteY120" fmla="*/ 518615 h 2656765"/>
              <a:gd name="connsiteX121" fmla="*/ 855259 w 6837528"/>
              <a:gd name="connsiteY121" fmla="*/ 518615 h 2656765"/>
              <a:gd name="connsiteX122" fmla="*/ 855259 w 6837528"/>
              <a:gd name="connsiteY122" fmla="*/ 482221 h 2656765"/>
              <a:gd name="connsiteX123" fmla="*/ 809767 w 6837528"/>
              <a:gd name="connsiteY123" fmla="*/ 482221 h 2656765"/>
              <a:gd name="connsiteX124" fmla="*/ 809767 w 6837528"/>
              <a:gd name="connsiteY124" fmla="*/ 436729 h 2656765"/>
              <a:gd name="connsiteX125" fmla="*/ 741528 w 6837528"/>
              <a:gd name="connsiteY125" fmla="*/ 436729 h 2656765"/>
              <a:gd name="connsiteX126" fmla="*/ 741528 w 6837528"/>
              <a:gd name="connsiteY126" fmla="*/ 363941 h 2656765"/>
              <a:gd name="connsiteX127" fmla="*/ 682388 w 6837528"/>
              <a:gd name="connsiteY127" fmla="*/ 363941 h 2656765"/>
              <a:gd name="connsiteX128" fmla="*/ 682388 w 6837528"/>
              <a:gd name="connsiteY128" fmla="*/ 336645 h 2656765"/>
              <a:gd name="connsiteX129" fmla="*/ 618698 w 6837528"/>
              <a:gd name="connsiteY129" fmla="*/ 336645 h 2656765"/>
              <a:gd name="connsiteX130" fmla="*/ 618698 w 6837528"/>
              <a:gd name="connsiteY130" fmla="*/ 300251 h 2656765"/>
              <a:gd name="connsiteX131" fmla="*/ 555009 w 6837528"/>
              <a:gd name="connsiteY131" fmla="*/ 300251 h 2656765"/>
              <a:gd name="connsiteX132" fmla="*/ 555009 w 6837528"/>
              <a:gd name="connsiteY132" fmla="*/ 254759 h 2656765"/>
              <a:gd name="connsiteX133" fmla="*/ 500418 w 6837528"/>
              <a:gd name="connsiteY133" fmla="*/ 254759 h 2656765"/>
              <a:gd name="connsiteX134" fmla="*/ 500418 w 6837528"/>
              <a:gd name="connsiteY134" fmla="*/ 254759 h 2656765"/>
              <a:gd name="connsiteX135" fmla="*/ 468573 w 6837528"/>
              <a:gd name="connsiteY135" fmla="*/ 222914 h 2656765"/>
              <a:gd name="connsiteX136" fmla="*/ 468573 w 6837528"/>
              <a:gd name="connsiteY136" fmla="*/ 172872 h 2656765"/>
              <a:gd name="connsiteX137" fmla="*/ 409432 w 6837528"/>
              <a:gd name="connsiteY137" fmla="*/ 172872 h 2656765"/>
              <a:gd name="connsiteX138" fmla="*/ 409432 w 6837528"/>
              <a:gd name="connsiteY138" fmla="*/ 131929 h 2656765"/>
              <a:gd name="connsiteX139" fmla="*/ 300250 w 6837528"/>
              <a:gd name="connsiteY139" fmla="*/ 131929 h 2656765"/>
              <a:gd name="connsiteX140" fmla="*/ 300250 w 6837528"/>
              <a:gd name="connsiteY140" fmla="*/ 90985 h 2656765"/>
              <a:gd name="connsiteX141" fmla="*/ 236561 w 6837528"/>
              <a:gd name="connsiteY141" fmla="*/ 90985 h 2656765"/>
              <a:gd name="connsiteX142" fmla="*/ 236561 w 6837528"/>
              <a:gd name="connsiteY142" fmla="*/ 54591 h 2656765"/>
              <a:gd name="connsiteX143" fmla="*/ 127379 w 6837528"/>
              <a:gd name="connsiteY143" fmla="*/ 54591 h 2656765"/>
              <a:gd name="connsiteX144" fmla="*/ 127379 w 6837528"/>
              <a:gd name="connsiteY144" fmla="*/ 27296 h 2656765"/>
              <a:gd name="connsiteX145" fmla="*/ 86435 w 6837528"/>
              <a:gd name="connsiteY145" fmla="*/ 27296 h 2656765"/>
              <a:gd name="connsiteX146" fmla="*/ 86435 w 6837528"/>
              <a:gd name="connsiteY146" fmla="*/ 0 h 2656765"/>
              <a:gd name="connsiteX147" fmla="*/ 0 w 6837528"/>
              <a:gd name="connsiteY147" fmla="*/ 0 h 2656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6837528" h="2656765">
                <a:moveTo>
                  <a:pt x="6837528" y="2656765"/>
                </a:moveTo>
                <a:lnTo>
                  <a:pt x="6250674" y="2656765"/>
                </a:lnTo>
                <a:lnTo>
                  <a:pt x="6250674" y="2570329"/>
                </a:lnTo>
                <a:lnTo>
                  <a:pt x="5968620" y="2570329"/>
                </a:lnTo>
                <a:lnTo>
                  <a:pt x="5968620" y="2524836"/>
                </a:lnTo>
                <a:lnTo>
                  <a:pt x="5727510" y="2524836"/>
                </a:lnTo>
                <a:lnTo>
                  <a:pt x="5727510" y="2461147"/>
                </a:lnTo>
                <a:lnTo>
                  <a:pt x="5468203" y="2461147"/>
                </a:lnTo>
                <a:lnTo>
                  <a:pt x="5468203" y="2429302"/>
                </a:lnTo>
                <a:lnTo>
                  <a:pt x="5163403" y="2429302"/>
                </a:lnTo>
                <a:lnTo>
                  <a:pt x="5163403" y="2429302"/>
                </a:lnTo>
                <a:lnTo>
                  <a:pt x="5163403" y="2402006"/>
                </a:lnTo>
                <a:lnTo>
                  <a:pt x="4999629" y="2402006"/>
                </a:lnTo>
                <a:lnTo>
                  <a:pt x="4999629" y="2402006"/>
                </a:lnTo>
                <a:lnTo>
                  <a:pt x="4999629" y="2361063"/>
                </a:lnTo>
                <a:lnTo>
                  <a:pt x="4749420" y="2361063"/>
                </a:lnTo>
                <a:lnTo>
                  <a:pt x="4749420" y="2361063"/>
                </a:lnTo>
                <a:lnTo>
                  <a:pt x="4749420" y="2329218"/>
                </a:lnTo>
                <a:lnTo>
                  <a:pt x="4481015" y="2329218"/>
                </a:lnTo>
                <a:lnTo>
                  <a:pt x="4481015" y="2292824"/>
                </a:lnTo>
                <a:lnTo>
                  <a:pt x="4394579" y="2292824"/>
                </a:lnTo>
                <a:lnTo>
                  <a:pt x="4394579" y="2260979"/>
                </a:lnTo>
                <a:lnTo>
                  <a:pt x="4262650" y="2260979"/>
                </a:lnTo>
                <a:lnTo>
                  <a:pt x="4262650" y="2238233"/>
                </a:lnTo>
                <a:lnTo>
                  <a:pt x="4180764" y="2238233"/>
                </a:lnTo>
                <a:lnTo>
                  <a:pt x="4180764" y="2192741"/>
                </a:lnTo>
                <a:lnTo>
                  <a:pt x="4003343" y="2192741"/>
                </a:lnTo>
                <a:lnTo>
                  <a:pt x="4003343" y="2156347"/>
                </a:lnTo>
                <a:lnTo>
                  <a:pt x="3807725" y="2156347"/>
                </a:lnTo>
                <a:lnTo>
                  <a:pt x="3807725" y="2129051"/>
                </a:lnTo>
                <a:lnTo>
                  <a:pt x="3707641" y="2129051"/>
                </a:lnTo>
                <a:lnTo>
                  <a:pt x="3707641" y="2129051"/>
                </a:lnTo>
                <a:lnTo>
                  <a:pt x="3707641" y="2129051"/>
                </a:lnTo>
                <a:lnTo>
                  <a:pt x="3580262" y="2129051"/>
                </a:lnTo>
                <a:lnTo>
                  <a:pt x="3580262" y="2079009"/>
                </a:lnTo>
                <a:lnTo>
                  <a:pt x="3543868" y="2079009"/>
                </a:lnTo>
                <a:lnTo>
                  <a:pt x="3543868" y="2060812"/>
                </a:lnTo>
                <a:lnTo>
                  <a:pt x="3389194" y="2060812"/>
                </a:lnTo>
                <a:lnTo>
                  <a:pt x="3389194" y="2024418"/>
                </a:lnTo>
                <a:lnTo>
                  <a:pt x="3334603" y="2024418"/>
                </a:lnTo>
                <a:lnTo>
                  <a:pt x="3334603" y="1969827"/>
                </a:lnTo>
                <a:lnTo>
                  <a:pt x="3284561" y="1969827"/>
                </a:lnTo>
                <a:lnTo>
                  <a:pt x="3284561" y="1906138"/>
                </a:lnTo>
                <a:lnTo>
                  <a:pt x="3211773" y="1906138"/>
                </a:lnTo>
                <a:lnTo>
                  <a:pt x="3211773" y="1856096"/>
                </a:lnTo>
                <a:lnTo>
                  <a:pt x="3102591" y="1856096"/>
                </a:lnTo>
                <a:lnTo>
                  <a:pt x="3102591" y="1842448"/>
                </a:lnTo>
                <a:lnTo>
                  <a:pt x="3038901" y="1842448"/>
                </a:lnTo>
                <a:lnTo>
                  <a:pt x="3038901" y="1810603"/>
                </a:lnTo>
                <a:lnTo>
                  <a:pt x="2988859" y="1810603"/>
                </a:lnTo>
                <a:lnTo>
                  <a:pt x="2988859" y="1796956"/>
                </a:lnTo>
                <a:lnTo>
                  <a:pt x="2925170" y="1796956"/>
                </a:lnTo>
                <a:lnTo>
                  <a:pt x="2925170" y="1796956"/>
                </a:lnTo>
                <a:lnTo>
                  <a:pt x="2925170" y="1765111"/>
                </a:lnTo>
                <a:lnTo>
                  <a:pt x="2779594" y="1765111"/>
                </a:lnTo>
                <a:lnTo>
                  <a:pt x="2779594" y="1737815"/>
                </a:lnTo>
                <a:lnTo>
                  <a:pt x="2702256" y="1737815"/>
                </a:lnTo>
                <a:lnTo>
                  <a:pt x="2702256" y="1701421"/>
                </a:lnTo>
                <a:lnTo>
                  <a:pt x="2611271" y="1701421"/>
                </a:lnTo>
                <a:lnTo>
                  <a:pt x="2611271" y="1701421"/>
                </a:lnTo>
                <a:lnTo>
                  <a:pt x="2624919" y="1687773"/>
                </a:lnTo>
                <a:lnTo>
                  <a:pt x="2556680" y="1687773"/>
                </a:lnTo>
                <a:lnTo>
                  <a:pt x="2556680" y="1605887"/>
                </a:lnTo>
                <a:lnTo>
                  <a:pt x="2497540" y="1605887"/>
                </a:lnTo>
                <a:lnTo>
                  <a:pt x="2497540" y="1555845"/>
                </a:lnTo>
                <a:lnTo>
                  <a:pt x="2420203" y="1555845"/>
                </a:lnTo>
                <a:lnTo>
                  <a:pt x="2420203" y="1533099"/>
                </a:lnTo>
                <a:lnTo>
                  <a:pt x="2388358" y="1533099"/>
                </a:lnTo>
                <a:lnTo>
                  <a:pt x="2388358" y="1496705"/>
                </a:lnTo>
                <a:lnTo>
                  <a:pt x="2260979" y="1496705"/>
                </a:lnTo>
                <a:lnTo>
                  <a:pt x="2260979" y="1473959"/>
                </a:lnTo>
                <a:lnTo>
                  <a:pt x="2210937" y="1473959"/>
                </a:lnTo>
                <a:lnTo>
                  <a:pt x="2210937" y="1423917"/>
                </a:lnTo>
                <a:lnTo>
                  <a:pt x="2156346" y="1423917"/>
                </a:lnTo>
                <a:lnTo>
                  <a:pt x="2156346" y="1405720"/>
                </a:lnTo>
                <a:lnTo>
                  <a:pt x="2097206" y="1405720"/>
                </a:lnTo>
                <a:lnTo>
                  <a:pt x="2097206" y="1382973"/>
                </a:lnTo>
                <a:lnTo>
                  <a:pt x="2056262" y="1382973"/>
                </a:lnTo>
                <a:lnTo>
                  <a:pt x="2056262" y="1355678"/>
                </a:lnTo>
                <a:lnTo>
                  <a:pt x="2015319" y="1355678"/>
                </a:lnTo>
                <a:lnTo>
                  <a:pt x="2015319" y="1323833"/>
                </a:lnTo>
                <a:lnTo>
                  <a:pt x="1942531" y="1323833"/>
                </a:lnTo>
                <a:lnTo>
                  <a:pt x="1942531" y="1296538"/>
                </a:lnTo>
                <a:lnTo>
                  <a:pt x="1810603" y="1296538"/>
                </a:lnTo>
                <a:lnTo>
                  <a:pt x="1810603" y="1269242"/>
                </a:lnTo>
                <a:lnTo>
                  <a:pt x="1778758" y="1269242"/>
                </a:lnTo>
                <a:lnTo>
                  <a:pt x="1778758" y="1210102"/>
                </a:lnTo>
                <a:lnTo>
                  <a:pt x="1746913" y="1210102"/>
                </a:lnTo>
                <a:lnTo>
                  <a:pt x="1746913" y="1150962"/>
                </a:lnTo>
                <a:lnTo>
                  <a:pt x="1705970" y="1150962"/>
                </a:lnTo>
                <a:lnTo>
                  <a:pt x="1705970" y="1114568"/>
                </a:lnTo>
                <a:lnTo>
                  <a:pt x="1605886" y="1114568"/>
                </a:lnTo>
                <a:lnTo>
                  <a:pt x="1605886" y="1087272"/>
                </a:lnTo>
                <a:lnTo>
                  <a:pt x="1542197" y="1087272"/>
                </a:lnTo>
                <a:lnTo>
                  <a:pt x="1542197" y="1064526"/>
                </a:lnTo>
                <a:lnTo>
                  <a:pt x="1478507" y="1064526"/>
                </a:lnTo>
                <a:lnTo>
                  <a:pt x="1478507" y="1014484"/>
                </a:lnTo>
                <a:lnTo>
                  <a:pt x="1442113" y="1014484"/>
                </a:lnTo>
                <a:lnTo>
                  <a:pt x="1442113" y="973541"/>
                </a:lnTo>
                <a:lnTo>
                  <a:pt x="1401170" y="973541"/>
                </a:lnTo>
                <a:lnTo>
                  <a:pt x="1401170" y="946245"/>
                </a:lnTo>
                <a:lnTo>
                  <a:pt x="1351128" y="946245"/>
                </a:lnTo>
                <a:lnTo>
                  <a:pt x="1351128" y="905302"/>
                </a:lnTo>
                <a:lnTo>
                  <a:pt x="1328382" y="905302"/>
                </a:lnTo>
                <a:lnTo>
                  <a:pt x="1328382" y="864359"/>
                </a:lnTo>
                <a:lnTo>
                  <a:pt x="1246495" y="864359"/>
                </a:lnTo>
                <a:lnTo>
                  <a:pt x="1246495" y="796120"/>
                </a:lnTo>
                <a:lnTo>
                  <a:pt x="1210101" y="796120"/>
                </a:lnTo>
                <a:lnTo>
                  <a:pt x="1210101" y="764275"/>
                </a:lnTo>
                <a:lnTo>
                  <a:pt x="1164609" y="764275"/>
                </a:lnTo>
                <a:lnTo>
                  <a:pt x="1164609" y="723332"/>
                </a:lnTo>
                <a:lnTo>
                  <a:pt x="1114567" y="723332"/>
                </a:lnTo>
                <a:lnTo>
                  <a:pt x="1114567" y="691487"/>
                </a:lnTo>
                <a:lnTo>
                  <a:pt x="1064525" y="691487"/>
                </a:lnTo>
                <a:lnTo>
                  <a:pt x="1064525" y="659642"/>
                </a:lnTo>
                <a:lnTo>
                  <a:pt x="1000835" y="659642"/>
                </a:lnTo>
                <a:lnTo>
                  <a:pt x="1000835" y="623248"/>
                </a:lnTo>
                <a:lnTo>
                  <a:pt x="932597" y="623248"/>
                </a:lnTo>
                <a:lnTo>
                  <a:pt x="932597" y="559559"/>
                </a:lnTo>
                <a:lnTo>
                  <a:pt x="887104" y="559559"/>
                </a:lnTo>
                <a:lnTo>
                  <a:pt x="887104" y="518615"/>
                </a:lnTo>
                <a:lnTo>
                  <a:pt x="855259" y="518615"/>
                </a:lnTo>
                <a:lnTo>
                  <a:pt x="855259" y="482221"/>
                </a:lnTo>
                <a:lnTo>
                  <a:pt x="809767" y="482221"/>
                </a:lnTo>
                <a:lnTo>
                  <a:pt x="809767" y="436729"/>
                </a:lnTo>
                <a:lnTo>
                  <a:pt x="741528" y="436729"/>
                </a:lnTo>
                <a:lnTo>
                  <a:pt x="741528" y="363941"/>
                </a:lnTo>
                <a:lnTo>
                  <a:pt x="682388" y="363941"/>
                </a:lnTo>
                <a:lnTo>
                  <a:pt x="682388" y="336645"/>
                </a:lnTo>
                <a:lnTo>
                  <a:pt x="618698" y="336645"/>
                </a:lnTo>
                <a:lnTo>
                  <a:pt x="618698" y="300251"/>
                </a:lnTo>
                <a:lnTo>
                  <a:pt x="555009" y="300251"/>
                </a:lnTo>
                <a:lnTo>
                  <a:pt x="555009" y="254759"/>
                </a:lnTo>
                <a:lnTo>
                  <a:pt x="500418" y="254759"/>
                </a:lnTo>
                <a:lnTo>
                  <a:pt x="500418" y="254759"/>
                </a:lnTo>
                <a:lnTo>
                  <a:pt x="468573" y="222914"/>
                </a:lnTo>
                <a:lnTo>
                  <a:pt x="468573" y="172872"/>
                </a:lnTo>
                <a:lnTo>
                  <a:pt x="409432" y="172872"/>
                </a:lnTo>
                <a:lnTo>
                  <a:pt x="409432" y="131929"/>
                </a:lnTo>
                <a:lnTo>
                  <a:pt x="300250" y="131929"/>
                </a:lnTo>
                <a:lnTo>
                  <a:pt x="300250" y="90985"/>
                </a:lnTo>
                <a:lnTo>
                  <a:pt x="236561" y="90985"/>
                </a:lnTo>
                <a:lnTo>
                  <a:pt x="236561" y="54591"/>
                </a:lnTo>
                <a:lnTo>
                  <a:pt x="127379" y="54591"/>
                </a:lnTo>
                <a:lnTo>
                  <a:pt x="127379" y="27296"/>
                </a:lnTo>
                <a:lnTo>
                  <a:pt x="86435" y="27296"/>
                </a:lnTo>
                <a:lnTo>
                  <a:pt x="86435" y="0"/>
                </a:lnTo>
                <a:lnTo>
                  <a:pt x="0" y="0"/>
                </a:lnTo>
              </a:path>
            </a:pathLst>
          </a:custGeom>
          <a:noFill/>
          <a:ln w="28575">
            <a:solidFill>
              <a:schemeClr val="tx2">
                <a:lumMod val="60000"/>
                <a:lumOff val="40000"/>
              </a:schemeClr>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Arial"/>
              <a:ea typeface="+mn-ea"/>
              <a:cs typeface="Calibri" panose="020F0502020204030204" pitchFamily="34" charset="0"/>
            </a:endParaRPr>
          </a:p>
        </p:txBody>
      </p:sp>
      <p:cxnSp>
        <p:nvCxnSpPr>
          <p:cNvPr id="225" name="Straight Connector 224">
            <a:extLst>
              <a:ext uri="{FF2B5EF4-FFF2-40B4-BE49-F238E27FC236}">
                <a16:creationId xmlns:a16="http://schemas.microsoft.com/office/drawing/2014/main" id="{BAE84998-B569-41F3-A3AE-BFE8DDAF9000}"/>
              </a:ext>
            </a:extLst>
          </p:cNvPr>
          <p:cNvCxnSpPr/>
          <p:nvPr/>
        </p:nvCxnSpPr>
        <p:spPr bwMode="auto">
          <a:xfrm>
            <a:off x="11074678" y="3671119"/>
            <a:ext cx="0" cy="1067307"/>
          </a:xfrm>
          <a:prstGeom prst="line">
            <a:avLst/>
          </a:prstGeom>
          <a:noFill/>
          <a:ln w="28575" cap="flat" cmpd="sng" algn="ctr">
            <a:solidFill>
              <a:schemeClr val="tx1"/>
            </a:solidFill>
            <a:prstDash val="solid"/>
            <a:round/>
            <a:headEnd type="none" w="med" len="med"/>
            <a:tailEnd type="none" w="med" len="med"/>
          </a:ln>
          <a:effectLst/>
        </p:spPr>
      </p:cxnSp>
      <p:sp>
        <p:nvSpPr>
          <p:cNvPr id="226" name="TextBox 225">
            <a:extLst>
              <a:ext uri="{FF2B5EF4-FFF2-40B4-BE49-F238E27FC236}">
                <a16:creationId xmlns:a16="http://schemas.microsoft.com/office/drawing/2014/main" id="{E4BE1C83-1CC1-40B5-BC4A-85CF52912CAD}"/>
              </a:ext>
            </a:extLst>
          </p:cNvPr>
          <p:cNvSpPr txBox="1"/>
          <p:nvPr/>
        </p:nvSpPr>
        <p:spPr bwMode="auto">
          <a:xfrm>
            <a:off x="11071519" y="3649015"/>
            <a:ext cx="99578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Restriction: </a:t>
            </a:r>
            <a:br>
              <a:rPr kumimoji="0" lang="en-US" sz="12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br>
            <a:r>
              <a:rPr kumimoji="0" lang="en-US" sz="12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48 mos</a:t>
            </a:r>
          </a:p>
        </p:txBody>
      </p:sp>
      <p:sp>
        <p:nvSpPr>
          <p:cNvPr id="230" name="Rectangle 229">
            <a:extLst>
              <a:ext uri="{FF2B5EF4-FFF2-40B4-BE49-F238E27FC236}">
                <a16:creationId xmlns:a16="http://schemas.microsoft.com/office/drawing/2014/main" id="{76D0B783-1CBC-493F-8349-9C4C62C4BDC2}"/>
              </a:ext>
            </a:extLst>
          </p:cNvPr>
          <p:cNvSpPr/>
          <p:nvPr/>
        </p:nvSpPr>
        <p:spPr>
          <a:xfrm>
            <a:off x="10179512" y="2124636"/>
            <a:ext cx="1309825" cy="276999"/>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Mean OS, </a:t>
            </a:r>
            <a:r>
              <a:rPr kumimoji="0" lang="en-US" sz="1200" b="1" i="0" u="none" strike="noStrike" kern="1200" cap="none" spc="0" normalizeH="0" baseline="0" noProof="0" dirty="0" err="1">
                <a:ln>
                  <a:noFill/>
                </a:ln>
                <a:solidFill>
                  <a:srgbClr val="000000"/>
                </a:solidFill>
                <a:effectLst/>
                <a:uLnTx/>
                <a:uFillTx/>
                <a:latin typeface="Arial"/>
                <a:ea typeface="+mn-ea"/>
                <a:cs typeface="Calibri" panose="020F0502020204030204" pitchFamily="34" charset="0"/>
              </a:rPr>
              <a:t>Mos</a:t>
            </a:r>
            <a:endParaRPr kumimoji="0" lang="en-US" sz="1200" b="1" i="0" u="none" strike="noStrike" kern="1200" cap="none" spc="0" normalizeH="0" baseline="0" noProof="0" dirty="0">
              <a:ln>
                <a:noFill/>
              </a:ln>
              <a:solidFill>
                <a:srgbClr val="FFFFFF"/>
              </a:solidFill>
              <a:effectLst/>
              <a:uLnTx/>
              <a:uFillTx/>
              <a:latin typeface="Arial"/>
              <a:ea typeface="+mn-ea"/>
              <a:cs typeface="Calibri" panose="020F0502020204030204" pitchFamily="34" charset="0"/>
            </a:endParaRPr>
          </a:p>
        </p:txBody>
      </p:sp>
      <p:grpSp>
        <p:nvGrpSpPr>
          <p:cNvPr id="231" name="Group 230">
            <a:extLst>
              <a:ext uri="{FF2B5EF4-FFF2-40B4-BE49-F238E27FC236}">
                <a16:creationId xmlns:a16="http://schemas.microsoft.com/office/drawing/2014/main" id="{F44C93C3-EABE-4985-8EA8-F803FA40B18A}"/>
              </a:ext>
            </a:extLst>
          </p:cNvPr>
          <p:cNvGrpSpPr/>
          <p:nvPr/>
        </p:nvGrpSpPr>
        <p:grpSpPr>
          <a:xfrm>
            <a:off x="8418977" y="2483562"/>
            <a:ext cx="211370" cy="195327"/>
            <a:chOff x="3099339" y="2660414"/>
            <a:chExt cx="125967" cy="195327"/>
          </a:xfrm>
        </p:grpSpPr>
        <p:cxnSp>
          <p:nvCxnSpPr>
            <p:cNvPr id="232" name="Straight Connector 231">
              <a:extLst>
                <a:ext uri="{FF2B5EF4-FFF2-40B4-BE49-F238E27FC236}">
                  <a16:creationId xmlns:a16="http://schemas.microsoft.com/office/drawing/2014/main" id="{4E78E6C7-3E38-47E0-BF0D-F3FCCF5912F9}"/>
                </a:ext>
              </a:extLst>
            </p:cNvPr>
            <p:cNvCxnSpPr/>
            <p:nvPr/>
          </p:nvCxnSpPr>
          <p:spPr bwMode="auto">
            <a:xfrm flipH="1">
              <a:off x="3099339" y="2660414"/>
              <a:ext cx="125967" cy="0"/>
            </a:xfrm>
            <a:prstGeom prst="line">
              <a:avLst/>
            </a:prstGeom>
            <a:noFill/>
            <a:ln w="28575" cap="flat" cmpd="sng" algn="ctr">
              <a:solidFill>
                <a:schemeClr val="accent1"/>
              </a:solidFill>
              <a:prstDash val="solid"/>
              <a:round/>
              <a:headEnd type="none" w="med" len="med"/>
              <a:tailEnd type="none" w="med" len="med"/>
            </a:ln>
            <a:effectLst/>
          </p:spPr>
        </p:cxnSp>
        <p:cxnSp>
          <p:nvCxnSpPr>
            <p:cNvPr id="233" name="Straight Connector 232">
              <a:extLst>
                <a:ext uri="{FF2B5EF4-FFF2-40B4-BE49-F238E27FC236}">
                  <a16:creationId xmlns:a16="http://schemas.microsoft.com/office/drawing/2014/main" id="{AF336C89-31FF-491A-89DA-9B505C3CBE91}"/>
                </a:ext>
              </a:extLst>
            </p:cNvPr>
            <p:cNvCxnSpPr/>
            <p:nvPr/>
          </p:nvCxnSpPr>
          <p:spPr bwMode="auto">
            <a:xfrm flipH="1">
              <a:off x="3099339" y="2855741"/>
              <a:ext cx="125967" cy="0"/>
            </a:xfrm>
            <a:prstGeom prst="line">
              <a:avLst/>
            </a:prstGeom>
            <a:noFill/>
            <a:ln w="28575" cap="flat" cmpd="sng" algn="ctr">
              <a:solidFill>
                <a:schemeClr val="tx2">
                  <a:lumMod val="60000"/>
                  <a:lumOff val="40000"/>
                </a:schemeClr>
              </a:solidFill>
              <a:prstDash val="solid"/>
              <a:round/>
              <a:headEnd type="none" w="med" len="med"/>
              <a:tailEnd type="none" w="med" len="med"/>
            </a:ln>
            <a:effectLst/>
          </p:spPr>
        </p:cxnSp>
      </p:grpSp>
      <p:sp>
        <p:nvSpPr>
          <p:cNvPr id="234" name="TextBox 233">
            <a:extLst>
              <a:ext uri="{FF2B5EF4-FFF2-40B4-BE49-F238E27FC236}">
                <a16:creationId xmlns:a16="http://schemas.microsoft.com/office/drawing/2014/main" id="{2C49ACD7-C2F0-4C5D-8629-3C4CB6FDBEB3}"/>
              </a:ext>
            </a:extLst>
          </p:cNvPr>
          <p:cNvSpPr txBox="1"/>
          <p:nvPr/>
        </p:nvSpPr>
        <p:spPr bwMode="auto">
          <a:xfrm>
            <a:off x="8586554" y="2323346"/>
            <a:ext cx="197137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Neratinib + capecitabine</a:t>
            </a:r>
            <a:br>
              <a:rPr kumimoji="0" lang="en-US" sz="12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br>
            <a:r>
              <a:rPr kumimoji="0" lang="en-US" sz="12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Lapatinib + capecitabine</a:t>
            </a:r>
          </a:p>
        </p:txBody>
      </p:sp>
      <p:sp>
        <p:nvSpPr>
          <p:cNvPr id="235" name="TextBox 234">
            <a:extLst>
              <a:ext uri="{FF2B5EF4-FFF2-40B4-BE49-F238E27FC236}">
                <a16:creationId xmlns:a16="http://schemas.microsoft.com/office/drawing/2014/main" id="{753266FC-41BF-4F59-8656-FCD9705F1855}"/>
              </a:ext>
            </a:extLst>
          </p:cNvPr>
          <p:cNvSpPr txBox="1"/>
          <p:nvPr/>
        </p:nvSpPr>
        <p:spPr bwMode="auto">
          <a:xfrm>
            <a:off x="6925700" y="5303486"/>
            <a:ext cx="42030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307</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314</a:t>
            </a:r>
          </a:p>
        </p:txBody>
      </p:sp>
      <p:sp>
        <p:nvSpPr>
          <p:cNvPr id="236" name="TextBox 235">
            <a:extLst>
              <a:ext uri="{FF2B5EF4-FFF2-40B4-BE49-F238E27FC236}">
                <a16:creationId xmlns:a16="http://schemas.microsoft.com/office/drawing/2014/main" id="{6D554596-2DEA-49C7-82CA-20607A7A818D}"/>
              </a:ext>
            </a:extLst>
          </p:cNvPr>
          <p:cNvSpPr txBox="1"/>
          <p:nvPr/>
        </p:nvSpPr>
        <p:spPr bwMode="auto">
          <a:xfrm>
            <a:off x="7192676" y="5316029"/>
            <a:ext cx="42030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294</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303</a:t>
            </a:r>
          </a:p>
        </p:txBody>
      </p:sp>
      <p:sp>
        <p:nvSpPr>
          <p:cNvPr id="237" name="TextBox 236">
            <a:extLst>
              <a:ext uri="{FF2B5EF4-FFF2-40B4-BE49-F238E27FC236}">
                <a16:creationId xmlns:a16="http://schemas.microsoft.com/office/drawing/2014/main" id="{97BECC07-05E5-4FD5-8392-71F25ED865E7}"/>
              </a:ext>
            </a:extLst>
          </p:cNvPr>
          <p:cNvSpPr txBox="1"/>
          <p:nvPr/>
        </p:nvSpPr>
        <p:spPr bwMode="auto">
          <a:xfrm>
            <a:off x="7455185" y="5316029"/>
            <a:ext cx="42030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275</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273</a:t>
            </a:r>
          </a:p>
        </p:txBody>
      </p:sp>
      <p:sp>
        <p:nvSpPr>
          <p:cNvPr id="238" name="TextBox 237">
            <a:extLst>
              <a:ext uri="{FF2B5EF4-FFF2-40B4-BE49-F238E27FC236}">
                <a16:creationId xmlns:a16="http://schemas.microsoft.com/office/drawing/2014/main" id="{ED42CE29-71B0-4D3C-9BCA-4D1436844839}"/>
              </a:ext>
            </a:extLst>
          </p:cNvPr>
          <p:cNvSpPr txBox="1"/>
          <p:nvPr/>
        </p:nvSpPr>
        <p:spPr bwMode="auto">
          <a:xfrm>
            <a:off x="7717088" y="5316029"/>
            <a:ext cx="42030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244</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240</a:t>
            </a:r>
          </a:p>
        </p:txBody>
      </p:sp>
      <p:sp>
        <p:nvSpPr>
          <p:cNvPr id="239" name="TextBox 238">
            <a:extLst>
              <a:ext uri="{FF2B5EF4-FFF2-40B4-BE49-F238E27FC236}">
                <a16:creationId xmlns:a16="http://schemas.microsoft.com/office/drawing/2014/main" id="{6C4C638A-D2A1-4F30-9DB5-F1D7C6C74860}"/>
              </a:ext>
            </a:extLst>
          </p:cNvPr>
          <p:cNvSpPr txBox="1"/>
          <p:nvPr/>
        </p:nvSpPr>
        <p:spPr bwMode="auto">
          <a:xfrm>
            <a:off x="7972760" y="5316029"/>
            <a:ext cx="42030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220</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208</a:t>
            </a:r>
          </a:p>
        </p:txBody>
      </p:sp>
      <p:sp>
        <p:nvSpPr>
          <p:cNvPr id="240" name="TextBox 239">
            <a:extLst>
              <a:ext uri="{FF2B5EF4-FFF2-40B4-BE49-F238E27FC236}">
                <a16:creationId xmlns:a16="http://schemas.microsoft.com/office/drawing/2014/main" id="{A4D9A2F0-FD11-491D-8D58-8BB0F779FFFC}"/>
              </a:ext>
            </a:extLst>
          </p:cNvPr>
          <p:cNvSpPr txBox="1"/>
          <p:nvPr/>
        </p:nvSpPr>
        <p:spPr bwMode="auto">
          <a:xfrm>
            <a:off x="8223941" y="5316029"/>
            <a:ext cx="42030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182</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170</a:t>
            </a:r>
          </a:p>
        </p:txBody>
      </p:sp>
      <p:sp>
        <p:nvSpPr>
          <p:cNvPr id="241" name="TextBox 240">
            <a:extLst>
              <a:ext uri="{FF2B5EF4-FFF2-40B4-BE49-F238E27FC236}">
                <a16:creationId xmlns:a16="http://schemas.microsoft.com/office/drawing/2014/main" id="{7A1A319A-DDFC-4624-88F4-FCD13F0CF2BB}"/>
              </a:ext>
            </a:extLst>
          </p:cNvPr>
          <p:cNvSpPr txBox="1"/>
          <p:nvPr/>
        </p:nvSpPr>
        <p:spPr bwMode="auto">
          <a:xfrm>
            <a:off x="8475741" y="5316029"/>
            <a:ext cx="42030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142</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132</a:t>
            </a:r>
          </a:p>
        </p:txBody>
      </p:sp>
      <p:sp>
        <p:nvSpPr>
          <p:cNvPr id="242" name="TextBox 241">
            <a:extLst>
              <a:ext uri="{FF2B5EF4-FFF2-40B4-BE49-F238E27FC236}">
                <a16:creationId xmlns:a16="http://schemas.microsoft.com/office/drawing/2014/main" id="{B61BE667-AD34-4804-A8CE-09B706E585B2}"/>
              </a:ext>
            </a:extLst>
          </p:cNvPr>
          <p:cNvSpPr txBox="1"/>
          <p:nvPr/>
        </p:nvSpPr>
        <p:spPr bwMode="auto">
          <a:xfrm>
            <a:off x="8722894" y="5316029"/>
            <a:ext cx="42030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112</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107</a:t>
            </a:r>
          </a:p>
        </p:txBody>
      </p:sp>
      <p:sp>
        <p:nvSpPr>
          <p:cNvPr id="243" name="TextBox 242">
            <a:extLst>
              <a:ext uri="{FF2B5EF4-FFF2-40B4-BE49-F238E27FC236}">
                <a16:creationId xmlns:a16="http://schemas.microsoft.com/office/drawing/2014/main" id="{2AC4A33A-4F2C-466A-93C8-692CA4090120}"/>
              </a:ext>
            </a:extLst>
          </p:cNvPr>
          <p:cNvSpPr txBox="1"/>
          <p:nvPr/>
        </p:nvSpPr>
        <p:spPr bwMode="auto">
          <a:xfrm>
            <a:off x="9001437" y="5316029"/>
            <a:ext cx="34176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82</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84</a:t>
            </a:r>
          </a:p>
        </p:txBody>
      </p:sp>
      <p:sp>
        <p:nvSpPr>
          <p:cNvPr id="244" name="TextBox 243">
            <a:extLst>
              <a:ext uri="{FF2B5EF4-FFF2-40B4-BE49-F238E27FC236}">
                <a16:creationId xmlns:a16="http://schemas.microsoft.com/office/drawing/2014/main" id="{AF8309DF-F2B5-4DEF-9D4F-612C967FD846}"/>
              </a:ext>
            </a:extLst>
          </p:cNvPr>
          <p:cNvSpPr txBox="1"/>
          <p:nvPr/>
        </p:nvSpPr>
        <p:spPr bwMode="auto">
          <a:xfrm>
            <a:off x="9225012" y="5316029"/>
            <a:ext cx="34176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64</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67</a:t>
            </a:r>
          </a:p>
        </p:txBody>
      </p:sp>
      <p:sp>
        <p:nvSpPr>
          <p:cNvPr id="245" name="TextBox 244">
            <a:extLst>
              <a:ext uri="{FF2B5EF4-FFF2-40B4-BE49-F238E27FC236}">
                <a16:creationId xmlns:a16="http://schemas.microsoft.com/office/drawing/2014/main" id="{D0C45E8C-3378-4DE6-BE36-23A12C39B2B5}"/>
              </a:ext>
            </a:extLst>
          </p:cNvPr>
          <p:cNvSpPr txBox="1"/>
          <p:nvPr/>
        </p:nvSpPr>
        <p:spPr bwMode="auto">
          <a:xfrm>
            <a:off x="9487535" y="5316029"/>
            <a:ext cx="34176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47</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47</a:t>
            </a:r>
          </a:p>
        </p:txBody>
      </p:sp>
      <p:sp>
        <p:nvSpPr>
          <p:cNvPr id="246" name="TextBox 245">
            <a:extLst>
              <a:ext uri="{FF2B5EF4-FFF2-40B4-BE49-F238E27FC236}">
                <a16:creationId xmlns:a16="http://schemas.microsoft.com/office/drawing/2014/main" id="{81152965-7CA2-4996-AF79-A5F22DBD7FDE}"/>
              </a:ext>
            </a:extLst>
          </p:cNvPr>
          <p:cNvSpPr txBox="1"/>
          <p:nvPr/>
        </p:nvSpPr>
        <p:spPr bwMode="auto">
          <a:xfrm>
            <a:off x="9742219" y="5316029"/>
            <a:ext cx="34176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34</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36</a:t>
            </a:r>
          </a:p>
        </p:txBody>
      </p:sp>
      <p:sp>
        <p:nvSpPr>
          <p:cNvPr id="247" name="TextBox 246">
            <a:extLst>
              <a:ext uri="{FF2B5EF4-FFF2-40B4-BE49-F238E27FC236}">
                <a16:creationId xmlns:a16="http://schemas.microsoft.com/office/drawing/2014/main" id="{532ACFC1-7B9B-4BA7-88EA-17A731D5F7B3}"/>
              </a:ext>
            </a:extLst>
          </p:cNvPr>
          <p:cNvSpPr txBox="1"/>
          <p:nvPr/>
        </p:nvSpPr>
        <p:spPr bwMode="auto">
          <a:xfrm>
            <a:off x="9980519" y="5316029"/>
            <a:ext cx="34176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28</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27</a:t>
            </a:r>
          </a:p>
        </p:txBody>
      </p:sp>
      <p:sp>
        <p:nvSpPr>
          <p:cNvPr id="248" name="TextBox 247">
            <a:extLst>
              <a:ext uri="{FF2B5EF4-FFF2-40B4-BE49-F238E27FC236}">
                <a16:creationId xmlns:a16="http://schemas.microsoft.com/office/drawing/2014/main" id="{F66BED39-4ACD-4121-A9FE-C311329E0868}"/>
              </a:ext>
            </a:extLst>
          </p:cNvPr>
          <p:cNvSpPr txBox="1"/>
          <p:nvPr/>
        </p:nvSpPr>
        <p:spPr bwMode="auto">
          <a:xfrm>
            <a:off x="6232248" y="4980730"/>
            <a:ext cx="80983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nchor="b" anchorCtr="0">
            <a:spAutoFit/>
          </a:bodyPr>
          <a:lstStyle/>
          <a:p>
            <a:pPr marL="0" marR="0" lvl="0" indent="0" algn="r" defTabSz="914400" rtl="0" eaLnBrk="0" fontAlgn="base" latinLnBrk="0" hangingPunct="0">
              <a:lnSpc>
                <a:spcPct val="100000"/>
              </a:lnSpc>
              <a:spcBef>
                <a:spcPts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Patients</a:t>
            </a:r>
            <a:br>
              <a:rPr kumimoji="0" lang="en-US" sz="1100" b="1"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br>
            <a:r>
              <a:rPr kumimoji="0" lang="en-US" sz="1100" b="1"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at Risk, n</a:t>
            </a:r>
          </a:p>
          <a:p>
            <a:pPr marL="0" marR="0" lvl="0" indent="0" algn="r" defTabSz="9144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N + Cape</a:t>
            </a:r>
          </a:p>
          <a:p>
            <a:pPr marL="0" marR="0" lvl="0" indent="0" algn="r" defTabSz="9144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L + Cape</a:t>
            </a:r>
          </a:p>
        </p:txBody>
      </p:sp>
      <p:sp>
        <p:nvSpPr>
          <p:cNvPr id="249" name="TextBox 248">
            <a:extLst>
              <a:ext uri="{FF2B5EF4-FFF2-40B4-BE49-F238E27FC236}">
                <a16:creationId xmlns:a16="http://schemas.microsoft.com/office/drawing/2014/main" id="{7BDBE9F2-2548-4E94-9179-A716DB659539}"/>
              </a:ext>
            </a:extLst>
          </p:cNvPr>
          <p:cNvSpPr txBox="1"/>
          <p:nvPr/>
        </p:nvSpPr>
        <p:spPr bwMode="auto">
          <a:xfrm>
            <a:off x="10227101" y="5316186"/>
            <a:ext cx="34176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18</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22</a:t>
            </a:r>
          </a:p>
        </p:txBody>
      </p:sp>
      <p:sp>
        <p:nvSpPr>
          <p:cNvPr id="250" name="TextBox 249">
            <a:extLst>
              <a:ext uri="{FF2B5EF4-FFF2-40B4-BE49-F238E27FC236}">
                <a16:creationId xmlns:a16="http://schemas.microsoft.com/office/drawing/2014/main" id="{76475854-40C4-43C2-B66C-0D0CF16A2F3B}"/>
              </a:ext>
            </a:extLst>
          </p:cNvPr>
          <p:cNvSpPr txBox="1"/>
          <p:nvPr/>
        </p:nvSpPr>
        <p:spPr bwMode="auto">
          <a:xfrm>
            <a:off x="10470340" y="5316186"/>
            <a:ext cx="34176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15</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17</a:t>
            </a:r>
          </a:p>
        </p:txBody>
      </p:sp>
      <p:sp>
        <p:nvSpPr>
          <p:cNvPr id="251" name="TextBox 250">
            <a:extLst>
              <a:ext uri="{FF2B5EF4-FFF2-40B4-BE49-F238E27FC236}">
                <a16:creationId xmlns:a16="http://schemas.microsoft.com/office/drawing/2014/main" id="{BDCDEBB5-ECFF-4071-A9B6-774D579CBC7B}"/>
              </a:ext>
            </a:extLst>
          </p:cNvPr>
          <p:cNvSpPr txBox="1"/>
          <p:nvPr/>
        </p:nvSpPr>
        <p:spPr bwMode="auto">
          <a:xfrm>
            <a:off x="10732863" y="5316186"/>
            <a:ext cx="34176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13</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12</a:t>
            </a:r>
          </a:p>
        </p:txBody>
      </p:sp>
      <p:sp>
        <p:nvSpPr>
          <p:cNvPr id="252" name="TextBox 251">
            <a:extLst>
              <a:ext uri="{FF2B5EF4-FFF2-40B4-BE49-F238E27FC236}">
                <a16:creationId xmlns:a16="http://schemas.microsoft.com/office/drawing/2014/main" id="{8EBCA4AC-49C0-42A7-AF67-039E053908FF}"/>
              </a:ext>
            </a:extLst>
          </p:cNvPr>
          <p:cNvSpPr txBox="1"/>
          <p:nvPr/>
        </p:nvSpPr>
        <p:spPr bwMode="auto">
          <a:xfrm>
            <a:off x="11031736" y="5316186"/>
            <a:ext cx="26321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6</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8</a:t>
            </a:r>
          </a:p>
        </p:txBody>
      </p:sp>
      <p:sp>
        <p:nvSpPr>
          <p:cNvPr id="253" name="TextBox 252">
            <a:extLst>
              <a:ext uri="{FF2B5EF4-FFF2-40B4-BE49-F238E27FC236}">
                <a16:creationId xmlns:a16="http://schemas.microsoft.com/office/drawing/2014/main" id="{28305A04-890F-4340-B337-CE679BF71DEF}"/>
              </a:ext>
            </a:extLst>
          </p:cNvPr>
          <p:cNvSpPr txBox="1"/>
          <p:nvPr/>
        </p:nvSpPr>
        <p:spPr bwMode="auto">
          <a:xfrm>
            <a:off x="11265120" y="5316186"/>
            <a:ext cx="26321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4</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4</a:t>
            </a:r>
          </a:p>
        </p:txBody>
      </p:sp>
      <p:sp>
        <p:nvSpPr>
          <p:cNvPr id="254" name="TextBox 253">
            <a:extLst>
              <a:ext uri="{FF2B5EF4-FFF2-40B4-BE49-F238E27FC236}">
                <a16:creationId xmlns:a16="http://schemas.microsoft.com/office/drawing/2014/main" id="{710A4595-4BF9-428A-BDB9-7A2120FF4949}"/>
              </a:ext>
            </a:extLst>
          </p:cNvPr>
          <p:cNvSpPr txBox="1"/>
          <p:nvPr/>
        </p:nvSpPr>
        <p:spPr bwMode="auto">
          <a:xfrm>
            <a:off x="11508414" y="5309802"/>
            <a:ext cx="26321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2</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3</a:t>
            </a:r>
          </a:p>
        </p:txBody>
      </p:sp>
      <p:sp>
        <p:nvSpPr>
          <p:cNvPr id="255" name="TextBox 254">
            <a:extLst>
              <a:ext uri="{FF2B5EF4-FFF2-40B4-BE49-F238E27FC236}">
                <a16:creationId xmlns:a16="http://schemas.microsoft.com/office/drawing/2014/main" id="{E3C6C737-D382-4019-9654-DCBFB67195CC}"/>
              </a:ext>
            </a:extLst>
          </p:cNvPr>
          <p:cNvSpPr txBox="1"/>
          <p:nvPr/>
        </p:nvSpPr>
        <p:spPr bwMode="auto">
          <a:xfrm>
            <a:off x="11741798" y="5309802"/>
            <a:ext cx="26321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1</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1</a:t>
            </a:r>
          </a:p>
        </p:txBody>
      </p:sp>
      <p:sp>
        <p:nvSpPr>
          <p:cNvPr id="227" name="TextBox 226">
            <a:extLst>
              <a:ext uri="{FF2B5EF4-FFF2-40B4-BE49-F238E27FC236}">
                <a16:creationId xmlns:a16="http://schemas.microsoft.com/office/drawing/2014/main" id="{0FB79057-AF2A-47A3-8808-643A1F9CA08D}"/>
              </a:ext>
            </a:extLst>
          </p:cNvPr>
          <p:cNvSpPr txBox="1"/>
          <p:nvPr/>
        </p:nvSpPr>
        <p:spPr bwMode="auto">
          <a:xfrm>
            <a:off x="4122725" y="2368714"/>
            <a:ext cx="9873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8.8</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6.6</a:t>
            </a:r>
          </a:p>
        </p:txBody>
      </p:sp>
      <p:sp>
        <p:nvSpPr>
          <p:cNvPr id="228" name="Rectangle 227">
            <a:extLst>
              <a:ext uri="{FF2B5EF4-FFF2-40B4-BE49-F238E27FC236}">
                <a16:creationId xmlns:a16="http://schemas.microsoft.com/office/drawing/2014/main" id="{DF8D122A-A97F-4DCA-B006-19262D439193}"/>
              </a:ext>
            </a:extLst>
          </p:cNvPr>
          <p:cNvSpPr/>
          <p:nvPr/>
        </p:nvSpPr>
        <p:spPr>
          <a:xfrm>
            <a:off x="3921399" y="2132229"/>
            <a:ext cx="1330678" cy="276999"/>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Mean PFS, </a:t>
            </a:r>
            <a:r>
              <a:rPr kumimoji="0" lang="en-US" sz="1200" b="1" i="0" u="none" strike="noStrike" kern="1200" cap="none" spc="0" normalizeH="0" baseline="0" noProof="0" dirty="0" err="1">
                <a:ln>
                  <a:noFill/>
                </a:ln>
                <a:solidFill>
                  <a:srgbClr val="000000"/>
                </a:solidFill>
                <a:effectLst/>
                <a:uLnTx/>
                <a:uFillTx/>
                <a:latin typeface="Arial"/>
                <a:ea typeface="+mn-ea"/>
                <a:cs typeface="Calibri" panose="020F0502020204030204" pitchFamily="34" charset="0"/>
              </a:rPr>
              <a:t>Mos</a:t>
            </a:r>
            <a:endParaRPr kumimoji="0" lang="en-US" sz="1200" b="1" i="0" u="none" strike="noStrike" kern="1200" cap="none" spc="0" normalizeH="0" baseline="0" noProof="0" dirty="0">
              <a:ln>
                <a:noFill/>
              </a:ln>
              <a:solidFill>
                <a:srgbClr val="FFFFFF"/>
              </a:solidFill>
              <a:effectLst/>
              <a:uLnTx/>
              <a:uFillTx/>
              <a:latin typeface="Arial"/>
              <a:ea typeface="+mn-ea"/>
              <a:cs typeface="Calibri" panose="020F0502020204030204" pitchFamily="34" charset="0"/>
            </a:endParaRPr>
          </a:p>
        </p:txBody>
      </p:sp>
      <p:sp>
        <p:nvSpPr>
          <p:cNvPr id="256" name="TextBox 255">
            <a:extLst>
              <a:ext uri="{FF2B5EF4-FFF2-40B4-BE49-F238E27FC236}">
                <a16:creationId xmlns:a16="http://schemas.microsoft.com/office/drawing/2014/main" id="{0922C094-2857-4864-BECD-C74DCA270277}"/>
              </a:ext>
            </a:extLst>
          </p:cNvPr>
          <p:cNvSpPr txBox="1"/>
          <p:nvPr/>
        </p:nvSpPr>
        <p:spPr bwMode="auto">
          <a:xfrm>
            <a:off x="2243245" y="4190456"/>
            <a:ext cx="68480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2.2 mos</a:t>
            </a:r>
          </a:p>
        </p:txBody>
      </p:sp>
      <p:grpSp>
        <p:nvGrpSpPr>
          <p:cNvPr id="3" name="Group 2">
            <a:extLst>
              <a:ext uri="{FF2B5EF4-FFF2-40B4-BE49-F238E27FC236}">
                <a16:creationId xmlns:a16="http://schemas.microsoft.com/office/drawing/2014/main" id="{2515D61E-0659-4621-9A76-18432E300AD1}"/>
              </a:ext>
            </a:extLst>
          </p:cNvPr>
          <p:cNvGrpSpPr/>
          <p:nvPr/>
        </p:nvGrpSpPr>
        <p:grpSpPr>
          <a:xfrm>
            <a:off x="1017849" y="2700548"/>
            <a:ext cx="4724298" cy="2037878"/>
            <a:chOff x="1177978" y="2324406"/>
            <a:chExt cx="4724298" cy="2097576"/>
          </a:xfrm>
        </p:grpSpPr>
        <p:sp>
          <p:nvSpPr>
            <p:cNvPr id="45" name="Freeform: Shape 44">
              <a:extLst>
                <a:ext uri="{FF2B5EF4-FFF2-40B4-BE49-F238E27FC236}">
                  <a16:creationId xmlns:a16="http://schemas.microsoft.com/office/drawing/2014/main" id="{E4F0C359-6310-4D2A-A778-4223608F7A75}"/>
                </a:ext>
              </a:extLst>
            </p:cNvPr>
            <p:cNvSpPr/>
            <p:nvPr/>
          </p:nvSpPr>
          <p:spPr bwMode="auto">
            <a:xfrm>
              <a:off x="1177978" y="2327377"/>
              <a:ext cx="4712711" cy="2094605"/>
            </a:xfrm>
            <a:custGeom>
              <a:avLst/>
              <a:gdLst>
                <a:gd name="connsiteX0" fmla="*/ 6762403 w 6762403"/>
                <a:gd name="connsiteY0" fmla="*/ 2930236 h 2930236"/>
                <a:gd name="connsiteX1" fmla="*/ 6762403 w 6762403"/>
                <a:gd name="connsiteY1" fmla="*/ 2851265 h 2930236"/>
                <a:gd name="connsiteX2" fmla="*/ 4372494 w 6762403"/>
                <a:gd name="connsiteY2" fmla="*/ 2851265 h 2930236"/>
                <a:gd name="connsiteX3" fmla="*/ 4372494 w 6762403"/>
                <a:gd name="connsiteY3" fmla="*/ 2805545 h 2930236"/>
                <a:gd name="connsiteX4" fmla="*/ 3906982 w 6762403"/>
                <a:gd name="connsiteY4" fmla="*/ 2805545 h 2930236"/>
                <a:gd name="connsiteX5" fmla="*/ 3906982 w 6762403"/>
                <a:gd name="connsiteY5" fmla="*/ 2805545 h 2930236"/>
                <a:gd name="connsiteX6" fmla="*/ 3906982 w 6762403"/>
                <a:gd name="connsiteY6" fmla="*/ 2763982 h 2930236"/>
                <a:gd name="connsiteX7" fmla="*/ 3574472 w 6762403"/>
                <a:gd name="connsiteY7" fmla="*/ 2763982 h 2930236"/>
                <a:gd name="connsiteX8" fmla="*/ 3574472 w 6762403"/>
                <a:gd name="connsiteY8" fmla="*/ 2726574 h 2930236"/>
                <a:gd name="connsiteX9" fmla="*/ 3408218 w 6762403"/>
                <a:gd name="connsiteY9" fmla="*/ 2726574 h 2930236"/>
                <a:gd name="connsiteX10" fmla="*/ 3408218 w 6762403"/>
                <a:gd name="connsiteY10" fmla="*/ 2709949 h 2930236"/>
                <a:gd name="connsiteX11" fmla="*/ 2809702 w 6762403"/>
                <a:gd name="connsiteY11" fmla="*/ 2709949 h 2930236"/>
                <a:gd name="connsiteX12" fmla="*/ 2809702 w 6762403"/>
                <a:gd name="connsiteY12" fmla="*/ 2680854 h 2930236"/>
                <a:gd name="connsiteX13" fmla="*/ 2660072 w 6762403"/>
                <a:gd name="connsiteY13" fmla="*/ 2680854 h 2930236"/>
                <a:gd name="connsiteX14" fmla="*/ 2660072 w 6762403"/>
                <a:gd name="connsiteY14" fmla="*/ 2664229 h 2930236"/>
                <a:gd name="connsiteX15" fmla="*/ 2593571 w 6762403"/>
                <a:gd name="connsiteY15" fmla="*/ 2664229 h 2930236"/>
                <a:gd name="connsiteX16" fmla="*/ 2593571 w 6762403"/>
                <a:gd name="connsiteY16" fmla="*/ 2576945 h 2930236"/>
                <a:gd name="connsiteX17" fmla="*/ 2535382 w 6762403"/>
                <a:gd name="connsiteY17" fmla="*/ 2576945 h 2930236"/>
                <a:gd name="connsiteX18" fmla="*/ 2535382 w 6762403"/>
                <a:gd name="connsiteY18" fmla="*/ 2539538 h 2930236"/>
                <a:gd name="connsiteX19" fmla="*/ 2319251 w 6762403"/>
                <a:gd name="connsiteY19" fmla="*/ 2539538 h 2930236"/>
                <a:gd name="connsiteX20" fmla="*/ 2319251 w 6762403"/>
                <a:gd name="connsiteY20" fmla="*/ 2497974 h 2930236"/>
                <a:gd name="connsiteX21" fmla="*/ 2053243 w 6762403"/>
                <a:gd name="connsiteY21" fmla="*/ 2497974 h 2930236"/>
                <a:gd name="connsiteX22" fmla="*/ 2053243 w 6762403"/>
                <a:gd name="connsiteY22" fmla="*/ 2460567 h 2930236"/>
                <a:gd name="connsiteX23" fmla="*/ 1970116 w 6762403"/>
                <a:gd name="connsiteY23" fmla="*/ 2460567 h 2930236"/>
                <a:gd name="connsiteX24" fmla="*/ 1970116 w 6762403"/>
                <a:gd name="connsiteY24" fmla="*/ 2460567 h 2930236"/>
                <a:gd name="connsiteX25" fmla="*/ 1970116 w 6762403"/>
                <a:gd name="connsiteY25" fmla="*/ 2439785 h 2930236"/>
                <a:gd name="connsiteX26" fmla="*/ 1832956 w 6762403"/>
                <a:gd name="connsiteY26" fmla="*/ 2439785 h 2930236"/>
                <a:gd name="connsiteX27" fmla="*/ 1832956 w 6762403"/>
                <a:gd name="connsiteY27" fmla="*/ 2406534 h 2930236"/>
                <a:gd name="connsiteX28" fmla="*/ 1803862 w 6762403"/>
                <a:gd name="connsiteY28" fmla="*/ 2406534 h 2930236"/>
                <a:gd name="connsiteX29" fmla="*/ 1803862 w 6762403"/>
                <a:gd name="connsiteY29" fmla="*/ 2381596 h 2930236"/>
                <a:gd name="connsiteX30" fmla="*/ 1778923 w 6762403"/>
                <a:gd name="connsiteY30" fmla="*/ 2381596 h 2930236"/>
                <a:gd name="connsiteX31" fmla="*/ 1778923 w 6762403"/>
                <a:gd name="connsiteY31" fmla="*/ 2352502 h 2930236"/>
                <a:gd name="connsiteX32" fmla="*/ 1704109 w 6762403"/>
                <a:gd name="connsiteY32" fmla="*/ 2352502 h 2930236"/>
                <a:gd name="connsiteX33" fmla="*/ 1704109 w 6762403"/>
                <a:gd name="connsiteY33" fmla="*/ 2352502 h 2930236"/>
                <a:gd name="connsiteX34" fmla="*/ 1704109 w 6762403"/>
                <a:gd name="connsiteY34" fmla="*/ 2340033 h 2930236"/>
                <a:gd name="connsiteX35" fmla="*/ 1650076 w 6762403"/>
                <a:gd name="connsiteY35" fmla="*/ 2340033 h 2930236"/>
                <a:gd name="connsiteX36" fmla="*/ 1650076 w 6762403"/>
                <a:gd name="connsiteY36" fmla="*/ 2273531 h 2930236"/>
                <a:gd name="connsiteX37" fmla="*/ 1608512 w 6762403"/>
                <a:gd name="connsiteY37" fmla="*/ 2273531 h 2930236"/>
                <a:gd name="connsiteX38" fmla="*/ 1608512 w 6762403"/>
                <a:gd name="connsiteY38" fmla="*/ 2248593 h 2930236"/>
                <a:gd name="connsiteX39" fmla="*/ 1575262 w 6762403"/>
                <a:gd name="connsiteY39" fmla="*/ 2248593 h 2930236"/>
                <a:gd name="connsiteX40" fmla="*/ 1575262 w 6762403"/>
                <a:gd name="connsiteY40" fmla="*/ 2215342 h 2930236"/>
                <a:gd name="connsiteX41" fmla="*/ 1575262 w 6762403"/>
                <a:gd name="connsiteY41" fmla="*/ 2215342 h 2930236"/>
                <a:gd name="connsiteX42" fmla="*/ 1550323 w 6762403"/>
                <a:gd name="connsiteY42" fmla="*/ 2215342 h 2930236"/>
                <a:gd name="connsiteX43" fmla="*/ 1550323 w 6762403"/>
                <a:gd name="connsiteY43" fmla="*/ 2090651 h 2930236"/>
                <a:gd name="connsiteX44" fmla="*/ 1330036 w 6762403"/>
                <a:gd name="connsiteY44" fmla="*/ 2090651 h 2930236"/>
                <a:gd name="connsiteX45" fmla="*/ 1330036 w 6762403"/>
                <a:gd name="connsiteY45" fmla="*/ 2044931 h 2930236"/>
                <a:gd name="connsiteX46" fmla="*/ 1309254 w 6762403"/>
                <a:gd name="connsiteY46" fmla="*/ 2044931 h 2930236"/>
                <a:gd name="connsiteX47" fmla="*/ 1309254 w 6762403"/>
                <a:gd name="connsiteY47" fmla="*/ 2003367 h 2930236"/>
                <a:gd name="connsiteX48" fmla="*/ 1296785 w 6762403"/>
                <a:gd name="connsiteY48" fmla="*/ 2003367 h 2930236"/>
                <a:gd name="connsiteX49" fmla="*/ 1296785 w 6762403"/>
                <a:gd name="connsiteY49" fmla="*/ 1945178 h 2930236"/>
                <a:gd name="connsiteX50" fmla="*/ 1263534 w 6762403"/>
                <a:gd name="connsiteY50" fmla="*/ 1945178 h 2930236"/>
                <a:gd name="connsiteX51" fmla="*/ 1263534 w 6762403"/>
                <a:gd name="connsiteY51" fmla="*/ 1886989 h 2930236"/>
                <a:gd name="connsiteX52" fmla="*/ 1238596 w 6762403"/>
                <a:gd name="connsiteY52" fmla="*/ 1886989 h 2930236"/>
                <a:gd name="connsiteX53" fmla="*/ 1238596 w 6762403"/>
                <a:gd name="connsiteY53" fmla="*/ 1886989 h 2930236"/>
                <a:gd name="connsiteX54" fmla="*/ 1238596 w 6762403"/>
                <a:gd name="connsiteY54" fmla="*/ 1857894 h 2930236"/>
                <a:gd name="connsiteX55" fmla="*/ 1130531 w 6762403"/>
                <a:gd name="connsiteY55" fmla="*/ 1857894 h 2930236"/>
                <a:gd name="connsiteX56" fmla="*/ 1130531 w 6762403"/>
                <a:gd name="connsiteY56" fmla="*/ 1820487 h 2930236"/>
                <a:gd name="connsiteX57" fmla="*/ 1101436 w 6762403"/>
                <a:gd name="connsiteY57" fmla="*/ 1820487 h 2930236"/>
                <a:gd name="connsiteX58" fmla="*/ 1101436 w 6762403"/>
                <a:gd name="connsiteY58" fmla="*/ 1820487 h 2930236"/>
                <a:gd name="connsiteX59" fmla="*/ 1072342 w 6762403"/>
                <a:gd name="connsiteY59" fmla="*/ 1791393 h 2930236"/>
                <a:gd name="connsiteX60" fmla="*/ 1072342 w 6762403"/>
                <a:gd name="connsiteY60" fmla="*/ 1745673 h 2930236"/>
                <a:gd name="connsiteX61" fmla="*/ 1043247 w 6762403"/>
                <a:gd name="connsiteY61" fmla="*/ 1745673 h 2930236"/>
                <a:gd name="connsiteX62" fmla="*/ 1043247 w 6762403"/>
                <a:gd name="connsiteY62" fmla="*/ 1683327 h 2930236"/>
                <a:gd name="connsiteX63" fmla="*/ 1034934 w 6762403"/>
                <a:gd name="connsiteY63" fmla="*/ 1683327 h 2930236"/>
                <a:gd name="connsiteX64" fmla="*/ 1034934 w 6762403"/>
                <a:gd name="connsiteY64" fmla="*/ 1404851 h 2930236"/>
                <a:gd name="connsiteX65" fmla="*/ 1018309 w 6762403"/>
                <a:gd name="connsiteY65" fmla="*/ 1404851 h 2930236"/>
                <a:gd name="connsiteX66" fmla="*/ 1018309 w 6762403"/>
                <a:gd name="connsiteY66" fmla="*/ 1350818 h 2930236"/>
                <a:gd name="connsiteX67" fmla="*/ 972589 w 6762403"/>
                <a:gd name="connsiteY67" fmla="*/ 1350818 h 2930236"/>
                <a:gd name="connsiteX68" fmla="*/ 972589 w 6762403"/>
                <a:gd name="connsiteY68" fmla="*/ 1330036 h 2930236"/>
                <a:gd name="connsiteX69" fmla="*/ 935182 w 6762403"/>
                <a:gd name="connsiteY69" fmla="*/ 1330036 h 2930236"/>
                <a:gd name="connsiteX70" fmla="*/ 935182 w 6762403"/>
                <a:gd name="connsiteY70" fmla="*/ 1296785 h 2930236"/>
                <a:gd name="connsiteX71" fmla="*/ 810491 w 6762403"/>
                <a:gd name="connsiteY71" fmla="*/ 1296785 h 2930236"/>
                <a:gd name="connsiteX72" fmla="*/ 810491 w 6762403"/>
                <a:gd name="connsiteY72" fmla="*/ 1226127 h 2930236"/>
                <a:gd name="connsiteX73" fmla="*/ 781396 w 6762403"/>
                <a:gd name="connsiteY73" fmla="*/ 1226127 h 2930236"/>
                <a:gd name="connsiteX74" fmla="*/ 781396 w 6762403"/>
                <a:gd name="connsiteY74" fmla="*/ 1068185 h 2930236"/>
                <a:gd name="connsiteX75" fmla="*/ 764771 w 6762403"/>
                <a:gd name="connsiteY75" fmla="*/ 1068185 h 2930236"/>
                <a:gd name="connsiteX76" fmla="*/ 764771 w 6762403"/>
                <a:gd name="connsiteY76" fmla="*/ 964276 h 2930236"/>
                <a:gd name="connsiteX77" fmla="*/ 689956 w 6762403"/>
                <a:gd name="connsiteY77" fmla="*/ 964276 h 2930236"/>
                <a:gd name="connsiteX78" fmla="*/ 689956 w 6762403"/>
                <a:gd name="connsiteY78" fmla="*/ 931025 h 2930236"/>
                <a:gd name="connsiteX79" fmla="*/ 581891 w 6762403"/>
                <a:gd name="connsiteY79" fmla="*/ 931025 h 2930236"/>
                <a:gd name="connsiteX80" fmla="*/ 581891 w 6762403"/>
                <a:gd name="connsiteY80" fmla="*/ 906087 h 2930236"/>
                <a:gd name="connsiteX81" fmla="*/ 556952 w 6762403"/>
                <a:gd name="connsiteY81" fmla="*/ 906087 h 2930236"/>
                <a:gd name="connsiteX82" fmla="*/ 556952 w 6762403"/>
                <a:gd name="connsiteY82" fmla="*/ 835429 h 2930236"/>
                <a:gd name="connsiteX83" fmla="*/ 532014 w 6762403"/>
                <a:gd name="connsiteY83" fmla="*/ 835429 h 2930236"/>
                <a:gd name="connsiteX84" fmla="*/ 532014 w 6762403"/>
                <a:gd name="connsiteY84" fmla="*/ 748145 h 2930236"/>
                <a:gd name="connsiteX85" fmla="*/ 507076 w 6762403"/>
                <a:gd name="connsiteY85" fmla="*/ 748145 h 2930236"/>
                <a:gd name="connsiteX86" fmla="*/ 507076 w 6762403"/>
                <a:gd name="connsiteY86" fmla="*/ 569422 h 2930236"/>
                <a:gd name="connsiteX87" fmla="*/ 448887 w 6762403"/>
                <a:gd name="connsiteY87" fmla="*/ 569422 h 2930236"/>
                <a:gd name="connsiteX88" fmla="*/ 448887 w 6762403"/>
                <a:gd name="connsiteY88" fmla="*/ 527858 h 2930236"/>
                <a:gd name="connsiteX89" fmla="*/ 394854 w 6762403"/>
                <a:gd name="connsiteY89" fmla="*/ 527858 h 2930236"/>
                <a:gd name="connsiteX90" fmla="*/ 394854 w 6762403"/>
                <a:gd name="connsiteY90" fmla="*/ 498764 h 2930236"/>
                <a:gd name="connsiteX91" fmla="*/ 332509 w 6762403"/>
                <a:gd name="connsiteY91" fmla="*/ 498764 h 2930236"/>
                <a:gd name="connsiteX92" fmla="*/ 332509 w 6762403"/>
                <a:gd name="connsiteY92" fmla="*/ 457200 h 2930236"/>
                <a:gd name="connsiteX93" fmla="*/ 295102 w 6762403"/>
                <a:gd name="connsiteY93" fmla="*/ 457200 h 2930236"/>
                <a:gd name="connsiteX94" fmla="*/ 295102 w 6762403"/>
                <a:gd name="connsiteY94" fmla="*/ 378229 h 2930236"/>
                <a:gd name="connsiteX95" fmla="*/ 257694 w 6762403"/>
                <a:gd name="connsiteY95" fmla="*/ 378229 h 2930236"/>
                <a:gd name="connsiteX96" fmla="*/ 257694 w 6762403"/>
                <a:gd name="connsiteY96" fmla="*/ 241069 h 2930236"/>
                <a:gd name="connsiteX97" fmla="*/ 257694 w 6762403"/>
                <a:gd name="connsiteY97" fmla="*/ 241069 h 2930236"/>
                <a:gd name="connsiteX98" fmla="*/ 257694 w 6762403"/>
                <a:gd name="connsiteY98" fmla="*/ 99753 h 2930236"/>
                <a:gd name="connsiteX99" fmla="*/ 228600 w 6762403"/>
                <a:gd name="connsiteY99" fmla="*/ 99753 h 2930236"/>
                <a:gd name="connsiteX100" fmla="*/ 228600 w 6762403"/>
                <a:gd name="connsiteY100" fmla="*/ 54033 h 2930236"/>
                <a:gd name="connsiteX101" fmla="*/ 207818 w 6762403"/>
                <a:gd name="connsiteY101" fmla="*/ 54033 h 2930236"/>
                <a:gd name="connsiteX102" fmla="*/ 207818 w 6762403"/>
                <a:gd name="connsiteY102" fmla="*/ 16625 h 2930236"/>
                <a:gd name="connsiteX103" fmla="*/ 103909 w 6762403"/>
                <a:gd name="connsiteY103" fmla="*/ 16625 h 2930236"/>
                <a:gd name="connsiteX104" fmla="*/ 103909 w 6762403"/>
                <a:gd name="connsiteY104" fmla="*/ 4156 h 2930236"/>
                <a:gd name="connsiteX105" fmla="*/ 41563 w 6762403"/>
                <a:gd name="connsiteY105" fmla="*/ 4156 h 2930236"/>
                <a:gd name="connsiteX106" fmla="*/ 41563 w 6762403"/>
                <a:gd name="connsiteY106" fmla="*/ 0 h 2930236"/>
                <a:gd name="connsiteX107" fmla="*/ 0 w 6762403"/>
                <a:gd name="connsiteY107" fmla="*/ 0 h 2930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6762403" h="2930236">
                  <a:moveTo>
                    <a:pt x="6762403" y="2930236"/>
                  </a:moveTo>
                  <a:lnTo>
                    <a:pt x="6762403" y="2851265"/>
                  </a:lnTo>
                  <a:lnTo>
                    <a:pt x="4372494" y="2851265"/>
                  </a:lnTo>
                  <a:lnTo>
                    <a:pt x="4372494" y="2805545"/>
                  </a:lnTo>
                  <a:lnTo>
                    <a:pt x="3906982" y="2805545"/>
                  </a:lnTo>
                  <a:lnTo>
                    <a:pt x="3906982" y="2805545"/>
                  </a:lnTo>
                  <a:lnTo>
                    <a:pt x="3906982" y="2763982"/>
                  </a:lnTo>
                  <a:lnTo>
                    <a:pt x="3574472" y="2763982"/>
                  </a:lnTo>
                  <a:lnTo>
                    <a:pt x="3574472" y="2726574"/>
                  </a:lnTo>
                  <a:lnTo>
                    <a:pt x="3408218" y="2726574"/>
                  </a:lnTo>
                  <a:lnTo>
                    <a:pt x="3408218" y="2709949"/>
                  </a:lnTo>
                  <a:lnTo>
                    <a:pt x="2809702" y="2709949"/>
                  </a:lnTo>
                  <a:lnTo>
                    <a:pt x="2809702" y="2680854"/>
                  </a:lnTo>
                  <a:lnTo>
                    <a:pt x="2660072" y="2680854"/>
                  </a:lnTo>
                  <a:lnTo>
                    <a:pt x="2660072" y="2664229"/>
                  </a:lnTo>
                  <a:lnTo>
                    <a:pt x="2593571" y="2664229"/>
                  </a:lnTo>
                  <a:lnTo>
                    <a:pt x="2593571" y="2576945"/>
                  </a:lnTo>
                  <a:lnTo>
                    <a:pt x="2535382" y="2576945"/>
                  </a:lnTo>
                  <a:lnTo>
                    <a:pt x="2535382" y="2539538"/>
                  </a:lnTo>
                  <a:lnTo>
                    <a:pt x="2319251" y="2539538"/>
                  </a:lnTo>
                  <a:lnTo>
                    <a:pt x="2319251" y="2497974"/>
                  </a:lnTo>
                  <a:lnTo>
                    <a:pt x="2053243" y="2497974"/>
                  </a:lnTo>
                  <a:lnTo>
                    <a:pt x="2053243" y="2460567"/>
                  </a:lnTo>
                  <a:lnTo>
                    <a:pt x="1970116" y="2460567"/>
                  </a:lnTo>
                  <a:lnTo>
                    <a:pt x="1970116" y="2460567"/>
                  </a:lnTo>
                  <a:lnTo>
                    <a:pt x="1970116" y="2439785"/>
                  </a:lnTo>
                  <a:lnTo>
                    <a:pt x="1832956" y="2439785"/>
                  </a:lnTo>
                  <a:lnTo>
                    <a:pt x="1832956" y="2406534"/>
                  </a:lnTo>
                  <a:lnTo>
                    <a:pt x="1803862" y="2406534"/>
                  </a:lnTo>
                  <a:lnTo>
                    <a:pt x="1803862" y="2381596"/>
                  </a:lnTo>
                  <a:lnTo>
                    <a:pt x="1778923" y="2381596"/>
                  </a:lnTo>
                  <a:lnTo>
                    <a:pt x="1778923" y="2352502"/>
                  </a:lnTo>
                  <a:lnTo>
                    <a:pt x="1704109" y="2352502"/>
                  </a:lnTo>
                  <a:lnTo>
                    <a:pt x="1704109" y="2352502"/>
                  </a:lnTo>
                  <a:lnTo>
                    <a:pt x="1704109" y="2340033"/>
                  </a:lnTo>
                  <a:lnTo>
                    <a:pt x="1650076" y="2340033"/>
                  </a:lnTo>
                  <a:lnTo>
                    <a:pt x="1650076" y="2273531"/>
                  </a:lnTo>
                  <a:lnTo>
                    <a:pt x="1608512" y="2273531"/>
                  </a:lnTo>
                  <a:lnTo>
                    <a:pt x="1608512" y="2248593"/>
                  </a:lnTo>
                  <a:lnTo>
                    <a:pt x="1575262" y="2248593"/>
                  </a:lnTo>
                  <a:lnTo>
                    <a:pt x="1575262" y="2215342"/>
                  </a:lnTo>
                  <a:lnTo>
                    <a:pt x="1575262" y="2215342"/>
                  </a:lnTo>
                  <a:lnTo>
                    <a:pt x="1550323" y="2215342"/>
                  </a:lnTo>
                  <a:lnTo>
                    <a:pt x="1550323" y="2090651"/>
                  </a:lnTo>
                  <a:lnTo>
                    <a:pt x="1330036" y="2090651"/>
                  </a:lnTo>
                  <a:lnTo>
                    <a:pt x="1330036" y="2044931"/>
                  </a:lnTo>
                  <a:lnTo>
                    <a:pt x="1309254" y="2044931"/>
                  </a:lnTo>
                  <a:lnTo>
                    <a:pt x="1309254" y="2003367"/>
                  </a:lnTo>
                  <a:lnTo>
                    <a:pt x="1296785" y="2003367"/>
                  </a:lnTo>
                  <a:lnTo>
                    <a:pt x="1296785" y="1945178"/>
                  </a:lnTo>
                  <a:lnTo>
                    <a:pt x="1263534" y="1945178"/>
                  </a:lnTo>
                  <a:lnTo>
                    <a:pt x="1263534" y="1886989"/>
                  </a:lnTo>
                  <a:lnTo>
                    <a:pt x="1238596" y="1886989"/>
                  </a:lnTo>
                  <a:lnTo>
                    <a:pt x="1238596" y="1886989"/>
                  </a:lnTo>
                  <a:lnTo>
                    <a:pt x="1238596" y="1857894"/>
                  </a:lnTo>
                  <a:lnTo>
                    <a:pt x="1130531" y="1857894"/>
                  </a:lnTo>
                  <a:lnTo>
                    <a:pt x="1130531" y="1820487"/>
                  </a:lnTo>
                  <a:lnTo>
                    <a:pt x="1101436" y="1820487"/>
                  </a:lnTo>
                  <a:lnTo>
                    <a:pt x="1101436" y="1820487"/>
                  </a:lnTo>
                  <a:lnTo>
                    <a:pt x="1072342" y="1791393"/>
                  </a:lnTo>
                  <a:lnTo>
                    <a:pt x="1072342" y="1745673"/>
                  </a:lnTo>
                  <a:lnTo>
                    <a:pt x="1043247" y="1745673"/>
                  </a:lnTo>
                  <a:lnTo>
                    <a:pt x="1043247" y="1683327"/>
                  </a:lnTo>
                  <a:lnTo>
                    <a:pt x="1034934" y="1683327"/>
                  </a:lnTo>
                  <a:lnTo>
                    <a:pt x="1034934" y="1404851"/>
                  </a:lnTo>
                  <a:lnTo>
                    <a:pt x="1018309" y="1404851"/>
                  </a:lnTo>
                  <a:lnTo>
                    <a:pt x="1018309" y="1350818"/>
                  </a:lnTo>
                  <a:lnTo>
                    <a:pt x="972589" y="1350818"/>
                  </a:lnTo>
                  <a:lnTo>
                    <a:pt x="972589" y="1330036"/>
                  </a:lnTo>
                  <a:lnTo>
                    <a:pt x="935182" y="1330036"/>
                  </a:lnTo>
                  <a:lnTo>
                    <a:pt x="935182" y="1296785"/>
                  </a:lnTo>
                  <a:lnTo>
                    <a:pt x="810491" y="1296785"/>
                  </a:lnTo>
                  <a:lnTo>
                    <a:pt x="810491" y="1226127"/>
                  </a:lnTo>
                  <a:lnTo>
                    <a:pt x="781396" y="1226127"/>
                  </a:lnTo>
                  <a:lnTo>
                    <a:pt x="781396" y="1068185"/>
                  </a:lnTo>
                  <a:lnTo>
                    <a:pt x="764771" y="1068185"/>
                  </a:lnTo>
                  <a:lnTo>
                    <a:pt x="764771" y="964276"/>
                  </a:lnTo>
                  <a:lnTo>
                    <a:pt x="689956" y="964276"/>
                  </a:lnTo>
                  <a:lnTo>
                    <a:pt x="689956" y="931025"/>
                  </a:lnTo>
                  <a:lnTo>
                    <a:pt x="581891" y="931025"/>
                  </a:lnTo>
                  <a:lnTo>
                    <a:pt x="581891" y="906087"/>
                  </a:lnTo>
                  <a:lnTo>
                    <a:pt x="556952" y="906087"/>
                  </a:lnTo>
                  <a:lnTo>
                    <a:pt x="556952" y="835429"/>
                  </a:lnTo>
                  <a:lnTo>
                    <a:pt x="532014" y="835429"/>
                  </a:lnTo>
                  <a:lnTo>
                    <a:pt x="532014" y="748145"/>
                  </a:lnTo>
                  <a:lnTo>
                    <a:pt x="507076" y="748145"/>
                  </a:lnTo>
                  <a:lnTo>
                    <a:pt x="507076" y="569422"/>
                  </a:lnTo>
                  <a:lnTo>
                    <a:pt x="448887" y="569422"/>
                  </a:lnTo>
                  <a:lnTo>
                    <a:pt x="448887" y="527858"/>
                  </a:lnTo>
                  <a:lnTo>
                    <a:pt x="394854" y="527858"/>
                  </a:lnTo>
                  <a:lnTo>
                    <a:pt x="394854" y="498764"/>
                  </a:lnTo>
                  <a:lnTo>
                    <a:pt x="332509" y="498764"/>
                  </a:lnTo>
                  <a:lnTo>
                    <a:pt x="332509" y="457200"/>
                  </a:lnTo>
                  <a:lnTo>
                    <a:pt x="295102" y="457200"/>
                  </a:lnTo>
                  <a:lnTo>
                    <a:pt x="295102" y="378229"/>
                  </a:lnTo>
                  <a:lnTo>
                    <a:pt x="257694" y="378229"/>
                  </a:lnTo>
                  <a:lnTo>
                    <a:pt x="257694" y="241069"/>
                  </a:lnTo>
                  <a:lnTo>
                    <a:pt x="257694" y="241069"/>
                  </a:lnTo>
                  <a:lnTo>
                    <a:pt x="257694" y="99753"/>
                  </a:lnTo>
                  <a:lnTo>
                    <a:pt x="228600" y="99753"/>
                  </a:lnTo>
                  <a:lnTo>
                    <a:pt x="228600" y="54033"/>
                  </a:lnTo>
                  <a:lnTo>
                    <a:pt x="207818" y="54033"/>
                  </a:lnTo>
                  <a:lnTo>
                    <a:pt x="207818" y="16625"/>
                  </a:lnTo>
                  <a:lnTo>
                    <a:pt x="103909" y="16625"/>
                  </a:lnTo>
                  <a:lnTo>
                    <a:pt x="103909" y="4156"/>
                  </a:lnTo>
                  <a:lnTo>
                    <a:pt x="41563" y="4156"/>
                  </a:lnTo>
                  <a:lnTo>
                    <a:pt x="41563" y="0"/>
                  </a:lnTo>
                  <a:lnTo>
                    <a:pt x="0" y="0"/>
                  </a:lnTo>
                </a:path>
              </a:pathLst>
            </a:custGeom>
            <a:noFill/>
            <a:ln w="28575">
              <a:solidFill>
                <a:schemeClr val="tx2">
                  <a:lumMod val="60000"/>
                  <a:lumOff val="40000"/>
                </a:schemeClr>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Arial"/>
                <a:ea typeface="+mn-ea"/>
                <a:cs typeface="Calibri" panose="020F0502020204030204" pitchFamily="34" charset="0"/>
              </a:endParaRPr>
            </a:p>
          </p:txBody>
        </p:sp>
        <p:sp>
          <p:nvSpPr>
            <p:cNvPr id="44" name="Freeform: Shape 43">
              <a:extLst>
                <a:ext uri="{FF2B5EF4-FFF2-40B4-BE49-F238E27FC236}">
                  <a16:creationId xmlns:a16="http://schemas.microsoft.com/office/drawing/2014/main" id="{2287D119-741D-4D2C-9A1D-B4AD57B4BBC0}"/>
                </a:ext>
              </a:extLst>
            </p:cNvPr>
            <p:cNvSpPr/>
            <p:nvPr/>
          </p:nvSpPr>
          <p:spPr bwMode="auto">
            <a:xfrm>
              <a:off x="1177978" y="2324406"/>
              <a:ext cx="4724298" cy="1978733"/>
            </a:xfrm>
            <a:custGeom>
              <a:avLst/>
              <a:gdLst>
                <a:gd name="connsiteX0" fmla="*/ 6779029 w 6779029"/>
                <a:gd name="connsiteY0" fmla="*/ 2768138 h 2768138"/>
                <a:gd name="connsiteX1" fmla="*/ 5731625 w 6779029"/>
                <a:gd name="connsiteY1" fmla="*/ 2768138 h 2768138"/>
                <a:gd name="connsiteX2" fmla="*/ 5731625 w 6779029"/>
                <a:gd name="connsiteY2" fmla="*/ 2705792 h 2768138"/>
                <a:gd name="connsiteX3" fmla="*/ 5469774 w 6779029"/>
                <a:gd name="connsiteY3" fmla="*/ 2705792 h 2768138"/>
                <a:gd name="connsiteX4" fmla="*/ 5469774 w 6779029"/>
                <a:gd name="connsiteY4" fmla="*/ 2622665 h 2768138"/>
                <a:gd name="connsiteX5" fmla="*/ 4555374 w 6779029"/>
                <a:gd name="connsiteY5" fmla="*/ 2622665 h 2768138"/>
                <a:gd name="connsiteX6" fmla="*/ 4555374 w 6779029"/>
                <a:gd name="connsiteY6" fmla="*/ 2589414 h 2768138"/>
                <a:gd name="connsiteX7" fmla="*/ 3915294 w 6779029"/>
                <a:gd name="connsiteY7" fmla="*/ 2589414 h 2768138"/>
                <a:gd name="connsiteX8" fmla="*/ 3915294 w 6779029"/>
                <a:gd name="connsiteY8" fmla="*/ 2543694 h 2768138"/>
                <a:gd name="connsiteX9" fmla="*/ 3890356 w 6779029"/>
                <a:gd name="connsiteY9" fmla="*/ 2543694 h 2768138"/>
                <a:gd name="connsiteX10" fmla="*/ 3890356 w 6779029"/>
                <a:gd name="connsiteY10" fmla="*/ 2510443 h 2768138"/>
                <a:gd name="connsiteX11" fmla="*/ 3703320 w 6779029"/>
                <a:gd name="connsiteY11" fmla="*/ 2510443 h 2768138"/>
                <a:gd name="connsiteX12" fmla="*/ 3703320 w 6779029"/>
                <a:gd name="connsiteY12" fmla="*/ 2485505 h 2768138"/>
                <a:gd name="connsiteX13" fmla="*/ 3628505 w 6779029"/>
                <a:gd name="connsiteY13" fmla="*/ 2485505 h 2768138"/>
                <a:gd name="connsiteX14" fmla="*/ 3628505 w 6779029"/>
                <a:gd name="connsiteY14" fmla="*/ 2460567 h 2768138"/>
                <a:gd name="connsiteX15" fmla="*/ 3379123 w 6779029"/>
                <a:gd name="connsiteY15" fmla="*/ 2460567 h 2768138"/>
                <a:gd name="connsiteX16" fmla="*/ 3379123 w 6779029"/>
                <a:gd name="connsiteY16" fmla="*/ 2398221 h 2768138"/>
                <a:gd name="connsiteX17" fmla="*/ 3350029 w 6779029"/>
                <a:gd name="connsiteY17" fmla="*/ 2398221 h 2768138"/>
                <a:gd name="connsiteX18" fmla="*/ 3350029 w 6779029"/>
                <a:gd name="connsiteY18" fmla="*/ 2373283 h 2768138"/>
                <a:gd name="connsiteX19" fmla="*/ 3129742 w 6779029"/>
                <a:gd name="connsiteY19" fmla="*/ 2373283 h 2768138"/>
                <a:gd name="connsiteX20" fmla="*/ 3129742 w 6779029"/>
                <a:gd name="connsiteY20" fmla="*/ 2344189 h 2768138"/>
                <a:gd name="connsiteX21" fmla="*/ 3025832 w 6779029"/>
                <a:gd name="connsiteY21" fmla="*/ 2344189 h 2768138"/>
                <a:gd name="connsiteX22" fmla="*/ 3025832 w 6779029"/>
                <a:gd name="connsiteY22" fmla="*/ 2344189 h 2768138"/>
                <a:gd name="connsiteX23" fmla="*/ 3025832 w 6779029"/>
                <a:gd name="connsiteY23" fmla="*/ 2306781 h 2768138"/>
                <a:gd name="connsiteX24" fmla="*/ 2955174 w 6779029"/>
                <a:gd name="connsiteY24" fmla="*/ 2306781 h 2768138"/>
                <a:gd name="connsiteX25" fmla="*/ 2955174 w 6779029"/>
                <a:gd name="connsiteY25" fmla="*/ 2306781 h 2768138"/>
                <a:gd name="connsiteX26" fmla="*/ 2955174 w 6779029"/>
                <a:gd name="connsiteY26" fmla="*/ 2306781 h 2768138"/>
                <a:gd name="connsiteX27" fmla="*/ 2867891 w 6779029"/>
                <a:gd name="connsiteY27" fmla="*/ 2306781 h 2768138"/>
                <a:gd name="connsiteX28" fmla="*/ 2867891 w 6779029"/>
                <a:gd name="connsiteY28" fmla="*/ 2277687 h 2768138"/>
                <a:gd name="connsiteX29" fmla="*/ 2726574 w 6779029"/>
                <a:gd name="connsiteY29" fmla="*/ 2277687 h 2768138"/>
                <a:gd name="connsiteX30" fmla="*/ 2726574 w 6779029"/>
                <a:gd name="connsiteY30" fmla="*/ 2265218 h 2768138"/>
                <a:gd name="connsiteX31" fmla="*/ 2655916 w 6779029"/>
                <a:gd name="connsiteY31" fmla="*/ 2265218 h 2768138"/>
                <a:gd name="connsiteX32" fmla="*/ 2655916 w 6779029"/>
                <a:gd name="connsiteY32" fmla="*/ 2248592 h 2768138"/>
                <a:gd name="connsiteX33" fmla="*/ 2593571 w 6779029"/>
                <a:gd name="connsiteY33" fmla="*/ 2248592 h 2768138"/>
                <a:gd name="connsiteX34" fmla="*/ 2593571 w 6779029"/>
                <a:gd name="connsiteY34" fmla="*/ 2236123 h 2768138"/>
                <a:gd name="connsiteX35" fmla="*/ 2564476 w 6779029"/>
                <a:gd name="connsiteY35" fmla="*/ 2236123 h 2768138"/>
                <a:gd name="connsiteX36" fmla="*/ 2564476 w 6779029"/>
                <a:gd name="connsiteY36" fmla="*/ 2211185 h 2768138"/>
                <a:gd name="connsiteX37" fmla="*/ 2456411 w 6779029"/>
                <a:gd name="connsiteY37" fmla="*/ 2211185 h 2768138"/>
                <a:gd name="connsiteX38" fmla="*/ 2448098 w 6779029"/>
                <a:gd name="connsiteY38" fmla="*/ 2202872 h 2768138"/>
                <a:gd name="connsiteX39" fmla="*/ 2356658 w 6779029"/>
                <a:gd name="connsiteY39" fmla="*/ 2202872 h 2768138"/>
                <a:gd name="connsiteX40" fmla="*/ 2356658 w 6779029"/>
                <a:gd name="connsiteY40" fmla="*/ 2157152 h 2768138"/>
                <a:gd name="connsiteX41" fmla="*/ 2331720 w 6779029"/>
                <a:gd name="connsiteY41" fmla="*/ 2157152 h 2768138"/>
                <a:gd name="connsiteX42" fmla="*/ 2331720 w 6779029"/>
                <a:gd name="connsiteY42" fmla="*/ 2098963 h 2768138"/>
                <a:gd name="connsiteX43" fmla="*/ 2306782 w 6779029"/>
                <a:gd name="connsiteY43" fmla="*/ 2098963 h 2768138"/>
                <a:gd name="connsiteX44" fmla="*/ 2306782 w 6779029"/>
                <a:gd name="connsiteY44" fmla="*/ 2090650 h 2768138"/>
                <a:gd name="connsiteX45" fmla="*/ 2240280 w 6779029"/>
                <a:gd name="connsiteY45" fmla="*/ 2090650 h 2768138"/>
                <a:gd name="connsiteX46" fmla="*/ 2240280 w 6779029"/>
                <a:gd name="connsiteY46" fmla="*/ 2074025 h 2768138"/>
                <a:gd name="connsiteX47" fmla="*/ 2215342 w 6779029"/>
                <a:gd name="connsiteY47" fmla="*/ 2074025 h 2768138"/>
                <a:gd name="connsiteX48" fmla="*/ 2215342 w 6779029"/>
                <a:gd name="connsiteY48" fmla="*/ 2061556 h 2768138"/>
                <a:gd name="connsiteX49" fmla="*/ 2123902 w 6779029"/>
                <a:gd name="connsiteY49" fmla="*/ 2061556 h 2768138"/>
                <a:gd name="connsiteX50" fmla="*/ 2123902 w 6779029"/>
                <a:gd name="connsiteY50" fmla="*/ 2032461 h 2768138"/>
                <a:gd name="connsiteX51" fmla="*/ 2074025 w 6779029"/>
                <a:gd name="connsiteY51" fmla="*/ 2032461 h 2768138"/>
                <a:gd name="connsiteX52" fmla="*/ 2065712 w 6779029"/>
                <a:gd name="connsiteY52" fmla="*/ 2024148 h 2768138"/>
                <a:gd name="connsiteX53" fmla="*/ 2078182 w 6779029"/>
                <a:gd name="connsiteY53" fmla="*/ 2011678 h 2768138"/>
                <a:gd name="connsiteX54" fmla="*/ 1820487 w 6779029"/>
                <a:gd name="connsiteY54" fmla="*/ 2011678 h 2768138"/>
                <a:gd name="connsiteX55" fmla="*/ 1820487 w 6779029"/>
                <a:gd name="connsiteY55" fmla="*/ 1974272 h 2768138"/>
                <a:gd name="connsiteX56" fmla="*/ 1799705 w 6779029"/>
                <a:gd name="connsiteY56" fmla="*/ 1974272 h 2768138"/>
                <a:gd name="connsiteX57" fmla="*/ 1799705 w 6779029"/>
                <a:gd name="connsiteY57" fmla="*/ 1949334 h 2768138"/>
                <a:gd name="connsiteX58" fmla="*/ 1774767 w 6779029"/>
                <a:gd name="connsiteY58" fmla="*/ 1949334 h 2768138"/>
                <a:gd name="connsiteX59" fmla="*/ 1774767 w 6779029"/>
                <a:gd name="connsiteY59" fmla="*/ 1920240 h 2768138"/>
                <a:gd name="connsiteX60" fmla="*/ 1600200 w 6779029"/>
                <a:gd name="connsiteY60" fmla="*/ 1920240 h 2768138"/>
                <a:gd name="connsiteX61" fmla="*/ 1600200 w 6779029"/>
                <a:gd name="connsiteY61" fmla="*/ 1895301 h 2768138"/>
                <a:gd name="connsiteX62" fmla="*/ 1600200 w 6779029"/>
                <a:gd name="connsiteY62" fmla="*/ 1895301 h 2768138"/>
                <a:gd name="connsiteX63" fmla="*/ 1575262 w 6779029"/>
                <a:gd name="connsiteY63" fmla="*/ 1870363 h 2768138"/>
                <a:gd name="connsiteX64" fmla="*/ 1558637 w 6779029"/>
                <a:gd name="connsiteY64" fmla="*/ 1853738 h 2768138"/>
                <a:gd name="connsiteX65" fmla="*/ 1558637 w 6779029"/>
                <a:gd name="connsiteY65" fmla="*/ 1762298 h 2768138"/>
                <a:gd name="connsiteX66" fmla="*/ 1525385 w 6779029"/>
                <a:gd name="connsiteY66" fmla="*/ 1762298 h 2768138"/>
                <a:gd name="connsiteX67" fmla="*/ 1525385 w 6779029"/>
                <a:gd name="connsiteY67" fmla="*/ 1733203 h 2768138"/>
                <a:gd name="connsiteX68" fmla="*/ 1504603 w 6779029"/>
                <a:gd name="connsiteY68" fmla="*/ 1733203 h 2768138"/>
                <a:gd name="connsiteX69" fmla="*/ 1504603 w 6779029"/>
                <a:gd name="connsiteY69" fmla="*/ 1712421 h 2768138"/>
                <a:gd name="connsiteX70" fmla="*/ 1421476 w 6779029"/>
                <a:gd name="connsiteY70" fmla="*/ 1712421 h 2768138"/>
                <a:gd name="connsiteX71" fmla="*/ 1421476 w 6779029"/>
                <a:gd name="connsiteY71" fmla="*/ 1699952 h 2768138"/>
                <a:gd name="connsiteX72" fmla="*/ 1321723 w 6779029"/>
                <a:gd name="connsiteY72" fmla="*/ 1699952 h 2768138"/>
                <a:gd name="connsiteX73" fmla="*/ 1321723 w 6779029"/>
                <a:gd name="connsiteY73" fmla="*/ 1670858 h 2768138"/>
                <a:gd name="connsiteX74" fmla="*/ 1309254 w 6779029"/>
                <a:gd name="connsiteY74" fmla="*/ 1670858 h 2768138"/>
                <a:gd name="connsiteX75" fmla="*/ 1309254 w 6779029"/>
                <a:gd name="connsiteY75" fmla="*/ 1645920 h 2768138"/>
                <a:gd name="connsiteX76" fmla="*/ 1292629 w 6779029"/>
                <a:gd name="connsiteY76" fmla="*/ 1645920 h 2768138"/>
                <a:gd name="connsiteX77" fmla="*/ 1292629 w 6779029"/>
                <a:gd name="connsiteY77" fmla="*/ 1591887 h 2768138"/>
                <a:gd name="connsiteX78" fmla="*/ 1267691 w 6779029"/>
                <a:gd name="connsiteY78" fmla="*/ 1591887 h 2768138"/>
                <a:gd name="connsiteX79" fmla="*/ 1267691 w 6779029"/>
                <a:gd name="connsiteY79" fmla="*/ 1575261 h 2768138"/>
                <a:gd name="connsiteX80" fmla="*/ 1151312 w 6779029"/>
                <a:gd name="connsiteY80" fmla="*/ 1575261 h 2768138"/>
                <a:gd name="connsiteX81" fmla="*/ 1151312 w 6779029"/>
                <a:gd name="connsiteY81" fmla="*/ 1550323 h 2768138"/>
                <a:gd name="connsiteX82" fmla="*/ 1064029 w 6779029"/>
                <a:gd name="connsiteY82" fmla="*/ 1550323 h 2768138"/>
                <a:gd name="connsiteX83" fmla="*/ 1064029 w 6779029"/>
                <a:gd name="connsiteY83" fmla="*/ 1521229 h 2768138"/>
                <a:gd name="connsiteX84" fmla="*/ 1043247 w 6779029"/>
                <a:gd name="connsiteY84" fmla="*/ 1521229 h 2768138"/>
                <a:gd name="connsiteX85" fmla="*/ 1043247 w 6779029"/>
                <a:gd name="connsiteY85" fmla="*/ 1409007 h 2768138"/>
                <a:gd name="connsiteX86" fmla="*/ 1022465 w 6779029"/>
                <a:gd name="connsiteY86" fmla="*/ 1409007 h 2768138"/>
                <a:gd name="connsiteX87" fmla="*/ 1022465 w 6779029"/>
                <a:gd name="connsiteY87" fmla="*/ 1367443 h 2768138"/>
                <a:gd name="connsiteX88" fmla="*/ 1005840 w 6779029"/>
                <a:gd name="connsiteY88" fmla="*/ 1367443 h 2768138"/>
                <a:gd name="connsiteX89" fmla="*/ 1005840 w 6779029"/>
                <a:gd name="connsiteY89" fmla="*/ 1338349 h 2768138"/>
                <a:gd name="connsiteX90" fmla="*/ 947651 w 6779029"/>
                <a:gd name="connsiteY90" fmla="*/ 1338349 h 2768138"/>
                <a:gd name="connsiteX91" fmla="*/ 947651 w 6779029"/>
                <a:gd name="connsiteY91" fmla="*/ 1296785 h 2768138"/>
                <a:gd name="connsiteX92" fmla="*/ 906087 w 6779029"/>
                <a:gd name="connsiteY92" fmla="*/ 1296785 h 2768138"/>
                <a:gd name="connsiteX93" fmla="*/ 906087 w 6779029"/>
                <a:gd name="connsiteY93" fmla="*/ 1267690 h 2768138"/>
                <a:gd name="connsiteX94" fmla="*/ 822960 w 6779029"/>
                <a:gd name="connsiteY94" fmla="*/ 1267690 h 2768138"/>
                <a:gd name="connsiteX95" fmla="*/ 822960 w 6779029"/>
                <a:gd name="connsiteY95" fmla="*/ 1230283 h 2768138"/>
                <a:gd name="connsiteX96" fmla="*/ 793865 w 6779029"/>
                <a:gd name="connsiteY96" fmla="*/ 1230283 h 2768138"/>
                <a:gd name="connsiteX97" fmla="*/ 793865 w 6779029"/>
                <a:gd name="connsiteY97" fmla="*/ 1122218 h 2768138"/>
                <a:gd name="connsiteX98" fmla="*/ 781396 w 6779029"/>
                <a:gd name="connsiteY98" fmla="*/ 1122218 h 2768138"/>
                <a:gd name="connsiteX99" fmla="*/ 781396 w 6779029"/>
                <a:gd name="connsiteY99" fmla="*/ 1039090 h 2768138"/>
                <a:gd name="connsiteX100" fmla="*/ 760614 w 6779029"/>
                <a:gd name="connsiteY100" fmla="*/ 1039090 h 2768138"/>
                <a:gd name="connsiteX101" fmla="*/ 760614 w 6779029"/>
                <a:gd name="connsiteY101" fmla="*/ 976745 h 2768138"/>
                <a:gd name="connsiteX102" fmla="*/ 689956 w 6779029"/>
                <a:gd name="connsiteY102" fmla="*/ 976745 h 2768138"/>
                <a:gd name="connsiteX103" fmla="*/ 689956 w 6779029"/>
                <a:gd name="connsiteY103" fmla="*/ 976745 h 2768138"/>
                <a:gd name="connsiteX104" fmla="*/ 689956 w 6779029"/>
                <a:gd name="connsiteY104" fmla="*/ 976745 h 2768138"/>
                <a:gd name="connsiteX105" fmla="*/ 689956 w 6779029"/>
                <a:gd name="connsiteY105" fmla="*/ 939338 h 2768138"/>
                <a:gd name="connsiteX106" fmla="*/ 610985 w 6779029"/>
                <a:gd name="connsiteY106" fmla="*/ 939338 h 2768138"/>
                <a:gd name="connsiteX107" fmla="*/ 610985 w 6779029"/>
                <a:gd name="connsiteY107" fmla="*/ 914400 h 2768138"/>
                <a:gd name="connsiteX108" fmla="*/ 556952 w 6779029"/>
                <a:gd name="connsiteY108" fmla="*/ 914400 h 2768138"/>
                <a:gd name="connsiteX109" fmla="*/ 556952 w 6779029"/>
                <a:gd name="connsiteY109" fmla="*/ 868680 h 2768138"/>
                <a:gd name="connsiteX110" fmla="*/ 536171 w 6779029"/>
                <a:gd name="connsiteY110" fmla="*/ 868680 h 2768138"/>
                <a:gd name="connsiteX111" fmla="*/ 536171 w 6779029"/>
                <a:gd name="connsiteY111" fmla="*/ 798021 h 2768138"/>
                <a:gd name="connsiteX112" fmla="*/ 519545 w 6779029"/>
                <a:gd name="connsiteY112" fmla="*/ 798021 h 2768138"/>
                <a:gd name="connsiteX113" fmla="*/ 519545 w 6779029"/>
                <a:gd name="connsiteY113" fmla="*/ 669174 h 2768138"/>
                <a:gd name="connsiteX114" fmla="*/ 502920 w 6779029"/>
                <a:gd name="connsiteY114" fmla="*/ 669174 h 2768138"/>
                <a:gd name="connsiteX115" fmla="*/ 502920 w 6779029"/>
                <a:gd name="connsiteY115" fmla="*/ 631767 h 2768138"/>
                <a:gd name="connsiteX116" fmla="*/ 502920 w 6779029"/>
                <a:gd name="connsiteY116" fmla="*/ 631767 h 2768138"/>
                <a:gd name="connsiteX117" fmla="*/ 486294 w 6779029"/>
                <a:gd name="connsiteY117" fmla="*/ 615141 h 2768138"/>
                <a:gd name="connsiteX118" fmla="*/ 440574 w 6779029"/>
                <a:gd name="connsiteY118" fmla="*/ 615141 h 2768138"/>
                <a:gd name="connsiteX119" fmla="*/ 440574 w 6779029"/>
                <a:gd name="connsiteY119" fmla="*/ 573578 h 2768138"/>
                <a:gd name="connsiteX120" fmla="*/ 407323 w 6779029"/>
                <a:gd name="connsiteY120" fmla="*/ 573578 h 2768138"/>
                <a:gd name="connsiteX121" fmla="*/ 407323 w 6779029"/>
                <a:gd name="connsiteY121" fmla="*/ 548640 h 2768138"/>
                <a:gd name="connsiteX122" fmla="*/ 382385 w 6779029"/>
                <a:gd name="connsiteY122" fmla="*/ 548640 h 2768138"/>
                <a:gd name="connsiteX123" fmla="*/ 382385 w 6779029"/>
                <a:gd name="connsiteY123" fmla="*/ 527858 h 2768138"/>
                <a:gd name="connsiteX124" fmla="*/ 340822 w 6779029"/>
                <a:gd name="connsiteY124" fmla="*/ 527858 h 2768138"/>
                <a:gd name="connsiteX125" fmla="*/ 340822 w 6779029"/>
                <a:gd name="connsiteY125" fmla="*/ 494607 h 2768138"/>
                <a:gd name="connsiteX126" fmla="*/ 320040 w 6779029"/>
                <a:gd name="connsiteY126" fmla="*/ 494607 h 2768138"/>
                <a:gd name="connsiteX127" fmla="*/ 320040 w 6779029"/>
                <a:gd name="connsiteY127" fmla="*/ 494607 h 2768138"/>
                <a:gd name="connsiteX128" fmla="*/ 320040 w 6779029"/>
                <a:gd name="connsiteY128" fmla="*/ 469669 h 2768138"/>
                <a:gd name="connsiteX129" fmla="*/ 295102 w 6779029"/>
                <a:gd name="connsiteY129" fmla="*/ 469669 h 2768138"/>
                <a:gd name="connsiteX130" fmla="*/ 295102 w 6779029"/>
                <a:gd name="connsiteY130" fmla="*/ 419792 h 2768138"/>
                <a:gd name="connsiteX131" fmla="*/ 278476 w 6779029"/>
                <a:gd name="connsiteY131" fmla="*/ 419792 h 2768138"/>
                <a:gd name="connsiteX132" fmla="*/ 278476 w 6779029"/>
                <a:gd name="connsiteY132" fmla="*/ 374072 h 2768138"/>
                <a:gd name="connsiteX133" fmla="*/ 253538 w 6779029"/>
                <a:gd name="connsiteY133" fmla="*/ 374072 h 2768138"/>
                <a:gd name="connsiteX134" fmla="*/ 253538 w 6779029"/>
                <a:gd name="connsiteY134" fmla="*/ 236912 h 2768138"/>
                <a:gd name="connsiteX135" fmla="*/ 245225 w 6779029"/>
                <a:gd name="connsiteY135" fmla="*/ 236912 h 2768138"/>
                <a:gd name="connsiteX136" fmla="*/ 245225 w 6779029"/>
                <a:gd name="connsiteY136" fmla="*/ 133003 h 2768138"/>
                <a:gd name="connsiteX137" fmla="*/ 228600 w 6779029"/>
                <a:gd name="connsiteY137" fmla="*/ 133003 h 2768138"/>
                <a:gd name="connsiteX138" fmla="*/ 228600 w 6779029"/>
                <a:gd name="connsiteY138" fmla="*/ 66501 h 2768138"/>
                <a:gd name="connsiteX139" fmla="*/ 203662 w 6779029"/>
                <a:gd name="connsiteY139" fmla="*/ 66501 h 2768138"/>
                <a:gd name="connsiteX140" fmla="*/ 203662 w 6779029"/>
                <a:gd name="connsiteY140" fmla="*/ 20781 h 2768138"/>
                <a:gd name="connsiteX141" fmla="*/ 103909 w 6779029"/>
                <a:gd name="connsiteY141" fmla="*/ 20781 h 2768138"/>
                <a:gd name="connsiteX142" fmla="*/ 103909 w 6779029"/>
                <a:gd name="connsiteY142" fmla="*/ 16625 h 2768138"/>
                <a:gd name="connsiteX143" fmla="*/ 41563 w 6779029"/>
                <a:gd name="connsiteY143" fmla="*/ 16625 h 2768138"/>
                <a:gd name="connsiteX144" fmla="*/ 41563 w 6779029"/>
                <a:gd name="connsiteY144" fmla="*/ 0 h 2768138"/>
                <a:gd name="connsiteX145" fmla="*/ 0 w 6779029"/>
                <a:gd name="connsiteY145" fmla="*/ 0 h 2768138"/>
                <a:gd name="connsiteX0" fmla="*/ 6779029 w 6779029"/>
                <a:gd name="connsiteY0" fmla="*/ 2768138 h 2768138"/>
                <a:gd name="connsiteX1" fmla="*/ 5731625 w 6779029"/>
                <a:gd name="connsiteY1" fmla="*/ 2768138 h 2768138"/>
                <a:gd name="connsiteX2" fmla="*/ 5731625 w 6779029"/>
                <a:gd name="connsiteY2" fmla="*/ 2705792 h 2768138"/>
                <a:gd name="connsiteX3" fmla="*/ 5469774 w 6779029"/>
                <a:gd name="connsiteY3" fmla="*/ 2705792 h 2768138"/>
                <a:gd name="connsiteX4" fmla="*/ 5469774 w 6779029"/>
                <a:gd name="connsiteY4" fmla="*/ 2622665 h 2768138"/>
                <a:gd name="connsiteX5" fmla="*/ 4555374 w 6779029"/>
                <a:gd name="connsiteY5" fmla="*/ 2622665 h 2768138"/>
                <a:gd name="connsiteX6" fmla="*/ 4555374 w 6779029"/>
                <a:gd name="connsiteY6" fmla="*/ 2589414 h 2768138"/>
                <a:gd name="connsiteX7" fmla="*/ 3915294 w 6779029"/>
                <a:gd name="connsiteY7" fmla="*/ 2589414 h 2768138"/>
                <a:gd name="connsiteX8" fmla="*/ 3915294 w 6779029"/>
                <a:gd name="connsiteY8" fmla="*/ 2543694 h 2768138"/>
                <a:gd name="connsiteX9" fmla="*/ 3890356 w 6779029"/>
                <a:gd name="connsiteY9" fmla="*/ 2543694 h 2768138"/>
                <a:gd name="connsiteX10" fmla="*/ 3890356 w 6779029"/>
                <a:gd name="connsiteY10" fmla="*/ 2510443 h 2768138"/>
                <a:gd name="connsiteX11" fmla="*/ 3703320 w 6779029"/>
                <a:gd name="connsiteY11" fmla="*/ 2510443 h 2768138"/>
                <a:gd name="connsiteX12" fmla="*/ 3703320 w 6779029"/>
                <a:gd name="connsiteY12" fmla="*/ 2485505 h 2768138"/>
                <a:gd name="connsiteX13" fmla="*/ 3628505 w 6779029"/>
                <a:gd name="connsiteY13" fmla="*/ 2485505 h 2768138"/>
                <a:gd name="connsiteX14" fmla="*/ 3628505 w 6779029"/>
                <a:gd name="connsiteY14" fmla="*/ 2460567 h 2768138"/>
                <a:gd name="connsiteX15" fmla="*/ 3379123 w 6779029"/>
                <a:gd name="connsiteY15" fmla="*/ 2460567 h 2768138"/>
                <a:gd name="connsiteX16" fmla="*/ 3379123 w 6779029"/>
                <a:gd name="connsiteY16" fmla="*/ 2398221 h 2768138"/>
                <a:gd name="connsiteX17" fmla="*/ 3350029 w 6779029"/>
                <a:gd name="connsiteY17" fmla="*/ 2398221 h 2768138"/>
                <a:gd name="connsiteX18" fmla="*/ 3350029 w 6779029"/>
                <a:gd name="connsiteY18" fmla="*/ 2373283 h 2768138"/>
                <a:gd name="connsiteX19" fmla="*/ 3129742 w 6779029"/>
                <a:gd name="connsiteY19" fmla="*/ 2373283 h 2768138"/>
                <a:gd name="connsiteX20" fmla="*/ 3129742 w 6779029"/>
                <a:gd name="connsiteY20" fmla="*/ 2344189 h 2768138"/>
                <a:gd name="connsiteX21" fmla="*/ 3025832 w 6779029"/>
                <a:gd name="connsiteY21" fmla="*/ 2344189 h 2768138"/>
                <a:gd name="connsiteX22" fmla="*/ 3025832 w 6779029"/>
                <a:gd name="connsiteY22" fmla="*/ 2344189 h 2768138"/>
                <a:gd name="connsiteX23" fmla="*/ 3025832 w 6779029"/>
                <a:gd name="connsiteY23" fmla="*/ 2306781 h 2768138"/>
                <a:gd name="connsiteX24" fmla="*/ 2955174 w 6779029"/>
                <a:gd name="connsiteY24" fmla="*/ 2306781 h 2768138"/>
                <a:gd name="connsiteX25" fmla="*/ 2955174 w 6779029"/>
                <a:gd name="connsiteY25" fmla="*/ 2306781 h 2768138"/>
                <a:gd name="connsiteX26" fmla="*/ 2955174 w 6779029"/>
                <a:gd name="connsiteY26" fmla="*/ 2306781 h 2768138"/>
                <a:gd name="connsiteX27" fmla="*/ 2867891 w 6779029"/>
                <a:gd name="connsiteY27" fmla="*/ 2306781 h 2768138"/>
                <a:gd name="connsiteX28" fmla="*/ 2867891 w 6779029"/>
                <a:gd name="connsiteY28" fmla="*/ 2277687 h 2768138"/>
                <a:gd name="connsiteX29" fmla="*/ 2726574 w 6779029"/>
                <a:gd name="connsiteY29" fmla="*/ 2277687 h 2768138"/>
                <a:gd name="connsiteX30" fmla="*/ 2726574 w 6779029"/>
                <a:gd name="connsiteY30" fmla="*/ 2265218 h 2768138"/>
                <a:gd name="connsiteX31" fmla="*/ 2655916 w 6779029"/>
                <a:gd name="connsiteY31" fmla="*/ 2265218 h 2768138"/>
                <a:gd name="connsiteX32" fmla="*/ 2655916 w 6779029"/>
                <a:gd name="connsiteY32" fmla="*/ 2248592 h 2768138"/>
                <a:gd name="connsiteX33" fmla="*/ 2593571 w 6779029"/>
                <a:gd name="connsiteY33" fmla="*/ 2248592 h 2768138"/>
                <a:gd name="connsiteX34" fmla="*/ 2593571 w 6779029"/>
                <a:gd name="connsiteY34" fmla="*/ 2236123 h 2768138"/>
                <a:gd name="connsiteX35" fmla="*/ 2564476 w 6779029"/>
                <a:gd name="connsiteY35" fmla="*/ 2236123 h 2768138"/>
                <a:gd name="connsiteX36" fmla="*/ 2564476 w 6779029"/>
                <a:gd name="connsiteY36" fmla="*/ 2211185 h 2768138"/>
                <a:gd name="connsiteX37" fmla="*/ 2456411 w 6779029"/>
                <a:gd name="connsiteY37" fmla="*/ 2211185 h 2768138"/>
                <a:gd name="connsiteX38" fmla="*/ 2448098 w 6779029"/>
                <a:gd name="connsiteY38" fmla="*/ 2202872 h 2768138"/>
                <a:gd name="connsiteX39" fmla="*/ 2356658 w 6779029"/>
                <a:gd name="connsiteY39" fmla="*/ 2202872 h 2768138"/>
                <a:gd name="connsiteX40" fmla="*/ 2356658 w 6779029"/>
                <a:gd name="connsiteY40" fmla="*/ 2157152 h 2768138"/>
                <a:gd name="connsiteX41" fmla="*/ 2331720 w 6779029"/>
                <a:gd name="connsiteY41" fmla="*/ 2157152 h 2768138"/>
                <a:gd name="connsiteX42" fmla="*/ 2331720 w 6779029"/>
                <a:gd name="connsiteY42" fmla="*/ 2098963 h 2768138"/>
                <a:gd name="connsiteX43" fmla="*/ 2306782 w 6779029"/>
                <a:gd name="connsiteY43" fmla="*/ 2098963 h 2768138"/>
                <a:gd name="connsiteX44" fmla="*/ 2306782 w 6779029"/>
                <a:gd name="connsiteY44" fmla="*/ 2090650 h 2768138"/>
                <a:gd name="connsiteX45" fmla="*/ 2240280 w 6779029"/>
                <a:gd name="connsiteY45" fmla="*/ 2090650 h 2768138"/>
                <a:gd name="connsiteX46" fmla="*/ 2240280 w 6779029"/>
                <a:gd name="connsiteY46" fmla="*/ 2074025 h 2768138"/>
                <a:gd name="connsiteX47" fmla="*/ 2215342 w 6779029"/>
                <a:gd name="connsiteY47" fmla="*/ 2074025 h 2768138"/>
                <a:gd name="connsiteX48" fmla="*/ 2215342 w 6779029"/>
                <a:gd name="connsiteY48" fmla="*/ 2061556 h 2768138"/>
                <a:gd name="connsiteX49" fmla="*/ 2123902 w 6779029"/>
                <a:gd name="connsiteY49" fmla="*/ 2061556 h 2768138"/>
                <a:gd name="connsiteX50" fmla="*/ 2123902 w 6779029"/>
                <a:gd name="connsiteY50" fmla="*/ 2032461 h 2768138"/>
                <a:gd name="connsiteX51" fmla="*/ 2074025 w 6779029"/>
                <a:gd name="connsiteY51" fmla="*/ 2032461 h 2768138"/>
                <a:gd name="connsiteX52" fmla="*/ 2065712 w 6779029"/>
                <a:gd name="connsiteY52" fmla="*/ 2024148 h 2768138"/>
                <a:gd name="connsiteX53" fmla="*/ 2061557 w 6779029"/>
                <a:gd name="connsiteY53" fmla="*/ 2011678 h 2768138"/>
                <a:gd name="connsiteX54" fmla="*/ 1820487 w 6779029"/>
                <a:gd name="connsiteY54" fmla="*/ 2011678 h 2768138"/>
                <a:gd name="connsiteX55" fmla="*/ 1820487 w 6779029"/>
                <a:gd name="connsiteY55" fmla="*/ 1974272 h 2768138"/>
                <a:gd name="connsiteX56" fmla="*/ 1799705 w 6779029"/>
                <a:gd name="connsiteY56" fmla="*/ 1974272 h 2768138"/>
                <a:gd name="connsiteX57" fmla="*/ 1799705 w 6779029"/>
                <a:gd name="connsiteY57" fmla="*/ 1949334 h 2768138"/>
                <a:gd name="connsiteX58" fmla="*/ 1774767 w 6779029"/>
                <a:gd name="connsiteY58" fmla="*/ 1949334 h 2768138"/>
                <a:gd name="connsiteX59" fmla="*/ 1774767 w 6779029"/>
                <a:gd name="connsiteY59" fmla="*/ 1920240 h 2768138"/>
                <a:gd name="connsiteX60" fmla="*/ 1600200 w 6779029"/>
                <a:gd name="connsiteY60" fmla="*/ 1920240 h 2768138"/>
                <a:gd name="connsiteX61" fmla="*/ 1600200 w 6779029"/>
                <a:gd name="connsiteY61" fmla="*/ 1895301 h 2768138"/>
                <a:gd name="connsiteX62" fmla="*/ 1600200 w 6779029"/>
                <a:gd name="connsiteY62" fmla="*/ 1895301 h 2768138"/>
                <a:gd name="connsiteX63" fmla="*/ 1575262 w 6779029"/>
                <a:gd name="connsiteY63" fmla="*/ 1870363 h 2768138"/>
                <a:gd name="connsiteX64" fmla="*/ 1558637 w 6779029"/>
                <a:gd name="connsiteY64" fmla="*/ 1853738 h 2768138"/>
                <a:gd name="connsiteX65" fmla="*/ 1558637 w 6779029"/>
                <a:gd name="connsiteY65" fmla="*/ 1762298 h 2768138"/>
                <a:gd name="connsiteX66" fmla="*/ 1525385 w 6779029"/>
                <a:gd name="connsiteY66" fmla="*/ 1762298 h 2768138"/>
                <a:gd name="connsiteX67" fmla="*/ 1525385 w 6779029"/>
                <a:gd name="connsiteY67" fmla="*/ 1733203 h 2768138"/>
                <a:gd name="connsiteX68" fmla="*/ 1504603 w 6779029"/>
                <a:gd name="connsiteY68" fmla="*/ 1733203 h 2768138"/>
                <a:gd name="connsiteX69" fmla="*/ 1504603 w 6779029"/>
                <a:gd name="connsiteY69" fmla="*/ 1712421 h 2768138"/>
                <a:gd name="connsiteX70" fmla="*/ 1421476 w 6779029"/>
                <a:gd name="connsiteY70" fmla="*/ 1712421 h 2768138"/>
                <a:gd name="connsiteX71" fmla="*/ 1421476 w 6779029"/>
                <a:gd name="connsiteY71" fmla="*/ 1699952 h 2768138"/>
                <a:gd name="connsiteX72" fmla="*/ 1321723 w 6779029"/>
                <a:gd name="connsiteY72" fmla="*/ 1699952 h 2768138"/>
                <a:gd name="connsiteX73" fmla="*/ 1321723 w 6779029"/>
                <a:gd name="connsiteY73" fmla="*/ 1670858 h 2768138"/>
                <a:gd name="connsiteX74" fmla="*/ 1309254 w 6779029"/>
                <a:gd name="connsiteY74" fmla="*/ 1670858 h 2768138"/>
                <a:gd name="connsiteX75" fmla="*/ 1309254 w 6779029"/>
                <a:gd name="connsiteY75" fmla="*/ 1645920 h 2768138"/>
                <a:gd name="connsiteX76" fmla="*/ 1292629 w 6779029"/>
                <a:gd name="connsiteY76" fmla="*/ 1645920 h 2768138"/>
                <a:gd name="connsiteX77" fmla="*/ 1292629 w 6779029"/>
                <a:gd name="connsiteY77" fmla="*/ 1591887 h 2768138"/>
                <a:gd name="connsiteX78" fmla="*/ 1267691 w 6779029"/>
                <a:gd name="connsiteY78" fmla="*/ 1591887 h 2768138"/>
                <a:gd name="connsiteX79" fmla="*/ 1267691 w 6779029"/>
                <a:gd name="connsiteY79" fmla="*/ 1575261 h 2768138"/>
                <a:gd name="connsiteX80" fmla="*/ 1151312 w 6779029"/>
                <a:gd name="connsiteY80" fmla="*/ 1575261 h 2768138"/>
                <a:gd name="connsiteX81" fmla="*/ 1151312 w 6779029"/>
                <a:gd name="connsiteY81" fmla="*/ 1550323 h 2768138"/>
                <a:gd name="connsiteX82" fmla="*/ 1064029 w 6779029"/>
                <a:gd name="connsiteY82" fmla="*/ 1550323 h 2768138"/>
                <a:gd name="connsiteX83" fmla="*/ 1064029 w 6779029"/>
                <a:gd name="connsiteY83" fmla="*/ 1521229 h 2768138"/>
                <a:gd name="connsiteX84" fmla="*/ 1043247 w 6779029"/>
                <a:gd name="connsiteY84" fmla="*/ 1521229 h 2768138"/>
                <a:gd name="connsiteX85" fmla="*/ 1043247 w 6779029"/>
                <a:gd name="connsiteY85" fmla="*/ 1409007 h 2768138"/>
                <a:gd name="connsiteX86" fmla="*/ 1022465 w 6779029"/>
                <a:gd name="connsiteY86" fmla="*/ 1409007 h 2768138"/>
                <a:gd name="connsiteX87" fmla="*/ 1022465 w 6779029"/>
                <a:gd name="connsiteY87" fmla="*/ 1367443 h 2768138"/>
                <a:gd name="connsiteX88" fmla="*/ 1005840 w 6779029"/>
                <a:gd name="connsiteY88" fmla="*/ 1367443 h 2768138"/>
                <a:gd name="connsiteX89" fmla="*/ 1005840 w 6779029"/>
                <a:gd name="connsiteY89" fmla="*/ 1338349 h 2768138"/>
                <a:gd name="connsiteX90" fmla="*/ 947651 w 6779029"/>
                <a:gd name="connsiteY90" fmla="*/ 1338349 h 2768138"/>
                <a:gd name="connsiteX91" fmla="*/ 947651 w 6779029"/>
                <a:gd name="connsiteY91" fmla="*/ 1296785 h 2768138"/>
                <a:gd name="connsiteX92" fmla="*/ 906087 w 6779029"/>
                <a:gd name="connsiteY92" fmla="*/ 1296785 h 2768138"/>
                <a:gd name="connsiteX93" fmla="*/ 906087 w 6779029"/>
                <a:gd name="connsiteY93" fmla="*/ 1267690 h 2768138"/>
                <a:gd name="connsiteX94" fmla="*/ 822960 w 6779029"/>
                <a:gd name="connsiteY94" fmla="*/ 1267690 h 2768138"/>
                <a:gd name="connsiteX95" fmla="*/ 822960 w 6779029"/>
                <a:gd name="connsiteY95" fmla="*/ 1230283 h 2768138"/>
                <a:gd name="connsiteX96" fmla="*/ 793865 w 6779029"/>
                <a:gd name="connsiteY96" fmla="*/ 1230283 h 2768138"/>
                <a:gd name="connsiteX97" fmla="*/ 793865 w 6779029"/>
                <a:gd name="connsiteY97" fmla="*/ 1122218 h 2768138"/>
                <a:gd name="connsiteX98" fmla="*/ 781396 w 6779029"/>
                <a:gd name="connsiteY98" fmla="*/ 1122218 h 2768138"/>
                <a:gd name="connsiteX99" fmla="*/ 781396 w 6779029"/>
                <a:gd name="connsiteY99" fmla="*/ 1039090 h 2768138"/>
                <a:gd name="connsiteX100" fmla="*/ 760614 w 6779029"/>
                <a:gd name="connsiteY100" fmla="*/ 1039090 h 2768138"/>
                <a:gd name="connsiteX101" fmla="*/ 760614 w 6779029"/>
                <a:gd name="connsiteY101" fmla="*/ 976745 h 2768138"/>
                <a:gd name="connsiteX102" fmla="*/ 689956 w 6779029"/>
                <a:gd name="connsiteY102" fmla="*/ 976745 h 2768138"/>
                <a:gd name="connsiteX103" fmla="*/ 689956 w 6779029"/>
                <a:gd name="connsiteY103" fmla="*/ 976745 h 2768138"/>
                <a:gd name="connsiteX104" fmla="*/ 689956 w 6779029"/>
                <a:gd name="connsiteY104" fmla="*/ 976745 h 2768138"/>
                <a:gd name="connsiteX105" fmla="*/ 689956 w 6779029"/>
                <a:gd name="connsiteY105" fmla="*/ 939338 h 2768138"/>
                <a:gd name="connsiteX106" fmla="*/ 610985 w 6779029"/>
                <a:gd name="connsiteY106" fmla="*/ 939338 h 2768138"/>
                <a:gd name="connsiteX107" fmla="*/ 610985 w 6779029"/>
                <a:gd name="connsiteY107" fmla="*/ 914400 h 2768138"/>
                <a:gd name="connsiteX108" fmla="*/ 556952 w 6779029"/>
                <a:gd name="connsiteY108" fmla="*/ 914400 h 2768138"/>
                <a:gd name="connsiteX109" fmla="*/ 556952 w 6779029"/>
                <a:gd name="connsiteY109" fmla="*/ 868680 h 2768138"/>
                <a:gd name="connsiteX110" fmla="*/ 536171 w 6779029"/>
                <a:gd name="connsiteY110" fmla="*/ 868680 h 2768138"/>
                <a:gd name="connsiteX111" fmla="*/ 536171 w 6779029"/>
                <a:gd name="connsiteY111" fmla="*/ 798021 h 2768138"/>
                <a:gd name="connsiteX112" fmla="*/ 519545 w 6779029"/>
                <a:gd name="connsiteY112" fmla="*/ 798021 h 2768138"/>
                <a:gd name="connsiteX113" fmla="*/ 519545 w 6779029"/>
                <a:gd name="connsiteY113" fmla="*/ 669174 h 2768138"/>
                <a:gd name="connsiteX114" fmla="*/ 502920 w 6779029"/>
                <a:gd name="connsiteY114" fmla="*/ 669174 h 2768138"/>
                <a:gd name="connsiteX115" fmla="*/ 502920 w 6779029"/>
                <a:gd name="connsiteY115" fmla="*/ 631767 h 2768138"/>
                <a:gd name="connsiteX116" fmla="*/ 502920 w 6779029"/>
                <a:gd name="connsiteY116" fmla="*/ 631767 h 2768138"/>
                <a:gd name="connsiteX117" fmla="*/ 486294 w 6779029"/>
                <a:gd name="connsiteY117" fmla="*/ 615141 h 2768138"/>
                <a:gd name="connsiteX118" fmla="*/ 440574 w 6779029"/>
                <a:gd name="connsiteY118" fmla="*/ 615141 h 2768138"/>
                <a:gd name="connsiteX119" fmla="*/ 440574 w 6779029"/>
                <a:gd name="connsiteY119" fmla="*/ 573578 h 2768138"/>
                <a:gd name="connsiteX120" fmla="*/ 407323 w 6779029"/>
                <a:gd name="connsiteY120" fmla="*/ 573578 h 2768138"/>
                <a:gd name="connsiteX121" fmla="*/ 407323 w 6779029"/>
                <a:gd name="connsiteY121" fmla="*/ 548640 h 2768138"/>
                <a:gd name="connsiteX122" fmla="*/ 382385 w 6779029"/>
                <a:gd name="connsiteY122" fmla="*/ 548640 h 2768138"/>
                <a:gd name="connsiteX123" fmla="*/ 382385 w 6779029"/>
                <a:gd name="connsiteY123" fmla="*/ 527858 h 2768138"/>
                <a:gd name="connsiteX124" fmla="*/ 340822 w 6779029"/>
                <a:gd name="connsiteY124" fmla="*/ 527858 h 2768138"/>
                <a:gd name="connsiteX125" fmla="*/ 340822 w 6779029"/>
                <a:gd name="connsiteY125" fmla="*/ 494607 h 2768138"/>
                <a:gd name="connsiteX126" fmla="*/ 320040 w 6779029"/>
                <a:gd name="connsiteY126" fmla="*/ 494607 h 2768138"/>
                <a:gd name="connsiteX127" fmla="*/ 320040 w 6779029"/>
                <a:gd name="connsiteY127" fmla="*/ 494607 h 2768138"/>
                <a:gd name="connsiteX128" fmla="*/ 320040 w 6779029"/>
                <a:gd name="connsiteY128" fmla="*/ 469669 h 2768138"/>
                <a:gd name="connsiteX129" fmla="*/ 295102 w 6779029"/>
                <a:gd name="connsiteY129" fmla="*/ 469669 h 2768138"/>
                <a:gd name="connsiteX130" fmla="*/ 295102 w 6779029"/>
                <a:gd name="connsiteY130" fmla="*/ 419792 h 2768138"/>
                <a:gd name="connsiteX131" fmla="*/ 278476 w 6779029"/>
                <a:gd name="connsiteY131" fmla="*/ 419792 h 2768138"/>
                <a:gd name="connsiteX132" fmla="*/ 278476 w 6779029"/>
                <a:gd name="connsiteY132" fmla="*/ 374072 h 2768138"/>
                <a:gd name="connsiteX133" fmla="*/ 253538 w 6779029"/>
                <a:gd name="connsiteY133" fmla="*/ 374072 h 2768138"/>
                <a:gd name="connsiteX134" fmla="*/ 253538 w 6779029"/>
                <a:gd name="connsiteY134" fmla="*/ 236912 h 2768138"/>
                <a:gd name="connsiteX135" fmla="*/ 245225 w 6779029"/>
                <a:gd name="connsiteY135" fmla="*/ 236912 h 2768138"/>
                <a:gd name="connsiteX136" fmla="*/ 245225 w 6779029"/>
                <a:gd name="connsiteY136" fmla="*/ 133003 h 2768138"/>
                <a:gd name="connsiteX137" fmla="*/ 228600 w 6779029"/>
                <a:gd name="connsiteY137" fmla="*/ 133003 h 2768138"/>
                <a:gd name="connsiteX138" fmla="*/ 228600 w 6779029"/>
                <a:gd name="connsiteY138" fmla="*/ 66501 h 2768138"/>
                <a:gd name="connsiteX139" fmla="*/ 203662 w 6779029"/>
                <a:gd name="connsiteY139" fmla="*/ 66501 h 2768138"/>
                <a:gd name="connsiteX140" fmla="*/ 203662 w 6779029"/>
                <a:gd name="connsiteY140" fmla="*/ 20781 h 2768138"/>
                <a:gd name="connsiteX141" fmla="*/ 103909 w 6779029"/>
                <a:gd name="connsiteY141" fmla="*/ 20781 h 2768138"/>
                <a:gd name="connsiteX142" fmla="*/ 103909 w 6779029"/>
                <a:gd name="connsiteY142" fmla="*/ 16625 h 2768138"/>
                <a:gd name="connsiteX143" fmla="*/ 41563 w 6779029"/>
                <a:gd name="connsiteY143" fmla="*/ 16625 h 2768138"/>
                <a:gd name="connsiteX144" fmla="*/ 41563 w 6779029"/>
                <a:gd name="connsiteY144" fmla="*/ 0 h 2768138"/>
                <a:gd name="connsiteX145" fmla="*/ 0 w 6779029"/>
                <a:gd name="connsiteY145" fmla="*/ 0 h 276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6779029" h="2768138">
                  <a:moveTo>
                    <a:pt x="6779029" y="2768138"/>
                  </a:moveTo>
                  <a:lnTo>
                    <a:pt x="5731625" y="2768138"/>
                  </a:lnTo>
                  <a:lnTo>
                    <a:pt x="5731625" y="2705792"/>
                  </a:lnTo>
                  <a:lnTo>
                    <a:pt x="5469774" y="2705792"/>
                  </a:lnTo>
                  <a:lnTo>
                    <a:pt x="5469774" y="2622665"/>
                  </a:lnTo>
                  <a:lnTo>
                    <a:pt x="4555374" y="2622665"/>
                  </a:lnTo>
                  <a:lnTo>
                    <a:pt x="4555374" y="2589414"/>
                  </a:lnTo>
                  <a:lnTo>
                    <a:pt x="3915294" y="2589414"/>
                  </a:lnTo>
                  <a:lnTo>
                    <a:pt x="3915294" y="2543694"/>
                  </a:lnTo>
                  <a:lnTo>
                    <a:pt x="3890356" y="2543694"/>
                  </a:lnTo>
                  <a:lnTo>
                    <a:pt x="3890356" y="2510443"/>
                  </a:lnTo>
                  <a:lnTo>
                    <a:pt x="3703320" y="2510443"/>
                  </a:lnTo>
                  <a:lnTo>
                    <a:pt x="3703320" y="2485505"/>
                  </a:lnTo>
                  <a:lnTo>
                    <a:pt x="3628505" y="2485505"/>
                  </a:lnTo>
                  <a:lnTo>
                    <a:pt x="3628505" y="2460567"/>
                  </a:lnTo>
                  <a:lnTo>
                    <a:pt x="3379123" y="2460567"/>
                  </a:lnTo>
                  <a:lnTo>
                    <a:pt x="3379123" y="2398221"/>
                  </a:lnTo>
                  <a:lnTo>
                    <a:pt x="3350029" y="2398221"/>
                  </a:lnTo>
                  <a:lnTo>
                    <a:pt x="3350029" y="2373283"/>
                  </a:lnTo>
                  <a:lnTo>
                    <a:pt x="3129742" y="2373283"/>
                  </a:lnTo>
                  <a:lnTo>
                    <a:pt x="3129742" y="2344189"/>
                  </a:lnTo>
                  <a:lnTo>
                    <a:pt x="3025832" y="2344189"/>
                  </a:lnTo>
                  <a:lnTo>
                    <a:pt x="3025832" y="2344189"/>
                  </a:lnTo>
                  <a:lnTo>
                    <a:pt x="3025832" y="2306781"/>
                  </a:lnTo>
                  <a:lnTo>
                    <a:pt x="2955174" y="2306781"/>
                  </a:lnTo>
                  <a:lnTo>
                    <a:pt x="2955174" y="2306781"/>
                  </a:lnTo>
                  <a:lnTo>
                    <a:pt x="2955174" y="2306781"/>
                  </a:lnTo>
                  <a:lnTo>
                    <a:pt x="2867891" y="2306781"/>
                  </a:lnTo>
                  <a:lnTo>
                    <a:pt x="2867891" y="2277687"/>
                  </a:lnTo>
                  <a:lnTo>
                    <a:pt x="2726574" y="2277687"/>
                  </a:lnTo>
                  <a:lnTo>
                    <a:pt x="2726574" y="2265218"/>
                  </a:lnTo>
                  <a:lnTo>
                    <a:pt x="2655916" y="2265218"/>
                  </a:lnTo>
                  <a:lnTo>
                    <a:pt x="2655916" y="2248592"/>
                  </a:lnTo>
                  <a:lnTo>
                    <a:pt x="2593571" y="2248592"/>
                  </a:lnTo>
                  <a:lnTo>
                    <a:pt x="2593571" y="2236123"/>
                  </a:lnTo>
                  <a:lnTo>
                    <a:pt x="2564476" y="2236123"/>
                  </a:lnTo>
                  <a:lnTo>
                    <a:pt x="2564476" y="2211185"/>
                  </a:lnTo>
                  <a:lnTo>
                    <a:pt x="2456411" y="2211185"/>
                  </a:lnTo>
                  <a:lnTo>
                    <a:pt x="2448098" y="2202872"/>
                  </a:lnTo>
                  <a:lnTo>
                    <a:pt x="2356658" y="2202872"/>
                  </a:lnTo>
                  <a:lnTo>
                    <a:pt x="2356658" y="2157152"/>
                  </a:lnTo>
                  <a:lnTo>
                    <a:pt x="2331720" y="2157152"/>
                  </a:lnTo>
                  <a:lnTo>
                    <a:pt x="2331720" y="2098963"/>
                  </a:lnTo>
                  <a:lnTo>
                    <a:pt x="2306782" y="2098963"/>
                  </a:lnTo>
                  <a:lnTo>
                    <a:pt x="2306782" y="2090650"/>
                  </a:lnTo>
                  <a:lnTo>
                    <a:pt x="2240280" y="2090650"/>
                  </a:lnTo>
                  <a:lnTo>
                    <a:pt x="2240280" y="2074025"/>
                  </a:lnTo>
                  <a:lnTo>
                    <a:pt x="2215342" y="2074025"/>
                  </a:lnTo>
                  <a:lnTo>
                    <a:pt x="2215342" y="2061556"/>
                  </a:lnTo>
                  <a:lnTo>
                    <a:pt x="2123902" y="2061556"/>
                  </a:lnTo>
                  <a:lnTo>
                    <a:pt x="2123902" y="2032461"/>
                  </a:lnTo>
                  <a:lnTo>
                    <a:pt x="2074025" y="2032461"/>
                  </a:lnTo>
                  <a:lnTo>
                    <a:pt x="2065712" y="2024148"/>
                  </a:lnTo>
                  <a:lnTo>
                    <a:pt x="2061557" y="2011678"/>
                  </a:lnTo>
                  <a:lnTo>
                    <a:pt x="1820487" y="2011678"/>
                  </a:lnTo>
                  <a:lnTo>
                    <a:pt x="1820487" y="1974272"/>
                  </a:lnTo>
                  <a:lnTo>
                    <a:pt x="1799705" y="1974272"/>
                  </a:lnTo>
                  <a:lnTo>
                    <a:pt x="1799705" y="1949334"/>
                  </a:lnTo>
                  <a:lnTo>
                    <a:pt x="1774767" y="1949334"/>
                  </a:lnTo>
                  <a:lnTo>
                    <a:pt x="1774767" y="1920240"/>
                  </a:lnTo>
                  <a:lnTo>
                    <a:pt x="1600200" y="1920240"/>
                  </a:lnTo>
                  <a:lnTo>
                    <a:pt x="1600200" y="1895301"/>
                  </a:lnTo>
                  <a:lnTo>
                    <a:pt x="1600200" y="1895301"/>
                  </a:lnTo>
                  <a:lnTo>
                    <a:pt x="1575262" y="1870363"/>
                  </a:lnTo>
                  <a:lnTo>
                    <a:pt x="1558637" y="1853738"/>
                  </a:lnTo>
                  <a:lnTo>
                    <a:pt x="1558637" y="1762298"/>
                  </a:lnTo>
                  <a:lnTo>
                    <a:pt x="1525385" y="1762298"/>
                  </a:lnTo>
                  <a:lnTo>
                    <a:pt x="1525385" y="1733203"/>
                  </a:lnTo>
                  <a:lnTo>
                    <a:pt x="1504603" y="1733203"/>
                  </a:lnTo>
                  <a:lnTo>
                    <a:pt x="1504603" y="1712421"/>
                  </a:lnTo>
                  <a:lnTo>
                    <a:pt x="1421476" y="1712421"/>
                  </a:lnTo>
                  <a:lnTo>
                    <a:pt x="1421476" y="1699952"/>
                  </a:lnTo>
                  <a:lnTo>
                    <a:pt x="1321723" y="1699952"/>
                  </a:lnTo>
                  <a:lnTo>
                    <a:pt x="1321723" y="1670858"/>
                  </a:lnTo>
                  <a:lnTo>
                    <a:pt x="1309254" y="1670858"/>
                  </a:lnTo>
                  <a:lnTo>
                    <a:pt x="1309254" y="1645920"/>
                  </a:lnTo>
                  <a:lnTo>
                    <a:pt x="1292629" y="1645920"/>
                  </a:lnTo>
                  <a:lnTo>
                    <a:pt x="1292629" y="1591887"/>
                  </a:lnTo>
                  <a:lnTo>
                    <a:pt x="1267691" y="1591887"/>
                  </a:lnTo>
                  <a:lnTo>
                    <a:pt x="1267691" y="1575261"/>
                  </a:lnTo>
                  <a:lnTo>
                    <a:pt x="1151312" y="1575261"/>
                  </a:lnTo>
                  <a:lnTo>
                    <a:pt x="1151312" y="1550323"/>
                  </a:lnTo>
                  <a:lnTo>
                    <a:pt x="1064029" y="1550323"/>
                  </a:lnTo>
                  <a:lnTo>
                    <a:pt x="1064029" y="1521229"/>
                  </a:lnTo>
                  <a:lnTo>
                    <a:pt x="1043247" y="1521229"/>
                  </a:lnTo>
                  <a:lnTo>
                    <a:pt x="1043247" y="1409007"/>
                  </a:lnTo>
                  <a:lnTo>
                    <a:pt x="1022465" y="1409007"/>
                  </a:lnTo>
                  <a:lnTo>
                    <a:pt x="1022465" y="1367443"/>
                  </a:lnTo>
                  <a:lnTo>
                    <a:pt x="1005840" y="1367443"/>
                  </a:lnTo>
                  <a:lnTo>
                    <a:pt x="1005840" y="1338349"/>
                  </a:lnTo>
                  <a:lnTo>
                    <a:pt x="947651" y="1338349"/>
                  </a:lnTo>
                  <a:lnTo>
                    <a:pt x="947651" y="1296785"/>
                  </a:lnTo>
                  <a:lnTo>
                    <a:pt x="906087" y="1296785"/>
                  </a:lnTo>
                  <a:lnTo>
                    <a:pt x="906087" y="1267690"/>
                  </a:lnTo>
                  <a:lnTo>
                    <a:pt x="822960" y="1267690"/>
                  </a:lnTo>
                  <a:lnTo>
                    <a:pt x="822960" y="1230283"/>
                  </a:lnTo>
                  <a:lnTo>
                    <a:pt x="793865" y="1230283"/>
                  </a:lnTo>
                  <a:lnTo>
                    <a:pt x="793865" y="1122218"/>
                  </a:lnTo>
                  <a:lnTo>
                    <a:pt x="781396" y="1122218"/>
                  </a:lnTo>
                  <a:lnTo>
                    <a:pt x="781396" y="1039090"/>
                  </a:lnTo>
                  <a:lnTo>
                    <a:pt x="760614" y="1039090"/>
                  </a:lnTo>
                  <a:lnTo>
                    <a:pt x="760614" y="976745"/>
                  </a:lnTo>
                  <a:lnTo>
                    <a:pt x="689956" y="976745"/>
                  </a:lnTo>
                  <a:lnTo>
                    <a:pt x="689956" y="976745"/>
                  </a:lnTo>
                  <a:lnTo>
                    <a:pt x="689956" y="976745"/>
                  </a:lnTo>
                  <a:lnTo>
                    <a:pt x="689956" y="939338"/>
                  </a:lnTo>
                  <a:lnTo>
                    <a:pt x="610985" y="939338"/>
                  </a:lnTo>
                  <a:lnTo>
                    <a:pt x="610985" y="914400"/>
                  </a:lnTo>
                  <a:lnTo>
                    <a:pt x="556952" y="914400"/>
                  </a:lnTo>
                  <a:lnTo>
                    <a:pt x="556952" y="868680"/>
                  </a:lnTo>
                  <a:lnTo>
                    <a:pt x="536171" y="868680"/>
                  </a:lnTo>
                  <a:lnTo>
                    <a:pt x="536171" y="798021"/>
                  </a:lnTo>
                  <a:lnTo>
                    <a:pt x="519545" y="798021"/>
                  </a:lnTo>
                  <a:lnTo>
                    <a:pt x="519545" y="669174"/>
                  </a:lnTo>
                  <a:lnTo>
                    <a:pt x="502920" y="669174"/>
                  </a:lnTo>
                  <a:lnTo>
                    <a:pt x="502920" y="631767"/>
                  </a:lnTo>
                  <a:lnTo>
                    <a:pt x="502920" y="631767"/>
                  </a:lnTo>
                  <a:lnTo>
                    <a:pt x="486294" y="615141"/>
                  </a:lnTo>
                  <a:lnTo>
                    <a:pt x="440574" y="615141"/>
                  </a:lnTo>
                  <a:lnTo>
                    <a:pt x="440574" y="573578"/>
                  </a:lnTo>
                  <a:lnTo>
                    <a:pt x="407323" y="573578"/>
                  </a:lnTo>
                  <a:lnTo>
                    <a:pt x="407323" y="548640"/>
                  </a:lnTo>
                  <a:lnTo>
                    <a:pt x="382385" y="548640"/>
                  </a:lnTo>
                  <a:lnTo>
                    <a:pt x="382385" y="527858"/>
                  </a:lnTo>
                  <a:lnTo>
                    <a:pt x="340822" y="527858"/>
                  </a:lnTo>
                  <a:lnTo>
                    <a:pt x="340822" y="494607"/>
                  </a:lnTo>
                  <a:lnTo>
                    <a:pt x="320040" y="494607"/>
                  </a:lnTo>
                  <a:lnTo>
                    <a:pt x="320040" y="494607"/>
                  </a:lnTo>
                  <a:lnTo>
                    <a:pt x="320040" y="469669"/>
                  </a:lnTo>
                  <a:lnTo>
                    <a:pt x="295102" y="469669"/>
                  </a:lnTo>
                  <a:lnTo>
                    <a:pt x="295102" y="419792"/>
                  </a:lnTo>
                  <a:lnTo>
                    <a:pt x="278476" y="419792"/>
                  </a:lnTo>
                  <a:lnTo>
                    <a:pt x="278476" y="374072"/>
                  </a:lnTo>
                  <a:lnTo>
                    <a:pt x="253538" y="374072"/>
                  </a:lnTo>
                  <a:lnTo>
                    <a:pt x="253538" y="236912"/>
                  </a:lnTo>
                  <a:lnTo>
                    <a:pt x="245225" y="236912"/>
                  </a:lnTo>
                  <a:lnTo>
                    <a:pt x="245225" y="133003"/>
                  </a:lnTo>
                  <a:lnTo>
                    <a:pt x="228600" y="133003"/>
                  </a:lnTo>
                  <a:lnTo>
                    <a:pt x="228600" y="66501"/>
                  </a:lnTo>
                  <a:lnTo>
                    <a:pt x="203662" y="66501"/>
                  </a:lnTo>
                  <a:lnTo>
                    <a:pt x="203662" y="20781"/>
                  </a:lnTo>
                  <a:lnTo>
                    <a:pt x="103909" y="20781"/>
                  </a:lnTo>
                  <a:lnTo>
                    <a:pt x="103909" y="16625"/>
                  </a:lnTo>
                  <a:lnTo>
                    <a:pt x="41563" y="16625"/>
                  </a:lnTo>
                  <a:lnTo>
                    <a:pt x="41563" y="0"/>
                  </a:lnTo>
                  <a:lnTo>
                    <a:pt x="0" y="0"/>
                  </a:lnTo>
                </a:path>
              </a:pathLst>
            </a:custGeom>
            <a:noFill/>
            <a:ln w="28575">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Arial"/>
                <a:ea typeface="+mn-ea"/>
                <a:cs typeface="Calibri" panose="020F0502020204030204" pitchFamily="34" charset="0"/>
              </a:endParaRPr>
            </a:p>
          </p:txBody>
        </p:sp>
      </p:grpSp>
      <p:sp>
        <p:nvSpPr>
          <p:cNvPr id="4" name="Rectangle 3"/>
          <p:cNvSpPr/>
          <p:nvPr/>
        </p:nvSpPr>
        <p:spPr>
          <a:xfrm>
            <a:off x="426784" y="6293148"/>
            <a:ext cx="303480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err="1">
                <a:ln>
                  <a:noFill/>
                </a:ln>
                <a:solidFill>
                  <a:prstClr val="black"/>
                </a:solidFill>
                <a:effectLst/>
                <a:uLnTx/>
                <a:uFillTx/>
                <a:latin typeface="Arial Narrow" pitchFamily="34" charset="0"/>
                <a:ea typeface="+mn-ea"/>
                <a:cs typeface="+mn-cs"/>
              </a:rPr>
              <a:t>PFS</a:t>
            </a:r>
            <a:r>
              <a:rPr kumimoji="0" lang="en-CA" sz="1200" b="0" i="0" u="none" strike="noStrike" kern="1200" cap="none" spc="0" normalizeH="0" baseline="0" noProof="0" dirty="0">
                <a:ln>
                  <a:noFill/>
                </a:ln>
                <a:solidFill>
                  <a:prstClr val="black"/>
                </a:solidFill>
                <a:effectLst/>
                <a:uLnTx/>
                <a:uFillTx/>
                <a:latin typeface="Arial Narrow" pitchFamily="34" charset="0"/>
                <a:ea typeface="+mn-ea"/>
                <a:cs typeface="+mn-cs"/>
              </a:rPr>
              <a:t>, progression-free survival; OS, overall survival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err="1">
                <a:ln>
                  <a:noFill/>
                </a:ln>
                <a:solidFill>
                  <a:prstClr val="black"/>
                </a:solidFill>
                <a:effectLst/>
                <a:uLnTx/>
                <a:uFillTx/>
                <a:latin typeface="Arial Narrow" pitchFamily="34" charset="0"/>
                <a:ea typeface="+mn-ea"/>
                <a:cs typeface="+mn-cs"/>
              </a:rPr>
              <a:t>Saura</a:t>
            </a:r>
            <a:r>
              <a:rPr kumimoji="0" lang="en-CA" sz="1200" b="0" i="0" u="none" strike="noStrike" kern="1200" cap="none" spc="0" normalizeH="0" baseline="0" noProof="0" dirty="0">
                <a:ln>
                  <a:noFill/>
                </a:ln>
                <a:solidFill>
                  <a:prstClr val="black"/>
                </a:solidFill>
                <a:effectLst/>
                <a:uLnTx/>
                <a:uFillTx/>
                <a:latin typeface="Arial Narrow" pitchFamily="34" charset="0"/>
                <a:ea typeface="+mn-ea"/>
                <a:cs typeface="+mn-cs"/>
              </a:rPr>
              <a:t> C et al. </a:t>
            </a:r>
            <a:r>
              <a:rPr kumimoji="0" lang="en-CA" sz="1200" b="0" i="1" u="none" strike="noStrike" kern="1200" cap="none" spc="0" normalizeH="0" baseline="0" noProof="0" dirty="0">
                <a:ln>
                  <a:noFill/>
                </a:ln>
                <a:solidFill>
                  <a:prstClr val="black"/>
                </a:solidFill>
                <a:effectLst/>
                <a:uLnTx/>
                <a:uFillTx/>
                <a:latin typeface="Arial Narrow" pitchFamily="34" charset="0"/>
                <a:ea typeface="+mn-ea"/>
                <a:cs typeface="+mn-cs"/>
              </a:rPr>
              <a:t>J </a:t>
            </a:r>
            <a:r>
              <a:rPr kumimoji="0" lang="en-CA" sz="1200" b="0" i="1" u="none" strike="noStrike" kern="1200" cap="none" spc="0" normalizeH="0" baseline="0" noProof="0" dirty="0" err="1">
                <a:ln>
                  <a:noFill/>
                </a:ln>
                <a:solidFill>
                  <a:prstClr val="black"/>
                </a:solidFill>
                <a:effectLst/>
                <a:uLnTx/>
                <a:uFillTx/>
                <a:latin typeface="Arial Narrow" pitchFamily="34" charset="0"/>
                <a:ea typeface="+mn-ea"/>
                <a:cs typeface="+mn-cs"/>
              </a:rPr>
              <a:t>Clin</a:t>
            </a:r>
            <a:r>
              <a:rPr kumimoji="0" lang="en-CA" sz="1200" b="0" i="1" u="none" strike="noStrike" kern="1200" cap="none" spc="0" normalizeH="0" baseline="0" noProof="0" dirty="0">
                <a:ln>
                  <a:noFill/>
                </a:ln>
                <a:solidFill>
                  <a:prstClr val="black"/>
                </a:solidFill>
                <a:effectLst/>
                <a:uLnTx/>
                <a:uFillTx/>
                <a:latin typeface="Arial Narrow" pitchFamily="34" charset="0"/>
                <a:ea typeface="+mn-ea"/>
                <a:cs typeface="+mn-cs"/>
              </a:rPr>
              <a:t> </a:t>
            </a:r>
            <a:r>
              <a:rPr kumimoji="0" lang="en-CA" sz="1200" b="0" i="1" u="none" strike="noStrike" kern="1200" cap="none" spc="0" normalizeH="0" baseline="0" noProof="0" dirty="0" err="1">
                <a:ln>
                  <a:noFill/>
                </a:ln>
                <a:solidFill>
                  <a:prstClr val="black"/>
                </a:solidFill>
                <a:effectLst/>
                <a:uLnTx/>
                <a:uFillTx/>
                <a:latin typeface="Arial Narrow" pitchFamily="34" charset="0"/>
                <a:ea typeface="+mn-ea"/>
                <a:cs typeface="+mn-cs"/>
              </a:rPr>
              <a:t>Oncol</a:t>
            </a:r>
            <a:r>
              <a:rPr kumimoji="0" lang="en-CA" sz="1200" b="0" i="1" u="none" strike="noStrike" kern="1200" cap="none" spc="0" normalizeH="0" baseline="0" noProof="0" dirty="0">
                <a:ln>
                  <a:noFill/>
                </a:ln>
                <a:solidFill>
                  <a:prstClr val="black"/>
                </a:solidFill>
                <a:effectLst/>
                <a:uLnTx/>
                <a:uFillTx/>
                <a:latin typeface="Arial Narrow" pitchFamily="34" charset="0"/>
                <a:ea typeface="+mn-ea"/>
                <a:cs typeface="+mn-cs"/>
              </a:rPr>
              <a:t> </a:t>
            </a:r>
            <a:r>
              <a:rPr kumimoji="0" lang="en-CA" sz="1200" b="0" i="0" u="none" strike="noStrike" kern="1200" cap="none" spc="0" normalizeH="0" baseline="0" noProof="0" dirty="0">
                <a:ln>
                  <a:noFill/>
                </a:ln>
                <a:solidFill>
                  <a:prstClr val="black"/>
                </a:solidFill>
                <a:effectLst/>
                <a:uLnTx/>
                <a:uFillTx/>
                <a:latin typeface="Arial Narrow" pitchFamily="34" charset="0"/>
                <a:ea typeface="+mn-ea"/>
                <a:cs typeface="+mn-cs"/>
              </a:rPr>
              <a:t>2020;38:3138-49. </a:t>
            </a:r>
          </a:p>
        </p:txBody>
      </p:sp>
      <p:sp>
        <p:nvSpPr>
          <p:cNvPr id="7" name="Rectangle 6"/>
          <p:cNvSpPr/>
          <p:nvPr/>
        </p:nvSpPr>
        <p:spPr>
          <a:xfrm>
            <a:off x="2016546" y="2731249"/>
            <a:ext cx="3250518"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Arial"/>
                <a:ea typeface="+mn-ea"/>
                <a:cs typeface="+mn-cs"/>
              </a:rPr>
              <a:t>HR</a:t>
            </a:r>
            <a:r>
              <a:rPr kumimoji="0" lang="en-US" sz="1200" b="0" i="0" u="none" strike="noStrike" kern="1200" cap="none" spc="0" normalizeH="0" baseline="0" noProof="0" dirty="0">
                <a:ln>
                  <a:noFill/>
                </a:ln>
                <a:solidFill>
                  <a:prstClr val="black"/>
                </a:solidFill>
                <a:effectLst/>
                <a:uLnTx/>
                <a:uFillTx/>
                <a:latin typeface="Arial"/>
                <a:ea typeface="+mn-ea"/>
                <a:cs typeface="+mn-cs"/>
              </a:rPr>
              <a:t>, 0.76 (95% CI, 0.63, 0.93), P=0.0059</a:t>
            </a:r>
            <a:endParaRPr kumimoji="0" lang="en-CA"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8" name="Rectangle 7"/>
          <p:cNvSpPr/>
          <p:nvPr/>
        </p:nvSpPr>
        <p:spPr>
          <a:xfrm>
            <a:off x="8290626" y="2750119"/>
            <a:ext cx="3048000"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Arial"/>
                <a:ea typeface="+mn-ea"/>
                <a:cs typeface="+mn-cs"/>
              </a:rPr>
              <a:t>HR</a:t>
            </a:r>
            <a:r>
              <a:rPr kumimoji="0" lang="en-US" sz="1200" b="0" i="0" u="none" strike="noStrike" kern="1200" cap="none" spc="0" normalizeH="0" baseline="0" noProof="0" dirty="0">
                <a:ln>
                  <a:noFill/>
                </a:ln>
                <a:solidFill>
                  <a:prstClr val="black"/>
                </a:solidFill>
                <a:effectLst/>
                <a:uLnTx/>
                <a:uFillTx/>
                <a:latin typeface="Arial"/>
                <a:ea typeface="+mn-ea"/>
                <a:cs typeface="+mn-cs"/>
              </a:rPr>
              <a:t>, 0.88 (95% CI, 0.72, 1.07), P=0.2086</a:t>
            </a:r>
            <a:endParaRPr kumimoji="0" lang="en-CA"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29" name="TextBox 228">
            <a:extLst>
              <a:ext uri="{FF2B5EF4-FFF2-40B4-BE49-F238E27FC236}">
                <a16:creationId xmlns:a16="http://schemas.microsoft.com/office/drawing/2014/main" id="{0D4E079E-0914-4953-B1B1-D7F105F31F42}"/>
              </a:ext>
            </a:extLst>
          </p:cNvPr>
          <p:cNvSpPr txBox="1"/>
          <p:nvPr/>
        </p:nvSpPr>
        <p:spPr bwMode="auto">
          <a:xfrm>
            <a:off x="10459487" y="4199340"/>
            <a:ext cx="959756"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Arial"/>
                <a:ea typeface="+mn-ea"/>
                <a:cs typeface="Calibri" panose="020F0502020204030204" pitchFamily="34" charset="0"/>
              </a:rPr>
              <a:t>1.7 mos</a:t>
            </a:r>
          </a:p>
        </p:txBody>
      </p:sp>
      <p:sp>
        <p:nvSpPr>
          <p:cNvPr id="257" name="TextBox 256">
            <a:extLst>
              <a:ext uri="{FF2B5EF4-FFF2-40B4-BE49-F238E27FC236}">
                <a16:creationId xmlns:a16="http://schemas.microsoft.com/office/drawing/2014/main" id="{8A3C9DD4-2797-E447-817B-3DCFA4F4E7E1}"/>
              </a:ext>
            </a:extLst>
          </p:cNvPr>
          <p:cNvSpPr txBox="1"/>
          <p:nvPr/>
        </p:nvSpPr>
        <p:spPr>
          <a:xfrm>
            <a:off x="8623544" y="6517467"/>
            <a:ext cx="3437929" cy="267766"/>
          </a:xfrm>
          <a:prstGeom prst="rect">
            <a:avLst/>
          </a:prstGeom>
          <a:noFill/>
        </p:spPr>
        <p:txBody>
          <a:bodyPr wrap="none" lIns="45720" tIns="18288" rIns="45720" bIns="18288"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Arial"/>
                <a:ea typeface="+mn-ea"/>
                <a:cs typeface="+mn-cs"/>
              </a:rPr>
              <a:t>Courtesy of Joyce O’Shaughnessy, MD</a:t>
            </a:r>
          </a:p>
        </p:txBody>
      </p:sp>
    </p:spTree>
    <p:extLst>
      <p:ext uri="{BB962C8B-B14F-4D97-AF65-F5344CB8AC3E}">
        <p14:creationId xmlns:p14="http://schemas.microsoft.com/office/powerpoint/2010/main" val="17105579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841" y="44692"/>
            <a:ext cx="11824158" cy="694075"/>
          </a:xfrm>
        </p:spPr>
        <p:txBody>
          <a:bodyPr>
            <a:normAutofit/>
          </a:bodyPr>
          <a:lstStyle/>
          <a:p>
            <a:r>
              <a:rPr lang="en-US" sz="2800" dirty="0"/>
              <a:t>NALA: Outcomes in patients with CNS disease</a:t>
            </a:r>
          </a:p>
        </p:txBody>
      </p:sp>
      <p:sp>
        <p:nvSpPr>
          <p:cNvPr id="5" name="TextBox 4"/>
          <p:cNvSpPr txBox="1"/>
          <p:nvPr/>
        </p:nvSpPr>
        <p:spPr>
          <a:xfrm>
            <a:off x="9209314" y="6567087"/>
            <a:ext cx="2791149"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03173E"/>
                </a:solidFill>
                <a:effectLst/>
                <a:uLnTx/>
                <a:uFillTx/>
                <a:latin typeface="Arial" panose="020B0604020202020204"/>
                <a:ea typeface="+mn-ea"/>
                <a:cs typeface="+mn-cs"/>
              </a:rPr>
              <a:t>Saura</a:t>
            </a:r>
            <a:r>
              <a:rPr kumimoji="0" lang="en-US" sz="1000" b="0" i="0" u="none" strike="noStrike" kern="1200" cap="none" spc="0" normalizeH="0" baseline="0" noProof="0" dirty="0">
                <a:ln>
                  <a:noFill/>
                </a:ln>
                <a:solidFill>
                  <a:srgbClr val="03173E"/>
                </a:solidFill>
                <a:effectLst/>
                <a:uLnTx/>
                <a:uFillTx/>
                <a:latin typeface="Arial" panose="020B0604020202020204"/>
                <a:ea typeface="+mn-ea"/>
                <a:cs typeface="+mn-cs"/>
              </a:rPr>
              <a:t> C et al. SABCS 2020 Abstract PD13-09</a:t>
            </a:r>
          </a:p>
        </p:txBody>
      </p:sp>
      <p:sp>
        <p:nvSpPr>
          <p:cNvPr id="8" name="TextBox 7">
            <a:extLst>
              <a:ext uri="{FF2B5EF4-FFF2-40B4-BE49-F238E27FC236}">
                <a16:creationId xmlns:a16="http://schemas.microsoft.com/office/drawing/2014/main" id="{9DCEEE01-9005-4082-A6FF-44B4802AD6C5}"/>
              </a:ext>
            </a:extLst>
          </p:cNvPr>
          <p:cNvSpPr txBox="1"/>
          <p:nvPr/>
        </p:nvSpPr>
        <p:spPr>
          <a:xfrm>
            <a:off x="132867" y="6038474"/>
            <a:ext cx="160985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13468"/>
                </a:solidFill>
                <a:effectLst/>
                <a:uLnTx/>
                <a:uFillTx/>
                <a:latin typeface="Trebuchet MS"/>
                <a:ea typeface="+mn-ea"/>
                <a:cs typeface="+mn-cs"/>
              </a:rPr>
              <a:t>@ErikaHamilton9</a:t>
            </a:r>
          </a:p>
        </p:txBody>
      </p:sp>
      <p:sp>
        <p:nvSpPr>
          <p:cNvPr id="10" name="Content Placeholder 5"/>
          <p:cNvSpPr>
            <a:spLocks noGrp="1"/>
          </p:cNvSpPr>
          <p:nvPr>
            <p:ph idx="1"/>
          </p:nvPr>
        </p:nvSpPr>
        <p:spPr>
          <a:xfrm>
            <a:off x="367841" y="874526"/>
            <a:ext cx="11500698" cy="327051"/>
          </a:xfrm>
        </p:spPr>
        <p:txBody>
          <a:bodyPr/>
          <a:lstStyle/>
          <a:p>
            <a:pPr marL="0" indent="0">
              <a:buNone/>
            </a:pPr>
            <a:r>
              <a:rPr lang="en-US" sz="1600" b="1" dirty="0">
                <a:solidFill>
                  <a:srgbClr val="3333FF"/>
                </a:solidFill>
              </a:rPr>
              <a:t>NALA: </a:t>
            </a:r>
            <a:r>
              <a:rPr lang="en-US" sz="1600" dirty="0">
                <a:solidFill>
                  <a:srgbClr val="3333FF"/>
                </a:solidFill>
              </a:rPr>
              <a:t>Phase III study of </a:t>
            </a:r>
            <a:r>
              <a:rPr lang="en-US" sz="1600" dirty="0" err="1">
                <a:solidFill>
                  <a:srgbClr val="3333FF"/>
                </a:solidFill>
              </a:rPr>
              <a:t>Neratinib+capecitabine</a:t>
            </a:r>
            <a:r>
              <a:rPr lang="en-US" sz="1600" dirty="0">
                <a:solidFill>
                  <a:srgbClr val="3333FF"/>
                </a:solidFill>
              </a:rPr>
              <a:t> vs </a:t>
            </a:r>
            <a:r>
              <a:rPr lang="en-US" sz="1600" dirty="0" err="1">
                <a:solidFill>
                  <a:srgbClr val="3333FF"/>
                </a:solidFill>
              </a:rPr>
              <a:t>Lapatinib+capecitabine</a:t>
            </a:r>
            <a:r>
              <a:rPr lang="en-US" sz="1600" dirty="0">
                <a:solidFill>
                  <a:srgbClr val="3333FF"/>
                </a:solidFill>
              </a:rPr>
              <a:t> in HER2+ MBC</a:t>
            </a:r>
            <a:endParaRPr lang="en-US" dirty="0">
              <a:solidFill>
                <a:srgbClr val="3333FF"/>
              </a:solidFill>
            </a:endParaRPr>
          </a:p>
        </p:txBody>
      </p:sp>
      <p:sp>
        <p:nvSpPr>
          <p:cNvPr id="13" name="TextBox 12"/>
          <p:cNvSpPr txBox="1"/>
          <p:nvPr/>
        </p:nvSpPr>
        <p:spPr>
          <a:xfrm>
            <a:off x="1315616" y="1498029"/>
            <a:ext cx="382555" cy="181481"/>
          </a:xfrm>
          <a:prstGeom prst="rect">
            <a:avLst/>
          </a:prstGeom>
        </p:spPr>
        <p:txBody>
          <a:bodyPr vert="horz" wrap="square" lIns="91440" tIns="45720" rIns="91440" bIns="45720" rtlCol="0">
            <a:noAutofit/>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US" sz="2400" b="1" i="0" u="none" strike="noStrike" kern="1200" cap="none" spc="0" normalizeH="0" baseline="0" noProof="0" dirty="0">
              <a:ln>
                <a:noFill/>
              </a:ln>
              <a:solidFill>
                <a:srgbClr val="001641"/>
              </a:solidFill>
              <a:effectLst/>
              <a:uLnTx/>
              <a:uFillTx/>
              <a:latin typeface="Arial" panose="020B0604020202020204" pitchFamily="34" charset="0"/>
              <a:ea typeface="+mn-ea"/>
              <a:cs typeface="Arial" panose="020B0604020202020204" pitchFamily="34" charset="0"/>
            </a:endParaRPr>
          </a:p>
        </p:txBody>
      </p:sp>
      <p:sp>
        <p:nvSpPr>
          <p:cNvPr id="4" name="Rectangle 3"/>
          <p:cNvSpPr/>
          <p:nvPr/>
        </p:nvSpPr>
        <p:spPr>
          <a:xfrm>
            <a:off x="6096000" y="1236900"/>
            <a:ext cx="5524489" cy="3508171"/>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Arial" panose="020B0604020202020204"/>
              <a:ea typeface="+mn-ea"/>
              <a:cs typeface="+mn-cs"/>
            </a:endParaRPr>
          </a:p>
        </p:txBody>
      </p:sp>
      <p:sp>
        <p:nvSpPr>
          <p:cNvPr id="15" name="TextBox 14"/>
          <p:cNvSpPr txBox="1"/>
          <p:nvPr/>
        </p:nvSpPr>
        <p:spPr>
          <a:xfrm>
            <a:off x="7030191" y="3993671"/>
            <a:ext cx="4358245" cy="6463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3173E">
                    <a:lumMod val="90000"/>
                    <a:lumOff val="10000"/>
                  </a:srgbClr>
                </a:solidFill>
                <a:effectLst/>
                <a:uLnTx/>
                <a:uFillTx/>
                <a:latin typeface="Calibri" panose="020F0502020204030204"/>
                <a:ea typeface="+mn-ea"/>
                <a:cs typeface="+mn-cs"/>
              </a:rPr>
              <a:t>81 patients (80.2%) had received prior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3173E">
                    <a:lumMod val="90000"/>
                    <a:lumOff val="10000"/>
                  </a:srgbClr>
                </a:solidFill>
                <a:effectLst/>
                <a:uLnTx/>
                <a:uFillTx/>
                <a:latin typeface="Calibri" panose="020F0502020204030204"/>
                <a:ea typeface="+mn-ea"/>
                <a:cs typeface="+mn-cs"/>
              </a:rPr>
              <a:t>CNS-directed radiotherapy and/ or surgery</a:t>
            </a:r>
          </a:p>
        </p:txBody>
      </p:sp>
      <p:sp>
        <p:nvSpPr>
          <p:cNvPr id="12" name="Rectangle 11">
            <a:extLst>
              <a:ext uri="{FF2B5EF4-FFF2-40B4-BE49-F238E27FC236}">
                <a16:creationId xmlns:a16="http://schemas.microsoft.com/office/drawing/2014/main" id="{6D163CCD-2417-B648-B76B-88354C458560}"/>
              </a:ext>
            </a:extLst>
          </p:cNvPr>
          <p:cNvSpPr/>
          <p:nvPr/>
        </p:nvSpPr>
        <p:spPr>
          <a:xfrm>
            <a:off x="132079" y="6496362"/>
            <a:ext cx="2880917" cy="3231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Courtesy of Erika Hamilton, MD</a:t>
            </a:r>
          </a:p>
        </p:txBody>
      </p:sp>
      <p:pic>
        <p:nvPicPr>
          <p:cNvPr id="9" name="Picture 8">
            <a:extLst>
              <a:ext uri="{FF2B5EF4-FFF2-40B4-BE49-F238E27FC236}">
                <a16:creationId xmlns:a16="http://schemas.microsoft.com/office/drawing/2014/main" id="{40DF8914-ECCF-A74E-8BF4-E50D233A4B19}"/>
              </a:ext>
            </a:extLst>
          </p:cNvPr>
          <p:cNvPicPr>
            <a:picLocks noChangeAspect="1"/>
          </p:cNvPicPr>
          <p:nvPr/>
        </p:nvPicPr>
        <p:blipFill>
          <a:blip r:embed="rId3"/>
          <a:stretch>
            <a:fillRect/>
          </a:stretch>
        </p:blipFill>
        <p:spPr>
          <a:xfrm>
            <a:off x="569261" y="1521206"/>
            <a:ext cx="5636992" cy="3447157"/>
          </a:xfrm>
          <a:prstGeom prst="rect">
            <a:avLst/>
          </a:prstGeom>
        </p:spPr>
      </p:pic>
      <p:grpSp>
        <p:nvGrpSpPr>
          <p:cNvPr id="21" name="Group 20">
            <a:extLst>
              <a:ext uri="{FF2B5EF4-FFF2-40B4-BE49-F238E27FC236}">
                <a16:creationId xmlns:a16="http://schemas.microsoft.com/office/drawing/2014/main" id="{3DFD3BF8-4CDD-7A4E-B25A-94362829F455}"/>
              </a:ext>
            </a:extLst>
          </p:cNvPr>
          <p:cNvGrpSpPr/>
          <p:nvPr/>
        </p:nvGrpSpPr>
        <p:grpSpPr>
          <a:xfrm>
            <a:off x="6279920" y="2255716"/>
            <a:ext cx="5590645" cy="1401884"/>
            <a:chOff x="6279920" y="2255716"/>
            <a:chExt cx="5590645" cy="1401884"/>
          </a:xfrm>
        </p:grpSpPr>
        <p:pic>
          <p:nvPicPr>
            <p:cNvPr id="11" name="Picture 10">
              <a:extLst>
                <a:ext uri="{FF2B5EF4-FFF2-40B4-BE49-F238E27FC236}">
                  <a16:creationId xmlns:a16="http://schemas.microsoft.com/office/drawing/2014/main" id="{753AFCC4-444D-A544-8E90-261182E1E3D3}"/>
                </a:ext>
              </a:extLst>
            </p:cNvPr>
            <p:cNvPicPr>
              <a:picLocks noChangeAspect="1"/>
            </p:cNvPicPr>
            <p:nvPr/>
          </p:nvPicPr>
          <p:blipFill>
            <a:blip r:embed="rId4"/>
            <a:stretch>
              <a:fillRect/>
            </a:stretch>
          </p:blipFill>
          <p:spPr>
            <a:xfrm>
              <a:off x="6279920" y="2753849"/>
              <a:ext cx="5590645" cy="903751"/>
            </a:xfrm>
            <a:prstGeom prst="rect">
              <a:avLst/>
            </a:prstGeom>
          </p:spPr>
        </p:pic>
        <p:pic>
          <p:nvPicPr>
            <p:cNvPr id="18" name="Picture 17" descr="A picture containing logo&#10;&#10;Description automatically generated">
              <a:extLst>
                <a:ext uri="{FF2B5EF4-FFF2-40B4-BE49-F238E27FC236}">
                  <a16:creationId xmlns:a16="http://schemas.microsoft.com/office/drawing/2014/main" id="{534D0D85-F49A-8842-B732-3F491C063C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2844" y="2255716"/>
              <a:ext cx="2565400" cy="457200"/>
            </a:xfrm>
            <a:prstGeom prst="rect">
              <a:avLst/>
            </a:prstGeom>
          </p:spPr>
        </p:pic>
        <p:pic>
          <p:nvPicPr>
            <p:cNvPr id="20" name="Picture 19" descr="Shape, rectangle&#10;&#10;Description automatically generated">
              <a:extLst>
                <a:ext uri="{FF2B5EF4-FFF2-40B4-BE49-F238E27FC236}">
                  <a16:creationId xmlns:a16="http://schemas.microsoft.com/office/drawing/2014/main" id="{4BAADFC2-4301-F640-93CA-285C201D89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11033" y="2255716"/>
              <a:ext cx="2857506" cy="457201"/>
            </a:xfrm>
            <a:prstGeom prst="rect">
              <a:avLst/>
            </a:prstGeom>
          </p:spPr>
        </p:pic>
      </p:grpSp>
    </p:spTree>
    <p:extLst>
      <p:ext uri="{BB962C8B-B14F-4D97-AF65-F5344CB8AC3E}">
        <p14:creationId xmlns:p14="http://schemas.microsoft.com/office/powerpoint/2010/main" val="34104603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841" y="59736"/>
            <a:ext cx="11824158" cy="679031"/>
          </a:xfrm>
        </p:spPr>
        <p:txBody>
          <a:bodyPr>
            <a:normAutofit/>
          </a:bodyPr>
          <a:lstStyle/>
          <a:p>
            <a:r>
              <a:rPr lang="en-US" sz="2800" dirty="0" err="1"/>
              <a:t>Neratinib+capecitabine</a:t>
            </a:r>
            <a:r>
              <a:rPr lang="en-US" sz="2800" dirty="0"/>
              <a:t> for HER2+ BC pts with brain mets</a:t>
            </a:r>
          </a:p>
        </p:txBody>
      </p:sp>
      <p:sp>
        <p:nvSpPr>
          <p:cNvPr id="5" name="TextBox 4"/>
          <p:cNvSpPr txBox="1"/>
          <p:nvPr/>
        </p:nvSpPr>
        <p:spPr>
          <a:xfrm>
            <a:off x="9727863" y="6552043"/>
            <a:ext cx="2464136"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3173E"/>
                </a:solidFill>
                <a:effectLst/>
                <a:uLnTx/>
                <a:uFillTx/>
                <a:latin typeface="Arial" panose="020B0604020202020204"/>
                <a:ea typeface="+mn-ea"/>
                <a:cs typeface="+mn-cs"/>
              </a:rPr>
              <a:t>Freedman RA </a:t>
            </a:r>
            <a:r>
              <a:rPr kumimoji="0" lang="en-US" sz="1000" b="0" i="1" u="none" strike="noStrike" kern="1200" cap="none" spc="0" normalizeH="0" baseline="0" noProof="0" dirty="0">
                <a:ln>
                  <a:noFill/>
                </a:ln>
                <a:solidFill>
                  <a:srgbClr val="03173E"/>
                </a:solidFill>
                <a:effectLst/>
                <a:uLnTx/>
                <a:uFillTx/>
                <a:latin typeface="Arial" panose="020B0604020202020204"/>
                <a:ea typeface="+mn-ea"/>
                <a:cs typeface="+mn-cs"/>
              </a:rPr>
              <a:t>et al</a:t>
            </a:r>
            <a:r>
              <a:rPr kumimoji="0" lang="en-US" sz="1000" b="0" i="0" u="none" strike="noStrike" kern="1200" cap="none" spc="0" normalizeH="0" baseline="0" noProof="0" dirty="0">
                <a:ln>
                  <a:noFill/>
                </a:ln>
                <a:solidFill>
                  <a:srgbClr val="03173E"/>
                </a:solidFill>
                <a:effectLst/>
                <a:uLnTx/>
                <a:uFillTx/>
                <a:latin typeface="Arial" panose="020B0604020202020204"/>
                <a:ea typeface="+mn-ea"/>
                <a:cs typeface="+mn-cs"/>
              </a:rPr>
              <a:t>. JCO. 2019;37:1081 </a:t>
            </a:r>
          </a:p>
        </p:txBody>
      </p:sp>
      <p:sp>
        <p:nvSpPr>
          <p:cNvPr id="8" name="TextBox 7">
            <a:extLst>
              <a:ext uri="{FF2B5EF4-FFF2-40B4-BE49-F238E27FC236}">
                <a16:creationId xmlns:a16="http://schemas.microsoft.com/office/drawing/2014/main" id="{9DCEEE01-9005-4082-A6FF-44B4802AD6C5}"/>
              </a:ext>
            </a:extLst>
          </p:cNvPr>
          <p:cNvSpPr txBox="1"/>
          <p:nvPr/>
        </p:nvSpPr>
        <p:spPr>
          <a:xfrm>
            <a:off x="238125" y="5983474"/>
            <a:ext cx="160985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13468"/>
                </a:solidFill>
                <a:effectLst/>
                <a:uLnTx/>
                <a:uFillTx/>
                <a:latin typeface="Trebuchet MS"/>
                <a:ea typeface="+mn-ea"/>
                <a:cs typeface="+mn-cs"/>
              </a:rPr>
              <a:t>@ErikaHamilton9</a:t>
            </a:r>
          </a:p>
        </p:txBody>
      </p:sp>
      <p:sp>
        <p:nvSpPr>
          <p:cNvPr id="10" name="Content Placeholder 5"/>
          <p:cNvSpPr>
            <a:spLocks noGrp="1"/>
          </p:cNvSpPr>
          <p:nvPr>
            <p:ph idx="1"/>
          </p:nvPr>
        </p:nvSpPr>
        <p:spPr>
          <a:xfrm>
            <a:off x="367841" y="874526"/>
            <a:ext cx="11500698" cy="327051"/>
          </a:xfrm>
        </p:spPr>
        <p:txBody>
          <a:bodyPr/>
          <a:lstStyle/>
          <a:p>
            <a:pPr marL="0" indent="0">
              <a:buNone/>
            </a:pPr>
            <a:r>
              <a:rPr lang="en-US" sz="1600" b="1" dirty="0">
                <a:solidFill>
                  <a:srgbClr val="3333FF"/>
                </a:solidFill>
              </a:rPr>
              <a:t>TBCRC 022: </a:t>
            </a:r>
            <a:r>
              <a:rPr lang="en-US" sz="1600" dirty="0">
                <a:solidFill>
                  <a:srgbClr val="3333FF"/>
                </a:solidFill>
              </a:rPr>
              <a:t>Phase II study of </a:t>
            </a:r>
            <a:r>
              <a:rPr lang="en-US" sz="1600" dirty="0" err="1">
                <a:solidFill>
                  <a:srgbClr val="3333FF"/>
                </a:solidFill>
              </a:rPr>
              <a:t>Neratinib+capecitabine</a:t>
            </a:r>
            <a:r>
              <a:rPr lang="en-US" sz="1600" dirty="0">
                <a:solidFill>
                  <a:srgbClr val="3333FF"/>
                </a:solidFill>
              </a:rPr>
              <a:t> in HER2+ MBC pts with brain mets</a:t>
            </a:r>
          </a:p>
          <a:p>
            <a:endParaRPr lang="en-US" dirty="0"/>
          </a:p>
        </p:txBody>
      </p:sp>
      <p:sp>
        <p:nvSpPr>
          <p:cNvPr id="13" name="TextBox 12"/>
          <p:cNvSpPr txBox="1"/>
          <p:nvPr/>
        </p:nvSpPr>
        <p:spPr>
          <a:xfrm>
            <a:off x="1315616" y="1498029"/>
            <a:ext cx="382555" cy="181481"/>
          </a:xfrm>
          <a:prstGeom prst="rect">
            <a:avLst/>
          </a:prstGeom>
        </p:spPr>
        <p:txBody>
          <a:bodyPr vert="horz" wrap="square" lIns="91440" tIns="45720" rIns="91440" bIns="45720" rtlCol="0">
            <a:noAutofit/>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US" sz="2400" b="1" i="0" u="none" strike="noStrike" kern="1200" cap="none" spc="0" normalizeH="0" baseline="0" noProof="0" dirty="0">
              <a:ln>
                <a:noFill/>
              </a:ln>
              <a:solidFill>
                <a:srgbClr val="001641"/>
              </a:solidFill>
              <a:effectLst/>
              <a:uLnTx/>
              <a:uFillTx/>
              <a:latin typeface="Arial" panose="020B0604020202020204" pitchFamily="34" charset="0"/>
              <a:ea typeface="+mn-ea"/>
              <a:cs typeface="Arial" panose="020B0604020202020204" pitchFamily="34" charset="0"/>
            </a:endParaRPr>
          </a:p>
        </p:txBody>
      </p:sp>
      <p:sp>
        <p:nvSpPr>
          <p:cNvPr id="14" name="TextBox 13"/>
          <p:cNvSpPr txBox="1"/>
          <p:nvPr/>
        </p:nvSpPr>
        <p:spPr>
          <a:xfrm>
            <a:off x="1698171" y="1394568"/>
            <a:ext cx="2917322" cy="284942"/>
          </a:xfrm>
          <a:prstGeom prst="rect">
            <a:avLst/>
          </a:prstGeom>
          <a:solidFill>
            <a:schemeClr val="bg1">
              <a:lumMod val="85000"/>
            </a:schemeClr>
          </a:solidFill>
        </p:spPr>
        <p:txBody>
          <a:bodyPr vert="horz" wrap="none" lIns="91440" tIns="45720" rIns="91440" bIns="45720" rtlCol="0">
            <a:noAutofit/>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kumimoji="0" lang="en-US" sz="1400" b="1" i="0" u="none" strike="noStrike" kern="1200" cap="none" spc="0" normalizeH="0" baseline="0" noProof="0" dirty="0">
                <a:ln>
                  <a:noFill/>
                </a:ln>
                <a:solidFill>
                  <a:srgbClr val="001641"/>
                </a:solidFill>
                <a:effectLst/>
                <a:uLnTx/>
                <a:uFillTx/>
                <a:latin typeface="Arial" panose="020B0604020202020204" pitchFamily="34" charset="0"/>
                <a:ea typeface="+mn-ea"/>
                <a:cs typeface="Arial" panose="020B0604020202020204" pitchFamily="34" charset="0"/>
              </a:rPr>
              <a:t>No prior treatment with </a:t>
            </a:r>
            <a:r>
              <a:rPr kumimoji="0" lang="en-US" sz="1400" b="1" i="0" u="none" strike="noStrike" kern="1200" cap="none" spc="0" normalizeH="0" baseline="0" noProof="0" dirty="0" err="1">
                <a:ln>
                  <a:noFill/>
                </a:ln>
                <a:solidFill>
                  <a:srgbClr val="001641"/>
                </a:solidFill>
                <a:effectLst/>
                <a:uLnTx/>
                <a:uFillTx/>
                <a:latin typeface="Arial" panose="020B0604020202020204" pitchFamily="34" charset="0"/>
                <a:ea typeface="+mn-ea"/>
                <a:cs typeface="Arial" panose="020B0604020202020204" pitchFamily="34" charset="0"/>
              </a:rPr>
              <a:t>Lapatinib</a:t>
            </a:r>
            <a:endParaRPr kumimoji="0" lang="en-US" sz="1400" b="1" i="0" u="none" strike="noStrike" kern="1200" cap="none" spc="0" normalizeH="0" baseline="0" noProof="0" dirty="0">
              <a:ln>
                <a:noFill/>
              </a:ln>
              <a:solidFill>
                <a:srgbClr val="001641"/>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3"/>
          <a:stretch>
            <a:fillRect/>
          </a:stretch>
        </p:blipFill>
        <p:spPr>
          <a:xfrm>
            <a:off x="238125" y="1722119"/>
            <a:ext cx="6076950" cy="2800350"/>
          </a:xfrm>
          <a:prstGeom prst="rect">
            <a:avLst/>
          </a:prstGeom>
          <a:ln w="12700">
            <a:solidFill>
              <a:schemeClr val="tx1"/>
            </a:solidFill>
          </a:ln>
        </p:spPr>
      </p:pic>
      <p:pic>
        <p:nvPicPr>
          <p:cNvPr id="9" name="Picture 8"/>
          <p:cNvPicPr>
            <a:picLocks noChangeAspect="1"/>
          </p:cNvPicPr>
          <p:nvPr/>
        </p:nvPicPr>
        <p:blipFill>
          <a:blip r:embed="rId4"/>
          <a:stretch>
            <a:fillRect/>
          </a:stretch>
        </p:blipFill>
        <p:spPr>
          <a:xfrm>
            <a:off x="7086600" y="1722119"/>
            <a:ext cx="4152900" cy="2800350"/>
          </a:xfrm>
          <a:prstGeom prst="rect">
            <a:avLst/>
          </a:prstGeom>
          <a:ln w="12700">
            <a:solidFill>
              <a:schemeClr val="tx1"/>
            </a:solidFill>
          </a:ln>
        </p:spPr>
      </p:pic>
      <p:sp>
        <p:nvSpPr>
          <p:cNvPr id="16" name="TextBox 15"/>
          <p:cNvSpPr txBox="1"/>
          <p:nvPr/>
        </p:nvSpPr>
        <p:spPr>
          <a:xfrm>
            <a:off x="4615493" y="1840409"/>
            <a:ext cx="1530581" cy="314325"/>
          </a:xfrm>
          <a:prstGeom prst="rect">
            <a:avLst/>
          </a:prstGeom>
        </p:spPr>
        <p:txBody>
          <a:bodyPr vert="horz" wrap="none" lIns="91440" tIns="45720" rIns="91440" bIns="45720" rtlCol="0">
            <a:noAutofit/>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kumimoji="0" lang="en-US" sz="1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CNS ORR= 49%</a:t>
            </a:r>
          </a:p>
        </p:txBody>
      </p:sp>
      <p:sp>
        <p:nvSpPr>
          <p:cNvPr id="17" name="TextBox 16"/>
          <p:cNvSpPr txBox="1"/>
          <p:nvPr/>
        </p:nvSpPr>
        <p:spPr>
          <a:xfrm>
            <a:off x="7818694" y="1394518"/>
            <a:ext cx="2688712" cy="284942"/>
          </a:xfrm>
          <a:prstGeom prst="rect">
            <a:avLst/>
          </a:prstGeom>
          <a:solidFill>
            <a:schemeClr val="bg1">
              <a:lumMod val="85000"/>
            </a:schemeClr>
          </a:solidFill>
        </p:spPr>
        <p:txBody>
          <a:bodyPr vert="horz" wrap="none" lIns="91440" tIns="45720" rIns="91440" bIns="45720" rtlCol="0">
            <a:noAutofit/>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kumimoji="0" lang="en-US" sz="1400" b="1" i="0" u="none" strike="noStrike" kern="1200" cap="none" spc="0" normalizeH="0" baseline="0" noProof="0" dirty="0">
                <a:ln>
                  <a:noFill/>
                </a:ln>
                <a:solidFill>
                  <a:srgbClr val="001641"/>
                </a:solidFill>
                <a:effectLst/>
                <a:uLnTx/>
                <a:uFillTx/>
                <a:latin typeface="Arial" panose="020B0604020202020204" pitchFamily="34" charset="0"/>
                <a:ea typeface="+mn-ea"/>
                <a:cs typeface="Arial" panose="020B0604020202020204" pitchFamily="34" charset="0"/>
              </a:rPr>
              <a:t>Prior treatment with </a:t>
            </a:r>
            <a:r>
              <a:rPr kumimoji="0" lang="en-US" sz="1400" b="1" i="0" u="none" strike="noStrike" kern="1200" cap="none" spc="0" normalizeH="0" baseline="0" noProof="0" dirty="0" err="1">
                <a:ln>
                  <a:noFill/>
                </a:ln>
                <a:solidFill>
                  <a:srgbClr val="001641"/>
                </a:solidFill>
                <a:effectLst/>
                <a:uLnTx/>
                <a:uFillTx/>
                <a:latin typeface="Arial" panose="020B0604020202020204" pitchFamily="34" charset="0"/>
                <a:ea typeface="+mn-ea"/>
                <a:cs typeface="Arial" panose="020B0604020202020204" pitchFamily="34" charset="0"/>
              </a:rPr>
              <a:t>Lapatinib</a:t>
            </a:r>
            <a:endParaRPr kumimoji="0" lang="en-US" sz="1400" b="1" i="0" u="none" strike="noStrike" kern="1200" cap="none" spc="0" normalizeH="0" baseline="0" noProof="0" dirty="0">
              <a:ln>
                <a:noFill/>
              </a:ln>
              <a:solidFill>
                <a:srgbClr val="001641"/>
              </a:solidFill>
              <a:effectLst/>
              <a:uLnTx/>
              <a:uFillTx/>
              <a:latin typeface="Arial" panose="020B0604020202020204" pitchFamily="34" charset="0"/>
              <a:ea typeface="+mn-ea"/>
              <a:cs typeface="Arial" panose="020B0604020202020204" pitchFamily="34" charset="0"/>
            </a:endParaRPr>
          </a:p>
        </p:txBody>
      </p:sp>
      <p:sp>
        <p:nvSpPr>
          <p:cNvPr id="18" name="TextBox 17"/>
          <p:cNvSpPr txBox="1"/>
          <p:nvPr/>
        </p:nvSpPr>
        <p:spPr>
          <a:xfrm>
            <a:off x="9569194" y="1840409"/>
            <a:ext cx="1565532" cy="314325"/>
          </a:xfrm>
          <a:prstGeom prst="rect">
            <a:avLst/>
          </a:prstGeom>
        </p:spPr>
        <p:txBody>
          <a:bodyPr vert="horz" wrap="none" lIns="91440" tIns="45720" rIns="91440" bIns="45720" rtlCol="0">
            <a:noAutofit/>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kumimoji="0" lang="en-US" sz="1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CNS ORR= 33%</a:t>
            </a:r>
          </a:p>
        </p:txBody>
      </p:sp>
      <p:sp>
        <p:nvSpPr>
          <p:cNvPr id="19" name="TextBox 18"/>
          <p:cNvSpPr txBox="1"/>
          <p:nvPr/>
        </p:nvSpPr>
        <p:spPr>
          <a:xfrm>
            <a:off x="3536720" y="4613209"/>
            <a:ext cx="5080460" cy="341808"/>
          </a:xfrm>
          <a:prstGeom prst="rect">
            <a:avLst/>
          </a:prstGeom>
        </p:spPr>
        <p:txBody>
          <a:bodyPr vert="horz" wrap="none" lIns="91440" tIns="45720" rIns="91440" bIns="4572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C00000"/>
                </a:solidFill>
                <a:effectLst/>
                <a:uLnTx/>
                <a:uFillTx/>
                <a:latin typeface="Arial" panose="020B0604020202020204"/>
                <a:ea typeface="+mn-ea"/>
                <a:cs typeface="+mn-cs"/>
              </a:rPr>
              <a:t>★ Patients who also had a CNS response by RANO-brain mets criteria</a:t>
            </a:r>
            <a:endParaRPr kumimoji="0" lang="en-US" sz="1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15" name="Rectangle 14">
            <a:extLst>
              <a:ext uri="{FF2B5EF4-FFF2-40B4-BE49-F238E27FC236}">
                <a16:creationId xmlns:a16="http://schemas.microsoft.com/office/drawing/2014/main" id="{1DC70672-78B7-D447-AEBD-F7057CD505B3}"/>
              </a:ext>
            </a:extLst>
          </p:cNvPr>
          <p:cNvSpPr/>
          <p:nvPr/>
        </p:nvSpPr>
        <p:spPr>
          <a:xfrm>
            <a:off x="132079" y="6496362"/>
            <a:ext cx="2880917" cy="3231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Courtesy of Erika Hamilton, MD</a:t>
            </a:r>
          </a:p>
        </p:txBody>
      </p:sp>
    </p:spTree>
    <p:extLst>
      <p:ext uri="{BB962C8B-B14F-4D97-AF65-F5344CB8AC3E}">
        <p14:creationId xmlns:p14="http://schemas.microsoft.com/office/powerpoint/2010/main" val="10948468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61A49-1AB0-47A7-9BA1-24BB4F45F219}"/>
              </a:ext>
            </a:extLst>
          </p:cNvPr>
          <p:cNvSpPr>
            <a:spLocks noGrp="1"/>
          </p:cNvSpPr>
          <p:nvPr>
            <p:ph type="title"/>
          </p:nvPr>
        </p:nvSpPr>
        <p:spPr/>
        <p:txBody>
          <a:bodyPr>
            <a:normAutofit fontScale="90000"/>
          </a:bodyPr>
          <a:lstStyle/>
          <a:p>
            <a:r>
              <a:rPr lang="en-US" dirty="0">
                <a:solidFill>
                  <a:schemeClr val="tx1"/>
                </a:solidFill>
              </a:rPr>
              <a:t>Ongoing Phase 3 Clinical Trials of Investigational Regimens for Advanced HER2+ BC</a:t>
            </a:r>
          </a:p>
        </p:txBody>
      </p:sp>
      <p:graphicFrame>
        <p:nvGraphicFramePr>
          <p:cNvPr id="5" name="Table 5">
            <a:extLst>
              <a:ext uri="{FF2B5EF4-FFF2-40B4-BE49-F238E27FC236}">
                <a16:creationId xmlns:a16="http://schemas.microsoft.com/office/drawing/2014/main" id="{B047A14B-6826-4075-98EA-E06697A5639E}"/>
              </a:ext>
            </a:extLst>
          </p:cNvPr>
          <p:cNvGraphicFramePr>
            <a:graphicFrameLocks noGrp="1"/>
          </p:cNvGraphicFramePr>
          <p:nvPr>
            <p:ph idx="1"/>
          </p:nvPr>
        </p:nvGraphicFramePr>
        <p:xfrm>
          <a:off x="347352" y="1351753"/>
          <a:ext cx="11484149" cy="4612064"/>
        </p:xfrm>
        <a:graphic>
          <a:graphicData uri="http://schemas.openxmlformats.org/drawingml/2006/table">
            <a:tbl>
              <a:tblPr firstRow="1" bandRow="1">
                <a:tableStyleId>{B301B821-A1FF-4177-AEE7-76D212191A09}</a:tableStyleId>
              </a:tblPr>
              <a:tblGrid>
                <a:gridCol w="1543218">
                  <a:extLst>
                    <a:ext uri="{9D8B030D-6E8A-4147-A177-3AD203B41FA5}">
                      <a16:colId xmlns:a16="http://schemas.microsoft.com/office/drawing/2014/main" val="1732359711"/>
                    </a:ext>
                  </a:extLst>
                </a:gridCol>
                <a:gridCol w="2515538">
                  <a:extLst>
                    <a:ext uri="{9D8B030D-6E8A-4147-A177-3AD203B41FA5}">
                      <a16:colId xmlns:a16="http://schemas.microsoft.com/office/drawing/2014/main" val="749718715"/>
                    </a:ext>
                  </a:extLst>
                </a:gridCol>
                <a:gridCol w="2475131">
                  <a:extLst>
                    <a:ext uri="{9D8B030D-6E8A-4147-A177-3AD203B41FA5}">
                      <a16:colId xmlns:a16="http://schemas.microsoft.com/office/drawing/2014/main" val="20002"/>
                    </a:ext>
                  </a:extLst>
                </a:gridCol>
                <a:gridCol w="2475131">
                  <a:extLst>
                    <a:ext uri="{9D8B030D-6E8A-4147-A177-3AD203B41FA5}">
                      <a16:colId xmlns:a16="http://schemas.microsoft.com/office/drawing/2014/main" val="20003"/>
                    </a:ext>
                  </a:extLst>
                </a:gridCol>
                <a:gridCol w="2475131">
                  <a:extLst>
                    <a:ext uri="{9D8B030D-6E8A-4147-A177-3AD203B41FA5}">
                      <a16:colId xmlns:a16="http://schemas.microsoft.com/office/drawing/2014/main" val="20004"/>
                    </a:ext>
                  </a:extLst>
                </a:gridCol>
              </a:tblGrid>
              <a:tr h="467651">
                <a:tc>
                  <a:txBody>
                    <a:bodyPr/>
                    <a:lstStyle/>
                    <a:p>
                      <a:endParaRPr lang="en-US" b="1" dirty="0">
                        <a:solidFill>
                          <a:schemeClr val="bg1"/>
                        </a:solidFill>
                      </a:endParaRPr>
                    </a:p>
                  </a:txBody>
                  <a:tcPr marL="92454" marR="92454" anchor="ctr">
                    <a:lnL w="12700" cmpd="sng">
                      <a:noFill/>
                    </a:lnL>
                    <a:lnR>
                      <a:noFill/>
                    </a:lnR>
                    <a:lnT w="12700" cmpd="sng">
                      <a:noFill/>
                    </a:lnT>
                    <a:lnB w="12700"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t>DESTINY02</a:t>
                      </a:r>
                      <a:r>
                        <a:rPr lang="en-US" baseline="30000" dirty="0"/>
                        <a:t>1</a:t>
                      </a:r>
                      <a:endParaRPr lang="en-US" b="1" baseline="0" dirty="0">
                        <a:solidFill>
                          <a:schemeClr val="bg1"/>
                        </a:solidFill>
                      </a:endParaRPr>
                    </a:p>
                  </a:txBody>
                  <a:tcPr marL="92454" marR="92454">
                    <a:lnL>
                      <a:noFill/>
                    </a:lnL>
                  </a:tcPr>
                </a:tc>
                <a:tc>
                  <a:txBody>
                    <a:bodyPr/>
                    <a:lstStyle/>
                    <a:p>
                      <a:pPr algn="ctr"/>
                      <a:r>
                        <a:rPr lang="en-US" baseline="0" dirty="0"/>
                        <a:t>TULIP</a:t>
                      </a:r>
                      <a:r>
                        <a:rPr lang="en-US" baseline="30000" dirty="0"/>
                        <a:t>2</a:t>
                      </a:r>
                      <a:endParaRPr lang="en-US" b="1" baseline="30000" dirty="0">
                        <a:solidFill>
                          <a:schemeClr val="bg1"/>
                        </a:solidFill>
                      </a:endParaRPr>
                    </a:p>
                  </a:txBody>
                  <a:tcPr marL="92454" marR="92454"/>
                </a:tc>
                <a:tc>
                  <a:txBody>
                    <a:bodyPr/>
                    <a:lstStyle/>
                    <a:p>
                      <a:pPr algn="ctr"/>
                      <a:r>
                        <a:rPr lang="en-US" baseline="0" dirty="0"/>
                        <a:t>DESTINY03</a:t>
                      </a:r>
                      <a:r>
                        <a:rPr lang="en-US" baseline="30000" dirty="0"/>
                        <a:t>3</a:t>
                      </a:r>
                      <a:endParaRPr lang="en-US" b="1" baseline="0" dirty="0">
                        <a:solidFill>
                          <a:schemeClr val="bg1"/>
                        </a:solidFill>
                      </a:endParaRPr>
                    </a:p>
                  </a:txBody>
                  <a:tcPr marL="92454" marR="92454"/>
                </a:tc>
                <a:tc>
                  <a:txBody>
                    <a:bodyPr/>
                    <a:lstStyle/>
                    <a:p>
                      <a:pPr algn="ctr"/>
                      <a:r>
                        <a:rPr lang="en-US" sz="1800" dirty="0">
                          <a:solidFill>
                            <a:schemeClr val="bg1"/>
                          </a:solidFill>
                        </a:rPr>
                        <a:t>HER2CLIMB-02</a:t>
                      </a:r>
                      <a:r>
                        <a:rPr lang="en-US" sz="1800" baseline="30000" dirty="0">
                          <a:solidFill>
                            <a:schemeClr val="bg1"/>
                          </a:solidFill>
                        </a:rPr>
                        <a:t>4</a:t>
                      </a:r>
                      <a:endParaRPr lang="en-US" b="1" baseline="30000" dirty="0">
                        <a:solidFill>
                          <a:schemeClr val="bg1"/>
                        </a:solidFill>
                      </a:endParaRPr>
                    </a:p>
                  </a:txBody>
                  <a:tcPr marL="92454" marR="92454"/>
                </a:tc>
                <a:extLst>
                  <a:ext uri="{0D108BD9-81ED-4DB2-BD59-A6C34878D82A}">
                    <a16:rowId xmlns:a16="http://schemas.microsoft.com/office/drawing/2014/main" val="2254978982"/>
                  </a:ext>
                </a:extLst>
              </a:tr>
              <a:tr h="336793">
                <a:tc>
                  <a:txBody>
                    <a:bodyPr/>
                    <a:lstStyle/>
                    <a:p>
                      <a:r>
                        <a:rPr lang="en-US" sz="1400" b="1" dirty="0">
                          <a:solidFill>
                            <a:srgbClr val="920031"/>
                          </a:solidFill>
                        </a:rPr>
                        <a:t>Line of therapy</a:t>
                      </a:r>
                    </a:p>
                  </a:txBody>
                  <a:tcPr marL="92454" marR="92454" anchor="ctr">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tcPr>
                </a:tc>
                <a:tc>
                  <a:txBody>
                    <a:bodyPr/>
                    <a:lstStyle/>
                    <a:p>
                      <a:pPr algn="ctr"/>
                      <a:r>
                        <a:rPr lang="en-US" sz="1400" dirty="0"/>
                        <a:t>3</a:t>
                      </a:r>
                      <a:r>
                        <a:rPr lang="en-US" sz="1400" baseline="30000" dirty="0"/>
                        <a:t>rd</a:t>
                      </a:r>
                      <a:r>
                        <a:rPr lang="en-US" sz="1400" dirty="0"/>
                        <a:t>-line</a:t>
                      </a:r>
                      <a:endParaRPr lang="en-US" sz="1400" dirty="0">
                        <a:solidFill>
                          <a:schemeClr val="tx1"/>
                        </a:solidFill>
                      </a:endParaRPr>
                    </a:p>
                  </a:txBody>
                  <a:tcPr marL="92454" marR="92454" anchor="ctr">
                    <a:lnL w="12700" cap="flat" cmpd="sng" algn="ctr">
                      <a:solidFill>
                        <a:schemeClr val="tx1">
                          <a:lumMod val="85000"/>
                          <a:lumOff val="15000"/>
                        </a:schemeClr>
                      </a:solidFill>
                      <a:prstDash val="solid"/>
                      <a:round/>
                      <a:headEnd type="none" w="med" len="med"/>
                      <a:tailEnd type="none" w="med" len="med"/>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aseline="0" dirty="0"/>
                        <a:t>3</a:t>
                      </a:r>
                      <a:r>
                        <a:rPr lang="en-US" sz="1400" baseline="30000" dirty="0"/>
                        <a:t>rd</a:t>
                      </a:r>
                      <a:r>
                        <a:rPr lang="en-US" sz="1400" baseline="0" dirty="0"/>
                        <a:t>-line</a:t>
                      </a:r>
                      <a:endParaRPr lang="en-US" sz="1400" dirty="0">
                        <a:solidFill>
                          <a:schemeClr val="tx1"/>
                        </a:solidFill>
                      </a:endParaRPr>
                    </a:p>
                  </a:txBody>
                  <a:tcPr marL="92454" marR="92454" anchor="ctr"/>
                </a:tc>
                <a:tc>
                  <a:txBody>
                    <a:bodyPr/>
                    <a:lstStyle/>
                    <a:p>
                      <a:pPr algn="ctr"/>
                      <a:r>
                        <a:rPr lang="en-US" sz="1400"/>
                        <a:t>2</a:t>
                      </a:r>
                      <a:r>
                        <a:rPr lang="en-US" sz="1400" baseline="30000"/>
                        <a:t>nd</a:t>
                      </a:r>
                      <a:r>
                        <a:rPr lang="en-US" sz="1400"/>
                        <a:t>-line</a:t>
                      </a:r>
                      <a:endParaRPr lang="en-US" sz="1400">
                        <a:solidFill>
                          <a:schemeClr val="tx1"/>
                        </a:solidFill>
                      </a:endParaRPr>
                    </a:p>
                  </a:txBody>
                  <a:tcPr marL="92454" marR="92454"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2</a:t>
                      </a:r>
                      <a:r>
                        <a:rPr lang="en-US" sz="1400" baseline="30000" dirty="0">
                          <a:solidFill>
                            <a:schemeClr val="tx1"/>
                          </a:solidFill>
                        </a:rPr>
                        <a:t>nd</a:t>
                      </a:r>
                      <a:r>
                        <a:rPr lang="en-US" sz="1400" dirty="0">
                          <a:solidFill>
                            <a:schemeClr val="tx1"/>
                          </a:solidFill>
                        </a:rPr>
                        <a:t>-line</a:t>
                      </a:r>
                    </a:p>
                  </a:txBody>
                  <a:tcPr marL="92454" marR="92454" anchor="ctr"/>
                </a:tc>
                <a:extLst>
                  <a:ext uri="{0D108BD9-81ED-4DB2-BD59-A6C34878D82A}">
                    <a16:rowId xmlns:a16="http://schemas.microsoft.com/office/drawing/2014/main" val="2534957421"/>
                  </a:ext>
                </a:extLst>
              </a:tr>
              <a:tr h="808303">
                <a:tc>
                  <a:txBody>
                    <a:bodyPr/>
                    <a:lstStyle/>
                    <a:p>
                      <a:r>
                        <a:rPr lang="en-US" sz="1400" b="1" dirty="0">
                          <a:solidFill>
                            <a:srgbClr val="920031"/>
                          </a:solidFill>
                        </a:rPr>
                        <a:t>Trial design</a:t>
                      </a:r>
                    </a:p>
                  </a:txBody>
                  <a:tcPr marL="92454" marR="92454" anchor="ctr">
                    <a:lnR w="12700" cap="flat" cmpd="sng" algn="ctr">
                      <a:solidFill>
                        <a:schemeClr val="tx1">
                          <a:lumMod val="85000"/>
                          <a:lumOff val="1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t>Phase</a:t>
                      </a:r>
                      <a:r>
                        <a:rPr lang="en-US" sz="1400" baseline="0" dirty="0"/>
                        <a:t> 3 r</a:t>
                      </a:r>
                      <a:r>
                        <a:rPr lang="en-US" sz="1400" dirty="0"/>
                        <a:t>andomized, open-label, active-controlled</a:t>
                      </a:r>
                      <a:endParaRPr lang="en-US" sz="1400" dirty="0">
                        <a:solidFill>
                          <a:schemeClr val="tx1"/>
                        </a:solidFill>
                      </a:endParaRPr>
                    </a:p>
                  </a:txBody>
                  <a:tcPr marL="92454" marR="92454" anchor="ctr">
                    <a:lnL w="12700" cap="flat" cmpd="sng" algn="ctr">
                      <a:solidFill>
                        <a:schemeClr val="tx1">
                          <a:lumMod val="85000"/>
                          <a:lumOff val="15000"/>
                        </a:schemeClr>
                      </a:solidFill>
                      <a:prstDash val="solid"/>
                      <a:round/>
                      <a:headEnd type="none" w="med" len="med"/>
                      <a:tailEnd type="none" w="med" len="med"/>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t>Phase</a:t>
                      </a:r>
                      <a:r>
                        <a:rPr lang="en-US" sz="1400" baseline="0" dirty="0"/>
                        <a:t> 3 r</a:t>
                      </a:r>
                      <a:r>
                        <a:rPr lang="en-US" sz="1400" dirty="0"/>
                        <a:t>andomized, open-label, active-controlled</a:t>
                      </a:r>
                      <a:endParaRPr lang="en-US" sz="1400" dirty="0">
                        <a:solidFill>
                          <a:schemeClr val="tx1"/>
                        </a:solidFill>
                      </a:endParaRPr>
                    </a:p>
                  </a:txBody>
                  <a:tcPr marL="92454" marR="92454" anchor="ctr"/>
                </a:tc>
                <a:tc>
                  <a:txBody>
                    <a:bodyPr/>
                    <a:lstStyle/>
                    <a:p>
                      <a:pPr algn="ctr"/>
                      <a:r>
                        <a:rPr lang="en-US" sz="1400" dirty="0">
                          <a:solidFill>
                            <a:schemeClr val="tx1"/>
                          </a:solidFill>
                        </a:rPr>
                        <a:t>Phase 3 randomized, open-label, active-controlled</a:t>
                      </a:r>
                    </a:p>
                  </a:txBody>
                  <a:tcPr marL="92454" marR="92454"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Phase 3 randomized, double-blind, placebo-controlled</a:t>
                      </a:r>
                    </a:p>
                  </a:txBody>
                  <a:tcPr marL="92454" marR="92454" anchor="ctr"/>
                </a:tc>
                <a:extLst>
                  <a:ext uri="{0D108BD9-81ED-4DB2-BD59-A6C34878D82A}">
                    <a16:rowId xmlns:a16="http://schemas.microsoft.com/office/drawing/2014/main" val="10002"/>
                  </a:ext>
                </a:extLst>
              </a:tr>
              <a:tr h="808303">
                <a:tc>
                  <a:txBody>
                    <a:bodyPr/>
                    <a:lstStyle/>
                    <a:p>
                      <a:r>
                        <a:rPr lang="en-US" sz="1400" b="1" dirty="0">
                          <a:solidFill>
                            <a:srgbClr val="920031"/>
                          </a:solidFill>
                        </a:rPr>
                        <a:t>Treatment arms</a:t>
                      </a:r>
                    </a:p>
                  </a:txBody>
                  <a:tcPr marL="92454" marR="92454" anchor="ctr">
                    <a:lnR w="12700" cap="flat" cmpd="sng" algn="ctr">
                      <a:solidFill>
                        <a:schemeClr val="tx1">
                          <a:lumMod val="85000"/>
                          <a:lumOff val="15000"/>
                        </a:schemeClr>
                      </a:solidFill>
                      <a:prstDash val="solid"/>
                      <a:round/>
                      <a:headEnd type="none" w="med" len="med"/>
                      <a:tailEnd type="none" w="med" len="med"/>
                    </a:lnR>
                  </a:tcPr>
                </a:tc>
                <a:tc>
                  <a:txBody>
                    <a:bodyPr/>
                    <a:lstStyle/>
                    <a:p>
                      <a:pPr algn="ctr"/>
                      <a:r>
                        <a:rPr lang="en-US" sz="1400" dirty="0" err="1"/>
                        <a:t>TDXd</a:t>
                      </a:r>
                      <a:r>
                        <a:rPr lang="en-US" sz="1400" dirty="0"/>
                        <a:t> </a:t>
                      </a:r>
                    </a:p>
                    <a:p>
                      <a:pPr algn="ctr"/>
                      <a:r>
                        <a:rPr lang="en-US" sz="1400" dirty="0"/>
                        <a:t>Physician’s choice</a:t>
                      </a:r>
                      <a:r>
                        <a:rPr lang="en-US" sz="1400" baseline="0" dirty="0"/>
                        <a:t> (c</a:t>
                      </a:r>
                      <a:r>
                        <a:rPr lang="en-US" sz="1400" dirty="0"/>
                        <a:t>apecitabine + lapatinib or trastuzumab)</a:t>
                      </a:r>
                      <a:endParaRPr lang="en-US" sz="1400" dirty="0">
                        <a:solidFill>
                          <a:schemeClr val="tx1"/>
                        </a:solidFill>
                      </a:endParaRPr>
                    </a:p>
                  </a:txBody>
                  <a:tcPr marL="92454" marR="92454" anchor="ctr">
                    <a:lnL w="12700" cap="flat" cmpd="sng" algn="ctr">
                      <a:solidFill>
                        <a:schemeClr val="tx1">
                          <a:lumMod val="85000"/>
                          <a:lumOff val="15000"/>
                        </a:schemeClr>
                      </a:solidFill>
                      <a:prstDash val="solid"/>
                      <a:round/>
                      <a:headEnd type="none" w="med" len="med"/>
                      <a:tailEnd type="none" w="med" len="med"/>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400" baseline="0" dirty="0"/>
                        <a:t>Trastuzumab duocarmazine </a:t>
                      </a:r>
                      <a:br>
                        <a:rPr lang="pt-BR" sz="1400" baseline="0" dirty="0"/>
                      </a:br>
                      <a:r>
                        <a:rPr lang="pt-BR" sz="1400" baseline="0" dirty="0"/>
                        <a:t>Physician’s choice</a:t>
                      </a:r>
                    </a:p>
                  </a:txBody>
                  <a:tcPr marL="92454" marR="92454" anchor="ctr"/>
                </a:tc>
                <a:tc>
                  <a:txBody>
                    <a:bodyPr/>
                    <a:lstStyle/>
                    <a:p>
                      <a:pPr algn="ctr"/>
                      <a:r>
                        <a:rPr lang="en-US" sz="1400" dirty="0" err="1"/>
                        <a:t>TDXd</a:t>
                      </a:r>
                      <a:endParaRPr lang="en-US" sz="1400" dirty="0"/>
                    </a:p>
                    <a:p>
                      <a:pPr algn="ctr"/>
                      <a:r>
                        <a:rPr lang="en-US" sz="1400" dirty="0"/>
                        <a:t>T-DM1</a:t>
                      </a:r>
                      <a:endParaRPr lang="en-US" sz="1400" dirty="0">
                        <a:solidFill>
                          <a:schemeClr val="tx1"/>
                        </a:solidFill>
                      </a:endParaRPr>
                    </a:p>
                  </a:txBody>
                  <a:tcPr marL="92454" marR="92454"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Tucatinib</a:t>
                      </a:r>
                      <a:r>
                        <a:rPr lang="en-US" sz="1400" baseline="0" dirty="0">
                          <a:solidFill>
                            <a:schemeClr val="tx1"/>
                          </a:solidFill>
                        </a:rPr>
                        <a:t> + T-DM1</a:t>
                      </a:r>
                    </a:p>
                    <a:p>
                      <a:pPr marL="0" marR="0" indent="0" algn="ctr" defTabSz="914400" rtl="0" eaLnBrk="1" fontAlgn="auto" latinLnBrk="0" hangingPunct="1">
                        <a:lnSpc>
                          <a:spcPct val="100000"/>
                        </a:lnSpc>
                        <a:spcBef>
                          <a:spcPts val="0"/>
                        </a:spcBef>
                        <a:spcAft>
                          <a:spcPts val="0"/>
                        </a:spcAft>
                        <a:buClrTx/>
                        <a:buSzTx/>
                        <a:buFontTx/>
                        <a:buNone/>
                        <a:tabLst/>
                        <a:defRPr/>
                      </a:pPr>
                      <a:r>
                        <a:rPr lang="en-US" sz="1400" baseline="0" dirty="0">
                          <a:solidFill>
                            <a:schemeClr val="tx1"/>
                          </a:solidFill>
                        </a:rPr>
                        <a:t>P</a:t>
                      </a:r>
                      <a:r>
                        <a:rPr lang="en-US" sz="1400" dirty="0">
                          <a:solidFill>
                            <a:schemeClr val="tx1"/>
                          </a:solidFill>
                        </a:rPr>
                        <a:t>lacebo + T-DM1 </a:t>
                      </a:r>
                      <a:endParaRPr lang="pt-BR" sz="1400" baseline="0" dirty="0"/>
                    </a:p>
                  </a:txBody>
                  <a:tcPr marL="92454" marR="92454" anchor="ctr"/>
                </a:tc>
                <a:extLst>
                  <a:ext uri="{0D108BD9-81ED-4DB2-BD59-A6C34878D82A}">
                    <a16:rowId xmlns:a16="http://schemas.microsoft.com/office/drawing/2014/main" val="10003"/>
                  </a:ext>
                </a:extLst>
              </a:tr>
              <a:tr h="572548">
                <a:tc>
                  <a:txBody>
                    <a:bodyPr/>
                    <a:lstStyle/>
                    <a:p>
                      <a:r>
                        <a:rPr lang="en-US" sz="1400" b="1" dirty="0">
                          <a:solidFill>
                            <a:srgbClr val="920031"/>
                          </a:solidFill>
                        </a:rPr>
                        <a:t>Planned patient numbers</a:t>
                      </a:r>
                    </a:p>
                  </a:txBody>
                  <a:tcPr marL="92454" marR="92454" anchor="ctr">
                    <a:lnR w="12700" cap="flat" cmpd="sng" algn="ctr">
                      <a:solidFill>
                        <a:schemeClr val="tx1">
                          <a:lumMod val="85000"/>
                          <a:lumOff val="15000"/>
                        </a:schemeClr>
                      </a:solidFill>
                      <a:prstDash val="solid"/>
                      <a:round/>
                      <a:headEnd type="none" w="med" len="med"/>
                      <a:tailEnd type="none" w="med" len="med"/>
                    </a:lnR>
                  </a:tcPr>
                </a:tc>
                <a:tc>
                  <a:txBody>
                    <a:bodyPr/>
                    <a:lstStyle/>
                    <a:p>
                      <a:pPr algn="ctr"/>
                      <a:r>
                        <a:rPr lang="en-US" sz="1400" dirty="0">
                          <a:solidFill>
                            <a:schemeClr val="tx1"/>
                          </a:solidFill>
                        </a:rPr>
                        <a:t>~600</a:t>
                      </a:r>
                    </a:p>
                  </a:txBody>
                  <a:tcPr marL="92454" marR="92454" anchor="ctr">
                    <a:lnL w="12700" cap="flat" cmpd="sng" algn="ctr">
                      <a:solidFill>
                        <a:schemeClr val="tx1">
                          <a:lumMod val="85000"/>
                          <a:lumOff val="15000"/>
                        </a:schemeClr>
                      </a:solidFill>
                      <a:prstDash val="solid"/>
                      <a:round/>
                      <a:headEnd type="none" w="med" len="med"/>
                      <a:tailEnd type="none" w="med" len="med"/>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t>345 (planned), 436 (actual)</a:t>
                      </a:r>
                      <a:endParaRPr lang="en-US" sz="1400" dirty="0">
                        <a:solidFill>
                          <a:schemeClr val="tx1"/>
                        </a:solidFill>
                      </a:endParaRPr>
                    </a:p>
                  </a:txBody>
                  <a:tcPr marL="92454" marR="92454" anchor="ctr"/>
                </a:tc>
                <a:tc>
                  <a:txBody>
                    <a:bodyPr/>
                    <a:lstStyle/>
                    <a:p>
                      <a:pPr algn="ctr"/>
                      <a:r>
                        <a:rPr lang="en-US" sz="1400" dirty="0">
                          <a:solidFill>
                            <a:schemeClr val="tx1"/>
                          </a:solidFill>
                        </a:rPr>
                        <a:t>~500</a:t>
                      </a:r>
                    </a:p>
                  </a:txBody>
                  <a:tcPr marL="92454" marR="92454" anchor="ctr"/>
                </a:tc>
                <a:tc>
                  <a:txBody>
                    <a:bodyPr/>
                    <a:lstStyle/>
                    <a:p>
                      <a:pPr algn="ctr"/>
                      <a:r>
                        <a:rPr lang="en-US" sz="1400" dirty="0">
                          <a:solidFill>
                            <a:schemeClr val="tx1"/>
                          </a:solidFill>
                        </a:rPr>
                        <a:t>~460</a:t>
                      </a:r>
                    </a:p>
                  </a:txBody>
                  <a:tcPr marL="92454" marR="92454" anchor="ctr"/>
                </a:tc>
                <a:extLst>
                  <a:ext uri="{0D108BD9-81ED-4DB2-BD59-A6C34878D82A}">
                    <a16:rowId xmlns:a16="http://schemas.microsoft.com/office/drawing/2014/main" val="10004"/>
                  </a:ext>
                </a:extLst>
              </a:tr>
              <a:tr h="572548">
                <a:tc>
                  <a:txBody>
                    <a:bodyPr/>
                    <a:lstStyle/>
                    <a:p>
                      <a:r>
                        <a:rPr lang="en-US" sz="1400" b="1" dirty="0">
                          <a:solidFill>
                            <a:srgbClr val="920031"/>
                          </a:solidFill>
                        </a:rPr>
                        <a:t>Prior treatment</a:t>
                      </a:r>
                    </a:p>
                  </a:txBody>
                  <a:tcPr marL="92454" marR="92454" anchor="ctr">
                    <a:lnR w="12700" cap="flat" cmpd="sng" algn="ctr">
                      <a:solidFill>
                        <a:schemeClr val="tx1">
                          <a:lumMod val="85000"/>
                          <a:lumOff val="15000"/>
                        </a:schemeClr>
                      </a:solidFill>
                      <a:prstDash val="solid"/>
                      <a:round/>
                      <a:headEnd type="none" w="med" len="med"/>
                      <a:tailEnd type="none" w="med" len="med"/>
                    </a:lnR>
                  </a:tcPr>
                </a:tc>
                <a:tc>
                  <a:txBody>
                    <a:bodyPr/>
                    <a:lstStyle/>
                    <a:p>
                      <a:pPr algn="ctr"/>
                      <a:r>
                        <a:rPr lang="en-US" sz="1400" dirty="0"/>
                        <a:t>HER2 therapies, </a:t>
                      </a:r>
                      <a:br>
                        <a:rPr lang="en-US" sz="1400" dirty="0"/>
                      </a:br>
                      <a:r>
                        <a:rPr lang="en-US" sz="1400" dirty="0"/>
                        <a:t>including T-DM1</a:t>
                      </a:r>
                      <a:endParaRPr lang="en-US" sz="1400" dirty="0">
                        <a:solidFill>
                          <a:schemeClr val="tx1"/>
                        </a:solidFill>
                      </a:endParaRPr>
                    </a:p>
                  </a:txBody>
                  <a:tcPr marL="92454" marR="92454" anchor="ctr">
                    <a:lnL w="12700" cap="flat" cmpd="sng" algn="ctr">
                      <a:solidFill>
                        <a:schemeClr val="tx1">
                          <a:lumMod val="85000"/>
                          <a:lumOff val="15000"/>
                        </a:schemeClr>
                      </a:solidFill>
                      <a:prstDash val="solid"/>
                      <a:round/>
                      <a:headEnd type="none" w="med" len="med"/>
                      <a:tailEnd type="none" w="med" len="med"/>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t>≥2 HER2-targeted regimens </a:t>
                      </a:r>
                      <a:br>
                        <a:rPr lang="en-US" sz="1400" dirty="0"/>
                      </a:br>
                      <a:r>
                        <a:rPr lang="en-US" sz="1400" dirty="0"/>
                        <a:t>or T-DM1</a:t>
                      </a:r>
                      <a:endParaRPr lang="en-US" sz="1400" dirty="0">
                        <a:solidFill>
                          <a:schemeClr val="tx1"/>
                        </a:solidFill>
                      </a:endParaRPr>
                    </a:p>
                  </a:txBody>
                  <a:tcPr marL="92454" marR="92454" anchor="ctr"/>
                </a:tc>
                <a:tc>
                  <a:txBody>
                    <a:bodyPr/>
                    <a:lstStyle/>
                    <a:p>
                      <a:pPr algn="ctr"/>
                      <a:r>
                        <a:rPr lang="en-US" sz="1400" dirty="0"/>
                        <a:t>Trastuzumab + taxane; no prior HER2-targeted ADC </a:t>
                      </a:r>
                      <a:endParaRPr lang="en-US" sz="1400" dirty="0">
                        <a:solidFill>
                          <a:schemeClr val="tx1"/>
                        </a:solidFill>
                      </a:endParaRPr>
                    </a:p>
                  </a:txBody>
                  <a:tcPr marL="92454" marR="92454" anchor="ctr"/>
                </a:tc>
                <a:tc>
                  <a:txBody>
                    <a:bodyPr/>
                    <a:lstStyle/>
                    <a:p>
                      <a:pPr algn="ctr"/>
                      <a:r>
                        <a:rPr lang="en-US" sz="1400" dirty="0">
                          <a:solidFill>
                            <a:schemeClr val="tx1"/>
                          </a:solidFill>
                        </a:rPr>
                        <a:t>Trastuzumab + taxane</a:t>
                      </a:r>
                    </a:p>
                  </a:txBody>
                  <a:tcPr marL="92454" marR="92454" anchor="ctr"/>
                </a:tc>
                <a:extLst>
                  <a:ext uri="{0D108BD9-81ED-4DB2-BD59-A6C34878D82A}">
                    <a16:rowId xmlns:a16="http://schemas.microsoft.com/office/drawing/2014/main" val="951616822"/>
                  </a:ext>
                </a:extLst>
              </a:tr>
              <a:tr h="572548">
                <a:tc>
                  <a:txBody>
                    <a:bodyPr/>
                    <a:lstStyle/>
                    <a:p>
                      <a:r>
                        <a:rPr lang="en-US" sz="1400" b="1" dirty="0">
                          <a:solidFill>
                            <a:srgbClr val="920031"/>
                          </a:solidFill>
                        </a:rPr>
                        <a:t>Primary</a:t>
                      </a:r>
                      <a:r>
                        <a:rPr lang="en-US" sz="1400" b="1" baseline="0" dirty="0">
                          <a:solidFill>
                            <a:srgbClr val="920031"/>
                          </a:solidFill>
                        </a:rPr>
                        <a:t> endpoint</a:t>
                      </a:r>
                      <a:endParaRPr lang="en-US" sz="1400" b="1" dirty="0">
                        <a:solidFill>
                          <a:srgbClr val="920031"/>
                        </a:solidFill>
                      </a:endParaRPr>
                    </a:p>
                  </a:txBody>
                  <a:tcPr marL="92454" marR="92454" anchor="ctr">
                    <a:lnR w="12700" cap="flat" cmpd="sng" algn="ctr">
                      <a:solidFill>
                        <a:schemeClr val="tx1">
                          <a:lumMod val="85000"/>
                          <a:lumOff val="1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t>Median </a:t>
                      </a:r>
                      <a:r>
                        <a:rPr lang="en-US" sz="1400" dirty="0" err="1"/>
                        <a:t>ICR</a:t>
                      </a:r>
                      <a:r>
                        <a:rPr lang="en-US" sz="1400" dirty="0"/>
                        <a:t> </a:t>
                      </a:r>
                      <a:r>
                        <a:rPr lang="en-US" sz="1400" dirty="0" err="1"/>
                        <a:t>PFS</a:t>
                      </a:r>
                      <a:endParaRPr lang="en-US" sz="1400" dirty="0"/>
                    </a:p>
                  </a:txBody>
                  <a:tcPr marL="92454" marR="92454" anchor="ctr">
                    <a:lnL w="12700" cap="flat" cmpd="sng" algn="ctr">
                      <a:solidFill>
                        <a:schemeClr val="tx1">
                          <a:lumMod val="85000"/>
                          <a:lumOff val="15000"/>
                        </a:schemeClr>
                      </a:solidFill>
                      <a:prstDash val="solid"/>
                      <a:round/>
                      <a:headEnd type="none" w="med" len="med"/>
                      <a:tailEnd type="none" w="med" len="med"/>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t>Median </a:t>
                      </a:r>
                      <a:r>
                        <a:rPr lang="en-US" sz="1400" dirty="0" err="1"/>
                        <a:t>ICR</a:t>
                      </a:r>
                      <a:r>
                        <a:rPr lang="en-US" sz="1400" dirty="0"/>
                        <a:t> </a:t>
                      </a:r>
                      <a:r>
                        <a:rPr lang="en-US" sz="1400" dirty="0" err="1"/>
                        <a:t>PFS</a:t>
                      </a:r>
                      <a:endParaRPr lang="en-US" sz="1400" dirty="0"/>
                    </a:p>
                  </a:txBody>
                  <a:tcPr marL="92454" marR="92454" anchor="ctr"/>
                </a:tc>
                <a:tc>
                  <a:txBody>
                    <a:bodyPr/>
                    <a:lstStyle/>
                    <a:p>
                      <a:pPr algn="ctr"/>
                      <a:r>
                        <a:rPr lang="en-US" sz="1400" dirty="0"/>
                        <a:t>Median </a:t>
                      </a:r>
                      <a:r>
                        <a:rPr lang="en-US" sz="1400" dirty="0" err="1"/>
                        <a:t>ICR</a:t>
                      </a:r>
                      <a:r>
                        <a:rPr lang="en-US" sz="1400" dirty="0"/>
                        <a:t> </a:t>
                      </a:r>
                      <a:r>
                        <a:rPr lang="en-US" sz="1400" dirty="0" err="1"/>
                        <a:t>PFS</a:t>
                      </a:r>
                      <a:endParaRPr lang="en-US" sz="1400" dirty="0"/>
                    </a:p>
                  </a:txBody>
                  <a:tcPr marL="92454" marR="92454"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t>Median </a:t>
                      </a:r>
                      <a:r>
                        <a:rPr lang="en-US" sz="1400" dirty="0" err="1"/>
                        <a:t>INV</a:t>
                      </a:r>
                      <a:r>
                        <a:rPr lang="en-US" sz="1400" dirty="0"/>
                        <a:t> </a:t>
                      </a:r>
                      <a:r>
                        <a:rPr lang="en-US" sz="1400" dirty="0" err="1"/>
                        <a:t>PFS</a:t>
                      </a:r>
                      <a:endParaRPr lang="en-US" sz="1400" dirty="0"/>
                    </a:p>
                  </a:txBody>
                  <a:tcPr marL="92454" marR="92454" anchor="ctr"/>
                </a:tc>
                <a:extLst>
                  <a:ext uri="{0D108BD9-81ED-4DB2-BD59-A6C34878D82A}">
                    <a16:rowId xmlns:a16="http://schemas.microsoft.com/office/drawing/2014/main" val="10006"/>
                  </a:ext>
                </a:extLst>
              </a:tr>
              <a:tr h="336793">
                <a:tc>
                  <a:txBody>
                    <a:bodyPr/>
                    <a:lstStyle/>
                    <a:p>
                      <a:r>
                        <a:rPr lang="en-US" sz="1400" b="1" dirty="0">
                          <a:solidFill>
                            <a:srgbClr val="920031"/>
                          </a:solidFill>
                        </a:rPr>
                        <a:t>Est. completion</a:t>
                      </a:r>
                    </a:p>
                  </a:txBody>
                  <a:tcPr marL="92454" marR="92454" anchor="ctr">
                    <a:lnR w="12700" cap="flat" cmpd="sng" algn="ctr">
                      <a:solidFill>
                        <a:schemeClr val="tx1">
                          <a:lumMod val="85000"/>
                          <a:lumOff val="15000"/>
                        </a:schemeClr>
                      </a:solidFill>
                      <a:prstDash val="solid"/>
                      <a:round/>
                      <a:headEnd type="none" w="med" len="med"/>
                      <a:tailEnd type="none" w="med" len="med"/>
                    </a:lnR>
                  </a:tcPr>
                </a:tc>
                <a:tc>
                  <a:txBody>
                    <a:bodyPr/>
                    <a:lstStyle/>
                    <a:p>
                      <a:pPr algn="ctr"/>
                      <a:r>
                        <a:rPr lang="en-US" sz="1400" dirty="0"/>
                        <a:t>Sep 2024</a:t>
                      </a:r>
                    </a:p>
                  </a:txBody>
                  <a:tcPr marL="92454" marR="92454" anchor="ctr">
                    <a:lnL w="12700" cap="flat" cmpd="sng" algn="ctr">
                      <a:solidFill>
                        <a:schemeClr val="tx1">
                          <a:lumMod val="85000"/>
                          <a:lumOff val="15000"/>
                        </a:schemeClr>
                      </a:solidFill>
                      <a:prstDash val="solid"/>
                      <a:round/>
                      <a:headEnd type="none" w="med" len="med"/>
                      <a:tailEnd type="none" w="med" len="med"/>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t>Jul 2021</a:t>
                      </a:r>
                    </a:p>
                  </a:txBody>
                  <a:tcPr marL="92454" marR="92454" anchor="ctr"/>
                </a:tc>
                <a:tc>
                  <a:txBody>
                    <a:bodyPr/>
                    <a:lstStyle/>
                    <a:p>
                      <a:pPr algn="ctr"/>
                      <a:r>
                        <a:rPr lang="en-US" sz="1400" dirty="0"/>
                        <a:t>Apr 2023</a:t>
                      </a:r>
                    </a:p>
                  </a:txBody>
                  <a:tcPr marL="92454" marR="92454"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t>Apr 2024</a:t>
                      </a:r>
                    </a:p>
                  </a:txBody>
                  <a:tcPr marL="92454" marR="92454" anchor="ctr"/>
                </a:tc>
                <a:extLst>
                  <a:ext uri="{0D108BD9-81ED-4DB2-BD59-A6C34878D82A}">
                    <a16:rowId xmlns:a16="http://schemas.microsoft.com/office/drawing/2014/main" val="2248470516"/>
                  </a:ext>
                </a:extLst>
              </a:tr>
            </a:tbl>
          </a:graphicData>
        </a:graphic>
      </p:graphicFrame>
      <p:sp>
        <p:nvSpPr>
          <p:cNvPr id="6" name="Text Box 11">
            <a:extLst>
              <a:ext uri="{FF2B5EF4-FFF2-40B4-BE49-F238E27FC236}">
                <a16:creationId xmlns:a16="http://schemas.microsoft.com/office/drawing/2014/main" id="{63F54A97-17A2-45A1-B294-879DF88F7E9D}"/>
              </a:ext>
            </a:extLst>
          </p:cNvPr>
          <p:cNvSpPr txBox="1">
            <a:spLocks noChangeArrowheads="1"/>
          </p:cNvSpPr>
          <p:nvPr/>
        </p:nvSpPr>
        <p:spPr bwMode="auto">
          <a:xfrm>
            <a:off x="426864" y="6064054"/>
            <a:ext cx="1112213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200" b="0" i="0" u="none" strike="noStrike" kern="1200" cap="none" spc="0" normalizeH="0" baseline="0" noProof="0" dirty="0">
                <a:ln>
                  <a:noFill/>
                </a:ln>
                <a:solidFill>
                  <a:prstClr val="black"/>
                </a:solidFill>
                <a:effectLst/>
                <a:uLnTx/>
                <a:uFillTx/>
                <a:latin typeface="Arial Narrow" pitchFamily="34" charset="0"/>
                <a:ea typeface="+mn-ea"/>
                <a:cs typeface="+mn-cs"/>
              </a:rPr>
              <a:t>ADC: antibody-drug conjugate; ; </a:t>
            </a:r>
            <a:r>
              <a:rPr kumimoji="0" lang="en-US" altLang="en-US" sz="1200" b="0" i="0" u="none" strike="noStrike" kern="1200" cap="none" spc="0" normalizeH="0" baseline="0" noProof="0" dirty="0" err="1">
                <a:ln>
                  <a:noFill/>
                </a:ln>
                <a:solidFill>
                  <a:prstClr val="black"/>
                </a:solidFill>
                <a:effectLst/>
                <a:uLnTx/>
                <a:uFillTx/>
                <a:latin typeface="Arial Narrow" pitchFamily="34" charset="0"/>
                <a:ea typeface="+mn-ea"/>
                <a:cs typeface="+mn-cs"/>
              </a:rPr>
              <a:t>ICR</a:t>
            </a:r>
            <a:r>
              <a:rPr kumimoji="0" lang="en-US" altLang="en-US" sz="1200" b="0" i="0" u="none" strike="noStrike" kern="1200" cap="none" spc="0" normalizeH="0" baseline="0" noProof="0" dirty="0">
                <a:ln>
                  <a:noFill/>
                </a:ln>
                <a:solidFill>
                  <a:prstClr val="black"/>
                </a:solidFill>
                <a:effectLst/>
                <a:uLnTx/>
                <a:uFillTx/>
                <a:latin typeface="Arial Narrow" pitchFamily="34" charset="0"/>
                <a:ea typeface="+mn-ea"/>
                <a:cs typeface="+mn-cs"/>
              </a:rPr>
              <a:t>, independent review  committee; </a:t>
            </a:r>
            <a:r>
              <a:rPr kumimoji="0" lang="en-US" altLang="en-US" sz="1200" b="0" i="0" u="none" strike="noStrike" kern="1200" cap="none" spc="0" normalizeH="0" baseline="0" noProof="0" dirty="0" err="1">
                <a:ln>
                  <a:noFill/>
                </a:ln>
                <a:solidFill>
                  <a:prstClr val="black"/>
                </a:solidFill>
                <a:effectLst/>
                <a:uLnTx/>
                <a:uFillTx/>
                <a:latin typeface="Arial Narrow" pitchFamily="34" charset="0"/>
                <a:ea typeface="+mn-ea"/>
                <a:cs typeface="+mn-cs"/>
              </a:rPr>
              <a:t>INV</a:t>
            </a:r>
            <a:r>
              <a:rPr kumimoji="0" lang="en-US" altLang="en-US" sz="1200" b="0" i="0" u="none" strike="noStrike" kern="1200" cap="none" spc="0" normalizeH="0" baseline="0" noProof="0" dirty="0">
                <a:ln>
                  <a:noFill/>
                </a:ln>
                <a:solidFill>
                  <a:prstClr val="black"/>
                </a:solidFill>
                <a:effectLst/>
                <a:uLnTx/>
                <a:uFillTx/>
                <a:latin typeface="Arial Narrow" pitchFamily="34" charset="0"/>
                <a:ea typeface="+mn-ea"/>
                <a:cs typeface="+mn-cs"/>
              </a:rPr>
              <a:t>,  investigator-assessed; </a:t>
            </a:r>
            <a:r>
              <a:rPr kumimoji="0" lang="en-US" altLang="en-US" sz="1200" b="0" i="0" u="none" strike="noStrike" kern="1200" cap="none" spc="0" normalizeH="0" baseline="0" noProof="0" dirty="0" err="1">
                <a:ln>
                  <a:noFill/>
                </a:ln>
                <a:solidFill>
                  <a:prstClr val="black"/>
                </a:solidFill>
                <a:effectLst/>
                <a:uLnTx/>
                <a:uFillTx/>
                <a:latin typeface="Arial Narrow" pitchFamily="34" charset="0"/>
                <a:ea typeface="+mn-ea"/>
                <a:cs typeface="+mn-cs"/>
              </a:rPr>
              <a:t>PFS</a:t>
            </a:r>
            <a:r>
              <a:rPr kumimoji="0" lang="en-US" altLang="en-US" sz="1200" b="0" i="0" u="none" strike="noStrike" kern="1200" cap="none" spc="0" normalizeH="0" baseline="0" noProof="0" dirty="0">
                <a:ln>
                  <a:noFill/>
                </a:ln>
                <a:solidFill>
                  <a:prstClr val="black"/>
                </a:solidFill>
                <a:effectLst/>
                <a:uLnTx/>
                <a:uFillTx/>
                <a:latin typeface="Arial Narrow" pitchFamily="34" charset="0"/>
                <a:ea typeface="+mn-ea"/>
                <a:cs typeface="+mn-cs"/>
              </a:rPr>
              <a:t>, progression-free survival; T-DM1: trastuzumab emtansine; </a:t>
            </a:r>
            <a:r>
              <a:rPr kumimoji="0" lang="en-US" altLang="en-US" sz="1200" b="0" i="0" u="none" strike="noStrike" kern="1200" cap="none" spc="0" normalizeH="0" baseline="0" noProof="0" dirty="0" err="1">
                <a:ln>
                  <a:noFill/>
                </a:ln>
                <a:solidFill>
                  <a:prstClr val="black"/>
                </a:solidFill>
                <a:effectLst/>
                <a:uLnTx/>
                <a:uFillTx/>
                <a:latin typeface="Arial Narrow" pitchFamily="34" charset="0"/>
                <a:ea typeface="+mn-ea"/>
                <a:cs typeface="+mn-cs"/>
              </a:rPr>
              <a:t>TDXd</a:t>
            </a:r>
            <a:r>
              <a:rPr kumimoji="0" lang="en-US" altLang="en-US" sz="1200" b="0" i="0" u="none" strike="noStrike" kern="1200" cap="none" spc="0" normalizeH="0" baseline="0" noProof="0" dirty="0">
                <a:ln>
                  <a:noFill/>
                </a:ln>
                <a:solidFill>
                  <a:prstClr val="black"/>
                </a:solidFill>
                <a:effectLst/>
                <a:uLnTx/>
                <a:uFillTx/>
                <a:latin typeface="Arial Narrow" pitchFamily="34" charset="0"/>
                <a:ea typeface="+mn-ea"/>
                <a:cs typeface="+mn-cs"/>
              </a:rPr>
              <a:t>: trastuzumab deruxtecan</a:t>
            </a:r>
          </a:p>
          <a:p>
            <a:pPr marL="0" marR="0" lvl="0" indent="0" algn="l" defTabSz="914400" rtl="0" eaLnBrk="1" fontAlgn="auto"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200" b="0" i="0" u="none" strike="noStrike" kern="1200" cap="none" spc="0" normalizeH="0" baseline="0" noProof="0" dirty="0">
                <a:ln>
                  <a:noFill/>
                </a:ln>
                <a:solidFill>
                  <a:prstClr val="black"/>
                </a:solidFill>
                <a:effectLst/>
                <a:uLnTx/>
                <a:uFillTx/>
                <a:latin typeface="Arial Narrow" pitchFamily="34" charset="0"/>
                <a:ea typeface="+mn-ea"/>
                <a:cs typeface="+mn-cs"/>
              </a:rPr>
              <a:t>1. </a:t>
            </a:r>
            <a:r>
              <a:rPr kumimoji="0" lang="en-US" altLang="en-US" sz="1200" b="0" i="0" u="none" strike="noStrike" kern="1200" cap="none" spc="0" normalizeH="0" baseline="0" noProof="0" dirty="0">
                <a:ln>
                  <a:noFill/>
                </a:ln>
                <a:solidFill>
                  <a:prstClr val="black"/>
                </a:solidFill>
                <a:effectLst/>
                <a:uLnTx/>
                <a:uFillTx/>
                <a:latin typeface="Arial Narrow" pitchFamily="34" charset="0"/>
                <a:ea typeface="+mn-ea"/>
                <a:cs typeface="+mn-cs"/>
                <a:hlinkClick r:id="rId2"/>
              </a:rPr>
              <a:t>www.clinicaltrials.gov</a:t>
            </a:r>
            <a:r>
              <a:rPr kumimoji="0" lang="en-US" altLang="en-US" sz="1200" b="0" i="0" u="none" strike="noStrike" kern="1200" cap="none" spc="0" normalizeH="0" baseline="0" noProof="0" dirty="0">
                <a:ln>
                  <a:noFill/>
                </a:ln>
                <a:solidFill>
                  <a:prstClr val="black"/>
                </a:solidFill>
                <a:effectLst/>
                <a:uLnTx/>
                <a:uFillTx/>
                <a:latin typeface="Arial Narrow" pitchFamily="34" charset="0"/>
                <a:ea typeface="+mn-ea"/>
                <a:cs typeface="+mn-cs"/>
              </a:rPr>
              <a:t> NCT03523585; 2. </a:t>
            </a:r>
            <a:r>
              <a:rPr kumimoji="0" lang="en-US" altLang="en-US" sz="1200" b="0" i="0" u="none" strike="noStrike" kern="1200" cap="none" spc="0" normalizeH="0" baseline="0" noProof="0" dirty="0">
                <a:ln>
                  <a:noFill/>
                </a:ln>
                <a:solidFill>
                  <a:prstClr val="black"/>
                </a:solidFill>
                <a:effectLst/>
                <a:uLnTx/>
                <a:uFillTx/>
                <a:latin typeface="Arial Narrow" pitchFamily="34" charset="0"/>
                <a:ea typeface="+mn-ea"/>
                <a:cs typeface="+mn-cs"/>
                <a:hlinkClick r:id="rId2"/>
              </a:rPr>
              <a:t>www.clinicaltrials.gov</a:t>
            </a:r>
            <a:r>
              <a:rPr kumimoji="0" lang="en-US" altLang="en-US" sz="1200" b="0" i="0" u="none" strike="noStrike" kern="1200" cap="none" spc="0" normalizeH="0" baseline="0" noProof="0" dirty="0">
                <a:ln>
                  <a:noFill/>
                </a:ln>
                <a:solidFill>
                  <a:prstClr val="black"/>
                </a:solidFill>
                <a:effectLst/>
                <a:uLnTx/>
                <a:uFillTx/>
                <a:latin typeface="Arial Narrow" pitchFamily="34" charset="0"/>
                <a:ea typeface="+mn-ea"/>
                <a:cs typeface="+mn-cs"/>
              </a:rPr>
              <a:t> NCT03262935; 3. </a:t>
            </a:r>
            <a:r>
              <a:rPr kumimoji="0" lang="en-US" altLang="en-US" sz="1200" b="0" i="0" u="none" strike="noStrike" kern="1200" cap="none" spc="0" normalizeH="0" baseline="0" noProof="0" dirty="0">
                <a:ln>
                  <a:noFill/>
                </a:ln>
                <a:solidFill>
                  <a:prstClr val="black"/>
                </a:solidFill>
                <a:effectLst/>
                <a:uLnTx/>
                <a:uFillTx/>
                <a:latin typeface="Arial Narrow" pitchFamily="34" charset="0"/>
                <a:ea typeface="+mn-ea"/>
                <a:cs typeface="+mn-cs"/>
                <a:hlinkClick r:id="rId2"/>
              </a:rPr>
              <a:t>www.clinicaltrials.gov</a:t>
            </a:r>
            <a:r>
              <a:rPr kumimoji="0" lang="en-US" altLang="en-US" sz="1200" b="0" i="0" u="none" strike="noStrike" kern="1200" cap="none" spc="0" normalizeH="0" baseline="0" noProof="0" dirty="0">
                <a:ln>
                  <a:noFill/>
                </a:ln>
                <a:solidFill>
                  <a:prstClr val="black"/>
                </a:solidFill>
                <a:effectLst/>
                <a:uLnTx/>
                <a:uFillTx/>
                <a:latin typeface="Arial Narrow" pitchFamily="34" charset="0"/>
                <a:ea typeface="+mn-ea"/>
                <a:cs typeface="+mn-cs"/>
              </a:rPr>
              <a:t> NCT03529110; 4. </a:t>
            </a:r>
            <a:r>
              <a:rPr kumimoji="0" lang="en-US" altLang="en-US" sz="1200" b="0" i="0" u="none" strike="noStrike" kern="1200" cap="none" spc="0" normalizeH="0" baseline="0" noProof="0" dirty="0" err="1">
                <a:ln>
                  <a:noFill/>
                </a:ln>
                <a:solidFill>
                  <a:prstClr val="black"/>
                </a:solidFill>
                <a:effectLst/>
                <a:uLnTx/>
                <a:uFillTx/>
                <a:latin typeface="Arial Narrow" pitchFamily="34" charset="0"/>
                <a:ea typeface="+mn-ea"/>
                <a:cs typeface="+mn-cs"/>
              </a:rPr>
              <a:t>Hurvitz</a:t>
            </a:r>
            <a:r>
              <a:rPr kumimoji="0" lang="en-US" altLang="en-US" sz="1200" b="0" i="0" u="none" strike="noStrike" kern="1200" cap="none" spc="0" normalizeH="0" baseline="0" noProof="0" dirty="0">
                <a:ln>
                  <a:noFill/>
                </a:ln>
                <a:solidFill>
                  <a:prstClr val="black"/>
                </a:solidFill>
                <a:effectLst/>
                <a:uLnTx/>
                <a:uFillTx/>
                <a:latin typeface="Arial Narrow" pitchFamily="34" charset="0"/>
                <a:ea typeface="+mn-ea"/>
                <a:cs typeface="+mn-cs"/>
              </a:rPr>
              <a:t> SA et al. </a:t>
            </a:r>
            <a:r>
              <a:rPr kumimoji="0" lang="en-US" altLang="en-US" sz="1200" b="0" i="1" u="none" strike="noStrike" kern="1200" cap="none" spc="0" normalizeH="0" baseline="0" noProof="0" dirty="0">
                <a:ln>
                  <a:noFill/>
                </a:ln>
                <a:solidFill>
                  <a:prstClr val="black"/>
                </a:solidFill>
                <a:effectLst/>
                <a:uLnTx/>
                <a:uFillTx/>
                <a:latin typeface="Arial Narrow" pitchFamily="34" charset="0"/>
                <a:ea typeface="+mn-ea"/>
                <a:cs typeface="+mn-cs"/>
              </a:rPr>
              <a:t>Ann </a:t>
            </a:r>
            <a:r>
              <a:rPr kumimoji="0" lang="en-US" altLang="en-US" sz="1200" b="0" i="1" u="none" strike="noStrike" kern="1200" cap="none" spc="0" normalizeH="0" baseline="0" noProof="0" dirty="0" err="1">
                <a:ln>
                  <a:noFill/>
                </a:ln>
                <a:solidFill>
                  <a:prstClr val="black"/>
                </a:solidFill>
                <a:effectLst/>
                <a:uLnTx/>
                <a:uFillTx/>
                <a:latin typeface="Arial Narrow" pitchFamily="34" charset="0"/>
                <a:ea typeface="+mn-ea"/>
                <a:cs typeface="+mn-cs"/>
              </a:rPr>
              <a:t>Oncol</a:t>
            </a:r>
            <a:r>
              <a:rPr kumimoji="0" lang="en-US" altLang="en-US" sz="1200" b="0" i="1" u="none" strike="noStrike" kern="1200" cap="none" spc="0" normalizeH="0" baseline="0" noProof="0" dirty="0">
                <a:ln>
                  <a:noFill/>
                </a:ln>
                <a:solidFill>
                  <a:prstClr val="black"/>
                </a:solidFill>
                <a:effectLst/>
                <a:uLnTx/>
                <a:uFillTx/>
                <a:latin typeface="Arial Narrow" pitchFamily="34" charset="0"/>
                <a:ea typeface="+mn-ea"/>
                <a:cs typeface="+mn-cs"/>
              </a:rPr>
              <a:t> </a:t>
            </a:r>
            <a:r>
              <a:rPr kumimoji="0" lang="en-US" altLang="en-US" sz="1200" b="0" i="0" u="none" strike="noStrike" kern="1200" cap="none" spc="0" normalizeH="0" baseline="0" noProof="0" dirty="0">
                <a:ln>
                  <a:noFill/>
                </a:ln>
                <a:solidFill>
                  <a:prstClr val="black"/>
                </a:solidFill>
                <a:effectLst/>
                <a:uLnTx/>
                <a:uFillTx/>
                <a:latin typeface="Arial Narrow" pitchFamily="34" charset="0"/>
                <a:ea typeface="+mn-ea"/>
                <a:cs typeface="+mn-cs"/>
              </a:rPr>
              <a:t>2020;31:S390.</a:t>
            </a:r>
          </a:p>
        </p:txBody>
      </p:sp>
      <p:sp>
        <p:nvSpPr>
          <p:cNvPr id="7" name="TextBox 6">
            <a:extLst>
              <a:ext uri="{FF2B5EF4-FFF2-40B4-BE49-F238E27FC236}">
                <a16:creationId xmlns:a16="http://schemas.microsoft.com/office/drawing/2014/main" id="{F1738208-E87F-0540-8DF8-96230F01C2CF}"/>
              </a:ext>
            </a:extLst>
          </p:cNvPr>
          <p:cNvSpPr txBox="1"/>
          <p:nvPr/>
        </p:nvSpPr>
        <p:spPr>
          <a:xfrm>
            <a:off x="8623544" y="6517467"/>
            <a:ext cx="3437929" cy="267766"/>
          </a:xfrm>
          <a:prstGeom prst="rect">
            <a:avLst/>
          </a:prstGeom>
          <a:noFill/>
        </p:spPr>
        <p:txBody>
          <a:bodyPr wrap="none" lIns="45720" tIns="18288" rIns="45720" bIns="18288"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Arial"/>
                <a:ea typeface="+mn-ea"/>
                <a:cs typeface="+mn-cs"/>
              </a:rPr>
              <a:t>Courtesy of Joyce O’Shaughnessy, MD</a:t>
            </a:r>
          </a:p>
        </p:txBody>
      </p:sp>
    </p:spTree>
    <p:extLst>
      <p:ext uri="{BB962C8B-B14F-4D97-AF65-F5344CB8AC3E}">
        <p14:creationId xmlns:p14="http://schemas.microsoft.com/office/powerpoint/2010/main" val="19284624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955D4-5B8A-674D-91E4-41045C869107}"/>
              </a:ext>
            </a:extLst>
          </p:cNvPr>
          <p:cNvSpPr>
            <a:spLocks noGrp="1"/>
          </p:cNvSpPr>
          <p:nvPr>
            <p:ph type="title"/>
          </p:nvPr>
        </p:nvSpPr>
        <p:spPr>
          <a:xfrm>
            <a:off x="623455" y="361269"/>
            <a:ext cx="10568710" cy="1326078"/>
          </a:xfrm>
        </p:spPr>
        <p:txBody>
          <a:bodyPr/>
          <a:lstStyle/>
          <a:p>
            <a:pPr algn="l">
              <a:lnSpc>
                <a:spcPct val="100000"/>
              </a:lnSpc>
            </a:pPr>
            <a:r>
              <a:rPr lang="en-US" sz="3200" b="1" dirty="0">
                <a:latin typeface="Arial" panose="020B0604020202020204" pitchFamily="34" charset="0"/>
                <a:cs typeface="Arial" panose="020B0604020202020204" pitchFamily="34" charset="0"/>
              </a:rPr>
              <a:t>Positive Topline Results of Pivotal Phase III TULIP</a:t>
            </a:r>
            <a:r>
              <a:rPr lang="en-US" sz="3200" b="1" baseline="30000" dirty="0">
                <a:latin typeface="Arial" panose="020B0604020202020204" pitchFamily="34" charset="0"/>
                <a:cs typeface="Arial" panose="020B0604020202020204" pitchFamily="34" charset="0"/>
              </a:rPr>
              <a:t>®</a:t>
            </a:r>
            <a:r>
              <a:rPr lang="en-US" sz="3200" b="1" dirty="0">
                <a:latin typeface="Arial" panose="020B0604020202020204" pitchFamily="34" charset="0"/>
                <a:cs typeface="Arial" panose="020B0604020202020204" pitchFamily="34" charset="0"/>
              </a:rPr>
              <a:t> Study in HER2-Positive Unresectable Locally Advanced or Metastatic BC</a:t>
            </a:r>
            <a:endParaRPr lang="en-US" sz="40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BEAAE449-C1F0-3C42-9DF1-531997A48592}"/>
              </a:ext>
            </a:extLst>
          </p:cNvPr>
          <p:cNvSpPr>
            <a:spLocks noGrp="1"/>
          </p:cNvSpPr>
          <p:nvPr>
            <p:ph idx="1"/>
          </p:nvPr>
        </p:nvSpPr>
        <p:spPr>
          <a:xfrm>
            <a:off x="623456" y="1989717"/>
            <a:ext cx="10568710" cy="4316412"/>
          </a:xfrm>
        </p:spPr>
        <p:txBody>
          <a:bodyPr/>
          <a:lstStyle/>
          <a:p>
            <a:pPr marL="99718" indent="0">
              <a:lnSpc>
                <a:spcPct val="100000"/>
              </a:lnSpc>
              <a:buNone/>
            </a:pPr>
            <a:r>
              <a:rPr lang="en-US" sz="2400" dirty="0">
                <a:latin typeface="Arial" panose="020B0604020202020204" pitchFamily="34" charset="0"/>
                <a:cs typeface="Arial" panose="020B0604020202020204" pitchFamily="34" charset="0"/>
              </a:rPr>
              <a:t>The Phase III TULIP study  of the  antibody-drug conjugate (ADC) trastuzumab </a:t>
            </a:r>
            <a:r>
              <a:rPr lang="en-US" sz="2400" dirty="0" err="1">
                <a:latin typeface="Arial" panose="020B0604020202020204" pitchFamily="34" charset="0"/>
                <a:cs typeface="Arial" panose="020B0604020202020204" pitchFamily="34" charset="0"/>
              </a:rPr>
              <a:t>duocarmazine</a:t>
            </a:r>
            <a:r>
              <a:rPr lang="en-US" sz="2400" dirty="0">
                <a:latin typeface="Arial" panose="020B0604020202020204" pitchFamily="34" charset="0"/>
                <a:cs typeface="Arial" panose="020B0604020202020204" pitchFamily="34" charset="0"/>
              </a:rPr>
              <a:t> (SYD985) versus Physician's Choice in Participants With HER2-positive Locally Advanced or Metastatic Breast Cancer met its primary endpoint of progression-free survival (PFS), demonstrating a statistically significant improvement over physician's choice. PFS is defined as the time from the date of randomization to the date of first documented disease progression or death due to any cause, whichever occurred earlier. The study also demonstrated preliminary supportive overall survival (OS) results.</a:t>
            </a:r>
          </a:p>
        </p:txBody>
      </p:sp>
      <p:sp>
        <p:nvSpPr>
          <p:cNvPr id="5" name="TextBox 4">
            <a:extLst>
              <a:ext uri="{FF2B5EF4-FFF2-40B4-BE49-F238E27FC236}">
                <a16:creationId xmlns:a16="http://schemas.microsoft.com/office/drawing/2014/main" id="{123D4AEE-A6F1-F843-8FF8-89C07E80CEFE}"/>
              </a:ext>
            </a:extLst>
          </p:cNvPr>
          <p:cNvSpPr txBox="1"/>
          <p:nvPr/>
        </p:nvSpPr>
        <p:spPr>
          <a:xfrm>
            <a:off x="174410" y="6013741"/>
            <a:ext cx="1184317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https://www.prnewswire.com/news-releases/byondis-announces-positive-topline-results-of-pivotal-phase-iii-tulip-study-in-patients</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-with-her2-positive-unresectable-locally-advanced-or-metastatic-breast-cancer-301306890.html</a:t>
            </a:r>
          </a:p>
        </p:txBody>
      </p:sp>
      <p:sp>
        <p:nvSpPr>
          <p:cNvPr id="6" name="TextBox 5">
            <a:extLst>
              <a:ext uri="{FF2B5EF4-FFF2-40B4-BE49-F238E27FC236}">
                <a16:creationId xmlns:a16="http://schemas.microsoft.com/office/drawing/2014/main" id="{3D786D34-90CE-0C47-BB6C-57E9B347A2A8}"/>
              </a:ext>
            </a:extLst>
          </p:cNvPr>
          <p:cNvSpPr txBox="1"/>
          <p:nvPr/>
        </p:nvSpPr>
        <p:spPr>
          <a:xfrm>
            <a:off x="8623544" y="6517467"/>
            <a:ext cx="3437929" cy="267766"/>
          </a:xfrm>
          <a:prstGeom prst="rect">
            <a:avLst/>
          </a:prstGeom>
          <a:noFill/>
        </p:spPr>
        <p:txBody>
          <a:bodyPr wrap="none" lIns="45720" tIns="18288" rIns="45720" bIns="18288"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Courtesy of Joyce O’Shaughnessy, MD</a:t>
            </a:r>
          </a:p>
        </p:txBody>
      </p:sp>
    </p:spTree>
    <p:extLst>
      <p:ext uri="{BB962C8B-B14F-4D97-AF65-F5344CB8AC3E}">
        <p14:creationId xmlns:p14="http://schemas.microsoft.com/office/powerpoint/2010/main" val="1019201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a:xfrm>
            <a:off x="912286" y="53752"/>
            <a:ext cx="10358967" cy="1143000"/>
          </a:xfrm>
        </p:spPr>
        <p:txBody>
          <a:bodyPr/>
          <a:lstStyle/>
          <a:p>
            <a:r>
              <a:rPr lang="en-US" dirty="0"/>
              <a:t>Dr Love — Disclosures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912286" y="1196752"/>
            <a:ext cx="10584314" cy="4799013"/>
          </a:xfrm>
        </p:spPr>
        <p:txBody>
          <a:bodyPr/>
          <a:lstStyle/>
          <a:p>
            <a:pPr marL="98425" indent="0">
              <a:buNone/>
            </a:pPr>
            <a:r>
              <a:rPr lang="en-US" sz="1900" dirty="0"/>
              <a:t>Dr Love</a:t>
            </a:r>
            <a:r>
              <a:rPr lang="en-US" sz="1900" b="0" dirty="0"/>
              <a:t> is president and CEO of Research To Practice. Research To Practice receives funds in the form of educational grants to develop CME activities from the following companies: AbbVie Inc, Adaptive Biotechnologies Corporation, Agios Pharmaceuticals Inc, Alexion Pharmaceuticals, Amgen Inc, Array BioPharma Inc, a subsidiary of Pfizer Inc, Astellas, AstraZeneca Pharmaceuticals LP, Aveo Pharmaceuticals, Bayer HealthCare Pharmaceuticals, </a:t>
            </a:r>
            <a:r>
              <a:rPr lang="en-US" sz="1900" b="0" dirty="0" err="1"/>
              <a:t>BeiGene</a:t>
            </a:r>
            <a:r>
              <a:rPr lang="en-US" sz="1900" b="0" dirty="0"/>
              <a:t> Ltd, Blueprint Medicines, Boehringer Ingelheim Pharmaceuticals Inc, Bristol-Myers Squibb Company, Celgene Corporation, Clovis Oncology, Daiichi Sankyo Inc, Eisai Inc, </a:t>
            </a:r>
            <a:r>
              <a:rPr lang="en-US" sz="1900" b="0" dirty="0" err="1"/>
              <a:t>Epizyme</a:t>
            </a:r>
            <a:r>
              <a:rPr lang="en-US" sz="1900" b="0" dirty="0"/>
              <a:t> Inc, Exact Sciences Inc, </a:t>
            </a:r>
            <a:r>
              <a:rPr lang="en-US" sz="1900" b="0" dirty="0" err="1"/>
              <a:t>Exelixis</a:t>
            </a:r>
            <a:r>
              <a:rPr lang="en-US" sz="1900" b="0" dirty="0"/>
              <a:t> Inc, Five Prime Therapeutics Inc, Foundation Medicine, Genentech, a member of the Roche Group, Gilead Sciences Inc, GlaxoSmithKline, Grail Inc, Halozyme Inc, </a:t>
            </a:r>
            <a:r>
              <a:rPr lang="en-US" sz="1900" b="0" dirty="0" err="1"/>
              <a:t>Helsinn</a:t>
            </a:r>
            <a:r>
              <a:rPr lang="en-US" sz="1900" b="0" dirty="0"/>
              <a:t> Healthcare SA, </a:t>
            </a:r>
            <a:r>
              <a:rPr lang="en-US" sz="1900" b="0" dirty="0" err="1"/>
              <a:t>ImmunoGen</a:t>
            </a:r>
            <a:r>
              <a:rPr lang="en-US" sz="1900" b="0" dirty="0"/>
              <a:t> Inc, Incyte Corporation, Ipsen Biopharmaceuticals Inc, Janssen Biotech Inc, administered by Janssen Scientific Affairs LLC, Jazz Pharmaceuticals Inc, </a:t>
            </a:r>
            <a:r>
              <a:rPr lang="en-US" sz="1900" b="0" dirty="0" err="1"/>
              <a:t>Karyopharm</a:t>
            </a:r>
            <a:r>
              <a:rPr lang="en-US" sz="1900" b="0" dirty="0"/>
              <a:t> Therapeutics, Kite, A Gilead Company, Lilly, </a:t>
            </a:r>
            <a:r>
              <a:rPr lang="en-US" sz="1900" b="0" dirty="0" err="1"/>
              <a:t>Loxo</a:t>
            </a:r>
            <a:r>
              <a:rPr lang="en-US" sz="1900" b="0" dirty="0"/>
              <a:t> Oncology Inc, a wholly owned subsidiary of Eli Lilly &amp; Company, Merck, Novartis, </a:t>
            </a:r>
            <a:r>
              <a:rPr lang="en-US" sz="1900" b="0" dirty="0" err="1"/>
              <a:t>Novocure</a:t>
            </a:r>
            <a:r>
              <a:rPr lang="en-US" sz="1900" b="0" dirty="0"/>
              <a:t> Inc, </a:t>
            </a:r>
            <a:r>
              <a:rPr lang="en-US" sz="1900" b="0" dirty="0" err="1"/>
              <a:t>Oncopeptides</a:t>
            </a:r>
            <a:r>
              <a:rPr lang="en-US" sz="1900" b="0" dirty="0"/>
              <a:t>, Pfizer Inc, Pharmacyclics LLC, an AbbVie Company, Puma Biotechnology Inc, Regeneron Pharmaceuticals Inc, Sanofi Genzyme, </a:t>
            </a:r>
            <a:r>
              <a:rPr lang="en-US" sz="1900" b="0" dirty="0" err="1"/>
              <a:t>Seagen</a:t>
            </a:r>
            <a:r>
              <a:rPr lang="en-US" sz="1900" b="0" dirty="0"/>
              <a:t> Inc, Sumitomo Dainippon Pharma Oncology Inc, Taiho Oncology Inc, Takeda Oncology, </a:t>
            </a:r>
            <a:r>
              <a:rPr lang="en-US" sz="1900" b="0" dirty="0" err="1"/>
              <a:t>Tesaro</a:t>
            </a:r>
            <a:r>
              <a:rPr lang="en-US" sz="1900" b="0" dirty="0"/>
              <a:t>, A GSK Company,  TG Therapeutics Inc, Turning Point Therapeutics Inc and </a:t>
            </a:r>
            <a:r>
              <a:rPr lang="en-US" sz="1900" b="0" dirty="0" err="1"/>
              <a:t>Verastem</a:t>
            </a:r>
            <a:r>
              <a:rPr lang="en-US" sz="1900" b="0" dirty="0"/>
              <a:t> Inc.</a:t>
            </a:r>
          </a:p>
        </p:txBody>
      </p:sp>
    </p:spTree>
    <p:extLst>
      <p:ext uri="{BB962C8B-B14F-4D97-AF65-F5344CB8AC3E}">
        <p14:creationId xmlns:p14="http://schemas.microsoft.com/office/powerpoint/2010/main" val="2508440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955D4-5B8A-674D-91E4-41045C869107}"/>
              </a:ext>
            </a:extLst>
          </p:cNvPr>
          <p:cNvSpPr>
            <a:spLocks noGrp="1"/>
          </p:cNvSpPr>
          <p:nvPr>
            <p:ph type="title"/>
          </p:nvPr>
        </p:nvSpPr>
        <p:spPr>
          <a:xfrm>
            <a:off x="701388" y="405905"/>
            <a:ext cx="10407649" cy="1141412"/>
          </a:xfrm>
        </p:spPr>
        <p:txBody>
          <a:bodyPr/>
          <a:lstStyle/>
          <a:p>
            <a:pPr algn="l">
              <a:lnSpc>
                <a:spcPct val="100000"/>
              </a:lnSpc>
            </a:pPr>
            <a:r>
              <a:rPr lang="en-US" sz="4000" dirty="0">
                <a:latin typeface="Arial" panose="020B0604020202020204" pitchFamily="34" charset="0"/>
                <a:cs typeface="Arial" panose="020B0604020202020204" pitchFamily="34" charset="0"/>
              </a:rPr>
              <a:t>Phase III DESTINY-Breast09 trial for HER2-positive metastatic BC initiated </a:t>
            </a:r>
          </a:p>
        </p:txBody>
      </p:sp>
      <p:sp>
        <p:nvSpPr>
          <p:cNvPr id="3" name="Content Placeholder 2">
            <a:extLst>
              <a:ext uri="{FF2B5EF4-FFF2-40B4-BE49-F238E27FC236}">
                <a16:creationId xmlns:a16="http://schemas.microsoft.com/office/drawing/2014/main" id="{BEAAE449-C1F0-3C42-9DF1-531997A48592}"/>
              </a:ext>
            </a:extLst>
          </p:cNvPr>
          <p:cNvSpPr>
            <a:spLocks noGrp="1"/>
          </p:cNvSpPr>
          <p:nvPr>
            <p:ph idx="1"/>
          </p:nvPr>
        </p:nvSpPr>
        <p:spPr>
          <a:xfrm>
            <a:off x="701388" y="1906589"/>
            <a:ext cx="10407649" cy="4316412"/>
          </a:xfrm>
        </p:spPr>
        <p:txBody>
          <a:bodyPr/>
          <a:lstStyle/>
          <a:p>
            <a:pPr marL="99718" indent="0">
              <a:buNone/>
            </a:pPr>
            <a:r>
              <a:rPr lang="en-US" sz="2600" dirty="0">
                <a:latin typeface="Arial" panose="020B0604020202020204" pitchFamily="34" charset="0"/>
                <a:cs typeface="Arial" panose="020B0604020202020204" pitchFamily="34" charset="0"/>
              </a:rPr>
              <a:t>The first patient was dosed on the DESTINY-Breast09, a head-to-head phase III trial evaluating the safety and efficacy of trastuzumab </a:t>
            </a:r>
            <a:r>
              <a:rPr lang="en-US" sz="2600" dirty="0" err="1">
                <a:latin typeface="Arial" panose="020B0604020202020204" pitchFamily="34" charset="0"/>
                <a:cs typeface="Arial" panose="020B0604020202020204" pitchFamily="34" charset="0"/>
              </a:rPr>
              <a:t>deruxtecan</a:t>
            </a:r>
            <a:r>
              <a:rPr lang="en-US" sz="2600" dirty="0">
                <a:latin typeface="Arial" panose="020B0604020202020204" pitchFamily="34" charset="0"/>
                <a:cs typeface="Arial" panose="020B0604020202020204" pitchFamily="34" charset="0"/>
              </a:rPr>
              <a:t> </a:t>
            </a:r>
            <a:r>
              <a:rPr lang="en-US" sz="2600" dirty="0">
                <a:solidFill>
                  <a:schemeClr val="tx1"/>
                </a:solidFill>
                <a:latin typeface="Arial" panose="020B0604020202020204" pitchFamily="34" charset="0"/>
                <a:cs typeface="Arial" panose="020B0604020202020204" pitchFamily="34" charset="0"/>
              </a:rPr>
              <a:t>(T-</a:t>
            </a:r>
            <a:r>
              <a:rPr lang="en-US" sz="2600" dirty="0" err="1">
                <a:solidFill>
                  <a:schemeClr val="tx1"/>
                </a:solidFill>
                <a:latin typeface="Arial" panose="020B0604020202020204" pitchFamily="34" charset="0"/>
                <a:cs typeface="Arial" panose="020B0604020202020204" pitchFamily="34" charset="0"/>
              </a:rPr>
              <a:t>DXd</a:t>
            </a:r>
            <a:r>
              <a:rPr lang="en-US" sz="2600" dirty="0">
                <a:solidFill>
                  <a:schemeClr val="tx1"/>
                </a:solidFill>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with or without </a:t>
            </a:r>
            <a:r>
              <a:rPr lang="en-US" sz="2600" dirty="0" err="1">
                <a:latin typeface="Arial" panose="020B0604020202020204" pitchFamily="34" charset="0"/>
                <a:cs typeface="Arial" panose="020B0604020202020204" pitchFamily="34" charset="0"/>
              </a:rPr>
              <a:t>pertuzumab</a:t>
            </a:r>
            <a:r>
              <a:rPr lang="en-US" sz="2600" dirty="0">
                <a:latin typeface="Arial" panose="020B0604020202020204" pitchFamily="34" charset="0"/>
                <a:cs typeface="Arial" panose="020B0604020202020204" pitchFamily="34" charset="0"/>
              </a:rPr>
              <a:t> compared to standard of care (THP: </a:t>
            </a:r>
            <a:r>
              <a:rPr lang="en-US" sz="2600" dirty="0" err="1">
                <a:latin typeface="Arial" panose="020B0604020202020204" pitchFamily="34" charset="0"/>
                <a:cs typeface="Arial" panose="020B0604020202020204" pitchFamily="34" charset="0"/>
              </a:rPr>
              <a:t>taxane</a:t>
            </a:r>
            <a:r>
              <a:rPr lang="en-US" sz="2600" dirty="0">
                <a:latin typeface="Arial" panose="020B0604020202020204" pitchFamily="34" charset="0"/>
                <a:cs typeface="Arial" panose="020B0604020202020204" pitchFamily="34" charset="0"/>
              </a:rPr>
              <a:t>, trastuzumab and </a:t>
            </a:r>
            <a:r>
              <a:rPr lang="en-US" sz="2600" dirty="0" err="1">
                <a:latin typeface="Arial" panose="020B0604020202020204" pitchFamily="34" charset="0"/>
                <a:cs typeface="Arial" panose="020B0604020202020204" pitchFamily="34" charset="0"/>
              </a:rPr>
              <a:t>pertuzumab</a:t>
            </a:r>
            <a:r>
              <a:rPr lang="en-US" sz="2600" dirty="0">
                <a:latin typeface="Arial" panose="020B0604020202020204" pitchFamily="34" charset="0"/>
                <a:cs typeface="Arial" panose="020B0604020202020204" pitchFamily="34" charset="0"/>
              </a:rPr>
              <a:t>) as a potential first-line treatment in patients with HER2 positive metastatic breast cancer on June 14, 2021. This is the first trial to evaluate </a:t>
            </a:r>
            <a:r>
              <a:rPr lang="en-US" sz="2600" dirty="0">
                <a:solidFill>
                  <a:schemeClr val="tx1"/>
                </a:solidFill>
                <a:latin typeface="Arial" panose="020B0604020202020204" pitchFamily="34" charset="0"/>
                <a:cs typeface="Arial" panose="020B0604020202020204" pitchFamily="34" charset="0"/>
              </a:rPr>
              <a:t>T-</a:t>
            </a:r>
            <a:r>
              <a:rPr lang="en-US" sz="2600" dirty="0" err="1">
                <a:solidFill>
                  <a:schemeClr val="tx1"/>
                </a:solidFill>
                <a:latin typeface="Arial" panose="020B0604020202020204" pitchFamily="34" charset="0"/>
                <a:cs typeface="Arial" panose="020B0604020202020204" pitchFamily="34" charset="0"/>
              </a:rPr>
              <a:t>DXd</a:t>
            </a:r>
            <a:r>
              <a:rPr lang="en-US" sz="2600" dirty="0">
                <a:solidFill>
                  <a:schemeClr val="tx1"/>
                </a:solidFill>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in the first-line metastatic setting in patients with HER2 positive breast cancer. </a:t>
            </a:r>
          </a:p>
        </p:txBody>
      </p:sp>
      <p:sp>
        <p:nvSpPr>
          <p:cNvPr id="5" name="TextBox 4">
            <a:extLst>
              <a:ext uri="{FF2B5EF4-FFF2-40B4-BE49-F238E27FC236}">
                <a16:creationId xmlns:a16="http://schemas.microsoft.com/office/drawing/2014/main" id="{123D4AEE-A6F1-F843-8FF8-89C07E80CEFE}"/>
              </a:ext>
            </a:extLst>
          </p:cNvPr>
          <p:cNvSpPr txBox="1"/>
          <p:nvPr/>
        </p:nvSpPr>
        <p:spPr>
          <a:xfrm>
            <a:off x="274630" y="6090357"/>
            <a:ext cx="1164273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https://www.businesswire.com/news/home/20210614005114/en/DESTINY-Breast09-Head-to-Head-First-Line-Phase-3-Trial-of-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ENHERTU%C2%AE-Initiated-in-Patients-with-HER2-Positive-Metastatic-Breast-Cancer</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8D7E1BA5-CEDF-5E40-82A7-E1906C7F0CC4}"/>
              </a:ext>
            </a:extLst>
          </p:cNvPr>
          <p:cNvSpPr txBox="1"/>
          <p:nvPr/>
        </p:nvSpPr>
        <p:spPr>
          <a:xfrm>
            <a:off x="8623544" y="6517467"/>
            <a:ext cx="3437929" cy="267766"/>
          </a:xfrm>
          <a:prstGeom prst="rect">
            <a:avLst/>
          </a:prstGeom>
          <a:noFill/>
        </p:spPr>
        <p:txBody>
          <a:bodyPr wrap="none" lIns="45720" tIns="18288" rIns="45720" bIns="18288"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Courtesy of Joyce O’Shaughnessy, MD</a:t>
            </a:r>
          </a:p>
        </p:txBody>
      </p:sp>
    </p:spTree>
    <p:extLst>
      <p:ext uri="{BB962C8B-B14F-4D97-AF65-F5344CB8AC3E}">
        <p14:creationId xmlns:p14="http://schemas.microsoft.com/office/powerpoint/2010/main" val="14711898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3CFE98-CC7B-DB4F-A79D-99F5CD5F4D0E}"/>
              </a:ext>
            </a:extLst>
          </p:cNvPr>
          <p:cNvSpPr/>
          <p:nvPr/>
        </p:nvSpPr>
        <p:spPr bwMode="auto">
          <a:xfrm>
            <a:off x="187114" y="4725144"/>
            <a:ext cx="11597518" cy="384973"/>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ＭＳ Ｐゴシック"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286" y="28819"/>
            <a:ext cx="10358967" cy="1023917"/>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695400" y="1171819"/>
            <a:ext cx="10575853" cy="5362227"/>
          </a:xfrm>
        </p:spPr>
        <p:txBody>
          <a:bodyPr/>
          <a:lstStyle/>
          <a:p>
            <a:pPr marL="98425" indent="0">
              <a:lnSpc>
                <a:spcPct val="100000"/>
              </a:lnSpc>
              <a:spcBef>
                <a:spcPts val="600"/>
              </a:spcBef>
              <a:spcAft>
                <a:spcPts val="600"/>
              </a:spcAft>
              <a:buNone/>
              <a:defRPr/>
            </a:pPr>
            <a:r>
              <a:rPr lang="en-US" sz="2100" dirty="0">
                <a:solidFill>
                  <a:srgbClr val="0432FF"/>
                </a:solidFill>
              </a:rPr>
              <a:t>Module 1: Role of Immunotherapy in HER2-Positive Metastatic Breast Cancer (mBC)?</a:t>
            </a:r>
          </a:p>
          <a:p>
            <a:pPr>
              <a:lnSpc>
                <a:spcPct val="100000"/>
              </a:lnSpc>
              <a:spcBef>
                <a:spcPts val="600"/>
              </a:spcBef>
              <a:spcAft>
                <a:spcPts val="600"/>
              </a:spcAft>
              <a:defRPr/>
            </a:pPr>
            <a:r>
              <a:rPr lang="en-US" sz="2000" b="0" dirty="0">
                <a:solidFill>
                  <a:schemeClr val="tx1"/>
                </a:solidFill>
              </a:rPr>
              <a:t>Dr Mahtani: A 56-year-old woman with ER-positive, HER2-positive mBC enrolled on a clinical trial of nivolumab/ipilimumab</a:t>
            </a:r>
          </a:p>
          <a:p>
            <a:pPr marL="98425" indent="0">
              <a:lnSpc>
                <a:spcPct val="100000"/>
              </a:lnSpc>
              <a:spcBef>
                <a:spcPts val="600"/>
              </a:spcBef>
              <a:spcAft>
                <a:spcPts val="600"/>
              </a:spcAft>
              <a:buNone/>
              <a:defRPr/>
            </a:pPr>
            <a:r>
              <a:rPr kumimoji="0" lang="en-US" sz="2100" b="1" i="0" u="none" strike="noStrike" kern="0" cap="none" spc="0" normalizeH="0" baseline="0" noProof="0" dirty="0">
                <a:ln>
                  <a:noFill/>
                </a:ln>
                <a:solidFill>
                  <a:srgbClr val="0432FF"/>
                </a:solidFill>
                <a:effectLst/>
                <a:uLnTx/>
                <a:uFillTx/>
                <a:latin typeface="Calibri" charset="0"/>
                <a:ea typeface="MS PGothic" pitchFamily="34" charset="-128"/>
              </a:rPr>
              <a:t>Module </a:t>
            </a:r>
            <a:r>
              <a:rPr lang="en-US" sz="2100" dirty="0">
                <a:solidFill>
                  <a:srgbClr val="0432FF"/>
                </a:solidFill>
              </a:rPr>
              <a:t>2</a:t>
            </a:r>
            <a:r>
              <a:rPr kumimoji="0" lang="en-US" sz="2100" b="1" i="0" u="none" strike="noStrike" kern="0" cap="none" spc="0" normalizeH="0" baseline="0" noProof="0" dirty="0">
                <a:ln>
                  <a:noFill/>
                </a:ln>
                <a:solidFill>
                  <a:srgbClr val="0432FF"/>
                </a:solidFill>
                <a:effectLst/>
                <a:uLnTx/>
                <a:uFillTx/>
                <a:latin typeface="Calibri" charset="0"/>
                <a:ea typeface="MS PGothic" pitchFamily="34" charset="-128"/>
              </a:rPr>
              <a:t>: Management of HER2-Positive mBC </a:t>
            </a:r>
          </a:p>
          <a:p>
            <a:pPr>
              <a:spcBef>
                <a:spcPts val="600"/>
              </a:spcBef>
              <a:spcAft>
                <a:spcPts val="600"/>
              </a:spcAft>
              <a:defRPr/>
            </a:pP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Dr Partridge: A 30-year-old woman with ER-positive, HER2-positive </a:t>
            </a:r>
            <a:r>
              <a:rPr kumimoji="0" lang="en-US" sz="2000" b="0" i="0" u="none" strike="noStrike" kern="0" cap="none" spc="0" normalizeH="0" baseline="0" noProof="0" dirty="0" err="1">
                <a:ln>
                  <a:noFill/>
                </a:ln>
                <a:solidFill>
                  <a:srgbClr val="000000"/>
                </a:solidFill>
                <a:effectLst/>
                <a:uLnTx/>
                <a:uFillTx/>
                <a:latin typeface="Calibri" charset="0"/>
                <a:ea typeface="MS PGothic" pitchFamily="34" charset="-128"/>
              </a:rPr>
              <a:t>mBC</a:t>
            </a:r>
            <a:endPar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endParaRPr>
          </a:p>
          <a:p>
            <a:pPr>
              <a:spcBef>
                <a:spcPts val="600"/>
              </a:spcBef>
              <a:spcAft>
                <a:spcPts val="600"/>
              </a:spcAft>
              <a:defRPr/>
            </a:pP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Dr Mahtani: A 72-year-old woman with HER2-positive </a:t>
            </a:r>
            <a:r>
              <a:rPr lang="en-US" sz="2000" b="0" dirty="0" err="1"/>
              <a:t>mBC</a:t>
            </a:r>
            <a:endPar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endParaRPr>
          </a:p>
          <a:p>
            <a:pPr>
              <a:spcBef>
                <a:spcPts val="600"/>
              </a:spcBef>
              <a:spcAft>
                <a:spcPts val="600"/>
              </a:spcAft>
              <a:defRPr/>
            </a:pP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Dr </a:t>
            </a:r>
            <a:r>
              <a:rPr kumimoji="0" lang="en-US" sz="2000" b="0" i="0" u="none" strike="noStrike" kern="0" cap="none" spc="0" normalizeH="0" baseline="0" noProof="0" dirty="0" err="1">
                <a:ln>
                  <a:noFill/>
                </a:ln>
                <a:solidFill>
                  <a:srgbClr val="000000"/>
                </a:solidFill>
                <a:effectLst/>
                <a:uLnTx/>
                <a:uFillTx/>
                <a:latin typeface="Calibri" charset="0"/>
                <a:ea typeface="MS PGothic" pitchFamily="34" charset="-128"/>
              </a:rPr>
              <a:t>O’Regan</a:t>
            </a: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 A 58-year-old woman with ER-negative, HER2-positive </a:t>
            </a:r>
            <a:r>
              <a:rPr lang="en-US" sz="2000" b="0" dirty="0" err="1"/>
              <a:t>mBC</a:t>
            </a:r>
            <a:endPar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endParaRPr>
          </a:p>
          <a:p>
            <a:pPr marL="390525" marR="0" lvl="0" indent="-292100" algn="l" defTabSz="412750" rtl="0" eaLnBrk="0" fontAlgn="base" latinLnBrk="0" hangingPunct="0">
              <a:lnSpc>
                <a:spcPct val="105000"/>
              </a:lnSpc>
              <a:spcBef>
                <a:spcPts val="600"/>
              </a:spcBef>
              <a:spcAft>
                <a:spcPts val="600"/>
              </a:spcAft>
              <a:buClr>
                <a:srgbClr val="000000"/>
              </a:buClr>
              <a:buSzPct val="100000"/>
              <a:buFont typeface="Arial" pitchFamily="-72" charset="0"/>
              <a:buChar char="•"/>
              <a:tabLst/>
              <a:defRPr/>
            </a:pP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Dr Partridge: A 50-year-old woman with ER-positive, HER2-positive </a:t>
            </a:r>
            <a:r>
              <a:rPr kumimoji="0" lang="en-US" sz="2000" b="0" i="0" u="none" strike="noStrike" kern="0" cap="none" spc="0" normalizeH="0" baseline="0" noProof="0" dirty="0" err="1">
                <a:ln>
                  <a:noFill/>
                </a:ln>
                <a:solidFill>
                  <a:srgbClr val="000000"/>
                </a:solidFill>
                <a:effectLst/>
                <a:uLnTx/>
                <a:uFillTx/>
                <a:latin typeface="Calibri" charset="0"/>
                <a:ea typeface="MS PGothic" pitchFamily="34" charset="-128"/>
              </a:rPr>
              <a:t>mBC</a:t>
            </a:r>
            <a:endPar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endParaRPr>
          </a:p>
          <a:p>
            <a:pPr marL="98425" indent="0">
              <a:lnSpc>
                <a:spcPct val="100000"/>
              </a:lnSpc>
              <a:spcBef>
                <a:spcPts val="600"/>
              </a:spcBef>
              <a:spcAft>
                <a:spcPts val="600"/>
              </a:spcAft>
              <a:buNone/>
            </a:pPr>
            <a:r>
              <a:rPr lang="en-US" sz="2100" dirty="0">
                <a:solidFill>
                  <a:schemeClr val="bg1"/>
                </a:solidFill>
              </a:rPr>
              <a:t>Module 3: Considerations in the Care of Patients with Localized HER2-Positive Breast Cancer </a:t>
            </a:r>
          </a:p>
          <a:p>
            <a:pPr>
              <a:spcBef>
                <a:spcPts val="600"/>
              </a:spcBef>
              <a:spcAft>
                <a:spcPts val="600"/>
              </a:spcAft>
            </a:pPr>
            <a:r>
              <a:rPr lang="en-US" sz="2000" b="0" dirty="0"/>
              <a:t>Dr Mahtani: A 44-year-old woman with 5-cm ER-positive, HER2-positive localized breast cancer</a:t>
            </a:r>
          </a:p>
          <a:p>
            <a:pPr>
              <a:spcBef>
                <a:spcPts val="600"/>
              </a:spcBef>
              <a:spcAft>
                <a:spcPts val="600"/>
              </a:spcAft>
            </a:pPr>
            <a:r>
              <a:rPr lang="en-US" sz="2000" b="0" dirty="0"/>
              <a:t>Dr </a:t>
            </a:r>
            <a:r>
              <a:rPr lang="en-US" sz="2000" b="0" dirty="0" err="1"/>
              <a:t>O’Regan</a:t>
            </a:r>
            <a:r>
              <a:rPr lang="en-US" sz="2000" b="0" dirty="0"/>
              <a:t>: A 53-year-old woman with 4.5-mm ER-positive, HER2-positive breast cancer</a:t>
            </a:r>
          </a:p>
        </p:txBody>
      </p:sp>
    </p:spTree>
    <p:extLst>
      <p:ext uri="{BB962C8B-B14F-4D97-AF65-F5344CB8AC3E}">
        <p14:creationId xmlns:p14="http://schemas.microsoft.com/office/powerpoint/2010/main" val="11480077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889FE-0B06-8641-BF31-8A4BD81F957B}"/>
              </a:ext>
            </a:extLst>
          </p:cNvPr>
          <p:cNvSpPr>
            <a:spLocks noGrp="1"/>
          </p:cNvSpPr>
          <p:nvPr>
            <p:ph type="title"/>
          </p:nvPr>
        </p:nvSpPr>
        <p:spPr>
          <a:xfrm>
            <a:off x="741979" y="469282"/>
            <a:ext cx="10992821" cy="1143000"/>
          </a:xfrm>
        </p:spPr>
        <p:txBody>
          <a:bodyPr/>
          <a:lstStyle/>
          <a:p>
            <a:pPr algn="l"/>
            <a:r>
              <a:rPr lang="en-US" sz="2800" dirty="0"/>
              <a:t>Which neoadjuvant systemic therapy, if any, would you generally recommend for a 65-year-old patient with a </a:t>
            </a:r>
            <a:r>
              <a:rPr lang="en-US" sz="2800" u="sng" dirty="0"/>
              <a:t>2.5-cm</a:t>
            </a:r>
            <a:r>
              <a:rPr lang="en-US" sz="2800" dirty="0"/>
              <a:t>, ER-negative, </a:t>
            </a:r>
            <a:br>
              <a:rPr lang="en-US" sz="2800" dirty="0"/>
            </a:br>
            <a:r>
              <a:rPr lang="en-US" sz="2800" dirty="0"/>
              <a:t>HER2-positive, clinically node-negative infiltrating ductal carcinoma (IDC)? </a:t>
            </a:r>
          </a:p>
        </p:txBody>
      </p:sp>
      <p:graphicFrame>
        <p:nvGraphicFramePr>
          <p:cNvPr id="6" name="Chart 5">
            <a:extLst>
              <a:ext uri="{FF2B5EF4-FFF2-40B4-BE49-F238E27FC236}">
                <a16:creationId xmlns:a16="http://schemas.microsoft.com/office/drawing/2014/main" id="{5761DC5A-64A1-894C-AD5E-8EC390E922D3}"/>
              </a:ext>
            </a:extLst>
          </p:cNvPr>
          <p:cNvGraphicFramePr/>
          <p:nvPr/>
        </p:nvGraphicFramePr>
        <p:xfrm>
          <a:off x="5257800" y="1612282"/>
          <a:ext cx="6629400" cy="4495836"/>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 Box 4">
            <a:extLst>
              <a:ext uri="{FF2B5EF4-FFF2-40B4-BE49-F238E27FC236}">
                <a16:creationId xmlns:a16="http://schemas.microsoft.com/office/drawing/2014/main" id="{08E49ABC-F7F8-B54C-9C10-DC82F45273F2}"/>
              </a:ext>
            </a:extLst>
          </p:cNvPr>
          <p:cNvSpPr txBox="1">
            <a:spLocks noChangeArrowheads="1"/>
          </p:cNvSpPr>
          <p:nvPr/>
        </p:nvSpPr>
        <p:spPr bwMode="auto">
          <a:xfrm>
            <a:off x="1374796" y="1954575"/>
            <a:ext cx="3990975" cy="19719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ts val="224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TCHP (TCH/</a:t>
            </a:r>
            <a:r>
              <a:rPr kumimoji="0" lang="en-US" sz="2200" b="1" i="0" u="none" strike="noStrike" kern="1200" cap="none" spc="0" normalizeH="0" baseline="0" noProof="0" dirty="0" err="1">
                <a:ln>
                  <a:noFill/>
                </a:ln>
                <a:solidFill>
                  <a:srgbClr val="002B50"/>
                </a:solidFill>
                <a:effectLst/>
                <a:uLnTx/>
                <a:uFillTx/>
                <a:latin typeface="Arial" charset="0"/>
                <a:ea typeface="ＭＳ Ｐゴシック" charset="0"/>
              </a:rPr>
              <a:t>pertuzumab</a:t>
            </a: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 </a:t>
            </a:r>
            <a:endParaRPr kumimoji="0" lang="en-US" sz="2200" b="1" i="0" u="none" strike="noStrike" kern="1200" cap="none" spc="0" normalizeH="0" baseline="0" noProof="0" dirty="0">
              <a:ln>
                <a:noFill/>
              </a:ln>
              <a:solidFill>
                <a:srgbClr val="002B50"/>
              </a:solidFill>
              <a:effectLst/>
              <a:uLnTx/>
              <a:uFillTx/>
              <a:latin typeface="Arial" charset="0"/>
              <a:ea typeface="Arial" charset="0"/>
              <a:cs typeface="Arial" charset="0"/>
            </a:endParaRPr>
          </a:p>
        </p:txBody>
      </p:sp>
      <p:sp>
        <p:nvSpPr>
          <p:cNvPr id="10" name="Text Box 4">
            <a:extLst>
              <a:ext uri="{FF2B5EF4-FFF2-40B4-BE49-F238E27FC236}">
                <a16:creationId xmlns:a16="http://schemas.microsoft.com/office/drawing/2014/main" id="{FD1FD144-C413-0E4C-8758-0B1AD42F6900}"/>
              </a:ext>
            </a:extLst>
          </p:cNvPr>
          <p:cNvSpPr txBox="1">
            <a:spLocks noChangeArrowheads="1"/>
          </p:cNvSpPr>
          <p:nvPr/>
        </p:nvSpPr>
        <p:spPr bwMode="auto">
          <a:xfrm>
            <a:off x="762000" y="3068575"/>
            <a:ext cx="4603772" cy="19719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ts val="224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Paclitaxel/trastuzumab </a:t>
            </a:r>
          </a:p>
        </p:txBody>
      </p:sp>
      <p:sp>
        <p:nvSpPr>
          <p:cNvPr id="12" name="Text Box 4">
            <a:extLst>
              <a:ext uri="{FF2B5EF4-FFF2-40B4-BE49-F238E27FC236}">
                <a16:creationId xmlns:a16="http://schemas.microsoft.com/office/drawing/2014/main" id="{1530D4C0-F2EA-AE46-8CCB-A6B5919C7622}"/>
              </a:ext>
            </a:extLst>
          </p:cNvPr>
          <p:cNvSpPr txBox="1">
            <a:spLocks noChangeArrowheads="1"/>
          </p:cNvSpPr>
          <p:nvPr/>
        </p:nvSpPr>
        <p:spPr bwMode="auto">
          <a:xfrm>
            <a:off x="533400" y="2511574"/>
            <a:ext cx="4832372" cy="242889"/>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ts val="224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Paclitaxel/trastuzumab/</a:t>
            </a:r>
            <a:r>
              <a:rPr kumimoji="0" lang="en-US" sz="2200" b="1" i="0" u="none" strike="noStrike" kern="1200" cap="none" spc="0" normalizeH="0" baseline="0" noProof="0" dirty="0" err="1">
                <a:ln>
                  <a:noFill/>
                </a:ln>
                <a:solidFill>
                  <a:srgbClr val="002B50"/>
                </a:solidFill>
                <a:effectLst/>
                <a:uLnTx/>
                <a:uFillTx/>
                <a:latin typeface="Arial" charset="0"/>
                <a:ea typeface="ＭＳ Ｐゴシック" charset="0"/>
              </a:rPr>
              <a:t>pertuzumab</a:t>
            </a: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 </a:t>
            </a:r>
          </a:p>
        </p:txBody>
      </p:sp>
      <p:sp>
        <p:nvSpPr>
          <p:cNvPr id="3" name="Rectangle 2">
            <a:extLst>
              <a:ext uri="{FF2B5EF4-FFF2-40B4-BE49-F238E27FC236}">
                <a16:creationId xmlns:a16="http://schemas.microsoft.com/office/drawing/2014/main" id="{41E5027E-6260-E649-8043-3EE1AF511D3B}"/>
              </a:ext>
            </a:extLst>
          </p:cNvPr>
          <p:cNvSpPr/>
          <p:nvPr/>
        </p:nvSpPr>
        <p:spPr>
          <a:xfrm>
            <a:off x="304800" y="6377597"/>
            <a:ext cx="3441968"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Helvetica" pitchFamily="2" charset="0"/>
                <a:ea typeface="ＭＳ Ｐゴシック" charset="0"/>
              </a:rPr>
              <a:t>Survey of live webinar audience</a:t>
            </a:r>
          </a:p>
        </p:txBody>
      </p:sp>
      <p:sp>
        <p:nvSpPr>
          <p:cNvPr id="13" name="Rectangle 12">
            <a:extLst>
              <a:ext uri="{FF2B5EF4-FFF2-40B4-BE49-F238E27FC236}">
                <a16:creationId xmlns:a16="http://schemas.microsoft.com/office/drawing/2014/main" id="{484D6285-B966-B047-B897-536AD8C2A344}"/>
              </a:ext>
            </a:extLst>
          </p:cNvPr>
          <p:cNvSpPr/>
          <p:nvPr/>
        </p:nvSpPr>
        <p:spPr>
          <a:xfrm>
            <a:off x="304800" y="5936726"/>
            <a:ext cx="870751"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Helvetica" pitchFamily="2" charset="0"/>
                <a:ea typeface="ＭＳ Ｐゴシック" charset="0"/>
              </a:rPr>
              <a:t>N = 54</a:t>
            </a:r>
          </a:p>
        </p:txBody>
      </p:sp>
      <p:sp>
        <p:nvSpPr>
          <p:cNvPr id="11" name="Text Box 4">
            <a:extLst>
              <a:ext uri="{FF2B5EF4-FFF2-40B4-BE49-F238E27FC236}">
                <a16:creationId xmlns:a16="http://schemas.microsoft.com/office/drawing/2014/main" id="{30855899-2067-FB49-968A-89D9DAD1AA00}"/>
              </a:ext>
            </a:extLst>
          </p:cNvPr>
          <p:cNvSpPr txBox="1">
            <a:spLocks noChangeArrowheads="1"/>
          </p:cNvSpPr>
          <p:nvPr/>
        </p:nvSpPr>
        <p:spPr bwMode="auto">
          <a:xfrm>
            <a:off x="533400" y="3643280"/>
            <a:ext cx="4832372" cy="19719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ts val="224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TCH (docetaxel/carboplatin/trastuzumab) </a:t>
            </a:r>
          </a:p>
        </p:txBody>
      </p:sp>
      <p:sp>
        <p:nvSpPr>
          <p:cNvPr id="14" name="Text Box 4">
            <a:extLst>
              <a:ext uri="{FF2B5EF4-FFF2-40B4-BE49-F238E27FC236}">
                <a16:creationId xmlns:a16="http://schemas.microsoft.com/office/drawing/2014/main" id="{5FF62E31-A56B-CF4F-ADA8-F0B9CC75ACAA}"/>
              </a:ext>
            </a:extLst>
          </p:cNvPr>
          <p:cNvSpPr txBox="1">
            <a:spLocks noChangeArrowheads="1"/>
          </p:cNvSpPr>
          <p:nvPr/>
        </p:nvSpPr>
        <p:spPr bwMode="auto">
          <a:xfrm>
            <a:off x="76200" y="4227405"/>
            <a:ext cx="5289572" cy="36272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ts val="224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ACTH (doxorubicin/cyclophosphamide/</a:t>
            </a:r>
            <a:b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b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paclitaxel/trastuzumab) </a:t>
            </a:r>
          </a:p>
        </p:txBody>
      </p:sp>
      <p:sp>
        <p:nvSpPr>
          <p:cNvPr id="15" name="Text Box 4">
            <a:extLst>
              <a:ext uri="{FF2B5EF4-FFF2-40B4-BE49-F238E27FC236}">
                <a16:creationId xmlns:a16="http://schemas.microsoft.com/office/drawing/2014/main" id="{71B2160F-E4D1-754E-BDDC-942913A95D2C}"/>
              </a:ext>
            </a:extLst>
          </p:cNvPr>
          <p:cNvSpPr txBox="1">
            <a:spLocks noChangeArrowheads="1"/>
          </p:cNvSpPr>
          <p:nvPr/>
        </p:nvSpPr>
        <p:spPr bwMode="auto">
          <a:xfrm>
            <a:off x="457200" y="4862113"/>
            <a:ext cx="4908572" cy="19719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ts val="224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ACTHP (ACTH/</a:t>
            </a:r>
            <a:r>
              <a:rPr kumimoji="0" lang="en-US" sz="2200" b="1" i="0" u="none" strike="noStrike" kern="1200" cap="none" spc="0" normalizeH="0" baseline="0" noProof="0" dirty="0" err="1">
                <a:ln>
                  <a:noFill/>
                </a:ln>
                <a:solidFill>
                  <a:srgbClr val="002B50"/>
                </a:solidFill>
                <a:effectLst/>
                <a:uLnTx/>
                <a:uFillTx/>
                <a:latin typeface="Arial" charset="0"/>
                <a:ea typeface="ＭＳ Ｐゴシック" charset="0"/>
              </a:rPr>
              <a:t>pertuzumab</a:t>
            </a: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 </a:t>
            </a:r>
          </a:p>
        </p:txBody>
      </p:sp>
      <p:sp>
        <p:nvSpPr>
          <p:cNvPr id="16" name="Text Box 4">
            <a:extLst>
              <a:ext uri="{FF2B5EF4-FFF2-40B4-BE49-F238E27FC236}">
                <a16:creationId xmlns:a16="http://schemas.microsoft.com/office/drawing/2014/main" id="{80916DEF-EFB9-F541-9AC3-3B748387C839}"/>
              </a:ext>
            </a:extLst>
          </p:cNvPr>
          <p:cNvSpPr txBox="1">
            <a:spLocks noChangeArrowheads="1"/>
          </p:cNvSpPr>
          <p:nvPr/>
        </p:nvSpPr>
        <p:spPr bwMode="auto">
          <a:xfrm>
            <a:off x="457200" y="5373414"/>
            <a:ext cx="4908572" cy="19719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ts val="224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None </a:t>
            </a:r>
          </a:p>
        </p:txBody>
      </p:sp>
    </p:spTree>
    <p:extLst>
      <p:ext uri="{BB962C8B-B14F-4D97-AF65-F5344CB8AC3E}">
        <p14:creationId xmlns:p14="http://schemas.microsoft.com/office/powerpoint/2010/main" val="34376613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889FE-0B06-8641-BF31-8A4BD81F957B}"/>
              </a:ext>
            </a:extLst>
          </p:cNvPr>
          <p:cNvSpPr>
            <a:spLocks noGrp="1"/>
          </p:cNvSpPr>
          <p:nvPr>
            <p:ph type="title"/>
          </p:nvPr>
        </p:nvSpPr>
        <p:spPr>
          <a:xfrm>
            <a:off x="741979" y="585928"/>
            <a:ext cx="10383221" cy="1143000"/>
          </a:xfrm>
        </p:spPr>
        <p:txBody>
          <a:bodyPr/>
          <a:lstStyle/>
          <a:p>
            <a:pPr algn="l"/>
            <a:r>
              <a:rPr lang="en-US" sz="2800" dirty="0"/>
              <a:t>A 65-year-old woman with a 3.4-cm, ER-negative, HER2-positive IDC with biopsy-proven positive axillary nodes and receives neoadjuvant TCHP. Regulatory and reimbursement issues aside, what adjuvant </a:t>
            </a:r>
            <a:r>
              <a:rPr lang="en-US" sz="2800" u="sng" dirty="0"/>
              <a:t>anti-HER2 therapy</a:t>
            </a:r>
            <a:r>
              <a:rPr lang="en-US" sz="2800" dirty="0"/>
              <a:t> would you recommend if at surgery the patient were found to have a pathologic complete response? </a:t>
            </a:r>
          </a:p>
        </p:txBody>
      </p:sp>
      <p:graphicFrame>
        <p:nvGraphicFramePr>
          <p:cNvPr id="6" name="Chart 5">
            <a:extLst>
              <a:ext uri="{FF2B5EF4-FFF2-40B4-BE49-F238E27FC236}">
                <a16:creationId xmlns:a16="http://schemas.microsoft.com/office/drawing/2014/main" id="{5761DC5A-64A1-894C-AD5E-8EC390E922D3}"/>
              </a:ext>
            </a:extLst>
          </p:cNvPr>
          <p:cNvGraphicFramePr/>
          <p:nvPr/>
        </p:nvGraphicFramePr>
        <p:xfrm>
          <a:off x="4876800" y="2094908"/>
          <a:ext cx="6781800" cy="4013210"/>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 Box 4">
            <a:extLst>
              <a:ext uri="{FF2B5EF4-FFF2-40B4-BE49-F238E27FC236}">
                <a16:creationId xmlns:a16="http://schemas.microsoft.com/office/drawing/2014/main" id="{08E49ABC-F7F8-B54C-9C10-DC82F45273F2}"/>
              </a:ext>
            </a:extLst>
          </p:cNvPr>
          <p:cNvSpPr txBox="1">
            <a:spLocks noChangeArrowheads="1"/>
          </p:cNvSpPr>
          <p:nvPr/>
        </p:nvSpPr>
        <p:spPr bwMode="auto">
          <a:xfrm>
            <a:off x="917596" y="2454838"/>
            <a:ext cx="3990975" cy="19719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ts val="224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Trastuzumab/</a:t>
            </a:r>
            <a:r>
              <a:rPr kumimoji="0" lang="en-US" sz="2200" b="1" i="0" u="none" strike="noStrike" kern="1200" cap="none" spc="0" normalizeH="0" baseline="0" noProof="0" dirty="0" err="1">
                <a:ln>
                  <a:noFill/>
                </a:ln>
                <a:solidFill>
                  <a:srgbClr val="002B50"/>
                </a:solidFill>
                <a:effectLst/>
                <a:uLnTx/>
                <a:uFillTx/>
                <a:latin typeface="Arial" charset="0"/>
                <a:ea typeface="ＭＳ Ｐゴシック" charset="0"/>
              </a:rPr>
              <a:t>pertuzumab</a:t>
            </a: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 </a:t>
            </a:r>
            <a:endParaRPr kumimoji="0" lang="en-US" sz="2200" b="1" i="0" u="none" strike="noStrike" kern="1200" cap="none" spc="0" normalizeH="0" baseline="0" noProof="0" dirty="0">
              <a:ln>
                <a:noFill/>
              </a:ln>
              <a:solidFill>
                <a:srgbClr val="002B50"/>
              </a:solidFill>
              <a:effectLst/>
              <a:uLnTx/>
              <a:uFillTx/>
              <a:latin typeface="Arial" charset="0"/>
              <a:ea typeface="Arial" charset="0"/>
              <a:cs typeface="Arial" charset="0"/>
            </a:endParaRPr>
          </a:p>
        </p:txBody>
      </p:sp>
      <p:sp>
        <p:nvSpPr>
          <p:cNvPr id="10" name="Text Box 4">
            <a:extLst>
              <a:ext uri="{FF2B5EF4-FFF2-40B4-BE49-F238E27FC236}">
                <a16:creationId xmlns:a16="http://schemas.microsoft.com/office/drawing/2014/main" id="{FD1FD144-C413-0E4C-8758-0B1AD42F6900}"/>
              </a:ext>
            </a:extLst>
          </p:cNvPr>
          <p:cNvSpPr txBox="1">
            <a:spLocks noChangeArrowheads="1"/>
          </p:cNvSpPr>
          <p:nvPr/>
        </p:nvSpPr>
        <p:spPr bwMode="auto">
          <a:xfrm>
            <a:off x="304800" y="3632445"/>
            <a:ext cx="4603772" cy="19719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ts val="224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T-DM1 </a:t>
            </a:r>
          </a:p>
        </p:txBody>
      </p:sp>
      <p:sp>
        <p:nvSpPr>
          <p:cNvPr id="12" name="Text Box 4">
            <a:extLst>
              <a:ext uri="{FF2B5EF4-FFF2-40B4-BE49-F238E27FC236}">
                <a16:creationId xmlns:a16="http://schemas.microsoft.com/office/drawing/2014/main" id="{1530D4C0-F2EA-AE46-8CCB-A6B5919C7622}"/>
              </a:ext>
            </a:extLst>
          </p:cNvPr>
          <p:cNvSpPr txBox="1">
            <a:spLocks noChangeArrowheads="1"/>
          </p:cNvSpPr>
          <p:nvPr/>
        </p:nvSpPr>
        <p:spPr bwMode="auto">
          <a:xfrm>
            <a:off x="533400" y="3031174"/>
            <a:ext cx="4375172" cy="19719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ts val="224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Trastuzumab/</a:t>
            </a:r>
            <a:r>
              <a:rPr kumimoji="0" lang="en-US" sz="2200" b="1" i="0" u="none" strike="noStrike" kern="1200" cap="none" spc="0" normalizeH="0" baseline="0" noProof="0" dirty="0" err="1">
                <a:ln>
                  <a:noFill/>
                </a:ln>
                <a:solidFill>
                  <a:srgbClr val="002B50"/>
                </a:solidFill>
                <a:effectLst/>
                <a:uLnTx/>
                <a:uFillTx/>
                <a:latin typeface="Arial" charset="0"/>
                <a:ea typeface="ＭＳ Ｐゴシック" charset="0"/>
              </a:rPr>
              <a:t>pertuzumab</a:t>
            </a: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 </a:t>
            </a: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sym typeface="Wingdings" pitchFamily="2" charset="2"/>
              </a:rPr>
              <a:t> </a:t>
            </a: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neratinib </a:t>
            </a:r>
          </a:p>
        </p:txBody>
      </p:sp>
      <p:sp>
        <p:nvSpPr>
          <p:cNvPr id="3" name="Rectangle 2">
            <a:extLst>
              <a:ext uri="{FF2B5EF4-FFF2-40B4-BE49-F238E27FC236}">
                <a16:creationId xmlns:a16="http://schemas.microsoft.com/office/drawing/2014/main" id="{41E5027E-6260-E649-8043-3EE1AF511D3B}"/>
              </a:ext>
            </a:extLst>
          </p:cNvPr>
          <p:cNvSpPr/>
          <p:nvPr/>
        </p:nvSpPr>
        <p:spPr>
          <a:xfrm>
            <a:off x="304800" y="6377597"/>
            <a:ext cx="3441968"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Helvetica" pitchFamily="2" charset="0"/>
                <a:ea typeface="ＭＳ Ｐゴシック" charset="0"/>
              </a:rPr>
              <a:t>Survey of live webinar audience</a:t>
            </a:r>
          </a:p>
        </p:txBody>
      </p:sp>
      <p:sp>
        <p:nvSpPr>
          <p:cNvPr id="13" name="Rectangle 12">
            <a:extLst>
              <a:ext uri="{FF2B5EF4-FFF2-40B4-BE49-F238E27FC236}">
                <a16:creationId xmlns:a16="http://schemas.microsoft.com/office/drawing/2014/main" id="{484D6285-B966-B047-B897-536AD8C2A344}"/>
              </a:ext>
            </a:extLst>
          </p:cNvPr>
          <p:cNvSpPr/>
          <p:nvPr/>
        </p:nvSpPr>
        <p:spPr>
          <a:xfrm>
            <a:off x="304800" y="5936726"/>
            <a:ext cx="870751"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Helvetica" pitchFamily="2" charset="0"/>
                <a:ea typeface="ＭＳ Ｐゴシック" charset="0"/>
              </a:rPr>
              <a:t>N = 63</a:t>
            </a:r>
          </a:p>
        </p:txBody>
      </p:sp>
      <p:sp>
        <p:nvSpPr>
          <p:cNvPr id="11" name="Text Box 4">
            <a:extLst>
              <a:ext uri="{FF2B5EF4-FFF2-40B4-BE49-F238E27FC236}">
                <a16:creationId xmlns:a16="http://schemas.microsoft.com/office/drawing/2014/main" id="{30855899-2067-FB49-968A-89D9DAD1AA00}"/>
              </a:ext>
            </a:extLst>
          </p:cNvPr>
          <p:cNvSpPr txBox="1">
            <a:spLocks noChangeArrowheads="1"/>
          </p:cNvSpPr>
          <p:nvPr/>
        </p:nvSpPr>
        <p:spPr bwMode="auto">
          <a:xfrm>
            <a:off x="304800" y="4224192"/>
            <a:ext cx="4603772" cy="24017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ts val="224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Trastuzumab </a:t>
            </a:r>
          </a:p>
        </p:txBody>
      </p:sp>
      <p:sp>
        <p:nvSpPr>
          <p:cNvPr id="14" name="Text Box 4">
            <a:extLst>
              <a:ext uri="{FF2B5EF4-FFF2-40B4-BE49-F238E27FC236}">
                <a16:creationId xmlns:a16="http://schemas.microsoft.com/office/drawing/2014/main" id="{5FF62E31-A56B-CF4F-ADA8-F0B9CC75ACAA}"/>
              </a:ext>
            </a:extLst>
          </p:cNvPr>
          <p:cNvSpPr txBox="1">
            <a:spLocks noChangeArrowheads="1"/>
          </p:cNvSpPr>
          <p:nvPr/>
        </p:nvSpPr>
        <p:spPr bwMode="auto">
          <a:xfrm>
            <a:off x="533400" y="4804398"/>
            <a:ext cx="4375172" cy="19719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ts val="224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T-DM1 </a:t>
            </a: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sym typeface="Wingdings" pitchFamily="2" charset="2"/>
              </a:rPr>
              <a:t> </a:t>
            </a: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neratinib </a:t>
            </a:r>
          </a:p>
        </p:txBody>
      </p:sp>
      <p:sp>
        <p:nvSpPr>
          <p:cNvPr id="15" name="Text Box 4">
            <a:extLst>
              <a:ext uri="{FF2B5EF4-FFF2-40B4-BE49-F238E27FC236}">
                <a16:creationId xmlns:a16="http://schemas.microsoft.com/office/drawing/2014/main" id="{CC566504-D19B-004C-8246-CE94B2C977A0}"/>
              </a:ext>
            </a:extLst>
          </p:cNvPr>
          <p:cNvSpPr txBox="1">
            <a:spLocks noChangeArrowheads="1"/>
          </p:cNvSpPr>
          <p:nvPr/>
        </p:nvSpPr>
        <p:spPr bwMode="auto">
          <a:xfrm>
            <a:off x="533400" y="5424228"/>
            <a:ext cx="4375172" cy="19719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ts val="224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Trastuzumab </a:t>
            </a: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sym typeface="Wingdings" pitchFamily="2" charset="2"/>
              </a:rPr>
              <a:t> </a:t>
            </a: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neratinib </a:t>
            </a:r>
          </a:p>
        </p:txBody>
      </p:sp>
    </p:spTree>
    <p:extLst>
      <p:ext uri="{BB962C8B-B14F-4D97-AF65-F5344CB8AC3E}">
        <p14:creationId xmlns:p14="http://schemas.microsoft.com/office/powerpoint/2010/main" val="31690047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D8C522-6CB0-BB40-9212-78B8742FEE11}"/>
              </a:ext>
            </a:extLst>
          </p:cNvPr>
          <p:cNvSpPr>
            <a:spLocks noGrp="1"/>
          </p:cNvSpPr>
          <p:nvPr>
            <p:ph type="title"/>
          </p:nvPr>
        </p:nvSpPr>
        <p:spPr>
          <a:xfrm>
            <a:off x="641732" y="273499"/>
            <a:ext cx="8352927" cy="1143000"/>
          </a:xfrm>
        </p:spPr>
        <p:txBody>
          <a:bodyPr/>
          <a:lstStyle/>
          <a:p>
            <a:pPr algn="l"/>
            <a:r>
              <a:rPr lang="en-US" sz="2900" dirty="0">
                <a:solidFill>
                  <a:srgbClr val="0432FF"/>
                </a:solidFill>
              </a:rPr>
              <a:t>Case Presentation – Dr Mahtani: A 44-year-old woman </a:t>
            </a:r>
            <a:r>
              <a:rPr lang="en-US" sz="2900">
                <a:solidFill>
                  <a:srgbClr val="0432FF"/>
                </a:solidFill>
              </a:rPr>
              <a:t>with 5-cm ER-positive</a:t>
            </a:r>
            <a:r>
              <a:rPr lang="en-US" sz="2900" dirty="0">
                <a:solidFill>
                  <a:srgbClr val="0432FF"/>
                </a:solidFill>
              </a:rPr>
              <a:t>, HER2-positive localized breast cancer</a:t>
            </a:r>
          </a:p>
        </p:txBody>
      </p:sp>
      <p:sp>
        <p:nvSpPr>
          <p:cNvPr id="4" name="Content Placeholder 3">
            <a:extLst>
              <a:ext uri="{FF2B5EF4-FFF2-40B4-BE49-F238E27FC236}">
                <a16:creationId xmlns:a16="http://schemas.microsoft.com/office/drawing/2014/main" id="{10276FAF-5E5D-FB44-9841-186EA9916FD5}"/>
              </a:ext>
            </a:extLst>
          </p:cNvPr>
          <p:cNvSpPr>
            <a:spLocks noGrp="1"/>
          </p:cNvSpPr>
          <p:nvPr>
            <p:ph idx="1"/>
          </p:nvPr>
        </p:nvSpPr>
        <p:spPr>
          <a:xfrm>
            <a:off x="607433" y="1611538"/>
            <a:ext cx="10784457" cy="5159223"/>
          </a:xfrm>
        </p:spPr>
        <p:txBody>
          <a:bodyPr/>
          <a:lstStyle/>
          <a:p>
            <a:pPr marL="342900" indent="-342900">
              <a:spcBef>
                <a:spcPts val="800"/>
              </a:spcBef>
              <a:spcAft>
                <a:spcPts val="0"/>
              </a:spcAft>
            </a:pPr>
            <a:r>
              <a:rPr lang="en-US" sz="2000" b="0" dirty="0">
                <a:solidFill>
                  <a:schemeClr val="tx1"/>
                </a:solidFill>
              </a:rPr>
              <a:t>1/2020: Presents with palpable right breast mass and bloody nipple discharge from </a:t>
            </a:r>
            <a:br>
              <a:rPr lang="en-US" sz="2000" b="0" dirty="0">
                <a:solidFill>
                  <a:schemeClr val="tx1"/>
                </a:solidFill>
              </a:rPr>
            </a:br>
            <a:r>
              <a:rPr lang="en-US" sz="2000" b="0" dirty="0">
                <a:solidFill>
                  <a:schemeClr val="tx1"/>
                </a:solidFill>
              </a:rPr>
              <a:t>the left nipple she had noted back in July 2019 but attributed to having stopped </a:t>
            </a:r>
            <a:br>
              <a:rPr lang="en-US" sz="2000" b="0" dirty="0">
                <a:solidFill>
                  <a:schemeClr val="tx1"/>
                </a:solidFill>
              </a:rPr>
            </a:br>
            <a:r>
              <a:rPr lang="en-US" sz="2000" b="0" dirty="0">
                <a:solidFill>
                  <a:schemeClr val="tx1"/>
                </a:solidFill>
              </a:rPr>
              <a:t>breast feeding </a:t>
            </a:r>
          </a:p>
          <a:p>
            <a:pPr marL="735013" lvl="1" indent="-342900">
              <a:spcBef>
                <a:spcPts val="300"/>
              </a:spcBef>
              <a:spcAft>
                <a:spcPts val="0"/>
              </a:spcAft>
            </a:pPr>
            <a:r>
              <a:rPr lang="en-US" sz="2000" b="0" dirty="0">
                <a:solidFill>
                  <a:schemeClr val="tx1"/>
                </a:solidFill>
              </a:rPr>
              <a:t>Imaging: multi focal disease in the right breast with largest mass 5-cm extending to subareolar region, prominent right axillary nodes. </a:t>
            </a:r>
          </a:p>
          <a:p>
            <a:pPr marL="735013" lvl="1" indent="-342900">
              <a:spcBef>
                <a:spcPts val="300"/>
              </a:spcBef>
              <a:spcAft>
                <a:spcPts val="0"/>
              </a:spcAft>
            </a:pPr>
            <a:r>
              <a:rPr lang="en-US" sz="2000" b="0" dirty="0">
                <a:solidFill>
                  <a:schemeClr val="tx1"/>
                </a:solidFill>
              </a:rPr>
              <a:t>Biopsy: right breast mass and node IDC, grade 3, ER98%, PR25%, HER2 3+</a:t>
            </a:r>
          </a:p>
          <a:p>
            <a:pPr marL="735013" lvl="1" indent="-342900">
              <a:spcBef>
                <a:spcPts val="300"/>
              </a:spcBef>
              <a:spcAft>
                <a:spcPts val="0"/>
              </a:spcAft>
            </a:pPr>
            <a:r>
              <a:rPr lang="en-US" sz="2000" b="0" dirty="0">
                <a:solidFill>
                  <a:schemeClr val="tx1"/>
                </a:solidFill>
              </a:rPr>
              <a:t>Biopsy: Left breast with multi-focal disease, no abnormal nodes. Biopsy of largest LEFT breast mass (2cm), IDC, grade 1, ER95%, PR 50%, HER2 1+</a:t>
            </a:r>
          </a:p>
          <a:p>
            <a:pPr marL="342900" indent="-342900">
              <a:spcBef>
                <a:spcPts val="800"/>
              </a:spcBef>
              <a:spcAft>
                <a:spcPts val="0"/>
              </a:spcAft>
            </a:pPr>
            <a:r>
              <a:rPr lang="en-US" sz="2000" b="0" dirty="0">
                <a:solidFill>
                  <a:schemeClr val="tx1"/>
                </a:solidFill>
              </a:rPr>
              <a:t>Genetic testing: negative (multi-gene panel)</a:t>
            </a:r>
          </a:p>
          <a:p>
            <a:pPr marL="342900" indent="-342900">
              <a:spcBef>
                <a:spcPts val="800"/>
              </a:spcBef>
              <a:spcAft>
                <a:spcPts val="0"/>
              </a:spcAft>
            </a:pPr>
            <a:r>
              <a:rPr lang="en-US" sz="2000" b="0" dirty="0">
                <a:solidFill>
                  <a:schemeClr val="tx1"/>
                </a:solidFill>
              </a:rPr>
              <a:t>Neoadjuvant TCHP → surgery → complete response on right side, residual low grade IDC, 2cm on left, 0/2 SLN</a:t>
            </a:r>
          </a:p>
          <a:p>
            <a:pPr marL="342900" indent="-342900">
              <a:spcBef>
                <a:spcPts val="800"/>
              </a:spcBef>
              <a:spcAft>
                <a:spcPts val="0"/>
              </a:spcAft>
            </a:pPr>
            <a:r>
              <a:rPr lang="en-US" sz="2000" b="0" dirty="0">
                <a:solidFill>
                  <a:schemeClr val="tx1"/>
                </a:solidFill>
              </a:rPr>
              <a:t>Completed adjuvant radiation and HP; given OFS and AI</a:t>
            </a:r>
          </a:p>
          <a:p>
            <a:pPr marL="0" indent="0">
              <a:spcBef>
                <a:spcPts val="2000"/>
              </a:spcBef>
              <a:spcAft>
                <a:spcPts val="0"/>
              </a:spcAft>
              <a:buNone/>
            </a:pPr>
            <a:r>
              <a:rPr lang="en-US" sz="2000" dirty="0">
                <a:sym typeface="Wingdings" pitchFamily="2" charset="2"/>
              </a:rPr>
              <a:t>Question</a:t>
            </a:r>
            <a:endParaRPr lang="en-US" sz="2000" b="0" dirty="0">
              <a:sym typeface="Wingdings" pitchFamily="2" charset="2"/>
            </a:endParaRPr>
          </a:p>
          <a:p>
            <a:pPr lvl="0">
              <a:spcBef>
                <a:spcPts val="800"/>
              </a:spcBef>
              <a:spcAft>
                <a:spcPts val="0"/>
              </a:spcAft>
            </a:pPr>
            <a:r>
              <a:rPr lang="en-US" sz="2000" b="0" dirty="0">
                <a:sym typeface="Wingdings" pitchFamily="2" charset="2"/>
              </a:rPr>
              <a:t>Would you offer this patient extended adjuvant therapy with neratinib?</a:t>
            </a:r>
          </a:p>
        </p:txBody>
      </p:sp>
      <p:sp>
        <p:nvSpPr>
          <p:cNvPr id="7" name="Text Box 7">
            <a:extLst>
              <a:ext uri="{FF2B5EF4-FFF2-40B4-BE49-F238E27FC236}">
                <a16:creationId xmlns:a16="http://schemas.microsoft.com/office/drawing/2014/main" id="{150524DA-F49F-FB40-8408-197EA0FF9D63}"/>
              </a:ext>
            </a:extLst>
          </p:cNvPr>
          <p:cNvSpPr txBox="1">
            <a:spLocks noChangeArrowheads="1"/>
          </p:cNvSpPr>
          <p:nvPr/>
        </p:nvSpPr>
        <p:spPr bwMode="auto">
          <a:xfrm>
            <a:off x="9598121" y="1576612"/>
            <a:ext cx="2335134" cy="178807"/>
          </a:xfrm>
          <a:prstGeom prst="rect">
            <a:avLst/>
          </a:prstGeom>
          <a:noFill/>
          <a:ln w="9525">
            <a:noFill/>
            <a:miter lim="800000"/>
            <a:headEnd/>
            <a:tailEnd/>
          </a:ln>
        </p:spPr>
        <p:txBody>
          <a:bodyPr lIns="68580" tIns="0" rIns="0" bIns="0">
            <a:prstTxWarp prst="textNoShape">
              <a:avLst/>
            </a:prstTxWarp>
          </a:bodyPr>
          <a:lstStyle/>
          <a:p>
            <a:pPr algn="ctr"/>
            <a:r>
              <a:rPr lang="en-US" sz="1800" dirty="0">
                <a:solidFill>
                  <a:schemeClr val="tx1"/>
                </a:solidFill>
                <a:latin typeface="+mn-lt"/>
                <a:cs typeface="Calibri" panose="020F0502020204030204" pitchFamily="34" charset="0"/>
              </a:rPr>
              <a:t>Dr </a:t>
            </a:r>
            <a:r>
              <a:rPr lang="en-US" sz="1800" dirty="0">
                <a:solidFill>
                  <a:schemeClr val="tx2"/>
                </a:solidFill>
                <a:latin typeface="+mn-lt"/>
              </a:rPr>
              <a:t>Reshma Mahtani</a:t>
            </a:r>
            <a:endParaRPr lang="en-US" sz="1800" dirty="0">
              <a:solidFill>
                <a:schemeClr val="tx1"/>
              </a:solidFill>
              <a:latin typeface="+mn-lt"/>
              <a:cs typeface="Calibri" panose="020F0502020204030204" pitchFamily="34" charset="0"/>
            </a:endParaRPr>
          </a:p>
        </p:txBody>
      </p:sp>
      <p:pic>
        <p:nvPicPr>
          <p:cNvPr id="5" name="Picture 4" descr="A picture containing person, wall, indoor, person&#10;&#10;Description automatically generated">
            <a:extLst>
              <a:ext uri="{FF2B5EF4-FFF2-40B4-BE49-F238E27FC236}">
                <a16:creationId xmlns:a16="http://schemas.microsoft.com/office/drawing/2014/main" id="{43A9746F-D230-554A-8FFB-C2093BBDE9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8121" y="183323"/>
            <a:ext cx="2344103" cy="131855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233052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D8C522-6CB0-BB40-9212-78B8742FEE11}"/>
              </a:ext>
            </a:extLst>
          </p:cNvPr>
          <p:cNvSpPr>
            <a:spLocks noGrp="1"/>
          </p:cNvSpPr>
          <p:nvPr>
            <p:ph type="title"/>
          </p:nvPr>
        </p:nvSpPr>
        <p:spPr>
          <a:xfrm>
            <a:off x="911425" y="294839"/>
            <a:ext cx="8208912" cy="1143000"/>
          </a:xfrm>
        </p:spPr>
        <p:txBody>
          <a:bodyPr/>
          <a:lstStyle/>
          <a:p>
            <a:pPr algn="l"/>
            <a:r>
              <a:rPr lang="en-US" sz="2900" dirty="0">
                <a:solidFill>
                  <a:srgbClr val="0432FF"/>
                </a:solidFill>
              </a:rPr>
              <a:t>Case Presentation – Dr </a:t>
            </a:r>
            <a:r>
              <a:rPr lang="en-US" sz="2900" dirty="0" err="1">
                <a:solidFill>
                  <a:srgbClr val="0432FF"/>
                </a:solidFill>
              </a:rPr>
              <a:t>O’Regan</a:t>
            </a:r>
            <a:r>
              <a:rPr lang="en-US" sz="2900" dirty="0">
                <a:solidFill>
                  <a:srgbClr val="0432FF"/>
                </a:solidFill>
              </a:rPr>
              <a:t>: A 53-year-old woman </a:t>
            </a:r>
            <a:r>
              <a:rPr lang="en-US" sz="2900">
                <a:solidFill>
                  <a:srgbClr val="0432FF"/>
                </a:solidFill>
              </a:rPr>
              <a:t>with 4.5-mm </a:t>
            </a:r>
            <a:r>
              <a:rPr lang="en-US" sz="2900" dirty="0">
                <a:solidFill>
                  <a:srgbClr val="0432FF"/>
                </a:solidFill>
              </a:rPr>
              <a:t>ER-positive, HER2-positive breast cancer </a:t>
            </a:r>
          </a:p>
        </p:txBody>
      </p:sp>
      <p:sp>
        <p:nvSpPr>
          <p:cNvPr id="4" name="Content Placeholder 3">
            <a:extLst>
              <a:ext uri="{FF2B5EF4-FFF2-40B4-BE49-F238E27FC236}">
                <a16:creationId xmlns:a16="http://schemas.microsoft.com/office/drawing/2014/main" id="{10276FAF-5E5D-FB44-9841-186EA9916FD5}"/>
              </a:ext>
            </a:extLst>
          </p:cNvPr>
          <p:cNvSpPr>
            <a:spLocks noGrp="1"/>
          </p:cNvSpPr>
          <p:nvPr>
            <p:ph idx="1"/>
          </p:nvPr>
        </p:nvSpPr>
        <p:spPr>
          <a:xfrm>
            <a:off x="910117" y="1698777"/>
            <a:ext cx="10298451" cy="4820669"/>
          </a:xfrm>
        </p:spPr>
        <p:txBody>
          <a:bodyPr/>
          <a:lstStyle/>
          <a:p>
            <a:pPr marL="342900" indent="-342900">
              <a:spcBef>
                <a:spcPts val="1000"/>
              </a:spcBef>
              <a:spcAft>
                <a:spcPts val="0"/>
              </a:spcAft>
            </a:pPr>
            <a:r>
              <a:rPr lang="en-US" sz="2000" b="0" dirty="0">
                <a:solidFill>
                  <a:schemeClr val="tx1"/>
                </a:solidFill>
              </a:rPr>
              <a:t>Presents with abnormal mammogram for both breasts</a:t>
            </a:r>
          </a:p>
          <a:p>
            <a:pPr marL="735013" lvl="1" indent="-342900">
              <a:spcBef>
                <a:spcPts val="400"/>
              </a:spcBef>
              <a:spcAft>
                <a:spcPts val="0"/>
              </a:spcAft>
            </a:pPr>
            <a:r>
              <a:rPr lang="en-US" sz="2000" b="0" dirty="0">
                <a:solidFill>
                  <a:schemeClr val="tx1"/>
                </a:solidFill>
              </a:rPr>
              <a:t>Biopsy: DCIS</a:t>
            </a:r>
          </a:p>
          <a:p>
            <a:pPr marL="342900" indent="-342900">
              <a:spcBef>
                <a:spcPts val="1000"/>
              </a:spcBef>
              <a:spcAft>
                <a:spcPts val="0"/>
              </a:spcAft>
            </a:pPr>
            <a:r>
              <a:rPr lang="en-US" sz="2000" b="0" dirty="0">
                <a:solidFill>
                  <a:schemeClr val="tx1"/>
                </a:solidFill>
              </a:rPr>
              <a:t>Bilateral mastectomies with SLNB (node-negative) </a:t>
            </a:r>
          </a:p>
          <a:p>
            <a:pPr marL="342900" indent="-342900">
              <a:spcBef>
                <a:spcPts val="1000"/>
              </a:spcBef>
              <a:spcAft>
                <a:spcPts val="0"/>
              </a:spcAft>
            </a:pPr>
            <a:r>
              <a:rPr lang="en-US" sz="2000" b="0" dirty="0">
                <a:solidFill>
                  <a:schemeClr val="tx1"/>
                </a:solidFill>
              </a:rPr>
              <a:t>Biopsy: 4.5 mm ER-positive, PR-negative, HER2-positive (IHC3+) breast cancer in right breast</a:t>
            </a:r>
          </a:p>
          <a:p>
            <a:pPr marL="342900" indent="-342900">
              <a:spcBef>
                <a:spcPts val="1000"/>
              </a:spcBef>
              <a:spcAft>
                <a:spcPts val="0"/>
              </a:spcAft>
            </a:pPr>
            <a:r>
              <a:rPr lang="en-US" sz="2000" b="0" dirty="0">
                <a:solidFill>
                  <a:schemeClr val="tx1"/>
                </a:solidFill>
              </a:rPr>
              <a:t>Repeat FISH on tumor sample</a:t>
            </a:r>
          </a:p>
          <a:p>
            <a:pPr marL="0" indent="0">
              <a:spcBef>
                <a:spcPts val="2200"/>
              </a:spcBef>
              <a:spcAft>
                <a:spcPts val="0"/>
              </a:spcAft>
              <a:buNone/>
            </a:pPr>
            <a:r>
              <a:rPr lang="en-US" sz="2000" dirty="0">
                <a:sym typeface="Wingdings" pitchFamily="2" charset="2"/>
              </a:rPr>
              <a:t>Questions</a:t>
            </a:r>
            <a:endParaRPr lang="en-US" sz="2000" b="0" dirty="0">
              <a:sym typeface="Wingdings" pitchFamily="2" charset="2"/>
            </a:endParaRPr>
          </a:p>
          <a:p>
            <a:pPr lvl="0">
              <a:spcBef>
                <a:spcPts val="1000"/>
              </a:spcBef>
              <a:spcAft>
                <a:spcPts val="0"/>
              </a:spcAft>
            </a:pPr>
            <a:r>
              <a:rPr lang="en-US" sz="2000" b="0" dirty="0">
                <a:sym typeface="Wingdings" pitchFamily="2" charset="2"/>
              </a:rPr>
              <a:t>How would you manage her? Would you feel strongly about treating her with paclitaxel/trastuzumab? </a:t>
            </a:r>
          </a:p>
          <a:p>
            <a:pPr lvl="0">
              <a:spcBef>
                <a:spcPts val="1000"/>
              </a:spcBef>
              <a:spcAft>
                <a:spcPts val="0"/>
              </a:spcAft>
            </a:pPr>
            <a:r>
              <a:rPr lang="en-US" sz="2000" b="0" dirty="0">
                <a:sym typeface="Wingdings" pitchFamily="2" charset="2"/>
              </a:rPr>
              <a:t>Would you give a patient like this T-DM1? </a:t>
            </a:r>
          </a:p>
        </p:txBody>
      </p:sp>
      <p:sp>
        <p:nvSpPr>
          <p:cNvPr id="7" name="Text Box 7">
            <a:extLst>
              <a:ext uri="{FF2B5EF4-FFF2-40B4-BE49-F238E27FC236}">
                <a16:creationId xmlns:a16="http://schemas.microsoft.com/office/drawing/2014/main" id="{150524DA-F49F-FB40-8408-197EA0FF9D63}"/>
              </a:ext>
            </a:extLst>
          </p:cNvPr>
          <p:cNvSpPr txBox="1">
            <a:spLocks noChangeArrowheads="1"/>
          </p:cNvSpPr>
          <p:nvPr/>
        </p:nvSpPr>
        <p:spPr bwMode="auto">
          <a:xfrm>
            <a:off x="9696400" y="1572171"/>
            <a:ext cx="2327217" cy="272653"/>
          </a:xfrm>
          <a:prstGeom prst="rect">
            <a:avLst/>
          </a:prstGeom>
          <a:noFill/>
          <a:ln w="9525">
            <a:noFill/>
            <a:miter lim="800000"/>
            <a:headEnd/>
            <a:tailEnd/>
          </a:ln>
        </p:spPr>
        <p:txBody>
          <a:bodyPr lIns="68580" tIns="0" rIns="0" bIns="0">
            <a:prstTxWarp prst="textNoShape">
              <a:avLst/>
            </a:prstTxWarp>
          </a:bodyPr>
          <a:lstStyle/>
          <a:p>
            <a:pPr algn="ctr"/>
            <a:r>
              <a:rPr lang="en-US" sz="1800" dirty="0">
                <a:solidFill>
                  <a:schemeClr val="tx1"/>
                </a:solidFill>
                <a:latin typeface="+mn-lt"/>
                <a:cs typeface="Calibri" panose="020F0502020204030204" pitchFamily="34" charset="0"/>
              </a:rPr>
              <a:t>Dr </a:t>
            </a:r>
            <a:r>
              <a:rPr lang="en-US" sz="1800" dirty="0">
                <a:solidFill>
                  <a:schemeClr val="tx2"/>
                </a:solidFill>
                <a:latin typeface="+mn-lt"/>
              </a:rPr>
              <a:t>Ruth </a:t>
            </a:r>
            <a:r>
              <a:rPr lang="en-US" sz="1800" dirty="0" err="1">
                <a:solidFill>
                  <a:schemeClr val="tx2"/>
                </a:solidFill>
                <a:latin typeface="+mn-lt"/>
              </a:rPr>
              <a:t>O’Regan</a:t>
            </a:r>
            <a:endParaRPr lang="en-US" sz="1800" dirty="0">
              <a:solidFill>
                <a:schemeClr val="tx1"/>
              </a:solidFill>
              <a:latin typeface="+mn-lt"/>
              <a:cs typeface="Calibri" panose="020F0502020204030204" pitchFamily="34" charset="0"/>
            </a:endParaRPr>
          </a:p>
        </p:txBody>
      </p:sp>
      <p:pic>
        <p:nvPicPr>
          <p:cNvPr id="8" name="Picture 7" descr="A person wearing glasses&#10;&#10;Description automatically generated with medium confidence">
            <a:extLst>
              <a:ext uri="{FF2B5EF4-FFF2-40B4-BE49-F238E27FC236}">
                <a16:creationId xmlns:a16="http://schemas.microsoft.com/office/drawing/2014/main" id="{1DA39746-377A-B94C-9F65-C4F230D44B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96401" y="142752"/>
            <a:ext cx="2335134" cy="131351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113557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96769" y="685801"/>
            <a:ext cx="9414072" cy="455959"/>
          </a:xfrm>
          <a:prstGeom prst="rect">
            <a:avLst/>
          </a:prstGeom>
          <a:noFill/>
        </p:spPr>
        <p:txBody>
          <a:bodyPr wrap="square" rtlCol="0">
            <a:spAutoFit/>
          </a:bodyPr>
          <a:lstStyle/>
          <a:p>
            <a:pPr marL="0" marR="0" lvl="0" indent="0" algn="l" defTabSz="385785" rtl="0" eaLnBrk="1" fontAlgn="auto" latinLnBrk="0" hangingPunct="1">
              <a:lnSpc>
                <a:spcPct val="100000"/>
              </a:lnSpc>
              <a:spcBef>
                <a:spcPts val="0"/>
              </a:spcBef>
              <a:spcAft>
                <a:spcPts val="0"/>
              </a:spcAft>
              <a:buClrTx/>
              <a:buSzTx/>
              <a:buFontTx/>
              <a:buNone/>
              <a:tabLst/>
              <a:defRPr/>
            </a:pPr>
            <a:r>
              <a:rPr kumimoji="0" lang="en-US" sz="2363"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KATHERINE: Invasive Disease-Free Survival</a:t>
            </a:r>
            <a:endParaRPr kumimoji="0" lang="en-US" sz="2363" b="0" i="0" u="none" strike="noStrike" kern="1200" cap="none" spc="0" normalizeH="0" baseline="3000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9" name="Footer Placeholder 4"/>
          <p:cNvSpPr>
            <a:spLocks noGrp="1"/>
          </p:cNvSpPr>
          <p:nvPr>
            <p:ph type="ftr" sz="quarter" idx="3"/>
          </p:nvPr>
        </p:nvSpPr>
        <p:spPr>
          <a:xfrm>
            <a:off x="1335048" y="6150631"/>
            <a:ext cx="9419857" cy="171588"/>
          </a:xfrm>
          <a:prstGeom prst="rect">
            <a:avLst/>
          </a:prstGeom>
        </p:spPr>
        <p:txBody>
          <a:bodyPr vert="horz" lIns="77153" tIns="38576" rIns="77153" bIns="38576" rtlCol="0" anchor="ctr"/>
          <a:lstStyle>
            <a:lvl1pPr algn="ctr">
              <a:defRPr sz="759" cap="none" baseline="0">
                <a:solidFill>
                  <a:schemeClr val="accent2"/>
                </a:solidFill>
                <a:latin typeface="Arial" panose="020B0604020202020204" pitchFamily="34" charset="0"/>
                <a:cs typeface="Arial" panose="020B0604020202020204" pitchFamily="34" charset="0"/>
              </a:defRPr>
            </a:lvl1pPr>
          </a:lstStyle>
          <a:p>
            <a:pPr marL="0" marR="0" lvl="0" indent="0" algn="ctr" defTabSz="385785" rtl="0" eaLnBrk="1" fontAlgn="auto" latinLnBrk="0" hangingPunct="1">
              <a:lnSpc>
                <a:spcPct val="100000"/>
              </a:lnSpc>
              <a:spcBef>
                <a:spcPts val="0"/>
              </a:spcBef>
              <a:spcAft>
                <a:spcPts val="0"/>
              </a:spcAft>
              <a:buClrTx/>
              <a:buSzTx/>
              <a:buFontTx/>
              <a:buNone/>
              <a:tabLst/>
              <a:defRPr/>
            </a:pPr>
            <a:r>
              <a:rPr kumimoji="0" lang="en-US" sz="759" b="0" i="0" u="none" strike="noStrike" kern="1200" cap="none" spc="0" normalizeH="0" baseline="0" noProof="0" dirty="0">
                <a:ln>
                  <a:noFill/>
                </a:ln>
                <a:solidFill>
                  <a:srgbClr val="4590B8"/>
                </a:solidFill>
                <a:effectLst/>
                <a:uLnTx/>
                <a:uFillTx/>
                <a:latin typeface="Arial" panose="020B0604020202020204" pitchFamily="34" charset="0"/>
                <a:ea typeface="ＭＳ Ｐゴシック" charset="0"/>
                <a:cs typeface="Arial" panose="020B0604020202020204" pitchFamily="34" charset="0"/>
              </a:rPr>
              <a:t>This presentation is the intellectual property of Charles E. Geyer Jr. Contact him at cegeyer@vcu.edu for permission to reprint and/or distribute.</a:t>
            </a:r>
          </a:p>
        </p:txBody>
      </p:sp>
      <p:sp>
        <p:nvSpPr>
          <p:cNvPr id="12" name="AutoShape 3"/>
          <p:cNvSpPr>
            <a:spLocks noChangeAspect="1" noChangeArrowheads="1" noTextEdit="1"/>
          </p:cNvSpPr>
          <p:nvPr/>
        </p:nvSpPr>
        <p:spPr bwMode="auto">
          <a:xfrm>
            <a:off x="2162362" y="1764283"/>
            <a:ext cx="7362824" cy="4340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7153" tIns="38576" rIns="77153" bIns="38576" numCol="1" anchor="t" anchorCtr="0" compatLnSpc="1">
            <a:prstTxWarp prst="textNoShape">
              <a:avLst/>
            </a:prstTxWarp>
          </a:bodyPr>
          <a:lstStyle/>
          <a:p>
            <a:pPr marL="0" marR="0" lvl="0" indent="0" algn="l" defTabSz="385785" rtl="0" eaLnBrk="1" fontAlgn="auto" latinLnBrk="0" hangingPunct="1">
              <a:lnSpc>
                <a:spcPct val="100000"/>
              </a:lnSpc>
              <a:spcBef>
                <a:spcPts val="0"/>
              </a:spcBef>
              <a:spcAft>
                <a:spcPts val="0"/>
              </a:spcAft>
              <a:buClrTx/>
              <a:buSzTx/>
              <a:buFontTx/>
              <a:buNone/>
              <a:tabLst/>
              <a:defRPr/>
            </a:pPr>
            <a:endParaRPr kumimoji="0" lang="en-US" sz="1519"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13" name="Freeform 5"/>
          <p:cNvSpPr>
            <a:spLocks/>
          </p:cNvSpPr>
          <p:nvPr/>
        </p:nvSpPr>
        <p:spPr bwMode="auto">
          <a:xfrm>
            <a:off x="2953142" y="1772690"/>
            <a:ext cx="6563569" cy="3333916"/>
          </a:xfrm>
          <a:custGeom>
            <a:avLst/>
            <a:gdLst>
              <a:gd name="T0" fmla="*/ 0 w 5420"/>
              <a:gd name="T1" fmla="*/ 0 h 2776"/>
              <a:gd name="T2" fmla="*/ 0 w 5420"/>
              <a:gd name="T3" fmla="*/ 2776 h 2776"/>
              <a:gd name="T4" fmla="*/ 5420 w 5420"/>
              <a:gd name="T5" fmla="*/ 2776 h 2776"/>
            </a:gdLst>
            <a:ahLst/>
            <a:cxnLst>
              <a:cxn ang="0">
                <a:pos x="T0" y="T1"/>
              </a:cxn>
              <a:cxn ang="0">
                <a:pos x="T2" y="T3"/>
              </a:cxn>
              <a:cxn ang="0">
                <a:pos x="T4" y="T5"/>
              </a:cxn>
            </a:cxnLst>
            <a:rect l="0" t="0" r="r" b="b"/>
            <a:pathLst>
              <a:path w="5420" h="2776">
                <a:moveTo>
                  <a:pt x="0" y="0"/>
                </a:moveTo>
                <a:lnTo>
                  <a:pt x="0" y="2776"/>
                </a:lnTo>
                <a:lnTo>
                  <a:pt x="5420" y="2776"/>
                </a:lnTo>
              </a:path>
            </a:pathLst>
          </a:custGeom>
          <a:noFill/>
          <a:ln w="11113"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77153" tIns="38576" rIns="77153" bIns="38576" numCol="1" anchor="t" anchorCtr="0" compatLnSpc="1">
            <a:prstTxWarp prst="textNoShape">
              <a:avLst/>
            </a:prstTxWarp>
          </a:bodyPr>
          <a:lstStyle/>
          <a:p>
            <a:pPr marL="0" marR="0" lvl="0" indent="0" algn="l" defTabSz="385785" rtl="0" eaLnBrk="1" fontAlgn="auto" latinLnBrk="0" hangingPunct="1">
              <a:lnSpc>
                <a:spcPct val="100000"/>
              </a:lnSpc>
              <a:spcBef>
                <a:spcPts val="0"/>
              </a:spcBef>
              <a:spcAft>
                <a:spcPts val="0"/>
              </a:spcAft>
              <a:buClrTx/>
              <a:buSzTx/>
              <a:buFontTx/>
              <a:buNone/>
              <a:tabLst/>
              <a:defRPr/>
            </a:pPr>
            <a:endParaRPr kumimoji="0" lang="en-US" sz="1519"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14" name="Line 6"/>
          <p:cNvSpPr>
            <a:spLocks noChangeShapeType="1"/>
          </p:cNvSpPr>
          <p:nvPr/>
        </p:nvSpPr>
        <p:spPr bwMode="auto">
          <a:xfrm>
            <a:off x="3184439" y="5106607"/>
            <a:ext cx="0" cy="60049"/>
          </a:xfrm>
          <a:prstGeom prst="line">
            <a:avLst/>
          </a:prstGeom>
          <a:noFill/>
          <a:ln w="111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77153" tIns="38576" rIns="77153" bIns="38576" numCol="1" anchor="t" anchorCtr="0" compatLnSpc="1">
            <a:prstTxWarp prst="textNoShape">
              <a:avLst/>
            </a:prstTxWarp>
          </a:bodyPr>
          <a:lstStyle/>
          <a:p>
            <a:pPr marL="0" marR="0" lvl="0" indent="0" algn="l" defTabSz="385785" rtl="0" eaLnBrk="1" fontAlgn="auto" latinLnBrk="0" hangingPunct="1">
              <a:lnSpc>
                <a:spcPct val="100000"/>
              </a:lnSpc>
              <a:spcBef>
                <a:spcPts val="0"/>
              </a:spcBef>
              <a:spcAft>
                <a:spcPts val="0"/>
              </a:spcAft>
              <a:buClrTx/>
              <a:buSzTx/>
              <a:buFontTx/>
              <a:buNone/>
              <a:tabLst/>
              <a:defRPr/>
            </a:pPr>
            <a:endParaRPr kumimoji="0" lang="en-US" sz="1519"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15" name="Line 7"/>
          <p:cNvSpPr>
            <a:spLocks noChangeShapeType="1"/>
          </p:cNvSpPr>
          <p:nvPr/>
        </p:nvSpPr>
        <p:spPr bwMode="auto">
          <a:xfrm>
            <a:off x="3794778" y="5106607"/>
            <a:ext cx="0" cy="60049"/>
          </a:xfrm>
          <a:prstGeom prst="line">
            <a:avLst/>
          </a:prstGeom>
          <a:noFill/>
          <a:ln w="111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77153" tIns="38576" rIns="77153" bIns="38576" numCol="1" anchor="t" anchorCtr="0" compatLnSpc="1">
            <a:prstTxWarp prst="textNoShape">
              <a:avLst/>
            </a:prstTxWarp>
          </a:bodyPr>
          <a:lstStyle/>
          <a:p>
            <a:pPr marL="0" marR="0" lvl="0" indent="0" algn="l" defTabSz="385785" rtl="0" eaLnBrk="1" fontAlgn="auto" latinLnBrk="0" hangingPunct="1">
              <a:lnSpc>
                <a:spcPct val="100000"/>
              </a:lnSpc>
              <a:spcBef>
                <a:spcPts val="0"/>
              </a:spcBef>
              <a:spcAft>
                <a:spcPts val="0"/>
              </a:spcAft>
              <a:buClrTx/>
              <a:buSzTx/>
              <a:buFontTx/>
              <a:buNone/>
              <a:tabLst/>
              <a:defRPr/>
            </a:pPr>
            <a:endParaRPr kumimoji="0" lang="en-US" sz="1519"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16" name="Line 8"/>
          <p:cNvSpPr>
            <a:spLocks noChangeShapeType="1"/>
          </p:cNvSpPr>
          <p:nvPr/>
        </p:nvSpPr>
        <p:spPr bwMode="auto">
          <a:xfrm>
            <a:off x="4405117" y="5106607"/>
            <a:ext cx="0" cy="60049"/>
          </a:xfrm>
          <a:prstGeom prst="line">
            <a:avLst/>
          </a:prstGeom>
          <a:noFill/>
          <a:ln w="111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77153" tIns="38576" rIns="77153" bIns="38576" numCol="1" anchor="t" anchorCtr="0" compatLnSpc="1">
            <a:prstTxWarp prst="textNoShape">
              <a:avLst/>
            </a:prstTxWarp>
          </a:bodyPr>
          <a:lstStyle/>
          <a:p>
            <a:pPr marL="0" marR="0" lvl="0" indent="0" algn="l" defTabSz="385785" rtl="0" eaLnBrk="1" fontAlgn="auto" latinLnBrk="0" hangingPunct="1">
              <a:lnSpc>
                <a:spcPct val="100000"/>
              </a:lnSpc>
              <a:spcBef>
                <a:spcPts val="0"/>
              </a:spcBef>
              <a:spcAft>
                <a:spcPts val="0"/>
              </a:spcAft>
              <a:buClrTx/>
              <a:buSzTx/>
              <a:buFontTx/>
              <a:buNone/>
              <a:tabLst/>
              <a:defRPr/>
            </a:pPr>
            <a:endParaRPr kumimoji="0" lang="en-US" sz="1519"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17" name="Line 9"/>
          <p:cNvSpPr>
            <a:spLocks noChangeShapeType="1"/>
          </p:cNvSpPr>
          <p:nvPr/>
        </p:nvSpPr>
        <p:spPr bwMode="auto">
          <a:xfrm>
            <a:off x="5014246" y="5106607"/>
            <a:ext cx="0" cy="60049"/>
          </a:xfrm>
          <a:prstGeom prst="line">
            <a:avLst/>
          </a:prstGeom>
          <a:noFill/>
          <a:ln w="111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77153" tIns="38576" rIns="77153" bIns="38576" numCol="1" anchor="t" anchorCtr="0" compatLnSpc="1">
            <a:prstTxWarp prst="textNoShape">
              <a:avLst/>
            </a:prstTxWarp>
          </a:bodyPr>
          <a:lstStyle/>
          <a:p>
            <a:pPr marL="0" marR="0" lvl="0" indent="0" algn="l" defTabSz="385785" rtl="0" eaLnBrk="1" fontAlgn="auto" latinLnBrk="0" hangingPunct="1">
              <a:lnSpc>
                <a:spcPct val="100000"/>
              </a:lnSpc>
              <a:spcBef>
                <a:spcPts val="0"/>
              </a:spcBef>
              <a:spcAft>
                <a:spcPts val="0"/>
              </a:spcAft>
              <a:buClrTx/>
              <a:buSzTx/>
              <a:buFontTx/>
              <a:buNone/>
              <a:tabLst/>
              <a:defRPr/>
            </a:pPr>
            <a:endParaRPr kumimoji="0" lang="en-US" sz="1519"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18" name="Line 10"/>
          <p:cNvSpPr>
            <a:spLocks noChangeShapeType="1"/>
          </p:cNvSpPr>
          <p:nvPr/>
        </p:nvSpPr>
        <p:spPr bwMode="auto">
          <a:xfrm>
            <a:off x="5624585" y="5106607"/>
            <a:ext cx="0" cy="60049"/>
          </a:xfrm>
          <a:prstGeom prst="line">
            <a:avLst/>
          </a:prstGeom>
          <a:noFill/>
          <a:ln w="111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77153" tIns="38576" rIns="77153" bIns="38576" numCol="1" anchor="t" anchorCtr="0" compatLnSpc="1">
            <a:prstTxWarp prst="textNoShape">
              <a:avLst/>
            </a:prstTxWarp>
          </a:bodyPr>
          <a:lstStyle/>
          <a:p>
            <a:pPr marL="0" marR="0" lvl="0" indent="0" algn="l" defTabSz="385785" rtl="0" eaLnBrk="1" fontAlgn="auto" latinLnBrk="0" hangingPunct="1">
              <a:lnSpc>
                <a:spcPct val="100000"/>
              </a:lnSpc>
              <a:spcBef>
                <a:spcPts val="0"/>
              </a:spcBef>
              <a:spcAft>
                <a:spcPts val="0"/>
              </a:spcAft>
              <a:buClrTx/>
              <a:buSzTx/>
              <a:buFontTx/>
              <a:buNone/>
              <a:tabLst/>
              <a:defRPr/>
            </a:pPr>
            <a:endParaRPr kumimoji="0" lang="en-US" sz="1519"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19" name="Line 11"/>
          <p:cNvSpPr>
            <a:spLocks noChangeShapeType="1"/>
          </p:cNvSpPr>
          <p:nvPr/>
        </p:nvSpPr>
        <p:spPr bwMode="auto">
          <a:xfrm>
            <a:off x="6234924" y="5106607"/>
            <a:ext cx="0" cy="60049"/>
          </a:xfrm>
          <a:prstGeom prst="line">
            <a:avLst/>
          </a:prstGeom>
          <a:noFill/>
          <a:ln w="111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77153" tIns="38576" rIns="77153" bIns="38576" numCol="1" anchor="t" anchorCtr="0" compatLnSpc="1">
            <a:prstTxWarp prst="textNoShape">
              <a:avLst/>
            </a:prstTxWarp>
          </a:bodyPr>
          <a:lstStyle/>
          <a:p>
            <a:pPr marL="0" marR="0" lvl="0" indent="0" algn="l" defTabSz="385785" rtl="0" eaLnBrk="1" fontAlgn="auto" latinLnBrk="0" hangingPunct="1">
              <a:lnSpc>
                <a:spcPct val="100000"/>
              </a:lnSpc>
              <a:spcBef>
                <a:spcPts val="0"/>
              </a:spcBef>
              <a:spcAft>
                <a:spcPts val="0"/>
              </a:spcAft>
              <a:buClrTx/>
              <a:buSzTx/>
              <a:buFontTx/>
              <a:buNone/>
              <a:tabLst/>
              <a:defRPr/>
            </a:pPr>
            <a:endParaRPr kumimoji="0" lang="en-US" sz="1519"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20" name="Line 12"/>
          <p:cNvSpPr>
            <a:spLocks noChangeShapeType="1"/>
          </p:cNvSpPr>
          <p:nvPr/>
        </p:nvSpPr>
        <p:spPr bwMode="auto">
          <a:xfrm>
            <a:off x="6845264" y="5106607"/>
            <a:ext cx="0" cy="60049"/>
          </a:xfrm>
          <a:prstGeom prst="line">
            <a:avLst/>
          </a:prstGeom>
          <a:noFill/>
          <a:ln w="111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77153" tIns="38576" rIns="77153" bIns="38576" numCol="1" anchor="t" anchorCtr="0" compatLnSpc="1">
            <a:prstTxWarp prst="textNoShape">
              <a:avLst/>
            </a:prstTxWarp>
          </a:bodyPr>
          <a:lstStyle/>
          <a:p>
            <a:pPr marL="0" marR="0" lvl="0" indent="0" algn="l" defTabSz="385785" rtl="0" eaLnBrk="1" fontAlgn="auto" latinLnBrk="0" hangingPunct="1">
              <a:lnSpc>
                <a:spcPct val="100000"/>
              </a:lnSpc>
              <a:spcBef>
                <a:spcPts val="0"/>
              </a:spcBef>
              <a:spcAft>
                <a:spcPts val="0"/>
              </a:spcAft>
              <a:buClrTx/>
              <a:buSzTx/>
              <a:buFontTx/>
              <a:buNone/>
              <a:tabLst/>
              <a:defRPr/>
            </a:pPr>
            <a:endParaRPr kumimoji="0" lang="en-US" sz="1519"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21" name="Line 13"/>
          <p:cNvSpPr>
            <a:spLocks noChangeShapeType="1"/>
          </p:cNvSpPr>
          <p:nvPr/>
        </p:nvSpPr>
        <p:spPr bwMode="auto">
          <a:xfrm>
            <a:off x="7454391" y="5106607"/>
            <a:ext cx="0" cy="60049"/>
          </a:xfrm>
          <a:prstGeom prst="line">
            <a:avLst/>
          </a:prstGeom>
          <a:noFill/>
          <a:ln w="111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77153" tIns="38576" rIns="77153" bIns="38576" numCol="1" anchor="t" anchorCtr="0" compatLnSpc="1">
            <a:prstTxWarp prst="textNoShape">
              <a:avLst/>
            </a:prstTxWarp>
          </a:bodyPr>
          <a:lstStyle/>
          <a:p>
            <a:pPr marL="0" marR="0" lvl="0" indent="0" algn="l" defTabSz="385785" rtl="0" eaLnBrk="1" fontAlgn="auto" latinLnBrk="0" hangingPunct="1">
              <a:lnSpc>
                <a:spcPct val="100000"/>
              </a:lnSpc>
              <a:spcBef>
                <a:spcPts val="0"/>
              </a:spcBef>
              <a:spcAft>
                <a:spcPts val="0"/>
              </a:spcAft>
              <a:buClrTx/>
              <a:buSzTx/>
              <a:buFontTx/>
              <a:buNone/>
              <a:tabLst/>
              <a:defRPr/>
            </a:pPr>
            <a:endParaRPr kumimoji="0" lang="en-US" sz="1519"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22" name="Line 14"/>
          <p:cNvSpPr>
            <a:spLocks noChangeShapeType="1"/>
          </p:cNvSpPr>
          <p:nvPr/>
        </p:nvSpPr>
        <p:spPr bwMode="auto">
          <a:xfrm>
            <a:off x="8064731" y="5106607"/>
            <a:ext cx="0" cy="60049"/>
          </a:xfrm>
          <a:prstGeom prst="line">
            <a:avLst/>
          </a:prstGeom>
          <a:noFill/>
          <a:ln w="111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77153" tIns="38576" rIns="77153" bIns="38576" numCol="1" anchor="t" anchorCtr="0" compatLnSpc="1">
            <a:prstTxWarp prst="textNoShape">
              <a:avLst/>
            </a:prstTxWarp>
          </a:bodyPr>
          <a:lstStyle/>
          <a:p>
            <a:pPr marL="0" marR="0" lvl="0" indent="0" algn="l" defTabSz="385785" rtl="0" eaLnBrk="1" fontAlgn="auto" latinLnBrk="0" hangingPunct="1">
              <a:lnSpc>
                <a:spcPct val="100000"/>
              </a:lnSpc>
              <a:spcBef>
                <a:spcPts val="0"/>
              </a:spcBef>
              <a:spcAft>
                <a:spcPts val="0"/>
              </a:spcAft>
              <a:buClrTx/>
              <a:buSzTx/>
              <a:buFontTx/>
              <a:buNone/>
              <a:tabLst/>
              <a:defRPr/>
            </a:pPr>
            <a:endParaRPr kumimoji="0" lang="en-US" sz="1519"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23" name="Line 15"/>
          <p:cNvSpPr>
            <a:spLocks noChangeShapeType="1"/>
          </p:cNvSpPr>
          <p:nvPr/>
        </p:nvSpPr>
        <p:spPr bwMode="auto">
          <a:xfrm>
            <a:off x="8675070" y="5106607"/>
            <a:ext cx="0" cy="60049"/>
          </a:xfrm>
          <a:prstGeom prst="line">
            <a:avLst/>
          </a:prstGeom>
          <a:noFill/>
          <a:ln w="111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77153" tIns="38576" rIns="77153" bIns="38576" numCol="1" anchor="t" anchorCtr="0" compatLnSpc="1">
            <a:prstTxWarp prst="textNoShape">
              <a:avLst/>
            </a:prstTxWarp>
          </a:bodyPr>
          <a:lstStyle/>
          <a:p>
            <a:pPr marL="0" marR="0" lvl="0" indent="0" algn="l" defTabSz="385785" rtl="0" eaLnBrk="1" fontAlgn="auto" latinLnBrk="0" hangingPunct="1">
              <a:lnSpc>
                <a:spcPct val="100000"/>
              </a:lnSpc>
              <a:spcBef>
                <a:spcPts val="0"/>
              </a:spcBef>
              <a:spcAft>
                <a:spcPts val="0"/>
              </a:spcAft>
              <a:buClrTx/>
              <a:buSzTx/>
              <a:buFontTx/>
              <a:buNone/>
              <a:tabLst/>
              <a:defRPr/>
            </a:pPr>
            <a:endParaRPr kumimoji="0" lang="en-US" sz="1519"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24" name="Line 16"/>
          <p:cNvSpPr>
            <a:spLocks noChangeShapeType="1"/>
          </p:cNvSpPr>
          <p:nvPr/>
        </p:nvSpPr>
        <p:spPr bwMode="auto">
          <a:xfrm>
            <a:off x="9284200" y="5106607"/>
            <a:ext cx="0" cy="60049"/>
          </a:xfrm>
          <a:prstGeom prst="line">
            <a:avLst/>
          </a:prstGeom>
          <a:noFill/>
          <a:ln w="111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77153" tIns="38576" rIns="77153" bIns="38576" numCol="1" anchor="t" anchorCtr="0" compatLnSpc="1">
            <a:prstTxWarp prst="textNoShape">
              <a:avLst/>
            </a:prstTxWarp>
          </a:bodyPr>
          <a:lstStyle/>
          <a:p>
            <a:pPr marL="0" marR="0" lvl="0" indent="0" algn="l" defTabSz="385785" rtl="0" eaLnBrk="1" fontAlgn="auto" latinLnBrk="0" hangingPunct="1">
              <a:lnSpc>
                <a:spcPct val="100000"/>
              </a:lnSpc>
              <a:spcBef>
                <a:spcPts val="0"/>
              </a:spcBef>
              <a:spcAft>
                <a:spcPts val="0"/>
              </a:spcAft>
              <a:buClrTx/>
              <a:buSzTx/>
              <a:buFontTx/>
              <a:buNone/>
              <a:tabLst/>
              <a:defRPr/>
            </a:pPr>
            <a:endParaRPr kumimoji="0" lang="en-US" sz="1519"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25" name="Line 17"/>
          <p:cNvSpPr>
            <a:spLocks noChangeShapeType="1"/>
          </p:cNvSpPr>
          <p:nvPr/>
        </p:nvSpPr>
        <p:spPr bwMode="auto">
          <a:xfrm flipH="1">
            <a:off x="2892591" y="1832739"/>
            <a:ext cx="60549" cy="0"/>
          </a:xfrm>
          <a:prstGeom prst="line">
            <a:avLst/>
          </a:prstGeom>
          <a:noFill/>
          <a:ln w="111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77153" tIns="38576" rIns="77153" bIns="38576" numCol="1" anchor="t" anchorCtr="0" compatLnSpc="1">
            <a:prstTxWarp prst="textNoShape">
              <a:avLst/>
            </a:prstTxWarp>
          </a:bodyPr>
          <a:lstStyle/>
          <a:p>
            <a:pPr marL="0" marR="0" lvl="0" indent="0" algn="l" defTabSz="385785" rtl="0" eaLnBrk="1" fontAlgn="auto" latinLnBrk="0" hangingPunct="1">
              <a:lnSpc>
                <a:spcPct val="100000"/>
              </a:lnSpc>
              <a:spcBef>
                <a:spcPts val="0"/>
              </a:spcBef>
              <a:spcAft>
                <a:spcPts val="0"/>
              </a:spcAft>
              <a:buClrTx/>
              <a:buSzTx/>
              <a:buFontTx/>
              <a:buNone/>
              <a:tabLst/>
              <a:defRPr/>
            </a:pPr>
            <a:endParaRPr kumimoji="0" lang="en-US" sz="1519"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26" name="Line 18"/>
          <p:cNvSpPr>
            <a:spLocks noChangeShapeType="1"/>
          </p:cNvSpPr>
          <p:nvPr/>
        </p:nvSpPr>
        <p:spPr bwMode="auto">
          <a:xfrm flipH="1">
            <a:off x="2892591" y="2471659"/>
            <a:ext cx="60549" cy="0"/>
          </a:xfrm>
          <a:prstGeom prst="line">
            <a:avLst/>
          </a:prstGeom>
          <a:noFill/>
          <a:ln w="111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77153" tIns="38576" rIns="77153" bIns="38576" numCol="1" anchor="t" anchorCtr="0" compatLnSpc="1">
            <a:prstTxWarp prst="textNoShape">
              <a:avLst/>
            </a:prstTxWarp>
          </a:bodyPr>
          <a:lstStyle/>
          <a:p>
            <a:pPr marL="0" marR="0" lvl="0" indent="0" algn="l" defTabSz="385785" rtl="0" eaLnBrk="1" fontAlgn="auto" latinLnBrk="0" hangingPunct="1">
              <a:lnSpc>
                <a:spcPct val="100000"/>
              </a:lnSpc>
              <a:spcBef>
                <a:spcPts val="0"/>
              </a:spcBef>
              <a:spcAft>
                <a:spcPts val="0"/>
              </a:spcAft>
              <a:buClrTx/>
              <a:buSzTx/>
              <a:buFontTx/>
              <a:buNone/>
              <a:tabLst/>
              <a:defRPr/>
            </a:pPr>
            <a:endParaRPr kumimoji="0" lang="en-US" sz="1519"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27" name="Line 19"/>
          <p:cNvSpPr>
            <a:spLocks noChangeShapeType="1"/>
          </p:cNvSpPr>
          <p:nvPr/>
        </p:nvSpPr>
        <p:spPr bwMode="auto">
          <a:xfrm flipH="1">
            <a:off x="2892591" y="3120188"/>
            <a:ext cx="60549" cy="0"/>
          </a:xfrm>
          <a:prstGeom prst="line">
            <a:avLst/>
          </a:prstGeom>
          <a:noFill/>
          <a:ln w="111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77153" tIns="38576" rIns="77153" bIns="38576" numCol="1" anchor="t" anchorCtr="0" compatLnSpc="1">
            <a:prstTxWarp prst="textNoShape">
              <a:avLst/>
            </a:prstTxWarp>
          </a:bodyPr>
          <a:lstStyle/>
          <a:p>
            <a:pPr marL="0" marR="0" lvl="0" indent="0" algn="l" defTabSz="385785" rtl="0" eaLnBrk="1" fontAlgn="auto" latinLnBrk="0" hangingPunct="1">
              <a:lnSpc>
                <a:spcPct val="100000"/>
              </a:lnSpc>
              <a:spcBef>
                <a:spcPts val="0"/>
              </a:spcBef>
              <a:spcAft>
                <a:spcPts val="0"/>
              </a:spcAft>
              <a:buClrTx/>
              <a:buSzTx/>
              <a:buFontTx/>
              <a:buNone/>
              <a:tabLst/>
              <a:defRPr/>
            </a:pPr>
            <a:endParaRPr kumimoji="0" lang="en-US" sz="1519"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28" name="Line 20"/>
          <p:cNvSpPr>
            <a:spLocks noChangeShapeType="1"/>
          </p:cNvSpPr>
          <p:nvPr/>
        </p:nvSpPr>
        <p:spPr bwMode="auto">
          <a:xfrm flipH="1">
            <a:off x="2892591" y="3767515"/>
            <a:ext cx="60549" cy="0"/>
          </a:xfrm>
          <a:prstGeom prst="line">
            <a:avLst/>
          </a:prstGeom>
          <a:noFill/>
          <a:ln w="111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77153" tIns="38576" rIns="77153" bIns="38576" numCol="1" anchor="t" anchorCtr="0" compatLnSpc="1">
            <a:prstTxWarp prst="textNoShape">
              <a:avLst/>
            </a:prstTxWarp>
          </a:bodyPr>
          <a:lstStyle/>
          <a:p>
            <a:pPr marL="0" marR="0" lvl="0" indent="0" algn="l" defTabSz="385785" rtl="0" eaLnBrk="1" fontAlgn="auto" latinLnBrk="0" hangingPunct="1">
              <a:lnSpc>
                <a:spcPct val="100000"/>
              </a:lnSpc>
              <a:spcBef>
                <a:spcPts val="0"/>
              </a:spcBef>
              <a:spcAft>
                <a:spcPts val="0"/>
              </a:spcAft>
              <a:buClrTx/>
              <a:buSzTx/>
              <a:buFontTx/>
              <a:buNone/>
              <a:tabLst/>
              <a:defRPr/>
            </a:pPr>
            <a:endParaRPr kumimoji="0" lang="en-US" sz="1519"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29" name="Line 21"/>
          <p:cNvSpPr>
            <a:spLocks noChangeShapeType="1"/>
          </p:cNvSpPr>
          <p:nvPr/>
        </p:nvSpPr>
        <p:spPr bwMode="auto">
          <a:xfrm flipH="1">
            <a:off x="2892591" y="4416043"/>
            <a:ext cx="60549" cy="0"/>
          </a:xfrm>
          <a:prstGeom prst="line">
            <a:avLst/>
          </a:prstGeom>
          <a:noFill/>
          <a:ln w="111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77153" tIns="38576" rIns="77153" bIns="38576" numCol="1" anchor="t" anchorCtr="0" compatLnSpc="1">
            <a:prstTxWarp prst="textNoShape">
              <a:avLst/>
            </a:prstTxWarp>
          </a:bodyPr>
          <a:lstStyle/>
          <a:p>
            <a:pPr marL="0" marR="0" lvl="0" indent="0" algn="l" defTabSz="385785" rtl="0" eaLnBrk="1" fontAlgn="auto" latinLnBrk="0" hangingPunct="1">
              <a:lnSpc>
                <a:spcPct val="100000"/>
              </a:lnSpc>
              <a:spcBef>
                <a:spcPts val="0"/>
              </a:spcBef>
              <a:spcAft>
                <a:spcPts val="0"/>
              </a:spcAft>
              <a:buClrTx/>
              <a:buSzTx/>
              <a:buFontTx/>
              <a:buNone/>
              <a:tabLst/>
              <a:defRPr/>
            </a:pPr>
            <a:endParaRPr kumimoji="0" lang="en-US" sz="1519"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30" name="Line 22"/>
          <p:cNvSpPr>
            <a:spLocks noChangeShapeType="1"/>
          </p:cNvSpPr>
          <p:nvPr/>
        </p:nvSpPr>
        <p:spPr bwMode="auto">
          <a:xfrm flipH="1">
            <a:off x="2892591" y="5056164"/>
            <a:ext cx="60549" cy="0"/>
          </a:xfrm>
          <a:prstGeom prst="line">
            <a:avLst/>
          </a:prstGeom>
          <a:noFill/>
          <a:ln w="111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77153" tIns="38576" rIns="77153" bIns="38576" numCol="1" anchor="t" anchorCtr="0" compatLnSpc="1">
            <a:prstTxWarp prst="textNoShape">
              <a:avLst/>
            </a:prstTxWarp>
          </a:bodyPr>
          <a:lstStyle/>
          <a:p>
            <a:pPr marL="0" marR="0" lvl="0" indent="0" algn="l" defTabSz="385785" rtl="0" eaLnBrk="1" fontAlgn="auto" latinLnBrk="0" hangingPunct="1">
              <a:lnSpc>
                <a:spcPct val="100000"/>
              </a:lnSpc>
              <a:spcBef>
                <a:spcPts val="0"/>
              </a:spcBef>
              <a:spcAft>
                <a:spcPts val="0"/>
              </a:spcAft>
              <a:buClrTx/>
              <a:buSzTx/>
              <a:buFontTx/>
              <a:buNone/>
              <a:tabLst/>
              <a:defRPr/>
            </a:pPr>
            <a:endParaRPr kumimoji="0" lang="en-US" sz="1519"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31" name="Rectangle 23"/>
          <p:cNvSpPr>
            <a:spLocks noChangeArrowheads="1"/>
          </p:cNvSpPr>
          <p:nvPr/>
        </p:nvSpPr>
        <p:spPr bwMode="auto">
          <a:xfrm>
            <a:off x="2643126" y="1737862"/>
            <a:ext cx="254878" cy="181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771571" rtl="0" eaLnBrk="0" fontAlgn="base" latinLnBrk="0" hangingPunct="0">
              <a:lnSpc>
                <a:spcPct val="100000"/>
              </a:lnSpc>
              <a:spcBef>
                <a:spcPct val="0"/>
              </a:spcBef>
              <a:spcAft>
                <a:spcPct val="0"/>
              </a:spcAft>
              <a:buClrTx/>
              <a:buSzTx/>
              <a:buFontTx/>
              <a:buNone/>
              <a:tabLst/>
              <a:defRPr/>
            </a:pPr>
            <a:r>
              <a:rPr kumimoji="0" lang="en-US" altLang="en-US" sz="1181"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100</a:t>
            </a:r>
            <a:endParaRPr kumimoji="0" lang="en-US" altLang="en-US" sz="1519"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32" name="Rectangle 72"/>
          <p:cNvSpPr>
            <a:spLocks noChangeArrowheads="1"/>
          </p:cNvSpPr>
          <p:nvPr/>
        </p:nvSpPr>
        <p:spPr bwMode="auto">
          <a:xfrm>
            <a:off x="2712153" y="2386390"/>
            <a:ext cx="169918" cy="181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771571" rtl="0" eaLnBrk="0" fontAlgn="base" latinLnBrk="0" hangingPunct="0">
              <a:lnSpc>
                <a:spcPct val="100000"/>
              </a:lnSpc>
              <a:spcBef>
                <a:spcPct val="0"/>
              </a:spcBef>
              <a:spcAft>
                <a:spcPct val="0"/>
              </a:spcAft>
              <a:buClrTx/>
              <a:buSzTx/>
              <a:buFontTx/>
              <a:buNone/>
              <a:tabLst/>
              <a:defRPr/>
            </a:pPr>
            <a:r>
              <a:rPr kumimoji="0" lang="en-US" altLang="en-US" sz="1181"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80</a:t>
            </a:r>
            <a:endParaRPr kumimoji="0" lang="en-US" altLang="en-US" sz="1519"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33" name="Rectangle 73"/>
          <p:cNvSpPr>
            <a:spLocks noChangeArrowheads="1"/>
          </p:cNvSpPr>
          <p:nvPr/>
        </p:nvSpPr>
        <p:spPr bwMode="auto">
          <a:xfrm>
            <a:off x="2712153" y="3025310"/>
            <a:ext cx="169918" cy="181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771571" rtl="0" eaLnBrk="0" fontAlgn="base" latinLnBrk="0" hangingPunct="0">
              <a:lnSpc>
                <a:spcPct val="100000"/>
              </a:lnSpc>
              <a:spcBef>
                <a:spcPct val="0"/>
              </a:spcBef>
              <a:spcAft>
                <a:spcPct val="0"/>
              </a:spcAft>
              <a:buClrTx/>
              <a:buSzTx/>
              <a:buFontTx/>
              <a:buNone/>
              <a:tabLst/>
              <a:defRPr/>
            </a:pPr>
            <a:r>
              <a:rPr kumimoji="0" lang="en-US" altLang="en-US" sz="1181"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60</a:t>
            </a:r>
            <a:endParaRPr kumimoji="0" lang="en-US" altLang="en-US" sz="1519"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34" name="Rectangle 74"/>
          <p:cNvSpPr>
            <a:spLocks noChangeArrowheads="1"/>
          </p:cNvSpPr>
          <p:nvPr/>
        </p:nvSpPr>
        <p:spPr bwMode="auto">
          <a:xfrm>
            <a:off x="2712153" y="3673838"/>
            <a:ext cx="169918" cy="181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771571" rtl="0" eaLnBrk="0" fontAlgn="base" latinLnBrk="0" hangingPunct="0">
              <a:lnSpc>
                <a:spcPct val="100000"/>
              </a:lnSpc>
              <a:spcBef>
                <a:spcPct val="0"/>
              </a:spcBef>
              <a:spcAft>
                <a:spcPct val="0"/>
              </a:spcAft>
              <a:buClrTx/>
              <a:buSzTx/>
              <a:buFontTx/>
              <a:buNone/>
              <a:tabLst/>
              <a:defRPr/>
            </a:pPr>
            <a:r>
              <a:rPr kumimoji="0" lang="en-US" altLang="en-US" sz="1181"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40</a:t>
            </a:r>
            <a:endParaRPr kumimoji="0" lang="en-US" altLang="en-US" sz="1519"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35" name="Rectangle 75"/>
          <p:cNvSpPr>
            <a:spLocks noChangeArrowheads="1"/>
          </p:cNvSpPr>
          <p:nvPr/>
        </p:nvSpPr>
        <p:spPr bwMode="auto">
          <a:xfrm>
            <a:off x="2712153" y="4321166"/>
            <a:ext cx="169918" cy="181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771571" rtl="0" eaLnBrk="0" fontAlgn="base" latinLnBrk="0" hangingPunct="0">
              <a:lnSpc>
                <a:spcPct val="100000"/>
              </a:lnSpc>
              <a:spcBef>
                <a:spcPct val="0"/>
              </a:spcBef>
              <a:spcAft>
                <a:spcPct val="0"/>
              </a:spcAft>
              <a:buClrTx/>
              <a:buSzTx/>
              <a:buFontTx/>
              <a:buNone/>
              <a:tabLst/>
              <a:defRPr/>
            </a:pPr>
            <a:r>
              <a:rPr kumimoji="0" lang="en-US" altLang="en-US" sz="1181"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20</a:t>
            </a:r>
            <a:endParaRPr kumimoji="0" lang="en-US" altLang="en-US" sz="1519"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36" name="Rectangle 76"/>
          <p:cNvSpPr>
            <a:spLocks noChangeArrowheads="1"/>
          </p:cNvSpPr>
          <p:nvPr/>
        </p:nvSpPr>
        <p:spPr bwMode="auto">
          <a:xfrm>
            <a:off x="2781179" y="4969694"/>
            <a:ext cx="84960" cy="181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771571" rtl="0" eaLnBrk="0" fontAlgn="base" latinLnBrk="0" hangingPunct="0">
              <a:lnSpc>
                <a:spcPct val="100000"/>
              </a:lnSpc>
              <a:spcBef>
                <a:spcPct val="0"/>
              </a:spcBef>
              <a:spcAft>
                <a:spcPct val="0"/>
              </a:spcAft>
              <a:buClrTx/>
              <a:buSzTx/>
              <a:buFontTx/>
              <a:buNone/>
              <a:tabLst/>
              <a:defRPr/>
            </a:pPr>
            <a:r>
              <a:rPr kumimoji="0" lang="en-US" altLang="en-US" sz="1181"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0</a:t>
            </a:r>
            <a:endParaRPr kumimoji="0" lang="en-US" altLang="en-US" sz="1519"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grpSp>
        <p:nvGrpSpPr>
          <p:cNvPr id="2" name="Group 1"/>
          <p:cNvGrpSpPr/>
          <p:nvPr/>
        </p:nvGrpSpPr>
        <p:grpSpPr>
          <a:xfrm>
            <a:off x="2153153" y="5474740"/>
            <a:ext cx="7180791" cy="502842"/>
            <a:chOff x="1409347" y="5921818"/>
            <a:chExt cx="8510567" cy="595960"/>
          </a:xfrm>
        </p:grpSpPr>
        <p:sp>
          <p:nvSpPr>
            <p:cNvPr id="37" name="Rectangle 77"/>
            <p:cNvSpPr>
              <a:spLocks noChangeArrowheads="1"/>
            </p:cNvSpPr>
            <p:nvPr/>
          </p:nvSpPr>
          <p:spPr bwMode="auto">
            <a:xfrm>
              <a:off x="2513218" y="6112552"/>
              <a:ext cx="256481" cy="184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771571" rtl="0" eaLnBrk="0" fontAlgn="base" latinLnBrk="0" hangingPunct="0">
                <a:lnSpc>
                  <a:spcPct val="100000"/>
                </a:lnSpc>
                <a:spcBef>
                  <a:spcPct val="0"/>
                </a:spcBef>
                <a:spcAft>
                  <a:spcPct val="0"/>
                </a:spcAft>
                <a:buClrTx/>
                <a:buSzTx/>
                <a:buFontTx/>
                <a:buNone/>
                <a:tabLst/>
                <a:defRPr/>
              </a:pPr>
              <a:r>
                <a:rPr kumimoji="0" lang="en-US" altLang="en-US" sz="1013"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743</a:t>
              </a:r>
              <a:endParaRPr kumimoji="0" lang="en-US" altLang="en-US" sz="1013"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38" name="Rectangle 78"/>
            <p:cNvSpPr>
              <a:spLocks noChangeArrowheads="1"/>
            </p:cNvSpPr>
            <p:nvPr/>
          </p:nvSpPr>
          <p:spPr bwMode="auto">
            <a:xfrm>
              <a:off x="2513218" y="6333035"/>
              <a:ext cx="256481" cy="184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771571" rtl="0" eaLnBrk="0" fontAlgn="base" latinLnBrk="0" hangingPunct="0">
                <a:lnSpc>
                  <a:spcPct val="100000"/>
                </a:lnSpc>
                <a:spcBef>
                  <a:spcPct val="0"/>
                </a:spcBef>
                <a:spcAft>
                  <a:spcPct val="0"/>
                </a:spcAft>
                <a:buClrTx/>
                <a:buSzTx/>
                <a:buFontTx/>
                <a:buNone/>
                <a:tabLst/>
                <a:defRPr/>
              </a:pPr>
              <a:r>
                <a:rPr kumimoji="0" lang="en-US" altLang="en-US" sz="1013"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743</a:t>
              </a:r>
              <a:endParaRPr kumimoji="0" lang="en-US" altLang="en-US" sz="1013"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39" name="Rectangle 81"/>
            <p:cNvSpPr>
              <a:spLocks noChangeArrowheads="1"/>
            </p:cNvSpPr>
            <p:nvPr/>
          </p:nvSpPr>
          <p:spPr bwMode="auto">
            <a:xfrm>
              <a:off x="1409347" y="5921818"/>
              <a:ext cx="902432" cy="554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771571" rtl="0" eaLnBrk="0" fontAlgn="base" latinLnBrk="0" hangingPunct="0">
                <a:lnSpc>
                  <a:spcPct val="100000"/>
                </a:lnSpc>
                <a:spcBef>
                  <a:spcPct val="0"/>
                </a:spcBef>
                <a:spcAft>
                  <a:spcPct val="0"/>
                </a:spcAft>
                <a:buClrTx/>
                <a:buSzTx/>
                <a:buFontTx/>
                <a:buNone/>
                <a:tabLst/>
                <a:defRPr/>
              </a:pPr>
              <a:r>
                <a:rPr kumimoji="0" lang="en-US" altLang="en-US" sz="1013"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No. at Risk</a:t>
              </a:r>
            </a:p>
            <a:p>
              <a:pPr marL="0" marR="0" lvl="0" indent="0" algn="r" defTabSz="771571" rtl="0" eaLnBrk="0" fontAlgn="base" latinLnBrk="0" hangingPunct="0">
                <a:lnSpc>
                  <a:spcPct val="100000"/>
                </a:lnSpc>
                <a:spcBef>
                  <a:spcPct val="0"/>
                </a:spcBef>
                <a:spcAft>
                  <a:spcPct val="0"/>
                </a:spcAft>
                <a:buClrTx/>
                <a:buSzTx/>
                <a:buFontTx/>
                <a:buNone/>
                <a:tabLst/>
                <a:defRPr/>
              </a:pPr>
              <a:r>
                <a:rPr kumimoji="0" lang="en-US" altLang="en-US" sz="1013"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Trastuzumab</a:t>
              </a:r>
              <a:endParaRPr kumimoji="0" lang="en-US" altLang="en-US" sz="1013"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771571" rtl="0" eaLnBrk="0" fontAlgn="base" latinLnBrk="0" hangingPunct="0">
                <a:lnSpc>
                  <a:spcPct val="100000"/>
                </a:lnSpc>
                <a:spcBef>
                  <a:spcPct val="0"/>
                </a:spcBef>
                <a:spcAft>
                  <a:spcPct val="0"/>
                </a:spcAft>
                <a:buClrTx/>
                <a:buSzTx/>
                <a:buFontTx/>
                <a:buNone/>
                <a:tabLst/>
                <a:defRPr/>
              </a:pPr>
              <a:r>
                <a:rPr kumimoji="0" lang="en-US" altLang="en-US" sz="1013"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T-DM1</a:t>
              </a:r>
              <a:endParaRPr kumimoji="0" lang="en-US" altLang="en-US" sz="1013"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40" name="Rectangle 91"/>
            <p:cNvSpPr>
              <a:spLocks noChangeArrowheads="1"/>
            </p:cNvSpPr>
            <p:nvPr/>
          </p:nvSpPr>
          <p:spPr bwMode="auto">
            <a:xfrm>
              <a:off x="3236583" y="6112552"/>
              <a:ext cx="256481" cy="184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771571" rtl="0" eaLnBrk="0" fontAlgn="base" latinLnBrk="0" hangingPunct="0">
                <a:lnSpc>
                  <a:spcPct val="100000"/>
                </a:lnSpc>
                <a:spcBef>
                  <a:spcPct val="0"/>
                </a:spcBef>
                <a:spcAft>
                  <a:spcPct val="0"/>
                </a:spcAft>
                <a:buClrTx/>
                <a:buSzTx/>
                <a:buFontTx/>
                <a:buNone/>
                <a:tabLst/>
                <a:defRPr/>
              </a:pPr>
              <a:r>
                <a:rPr kumimoji="0" lang="en-US" altLang="en-US" sz="1013"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676</a:t>
              </a:r>
              <a:endParaRPr kumimoji="0" lang="en-US" altLang="en-US" sz="1013"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41" name="Rectangle 92"/>
            <p:cNvSpPr>
              <a:spLocks noChangeArrowheads="1"/>
            </p:cNvSpPr>
            <p:nvPr/>
          </p:nvSpPr>
          <p:spPr bwMode="auto">
            <a:xfrm>
              <a:off x="3236583" y="6333035"/>
              <a:ext cx="256481" cy="184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771571" rtl="0" eaLnBrk="0" fontAlgn="base" latinLnBrk="0" hangingPunct="0">
                <a:lnSpc>
                  <a:spcPct val="100000"/>
                </a:lnSpc>
                <a:spcBef>
                  <a:spcPct val="0"/>
                </a:spcBef>
                <a:spcAft>
                  <a:spcPct val="0"/>
                </a:spcAft>
                <a:buClrTx/>
                <a:buSzTx/>
                <a:buFontTx/>
                <a:buNone/>
                <a:tabLst/>
                <a:defRPr/>
              </a:pPr>
              <a:r>
                <a:rPr kumimoji="0" lang="en-US" altLang="en-US" sz="1013"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707</a:t>
              </a:r>
              <a:endParaRPr kumimoji="0" lang="en-US" altLang="en-US" sz="1013"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42" name="Rectangle 93"/>
            <p:cNvSpPr>
              <a:spLocks noChangeArrowheads="1"/>
            </p:cNvSpPr>
            <p:nvPr/>
          </p:nvSpPr>
          <p:spPr bwMode="auto">
            <a:xfrm>
              <a:off x="3958513" y="6112552"/>
              <a:ext cx="256481" cy="184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771571" rtl="0" eaLnBrk="0" fontAlgn="base" latinLnBrk="0" hangingPunct="0">
                <a:lnSpc>
                  <a:spcPct val="100000"/>
                </a:lnSpc>
                <a:spcBef>
                  <a:spcPct val="0"/>
                </a:spcBef>
                <a:spcAft>
                  <a:spcPct val="0"/>
                </a:spcAft>
                <a:buClrTx/>
                <a:buSzTx/>
                <a:buFontTx/>
                <a:buNone/>
                <a:tabLst/>
                <a:defRPr/>
              </a:pPr>
              <a:r>
                <a:rPr kumimoji="0" lang="en-US" altLang="en-US" sz="1013"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635</a:t>
              </a:r>
              <a:endParaRPr kumimoji="0" lang="en-US" altLang="en-US" sz="1013"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43" name="Rectangle 94"/>
            <p:cNvSpPr>
              <a:spLocks noChangeArrowheads="1"/>
            </p:cNvSpPr>
            <p:nvPr/>
          </p:nvSpPr>
          <p:spPr bwMode="auto">
            <a:xfrm>
              <a:off x="3958513" y="6333035"/>
              <a:ext cx="256481" cy="184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771571" rtl="0" eaLnBrk="0" fontAlgn="base" latinLnBrk="0" hangingPunct="0">
                <a:lnSpc>
                  <a:spcPct val="100000"/>
                </a:lnSpc>
                <a:spcBef>
                  <a:spcPct val="0"/>
                </a:spcBef>
                <a:spcAft>
                  <a:spcPct val="0"/>
                </a:spcAft>
                <a:buClrTx/>
                <a:buSzTx/>
                <a:buFontTx/>
                <a:buNone/>
                <a:tabLst/>
                <a:defRPr/>
              </a:pPr>
              <a:r>
                <a:rPr kumimoji="0" lang="en-US" altLang="en-US" sz="1013"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681</a:t>
              </a:r>
              <a:endParaRPr kumimoji="0" lang="en-US" altLang="en-US" sz="1013"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44" name="Rectangle 95"/>
            <p:cNvSpPr>
              <a:spLocks noChangeArrowheads="1"/>
            </p:cNvSpPr>
            <p:nvPr/>
          </p:nvSpPr>
          <p:spPr bwMode="auto">
            <a:xfrm>
              <a:off x="4681878" y="6112552"/>
              <a:ext cx="256481" cy="184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771571" rtl="0" eaLnBrk="0" fontAlgn="base" latinLnBrk="0" hangingPunct="0">
                <a:lnSpc>
                  <a:spcPct val="100000"/>
                </a:lnSpc>
                <a:spcBef>
                  <a:spcPct val="0"/>
                </a:spcBef>
                <a:spcAft>
                  <a:spcPct val="0"/>
                </a:spcAft>
                <a:buClrTx/>
                <a:buSzTx/>
                <a:buFontTx/>
                <a:buNone/>
                <a:tabLst/>
                <a:defRPr/>
              </a:pPr>
              <a:r>
                <a:rPr kumimoji="0" lang="en-US" altLang="en-US" sz="1013"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594</a:t>
              </a:r>
              <a:endParaRPr kumimoji="0" lang="en-US" altLang="en-US" sz="1013"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45" name="Rectangle 96"/>
            <p:cNvSpPr>
              <a:spLocks noChangeArrowheads="1"/>
            </p:cNvSpPr>
            <p:nvPr/>
          </p:nvSpPr>
          <p:spPr bwMode="auto">
            <a:xfrm>
              <a:off x="4681878" y="6333035"/>
              <a:ext cx="256481" cy="184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771571" rtl="0" eaLnBrk="0" fontAlgn="base" latinLnBrk="0" hangingPunct="0">
                <a:lnSpc>
                  <a:spcPct val="100000"/>
                </a:lnSpc>
                <a:spcBef>
                  <a:spcPct val="0"/>
                </a:spcBef>
                <a:spcAft>
                  <a:spcPct val="0"/>
                </a:spcAft>
                <a:buClrTx/>
                <a:buSzTx/>
                <a:buFontTx/>
                <a:buNone/>
                <a:tabLst/>
                <a:defRPr/>
              </a:pPr>
              <a:r>
                <a:rPr kumimoji="0" lang="en-US" altLang="en-US" sz="1013"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658</a:t>
              </a:r>
              <a:endParaRPr kumimoji="0" lang="en-US" altLang="en-US" sz="1013"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46" name="Rectangle 97"/>
            <p:cNvSpPr>
              <a:spLocks noChangeArrowheads="1"/>
            </p:cNvSpPr>
            <p:nvPr/>
          </p:nvSpPr>
          <p:spPr bwMode="auto">
            <a:xfrm>
              <a:off x="5405243" y="6112552"/>
              <a:ext cx="256481" cy="184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771571" rtl="0" eaLnBrk="0" fontAlgn="base" latinLnBrk="0" hangingPunct="0">
                <a:lnSpc>
                  <a:spcPct val="100000"/>
                </a:lnSpc>
                <a:spcBef>
                  <a:spcPct val="0"/>
                </a:spcBef>
                <a:spcAft>
                  <a:spcPct val="0"/>
                </a:spcAft>
                <a:buClrTx/>
                <a:buSzTx/>
                <a:buFontTx/>
                <a:buNone/>
                <a:tabLst/>
                <a:defRPr/>
              </a:pPr>
              <a:r>
                <a:rPr kumimoji="0" lang="en-US" altLang="en-US" sz="1013"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555</a:t>
              </a:r>
              <a:endParaRPr kumimoji="0" lang="en-US" altLang="en-US" sz="1013"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47" name="Rectangle 98"/>
            <p:cNvSpPr>
              <a:spLocks noChangeArrowheads="1"/>
            </p:cNvSpPr>
            <p:nvPr/>
          </p:nvSpPr>
          <p:spPr bwMode="auto">
            <a:xfrm>
              <a:off x="5405243" y="6333035"/>
              <a:ext cx="256481" cy="184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771571" rtl="0" eaLnBrk="0" fontAlgn="base" latinLnBrk="0" hangingPunct="0">
                <a:lnSpc>
                  <a:spcPct val="100000"/>
                </a:lnSpc>
                <a:spcBef>
                  <a:spcPct val="0"/>
                </a:spcBef>
                <a:spcAft>
                  <a:spcPct val="0"/>
                </a:spcAft>
                <a:buClrTx/>
                <a:buSzTx/>
                <a:buFontTx/>
                <a:buNone/>
                <a:tabLst/>
                <a:defRPr/>
              </a:pPr>
              <a:r>
                <a:rPr kumimoji="0" lang="en-US" altLang="en-US" sz="1013"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633</a:t>
              </a:r>
              <a:endParaRPr kumimoji="0" lang="en-US" altLang="en-US" sz="1013"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48" name="Rectangle 99"/>
            <p:cNvSpPr>
              <a:spLocks noChangeArrowheads="1"/>
            </p:cNvSpPr>
            <p:nvPr/>
          </p:nvSpPr>
          <p:spPr bwMode="auto">
            <a:xfrm>
              <a:off x="6128608" y="6112552"/>
              <a:ext cx="256481" cy="184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771571" rtl="0" eaLnBrk="0" fontAlgn="base" latinLnBrk="0" hangingPunct="0">
                <a:lnSpc>
                  <a:spcPct val="100000"/>
                </a:lnSpc>
                <a:spcBef>
                  <a:spcPct val="0"/>
                </a:spcBef>
                <a:spcAft>
                  <a:spcPct val="0"/>
                </a:spcAft>
                <a:buClrTx/>
                <a:buSzTx/>
                <a:buFontTx/>
                <a:buNone/>
                <a:tabLst/>
                <a:defRPr/>
              </a:pPr>
              <a:r>
                <a:rPr kumimoji="0" lang="en-US" altLang="en-US" sz="1013"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501</a:t>
              </a:r>
              <a:endParaRPr kumimoji="0" lang="en-US" altLang="en-US" sz="1013"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49" name="Rectangle 100"/>
            <p:cNvSpPr>
              <a:spLocks noChangeArrowheads="1"/>
            </p:cNvSpPr>
            <p:nvPr/>
          </p:nvSpPr>
          <p:spPr bwMode="auto">
            <a:xfrm>
              <a:off x="6128608" y="6333035"/>
              <a:ext cx="256481" cy="184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771571" rtl="0" eaLnBrk="0" fontAlgn="base" latinLnBrk="0" hangingPunct="0">
                <a:lnSpc>
                  <a:spcPct val="100000"/>
                </a:lnSpc>
                <a:spcBef>
                  <a:spcPct val="0"/>
                </a:spcBef>
                <a:spcAft>
                  <a:spcPct val="0"/>
                </a:spcAft>
                <a:buClrTx/>
                <a:buSzTx/>
                <a:buFontTx/>
                <a:buNone/>
                <a:tabLst/>
                <a:defRPr/>
              </a:pPr>
              <a:r>
                <a:rPr kumimoji="0" lang="en-US" altLang="en-US" sz="1013"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561</a:t>
              </a:r>
              <a:endParaRPr kumimoji="0" lang="en-US" altLang="en-US" sz="1013"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50" name="Rectangle 101"/>
            <p:cNvSpPr>
              <a:spLocks noChangeArrowheads="1"/>
            </p:cNvSpPr>
            <p:nvPr/>
          </p:nvSpPr>
          <p:spPr bwMode="auto">
            <a:xfrm>
              <a:off x="6860585" y="6112552"/>
              <a:ext cx="256481" cy="184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771571" rtl="0" eaLnBrk="0" fontAlgn="base" latinLnBrk="0" hangingPunct="0">
                <a:lnSpc>
                  <a:spcPct val="100000"/>
                </a:lnSpc>
                <a:spcBef>
                  <a:spcPct val="0"/>
                </a:spcBef>
                <a:spcAft>
                  <a:spcPct val="0"/>
                </a:spcAft>
                <a:buClrTx/>
                <a:buSzTx/>
                <a:buFontTx/>
                <a:buNone/>
                <a:tabLst/>
                <a:defRPr/>
              </a:pPr>
              <a:r>
                <a:rPr kumimoji="0" lang="en-US" altLang="en-US" sz="1013"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342</a:t>
              </a:r>
              <a:endParaRPr kumimoji="0" lang="en-US" altLang="en-US" sz="1013"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51" name="Rectangle 102"/>
            <p:cNvSpPr>
              <a:spLocks noChangeArrowheads="1"/>
            </p:cNvSpPr>
            <p:nvPr/>
          </p:nvSpPr>
          <p:spPr bwMode="auto">
            <a:xfrm>
              <a:off x="6860585" y="6333035"/>
              <a:ext cx="256481" cy="184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771571" rtl="0" eaLnBrk="0" fontAlgn="base" latinLnBrk="0" hangingPunct="0">
                <a:lnSpc>
                  <a:spcPct val="100000"/>
                </a:lnSpc>
                <a:spcBef>
                  <a:spcPct val="0"/>
                </a:spcBef>
                <a:spcAft>
                  <a:spcPct val="0"/>
                </a:spcAft>
                <a:buClrTx/>
                <a:buSzTx/>
                <a:buFontTx/>
                <a:buNone/>
                <a:tabLst/>
                <a:defRPr/>
              </a:pPr>
              <a:r>
                <a:rPr kumimoji="0" lang="en-US" altLang="en-US" sz="1013"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409</a:t>
              </a:r>
              <a:endParaRPr kumimoji="0" lang="en-US" altLang="en-US" sz="1013"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52" name="Rectangle 103"/>
            <p:cNvSpPr>
              <a:spLocks noChangeArrowheads="1"/>
            </p:cNvSpPr>
            <p:nvPr/>
          </p:nvSpPr>
          <p:spPr bwMode="auto">
            <a:xfrm>
              <a:off x="7583950" y="6112552"/>
              <a:ext cx="256481" cy="184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771571" rtl="0" eaLnBrk="0" fontAlgn="base" latinLnBrk="0" hangingPunct="0">
                <a:lnSpc>
                  <a:spcPct val="100000"/>
                </a:lnSpc>
                <a:spcBef>
                  <a:spcPct val="0"/>
                </a:spcBef>
                <a:spcAft>
                  <a:spcPct val="0"/>
                </a:spcAft>
                <a:buClrTx/>
                <a:buSzTx/>
                <a:buFontTx/>
                <a:buNone/>
                <a:tabLst/>
                <a:defRPr/>
              </a:pPr>
              <a:r>
                <a:rPr kumimoji="0" lang="en-US" altLang="en-US" sz="1013"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220</a:t>
              </a:r>
              <a:endParaRPr kumimoji="0" lang="en-US" altLang="en-US" sz="1013"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53" name="Rectangle 104"/>
            <p:cNvSpPr>
              <a:spLocks noChangeArrowheads="1"/>
            </p:cNvSpPr>
            <p:nvPr/>
          </p:nvSpPr>
          <p:spPr bwMode="auto">
            <a:xfrm>
              <a:off x="7583950" y="6333035"/>
              <a:ext cx="256481" cy="184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771571" rtl="0" eaLnBrk="0" fontAlgn="base" latinLnBrk="0" hangingPunct="0">
                <a:lnSpc>
                  <a:spcPct val="100000"/>
                </a:lnSpc>
                <a:spcBef>
                  <a:spcPct val="0"/>
                </a:spcBef>
                <a:spcAft>
                  <a:spcPct val="0"/>
                </a:spcAft>
                <a:buClrTx/>
                <a:buSzTx/>
                <a:buFontTx/>
                <a:buNone/>
                <a:tabLst/>
                <a:defRPr/>
              </a:pPr>
              <a:r>
                <a:rPr kumimoji="0" lang="en-US" altLang="en-US" sz="1013"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255</a:t>
              </a:r>
              <a:endParaRPr kumimoji="0" lang="en-US" altLang="en-US" sz="1013"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54" name="Rectangle 105"/>
            <p:cNvSpPr>
              <a:spLocks noChangeArrowheads="1"/>
            </p:cNvSpPr>
            <p:nvPr/>
          </p:nvSpPr>
          <p:spPr bwMode="auto">
            <a:xfrm>
              <a:off x="8307315" y="6112552"/>
              <a:ext cx="256481" cy="184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771571" rtl="0" eaLnBrk="0" fontAlgn="base" latinLnBrk="0" hangingPunct="0">
                <a:lnSpc>
                  <a:spcPct val="100000"/>
                </a:lnSpc>
                <a:spcBef>
                  <a:spcPct val="0"/>
                </a:spcBef>
                <a:spcAft>
                  <a:spcPct val="0"/>
                </a:spcAft>
                <a:buClrTx/>
                <a:buSzTx/>
                <a:buFontTx/>
                <a:buNone/>
                <a:tabLst/>
                <a:defRPr/>
              </a:pPr>
              <a:r>
                <a:rPr kumimoji="0" lang="en-US" altLang="en-US" sz="1013"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119</a:t>
              </a:r>
              <a:endParaRPr kumimoji="0" lang="en-US" altLang="en-US" sz="1013"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55" name="Rectangle 106"/>
            <p:cNvSpPr>
              <a:spLocks noChangeArrowheads="1"/>
            </p:cNvSpPr>
            <p:nvPr/>
          </p:nvSpPr>
          <p:spPr bwMode="auto">
            <a:xfrm>
              <a:off x="8307315" y="6333035"/>
              <a:ext cx="256481" cy="184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771571" rtl="0" eaLnBrk="0" fontAlgn="base" latinLnBrk="0" hangingPunct="0">
                <a:lnSpc>
                  <a:spcPct val="100000"/>
                </a:lnSpc>
                <a:spcBef>
                  <a:spcPct val="0"/>
                </a:spcBef>
                <a:spcAft>
                  <a:spcPct val="0"/>
                </a:spcAft>
                <a:buClrTx/>
                <a:buSzTx/>
                <a:buFontTx/>
                <a:buNone/>
                <a:tabLst/>
                <a:defRPr/>
              </a:pPr>
              <a:r>
                <a:rPr kumimoji="0" lang="en-US" altLang="en-US" sz="1013"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142</a:t>
              </a:r>
              <a:endParaRPr kumimoji="0" lang="en-US" altLang="en-US" sz="1013"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56" name="Rectangle 107"/>
            <p:cNvSpPr>
              <a:spLocks noChangeArrowheads="1"/>
            </p:cNvSpPr>
            <p:nvPr/>
          </p:nvSpPr>
          <p:spPr bwMode="auto">
            <a:xfrm>
              <a:off x="9070867" y="6112552"/>
              <a:ext cx="170987" cy="184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771571" rtl="0" eaLnBrk="0" fontAlgn="base" latinLnBrk="0" hangingPunct="0">
                <a:lnSpc>
                  <a:spcPct val="100000"/>
                </a:lnSpc>
                <a:spcBef>
                  <a:spcPct val="0"/>
                </a:spcBef>
                <a:spcAft>
                  <a:spcPct val="0"/>
                </a:spcAft>
                <a:buClrTx/>
                <a:buSzTx/>
                <a:buFontTx/>
                <a:buNone/>
                <a:tabLst/>
                <a:defRPr/>
              </a:pPr>
              <a:r>
                <a:rPr kumimoji="0" lang="en-US" altLang="en-US" sz="1013"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38</a:t>
              </a:r>
              <a:endParaRPr kumimoji="0" lang="en-US" altLang="en-US" sz="1013"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57" name="Rectangle 108"/>
            <p:cNvSpPr>
              <a:spLocks noChangeArrowheads="1"/>
            </p:cNvSpPr>
            <p:nvPr/>
          </p:nvSpPr>
          <p:spPr bwMode="auto">
            <a:xfrm>
              <a:off x="9070867" y="6333035"/>
              <a:ext cx="170987" cy="184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771571" rtl="0" eaLnBrk="0" fontAlgn="base" latinLnBrk="0" hangingPunct="0">
                <a:lnSpc>
                  <a:spcPct val="100000"/>
                </a:lnSpc>
                <a:spcBef>
                  <a:spcPct val="0"/>
                </a:spcBef>
                <a:spcAft>
                  <a:spcPct val="0"/>
                </a:spcAft>
                <a:buClrTx/>
                <a:buSzTx/>
                <a:buFontTx/>
                <a:buNone/>
                <a:tabLst/>
                <a:defRPr/>
              </a:pPr>
              <a:r>
                <a:rPr kumimoji="0" lang="en-US" altLang="en-US" sz="1013"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44</a:t>
              </a:r>
              <a:endParaRPr kumimoji="0" lang="en-US" altLang="en-US" sz="1013"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58" name="Rectangle 109"/>
            <p:cNvSpPr>
              <a:spLocks noChangeArrowheads="1"/>
            </p:cNvSpPr>
            <p:nvPr/>
          </p:nvSpPr>
          <p:spPr bwMode="auto">
            <a:xfrm>
              <a:off x="9834419" y="6112552"/>
              <a:ext cx="85495" cy="184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771571" rtl="0" eaLnBrk="0" fontAlgn="base" latinLnBrk="0" hangingPunct="0">
                <a:lnSpc>
                  <a:spcPct val="100000"/>
                </a:lnSpc>
                <a:spcBef>
                  <a:spcPct val="0"/>
                </a:spcBef>
                <a:spcAft>
                  <a:spcPct val="0"/>
                </a:spcAft>
                <a:buClrTx/>
                <a:buSzTx/>
                <a:buFontTx/>
                <a:buNone/>
                <a:tabLst/>
                <a:defRPr/>
              </a:pPr>
              <a:r>
                <a:rPr kumimoji="0" lang="en-US" altLang="en-US" sz="1013"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4</a:t>
              </a:r>
              <a:endParaRPr kumimoji="0" lang="en-US" altLang="en-US" sz="1013"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59" name="Rectangle 110"/>
            <p:cNvSpPr>
              <a:spLocks noChangeArrowheads="1"/>
            </p:cNvSpPr>
            <p:nvPr/>
          </p:nvSpPr>
          <p:spPr bwMode="auto">
            <a:xfrm>
              <a:off x="9834419" y="6333035"/>
              <a:ext cx="85495" cy="184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771571" rtl="0" eaLnBrk="0" fontAlgn="base" latinLnBrk="0" hangingPunct="0">
                <a:lnSpc>
                  <a:spcPct val="100000"/>
                </a:lnSpc>
                <a:spcBef>
                  <a:spcPct val="0"/>
                </a:spcBef>
                <a:spcAft>
                  <a:spcPct val="0"/>
                </a:spcAft>
                <a:buClrTx/>
                <a:buSzTx/>
                <a:buFontTx/>
                <a:buNone/>
                <a:tabLst/>
                <a:defRPr/>
              </a:pPr>
              <a:r>
                <a:rPr kumimoji="0" lang="en-US" altLang="en-US" sz="1013"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4</a:t>
              </a:r>
              <a:endParaRPr kumimoji="0" lang="en-US" altLang="en-US" sz="1013"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grpSp>
      <p:sp>
        <p:nvSpPr>
          <p:cNvPr id="60" name="Rectangle 111"/>
          <p:cNvSpPr>
            <a:spLocks noChangeArrowheads="1"/>
          </p:cNvSpPr>
          <p:nvPr/>
        </p:nvSpPr>
        <p:spPr bwMode="auto">
          <a:xfrm>
            <a:off x="3150530" y="5165454"/>
            <a:ext cx="84960" cy="181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771571" rtl="0" eaLnBrk="0" fontAlgn="base" latinLnBrk="0" hangingPunct="0">
              <a:lnSpc>
                <a:spcPct val="100000"/>
              </a:lnSpc>
              <a:spcBef>
                <a:spcPct val="0"/>
              </a:spcBef>
              <a:spcAft>
                <a:spcPct val="0"/>
              </a:spcAft>
              <a:buClrTx/>
              <a:buSzTx/>
              <a:buFontTx/>
              <a:buNone/>
              <a:tabLst/>
              <a:defRPr/>
            </a:pPr>
            <a:r>
              <a:rPr kumimoji="0" lang="en-US" altLang="en-US" sz="1181"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0</a:t>
            </a:r>
            <a:endParaRPr kumimoji="0" lang="en-US" altLang="en-US" sz="1519"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61" name="Rectangle 112"/>
          <p:cNvSpPr>
            <a:spLocks noChangeArrowheads="1"/>
          </p:cNvSpPr>
          <p:nvPr/>
        </p:nvSpPr>
        <p:spPr bwMode="auto">
          <a:xfrm>
            <a:off x="3752393" y="5165454"/>
            <a:ext cx="84960" cy="181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771571" rtl="0" eaLnBrk="0" fontAlgn="base" latinLnBrk="0" hangingPunct="0">
              <a:lnSpc>
                <a:spcPct val="100000"/>
              </a:lnSpc>
              <a:spcBef>
                <a:spcPct val="0"/>
              </a:spcBef>
              <a:spcAft>
                <a:spcPct val="0"/>
              </a:spcAft>
              <a:buClrTx/>
              <a:buSzTx/>
              <a:buFontTx/>
              <a:buNone/>
              <a:tabLst/>
              <a:defRPr/>
            </a:pPr>
            <a:r>
              <a:rPr kumimoji="0" lang="en-US" altLang="en-US" sz="1181"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6</a:t>
            </a:r>
            <a:endParaRPr kumimoji="0" lang="en-US" altLang="en-US" sz="1519"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62" name="Rectangle 113"/>
          <p:cNvSpPr>
            <a:spLocks noChangeArrowheads="1"/>
          </p:cNvSpPr>
          <p:nvPr/>
        </p:nvSpPr>
        <p:spPr bwMode="auto">
          <a:xfrm>
            <a:off x="4327614" y="5165454"/>
            <a:ext cx="169918" cy="181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771571" rtl="0" eaLnBrk="0" fontAlgn="base" latinLnBrk="0" hangingPunct="0">
              <a:lnSpc>
                <a:spcPct val="100000"/>
              </a:lnSpc>
              <a:spcBef>
                <a:spcPct val="0"/>
              </a:spcBef>
              <a:spcAft>
                <a:spcPct val="0"/>
              </a:spcAft>
              <a:buClrTx/>
              <a:buSzTx/>
              <a:buFontTx/>
              <a:buNone/>
              <a:tabLst/>
              <a:defRPr/>
            </a:pPr>
            <a:r>
              <a:rPr kumimoji="0" lang="en-US" altLang="en-US" sz="1181"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12</a:t>
            </a:r>
            <a:endParaRPr kumimoji="0" lang="en-US" altLang="en-US" sz="1519"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63" name="Rectangle 114"/>
          <p:cNvSpPr>
            <a:spLocks noChangeArrowheads="1"/>
          </p:cNvSpPr>
          <p:nvPr/>
        </p:nvSpPr>
        <p:spPr bwMode="auto">
          <a:xfrm>
            <a:off x="4937953" y="5165454"/>
            <a:ext cx="169918" cy="181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771571" rtl="0" eaLnBrk="0" fontAlgn="base" latinLnBrk="0" hangingPunct="0">
              <a:lnSpc>
                <a:spcPct val="100000"/>
              </a:lnSpc>
              <a:spcBef>
                <a:spcPct val="0"/>
              </a:spcBef>
              <a:spcAft>
                <a:spcPct val="0"/>
              </a:spcAft>
              <a:buClrTx/>
              <a:buSzTx/>
              <a:buFontTx/>
              <a:buNone/>
              <a:tabLst/>
              <a:defRPr/>
            </a:pPr>
            <a:r>
              <a:rPr kumimoji="0" lang="en-US" altLang="en-US" sz="1181"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18</a:t>
            </a:r>
            <a:endParaRPr kumimoji="0" lang="en-US" altLang="en-US" sz="1519"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64" name="Rectangle 115"/>
          <p:cNvSpPr>
            <a:spLocks noChangeArrowheads="1"/>
          </p:cNvSpPr>
          <p:nvPr/>
        </p:nvSpPr>
        <p:spPr bwMode="auto">
          <a:xfrm>
            <a:off x="5547082" y="5165454"/>
            <a:ext cx="169918" cy="181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771571" rtl="0" eaLnBrk="0" fontAlgn="base" latinLnBrk="0" hangingPunct="0">
              <a:lnSpc>
                <a:spcPct val="100000"/>
              </a:lnSpc>
              <a:spcBef>
                <a:spcPct val="0"/>
              </a:spcBef>
              <a:spcAft>
                <a:spcPct val="0"/>
              </a:spcAft>
              <a:buClrTx/>
              <a:buSzTx/>
              <a:buFontTx/>
              <a:buNone/>
              <a:tabLst/>
              <a:defRPr/>
            </a:pPr>
            <a:r>
              <a:rPr kumimoji="0" lang="en-US" altLang="en-US" sz="1181"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24</a:t>
            </a:r>
            <a:endParaRPr kumimoji="0" lang="en-US" altLang="en-US" sz="1519"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65" name="Rectangle 116"/>
          <p:cNvSpPr>
            <a:spLocks noChangeArrowheads="1"/>
          </p:cNvSpPr>
          <p:nvPr/>
        </p:nvSpPr>
        <p:spPr bwMode="auto">
          <a:xfrm>
            <a:off x="6157421" y="5165454"/>
            <a:ext cx="169918" cy="181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771571" rtl="0" eaLnBrk="0" fontAlgn="base" latinLnBrk="0" hangingPunct="0">
              <a:lnSpc>
                <a:spcPct val="100000"/>
              </a:lnSpc>
              <a:spcBef>
                <a:spcPct val="0"/>
              </a:spcBef>
              <a:spcAft>
                <a:spcPct val="0"/>
              </a:spcAft>
              <a:buClrTx/>
              <a:buSzTx/>
              <a:buFontTx/>
              <a:buNone/>
              <a:tabLst/>
              <a:defRPr/>
            </a:pPr>
            <a:r>
              <a:rPr kumimoji="0" lang="en-US" altLang="en-US" sz="1181"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30</a:t>
            </a:r>
            <a:endParaRPr kumimoji="0" lang="en-US" altLang="en-US" sz="1519"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66" name="Rectangle 117"/>
          <p:cNvSpPr>
            <a:spLocks noChangeArrowheads="1"/>
          </p:cNvSpPr>
          <p:nvPr/>
        </p:nvSpPr>
        <p:spPr bwMode="auto">
          <a:xfrm>
            <a:off x="5787004" y="5354007"/>
            <a:ext cx="977832" cy="181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771571" rtl="0" eaLnBrk="0" fontAlgn="base" latinLnBrk="0" hangingPunct="0">
              <a:lnSpc>
                <a:spcPct val="100000"/>
              </a:lnSpc>
              <a:spcBef>
                <a:spcPct val="0"/>
              </a:spcBef>
              <a:spcAft>
                <a:spcPct val="0"/>
              </a:spcAft>
              <a:buClrTx/>
              <a:buSzTx/>
              <a:buFontTx/>
              <a:buNone/>
              <a:tabLst/>
              <a:defRPr/>
            </a:pPr>
            <a:r>
              <a:rPr kumimoji="0" lang="en-US" altLang="en-US" sz="1181"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Time (months)</a:t>
            </a:r>
            <a:endParaRPr kumimoji="0" lang="en-US" altLang="en-US" sz="1519"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67" name="Rectangle 125"/>
          <p:cNvSpPr>
            <a:spLocks noChangeArrowheads="1"/>
          </p:cNvSpPr>
          <p:nvPr/>
        </p:nvSpPr>
        <p:spPr bwMode="auto">
          <a:xfrm rot="16200000">
            <a:off x="1101273" y="3315468"/>
            <a:ext cx="2726708" cy="181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771571" rtl="0" eaLnBrk="0" fontAlgn="base" latinLnBrk="0" hangingPunct="0">
              <a:lnSpc>
                <a:spcPct val="100000"/>
              </a:lnSpc>
              <a:spcBef>
                <a:spcPct val="0"/>
              </a:spcBef>
              <a:spcAft>
                <a:spcPct val="0"/>
              </a:spcAft>
              <a:buClrTx/>
              <a:buSzTx/>
              <a:buFontTx/>
              <a:buNone/>
              <a:tabLst/>
              <a:defRPr/>
            </a:pPr>
            <a:r>
              <a:rPr kumimoji="0" lang="en-US" altLang="en-US" sz="1181"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Invasive Disease-Free Survival Rate (%)</a:t>
            </a:r>
            <a:endParaRPr kumimoji="0" lang="en-US" altLang="en-US" sz="1519"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68" name="Rectangle 134"/>
          <p:cNvSpPr>
            <a:spLocks noChangeArrowheads="1"/>
          </p:cNvSpPr>
          <p:nvPr/>
        </p:nvSpPr>
        <p:spPr bwMode="auto">
          <a:xfrm>
            <a:off x="6776237" y="5165454"/>
            <a:ext cx="169918" cy="181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771571" rtl="0" eaLnBrk="0" fontAlgn="base" latinLnBrk="0" hangingPunct="0">
              <a:lnSpc>
                <a:spcPct val="100000"/>
              </a:lnSpc>
              <a:spcBef>
                <a:spcPct val="0"/>
              </a:spcBef>
              <a:spcAft>
                <a:spcPct val="0"/>
              </a:spcAft>
              <a:buClrTx/>
              <a:buSzTx/>
              <a:buFontTx/>
              <a:buNone/>
              <a:tabLst/>
              <a:defRPr/>
            </a:pPr>
            <a:r>
              <a:rPr kumimoji="0" lang="en-US" altLang="en-US" sz="1181"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36</a:t>
            </a:r>
            <a:endParaRPr kumimoji="0" lang="en-US" altLang="en-US" sz="1519"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69" name="Rectangle 135"/>
          <p:cNvSpPr>
            <a:spLocks noChangeArrowheads="1"/>
          </p:cNvSpPr>
          <p:nvPr/>
        </p:nvSpPr>
        <p:spPr bwMode="auto">
          <a:xfrm>
            <a:off x="7386577" y="5165454"/>
            <a:ext cx="169918" cy="181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771571" rtl="0" eaLnBrk="0" fontAlgn="base" latinLnBrk="0" hangingPunct="0">
              <a:lnSpc>
                <a:spcPct val="100000"/>
              </a:lnSpc>
              <a:spcBef>
                <a:spcPct val="0"/>
              </a:spcBef>
              <a:spcAft>
                <a:spcPct val="0"/>
              </a:spcAft>
              <a:buClrTx/>
              <a:buSzTx/>
              <a:buFontTx/>
              <a:buNone/>
              <a:tabLst/>
              <a:defRPr/>
            </a:pPr>
            <a:r>
              <a:rPr kumimoji="0" lang="en-US" altLang="en-US" sz="1181"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42</a:t>
            </a:r>
            <a:endParaRPr kumimoji="0" lang="en-US" altLang="en-US" sz="1519"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70" name="Rectangle 136"/>
          <p:cNvSpPr>
            <a:spLocks noChangeArrowheads="1"/>
          </p:cNvSpPr>
          <p:nvPr/>
        </p:nvSpPr>
        <p:spPr bwMode="auto">
          <a:xfrm>
            <a:off x="7995705" y="5165454"/>
            <a:ext cx="169918" cy="181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771571" rtl="0" eaLnBrk="0" fontAlgn="base" latinLnBrk="0" hangingPunct="0">
              <a:lnSpc>
                <a:spcPct val="100000"/>
              </a:lnSpc>
              <a:spcBef>
                <a:spcPct val="0"/>
              </a:spcBef>
              <a:spcAft>
                <a:spcPct val="0"/>
              </a:spcAft>
              <a:buClrTx/>
              <a:buSzTx/>
              <a:buFontTx/>
              <a:buNone/>
              <a:tabLst/>
              <a:defRPr/>
            </a:pPr>
            <a:r>
              <a:rPr kumimoji="0" lang="en-US" altLang="en-US" sz="1181"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48</a:t>
            </a:r>
            <a:endParaRPr kumimoji="0" lang="en-US" altLang="en-US" sz="1519"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71" name="Rectangle 137"/>
          <p:cNvSpPr>
            <a:spLocks noChangeArrowheads="1"/>
          </p:cNvSpPr>
          <p:nvPr/>
        </p:nvSpPr>
        <p:spPr bwMode="auto">
          <a:xfrm>
            <a:off x="8606044" y="5165454"/>
            <a:ext cx="169918" cy="181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771571" rtl="0" eaLnBrk="0" fontAlgn="base" latinLnBrk="0" hangingPunct="0">
              <a:lnSpc>
                <a:spcPct val="100000"/>
              </a:lnSpc>
              <a:spcBef>
                <a:spcPct val="0"/>
              </a:spcBef>
              <a:spcAft>
                <a:spcPct val="0"/>
              </a:spcAft>
              <a:buClrTx/>
              <a:buSzTx/>
              <a:buFontTx/>
              <a:buNone/>
              <a:tabLst/>
              <a:defRPr/>
            </a:pPr>
            <a:r>
              <a:rPr kumimoji="0" lang="en-US" altLang="en-US" sz="1181"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54</a:t>
            </a:r>
            <a:endParaRPr kumimoji="0" lang="en-US" altLang="en-US" sz="1519"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72" name="Rectangle 138"/>
          <p:cNvSpPr>
            <a:spLocks noChangeArrowheads="1"/>
          </p:cNvSpPr>
          <p:nvPr/>
        </p:nvSpPr>
        <p:spPr bwMode="auto">
          <a:xfrm>
            <a:off x="9216383" y="5165454"/>
            <a:ext cx="169918" cy="181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771571" rtl="0" eaLnBrk="0" fontAlgn="base" latinLnBrk="0" hangingPunct="0">
              <a:lnSpc>
                <a:spcPct val="100000"/>
              </a:lnSpc>
              <a:spcBef>
                <a:spcPct val="0"/>
              </a:spcBef>
              <a:spcAft>
                <a:spcPct val="0"/>
              </a:spcAft>
              <a:buClrTx/>
              <a:buSzTx/>
              <a:buFontTx/>
              <a:buNone/>
              <a:tabLst/>
              <a:defRPr/>
            </a:pPr>
            <a:r>
              <a:rPr kumimoji="0" lang="en-US" altLang="en-US" sz="1181"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60</a:t>
            </a:r>
            <a:endParaRPr kumimoji="0" lang="en-US" altLang="en-US" sz="1519"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grpSp>
        <p:nvGrpSpPr>
          <p:cNvPr id="73" name="Group 72"/>
          <p:cNvGrpSpPr/>
          <p:nvPr/>
        </p:nvGrpSpPr>
        <p:grpSpPr>
          <a:xfrm>
            <a:off x="3284580" y="2959514"/>
            <a:ext cx="1350271" cy="363433"/>
            <a:chOff x="8448327" y="1434077"/>
            <a:chExt cx="1598938" cy="433950"/>
          </a:xfrm>
        </p:grpSpPr>
        <p:sp>
          <p:nvSpPr>
            <p:cNvPr id="80" name="Rectangle 24"/>
            <p:cNvSpPr>
              <a:spLocks noChangeArrowheads="1"/>
            </p:cNvSpPr>
            <p:nvPr/>
          </p:nvSpPr>
          <p:spPr bwMode="auto">
            <a:xfrm>
              <a:off x="8997552" y="1434077"/>
              <a:ext cx="1049713" cy="43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771571" rtl="0" eaLnBrk="0" fontAlgn="base" latinLnBrk="0" hangingPunct="0">
                <a:lnSpc>
                  <a:spcPct val="100000"/>
                </a:lnSpc>
                <a:spcBef>
                  <a:spcPct val="0"/>
                </a:spcBef>
                <a:spcAft>
                  <a:spcPct val="0"/>
                </a:spcAft>
                <a:buClrTx/>
                <a:buSzTx/>
                <a:buFontTx/>
                <a:buNone/>
                <a:tabLst/>
                <a:defRPr/>
              </a:pPr>
              <a:r>
                <a:rPr kumimoji="0" lang="en-US" altLang="en-US" sz="1181"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Trastuzumab</a:t>
              </a:r>
              <a:endParaRPr kumimoji="0" lang="en-US" altLang="en-US" sz="1181"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771571" rtl="0" eaLnBrk="0" fontAlgn="base" latinLnBrk="0" hangingPunct="0">
                <a:lnSpc>
                  <a:spcPct val="100000"/>
                </a:lnSpc>
                <a:spcBef>
                  <a:spcPct val="0"/>
                </a:spcBef>
                <a:spcAft>
                  <a:spcPct val="0"/>
                </a:spcAft>
                <a:buClrTx/>
                <a:buSzTx/>
                <a:buFontTx/>
                <a:buNone/>
                <a:tabLst/>
                <a:defRPr/>
              </a:pPr>
              <a:r>
                <a:rPr kumimoji="0" lang="en-US" altLang="en-US" sz="1181"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T-DM1</a:t>
              </a:r>
              <a:endParaRPr kumimoji="0" lang="en-US" altLang="en-US" sz="1519"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81" name="Line 139"/>
            <p:cNvSpPr>
              <a:spLocks noChangeShapeType="1"/>
            </p:cNvSpPr>
            <p:nvPr/>
          </p:nvSpPr>
          <p:spPr bwMode="auto">
            <a:xfrm flipH="1">
              <a:off x="8448327" y="1547363"/>
              <a:ext cx="477525" cy="0"/>
            </a:xfrm>
            <a:prstGeom prst="line">
              <a:avLst/>
            </a:prstGeom>
            <a:noFill/>
            <a:ln w="33338" cap="flat">
              <a:solidFill>
                <a:srgbClr val="EB1E2A"/>
              </a:solidFill>
              <a:prstDash val="solid"/>
              <a:miter lim="800000"/>
              <a:headEnd/>
              <a:tailEnd/>
            </a:ln>
            <a:extLst>
              <a:ext uri="{909E8E84-426E-40DD-AFC4-6F175D3DCCD1}">
                <a14:hiddenFill xmlns:a14="http://schemas.microsoft.com/office/drawing/2010/main">
                  <a:noFill/>
                </a14:hiddenFill>
              </a:ext>
            </a:extLst>
          </p:spPr>
          <p:txBody>
            <a:bodyPr vert="horz" wrap="square" lIns="77153" tIns="38576" rIns="77153" bIns="38576" numCol="1" anchor="t" anchorCtr="0" compatLnSpc="1">
              <a:prstTxWarp prst="textNoShape">
                <a:avLst/>
              </a:prstTxWarp>
            </a:bodyPr>
            <a:lstStyle/>
            <a:p>
              <a:pPr marL="0" marR="0" lvl="0" indent="0" algn="l" defTabSz="385785" rtl="0" eaLnBrk="1" fontAlgn="auto" latinLnBrk="0" hangingPunct="1">
                <a:lnSpc>
                  <a:spcPct val="100000"/>
                </a:lnSpc>
                <a:spcBef>
                  <a:spcPts val="0"/>
                </a:spcBef>
                <a:spcAft>
                  <a:spcPts val="0"/>
                </a:spcAft>
                <a:buClrTx/>
                <a:buSzTx/>
                <a:buFontTx/>
                <a:buNone/>
                <a:tabLst/>
                <a:defRPr/>
              </a:pPr>
              <a:endParaRPr kumimoji="0" lang="en-US" sz="1519"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82" name="Line 140"/>
            <p:cNvSpPr>
              <a:spLocks noChangeShapeType="1"/>
            </p:cNvSpPr>
            <p:nvPr/>
          </p:nvSpPr>
          <p:spPr bwMode="auto">
            <a:xfrm flipH="1">
              <a:off x="8448327" y="1760005"/>
              <a:ext cx="477525" cy="0"/>
            </a:xfrm>
            <a:prstGeom prst="line">
              <a:avLst/>
            </a:prstGeom>
            <a:noFill/>
            <a:ln w="33338" cap="flat">
              <a:solidFill>
                <a:srgbClr val="2B3990"/>
              </a:solidFill>
              <a:prstDash val="solid"/>
              <a:miter lim="800000"/>
              <a:headEnd/>
              <a:tailEnd/>
            </a:ln>
            <a:extLst>
              <a:ext uri="{909E8E84-426E-40DD-AFC4-6F175D3DCCD1}">
                <a14:hiddenFill xmlns:a14="http://schemas.microsoft.com/office/drawing/2010/main">
                  <a:noFill/>
                </a14:hiddenFill>
              </a:ext>
            </a:extLst>
          </p:spPr>
          <p:txBody>
            <a:bodyPr vert="horz" wrap="square" lIns="77153" tIns="38576" rIns="77153" bIns="38576" numCol="1" anchor="t" anchorCtr="0" compatLnSpc="1">
              <a:prstTxWarp prst="textNoShape">
                <a:avLst/>
              </a:prstTxWarp>
            </a:bodyPr>
            <a:lstStyle/>
            <a:p>
              <a:pPr marL="0" marR="0" lvl="0" indent="0" algn="l" defTabSz="385785" rtl="0" eaLnBrk="1" fontAlgn="auto" latinLnBrk="0" hangingPunct="1">
                <a:lnSpc>
                  <a:spcPct val="100000"/>
                </a:lnSpc>
                <a:spcBef>
                  <a:spcPts val="0"/>
                </a:spcBef>
                <a:spcAft>
                  <a:spcPts val="0"/>
                </a:spcAft>
                <a:buClrTx/>
                <a:buSzTx/>
                <a:buFontTx/>
                <a:buNone/>
                <a:tabLst/>
                <a:defRPr/>
              </a:pPr>
              <a:endParaRPr kumimoji="0" lang="en-US" sz="1519"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grpSp>
      <p:sp>
        <p:nvSpPr>
          <p:cNvPr id="75" name="Freeform 144"/>
          <p:cNvSpPr>
            <a:spLocks/>
          </p:cNvSpPr>
          <p:nvPr/>
        </p:nvSpPr>
        <p:spPr bwMode="auto">
          <a:xfrm>
            <a:off x="3184439" y="1824334"/>
            <a:ext cx="6340748" cy="894729"/>
          </a:xfrm>
          <a:custGeom>
            <a:avLst/>
            <a:gdLst>
              <a:gd name="T0" fmla="*/ 93 w 5236"/>
              <a:gd name="T1" fmla="*/ 7 h 745"/>
              <a:gd name="T2" fmla="*/ 178 w 5236"/>
              <a:gd name="T3" fmla="*/ 28 h 745"/>
              <a:gd name="T4" fmla="*/ 249 w 5236"/>
              <a:gd name="T5" fmla="*/ 35 h 745"/>
              <a:gd name="T6" fmla="*/ 305 w 5236"/>
              <a:gd name="T7" fmla="*/ 49 h 745"/>
              <a:gd name="T8" fmla="*/ 426 w 5236"/>
              <a:gd name="T9" fmla="*/ 71 h 745"/>
              <a:gd name="T10" fmla="*/ 483 w 5236"/>
              <a:gd name="T11" fmla="*/ 78 h 745"/>
              <a:gd name="T12" fmla="*/ 547 w 5236"/>
              <a:gd name="T13" fmla="*/ 92 h 745"/>
              <a:gd name="T14" fmla="*/ 582 w 5236"/>
              <a:gd name="T15" fmla="*/ 106 h 745"/>
              <a:gd name="T16" fmla="*/ 596 w 5236"/>
              <a:gd name="T17" fmla="*/ 113 h 745"/>
              <a:gd name="T18" fmla="*/ 610 w 5236"/>
              <a:gd name="T19" fmla="*/ 127 h 745"/>
              <a:gd name="T20" fmla="*/ 696 w 5236"/>
              <a:gd name="T21" fmla="*/ 142 h 745"/>
              <a:gd name="T22" fmla="*/ 731 w 5236"/>
              <a:gd name="T23" fmla="*/ 156 h 745"/>
              <a:gd name="T24" fmla="*/ 795 w 5236"/>
              <a:gd name="T25" fmla="*/ 163 h 745"/>
              <a:gd name="T26" fmla="*/ 852 w 5236"/>
              <a:gd name="T27" fmla="*/ 177 h 745"/>
              <a:gd name="T28" fmla="*/ 873 w 5236"/>
              <a:gd name="T29" fmla="*/ 191 h 745"/>
              <a:gd name="T30" fmla="*/ 915 w 5236"/>
              <a:gd name="T31" fmla="*/ 198 h 745"/>
              <a:gd name="T32" fmla="*/ 1008 w 5236"/>
              <a:gd name="T33" fmla="*/ 213 h 745"/>
              <a:gd name="T34" fmla="*/ 1022 w 5236"/>
              <a:gd name="T35" fmla="*/ 227 h 745"/>
              <a:gd name="T36" fmla="*/ 1093 w 5236"/>
              <a:gd name="T37" fmla="*/ 241 h 745"/>
              <a:gd name="T38" fmla="*/ 1157 w 5236"/>
              <a:gd name="T39" fmla="*/ 255 h 745"/>
              <a:gd name="T40" fmla="*/ 1171 w 5236"/>
              <a:gd name="T41" fmla="*/ 269 h 745"/>
              <a:gd name="T42" fmla="*/ 1299 w 5236"/>
              <a:gd name="T43" fmla="*/ 284 h 745"/>
              <a:gd name="T44" fmla="*/ 1362 w 5236"/>
              <a:gd name="T45" fmla="*/ 298 h 745"/>
              <a:gd name="T46" fmla="*/ 1405 w 5236"/>
              <a:gd name="T47" fmla="*/ 312 h 745"/>
              <a:gd name="T48" fmla="*/ 1476 w 5236"/>
              <a:gd name="T49" fmla="*/ 319 h 745"/>
              <a:gd name="T50" fmla="*/ 1533 w 5236"/>
              <a:gd name="T51" fmla="*/ 333 h 745"/>
              <a:gd name="T52" fmla="*/ 1561 w 5236"/>
              <a:gd name="T53" fmla="*/ 348 h 745"/>
              <a:gd name="T54" fmla="*/ 1611 w 5236"/>
              <a:gd name="T55" fmla="*/ 362 h 745"/>
              <a:gd name="T56" fmla="*/ 1668 w 5236"/>
              <a:gd name="T57" fmla="*/ 369 h 745"/>
              <a:gd name="T58" fmla="*/ 1682 w 5236"/>
              <a:gd name="T59" fmla="*/ 383 h 745"/>
              <a:gd name="T60" fmla="*/ 1710 w 5236"/>
              <a:gd name="T61" fmla="*/ 397 h 745"/>
              <a:gd name="T62" fmla="*/ 1738 w 5236"/>
              <a:gd name="T63" fmla="*/ 411 h 745"/>
              <a:gd name="T64" fmla="*/ 1767 w 5236"/>
              <a:gd name="T65" fmla="*/ 419 h 745"/>
              <a:gd name="T66" fmla="*/ 1887 w 5236"/>
              <a:gd name="T67" fmla="*/ 433 h 745"/>
              <a:gd name="T68" fmla="*/ 1930 w 5236"/>
              <a:gd name="T69" fmla="*/ 447 h 745"/>
              <a:gd name="T70" fmla="*/ 2171 w 5236"/>
              <a:gd name="T71" fmla="*/ 468 h 745"/>
              <a:gd name="T72" fmla="*/ 2228 w 5236"/>
              <a:gd name="T73" fmla="*/ 482 h 745"/>
              <a:gd name="T74" fmla="*/ 2341 w 5236"/>
              <a:gd name="T75" fmla="*/ 497 h 745"/>
              <a:gd name="T76" fmla="*/ 2441 w 5236"/>
              <a:gd name="T77" fmla="*/ 504 h 745"/>
              <a:gd name="T78" fmla="*/ 2526 w 5236"/>
              <a:gd name="T79" fmla="*/ 518 h 745"/>
              <a:gd name="T80" fmla="*/ 2647 w 5236"/>
              <a:gd name="T81" fmla="*/ 532 h 745"/>
              <a:gd name="T82" fmla="*/ 2689 w 5236"/>
              <a:gd name="T83" fmla="*/ 546 h 745"/>
              <a:gd name="T84" fmla="*/ 2710 w 5236"/>
              <a:gd name="T85" fmla="*/ 561 h 745"/>
              <a:gd name="T86" fmla="*/ 2831 w 5236"/>
              <a:gd name="T87" fmla="*/ 575 h 745"/>
              <a:gd name="T88" fmla="*/ 2881 w 5236"/>
              <a:gd name="T89" fmla="*/ 589 h 745"/>
              <a:gd name="T90" fmla="*/ 2959 w 5236"/>
              <a:gd name="T91" fmla="*/ 603 h 745"/>
              <a:gd name="T92" fmla="*/ 3030 w 5236"/>
              <a:gd name="T93" fmla="*/ 624 h 745"/>
              <a:gd name="T94" fmla="*/ 3257 w 5236"/>
              <a:gd name="T95" fmla="*/ 639 h 745"/>
              <a:gd name="T96" fmla="*/ 3427 w 5236"/>
              <a:gd name="T97" fmla="*/ 653 h 745"/>
              <a:gd name="T98" fmla="*/ 3498 w 5236"/>
              <a:gd name="T99" fmla="*/ 674 h 745"/>
              <a:gd name="T100" fmla="*/ 3661 w 5236"/>
              <a:gd name="T101" fmla="*/ 688 h 745"/>
              <a:gd name="T102" fmla="*/ 4136 w 5236"/>
              <a:gd name="T103" fmla="*/ 731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236" h="745">
                <a:moveTo>
                  <a:pt x="0" y="0"/>
                </a:moveTo>
                <a:lnTo>
                  <a:pt x="50" y="0"/>
                </a:lnTo>
                <a:lnTo>
                  <a:pt x="50" y="7"/>
                </a:lnTo>
                <a:lnTo>
                  <a:pt x="93" y="7"/>
                </a:lnTo>
                <a:lnTo>
                  <a:pt x="93" y="21"/>
                </a:lnTo>
                <a:lnTo>
                  <a:pt x="128" y="21"/>
                </a:lnTo>
                <a:lnTo>
                  <a:pt x="128" y="28"/>
                </a:lnTo>
                <a:lnTo>
                  <a:pt x="178" y="28"/>
                </a:lnTo>
                <a:lnTo>
                  <a:pt x="178" y="35"/>
                </a:lnTo>
                <a:lnTo>
                  <a:pt x="213" y="35"/>
                </a:lnTo>
                <a:lnTo>
                  <a:pt x="213" y="35"/>
                </a:lnTo>
                <a:lnTo>
                  <a:pt x="249" y="35"/>
                </a:lnTo>
                <a:lnTo>
                  <a:pt x="249" y="42"/>
                </a:lnTo>
                <a:lnTo>
                  <a:pt x="256" y="42"/>
                </a:lnTo>
                <a:lnTo>
                  <a:pt x="256" y="49"/>
                </a:lnTo>
                <a:lnTo>
                  <a:pt x="305" y="49"/>
                </a:lnTo>
                <a:lnTo>
                  <a:pt x="305" y="56"/>
                </a:lnTo>
                <a:lnTo>
                  <a:pt x="369" y="56"/>
                </a:lnTo>
                <a:lnTo>
                  <a:pt x="369" y="71"/>
                </a:lnTo>
                <a:lnTo>
                  <a:pt x="426" y="71"/>
                </a:lnTo>
                <a:lnTo>
                  <a:pt x="426" y="71"/>
                </a:lnTo>
                <a:lnTo>
                  <a:pt x="454" y="71"/>
                </a:lnTo>
                <a:lnTo>
                  <a:pt x="454" y="78"/>
                </a:lnTo>
                <a:lnTo>
                  <a:pt x="483" y="78"/>
                </a:lnTo>
                <a:lnTo>
                  <a:pt x="483" y="85"/>
                </a:lnTo>
                <a:lnTo>
                  <a:pt x="504" y="85"/>
                </a:lnTo>
                <a:lnTo>
                  <a:pt x="504" y="92"/>
                </a:lnTo>
                <a:lnTo>
                  <a:pt x="547" y="92"/>
                </a:lnTo>
                <a:lnTo>
                  <a:pt x="547" y="99"/>
                </a:lnTo>
                <a:lnTo>
                  <a:pt x="575" y="99"/>
                </a:lnTo>
                <a:lnTo>
                  <a:pt x="575" y="106"/>
                </a:lnTo>
                <a:lnTo>
                  <a:pt x="582" y="106"/>
                </a:lnTo>
                <a:lnTo>
                  <a:pt x="582" y="113"/>
                </a:lnTo>
                <a:lnTo>
                  <a:pt x="589" y="113"/>
                </a:lnTo>
                <a:lnTo>
                  <a:pt x="589" y="113"/>
                </a:lnTo>
                <a:lnTo>
                  <a:pt x="596" y="113"/>
                </a:lnTo>
                <a:lnTo>
                  <a:pt x="596" y="120"/>
                </a:lnTo>
                <a:lnTo>
                  <a:pt x="603" y="120"/>
                </a:lnTo>
                <a:lnTo>
                  <a:pt x="603" y="127"/>
                </a:lnTo>
                <a:lnTo>
                  <a:pt x="610" y="127"/>
                </a:lnTo>
                <a:lnTo>
                  <a:pt x="610" y="135"/>
                </a:lnTo>
                <a:lnTo>
                  <a:pt x="681" y="135"/>
                </a:lnTo>
                <a:lnTo>
                  <a:pt x="681" y="142"/>
                </a:lnTo>
                <a:lnTo>
                  <a:pt x="696" y="142"/>
                </a:lnTo>
                <a:lnTo>
                  <a:pt x="696" y="149"/>
                </a:lnTo>
                <a:lnTo>
                  <a:pt x="710" y="149"/>
                </a:lnTo>
                <a:lnTo>
                  <a:pt x="710" y="156"/>
                </a:lnTo>
                <a:lnTo>
                  <a:pt x="731" y="156"/>
                </a:lnTo>
                <a:lnTo>
                  <a:pt x="731" y="156"/>
                </a:lnTo>
                <a:lnTo>
                  <a:pt x="766" y="156"/>
                </a:lnTo>
                <a:lnTo>
                  <a:pt x="766" y="163"/>
                </a:lnTo>
                <a:lnTo>
                  <a:pt x="795" y="163"/>
                </a:lnTo>
                <a:lnTo>
                  <a:pt x="795" y="170"/>
                </a:lnTo>
                <a:lnTo>
                  <a:pt x="823" y="170"/>
                </a:lnTo>
                <a:lnTo>
                  <a:pt x="823" y="177"/>
                </a:lnTo>
                <a:lnTo>
                  <a:pt x="852" y="177"/>
                </a:lnTo>
                <a:lnTo>
                  <a:pt x="852" y="184"/>
                </a:lnTo>
                <a:lnTo>
                  <a:pt x="859" y="184"/>
                </a:lnTo>
                <a:lnTo>
                  <a:pt x="859" y="191"/>
                </a:lnTo>
                <a:lnTo>
                  <a:pt x="873" y="191"/>
                </a:lnTo>
                <a:lnTo>
                  <a:pt x="873" y="198"/>
                </a:lnTo>
                <a:lnTo>
                  <a:pt x="894" y="198"/>
                </a:lnTo>
                <a:lnTo>
                  <a:pt x="894" y="198"/>
                </a:lnTo>
                <a:lnTo>
                  <a:pt x="915" y="198"/>
                </a:lnTo>
                <a:lnTo>
                  <a:pt x="915" y="213"/>
                </a:lnTo>
                <a:lnTo>
                  <a:pt x="994" y="213"/>
                </a:lnTo>
                <a:lnTo>
                  <a:pt x="994" y="213"/>
                </a:lnTo>
                <a:lnTo>
                  <a:pt x="1008" y="213"/>
                </a:lnTo>
                <a:lnTo>
                  <a:pt x="1008" y="220"/>
                </a:lnTo>
                <a:lnTo>
                  <a:pt x="1015" y="220"/>
                </a:lnTo>
                <a:lnTo>
                  <a:pt x="1015" y="227"/>
                </a:lnTo>
                <a:lnTo>
                  <a:pt x="1022" y="227"/>
                </a:lnTo>
                <a:lnTo>
                  <a:pt x="1022" y="234"/>
                </a:lnTo>
                <a:lnTo>
                  <a:pt x="1029" y="234"/>
                </a:lnTo>
                <a:lnTo>
                  <a:pt x="1029" y="241"/>
                </a:lnTo>
                <a:lnTo>
                  <a:pt x="1093" y="241"/>
                </a:lnTo>
                <a:lnTo>
                  <a:pt x="1093" y="241"/>
                </a:lnTo>
                <a:lnTo>
                  <a:pt x="1135" y="241"/>
                </a:lnTo>
                <a:lnTo>
                  <a:pt x="1135" y="255"/>
                </a:lnTo>
                <a:lnTo>
                  <a:pt x="1157" y="255"/>
                </a:lnTo>
                <a:lnTo>
                  <a:pt x="1157" y="262"/>
                </a:lnTo>
                <a:lnTo>
                  <a:pt x="1164" y="262"/>
                </a:lnTo>
                <a:lnTo>
                  <a:pt x="1164" y="269"/>
                </a:lnTo>
                <a:lnTo>
                  <a:pt x="1171" y="269"/>
                </a:lnTo>
                <a:lnTo>
                  <a:pt x="1171" y="277"/>
                </a:lnTo>
                <a:lnTo>
                  <a:pt x="1249" y="277"/>
                </a:lnTo>
                <a:lnTo>
                  <a:pt x="1249" y="284"/>
                </a:lnTo>
                <a:lnTo>
                  <a:pt x="1299" y="284"/>
                </a:lnTo>
                <a:lnTo>
                  <a:pt x="1299" y="291"/>
                </a:lnTo>
                <a:lnTo>
                  <a:pt x="1341" y="291"/>
                </a:lnTo>
                <a:lnTo>
                  <a:pt x="1341" y="298"/>
                </a:lnTo>
                <a:lnTo>
                  <a:pt x="1362" y="298"/>
                </a:lnTo>
                <a:lnTo>
                  <a:pt x="1362" y="305"/>
                </a:lnTo>
                <a:lnTo>
                  <a:pt x="1377" y="305"/>
                </a:lnTo>
                <a:lnTo>
                  <a:pt x="1377" y="312"/>
                </a:lnTo>
                <a:lnTo>
                  <a:pt x="1405" y="312"/>
                </a:lnTo>
                <a:lnTo>
                  <a:pt x="1405" y="319"/>
                </a:lnTo>
                <a:lnTo>
                  <a:pt x="1448" y="319"/>
                </a:lnTo>
                <a:lnTo>
                  <a:pt x="1448" y="319"/>
                </a:lnTo>
                <a:lnTo>
                  <a:pt x="1476" y="319"/>
                </a:lnTo>
                <a:lnTo>
                  <a:pt x="1476" y="326"/>
                </a:lnTo>
                <a:lnTo>
                  <a:pt x="1511" y="326"/>
                </a:lnTo>
                <a:lnTo>
                  <a:pt x="1511" y="333"/>
                </a:lnTo>
                <a:lnTo>
                  <a:pt x="1533" y="333"/>
                </a:lnTo>
                <a:lnTo>
                  <a:pt x="1533" y="340"/>
                </a:lnTo>
                <a:lnTo>
                  <a:pt x="1540" y="340"/>
                </a:lnTo>
                <a:lnTo>
                  <a:pt x="1540" y="348"/>
                </a:lnTo>
                <a:lnTo>
                  <a:pt x="1561" y="348"/>
                </a:lnTo>
                <a:lnTo>
                  <a:pt x="1561" y="355"/>
                </a:lnTo>
                <a:lnTo>
                  <a:pt x="1582" y="355"/>
                </a:lnTo>
                <a:lnTo>
                  <a:pt x="1582" y="362"/>
                </a:lnTo>
                <a:lnTo>
                  <a:pt x="1611" y="362"/>
                </a:lnTo>
                <a:lnTo>
                  <a:pt x="1611" y="362"/>
                </a:lnTo>
                <a:lnTo>
                  <a:pt x="1646" y="362"/>
                </a:lnTo>
                <a:lnTo>
                  <a:pt x="1646" y="369"/>
                </a:lnTo>
                <a:lnTo>
                  <a:pt x="1668" y="369"/>
                </a:lnTo>
                <a:lnTo>
                  <a:pt x="1668" y="376"/>
                </a:lnTo>
                <a:lnTo>
                  <a:pt x="1675" y="376"/>
                </a:lnTo>
                <a:lnTo>
                  <a:pt x="1675" y="383"/>
                </a:lnTo>
                <a:lnTo>
                  <a:pt x="1682" y="383"/>
                </a:lnTo>
                <a:lnTo>
                  <a:pt x="1682" y="390"/>
                </a:lnTo>
                <a:lnTo>
                  <a:pt x="1689" y="390"/>
                </a:lnTo>
                <a:lnTo>
                  <a:pt x="1689" y="397"/>
                </a:lnTo>
                <a:lnTo>
                  <a:pt x="1710" y="397"/>
                </a:lnTo>
                <a:lnTo>
                  <a:pt x="1710" y="404"/>
                </a:lnTo>
                <a:lnTo>
                  <a:pt x="1731" y="404"/>
                </a:lnTo>
                <a:lnTo>
                  <a:pt x="1731" y="411"/>
                </a:lnTo>
                <a:lnTo>
                  <a:pt x="1738" y="411"/>
                </a:lnTo>
                <a:lnTo>
                  <a:pt x="1738" y="419"/>
                </a:lnTo>
                <a:lnTo>
                  <a:pt x="1746" y="419"/>
                </a:lnTo>
                <a:lnTo>
                  <a:pt x="1746" y="419"/>
                </a:lnTo>
                <a:lnTo>
                  <a:pt x="1767" y="419"/>
                </a:lnTo>
                <a:lnTo>
                  <a:pt x="1767" y="426"/>
                </a:lnTo>
                <a:lnTo>
                  <a:pt x="1873" y="426"/>
                </a:lnTo>
                <a:lnTo>
                  <a:pt x="1873" y="433"/>
                </a:lnTo>
                <a:lnTo>
                  <a:pt x="1887" y="433"/>
                </a:lnTo>
                <a:lnTo>
                  <a:pt x="1887" y="440"/>
                </a:lnTo>
                <a:lnTo>
                  <a:pt x="1895" y="440"/>
                </a:lnTo>
                <a:lnTo>
                  <a:pt x="1895" y="447"/>
                </a:lnTo>
                <a:lnTo>
                  <a:pt x="1930" y="447"/>
                </a:lnTo>
                <a:lnTo>
                  <a:pt x="1930" y="454"/>
                </a:lnTo>
                <a:lnTo>
                  <a:pt x="2114" y="454"/>
                </a:lnTo>
                <a:lnTo>
                  <a:pt x="2114" y="468"/>
                </a:lnTo>
                <a:lnTo>
                  <a:pt x="2171" y="468"/>
                </a:lnTo>
                <a:lnTo>
                  <a:pt x="2171" y="475"/>
                </a:lnTo>
                <a:lnTo>
                  <a:pt x="2207" y="475"/>
                </a:lnTo>
                <a:lnTo>
                  <a:pt x="2207" y="482"/>
                </a:lnTo>
                <a:lnTo>
                  <a:pt x="2228" y="482"/>
                </a:lnTo>
                <a:lnTo>
                  <a:pt x="2228" y="490"/>
                </a:lnTo>
                <a:lnTo>
                  <a:pt x="2306" y="490"/>
                </a:lnTo>
                <a:lnTo>
                  <a:pt x="2306" y="497"/>
                </a:lnTo>
                <a:lnTo>
                  <a:pt x="2341" y="497"/>
                </a:lnTo>
                <a:lnTo>
                  <a:pt x="2341" y="497"/>
                </a:lnTo>
                <a:lnTo>
                  <a:pt x="2356" y="497"/>
                </a:lnTo>
                <a:lnTo>
                  <a:pt x="2356" y="504"/>
                </a:lnTo>
                <a:lnTo>
                  <a:pt x="2441" y="504"/>
                </a:lnTo>
                <a:lnTo>
                  <a:pt x="2441" y="511"/>
                </a:lnTo>
                <a:lnTo>
                  <a:pt x="2505" y="511"/>
                </a:lnTo>
                <a:lnTo>
                  <a:pt x="2505" y="518"/>
                </a:lnTo>
                <a:lnTo>
                  <a:pt x="2526" y="518"/>
                </a:lnTo>
                <a:lnTo>
                  <a:pt x="2526" y="525"/>
                </a:lnTo>
                <a:lnTo>
                  <a:pt x="2618" y="525"/>
                </a:lnTo>
                <a:lnTo>
                  <a:pt x="2618" y="532"/>
                </a:lnTo>
                <a:lnTo>
                  <a:pt x="2647" y="532"/>
                </a:lnTo>
                <a:lnTo>
                  <a:pt x="2647" y="539"/>
                </a:lnTo>
                <a:lnTo>
                  <a:pt x="2675" y="539"/>
                </a:lnTo>
                <a:lnTo>
                  <a:pt x="2675" y="546"/>
                </a:lnTo>
                <a:lnTo>
                  <a:pt x="2689" y="546"/>
                </a:lnTo>
                <a:lnTo>
                  <a:pt x="2689" y="546"/>
                </a:lnTo>
                <a:lnTo>
                  <a:pt x="2696" y="546"/>
                </a:lnTo>
                <a:lnTo>
                  <a:pt x="2696" y="561"/>
                </a:lnTo>
                <a:lnTo>
                  <a:pt x="2710" y="561"/>
                </a:lnTo>
                <a:lnTo>
                  <a:pt x="2710" y="568"/>
                </a:lnTo>
                <a:lnTo>
                  <a:pt x="2767" y="568"/>
                </a:lnTo>
                <a:lnTo>
                  <a:pt x="2767" y="575"/>
                </a:lnTo>
                <a:lnTo>
                  <a:pt x="2831" y="575"/>
                </a:lnTo>
                <a:lnTo>
                  <a:pt x="2831" y="582"/>
                </a:lnTo>
                <a:lnTo>
                  <a:pt x="2866" y="582"/>
                </a:lnTo>
                <a:lnTo>
                  <a:pt x="2866" y="589"/>
                </a:lnTo>
                <a:lnTo>
                  <a:pt x="2881" y="589"/>
                </a:lnTo>
                <a:lnTo>
                  <a:pt x="2881" y="596"/>
                </a:lnTo>
                <a:lnTo>
                  <a:pt x="2916" y="596"/>
                </a:lnTo>
                <a:lnTo>
                  <a:pt x="2916" y="603"/>
                </a:lnTo>
                <a:lnTo>
                  <a:pt x="2959" y="603"/>
                </a:lnTo>
                <a:lnTo>
                  <a:pt x="2959" y="610"/>
                </a:lnTo>
                <a:lnTo>
                  <a:pt x="2973" y="610"/>
                </a:lnTo>
                <a:lnTo>
                  <a:pt x="2973" y="624"/>
                </a:lnTo>
                <a:lnTo>
                  <a:pt x="3030" y="624"/>
                </a:lnTo>
                <a:lnTo>
                  <a:pt x="3030" y="632"/>
                </a:lnTo>
                <a:lnTo>
                  <a:pt x="3193" y="632"/>
                </a:lnTo>
                <a:lnTo>
                  <a:pt x="3193" y="639"/>
                </a:lnTo>
                <a:lnTo>
                  <a:pt x="3257" y="639"/>
                </a:lnTo>
                <a:lnTo>
                  <a:pt x="3257" y="646"/>
                </a:lnTo>
                <a:lnTo>
                  <a:pt x="3328" y="646"/>
                </a:lnTo>
                <a:lnTo>
                  <a:pt x="3328" y="653"/>
                </a:lnTo>
                <a:lnTo>
                  <a:pt x="3427" y="653"/>
                </a:lnTo>
                <a:lnTo>
                  <a:pt x="3427" y="660"/>
                </a:lnTo>
                <a:lnTo>
                  <a:pt x="3462" y="660"/>
                </a:lnTo>
                <a:lnTo>
                  <a:pt x="3462" y="674"/>
                </a:lnTo>
                <a:lnTo>
                  <a:pt x="3498" y="674"/>
                </a:lnTo>
                <a:lnTo>
                  <a:pt x="3498" y="681"/>
                </a:lnTo>
                <a:lnTo>
                  <a:pt x="3519" y="681"/>
                </a:lnTo>
                <a:lnTo>
                  <a:pt x="3519" y="688"/>
                </a:lnTo>
                <a:lnTo>
                  <a:pt x="3661" y="688"/>
                </a:lnTo>
                <a:lnTo>
                  <a:pt x="3661" y="710"/>
                </a:lnTo>
                <a:lnTo>
                  <a:pt x="4030" y="710"/>
                </a:lnTo>
                <a:lnTo>
                  <a:pt x="4030" y="731"/>
                </a:lnTo>
                <a:lnTo>
                  <a:pt x="4136" y="731"/>
                </a:lnTo>
                <a:lnTo>
                  <a:pt x="4136" y="745"/>
                </a:lnTo>
                <a:lnTo>
                  <a:pt x="5236" y="745"/>
                </a:lnTo>
              </a:path>
            </a:pathLst>
          </a:custGeom>
          <a:noFill/>
          <a:ln w="33338" cap="flat">
            <a:solidFill>
              <a:srgbClr val="ED1C2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77153" tIns="38576" rIns="77153" bIns="38576" numCol="1" anchor="t" anchorCtr="0" compatLnSpc="1">
            <a:prstTxWarp prst="textNoShape">
              <a:avLst/>
            </a:prstTxWarp>
          </a:bodyPr>
          <a:lstStyle/>
          <a:p>
            <a:pPr marL="0" marR="0" lvl="0" indent="0" algn="l" defTabSz="385785" rtl="0" eaLnBrk="1" fontAlgn="auto" latinLnBrk="0" hangingPunct="1">
              <a:lnSpc>
                <a:spcPct val="100000"/>
              </a:lnSpc>
              <a:spcBef>
                <a:spcPts val="0"/>
              </a:spcBef>
              <a:spcAft>
                <a:spcPts val="0"/>
              </a:spcAft>
              <a:buClrTx/>
              <a:buSzTx/>
              <a:buFontTx/>
              <a:buNone/>
              <a:tabLst/>
              <a:defRPr/>
            </a:pPr>
            <a:endParaRPr kumimoji="0" lang="en-US" sz="1519"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76" name="Freeform 145"/>
          <p:cNvSpPr>
            <a:spLocks/>
          </p:cNvSpPr>
          <p:nvPr/>
        </p:nvSpPr>
        <p:spPr bwMode="auto">
          <a:xfrm>
            <a:off x="3184439" y="1832740"/>
            <a:ext cx="6340748" cy="528431"/>
          </a:xfrm>
          <a:custGeom>
            <a:avLst/>
            <a:gdLst>
              <a:gd name="T0" fmla="*/ 29 w 5236"/>
              <a:gd name="T1" fmla="*/ 0 h 440"/>
              <a:gd name="T2" fmla="*/ 114 w 5236"/>
              <a:gd name="T3" fmla="*/ 7 h 440"/>
              <a:gd name="T4" fmla="*/ 291 w 5236"/>
              <a:gd name="T5" fmla="*/ 14 h 440"/>
              <a:gd name="T6" fmla="*/ 348 w 5236"/>
              <a:gd name="T7" fmla="*/ 21 h 440"/>
              <a:gd name="T8" fmla="*/ 383 w 5236"/>
              <a:gd name="T9" fmla="*/ 21 h 440"/>
              <a:gd name="T10" fmla="*/ 511 w 5236"/>
              <a:gd name="T11" fmla="*/ 28 h 440"/>
              <a:gd name="T12" fmla="*/ 547 w 5236"/>
              <a:gd name="T13" fmla="*/ 28 h 440"/>
              <a:gd name="T14" fmla="*/ 660 w 5236"/>
              <a:gd name="T15" fmla="*/ 42 h 440"/>
              <a:gd name="T16" fmla="*/ 688 w 5236"/>
              <a:gd name="T17" fmla="*/ 42 h 440"/>
              <a:gd name="T18" fmla="*/ 766 w 5236"/>
              <a:gd name="T19" fmla="*/ 49 h 440"/>
              <a:gd name="T20" fmla="*/ 852 w 5236"/>
              <a:gd name="T21" fmla="*/ 57 h 440"/>
              <a:gd name="T22" fmla="*/ 937 w 5236"/>
              <a:gd name="T23" fmla="*/ 71 h 440"/>
              <a:gd name="T24" fmla="*/ 994 w 5236"/>
              <a:gd name="T25" fmla="*/ 78 h 440"/>
              <a:gd name="T26" fmla="*/ 1086 w 5236"/>
              <a:gd name="T27" fmla="*/ 85 h 440"/>
              <a:gd name="T28" fmla="*/ 1121 w 5236"/>
              <a:gd name="T29" fmla="*/ 92 h 440"/>
              <a:gd name="T30" fmla="*/ 1171 w 5236"/>
              <a:gd name="T31" fmla="*/ 106 h 440"/>
              <a:gd name="T32" fmla="*/ 1256 w 5236"/>
              <a:gd name="T33" fmla="*/ 120 h 440"/>
              <a:gd name="T34" fmla="*/ 1299 w 5236"/>
              <a:gd name="T35" fmla="*/ 135 h 440"/>
              <a:gd name="T36" fmla="*/ 1440 w 5236"/>
              <a:gd name="T37" fmla="*/ 142 h 440"/>
              <a:gd name="T38" fmla="*/ 1490 w 5236"/>
              <a:gd name="T39" fmla="*/ 149 h 440"/>
              <a:gd name="T40" fmla="*/ 1568 w 5236"/>
              <a:gd name="T41" fmla="*/ 156 h 440"/>
              <a:gd name="T42" fmla="*/ 1675 w 5236"/>
              <a:gd name="T43" fmla="*/ 170 h 440"/>
              <a:gd name="T44" fmla="*/ 1738 w 5236"/>
              <a:gd name="T45" fmla="*/ 177 h 440"/>
              <a:gd name="T46" fmla="*/ 1809 w 5236"/>
              <a:gd name="T47" fmla="*/ 191 h 440"/>
              <a:gd name="T48" fmla="*/ 1859 w 5236"/>
              <a:gd name="T49" fmla="*/ 199 h 440"/>
              <a:gd name="T50" fmla="*/ 1987 w 5236"/>
              <a:gd name="T51" fmla="*/ 213 h 440"/>
              <a:gd name="T52" fmla="*/ 2029 w 5236"/>
              <a:gd name="T53" fmla="*/ 220 h 440"/>
              <a:gd name="T54" fmla="*/ 2228 w 5236"/>
              <a:gd name="T55" fmla="*/ 227 h 440"/>
              <a:gd name="T56" fmla="*/ 2306 w 5236"/>
              <a:gd name="T57" fmla="*/ 248 h 440"/>
              <a:gd name="T58" fmla="*/ 2398 w 5236"/>
              <a:gd name="T59" fmla="*/ 255 h 440"/>
              <a:gd name="T60" fmla="*/ 2483 w 5236"/>
              <a:gd name="T61" fmla="*/ 262 h 440"/>
              <a:gd name="T62" fmla="*/ 2561 w 5236"/>
              <a:gd name="T63" fmla="*/ 270 h 440"/>
              <a:gd name="T64" fmla="*/ 2654 w 5236"/>
              <a:gd name="T65" fmla="*/ 277 h 440"/>
              <a:gd name="T66" fmla="*/ 2718 w 5236"/>
              <a:gd name="T67" fmla="*/ 284 h 440"/>
              <a:gd name="T68" fmla="*/ 2838 w 5236"/>
              <a:gd name="T69" fmla="*/ 291 h 440"/>
              <a:gd name="T70" fmla="*/ 2930 w 5236"/>
              <a:gd name="T71" fmla="*/ 305 h 440"/>
              <a:gd name="T72" fmla="*/ 3023 w 5236"/>
              <a:gd name="T73" fmla="*/ 312 h 440"/>
              <a:gd name="T74" fmla="*/ 3108 w 5236"/>
              <a:gd name="T75" fmla="*/ 326 h 440"/>
              <a:gd name="T76" fmla="*/ 3370 w 5236"/>
              <a:gd name="T77" fmla="*/ 333 h 440"/>
              <a:gd name="T78" fmla="*/ 3462 w 5236"/>
              <a:gd name="T79" fmla="*/ 348 h 440"/>
              <a:gd name="T80" fmla="*/ 3548 w 5236"/>
              <a:gd name="T81" fmla="*/ 355 h 440"/>
              <a:gd name="T82" fmla="*/ 3796 w 5236"/>
              <a:gd name="T83" fmla="*/ 369 h 440"/>
              <a:gd name="T84" fmla="*/ 3838 w 5236"/>
              <a:gd name="T85" fmla="*/ 376 h 440"/>
              <a:gd name="T86" fmla="*/ 3874 w 5236"/>
              <a:gd name="T87" fmla="*/ 390 h 440"/>
              <a:gd name="T88" fmla="*/ 3945 w 5236"/>
              <a:gd name="T89" fmla="*/ 404 h 440"/>
              <a:gd name="T90" fmla="*/ 4151 w 5236"/>
              <a:gd name="T91" fmla="*/ 419 h 440"/>
              <a:gd name="T92" fmla="*/ 4278 w 5236"/>
              <a:gd name="T93" fmla="*/ 440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236" h="440">
                <a:moveTo>
                  <a:pt x="0" y="0"/>
                </a:moveTo>
                <a:lnTo>
                  <a:pt x="29" y="0"/>
                </a:lnTo>
                <a:lnTo>
                  <a:pt x="29" y="7"/>
                </a:lnTo>
                <a:lnTo>
                  <a:pt x="114" y="7"/>
                </a:lnTo>
                <a:lnTo>
                  <a:pt x="114" y="14"/>
                </a:lnTo>
                <a:lnTo>
                  <a:pt x="291" y="14"/>
                </a:lnTo>
                <a:lnTo>
                  <a:pt x="291" y="21"/>
                </a:lnTo>
                <a:lnTo>
                  <a:pt x="348" y="21"/>
                </a:lnTo>
                <a:lnTo>
                  <a:pt x="348" y="21"/>
                </a:lnTo>
                <a:lnTo>
                  <a:pt x="383" y="21"/>
                </a:lnTo>
                <a:lnTo>
                  <a:pt x="383" y="28"/>
                </a:lnTo>
                <a:lnTo>
                  <a:pt x="511" y="28"/>
                </a:lnTo>
                <a:lnTo>
                  <a:pt x="511" y="28"/>
                </a:lnTo>
                <a:lnTo>
                  <a:pt x="547" y="28"/>
                </a:lnTo>
                <a:lnTo>
                  <a:pt x="547" y="42"/>
                </a:lnTo>
                <a:lnTo>
                  <a:pt x="660" y="42"/>
                </a:lnTo>
                <a:lnTo>
                  <a:pt x="660" y="42"/>
                </a:lnTo>
                <a:lnTo>
                  <a:pt x="688" y="42"/>
                </a:lnTo>
                <a:lnTo>
                  <a:pt x="688" y="49"/>
                </a:lnTo>
                <a:lnTo>
                  <a:pt x="766" y="49"/>
                </a:lnTo>
                <a:lnTo>
                  <a:pt x="766" y="57"/>
                </a:lnTo>
                <a:lnTo>
                  <a:pt x="852" y="57"/>
                </a:lnTo>
                <a:lnTo>
                  <a:pt x="852" y="71"/>
                </a:lnTo>
                <a:lnTo>
                  <a:pt x="937" y="71"/>
                </a:lnTo>
                <a:lnTo>
                  <a:pt x="937" y="78"/>
                </a:lnTo>
                <a:lnTo>
                  <a:pt x="994" y="78"/>
                </a:lnTo>
                <a:lnTo>
                  <a:pt x="994" y="85"/>
                </a:lnTo>
                <a:lnTo>
                  <a:pt x="1086" y="85"/>
                </a:lnTo>
                <a:lnTo>
                  <a:pt x="1086" y="92"/>
                </a:lnTo>
                <a:lnTo>
                  <a:pt x="1121" y="92"/>
                </a:lnTo>
                <a:lnTo>
                  <a:pt x="1121" y="106"/>
                </a:lnTo>
                <a:lnTo>
                  <a:pt x="1171" y="106"/>
                </a:lnTo>
                <a:lnTo>
                  <a:pt x="1171" y="120"/>
                </a:lnTo>
                <a:lnTo>
                  <a:pt x="1256" y="120"/>
                </a:lnTo>
                <a:lnTo>
                  <a:pt x="1256" y="135"/>
                </a:lnTo>
                <a:lnTo>
                  <a:pt x="1299" y="135"/>
                </a:lnTo>
                <a:lnTo>
                  <a:pt x="1299" y="142"/>
                </a:lnTo>
                <a:lnTo>
                  <a:pt x="1440" y="142"/>
                </a:lnTo>
                <a:lnTo>
                  <a:pt x="1440" y="149"/>
                </a:lnTo>
                <a:lnTo>
                  <a:pt x="1490" y="149"/>
                </a:lnTo>
                <a:lnTo>
                  <a:pt x="1490" y="156"/>
                </a:lnTo>
                <a:lnTo>
                  <a:pt x="1568" y="156"/>
                </a:lnTo>
                <a:lnTo>
                  <a:pt x="1568" y="170"/>
                </a:lnTo>
                <a:lnTo>
                  <a:pt x="1675" y="170"/>
                </a:lnTo>
                <a:lnTo>
                  <a:pt x="1675" y="177"/>
                </a:lnTo>
                <a:lnTo>
                  <a:pt x="1738" y="177"/>
                </a:lnTo>
                <a:lnTo>
                  <a:pt x="1809" y="177"/>
                </a:lnTo>
                <a:lnTo>
                  <a:pt x="1809" y="191"/>
                </a:lnTo>
                <a:lnTo>
                  <a:pt x="1859" y="191"/>
                </a:lnTo>
                <a:lnTo>
                  <a:pt x="1859" y="199"/>
                </a:lnTo>
                <a:lnTo>
                  <a:pt x="1987" y="199"/>
                </a:lnTo>
                <a:lnTo>
                  <a:pt x="1987" y="213"/>
                </a:lnTo>
                <a:lnTo>
                  <a:pt x="2029" y="213"/>
                </a:lnTo>
                <a:lnTo>
                  <a:pt x="2029" y="220"/>
                </a:lnTo>
                <a:lnTo>
                  <a:pt x="2228" y="220"/>
                </a:lnTo>
                <a:lnTo>
                  <a:pt x="2228" y="227"/>
                </a:lnTo>
                <a:lnTo>
                  <a:pt x="2306" y="227"/>
                </a:lnTo>
                <a:lnTo>
                  <a:pt x="2306" y="248"/>
                </a:lnTo>
                <a:lnTo>
                  <a:pt x="2398" y="248"/>
                </a:lnTo>
                <a:lnTo>
                  <a:pt x="2398" y="255"/>
                </a:lnTo>
                <a:lnTo>
                  <a:pt x="2483" y="255"/>
                </a:lnTo>
                <a:lnTo>
                  <a:pt x="2483" y="262"/>
                </a:lnTo>
                <a:lnTo>
                  <a:pt x="2561" y="262"/>
                </a:lnTo>
                <a:lnTo>
                  <a:pt x="2561" y="270"/>
                </a:lnTo>
                <a:lnTo>
                  <a:pt x="2654" y="270"/>
                </a:lnTo>
                <a:lnTo>
                  <a:pt x="2654" y="277"/>
                </a:lnTo>
                <a:lnTo>
                  <a:pt x="2718" y="277"/>
                </a:lnTo>
                <a:lnTo>
                  <a:pt x="2718" y="284"/>
                </a:lnTo>
                <a:lnTo>
                  <a:pt x="2838" y="284"/>
                </a:lnTo>
                <a:lnTo>
                  <a:pt x="2838" y="291"/>
                </a:lnTo>
                <a:lnTo>
                  <a:pt x="2930" y="291"/>
                </a:lnTo>
                <a:lnTo>
                  <a:pt x="2930" y="305"/>
                </a:lnTo>
                <a:lnTo>
                  <a:pt x="3023" y="305"/>
                </a:lnTo>
                <a:lnTo>
                  <a:pt x="3023" y="312"/>
                </a:lnTo>
                <a:lnTo>
                  <a:pt x="3108" y="312"/>
                </a:lnTo>
                <a:lnTo>
                  <a:pt x="3108" y="326"/>
                </a:lnTo>
                <a:lnTo>
                  <a:pt x="3370" y="326"/>
                </a:lnTo>
                <a:lnTo>
                  <a:pt x="3370" y="333"/>
                </a:lnTo>
                <a:lnTo>
                  <a:pt x="3462" y="333"/>
                </a:lnTo>
                <a:lnTo>
                  <a:pt x="3462" y="348"/>
                </a:lnTo>
                <a:lnTo>
                  <a:pt x="3548" y="348"/>
                </a:lnTo>
                <a:lnTo>
                  <a:pt x="3548" y="355"/>
                </a:lnTo>
                <a:lnTo>
                  <a:pt x="3796" y="355"/>
                </a:lnTo>
                <a:lnTo>
                  <a:pt x="3796" y="369"/>
                </a:lnTo>
                <a:lnTo>
                  <a:pt x="3838" y="369"/>
                </a:lnTo>
                <a:lnTo>
                  <a:pt x="3838" y="376"/>
                </a:lnTo>
                <a:lnTo>
                  <a:pt x="3874" y="376"/>
                </a:lnTo>
                <a:lnTo>
                  <a:pt x="3874" y="390"/>
                </a:lnTo>
                <a:lnTo>
                  <a:pt x="3945" y="390"/>
                </a:lnTo>
                <a:lnTo>
                  <a:pt x="3945" y="404"/>
                </a:lnTo>
                <a:lnTo>
                  <a:pt x="4151" y="404"/>
                </a:lnTo>
                <a:lnTo>
                  <a:pt x="4151" y="419"/>
                </a:lnTo>
                <a:lnTo>
                  <a:pt x="4278" y="419"/>
                </a:lnTo>
                <a:lnTo>
                  <a:pt x="4278" y="440"/>
                </a:lnTo>
                <a:lnTo>
                  <a:pt x="5236" y="440"/>
                </a:lnTo>
              </a:path>
            </a:pathLst>
          </a:custGeom>
          <a:noFill/>
          <a:ln w="33338" cap="flat">
            <a:solidFill>
              <a:srgbClr val="2B399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77153" tIns="38576" rIns="77153" bIns="38576" numCol="1" anchor="t" anchorCtr="0" compatLnSpc="1">
            <a:prstTxWarp prst="textNoShape">
              <a:avLst/>
            </a:prstTxWarp>
          </a:bodyPr>
          <a:lstStyle/>
          <a:p>
            <a:pPr marL="0" marR="0" lvl="0" indent="0" algn="l" defTabSz="385785" rtl="0" eaLnBrk="1" fontAlgn="auto" latinLnBrk="0" hangingPunct="1">
              <a:lnSpc>
                <a:spcPct val="100000"/>
              </a:lnSpc>
              <a:spcBef>
                <a:spcPts val="0"/>
              </a:spcBef>
              <a:spcAft>
                <a:spcPts val="0"/>
              </a:spcAft>
              <a:buClrTx/>
              <a:buSzTx/>
              <a:buFontTx/>
              <a:buNone/>
              <a:tabLst/>
              <a:defRPr/>
            </a:pPr>
            <a:endParaRPr kumimoji="0" lang="en-US" sz="1519"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grpSp>
        <p:nvGrpSpPr>
          <p:cNvPr id="3" name="Group 2"/>
          <p:cNvGrpSpPr/>
          <p:nvPr/>
        </p:nvGrpSpPr>
        <p:grpSpPr>
          <a:xfrm>
            <a:off x="6392510" y="3408500"/>
            <a:ext cx="3095174" cy="1504775"/>
            <a:chOff x="6444960" y="3274105"/>
            <a:chExt cx="3668354" cy="1783437"/>
          </a:xfrm>
        </p:grpSpPr>
        <p:sp>
          <p:nvSpPr>
            <p:cNvPr id="74" name="Line 141"/>
            <p:cNvSpPr>
              <a:spLocks noChangeShapeType="1"/>
            </p:cNvSpPr>
            <p:nvPr/>
          </p:nvSpPr>
          <p:spPr bwMode="auto">
            <a:xfrm>
              <a:off x="6581687" y="5057542"/>
              <a:ext cx="3531627" cy="0"/>
            </a:xfrm>
            <a:prstGeom prst="line">
              <a:avLst/>
            </a:prstGeom>
            <a:noFill/>
            <a:ln w="111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77153" tIns="38576" rIns="77153" bIns="38576" numCol="1" anchor="t" anchorCtr="0" compatLnSpc="1">
              <a:prstTxWarp prst="textNoShape">
                <a:avLst/>
              </a:prstTxWarp>
            </a:bodyPr>
            <a:lstStyle/>
            <a:p>
              <a:pPr marL="0" marR="0" lvl="0" indent="0" algn="l" defTabSz="385785" rtl="0" eaLnBrk="1" fontAlgn="auto" latinLnBrk="0" hangingPunct="1">
                <a:lnSpc>
                  <a:spcPct val="100000"/>
                </a:lnSpc>
                <a:spcBef>
                  <a:spcPts val="0"/>
                </a:spcBef>
                <a:spcAft>
                  <a:spcPts val="0"/>
                </a:spcAft>
                <a:buClrTx/>
                <a:buSzTx/>
                <a:buFontTx/>
                <a:buNone/>
                <a:tabLst/>
                <a:defRPr/>
              </a:pPr>
              <a:endParaRPr kumimoji="0" lang="en-US" sz="1519"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77" name="Rectangle 117"/>
            <p:cNvSpPr>
              <a:spLocks noChangeArrowheads="1"/>
            </p:cNvSpPr>
            <p:nvPr/>
          </p:nvSpPr>
          <p:spPr bwMode="auto">
            <a:xfrm>
              <a:off x="6651973" y="4544601"/>
              <a:ext cx="3378171" cy="43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771571" rtl="0" eaLnBrk="0" fontAlgn="base" latinLnBrk="0" hangingPunct="0">
                <a:lnSpc>
                  <a:spcPct val="100000"/>
                </a:lnSpc>
                <a:spcBef>
                  <a:spcPct val="0"/>
                </a:spcBef>
                <a:spcAft>
                  <a:spcPct val="0"/>
                </a:spcAft>
                <a:buClrTx/>
                <a:buSzTx/>
                <a:buFontTx/>
                <a:buNone/>
                <a:tabLst>
                  <a:tab pos="1781578" algn="ctr"/>
                  <a:tab pos="2609409" algn="ctr"/>
                </a:tabLst>
                <a:defRPr/>
              </a:pPr>
              <a:r>
                <a:rPr kumimoji="0" lang="en-US" altLang="en-US" sz="1181"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endParaRPr kumimoji="0" lang="en-US" altLang="en-US" sz="1181" b="1" i="0" u="none" strike="noStrike" kern="1200" cap="none" spc="0" normalizeH="0" baseline="0" noProof="0" dirty="0">
                <a:ln>
                  <a:noFill/>
                </a:ln>
                <a:solidFill>
                  <a:srgbClr val="2B3990"/>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771571" rtl="0" eaLnBrk="0" fontAlgn="base" latinLnBrk="0" hangingPunct="0">
                <a:lnSpc>
                  <a:spcPct val="100000"/>
                </a:lnSpc>
                <a:spcBef>
                  <a:spcPct val="0"/>
                </a:spcBef>
                <a:spcAft>
                  <a:spcPct val="0"/>
                </a:spcAft>
                <a:buClrTx/>
                <a:buSzTx/>
                <a:buFontTx/>
                <a:buNone/>
                <a:tabLst>
                  <a:tab pos="1781578" algn="ctr"/>
                  <a:tab pos="2609409" algn="ctr"/>
                </a:tabLst>
                <a:defRPr/>
              </a:pPr>
              <a:r>
                <a:rPr kumimoji="0" lang="en-US" altLang="en-US" sz="1181"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3-year IDFS	77.0%	88.3%</a:t>
              </a:r>
              <a:endParaRPr kumimoji="0" lang="en-US" altLang="en-US" sz="1519"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78" name="Line 141"/>
            <p:cNvSpPr>
              <a:spLocks noChangeShapeType="1"/>
            </p:cNvSpPr>
            <p:nvPr/>
          </p:nvSpPr>
          <p:spPr bwMode="auto">
            <a:xfrm>
              <a:off x="6581687" y="4677615"/>
              <a:ext cx="3531627" cy="0"/>
            </a:xfrm>
            <a:prstGeom prst="line">
              <a:avLst/>
            </a:prstGeom>
            <a:noFill/>
            <a:ln w="111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77153" tIns="38576" rIns="77153" bIns="38576" numCol="1" anchor="t" anchorCtr="0" compatLnSpc="1">
              <a:prstTxWarp prst="textNoShape">
                <a:avLst/>
              </a:prstTxWarp>
            </a:bodyPr>
            <a:lstStyle/>
            <a:p>
              <a:pPr marL="0" marR="0" lvl="0" indent="0" algn="l" defTabSz="385785" rtl="0" eaLnBrk="1" fontAlgn="auto" latinLnBrk="0" hangingPunct="1">
                <a:lnSpc>
                  <a:spcPct val="100000"/>
                </a:lnSpc>
                <a:spcBef>
                  <a:spcPts val="0"/>
                </a:spcBef>
                <a:spcAft>
                  <a:spcPts val="0"/>
                </a:spcAft>
                <a:buClrTx/>
                <a:buSzTx/>
                <a:buFontTx/>
                <a:buNone/>
                <a:tabLst/>
                <a:defRPr/>
              </a:pPr>
              <a:endParaRPr kumimoji="0" lang="en-US" sz="1519"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79" name="Line 141"/>
            <p:cNvSpPr>
              <a:spLocks noChangeShapeType="1"/>
            </p:cNvSpPr>
            <p:nvPr/>
          </p:nvSpPr>
          <p:spPr bwMode="auto">
            <a:xfrm>
              <a:off x="6581687" y="3745306"/>
              <a:ext cx="3531627" cy="0"/>
            </a:xfrm>
            <a:prstGeom prst="line">
              <a:avLst/>
            </a:prstGeom>
            <a:noFill/>
            <a:ln w="111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77153" tIns="38576" rIns="77153" bIns="38576" numCol="1" anchor="t" anchorCtr="0" compatLnSpc="1">
              <a:prstTxWarp prst="textNoShape">
                <a:avLst/>
              </a:prstTxWarp>
            </a:bodyPr>
            <a:lstStyle/>
            <a:p>
              <a:pPr marL="0" marR="0" lvl="0" indent="0" algn="l" defTabSz="385785" rtl="0" eaLnBrk="1" fontAlgn="auto" latinLnBrk="0" hangingPunct="1">
                <a:lnSpc>
                  <a:spcPct val="100000"/>
                </a:lnSpc>
                <a:spcBef>
                  <a:spcPts val="0"/>
                </a:spcBef>
                <a:spcAft>
                  <a:spcPts val="0"/>
                </a:spcAft>
                <a:buClrTx/>
                <a:buSzTx/>
                <a:buFontTx/>
                <a:buNone/>
                <a:tabLst/>
                <a:defRPr/>
              </a:pPr>
              <a:endParaRPr kumimoji="0" lang="en-US" sz="1519"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83" name="Rectangle 117"/>
            <p:cNvSpPr>
              <a:spLocks noChangeArrowheads="1"/>
            </p:cNvSpPr>
            <p:nvPr/>
          </p:nvSpPr>
          <p:spPr bwMode="auto">
            <a:xfrm>
              <a:off x="6614598" y="3274105"/>
              <a:ext cx="3439879" cy="43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771571" rtl="0" eaLnBrk="0" fontAlgn="base" latinLnBrk="0" hangingPunct="0">
                <a:lnSpc>
                  <a:spcPct val="100000"/>
                </a:lnSpc>
                <a:spcBef>
                  <a:spcPct val="0"/>
                </a:spcBef>
                <a:spcAft>
                  <a:spcPct val="0"/>
                </a:spcAft>
                <a:buClrTx/>
                <a:buSzTx/>
                <a:buFontTx/>
                <a:buNone/>
                <a:tabLst>
                  <a:tab pos="1781578" algn="ctr"/>
                  <a:tab pos="2609409" algn="ctr"/>
                </a:tabLst>
                <a:defRPr/>
              </a:pPr>
              <a:r>
                <a:rPr kumimoji="0" lang="en-US" altLang="en-US" sz="1181"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en-US" altLang="en-US" sz="1181" b="1" i="0" u="none" strike="noStrike" kern="1200" cap="none" spc="0" normalizeH="0" baseline="0" noProof="0" dirty="0" err="1">
                  <a:ln>
                    <a:noFill/>
                  </a:ln>
                  <a:solidFill>
                    <a:srgbClr val="EB1E2A"/>
                  </a:solidFill>
                  <a:effectLst/>
                  <a:uLnTx/>
                  <a:uFillTx/>
                  <a:latin typeface="Arial" panose="020B0604020202020204" pitchFamily="34" charset="0"/>
                  <a:ea typeface="ＭＳ Ｐゴシック" charset="0"/>
                  <a:cs typeface="Arial" panose="020B0604020202020204" pitchFamily="34" charset="0"/>
                </a:rPr>
                <a:t>Trastuzumab</a:t>
              </a:r>
              <a:r>
                <a:rPr kumimoji="0" lang="en-US" altLang="en-US" sz="1181" b="1"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	</a:t>
              </a:r>
              <a:r>
                <a:rPr kumimoji="0" lang="en-US" altLang="en-US" sz="1181" b="1" i="0" u="none" strike="noStrike" kern="1200" cap="none" spc="0" normalizeH="0" baseline="0" noProof="0" dirty="0">
                  <a:ln>
                    <a:noFill/>
                  </a:ln>
                  <a:solidFill>
                    <a:srgbClr val="2B3990"/>
                  </a:solidFill>
                  <a:effectLst/>
                  <a:uLnTx/>
                  <a:uFillTx/>
                  <a:latin typeface="Arial" panose="020B0604020202020204" pitchFamily="34" charset="0"/>
                  <a:ea typeface="ＭＳ Ｐゴシック" charset="0"/>
                  <a:cs typeface="Arial" panose="020B0604020202020204" pitchFamily="34" charset="0"/>
                </a:rPr>
                <a:t>T-DM1</a:t>
              </a:r>
            </a:p>
            <a:p>
              <a:pPr marL="0" marR="0" lvl="0" indent="0" algn="l" defTabSz="771571" rtl="0" eaLnBrk="0" fontAlgn="base" latinLnBrk="0" hangingPunct="0">
                <a:lnSpc>
                  <a:spcPct val="100000"/>
                </a:lnSpc>
                <a:spcBef>
                  <a:spcPct val="0"/>
                </a:spcBef>
                <a:spcAft>
                  <a:spcPts val="506"/>
                </a:spcAft>
                <a:buClrTx/>
                <a:buSzTx/>
                <a:buFontTx/>
                <a:buNone/>
                <a:tabLst>
                  <a:tab pos="1781578" algn="ctr"/>
                  <a:tab pos="2609409" algn="ctr"/>
                </a:tabLst>
                <a:defRPr/>
              </a:pPr>
              <a:r>
                <a:rPr kumimoji="0" lang="en-US" altLang="en-US" sz="1181" b="1"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	</a:t>
              </a:r>
              <a:r>
                <a:rPr kumimoji="0" lang="en-US" altLang="en-US" sz="1181" b="1" i="0" u="none" strike="noStrike" kern="1200" cap="none" spc="0" normalizeH="0" baseline="0" noProof="0" dirty="0">
                  <a:ln>
                    <a:noFill/>
                  </a:ln>
                  <a:solidFill>
                    <a:srgbClr val="EB1E2A"/>
                  </a:solidFill>
                  <a:effectLst/>
                  <a:uLnTx/>
                  <a:uFillTx/>
                  <a:latin typeface="Arial" panose="020B0604020202020204" pitchFamily="34" charset="0"/>
                  <a:ea typeface="ＭＳ Ｐゴシック" charset="0"/>
                  <a:cs typeface="Arial" panose="020B0604020202020204" pitchFamily="34" charset="0"/>
                </a:rPr>
                <a:t>(n=743)</a:t>
              </a:r>
              <a:r>
                <a:rPr kumimoji="0" lang="en-US" altLang="en-US" sz="1181"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en-US" altLang="en-US" sz="1181" b="1" i="0" u="none" strike="noStrike" kern="1200" cap="none" spc="0" normalizeH="0" baseline="0" noProof="0" dirty="0">
                  <a:ln>
                    <a:noFill/>
                  </a:ln>
                  <a:solidFill>
                    <a:srgbClr val="2B3990"/>
                  </a:solidFill>
                  <a:effectLst/>
                  <a:uLnTx/>
                  <a:uFillTx/>
                  <a:latin typeface="Arial" panose="020B0604020202020204" pitchFamily="34" charset="0"/>
                  <a:ea typeface="ＭＳ Ｐゴシック" charset="0"/>
                  <a:cs typeface="Arial" panose="020B0604020202020204" pitchFamily="34" charset="0"/>
                </a:rPr>
                <a:t>(n=743)</a:t>
              </a:r>
            </a:p>
          </p:txBody>
        </p:sp>
        <p:sp>
          <p:nvSpPr>
            <p:cNvPr id="84" name="Rectangle 117"/>
            <p:cNvSpPr>
              <a:spLocks noChangeArrowheads="1"/>
            </p:cNvSpPr>
            <p:nvPr/>
          </p:nvSpPr>
          <p:spPr bwMode="auto">
            <a:xfrm>
              <a:off x="6593374" y="3611188"/>
              <a:ext cx="3482663" cy="43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771571" rtl="0" eaLnBrk="0" fontAlgn="base" latinLnBrk="0" hangingPunct="0">
                <a:lnSpc>
                  <a:spcPct val="100000"/>
                </a:lnSpc>
                <a:spcBef>
                  <a:spcPct val="0"/>
                </a:spcBef>
                <a:spcAft>
                  <a:spcPct val="0"/>
                </a:spcAft>
                <a:buClrTx/>
                <a:buSzTx/>
                <a:buFontTx/>
                <a:buNone/>
                <a:tabLst>
                  <a:tab pos="1781578" algn="ctr"/>
                  <a:tab pos="2609409" algn="ctr"/>
                </a:tabLst>
                <a:defRPr/>
              </a:pPr>
              <a:r>
                <a:rPr kumimoji="0" lang="en-US" altLang="en-US" sz="1181"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endParaRPr kumimoji="0" lang="en-US" altLang="en-US" sz="1181" b="1" i="0" u="none" strike="noStrike" kern="1200" cap="none" spc="0" normalizeH="0" baseline="0" noProof="0" dirty="0">
                <a:ln>
                  <a:noFill/>
                </a:ln>
                <a:solidFill>
                  <a:srgbClr val="2B3990"/>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771571" rtl="0" eaLnBrk="0" fontAlgn="base" latinLnBrk="0" hangingPunct="0">
                <a:lnSpc>
                  <a:spcPct val="100000"/>
                </a:lnSpc>
                <a:spcBef>
                  <a:spcPct val="0"/>
                </a:spcBef>
                <a:spcAft>
                  <a:spcPts val="253"/>
                </a:spcAft>
                <a:buClrTx/>
                <a:buSzTx/>
                <a:buFontTx/>
                <a:buNone/>
                <a:tabLst>
                  <a:tab pos="1781578" algn="ctr"/>
                  <a:tab pos="2609409" algn="ctr"/>
                </a:tabLst>
                <a:defRPr/>
              </a:pPr>
              <a:r>
                <a:rPr kumimoji="0" lang="en-US" altLang="en-US" sz="1181"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IDFS Events, no. (%)	165 (22.2)	91 (12.2)</a:t>
              </a:r>
            </a:p>
          </p:txBody>
        </p:sp>
        <p:sp>
          <p:nvSpPr>
            <p:cNvPr id="85" name="Rectangle 117"/>
            <p:cNvSpPr>
              <a:spLocks noChangeArrowheads="1"/>
            </p:cNvSpPr>
            <p:nvPr/>
          </p:nvSpPr>
          <p:spPr bwMode="auto">
            <a:xfrm>
              <a:off x="6444960" y="4234803"/>
              <a:ext cx="2357721" cy="43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771571" rtl="0" eaLnBrk="0" fontAlgn="base" latinLnBrk="0" hangingPunct="0">
                <a:lnSpc>
                  <a:spcPct val="100000"/>
                </a:lnSpc>
                <a:spcBef>
                  <a:spcPct val="0"/>
                </a:spcBef>
                <a:spcAft>
                  <a:spcPct val="0"/>
                </a:spcAft>
                <a:buClrTx/>
                <a:buSzTx/>
                <a:buFontTx/>
                <a:buNone/>
                <a:tabLst>
                  <a:tab pos="1781578" algn="ctr"/>
                  <a:tab pos="2609409" algn="ctr"/>
                </a:tabLst>
                <a:defRPr/>
              </a:pPr>
              <a:r>
                <a:rPr kumimoji="0" lang="en-US" altLang="en-US" sz="1181"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a:p>
              <a:pPr marL="0" marR="0" lvl="0" indent="0" algn="l" defTabSz="771571" rtl="0" eaLnBrk="0" fontAlgn="base" latinLnBrk="0" hangingPunct="0">
                <a:lnSpc>
                  <a:spcPct val="100000"/>
                </a:lnSpc>
                <a:spcBef>
                  <a:spcPct val="0"/>
                </a:spcBef>
                <a:spcAft>
                  <a:spcPts val="506"/>
                </a:spcAft>
                <a:buClrTx/>
                <a:buSzTx/>
                <a:buFontTx/>
                <a:buNone/>
                <a:tabLst>
                  <a:tab pos="1781578" algn="ctr"/>
                  <a:tab pos="2609409" algn="ctr"/>
                </a:tabLst>
                <a:defRPr/>
              </a:pPr>
              <a:r>
                <a:rPr kumimoji="0" lang="en-US" altLang="en-US" sz="1181"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en-US" altLang="en-US" sz="1181" b="0" i="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P</a:t>
              </a:r>
              <a:r>
                <a:rPr kumimoji="0" lang="en-US" altLang="en-US" sz="1181"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&lt;0.0001</a:t>
              </a:r>
            </a:p>
          </p:txBody>
        </p:sp>
        <p:sp>
          <p:nvSpPr>
            <p:cNvPr id="87" name="Rectangle 117"/>
            <p:cNvSpPr>
              <a:spLocks noChangeArrowheads="1"/>
            </p:cNvSpPr>
            <p:nvPr/>
          </p:nvSpPr>
          <p:spPr bwMode="auto">
            <a:xfrm>
              <a:off x="6708553" y="3639844"/>
              <a:ext cx="3330447" cy="722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771571" rtl="0" eaLnBrk="0" fontAlgn="base" latinLnBrk="0" hangingPunct="0">
                <a:lnSpc>
                  <a:spcPct val="100000"/>
                </a:lnSpc>
                <a:spcBef>
                  <a:spcPct val="0"/>
                </a:spcBef>
                <a:spcAft>
                  <a:spcPct val="0"/>
                </a:spcAft>
                <a:buClrTx/>
                <a:buSzTx/>
                <a:buFontTx/>
                <a:buNone/>
                <a:tabLst>
                  <a:tab pos="1781578" algn="ctr"/>
                  <a:tab pos="2609409" algn="ctr"/>
                </a:tabLst>
                <a:defRPr/>
              </a:pPr>
              <a:r>
                <a:rPr kumimoji="0" lang="en-US" altLang="en-US" sz="1181"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endParaRPr kumimoji="0" lang="en-US" altLang="en-US" sz="1181" b="1" i="0" u="none" strike="noStrike" kern="1200" cap="none" spc="0" normalizeH="0" baseline="0" noProof="0" dirty="0">
                <a:ln>
                  <a:noFill/>
                </a:ln>
                <a:solidFill>
                  <a:srgbClr val="2B3990"/>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771571" rtl="0" eaLnBrk="0" fontAlgn="base" latinLnBrk="0" hangingPunct="0">
                <a:lnSpc>
                  <a:spcPct val="100000"/>
                </a:lnSpc>
                <a:spcBef>
                  <a:spcPct val="0"/>
                </a:spcBef>
                <a:spcAft>
                  <a:spcPts val="506"/>
                </a:spcAft>
                <a:buClrTx/>
                <a:buSzTx/>
                <a:buFontTx/>
                <a:buNone/>
                <a:tabLst>
                  <a:tab pos="1781578" algn="ctr"/>
                  <a:tab pos="2609409" algn="ctr"/>
                </a:tabLst>
                <a:defRPr/>
              </a:pPr>
              <a:r>
                <a:rPr kumimoji="0" lang="en-US" altLang="en-US" sz="1181" b="1"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	</a:t>
              </a:r>
              <a:endParaRPr kumimoji="0" lang="en-US" altLang="en-US" sz="1181" b="1" i="0" u="none" strike="noStrike" kern="1200" cap="none" spc="0" normalizeH="0" baseline="0" noProof="0" dirty="0">
                <a:ln>
                  <a:noFill/>
                </a:ln>
                <a:solidFill>
                  <a:srgbClr val="2B3990"/>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771571" rtl="0" eaLnBrk="0" fontAlgn="base" latinLnBrk="0" hangingPunct="0">
                <a:lnSpc>
                  <a:spcPct val="100000"/>
                </a:lnSpc>
                <a:spcBef>
                  <a:spcPct val="0"/>
                </a:spcBef>
                <a:spcAft>
                  <a:spcPts val="253"/>
                </a:spcAft>
                <a:buClrTx/>
                <a:buSzTx/>
                <a:buFontTx/>
                <a:buNone/>
                <a:tabLst>
                  <a:tab pos="1781578" algn="ctr"/>
                  <a:tab pos="2609409" algn="ctr"/>
                </a:tabLst>
                <a:defRPr/>
              </a:pPr>
              <a:r>
                <a:rPr kumimoji="0" lang="en-US" altLang="en-US" sz="1181"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Unstratified</a:t>
              </a:r>
              <a:r>
                <a:rPr kumimoji="0" lang="en-US" altLang="en-US" sz="1181"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HR=0.50 (95% CI, 0.39–0.64)</a:t>
              </a:r>
            </a:p>
          </p:txBody>
        </p:sp>
      </p:grpSp>
      <p:sp>
        <p:nvSpPr>
          <p:cNvPr id="86" name="Rectangle 85">
            <a:extLst>
              <a:ext uri="{FF2B5EF4-FFF2-40B4-BE49-F238E27FC236}">
                <a16:creationId xmlns:a16="http://schemas.microsoft.com/office/drawing/2014/main" id="{AD839FB1-37F5-9841-9694-0DBA7D1C6B28}"/>
              </a:ext>
            </a:extLst>
          </p:cNvPr>
          <p:cNvSpPr/>
          <p:nvPr/>
        </p:nvSpPr>
        <p:spPr bwMode="auto">
          <a:xfrm>
            <a:off x="6224588" y="4572195"/>
            <a:ext cx="3350345" cy="399856"/>
          </a:xfrm>
          <a:prstGeom prst="rect">
            <a:avLst/>
          </a:prstGeom>
          <a:noFill/>
          <a:ln w="38100" cmpd="sng">
            <a:solidFill>
              <a:srgbClr val="FF000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57864" tIns="28932" rIns="57864" bIns="28932" numCol="1" rtlCol="0" anchor="t" anchorCtr="0" compatLnSpc="1">
            <a:prstTxWarp prst="textNoShape">
              <a:avLst/>
            </a:prstTxWarp>
          </a:bodyPr>
          <a:lstStyle/>
          <a:p>
            <a:pPr marL="0" marR="0" lvl="0" indent="0" algn="l" defTabSz="771571" rtl="0" eaLnBrk="0" fontAlgn="base" latinLnBrk="0" hangingPunct="0">
              <a:lnSpc>
                <a:spcPct val="100000"/>
              </a:lnSpc>
              <a:spcBef>
                <a:spcPct val="0"/>
              </a:spcBef>
              <a:spcAft>
                <a:spcPct val="0"/>
              </a:spcAft>
              <a:buClrTx/>
              <a:buSzTx/>
              <a:buFontTx/>
              <a:buNone/>
              <a:tabLst/>
              <a:defRPr/>
            </a:pPr>
            <a:endParaRPr kumimoji="0" lang="en-US" sz="1266" b="1" i="0" u="none" strike="noStrike" kern="1200" cap="none" spc="0" normalizeH="0" baseline="0" noProof="0">
              <a:ln>
                <a:noFill/>
              </a:ln>
              <a:solidFill>
                <a:srgbClr val="FFFF00"/>
              </a:solidFill>
              <a:effectLst/>
              <a:uLnTx/>
              <a:uFillTx/>
              <a:latin typeface="Arial" charset="0"/>
              <a:ea typeface="+mn-ea"/>
              <a:cs typeface="+mn-cs"/>
            </a:endParaRPr>
          </a:p>
        </p:txBody>
      </p:sp>
      <p:sp>
        <p:nvSpPr>
          <p:cNvPr id="88" name="Rectangle 87">
            <a:extLst>
              <a:ext uri="{FF2B5EF4-FFF2-40B4-BE49-F238E27FC236}">
                <a16:creationId xmlns:a16="http://schemas.microsoft.com/office/drawing/2014/main" id="{33BEC6B6-8913-434B-A738-4F3A392B0DE2}"/>
              </a:ext>
            </a:extLst>
          </p:cNvPr>
          <p:cNvSpPr/>
          <p:nvPr/>
        </p:nvSpPr>
        <p:spPr>
          <a:xfrm>
            <a:off x="9095506" y="6470869"/>
            <a:ext cx="3017172" cy="323165"/>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rPr>
              <a:t>Courtesy of </a:t>
            </a:r>
            <a: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Ian E </a:t>
            </a:r>
            <a:r>
              <a:rPr kumimoji="0" lang="en-US" sz="1500" b="0" i="0" u="none" strike="noStrike" kern="1200" cap="none" spc="0" normalizeH="0" baseline="0" noProof="0" dirty="0" err="1">
                <a:ln>
                  <a:noFill/>
                </a:ln>
                <a:solidFill>
                  <a:prstClr val="black"/>
                </a:solidFill>
                <a:effectLst/>
                <a:uLnTx/>
                <a:uFillTx/>
                <a:latin typeface="Arial" panose="020B0604020202020204" pitchFamily="34" charset="0"/>
                <a:ea typeface="MS PGothic" charset="0"/>
                <a:cs typeface="Arial" panose="020B0604020202020204" pitchFamily="34" charset="0"/>
              </a:rPr>
              <a:t>Krop</a:t>
            </a:r>
            <a: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 MD, PhD</a:t>
            </a:r>
            <a:endPar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Tree>
    <p:extLst>
      <p:ext uri="{BB962C8B-B14F-4D97-AF65-F5344CB8AC3E}">
        <p14:creationId xmlns:p14="http://schemas.microsoft.com/office/powerpoint/2010/main" val="2242744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B2092-1B37-2746-B518-4D4066CD7E75}"/>
              </a:ext>
            </a:extLst>
          </p:cNvPr>
          <p:cNvSpPr>
            <a:spLocks noGrp="1"/>
          </p:cNvSpPr>
          <p:nvPr>
            <p:ph type="title"/>
          </p:nvPr>
        </p:nvSpPr>
        <p:spPr>
          <a:xfrm>
            <a:off x="381000" y="274638"/>
            <a:ext cx="11430000" cy="1143000"/>
          </a:xfrm>
        </p:spPr>
        <p:txBody>
          <a:bodyPr/>
          <a:lstStyle/>
          <a:p>
            <a:r>
              <a:rPr lang="en-US" sz="3600" dirty="0" err="1">
                <a:solidFill>
                  <a:schemeClr val="accent2"/>
                </a:solidFill>
              </a:rPr>
              <a:t>ExteNET</a:t>
            </a:r>
            <a:r>
              <a:rPr lang="en-US" sz="3600" dirty="0">
                <a:solidFill>
                  <a:schemeClr val="accent2"/>
                </a:solidFill>
              </a:rPr>
              <a:t>: Updated analysis of patients HR+ and ≤1 year from trastuzumab </a:t>
            </a:r>
          </a:p>
        </p:txBody>
      </p:sp>
      <p:sp>
        <p:nvSpPr>
          <p:cNvPr id="7" name="TextBox 6">
            <a:extLst>
              <a:ext uri="{FF2B5EF4-FFF2-40B4-BE49-F238E27FC236}">
                <a16:creationId xmlns:a16="http://schemas.microsoft.com/office/drawing/2014/main" id="{ECB924A6-3C09-4B48-8C0E-0B0BA4AA74EF}"/>
              </a:ext>
            </a:extLst>
          </p:cNvPr>
          <p:cNvSpPr txBox="1"/>
          <p:nvPr/>
        </p:nvSpPr>
        <p:spPr>
          <a:xfrm>
            <a:off x="2504339" y="1828800"/>
            <a:ext cx="1518364"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000000"/>
                </a:solidFill>
                <a:effectLst/>
                <a:uLnTx/>
                <a:uFillTx/>
                <a:latin typeface="Arial" charset="0"/>
                <a:ea typeface="ＭＳ Ｐゴシック"/>
                <a:cs typeface="Arial" charset="0"/>
              </a:rPr>
              <a:t>iDFS</a:t>
            </a:r>
            <a:r>
              <a:rPr kumimoji="0" lang="en-US" sz="1800" b="1" i="0" u="none" strike="noStrike" kern="1200" cap="none" spc="0" normalizeH="0" baseline="0" noProof="0" dirty="0">
                <a:ln>
                  <a:noFill/>
                </a:ln>
                <a:solidFill>
                  <a:srgbClr val="000000"/>
                </a:solidFill>
                <a:effectLst/>
                <a:uLnTx/>
                <a:uFillTx/>
                <a:latin typeface="Arial" charset="0"/>
                <a:ea typeface="ＭＳ Ｐゴシック"/>
                <a:cs typeface="Arial" charset="0"/>
              </a:rPr>
              <a:t> at 5yrs</a:t>
            </a:r>
          </a:p>
        </p:txBody>
      </p:sp>
      <p:sp>
        <p:nvSpPr>
          <p:cNvPr id="8" name="TextBox 7">
            <a:extLst>
              <a:ext uri="{FF2B5EF4-FFF2-40B4-BE49-F238E27FC236}">
                <a16:creationId xmlns:a16="http://schemas.microsoft.com/office/drawing/2014/main" id="{CE6F0DD2-1CB6-4B45-B2D1-0530DAD3A7D6}"/>
              </a:ext>
            </a:extLst>
          </p:cNvPr>
          <p:cNvSpPr txBox="1"/>
          <p:nvPr/>
        </p:nvSpPr>
        <p:spPr>
          <a:xfrm>
            <a:off x="8004129" y="1828800"/>
            <a:ext cx="1928733"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charset="0"/>
                <a:ea typeface="ＭＳ Ｐゴシック"/>
                <a:cs typeface="Arial" charset="0"/>
              </a:rPr>
              <a:t>Overall Survival</a:t>
            </a:r>
          </a:p>
        </p:txBody>
      </p:sp>
      <p:sp>
        <p:nvSpPr>
          <p:cNvPr id="12" name="Rectangle 11">
            <a:extLst>
              <a:ext uri="{FF2B5EF4-FFF2-40B4-BE49-F238E27FC236}">
                <a16:creationId xmlns:a16="http://schemas.microsoft.com/office/drawing/2014/main" id="{8BE34DFA-4CF0-4AB3-B07E-A6B2517E195C}"/>
              </a:ext>
            </a:extLst>
          </p:cNvPr>
          <p:cNvSpPr/>
          <p:nvPr/>
        </p:nvSpPr>
        <p:spPr>
          <a:xfrm>
            <a:off x="275069" y="6519446"/>
            <a:ext cx="5245101"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ＭＳ Ｐゴシック"/>
                <a:cs typeface="+mn-cs"/>
              </a:rPr>
              <a:t>Chan et al Clin Breast Cancer 2021 Feb;21(1):80-91.e7.</a:t>
            </a:r>
          </a:p>
        </p:txBody>
      </p:sp>
      <p:sp>
        <p:nvSpPr>
          <p:cNvPr id="9" name="Rectangle 8">
            <a:extLst>
              <a:ext uri="{FF2B5EF4-FFF2-40B4-BE49-F238E27FC236}">
                <a16:creationId xmlns:a16="http://schemas.microsoft.com/office/drawing/2014/main" id="{EC6E8093-934C-9241-9D34-42C8DB419910}"/>
              </a:ext>
            </a:extLst>
          </p:cNvPr>
          <p:cNvSpPr/>
          <p:nvPr/>
        </p:nvSpPr>
        <p:spPr>
          <a:xfrm>
            <a:off x="9095506" y="6470869"/>
            <a:ext cx="3017172" cy="323165"/>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Courtesy of Ian E </a:t>
            </a:r>
            <a:r>
              <a:rPr kumimoji="0" lang="en-US" sz="15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a:cs typeface="Arial" panose="020B0604020202020204" pitchFamily="34" charset="0"/>
              </a:rPr>
              <a:t>Krop</a:t>
            </a: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 MD, PhD</a:t>
            </a:r>
          </a:p>
        </p:txBody>
      </p:sp>
      <p:pic>
        <p:nvPicPr>
          <p:cNvPr id="3" name="Picture 2">
            <a:extLst>
              <a:ext uri="{FF2B5EF4-FFF2-40B4-BE49-F238E27FC236}">
                <a16:creationId xmlns:a16="http://schemas.microsoft.com/office/drawing/2014/main" id="{9FAA8717-B194-6C40-8823-FB881981EF3E}"/>
              </a:ext>
            </a:extLst>
          </p:cNvPr>
          <p:cNvPicPr>
            <a:picLocks noChangeAspect="1"/>
          </p:cNvPicPr>
          <p:nvPr/>
        </p:nvPicPr>
        <p:blipFill rotWithShape="1">
          <a:blip r:embed="rId2"/>
          <a:srcRect t="7009" b="-7009"/>
          <a:stretch/>
        </p:blipFill>
        <p:spPr>
          <a:xfrm>
            <a:off x="516721" y="2541588"/>
            <a:ext cx="5664958" cy="3813484"/>
          </a:xfrm>
          <a:prstGeom prst="rect">
            <a:avLst/>
          </a:prstGeom>
        </p:spPr>
      </p:pic>
      <p:pic>
        <p:nvPicPr>
          <p:cNvPr id="11" name="Picture 10">
            <a:extLst>
              <a:ext uri="{FF2B5EF4-FFF2-40B4-BE49-F238E27FC236}">
                <a16:creationId xmlns:a16="http://schemas.microsoft.com/office/drawing/2014/main" id="{969ADB7A-58EE-2D4B-BCCA-80C56BB49483}"/>
              </a:ext>
            </a:extLst>
          </p:cNvPr>
          <p:cNvPicPr>
            <a:picLocks noChangeAspect="1"/>
          </p:cNvPicPr>
          <p:nvPr/>
        </p:nvPicPr>
        <p:blipFill rotWithShape="1">
          <a:blip r:embed="rId3"/>
          <a:srcRect t="4168" b="-4168"/>
          <a:stretch/>
        </p:blipFill>
        <p:spPr>
          <a:xfrm>
            <a:off x="6350300" y="2541588"/>
            <a:ext cx="5551388" cy="3629202"/>
          </a:xfrm>
          <a:prstGeom prst="rect">
            <a:avLst/>
          </a:prstGeom>
        </p:spPr>
      </p:pic>
    </p:spTree>
    <p:extLst>
      <p:ext uri="{BB962C8B-B14F-4D97-AF65-F5344CB8AC3E}">
        <p14:creationId xmlns:p14="http://schemas.microsoft.com/office/powerpoint/2010/main" val="13796766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B2092-1B37-2746-B518-4D4066CD7E75}"/>
              </a:ext>
            </a:extLst>
          </p:cNvPr>
          <p:cNvSpPr>
            <a:spLocks noGrp="1"/>
          </p:cNvSpPr>
          <p:nvPr>
            <p:ph type="title"/>
          </p:nvPr>
        </p:nvSpPr>
        <p:spPr>
          <a:xfrm>
            <a:off x="381000" y="274638"/>
            <a:ext cx="11430000" cy="1143000"/>
          </a:xfrm>
        </p:spPr>
        <p:txBody>
          <a:bodyPr/>
          <a:lstStyle/>
          <a:p>
            <a:r>
              <a:rPr lang="en-US" sz="3600" dirty="0" err="1">
                <a:solidFill>
                  <a:schemeClr val="accent2"/>
                </a:solidFill>
              </a:rPr>
              <a:t>ExteNET</a:t>
            </a:r>
            <a:r>
              <a:rPr lang="en-US" sz="3600" dirty="0">
                <a:solidFill>
                  <a:schemeClr val="accent2"/>
                </a:solidFill>
              </a:rPr>
              <a:t>: Outcomes in HR+, ≤1 year from trastuzumab, and with residual disease after neoadjuvant therapy</a:t>
            </a:r>
          </a:p>
        </p:txBody>
      </p:sp>
      <p:sp>
        <p:nvSpPr>
          <p:cNvPr id="7" name="TextBox 6">
            <a:extLst>
              <a:ext uri="{FF2B5EF4-FFF2-40B4-BE49-F238E27FC236}">
                <a16:creationId xmlns:a16="http://schemas.microsoft.com/office/drawing/2014/main" id="{ECB924A6-3C09-4B48-8C0E-0B0BA4AA74EF}"/>
              </a:ext>
            </a:extLst>
          </p:cNvPr>
          <p:cNvSpPr txBox="1"/>
          <p:nvPr/>
        </p:nvSpPr>
        <p:spPr>
          <a:xfrm>
            <a:off x="2438400" y="1828800"/>
            <a:ext cx="1518364"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000000"/>
                </a:solidFill>
                <a:effectLst/>
                <a:uLnTx/>
                <a:uFillTx/>
                <a:latin typeface="Arial" charset="0"/>
                <a:ea typeface="ＭＳ Ｐゴシック"/>
                <a:cs typeface="Arial" charset="0"/>
              </a:rPr>
              <a:t>iDFS</a:t>
            </a:r>
            <a:r>
              <a:rPr kumimoji="0" lang="en-US" sz="1800" b="1" i="0" u="none" strike="noStrike" kern="1200" cap="none" spc="0" normalizeH="0" baseline="0" noProof="0" dirty="0">
                <a:ln>
                  <a:noFill/>
                </a:ln>
                <a:solidFill>
                  <a:srgbClr val="000000"/>
                </a:solidFill>
                <a:effectLst/>
                <a:uLnTx/>
                <a:uFillTx/>
                <a:latin typeface="Arial" charset="0"/>
                <a:ea typeface="ＭＳ Ｐゴシック"/>
                <a:cs typeface="Arial" charset="0"/>
              </a:rPr>
              <a:t> at 5yrs</a:t>
            </a:r>
          </a:p>
        </p:txBody>
      </p:sp>
      <p:sp>
        <p:nvSpPr>
          <p:cNvPr id="8" name="TextBox 7">
            <a:extLst>
              <a:ext uri="{FF2B5EF4-FFF2-40B4-BE49-F238E27FC236}">
                <a16:creationId xmlns:a16="http://schemas.microsoft.com/office/drawing/2014/main" id="{CE6F0DD2-1CB6-4B45-B2D1-0530DAD3A7D6}"/>
              </a:ext>
            </a:extLst>
          </p:cNvPr>
          <p:cNvSpPr txBox="1"/>
          <p:nvPr/>
        </p:nvSpPr>
        <p:spPr>
          <a:xfrm>
            <a:off x="8004129" y="1828800"/>
            <a:ext cx="1928733"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charset="0"/>
                <a:ea typeface="ＭＳ Ｐゴシック"/>
                <a:cs typeface="Arial" charset="0"/>
              </a:rPr>
              <a:t>Overall Survival</a:t>
            </a:r>
          </a:p>
        </p:txBody>
      </p:sp>
      <p:sp>
        <p:nvSpPr>
          <p:cNvPr id="9" name="Rectangle 8">
            <a:extLst>
              <a:ext uri="{FF2B5EF4-FFF2-40B4-BE49-F238E27FC236}">
                <a16:creationId xmlns:a16="http://schemas.microsoft.com/office/drawing/2014/main" id="{F57E6D27-8070-4EB7-9B17-44E37D05EFE2}"/>
              </a:ext>
            </a:extLst>
          </p:cNvPr>
          <p:cNvSpPr/>
          <p:nvPr/>
        </p:nvSpPr>
        <p:spPr>
          <a:xfrm>
            <a:off x="195469" y="6519446"/>
            <a:ext cx="5245101"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ＭＳ Ｐゴシック"/>
                <a:cs typeface="+mn-cs"/>
              </a:rPr>
              <a:t>Chan et al Clin Breast Cancer 2021 Feb;21(1):80-91.e7.</a:t>
            </a:r>
          </a:p>
        </p:txBody>
      </p:sp>
      <p:sp>
        <p:nvSpPr>
          <p:cNvPr id="10" name="Rectangle 9">
            <a:extLst>
              <a:ext uri="{FF2B5EF4-FFF2-40B4-BE49-F238E27FC236}">
                <a16:creationId xmlns:a16="http://schemas.microsoft.com/office/drawing/2014/main" id="{DFC50D6D-E0DF-5347-89EE-4799CAEA4BAB}"/>
              </a:ext>
            </a:extLst>
          </p:cNvPr>
          <p:cNvSpPr/>
          <p:nvPr/>
        </p:nvSpPr>
        <p:spPr>
          <a:xfrm>
            <a:off x="9095506" y="6470869"/>
            <a:ext cx="3017172" cy="323165"/>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Courtesy of Ian E </a:t>
            </a:r>
            <a:r>
              <a:rPr kumimoji="0" lang="en-US" sz="15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a:cs typeface="Arial" panose="020B0604020202020204" pitchFamily="34" charset="0"/>
              </a:rPr>
              <a:t>Krop</a:t>
            </a: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 MD, PhD</a:t>
            </a:r>
          </a:p>
        </p:txBody>
      </p:sp>
      <p:pic>
        <p:nvPicPr>
          <p:cNvPr id="4" name="Picture 3">
            <a:extLst>
              <a:ext uri="{FF2B5EF4-FFF2-40B4-BE49-F238E27FC236}">
                <a16:creationId xmlns:a16="http://schemas.microsoft.com/office/drawing/2014/main" id="{0BCED1A4-1442-A444-A7A2-700266C92954}"/>
              </a:ext>
            </a:extLst>
          </p:cNvPr>
          <p:cNvPicPr>
            <a:picLocks noChangeAspect="1"/>
          </p:cNvPicPr>
          <p:nvPr/>
        </p:nvPicPr>
        <p:blipFill rotWithShape="1">
          <a:blip r:embed="rId2"/>
          <a:srcRect t="11336" b="-958"/>
          <a:stretch/>
        </p:blipFill>
        <p:spPr>
          <a:xfrm>
            <a:off x="340082" y="2317104"/>
            <a:ext cx="5715000" cy="3588508"/>
          </a:xfrm>
          <a:prstGeom prst="rect">
            <a:avLst/>
          </a:prstGeom>
        </p:spPr>
      </p:pic>
      <p:pic>
        <p:nvPicPr>
          <p:cNvPr id="12" name="Picture 11">
            <a:extLst>
              <a:ext uri="{FF2B5EF4-FFF2-40B4-BE49-F238E27FC236}">
                <a16:creationId xmlns:a16="http://schemas.microsoft.com/office/drawing/2014/main" id="{04CADF3B-1CB6-B048-82B0-311C47DEA84F}"/>
              </a:ext>
            </a:extLst>
          </p:cNvPr>
          <p:cNvPicPr>
            <a:picLocks noChangeAspect="1"/>
          </p:cNvPicPr>
          <p:nvPr/>
        </p:nvPicPr>
        <p:blipFill rotWithShape="1">
          <a:blip r:embed="rId3"/>
          <a:srcRect l="3161" t="11723" r="-3161" b="-1978"/>
          <a:stretch/>
        </p:blipFill>
        <p:spPr>
          <a:xfrm>
            <a:off x="6055082" y="2198132"/>
            <a:ext cx="5980184" cy="3707480"/>
          </a:xfrm>
          <a:prstGeom prst="rect">
            <a:avLst/>
          </a:prstGeom>
        </p:spPr>
      </p:pic>
    </p:spTree>
    <p:extLst>
      <p:ext uri="{BB962C8B-B14F-4D97-AF65-F5344CB8AC3E}">
        <p14:creationId xmlns:p14="http://schemas.microsoft.com/office/powerpoint/2010/main" val="11583507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6670" y="228600"/>
            <a:ext cx="10451831" cy="689032"/>
          </a:xfrm>
        </p:spPr>
        <p:txBody>
          <a:bodyPr>
            <a:normAutofit fontScale="90000"/>
          </a:bodyPr>
          <a:lstStyle/>
          <a:p>
            <a:pPr algn="ctr"/>
            <a:r>
              <a:rPr lang="en-US" sz="3200" dirty="0" err="1">
                <a:solidFill>
                  <a:schemeClr val="accent2"/>
                </a:solidFill>
              </a:rPr>
              <a:t>ExteNET</a:t>
            </a:r>
            <a:r>
              <a:rPr lang="en-US" sz="3200" dirty="0">
                <a:solidFill>
                  <a:schemeClr val="accent2"/>
                </a:solidFill>
              </a:rPr>
              <a:t>: Cumulative incidence of CNS disease as 1</a:t>
            </a:r>
            <a:r>
              <a:rPr lang="en-US" sz="3200" baseline="30000" dirty="0">
                <a:solidFill>
                  <a:schemeClr val="accent2"/>
                </a:solidFill>
              </a:rPr>
              <a:t>st</a:t>
            </a:r>
            <a:r>
              <a:rPr lang="en-US" sz="3200" dirty="0">
                <a:solidFill>
                  <a:schemeClr val="accent2"/>
                </a:solidFill>
              </a:rPr>
              <a:t> site of recurrence</a:t>
            </a:r>
          </a:p>
        </p:txBody>
      </p:sp>
      <p:pic>
        <p:nvPicPr>
          <p:cNvPr id="7" name="Picture 6">
            <a:extLst>
              <a:ext uri="{FF2B5EF4-FFF2-40B4-BE49-F238E27FC236}">
                <a16:creationId xmlns:a16="http://schemas.microsoft.com/office/drawing/2014/main" id="{F094BB94-B344-3A40-A91C-BCEC4F45B23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54943" y="1479240"/>
            <a:ext cx="11682114" cy="4390617"/>
          </a:xfrm>
          <a:prstGeom prst="rect">
            <a:avLst/>
          </a:prstGeom>
        </p:spPr>
      </p:pic>
      <p:sp>
        <p:nvSpPr>
          <p:cNvPr id="8" name="Rectangle 7">
            <a:extLst>
              <a:ext uri="{FF2B5EF4-FFF2-40B4-BE49-F238E27FC236}">
                <a16:creationId xmlns:a16="http://schemas.microsoft.com/office/drawing/2014/main" id="{6A2331AE-5BC5-4346-AF98-1A994A8AD2F5}"/>
              </a:ext>
            </a:extLst>
          </p:cNvPr>
          <p:cNvSpPr/>
          <p:nvPr/>
        </p:nvSpPr>
        <p:spPr>
          <a:xfrm>
            <a:off x="254943" y="6519446"/>
            <a:ext cx="5245101"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ＭＳ Ｐゴシック"/>
                <a:cs typeface="+mn-cs"/>
              </a:rPr>
              <a:t>Chan et al Clin Breast Cancer 2021 Feb;21(1):80-91.e7.</a:t>
            </a:r>
          </a:p>
        </p:txBody>
      </p:sp>
      <p:sp>
        <p:nvSpPr>
          <p:cNvPr id="5" name="Rectangle 4">
            <a:extLst>
              <a:ext uri="{FF2B5EF4-FFF2-40B4-BE49-F238E27FC236}">
                <a16:creationId xmlns:a16="http://schemas.microsoft.com/office/drawing/2014/main" id="{E58E4318-F141-5545-9658-3791B3753F1A}"/>
              </a:ext>
            </a:extLst>
          </p:cNvPr>
          <p:cNvSpPr/>
          <p:nvPr/>
        </p:nvSpPr>
        <p:spPr>
          <a:xfrm>
            <a:off x="9095506" y="6470869"/>
            <a:ext cx="3017172" cy="323165"/>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Courtesy of Ian E </a:t>
            </a:r>
            <a:r>
              <a:rPr kumimoji="0" lang="en-US" sz="15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a:cs typeface="Arial" panose="020B0604020202020204" pitchFamily="34" charset="0"/>
              </a:rPr>
              <a:t>Krop</a:t>
            </a: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 MD, PhD</a:t>
            </a:r>
          </a:p>
        </p:txBody>
      </p:sp>
    </p:spTree>
    <p:extLst>
      <p:ext uri="{BB962C8B-B14F-4D97-AF65-F5344CB8AC3E}">
        <p14:creationId xmlns:p14="http://schemas.microsoft.com/office/powerpoint/2010/main" val="20937506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Research To Practice CME Planning Committee Members, </a:t>
            </a:r>
            <a:br>
              <a:rPr lang="en-US" dirty="0"/>
            </a:br>
            <a:r>
              <a:rPr lang="en-US" dirty="0"/>
              <a:t>Staff and Reviewers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912286" y="1772816"/>
            <a:ext cx="10512305" cy="4442250"/>
          </a:xfrm>
        </p:spPr>
        <p:txBody>
          <a:bodyPr/>
          <a:lstStyle/>
          <a:p>
            <a:pPr marL="98425" indent="0">
              <a:buNone/>
            </a:pPr>
            <a:r>
              <a:rPr lang="en-US" sz="2500" b="0" dirty="0"/>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411548519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A32B1CF4-A41D-364C-A26F-78E7B5D866B4}"/>
              </a:ext>
            </a:extLst>
          </p:cNvPr>
          <p:cNvSpPr txBox="1">
            <a:spLocks noGrp="1"/>
          </p:cNvSpPr>
          <p:nvPr>
            <p:ph type="title"/>
          </p:nvPr>
        </p:nvSpPr>
        <p:spPr>
          <a:xfrm>
            <a:off x="1036566" y="2117763"/>
            <a:ext cx="10118868" cy="1426840"/>
          </a:xfrm>
          <a:prstGeom prst="rect">
            <a:avLst/>
          </a:prstGeom>
        </p:spPr>
        <p:txBody>
          <a:bodyPr/>
          <a:lst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r>
              <a:rPr lang="en-US" sz="3600" dirty="0">
                <a:latin typeface="Calibri" panose="020F0502020204030204" pitchFamily="34" charset="0"/>
                <a:ea typeface="Times New Roman" panose="02020603050405020304" pitchFamily="18" charset="0"/>
                <a:cs typeface="Calibri" panose="020F0502020204030204" pitchFamily="34" charset="0"/>
              </a:rPr>
              <a:t>Association Between Treatment Duration and Overall Survival in Early-Stage HER2+ Breast Cancer Patients Receiving Extended Adjuvant Therapy with Neratinib in the </a:t>
            </a:r>
            <a:r>
              <a:rPr lang="en-US" sz="3600" dirty="0" err="1">
                <a:latin typeface="Calibri" panose="020F0502020204030204" pitchFamily="34" charset="0"/>
                <a:ea typeface="Times New Roman" panose="02020603050405020304" pitchFamily="18" charset="0"/>
                <a:cs typeface="Calibri" panose="020F0502020204030204" pitchFamily="34" charset="0"/>
              </a:rPr>
              <a:t>ExteNET</a:t>
            </a:r>
            <a:r>
              <a:rPr lang="en-US" sz="3600" dirty="0">
                <a:latin typeface="Calibri" panose="020F0502020204030204" pitchFamily="34" charset="0"/>
                <a:ea typeface="Times New Roman" panose="02020603050405020304" pitchFamily="18" charset="0"/>
                <a:cs typeface="Calibri" panose="020F0502020204030204" pitchFamily="34" charset="0"/>
              </a:rPr>
              <a:t> Trial</a:t>
            </a:r>
          </a:p>
        </p:txBody>
      </p:sp>
      <p:sp>
        <p:nvSpPr>
          <p:cNvPr id="5" name="Content Placeholder 3">
            <a:extLst>
              <a:ext uri="{FF2B5EF4-FFF2-40B4-BE49-F238E27FC236}">
                <a16:creationId xmlns:a16="http://schemas.microsoft.com/office/drawing/2014/main" id="{DCB9CFCD-5A1E-B648-9E4B-83AE75C1B3CD}"/>
              </a:ext>
            </a:extLst>
          </p:cNvPr>
          <p:cNvSpPr txBox="1">
            <a:spLocks/>
          </p:cNvSpPr>
          <p:nvPr/>
        </p:nvSpPr>
        <p:spPr>
          <a:xfrm>
            <a:off x="907232" y="4179029"/>
            <a:ext cx="10972800" cy="1181100"/>
          </a:xfrm>
          <a:prstGeom prst="rect">
            <a:avLst/>
          </a:prstGeom>
        </p:spPr>
        <p:txBody>
          <a:bodyPr/>
          <a:lstStyle>
            <a:lvl1pPr marL="342906" indent="-342906" algn="l" rtl="0" eaLnBrk="0" fontAlgn="base" hangingPunct="0">
              <a:spcBef>
                <a:spcPct val="20000"/>
              </a:spcBef>
              <a:spcAft>
                <a:spcPct val="0"/>
              </a:spcAft>
              <a:buChar char="•"/>
              <a:defRPr sz="2500">
                <a:solidFill>
                  <a:srgbClr val="002060"/>
                </a:solidFill>
                <a:latin typeface="+mn-lt"/>
                <a:ea typeface="+mn-ea"/>
                <a:cs typeface="+mn-cs"/>
              </a:defRPr>
            </a:lvl1pPr>
            <a:lvl2pPr marL="742962" indent="-285755" algn="l" rtl="0" eaLnBrk="0" fontAlgn="base" hangingPunct="0">
              <a:spcBef>
                <a:spcPct val="20000"/>
              </a:spcBef>
              <a:spcAft>
                <a:spcPct val="0"/>
              </a:spcAft>
              <a:buChar char="–"/>
              <a:defRPr sz="2500">
                <a:solidFill>
                  <a:srgbClr val="002060"/>
                </a:solidFill>
                <a:latin typeface="+mn-lt"/>
                <a:ea typeface="+mn-ea"/>
              </a:defRPr>
            </a:lvl2pPr>
            <a:lvl3pPr marL="1143019" indent="-228604" algn="l" rtl="0" eaLnBrk="0" fontAlgn="base" hangingPunct="0">
              <a:spcBef>
                <a:spcPct val="20000"/>
              </a:spcBef>
              <a:spcAft>
                <a:spcPct val="0"/>
              </a:spcAft>
              <a:buChar char="•"/>
              <a:defRPr sz="2500">
                <a:solidFill>
                  <a:srgbClr val="002060"/>
                </a:solidFill>
                <a:latin typeface="+mn-lt"/>
                <a:ea typeface="+mn-ea"/>
              </a:defRPr>
            </a:lvl3pPr>
            <a:lvl4pPr marL="1600227" indent="-228604" algn="l" rtl="0" eaLnBrk="0" fontAlgn="base" hangingPunct="0">
              <a:spcBef>
                <a:spcPct val="20000"/>
              </a:spcBef>
              <a:spcAft>
                <a:spcPct val="0"/>
              </a:spcAft>
              <a:buChar char="–"/>
              <a:defRPr sz="2500">
                <a:solidFill>
                  <a:srgbClr val="002060"/>
                </a:solidFill>
                <a:latin typeface="+mn-lt"/>
                <a:ea typeface="+mn-ea"/>
              </a:defRPr>
            </a:lvl4pPr>
            <a:lvl5pPr marL="2057434" indent="-228604" algn="l" rtl="0" eaLnBrk="0" fontAlgn="base" hangingPunct="0">
              <a:spcBef>
                <a:spcPct val="20000"/>
              </a:spcBef>
              <a:spcAft>
                <a:spcPct val="0"/>
              </a:spcAft>
              <a:buChar char="»"/>
              <a:defRPr sz="2500">
                <a:solidFill>
                  <a:srgbClr val="002060"/>
                </a:solidFill>
                <a:latin typeface="+mn-lt"/>
                <a:ea typeface="+mn-ea"/>
              </a:defRPr>
            </a:lvl5pPr>
            <a:lvl6pPr marL="2514642" indent="-228604" algn="l" rtl="0" fontAlgn="base">
              <a:spcBef>
                <a:spcPct val="20000"/>
              </a:spcBef>
              <a:spcAft>
                <a:spcPct val="0"/>
              </a:spcAft>
              <a:buChar char="»"/>
              <a:defRPr sz="2500">
                <a:solidFill>
                  <a:schemeClr val="bg1"/>
                </a:solidFill>
                <a:latin typeface="+mn-lt"/>
                <a:ea typeface="+mn-ea"/>
              </a:defRPr>
            </a:lvl6pPr>
            <a:lvl7pPr marL="2971849" indent="-228604" algn="l" rtl="0" fontAlgn="base">
              <a:spcBef>
                <a:spcPct val="20000"/>
              </a:spcBef>
              <a:spcAft>
                <a:spcPct val="0"/>
              </a:spcAft>
              <a:buChar char="»"/>
              <a:defRPr sz="2500">
                <a:solidFill>
                  <a:schemeClr val="bg1"/>
                </a:solidFill>
                <a:latin typeface="+mn-lt"/>
                <a:ea typeface="+mn-ea"/>
              </a:defRPr>
            </a:lvl7pPr>
            <a:lvl8pPr marL="3429057" indent="-228604" algn="l" rtl="0" fontAlgn="base">
              <a:spcBef>
                <a:spcPct val="20000"/>
              </a:spcBef>
              <a:spcAft>
                <a:spcPct val="0"/>
              </a:spcAft>
              <a:buChar char="»"/>
              <a:defRPr sz="2500">
                <a:solidFill>
                  <a:schemeClr val="bg1"/>
                </a:solidFill>
                <a:latin typeface="+mn-lt"/>
                <a:ea typeface="+mn-ea"/>
              </a:defRPr>
            </a:lvl8pPr>
            <a:lvl9pPr marL="3886265" indent="-228604" algn="l" rtl="0" fontAlgn="base">
              <a:spcBef>
                <a:spcPct val="20000"/>
              </a:spcBef>
              <a:spcAft>
                <a:spcPct val="0"/>
              </a:spcAft>
              <a:buChar char="»"/>
              <a:defRPr sz="2500">
                <a:solidFill>
                  <a:schemeClr val="bg1"/>
                </a:solidFill>
                <a:latin typeface="+mn-lt"/>
                <a:ea typeface="+mn-ea"/>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900" b="0" i="0" u="none" strike="noStrike" kern="1200" cap="none" spc="0" normalizeH="0" baseline="0" noProof="0" dirty="0">
                <a:ln>
                  <a:noFill/>
                </a:ln>
                <a:solidFill>
                  <a:srgbClr val="000000"/>
                </a:solidFill>
                <a:effectLst/>
                <a:uLnTx/>
                <a:uFillTx/>
                <a:latin typeface="Calibri"/>
                <a:ea typeface="+mn-ea"/>
                <a:cs typeface="+mn-cs"/>
              </a:rPr>
              <a:t>Moy B et al. </a:t>
            </a:r>
            <a:br>
              <a:rPr kumimoji="0" lang="en-US" sz="2900" b="0" i="0" u="none" strike="noStrike" kern="1200" cap="none" spc="0" normalizeH="0" baseline="0" noProof="0" dirty="0">
                <a:ln>
                  <a:noFill/>
                </a:ln>
                <a:solidFill>
                  <a:srgbClr val="000000"/>
                </a:solidFill>
                <a:effectLst/>
                <a:uLnTx/>
                <a:uFillTx/>
                <a:latin typeface="Calibri"/>
                <a:ea typeface="+mn-ea"/>
                <a:cs typeface="+mn-cs"/>
              </a:rPr>
            </a:br>
            <a:r>
              <a:rPr kumimoji="0" lang="en-US" sz="29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ASCO 2021;Abstract 540.</a:t>
            </a:r>
          </a:p>
        </p:txBody>
      </p:sp>
    </p:spTree>
    <p:extLst>
      <p:ext uri="{BB962C8B-B14F-4D97-AF65-F5344CB8AC3E}">
        <p14:creationId xmlns:p14="http://schemas.microsoft.com/office/powerpoint/2010/main" val="31249431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A9A01-BA64-B44C-9D22-5449F10A189F}"/>
              </a:ext>
            </a:extLst>
          </p:cNvPr>
          <p:cNvSpPr>
            <a:spLocks noGrp="1"/>
          </p:cNvSpPr>
          <p:nvPr>
            <p:ph type="title"/>
          </p:nvPr>
        </p:nvSpPr>
        <p:spPr/>
        <p:txBody>
          <a:bodyPr/>
          <a:lstStyle/>
          <a:p>
            <a:r>
              <a:rPr lang="en-US" dirty="0" err="1">
                <a:solidFill>
                  <a:srgbClr val="242CFA"/>
                </a:solidFill>
              </a:rPr>
              <a:t>ExteNET</a:t>
            </a:r>
            <a:r>
              <a:rPr lang="en-US" dirty="0">
                <a:solidFill>
                  <a:srgbClr val="242CFA"/>
                </a:solidFill>
              </a:rPr>
              <a:t>: </a:t>
            </a:r>
            <a:r>
              <a:rPr lang="en-US" dirty="0" err="1">
                <a:solidFill>
                  <a:srgbClr val="242CFA"/>
                </a:solidFill>
              </a:rPr>
              <a:t>iDFS</a:t>
            </a:r>
            <a:r>
              <a:rPr lang="en-US" dirty="0">
                <a:solidFill>
                  <a:srgbClr val="242CFA"/>
                </a:solidFill>
              </a:rPr>
              <a:t> and OS </a:t>
            </a:r>
            <a:r>
              <a:rPr lang="en-US">
                <a:solidFill>
                  <a:srgbClr val="242CFA"/>
                </a:solidFill>
              </a:rPr>
              <a:t>– Completed Neratinib Therapy</a:t>
            </a:r>
            <a:endParaRPr lang="en-US" dirty="0"/>
          </a:p>
        </p:txBody>
      </p:sp>
      <p:sp>
        <p:nvSpPr>
          <p:cNvPr id="3" name="TextBox 2">
            <a:extLst>
              <a:ext uri="{FF2B5EF4-FFF2-40B4-BE49-F238E27FC236}">
                <a16:creationId xmlns:a16="http://schemas.microsoft.com/office/drawing/2014/main" id="{7B77F623-E7A3-964D-9334-E19293563A28}"/>
              </a:ext>
            </a:extLst>
          </p:cNvPr>
          <p:cNvSpPr txBox="1"/>
          <p:nvPr/>
        </p:nvSpPr>
        <p:spPr>
          <a:xfrm>
            <a:off x="119336" y="6477099"/>
            <a:ext cx="3311548"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1600" b="0" dirty="0">
                <a:solidFill>
                  <a:srgbClr val="000000"/>
                </a:solidFill>
                <a:latin typeface="Calibri"/>
              </a:rPr>
              <a:t>Moy B</a:t>
            </a:r>
            <a:r>
              <a:rPr kumimoji="0" lang="en-US" sz="1600" b="0" i="0" u="none" strike="noStrike" kern="1200" cap="none" spc="0" normalizeH="0" baseline="0" noProof="0" dirty="0">
                <a:ln>
                  <a:noFill/>
                </a:ln>
                <a:solidFill>
                  <a:srgbClr val="000000"/>
                </a:solidFill>
                <a:effectLst/>
                <a:uLnTx/>
                <a:uFillTx/>
                <a:latin typeface="Calibri"/>
                <a:ea typeface="MS PGothic" charset="0"/>
              </a:rPr>
              <a:t> et al.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ASCO 2021;Abstract </a:t>
            </a:r>
            <a:r>
              <a:rPr lang="en-US" sz="1600" b="0" kern="0" dirty="0">
                <a:solidFill>
                  <a:srgbClr val="000000"/>
                </a:solidFill>
                <a:latin typeface="Calibri" panose="020F0502020204030204" pitchFamily="34" charset="0"/>
                <a:cs typeface="Calibri" panose="020F0502020204030204" pitchFamily="34" charset="0"/>
              </a:rPr>
              <a:t>540</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p>
        </p:txBody>
      </p:sp>
      <p:sp>
        <p:nvSpPr>
          <p:cNvPr id="8" name="TextBox 7">
            <a:extLst>
              <a:ext uri="{FF2B5EF4-FFF2-40B4-BE49-F238E27FC236}">
                <a16:creationId xmlns:a16="http://schemas.microsoft.com/office/drawing/2014/main" id="{15E0D77B-49A7-BF47-ABA1-9F278E0D3AF5}"/>
              </a:ext>
            </a:extLst>
          </p:cNvPr>
          <p:cNvSpPr txBox="1"/>
          <p:nvPr/>
        </p:nvSpPr>
        <p:spPr>
          <a:xfrm>
            <a:off x="243595" y="5055610"/>
            <a:ext cx="11809312" cy="369332"/>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 the ITT population, the HR for OS was reduced from 0.95 to 0.78 upon completion of neratinib therapy. </a:t>
            </a:r>
          </a:p>
        </p:txBody>
      </p:sp>
      <p:pic>
        <p:nvPicPr>
          <p:cNvPr id="5" name="Picture 4" descr="Chart&#10;&#10;Description automatically generated with medium confidence">
            <a:extLst>
              <a:ext uri="{FF2B5EF4-FFF2-40B4-BE49-F238E27FC236}">
                <a16:creationId xmlns:a16="http://schemas.microsoft.com/office/drawing/2014/main" id="{1FBB5C8A-A9EF-1644-8352-2B4A436E98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65" y="1340767"/>
            <a:ext cx="11851699" cy="3578379"/>
          </a:xfrm>
          <a:prstGeom prst="rect">
            <a:avLst/>
          </a:prstGeom>
        </p:spPr>
      </p:pic>
    </p:spTree>
    <p:extLst>
      <p:ext uri="{BB962C8B-B14F-4D97-AF65-F5344CB8AC3E}">
        <p14:creationId xmlns:p14="http://schemas.microsoft.com/office/powerpoint/2010/main" val="1333668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A51CA9F4-4055-4FD0-A564-DEBA086E5848}"/>
              </a:ext>
            </a:extLst>
          </p:cNvPr>
          <p:cNvPicPr>
            <a:picLocks noChangeAspect="1"/>
          </p:cNvPicPr>
          <p:nvPr/>
        </p:nvPicPr>
        <p:blipFill>
          <a:blip r:embed="rId3"/>
          <a:stretch>
            <a:fillRect/>
          </a:stretch>
        </p:blipFill>
        <p:spPr>
          <a:xfrm>
            <a:off x="3915072" y="1353565"/>
            <a:ext cx="6447573" cy="4689143"/>
          </a:xfrm>
          <a:prstGeom prst="rect">
            <a:avLst/>
          </a:prstGeom>
        </p:spPr>
      </p:pic>
      <p:pic>
        <p:nvPicPr>
          <p:cNvPr id="35" name="Grafik 34">
            <a:extLst>
              <a:ext uri="{FF2B5EF4-FFF2-40B4-BE49-F238E27FC236}">
                <a16:creationId xmlns:a16="http://schemas.microsoft.com/office/drawing/2014/main" id="{9ED59A98-9F79-4005-8727-8F6C00849AAF}"/>
              </a:ext>
            </a:extLst>
          </p:cNvPr>
          <p:cNvPicPr>
            <a:picLocks noChangeAspect="1"/>
          </p:cNvPicPr>
          <p:nvPr/>
        </p:nvPicPr>
        <p:blipFill>
          <a:blip r:embed="rId4"/>
          <a:stretch>
            <a:fillRect/>
          </a:stretch>
        </p:blipFill>
        <p:spPr>
          <a:xfrm>
            <a:off x="10247540" y="103333"/>
            <a:ext cx="1791286" cy="620919"/>
          </a:xfrm>
          <a:prstGeom prst="rect">
            <a:avLst/>
          </a:prstGeom>
        </p:spPr>
      </p:pic>
      <p:sp>
        <p:nvSpPr>
          <p:cNvPr id="7" name="Slide Number Placeholder 6">
            <a:extLst>
              <a:ext uri="{FF2B5EF4-FFF2-40B4-BE49-F238E27FC236}">
                <a16:creationId xmlns:a16="http://schemas.microsoft.com/office/drawing/2014/main" id="{AC86A414-16D9-9046-8BF8-2838D121F7CD}"/>
              </a:ext>
            </a:extLst>
          </p:cNvPr>
          <p:cNvSpPr>
            <a:spLocks noGrp="1"/>
          </p:cNvSpPr>
          <p:nvPr>
            <p:ph type="sldNum" sz="quarter" idx="11"/>
          </p:nvPr>
        </p:nvSpPr>
        <p:spPr>
          <a:xfrm>
            <a:off x="9296420" y="122459"/>
            <a:ext cx="2743200" cy="365077"/>
          </a:xfrm>
        </p:spPr>
        <p:txBody>
          <a:bodyPr/>
          <a:lstStyle/>
          <a:p>
            <a:pPr marL="0" marR="0" lvl="0" indent="0" algn="r" defTabSz="914081"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000" b="1" i="0" u="none" strike="noStrike" kern="1200" cap="none" spc="0" normalizeH="0" baseline="0" noProof="0">
                <a:ln>
                  <a:noFill/>
                </a:ln>
                <a:solidFill>
                  <a:srgbClr val="0076A9"/>
                </a:solidFill>
                <a:effectLst/>
                <a:uLnTx/>
                <a:uFillTx/>
                <a:latin typeface="Arial" panose="020B0604020202020204"/>
                <a:ea typeface="+mn-ea"/>
                <a:cs typeface="+mn-cs"/>
              </a:rPr>
              <a:pPr marL="0" marR="0" lvl="0" indent="0" algn="r" defTabSz="914081" rtl="0" eaLnBrk="1" fontAlgn="auto" latinLnBrk="0" hangingPunct="1">
                <a:lnSpc>
                  <a:spcPct val="100000"/>
                </a:lnSpc>
                <a:spcBef>
                  <a:spcPts val="0"/>
                </a:spcBef>
                <a:spcAft>
                  <a:spcPts val="0"/>
                </a:spcAft>
                <a:buClrTx/>
                <a:buSzTx/>
                <a:buFontTx/>
                <a:buNone/>
                <a:tabLst/>
                <a:defRPr/>
              </a:pPr>
              <a:t>52</a:t>
            </a:fld>
            <a:endParaRPr kumimoji="0" lang="en-US" sz="1000" b="1" i="0" u="none" strike="noStrike" kern="1200" cap="none" spc="0" normalizeH="0" baseline="0" noProof="0" dirty="0">
              <a:ln>
                <a:noFill/>
              </a:ln>
              <a:solidFill>
                <a:srgbClr val="0076A9"/>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C78BE972-E458-4E40-AFE0-4F5BE233A8A4}"/>
              </a:ext>
            </a:extLst>
          </p:cNvPr>
          <p:cNvSpPr>
            <a:spLocks noGrp="1"/>
          </p:cNvSpPr>
          <p:nvPr>
            <p:ph type="ftr" sz="quarter" idx="12"/>
          </p:nvPr>
        </p:nvSpPr>
        <p:spPr>
          <a:xfrm>
            <a:off x="1230537" y="6380426"/>
            <a:ext cx="3245697" cy="365077"/>
          </a:xfrm>
        </p:spPr>
        <p:txBody>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2457"/>
                </a:solidFill>
                <a:effectLst/>
                <a:uLnTx/>
                <a:uFillTx/>
                <a:latin typeface="Arial" panose="020B0604020202020204"/>
                <a:ea typeface="+mn-ea"/>
                <a:cs typeface="+mn-cs"/>
              </a:rPr>
              <a:t>Nadia </a:t>
            </a:r>
            <a:r>
              <a:rPr kumimoji="0" lang="en-US" sz="1100" b="1" i="0" u="none" strike="noStrike" kern="1200" cap="none" spc="0" normalizeH="0" baseline="0" noProof="0" dirty="0" err="1">
                <a:ln>
                  <a:noFill/>
                </a:ln>
                <a:solidFill>
                  <a:srgbClr val="002457"/>
                </a:solidFill>
                <a:effectLst/>
                <a:uLnTx/>
                <a:uFillTx/>
                <a:latin typeface="Arial" panose="020B0604020202020204"/>
                <a:ea typeface="+mn-ea"/>
                <a:cs typeface="+mn-cs"/>
              </a:rPr>
              <a:t>Harbeck</a:t>
            </a:r>
            <a:r>
              <a:rPr kumimoji="0" lang="en-US" sz="1100" b="1" i="0" u="none" strike="noStrike" kern="1200" cap="none" spc="0" normalizeH="0" baseline="0" noProof="0" dirty="0">
                <a:ln>
                  <a:noFill/>
                </a:ln>
                <a:solidFill>
                  <a:srgbClr val="002457"/>
                </a:solidFill>
                <a:effectLst/>
                <a:uLnTx/>
                <a:uFillTx/>
                <a:latin typeface="Arial" panose="020B0604020202020204"/>
                <a:ea typeface="+mn-ea"/>
                <a:cs typeface="+mn-cs"/>
              </a:rPr>
              <a:t>, MD PhD</a:t>
            </a:r>
          </a:p>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002457"/>
              </a:solidFill>
              <a:effectLst/>
              <a:uLnTx/>
              <a:uFillTx/>
              <a:latin typeface="Arial" panose="020B0604020202020204"/>
              <a:ea typeface="+mn-ea"/>
              <a:cs typeface="+mn-cs"/>
            </a:endParaRPr>
          </a:p>
        </p:txBody>
      </p:sp>
      <p:sp>
        <p:nvSpPr>
          <p:cNvPr id="8" name="Content Placeholder 21">
            <a:extLst>
              <a:ext uri="{FF2B5EF4-FFF2-40B4-BE49-F238E27FC236}">
                <a16:creationId xmlns:a16="http://schemas.microsoft.com/office/drawing/2014/main" id="{4D0A018B-7D65-4314-A7A2-9503AEE857F5}"/>
              </a:ext>
            </a:extLst>
          </p:cNvPr>
          <p:cNvSpPr txBox="1">
            <a:spLocks/>
          </p:cNvSpPr>
          <p:nvPr/>
        </p:nvSpPr>
        <p:spPr>
          <a:xfrm>
            <a:off x="305553" y="1597112"/>
            <a:ext cx="5490706" cy="4308066"/>
          </a:xfrm>
          <a:prstGeom prst="rect">
            <a:avLst/>
          </a:prstGeom>
        </p:spPr>
        <p:txBody>
          <a:bodyPr>
            <a:normAutofit/>
          </a:bodyPr>
          <a:lstStyle>
            <a:lvl1pPr marL="0" indent="0" algn="l" defTabSz="1828800" rtl="0" eaLnBrk="1" latinLnBrk="0" hangingPunct="1">
              <a:lnSpc>
                <a:spcPct val="90000"/>
              </a:lnSpc>
              <a:spcBef>
                <a:spcPts val="2000"/>
              </a:spcBef>
              <a:spcAft>
                <a:spcPts val="600"/>
              </a:spcAft>
              <a:buFont typeface="Arial" panose="020B0604020202020204" pitchFamily="34" charset="0"/>
              <a:buNone/>
              <a:defRPr sz="5400" b="1" i="0" kern="1200">
                <a:solidFill>
                  <a:schemeClr val="tx2"/>
                </a:solidFill>
                <a:latin typeface="Georgia" panose="02040502050405020303" pitchFamily="18" charset="0"/>
                <a:ea typeface="+mn-ea"/>
                <a:cs typeface="+mn-cs"/>
              </a:defRPr>
            </a:lvl1pPr>
            <a:lvl2pPr marL="0" indent="0" algn="l" defTabSz="1828800" rtl="0" eaLnBrk="1" latinLnBrk="0" hangingPunct="1">
              <a:lnSpc>
                <a:spcPct val="90000"/>
              </a:lnSpc>
              <a:spcBef>
                <a:spcPts val="1000"/>
              </a:spcBef>
              <a:buFont typeface="Arial" panose="020B0604020202020204" pitchFamily="34" charset="0"/>
              <a:buNone/>
              <a:defRPr sz="4400" kern="1200">
                <a:solidFill>
                  <a:schemeClr val="tx1"/>
                </a:solidFill>
                <a:latin typeface="+mn-lt"/>
                <a:ea typeface="+mn-ea"/>
                <a:cs typeface="+mn-cs"/>
              </a:defRPr>
            </a:lvl2pPr>
            <a:lvl3pPr marL="1371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3pPr>
            <a:lvl4pPr marL="2286000" indent="-457200" algn="l" defTabSz="18288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4pPr>
            <a:lvl5pPr marL="3200400" indent="-457200" algn="l" defTabSz="18288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marR="0" lvl="0" indent="0" algn="l" defTabSz="914217"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699" b="1" i="0" u="none" strike="noStrike" kern="1200" cap="none" spc="0" normalizeH="0" baseline="0" noProof="0" dirty="0" err="1">
                <a:ln>
                  <a:noFill/>
                </a:ln>
                <a:solidFill>
                  <a:srgbClr val="0076A9"/>
                </a:solidFill>
                <a:effectLst/>
                <a:uLnTx/>
                <a:uFillTx/>
                <a:latin typeface="Arial" panose="020B0604020202020204"/>
                <a:ea typeface="+mn-ea"/>
                <a:cs typeface="Calibri" panose="020F0502020204030204" pitchFamily="34" charset="0"/>
              </a:rPr>
              <a:t>iDFS</a:t>
            </a:r>
            <a:r>
              <a:rPr kumimoji="0" lang="en-US" sz="2699" b="1" i="0" u="none" strike="noStrike" kern="1200" cap="none" spc="0" normalizeH="0" baseline="0" noProof="0" dirty="0">
                <a:ln>
                  <a:noFill/>
                </a:ln>
                <a:solidFill>
                  <a:srgbClr val="0076A9"/>
                </a:solidFill>
                <a:effectLst/>
                <a:uLnTx/>
                <a:uFillTx/>
                <a:latin typeface="Arial" panose="020B0604020202020204"/>
                <a:ea typeface="+mn-ea"/>
                <a:cs typeface="Calibri" panose="020F0502020204030204" pitchFamily="34" charset="0"/>
              </a:rPr>
              <a:t>: </a:t>
            </a:r>
          </a:p>
          <a:p>
            <a:pPr marL="0" marR="0" lvl="0" indent="0" algn="l" defTabSz="914217"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699" b="1" i="0" u="none" strike="noStrike" kern="1200" cap="none" spc="0" normalizeH="0" baseline="0" noProof="0" dirty="0">
                <a:ln>
                  <a:noFill/>
                </a:ln>
                <a:solidFill>
                  <a:srgbClr val="0076A9"/>
                </a:solidFill>
                <a:effectLst/>
                <a:uLnTx/>
                <a:uFillTx/>
                <a:latin typeface="Arial" panose="020B0604020202020204"/>
                <a:ea typeface="+mn-ea"/>
                <a:cs typeface="Calibri" panose="020F0502020204030204" pitchFamily="34" charset="0"/>
              </a:rPr>
              <a:t>non-</a:t>
            </a:r>
            <a:r>
              <a:rPr kumimoji="0" lang="en-US" sz="2699" b="1" i="0" u="none" strike="noStrike" kern="1200" cap="none" spc="0" normalizeH="0" baseline="0" noProof="0" dirty="0" err="1">
                <a:ln>
                  <a:noFill/>
                </a:ln>
                <a:solidFill>
                  <a:srgbClr val="0076A9"/>
                </a:solidFill>
                <a:effectLst/>
                <a:uLnTx/>
                <a:uFillTx/>
                <a:latin typeface="Arial" panose="020B0604020202020204"/>
                <a:ea typeface="+mn-ea"/>
                <a:cs typeface="Calibri" panose="020F0502020204030204" pitchFamily="34" charset="0"/>
              </a:rPr>
              <a:t>pCR</a:t>
            </a:r>
            <a:r>
              <a:rPr kumimoji="0" lang="en-US" sz="2699" b="1" i="0" u="none" strike="noStrike" kern="1200" cap="none" spc="0" normalizeH="0" baseline="0" noProof="0" dirty="0">
                <a:ln>
                  <a:noFill/>
                </a:ln>
                <a:solidFill>
                  <a:srgbClr val="0076A9"/>
                </a:solidFill>
                <a:effectLst/>
                <a:uLnTx/>
                <a:uFillTx/>
                <a:latin typeface="Arial" panose="020B0604020202020204"/>
                <a:ea typeface="+mn-ea"/>
                <a:cs typeface="Calibri" panose="020F0502020204030204" pitchFamily="34" charset="0"/>
              </a:rPr>
              <a:t> vs </a:t>
            </a:r>
            <a:r>
              <a:rPr kumimoji="0" lang="en-US" sz="2699" b="1" i="0" u="none" strike="noStrike" kern="1200" cap="none" spc="0" normalizeH="0" baseline="0" noProof="0" dirty="0" err="1">
                <a:ln>
                  <a:noFill/>
                </a:ln>
                <a:solidFill>
                  <a:srgbClr val="0076A9"/>
                </a:solidFill>
                <a:effectLst/>
                <a:uLnTx/>
                <a:uFillTx/>
                <a:latin typeface="Arial" panose="020B0604020202020204"/>
                <a:ea typeface="+mn-ea"/>
                <a:cs typeface="Calibri" panose="020F0502020204030204" pitchFamily="34" charset="0"/>
              </a:rPr>
              <a:t>pCR</a:t>
            </a:r>
            <a:endParaRPr kumimoji="0" lang="en-US" sz="2699" b="1" i="0" u="none" strike="noStrike" kern="1200" cap="none" spc="0" normalizeH="0" baseline="0" noProof="0" dirty="0">
              <a:ln>
                <a:noFill/>
              </a:ln>
              <a:solidFill>
                <a:srgbClr val="0076A9"/>
              </a:solidFill>
              <a:effectLst/>
              <a:uLnTx/>
              <a:uFillTx/>
              <a:latin typeface="Arial" panose="020B0604020202020204"/>
              <a:ea typeface="+mn-ea"/>
              <a:cs typeface="Calibri" panose="020F0502020204030204" pitchFamily="34" charset="0"/>
            </a:endParaRPr>
          </a:p>
        </p:txBody>
      </p:sp>
      <p:sp>
        <p:nvSpPr>
          <p:cNvPr id="9" name="Title 20">
            <a:extLst>
              <a:ext uri="{FF2B5EF4-FFF2-40B4-BE49-F238E27FC236}">
                <a16:creationId xmlns:a16="http://schemas.microsoft.com/office/drawing/2014/main" id="{3CE814DF-4556-400A-9932-0C9BC3B944A6}"/>
              </a:ext>
            </a:extLst>
          </p:cNvPr>
          <p:cNvSpPr txBox="1">
            <a:spLocks/>
          </p:cNvSpPr>
          <p:nvPr/>
        </p:nvSpPr>
        <p:spPr>
          <a:xfrm>
            <a:off x="305555" y="216318"/>
            <a:ext cx="11265199" cy="1208120"/>
          </a:xfrm>
          <a:prstGeom prst="rect">
            <a:avLst/>
          </a:prstGeom>
        </p:spPr>
        <p:txBody>
          <a:bodyPr/>
          <a:lstStyle>
            <a:lvl1pPr algn="l" defTabSz="1828800" rtl="0" eaLnBrk="1" latinLnBrk="0" hangingPunct="1">
              <a:lnSpc>
                <a:spcPct val="90000"/>
              </a:lnSpc>
              <a:spcBef>
                <a:spcPct val="0"/>
              </a:spcBef>
              <a:buNone/>
              <a:defRPr sz="7200" b="1" i="0" kern="1200" baseline="0">
                <a:solidFill>
                  <a:schemeClr val="tx1"/>
                </a:solidFill>
                <a:latin typeface="+mj-lt"/>
                <a:ea typeface="+mj-ea"/>
                <a:cs typeface="+mj-cs"/>
              </a:defRPr>
            </a:lvl1pPr>
          </a:lstStyle>
          <a:p>
            <a:pPr marL="0" marR="0" lvl="0" indent="0" algn="l" defTabSz="914217" rtl="0" eaLnBrk="1" fontAlgn="auto" latinLnBrk="0" hangingPunct="1">
              <a:lnSpc>
                <a:spcPct val="90000"/>
              </a:lnSpc>
              <a:spcBef>
                <a:spcPct val="0"/>
              </a:spcBef>
              <a:spcAft>
                <a:spcPts val="0"/>
              </a:spcAft>
              <a:buClrTx/>
              <a:buSzTx/>
              <a:buFontTx/>
              <a:buNone/>
              <a:tabLst/>
              <a:defRPr/>
            </a:pPr>
            <a:endParaRPr kumimoji="0" lang="en-US" sz="2000" b="1" i="0" u="none" strike="noStrike" kern="1200" cap="none" spc="0" normalizeH="0" baseline="0" noProof="0" dirty="0">
              <a:ln>
                <a:noFill/>
              </a:ln>
              <a:solidFill>
                <a:srgbClr val="002457"/>
              </a:solidFill>
              <a:effectLst/>
              <a:uLnTx/>
              <a:uFillTx/>
              <a:latin typeface="Arial" panose="020B0604020202020204"/>
              <a:ea typeface="+mj-ea"/>
              <a:cs typeface="+mj-cs"/>
            </a:endParaRPr>
          </a:p>
          <a:p>
            <a:pPr marL="0" marR="0" lvl="0" indent="0" algn="l" defTabSz="914217" rtl="0" eaLnBrk="1" fontAlgn="auto" latinLnBrk="0" hangingPunct="1">
              <a:lnSpc>
                <a:spcPct val="90000"/>
              </a:lnSpc>
              <a:spcBef>
                <a:spcPct val="0"/>
              </a:spcBef>
              <a:spcAft>
                <a:spcPts val="0"/>
              </a:spcAft>
              <a:buClrTx/>
              <a:buSzTx/>
              <a:buFontTx/>
              <a:buNone/>
              <a:tabLst/>
              <a:defRPr/>
            </a:pPr>
            <a:r>
              <a:rPr kumimoji="0" lang="en-US" sz="3599" b="1" i="0" u="none" strike="noStrike" kern="1200" cap="none" spc="0" normalizeH="0" baseline="0" noProof="0" dirty="0">
                <a:ln>
                  <a:noFill/>
                </a:ln>
                <a:solidFill>
                  <a:srgbClr val="002457"/>
                </a:solidFill>
                <a:effectLst/>
                <a:uLnTx/>
                <a:uFillTx/>
                <a:latin typeface="Arial" panose="020B0604020202020204"/>
                <a:ea typeface="+mj-ea"/>
                <a:cs typeface="+mj-cs"/>
              </a:rPr>
              <a:t>WSG-ADAPT HER2+/HR-  </a:t>
            </a:r>
          </a:p>
        </p:txBody>
      </p:sp>
      <p:sp>
        <p:nvSpPr>
          <p:cNvPr id="4" name="Textfeld 3">
            <a:extLst>
              <a:ext uri="{FF2B5EF4-FFF2-40B4-BE49-F238E27FC236}">
                <a16:creationId xmlns:a16="http://schemas.microsoft.com/office/drawing/2014/main" id="{9202095F-8563-C646-8074-E81057237F4D}"/>
              </a:ext>
            </a:extLst>
          </p:cNvPr>
          <p:cNvSpPr txBox="1"/>
          <p:nvPr/>
        </p:nvSpPr>
        <p:spPr>
          <a:xfrm>
            <a:off x="343649" y="4228996"/>
            <a:ext cx="4468303" cy="923330"/>
          </a:xfrm>
          <a:prstGeom prst="rect">
            <a:avLst/>
          </a:prstGeom>
          <a:noFill/>
        </p:spPr>
        <p:txBody>
          <a:bodyPr wrap="squar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2457"/>
              </a:solidFill>
              <a:effectLst/>
              <a:uLnTx/>
              <a:uFillTx/>
              <a:latin typeface="Arial" panose="020B0604020202020204"/>
              <a:ea typeface="+mn-ea"/>
              <a:cs typeface="+mn-cs"/>
            </a:endParaRPr>
          </a:p>
          <a:p>
            <a:pPr marL="0" marR="0" lvl="0" indent="0" algn="l" defTabSz="914081"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err="1">
                <a:ln>
                  <a:noFill/>
                </a:ln>
                <a:solidFill>
                  <a:srgbClr val="002457"/>
                </a:solidFill>
                <a:effectLst/>
                <a:uLnTx/>
                <a:uFillTx/>
                <a:latin typeface="Arial" panose="020B0604020202020204"/>
                <a:ea typeface="+mn-ea"/>
                <a:cs typeface="+mn-cs"/>
              </a:rPr>
              <a:t>Patients</a:t>
            </a:r>
            <a:r>
              <a:rPr kumimoji="0" lang="de-DE" sz="1800" b="0" i="0" u="none" strike="noStrike" kern="1200" cap="none" spc="0" normalizeH="0" baseline="0" noProof="0" dirty="0">
                <a:ln>
                  <a:noFill/>
                </a:ln>
                <a:solidFill>
                  <a:srgbClr val="002457"/>
                </a:solidFill>
                <a:effectLst/>
                <a:uLnTx/>
                <a:uFillTx/>
                <a:latin typeface="Arial" panose="020B0604020202020204"/>
                <a:ea typeface="+mn-ea"/>
                <a:cs typeface="+mn-cs"/>
              </a:rPr>
              <a:t> </a:t>
            </a:r>
            <a:r>
              <a:rPr kumimoji="0" lang="de-DE" sz="1800" b="0" i="0" u="none" strike="noStrike" kern="1200" cap="none" spc="0" normalizeH="0" baseline="0" noProof="0" dirty="0" err="1">
                <a:ln>
                  <a:noFill/>
                </a:ln>
                <a:solidFill>
                  <a:srgbClr val="002457"/>
                </a:solidFill>
                <a:effectLst/>
                <a:uLnTx/>
                <a:uFillTx/>
                <a:latin typeface="Arial" panose="020B0604020202020204"/>
                <a:ea typeface="+mn-ea"/>
                <a:cs typeface="+mn-cs"/>
              </a:rPr>
              <a:t>with</a:t>
            </a:r>
            <a:r>
              <a:rPr kumimoji="0" lang="de-DE" sz="1800" b="0" i="0" u="none" strike="noStrike" kern="1200" cap="none" spc="0" normalizeH="0" baseline="0" noProof="0" dirty="0">
                <a:ln>
                  <a:noFill/>
                </a:ln>
                <a:solidFill>
                  <a:srgbClr val="002457"/>
                </a:solidFill>
                <a:effectLst/>
                <a:uLnTx/>
                <a:uFillTx/>
                <a:latin typeface="Arial" panose="020B0604020202020204"/>
                <a:ea typeface="+mn-ea"/>
                <a:cs typeface="+mn-cs"/>
              </a:rPr>
              <a:t> </a:t>
            </a:r>
          </a:p>
          <a:p>
            <a:pPr marL="0" marR="0" lvl="0" indent="0" algn="l" defTabSz="914081" rtl="0" eaLnBrk="1" fontAlgn="auto" latinLnBrk="0" hangingPunct="1">
              <a:lnSpc>
                <a:spcPct val="100000"/>
              </a:lnSpc>
              <a:spcBef>
                <a:spcPts val="0"/>
              </a:spcBef>
              <a:spcAft>
                <a:spcPts val="0"/>
              </a:spcAft>
              <a:buClrTx/>
              <a:buSzTx/>
              <a:buFontTx/>
              <a:buNone/>
              <a:tabLst/>
              <a:defRPr/>
            </a:pPr>
            <a:r>
              <a:rPr kumimoji="0" lang="de-DE" sz="1800" b="0" i="0" u="sng" strike="noStrike" kern="1200" cap="none" spc="0" normalizeH="0" baseline="0" noProof="0" dirty="0" err="1">
                <a:ln>
                  <a:noFill/>
                </a:ln>
                <a:solidFill>
                  <a:srgbClr val="002457"/>
                </a:solidFill>
                <a:effectLst/>
                <a:uLnTx/>
                <a:uFillTx/>
                <a:latin typeface="Arial" panose="020B0604020202020204"/>
                <a:ea typeface="+mn-ea"/>
                <a:cs typeface="+mn-cs"/>
              </a:rPr>
              <a:t>no</a:t>
            </a:r>
            <a:r>
              <a:rPr kumimoji="0" lang="de-DE" sz="1800" b="0" i="0" u="none" strike="noStrike" kern="1200" cap="none" spc="0" normalizeH="0" baseline="0" noProof="0" dirty="0">
                <a:ln>
                  <a:noFill/>
                </a:ln>
                <a:solidFill>
                  <a:srgbClr val="002457"/>
                </a:solidFill>
                <a:effectLst/>
                <a:uLnTx/>
                <a:uFillTx/>
                <a:latin typeface="Arial" panose="020B0604020202020204"/>
                <a:ea typeface="+mn-ea"/>
                <a:cs typeface="+mn-cs"/>
              </a:rPr>
              <a:t> </a:t>
            </a:r>
            <a:r>
              <a:rPr kumimoji="0" lang="de-DE" sz="1800" b="0" i="0" u="none" strike="noStrike" kern="1200" cap="none" spc="0" normalizeH="0" baseline="0" noProof="0" dirty="0" err="1">
                <a:ln>
                  <a:noFill/>
                </a:ln>
                <a:solidFill>
                  <a:srgbClr val="002457"/>
                </a:solidFill>
                <a:effectLst/>
                <a:uLnTx/>
                <a:uFillTx/>
                <a:latin typeface="Arial" panose="020B0604020202020204"/>
                <a:ea typeface="+mn-ea"/>
                <a:cs typeface="+mn-cs"/>
              </a:rPr>
              <a:t>further</a:t>
            </a:r>
            <a:r>
              <a:rPr kumimoji="0" lang="de-DE" sz="1800" b="0" i="0" u="none" strike="noStrike" kern="1200" cap="none" spc="0" normalizeH="0" baseline="0" noProof="0" dirty="0">
                <a:ln>
                  <a:noFill/>
                </a:ln>
                <a:solidFill>
                  <a:srgbClr val="002457"/>
                </a:solidFill>
                <a:effectLst/>
                <a:uLnTx/>
                <a:uFillTx/>
                <a:latin typeface="Arial" panose="020B0604020202020204"/>
                <a:ea typeface="+mn-ea"/>
                <a:cs typeface="+mn-cs"/>
              </a:rPr>
              <a:t> CT after </a:t>
            </a:r>
            <a:r>
              <a:rPr kumimoji="0" lang="de-DE" sz="1800" b="0" i="0" u="none" strike="noStrike" kern="1200" cap="none" spc="0" normalizeH="0" baseline="0" noProof="0" dirty="0" err="1">
                <a:ln>
                  <a:noFill/>
                </a:ln>
                <a:solidFill>
                  <a:srgbClr val="002457"/>
                </a:solidFill>
                <a:effectLst/>
                <a:uLnTx/>
                <a:uFillTx/>
                <a:latin typeface="Arial" panose="020B0604020202020204"/>
                <a:ea typeface="+mn-ea"/>
                <a:cs typeface="+mn-cs"/>
              </a:rPr>
              <a:t>pCR</a:t>
            </a:r>
            <a:endParaRPr kumimoji="0" lang="de-DE" sz="1800" b="0" i="0" u="none" strike="noStrike" kern="1200" cap="none" spc="0" normalizeH="0" baseline="0" noProof="0" dirty="0">
              <a:ln>
                <a:noFill/>
              </a:ln>
              <a:solidFill>
                <a:srgbClr val="002457"/>
              </a:solidFill>
              <a:effectLst/>
              <a:uLnTx/>
              <a:uFillTx/>
              <a:latin typeface="Arial" panose="020B0604020202020204"/>
              <a:ea typeface="+mn-ea"/>
              <a:cs typeface="+mn-cs"/>
            </a:endParaRPr>
          </a:p>
        </p:txBody>
      </p:sp>
      <p:pic>
        <p:nvPicPr>
          <p:cNvPr id="10" name="Grafik 9">
            <a:extLst>
              <a:ext uri="{FF2B5EF4-FFF2-40B4-BE49-F238E27FC236}">
                <a16:creationId xmlns:a16="http://schemas.microsoft.com/office/drawing/2014/main" id="{A831A8C2-E433-4BA2-B1EA-569D4C9562E5}"/>
              </a:ext>
            </a:extLst>
          </p:cNvPr>
          <p:cNvPicPr>
            <a:picLocks noChangeAspect="1"/>
          </p:cNvPicPr>
          <p:nvPr/>
        </p:nvPicPr>
        <p:blipFill>
          <a:blip r:embed="rId5"/>
          <a:stretch>
            <a:fillRect/>
          </a:stretch>
        </p:blipFill>
        <p:spPr>
          <a:xfrm>
            <a:off x="9234535" y="76637"/>
            <a:ext cx="937634" cy="635508"/>
          </a:xfrm>
          <a:prstGeom prst="rect">
            <a:avLst/>
          </a:prstGeom>
        </p:spPr>
      </p:pic>
      <p:sp>
        <p:nvSpPr>
          <p:cNvPr id="13" name="Textfeld 12">
            <a:extLst>
              <a:ext uri="{FF2B5EF4-FFF2-40B4-BE49-F238E27FC236}">
                <a16:creationId xmlns:a16="http://schemas.microsoft.com/office/drawing/2014/main" id="{BDBEE68C-4F89-4D35-9B06-193E7EA39FC4}"/>
              </a:ext>
            </a:extLst>
          </p:cNvPr>
          <p:cNvSpPr txBox="1"/>
          <p:nvPr/>
        </p:nvSpPr>
        <p:spPr>
          <a:xfrm>
            <a:off x="5935404" y="2080761"/>
            <a:ext cx="2762295" cy="923330"/>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srgbClr val="002457"/>
                </a:solidFill>
                <a:effectLst/>
                <a:uLnTx/>
                <a:uFillTx/>
                <a:latin typeface="Arial" panose="020B0604020202020204"/>
                <a:ea typeface="+mn-ea"/>
                <a:cs typeface="+mn-cs"/>
              </a:rPr>
              <a:t>5y-iDFS</a:t>
            </a:r>
          </a:p>
          <a:p>
            <a:pPr marL="0" marR="0" lvl="0" indent="0" algn="l" defTabSz="914081"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err="1">
                <a:ln>
                  <a:noFill/>
                </a:ln>
                <a:solidFill>
                  <a:srgbClr val="90353B"/>
                </a:solidFill>
                <a:effectLst/>
                <a:uLnTx/>
                <a:uFillTx/>
                <a:latin typeface="Arial" panose="020B0604020202020204"/>
                <a:ea typeface="+mn-ea"/>
                <a:cs typeface="+mn-cs"/>
              </a:rPr>
              <a:t>pCR</a:t>
            </a:r>
            <a:r>
              <a:rPr kumimoji="0" lang="de-DE" sz="1800" b="0" i="0" u="none" strike="noStrike" kern="1200" cap="none" spc="0" normalizeH="0" baseline="0" noProof="0" dirty="0">
                <a:ln>
                  <a:noFill/>
                </a:ln>
                <a:solidFill>
                  <a:srgbClr val="90353B"/>
                </a:solidFill>
                <a:effectLst/>
                <a:uLnTx/>
                <a:uFillTx/>
                <a:latin typeface="Arial" panose="020B0604020202020204"/>
                <a:ea typeface="+mn-ea"/>
                <a:cs typeface="+mn-cs"/>
              </a:rPr>
              <a:t>/</a:t>
            </a:r>
            <a:r>
              <a:rPr kumimoji="0" lang="de-DE" sz="1800" b="0" i="0" u="none" strike="noStrike" kern="1200" cap="none" spc="0" normalizeH="0" baseline="0" noProof="0" dirty="0" err="1">
                <a:ln>
                  <a:noFill/>
                </a:ln>
                <a:solidFill>
                  <a:srgbClr val="90353B"/>
                </a:solidFill>
                <a:effectLst/>
                <a:uLnTx/>
                <a:uFillTx/>
                <a:latin typeface="Arial" panose="020B0604020202020204"/>
                <a:ea typeface="+mn-ea"/>
                <a:cs typeface="+mn-cs"/>
              </a:rPr>
              <a:t>is</a:t>
            </a:r>
            <a:r>
              <a:rPr kumimoji="0" lang="de-DE" sz="1800" b="0" i="0" u="none" strike="noStrike" kern="1200" cap="none" spc="0" normalizeH="0" baseline="0" noProof="0" dirty="0">
                <a:ln>
                  <a:noFill/>
                </a:ln>
                <a:solidFill>
                  <a:srgbClr val="90353B"/>
                </a:solidFill>
                <a:effectLst/>
                <a:uLnTx/>
                <a:uFillTx/>
                <a:latin typeface="Arial" panose="020B0604020202020204"/>
                <a:ea typeface="+mn-ea"/>
                <a:cs typeface="+mn-cs"/>
              </a:rPr>
              <a:t>: </a:t>
            </a:r>
            <a:r>
              <a:rPr kumimoji="0" lang="de-DE" sz="1800" b="1" i="0" u="none" strike="noStrike" kern="1200" cap="none" spc="0" normalizeH="0" baseline="0" noProof="0" dirty="0">
                <a:ln>
                  <a:noFill/>
                </a:ln>
                <a:solidFill>
                  <a:srgbClr val="90353B"/>
                </a:solidFill>
                <a:effectLst/>
                <a:uLnTx/>
                <a:uFillTx/>
                <a:latin typeface="Arial" panose="020B0604020202020204"/>
                <a:ea typeface="+mn-ea"/>
                <a:cs typeface="+mn-cs"/>
              </a:rPr>
              <a:t>98%</a:t>
            </a:r>
            <a:r>
              <a:rPr kumimoji="0" lang="de-DE" sz="1800" b="0" i="0" u="none" strike="noStrike" kern="1200" cap="none" spc="0" normalizeH="0" baseline="0" noProof="0" dirty="0">
                <a:ln>
                  <a:noFill/>
                </a:ln>
                <a:solidFill>
                  <a:srgbClr val="90353B"/>
                </a:solidFill>
                <a:effectLst/>
                <a:uLnTx/>
                <a:uFillTx/>
                <a:latin typeface="Arial" panose="020B0604020202020204"/>
                <a:ea typeface="+mn-ea"/>
                <a:cs typeface="+mn-cs"/>
              </a:rPr>
              <a:t> [90; 100]</a:t>
            </a:r>
          </a:p>
          <a:p>
            <a:pPr marL="0" marR="0" lvl="0" indent="0" algn="l" defTabSz="914081"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1A476F"/>
                </a:solidFill>
                <a:effectLst/>
                <a:uLnTx/>
                <a:uFillTx/>
                <a:latin typeface="Arial" panose="020B0604020202020204"/>
                <a:ea typeface="+mn-ea"/>
                <a:cs typeface="+mn-cs"/>
              </a:rPr>
              <a:t>non-</a:t>
            </a:r>
            <a:r>
              <a:rPr kumimoji="0" lang="de-DE" sz="1800" b="0" i="0" u="none" strike="noStrike" kern="1200" cap="none" spc="0" normalizeH="0" baseline="0" noProof="0" dirty="0" err="1">
                <a:ln>
                  <a:noFill/>
                </a:ln>
                <a:solidFill>
                  <a:srgbClr val="1A476F"/>
                </a:solidFill>
                <a:effectLst/>
                <a:uLnTx/>
                <a:uFillTx/>
                <a:latin typeface="Arial" panose="020B0604020202020204"/>
                <a:ea typeface="+mn-ea"/>
                <a:cs typeface="+mn-cs"/>
              </a:rPr>
              <a:t>pCR</a:t>
            </a:r>
            <a:r>
              <a:rPr kumimoji="0" lang="de-DE" sz="1800" b="0" i="0" u="none" strike="noStrike" kern="1200" cap="none" spc="0" normalizeH="0" baseline="0" noProof="0" dirty="0">
                <a:ln>
                  <a:noFill/>
                </a:ln>
                <a:solidFill>
                  <a:srgbClr val="1A476F"/>
                </a:solidFill>
                <a:effectLst/>
                <a:uLnTx/>
                <a:uFillTx/>
                <a:latin typeface="Arial" panose="020B0604020202020204"/>
                <a:ea typeface="+mn-ea"/>
                <a:cs typeface="+mn-cs"/>
              </a:rPr>
              <a:t>/</a:t>
            </a:r>
            <a:r>
              <a:rPr kumimoji="0" lang="de-DE" sz="1800" b="0" i="0" u="none" strike="noStrike" kern="1200" cap="none" spc="0" normalizeH="0" baseline="0" noProof="0" dirty="0" err="1">
                <a:ln>
                  <a:noFill/>
                </a:ln>
                <a:solidFill>
                  <a:srgbClr val="1A476F"/>
                </a:solidFill>
                <a:effectLst/>
                <a:uLnTx/>
                <a:uFillTx/>
                <a:latin typeface="Arial" panose="020B0604020202020204"/>
                <a:ea typeface="+mn-ea"/>
                <a:cs typeface="+mn-cs"/>
              </a:rPr>
              <a:t>is</a:t>
            </a:r>
            <a:r>
              <a:rPr kumimoji="0" lang="de-DE" sz="1800" b="0" i="0" u="none" strike="noStrike" kern="1200" cap="none" spc="0" normalizeH="0" baseline="0" noProof="0" dirty="0">
                <a:ln>
                  <a:noFill/>
                </a:ln>
                <a:solidFill>
                  <a:srgbClr val="1A476F"/>
                </a:solidFill>
                <a:effectLst/>
                <a:uLnTx/>
                <a:uFillTx/>
                <a:latin typeface="Arial" panose="020B0604020202020204"/>
                <a:ea typeface="+mn-ea"/>
                <a:cs typeface="+mn-cs"/>
              </a:rPr>
              <a:t>: </a:t>
            </a:r>
            <a:r>
              <a:rPr kumimoji="0" lang="de-DE" sz="1800" b="1" i="0" u="none" strike="noStrike" kern="1200" cap="none" spc="0" normalizeH="0" baseline="0" noProof="0" dirty="0">
                <a:ln>
                  <a:noFill/>
                </a:ln>
                <a:solidFill>
                  <a:srgbClr val="1A476F"/>
                </a:solidFill>
                <a:effectLst/>
                <a:uLnTx/>
                <a:uFillTx/>
                <a:latin typeface="Arial" panose="020B0604020202020204"/>
                <a:ea typeface="+mn-ea"/>
                <a:cs typeface="+mn-cs"/>
              </a:rPr>
              <a:t>82%</a:t>
            </a:r>
            <a:r>
              <a:rPr kumimoji="0" lang="de-DE" sz="1800" b="0" i="0" u="none" strike="noStrike" kern="1200" cap="none" spc="0" normalizeH="0" baseline="0" noProof="0" dirty="0">
                <a:ln>
                  <a:noFill/>
                </a:ln>
                <a:solidFill>
                  <a:srgbClr val="1A476F"/>
                </a:solidFill>
                <a:effectLst/>
                <a:uLnTx/>
                <a:uFillTx/>
                <a:latin typeface="Arial" panose="020B0604020202020204"/>
                <a:ea typeface="+mn-ea"/>
                <a:cs typeface="+mn-cs"/>
              </a:rPr>
              <a:t> [69; 90]</a:t>
            </a:r>
          </a:p>
        </p:txBody>
      </p:sp>
      <p:sp>
        <p:nvSpPr>
          <p:cNvPr id="14" name="Textfeld 13">
            <a:extLst>
              <a:ext uri="{FF2B5EF4-FFF2-40B4-BE49-F238E27FC236}">
                <a16:creationId xmlns:a16="http://schemas.microsoft.com/office/drawing/2014/main" id="{AD00F74A-1718-4EB8-BD05-3A8759C0EA30}"/>
              </a:ext>
            </a:extLst>
          </p:cNvPr>
          <p:cNvSpPr txBox="1"/>
          <p:nvPr/>
        </p:nvSpPr>
        <p:spPr>
          <a:xfrm>
            <a:off x="5926452" y="3324099"/>
            <a:ext cx="3957045" cy="36933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002457"/>
                </a:solidFill>
                <a:effectLst/>
                <a:uLnTx/>
                <a:uFillTx/>
                <a:latin typeface="Arial" panose="020B0604020202020204"/>
                <a:ea typeface="+mn-ea"/>
                <a:cs typeface="+mn-cs"/>
              </a:rPr>
              <a:t>HR 0.14, 95%CI: [0.03; 0.64]; p=.011</a:t>
            </a:r>
          </a:p>
        </p:txBody>
      </p:sp>
      <p:graphicFrame>
        <p:nvGraphicFramePr>
          <p:cNvPr id="3" name="Tabelle 5">
            <a:extLst>
              <a:ext uri="{FF2B5EF4-FFF2-40B4-BE49-F238E27FC236}">
                <a16:creationId xmlns:a16="http://schemas.microsoft.com/office/drawing/2014/main" id="{DD3538D8-57C9-4F3F-94F8-649EFC84F47B}"/>
              </a:ext>
            </a:extLst>
          </p:cNvPr>
          <p:cNvGraphicFramePr>
            <a:graphicFrameLocks noGrp="1"/>
          </p:cNvGraphicFramePr>
          <p:nvPr/>
        </p:nvGraphicFramePr>
        <p:xfrm>
          <a:off x="384253" y="5188946"/>
          <a:ext cx="2590462" cy="370792"/>
        </p:xfrm>
        <a:graphic>
          <a:graphicData uri="http://schemas.openxmlformats.org/drawingml/2006/table">
            <a:tbl>
              <a:tblPr firstRow="1" bandRow="1">
                <a:tableStyleId>{5C22544A-7EE6-4342-B048-85BDC9FD1C3A}</a:tableStyleId>
              </a:tblPr>
              <a:tblGrid>
                <a:gridCol w="1257136">
                  <a:extLst>
                    <a:ext uri="{9D8B030D-6E8A-4147-A177-3AD203B41FA5}">
                      <a16:colId xmlns:a16="http://schemas.microsoft.com/office/drawing/2014/main" val="2888826438"/>
                    </a:ext>
                  </a:extLst>
                </a:gridCol>
                <a:gridCol w="1333326">
                  <a:extLst>
                    <a:ext uri="{9D8B030D-6E8A-4147-A177-3AD203B41FA5}">
                      <a16:colId xmlns:a16="http://schemas.microsoft.com/office/drawing/2014/main" val="1554385326"/>
                    </a:ext>
                  </a:extLst>
                </a:gridCol>
              </a:tblGrid>
              <a:tr h="185396">
                <a:tc>
                  <a:txBody>
                    <a:bodyPr/>
                    <a:lstStyle/>
                    <a:p>
                      <a:r>
                        <a:rPr lang="de-DE" sz="900" dirty="0"/>
                        <a:t>Arm A</a:t>
                      </a:r>
                    </a:p>
                  </a:txBody>
                  <a:tcPr marL="45714" marR="45714" marT="22857" marB="22857">
                    <a:solidFill>
                      <a:srgbClr val="B3D9E9"/>
                    </a:solidFill>
                  </a:tcPr>
                </a:tc>
                <a:tc>
                  <a:txBody>
                    <a:bodyPr/>
                    <a:lstStyle/>
                    <a:p>
                      <a:r>
                        <a:rPr lang="de-DE" sz="900" dirty="0"/>
                        <a:t>Arm B</a:t>
                      </a:r>
                    </a:p>
                  </a:txBody>
                  <a:tcPr marL="45714" marR="45714" marT="22857" marB="22857">
                    <a:solidFill>
                      <a:srgbClr val="B3D9E9"/>
                    </a:solidFill>
                  </a:tcPr>
                </a:tc>
                <a:extLst>
                  <a:ext uri="{0D108BD9-81ED-4DB2-BD59-A6C34878D82A}">
                    <a16:rowId xmlns:a16="http://schemas.microsoft.com/office/drawing/2014/main" val="3030679046"/>
                  </a:ext>
                </a:extLst>
              </a:tr>
              <a:tr h="185396">
                <a:tc>
                  <a:txBody>
                    <a:bodyPr/>
                    <a:lstStyle/>
                    <a:p>
                      <a:r>
                        <a:rPr lang="de-DE" sz="900" dirty="0"/>
                        <a:t>9 (29.0%)</a:t>
                      </a:r>
                    </a:p>
                  </a:txBody>
                  <a:tcPr marL="45714" marR="45714" marT="22857" marB="22857">
                    <a:solidFill>
                      <a:schemeClr val="bg1"/>
                    </a:solidFill>
                  </a:tcPr>
                </a:tc>
                <a:tc>
                  <a:txBody>
                    <a:bodyPr/>
                    <a:lstStyle/>
                    <a:p>
                      <a:r>
                        <a:rPr lang="de-DE" sz="900" dirty="0"/>
                        <a:t>30 (79.0%)</a:t>
                      </a:r>
                    </a:p>
                  </a:txBody>
                  <a:tcPr marL="45714" marR="45714" marT="22857" marB="22857">
                    <a:solidFill>
                      <a:schemeClr val="bg1"/>
                    </a:solidFill>
                  </a:tcPr>
                </a:tc>
                <a:extLst>
                  <a:ext uri="{0D108BD9-81ED-4DB2-BD59-A6C34878D82A}">
                    <a16:rowId xmlns:a16="http://schemas.microsoft.com/office/drawing/2014/main" val="69519958"/>
                  </a:ext>
                </a:extLst>
              </a:tr>
            </a:tbl>
          </a:graphicData>
        </a:graphic>
      </p:graphicFrame>
      <p:sp>
        <p:nvSpPr>
          <p:cNvPr id="15" name="Rectangle 14">
            <a:extLst>
              <a:ext uri="{FF2B5EF4-FFF2-40B4-BE49-F238E27FC236}">
                <a16:creationId xmlns:a16="http://schemas.microsoft.com/office/drawing/2014/main" id="{69A91F2B-FCA6-314B-BC1F-09D082D38568}"/>
              </a:ext>
            </a:extLst>
          </p:cNvPr>
          <p:cNvSpPr/>
          <p:nvPr/>
        </p:nvSpPr>
        <p:spPr>
          <a:xfrm>
            <a:off x="9095506" y="5902182"/>
            <a:ext cx="3017172" cy="323165"/>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Courtesy of </a:t>
            </a:r>
            <a:r>
              <a:rPr kumimoji="0" lang="en-US" sz="1500" b="0" i="0" u="none" strike="noStrike" kern="1200" cap="none" spc="0" normalizeH="0" baseline="0" noProof="0" dirty="0">
                <a:ln>
                  <a:noFill/>
                </a:ln>
                <a:solidFill>
                  <a:srgbClr val="002457"/>
                </a:solidFill>
                <a:effectLst/>
                <a:uLnTx/>
                <a:uFillTx/>
                <a:latin typeface="Arial" panose="020B0604020202020204" pitchFamily="34" charset="0"/>
                <a:ea typeface="+mn-ea"/>
                <a:cs typeface="Arial" panose="020B0604020202020204" pitchFamily="34" charset="0"/>
              </a:rPr>
              <a:t>Ian E </a:t>
            </a:r>
            <a:r>
              <a:rPr kumimoji="0" lang="en-US" sz="1500" b="0" i="0" u="none" strike="noStrike" kern="1200" cap="none" spc="0" normalizeH="0" baseline="0" noProof="0" dirty="0" err="1">
                <a:ln>
                  <a:noFill/>
                </a:ln>
                <a:solidFill>
                  <a:srgbClr val="002457"/>
                </a:solidFill>
                <a:effectLst/>
                <a:uLnTx/>
                <a:uFillTx/>
                <a:latin typeface="Arial" panose="020B0604020202020204" pitchFamily="34" charset="0"/>
                <a:ea typeface="+mn-ea"/>
                <a:cs typeface="Arial" panose="020B0604020202020204" pitchFamily="34" charset="0"/>
              </a:rPr>
              <a:t>Krop</a:t>
            </a:r>
            <a:r>
              <a:rPr kumimoji="0" lang="en-US" sz="1500" b="0" i="0" u="none" strike="noStrike" kern="1200" cap="none" spc="0" normalizeH="0" baseline="0" noProof="0" dirty="0">
                <a:ln>
                  <a:noFill/>
                </a:ln>
                <a:solidFill>
                  <a:srgbClr val="002457"/>
                </a:solidFill>
                <a:effectLst/>
                <a:uLnTx/>
                <a:uFillTx/>
                <a:latin typeface="Arial" panose="020B0604020202020204" pitchFamily="34" charset="0"/>
                <a:ea typeface="+mn-ea"/>
                <a:cs typeface="Arial" panose="020B0604020202020204" pitchFamily="34" charset="0"/>
              </a:rPr>
              <a:t>, MD, PhD</a:t>
            </a:r>
            <a:endPar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 name="TextBox 15">
            <a:extLst>
              <a:ext uri="{FF2B5EF4-FFF2-40B4-BE49-F238E27FC236}">
                <a16:creationId xmlns:a16="http://schemas.microsoft.com/office/drawing/2014/main" id="{9C236912-6C18-D647-A08D-EC26CD67B9A0}"/>
              </a:ext>
            </a:extLst>
          </p:cNvPr>
          <p:cNvSpPr txBox="1"/>
          <p:nvPr/>
        </p:nvSpPr>
        <p:spPr>
          <a:xfrm>
            <a:off x="4655840" y="6380426"/>
            <a:ext cx="5112568" cy="365077"/>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4784246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3CA0A-D5CF-794A-A0C1-560233C87955}"/>
              </a:ext>
            </a:extLst>
          </p:cNvPr>
          <p:cNvSpPr>
            <a:spLocks noGrp="1"/>
          </p:cNvSpPr>
          <p:nvPr>
            <p:ph type="title"/>
          </p:nvPr>
        </p:nvSpPr>
        <p:spPr>
          <a:xfrm>
            <a:off x="304437" y="549820"/>
            <a:ext cx="11112500" cy="663575"/>
          </a:xfrm>
        </p:spPr>
        <p:txBody>
          <a:bodyPr>
            <a:normAutofit fontScale="90000"/>
          </a:bodyPr>
          <a:lstStyle/>
          <a:p>
            <a:r>
              <a:rPr lang="en-US" dirty="0"/>
              <a:t>Neoadjuvant THP (</a:t>
            </a:r>
            <a:r>
              <a:rPr lang="en-US" dirty="0" err="1"/>
              <a:t>DAPHNe</a:t>
            </a:r>
            <a:r>
              <a:rPr lang="en-US" dirty="0"/>
              <a:t> Study)</a:t>
            </a:r>
            <a:br>
              <a:rPr lang="en-US" dirty="0"/>
            </a:br>
            <a:r>
              <a:rPr lang="en-US" dirty="0"/>
              <a:t>Waks A, et al. (N=97)</a:t>
            </a:r>
          </a:p>
        </p:txBody>
      </p:sp>
      <p:graphicFrame>
        <p:nvGraphicFramePr>
          <p:cNvPr id="3" name="Table 2">
            <a:extLst>
              <a:ext uri="{FF2B5EF4-FFF2-40B4-BE49-F238E27FC236}">
                <a16:creationId xmlns:a16="http://schemas.microsoft.com/office/drawing/2014/main" id="{10E0AD7B-5431-DC45-AE71-2119246F4A46}"/>
              </a:ext>
            </a:extLst>
          </p:cNvPr>
          <p:cNvGraphicFramePr>
            <a:graphicFrameLocks noGrp="1"/>
          </p:cNvGraphicFramePr>
          <p:nvPr/>
        </p:nvGraphicFramePr>
        <p:xfrm>
          <a:off x="1371474" y="2085040"/>
          <a:ext cx="9814449" cy="4023360"/>
        </p:xfrm>
        <a:graphic>
          <a:graphicData uri="http://schemas.openxmlformats.org/drawingml/2006/table">
            <a:tbl>
              <a:tblPr firstRow="1" firstCol="1" bandRow="1">
                <a:tableStyleId>{073A0DAA-6AF3-43AB-8588-CEC1D06C72B9}</a:tableStyleId>
              </a:tblPr>
              <a:tblGrid>
                <a:gridCol w="2540211">
                  <a:extLst>
                    <a:ext uri="{9D8B030D-6E8A-4147-A177-3AD203B41FA5}">
                      <a16:colId xmlns:a16="http://schemas.microsoft.com/office/drawing/2014/main" val="915002988"/>
                    </a:ext>
                  </a:extLst>
                </a:gridCol>
                <a:gridCol w="2745946">
                  <a:extLst>
                    <a:ext uri="{9D8B030D-6E8A-4147-A177-3AD203B41FA5}">
                      <a16:colId xmlns:a16="http://schemas.microsoft.com/office/drawing/2014/main" val="171887128"/>
                    </a:ext>
                  </a:extLst>
                </a:gridCol>
                <a:gridCol w="2264146">
                  <a:extLst>
                    <a:ext uri="{9D8B030D-6E8A-4147-A177-3AD203B41FA5}">
                      <a16:colId xmlns:a16="http://schemas.microsoft.com/office/drawing/2014/main" val="3282177164"/>
                    </a:ext>
                  </a:extLst>
                </a:gridCol>
                <a:gridCol w="2264146">
                  <a:extLst>
                    <a:ext uri="{9D8B030D-6E8A-4147-A177-3AD203B41FA5}">
                      <a16:colId xmlns:a16="http://schemas.microsoft.com/office/drawing/2014/main" val="613783181"/>
                    </a:ext>
                  </a:extLst>
                </a:gridCol>
              </a:tblGrid>
              <a:tr h="0">
                <a:tc>
                  <a:txBody>
                    <a:bodyPr/>
                    <a:lstStyle/>
                    <a:p>
                      <a:pPr marL="0" marR="0">
                        <a:spcBef>
                          <a:spcPts val="0"/>
                        </a:spcBef>
                        <a:spcAft>
                          <a:spcPts val="0"/>
                        </a:spcAft>
                      </a:pPr>
                      <a:r>
                        <a:rPr lang="en-US" sz="2400">
                          <a:effectLst/>
                        </a:rPr>
                        <a:t>RCB class </a:t>
                      </a:r>
                      <a:endParaRPr lang="en-US" sz="24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400" dirty="0">
                          <a:effectLst/>
                        </a:rPr>
                        <a:t>All patients</a:t>
                      </a:r>
                    </a:p>
                    <a:p>
                      <a:pPr marL="0" marR="0" algn="ctr">
                        <a:spcBef>
                          <a:spcPts val="0"/>
                        </a:spcBef>
                        <a:spcAft>
                          <a:spcPts val="0"/>
                        </a:spcAft>
                      </a:pPr>
                      <a:r>
                        <a:rPr lang="en-US" sz="2400" dirty="0">
                          <a:effectLst/>
                        </a:rPr>
                        <a:t>(n=97)</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400" dirty="0">
                          <a:effectLst/>
                        </a:rPr>
                        <a:t>ER+ and/or PR+</a:t>
                      </a:r>
                    </a:p>
                    <a:p>
                      <a:pPr marL="0" marR="0" algn="ctr">
                        <a:spcBef>
                          <a:spcPts val="0"/>
                        </a:spcBef>
                        <a:spcAft>
                          <a:spcPts val="0"/>
                        </a:spcAft>
                      </a:pPr>
                      <a:r>
                        <a:rPr lang="en-US" sz="2400" dirty="0">
                          <a:effectLst/>
                        </a:rPr>
                        <a:t>(n=65)</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400" dirty="0">
                          <a:effectLst/>
                        </a:rPr>
                        <a:t>ER- and PR-</a:t>
                      </a:r>
                    </a:p>
                    <a:p>
                      <a:pPr marL="0" marR="0" algn="ctr">
                        <a:spcBef>
                          <a:spcPts val="0"/>
                        </a:spcBef>
                        <a:spcAft>
                          <a:spcPts val="0"/>
                        </a:spcAft>
                      </a:pPr>
                      <a:r>
                        <a:rPr lang="en-US" sz="2400" dirty="0">
                          <a:effectLst/>
                        </a:rPr>
                        <a:t>(n=32)</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93054329"/>
                  </a:ext>
                </a:extLst>
              </a:tr>
              <a:tr h="672781">
                <a:tc>
                  <a:txBody>
                    <a:bodyPr/>
                    <a:lstStyle/>
                    <a:p>
                      <a:pPr marL="0" marR="0" algn="ctr">
                        <a:spcBef>
                          <a:spcPts val="0"/>
                        </a:spcBef>
                        <a:spcAft>
                          <a:spcPts val="0"/>
                        </a:spcAft>
                      </a:pPr>
                      <a:endParaRPr lang="en-US" sz="2400" dirty="0">
                        <a:solidFill>
                          <a:schemeClr val="tx1"/>
                        </a:solidFill>
                        <a:effectLst/>
                      </a:endParaRPr>
                    </a:p>
                    <a:p>
                      <a:pPr marL="0" marR="0" algn="ctr">
                        <a:spcBef>
                          <a:spcPts val="0"/>
                        </a:spcBef>
                        <a:spcAft>
                          <a:spcPts val="0"/>
                        </a:spcAft>
                      </a:pPr>
                      <a:r>
                        <a:rPr lang="en-US" sz="2400" dirty="0">
                          <a:solidFill>
                            <a:schemeClr val="tx1"/>
                          </a:solidFill>
                          <a:effectLst/>
                        </a:rPr>
                        <a:t>0 (</a:t>
                      </a:r>
                      <a:r>
                        <a:rPr lang="en-US" sz="2400" dirty="0" err="1">
                          <a:solidFill>
                            <a:schemeClr val="tx1"/>
                          </a:solidFill>
                          <a:effectLst/>
                        </a:rPr>
                        <a:t>pCR</a:t>
                      </a:r>
                      <a:r>
                        <a:rPr lang="en-US" sz="2400" dirty="0">
                          <a:solidFill>
                            <a:schemeClr val="tx1"/>
                          </a:solidFill>
                          <a:effectLst/>
                        </a:rPr>
                        <a:t>)</a:t>
                      </a:r>
                      <a:endParaRPr lang="en-US" sz="2400"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ctr">
                        <a:spcBef>
                          <a:spcPts val="0"/>
                        </a:spcBef>
                        <a:spcAft>
                          <a:spcPts val="0"/>
                        </a:spcAft>
                      </a:pPr>
                      <a:r>
                        <a:rPr lang="en-US" sz="2400" b="1" dirty="0">
                          <a:effectLst/>
                        </a:rPr>
                        <a:t>55(56.7%)</a:t>
                      </a:r>
                      <a:endParaRPr lang="en-US" sz="2400" b="1"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ctr">
                        <a:spcBef>
                          <a:spcPts val="0"/>
                        </a:spcBef>
                        <a:spcAft>
                          <a:spcPts val="0"/>
                        </a:spcAft>
                      </a:pPr>
                      <a:r>
                        <a:rPr lang="en-US" sz="2400" b="1" dirty="0">
                          <a:effectLst/>
                        </a:rPr>
                        <a:t>28(43.1%)</a:t>
                      </a:r>
                      <a:endParaRPr lang="en-US" sz="2400" b="1"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ctr">
                        <a:spcBef>
                          <a:spcPts val="0"/>
                        </a:spcBef>
                        <a:spcAft>
                          <a:spcPts val="0"/>
                        </a:spcAft>
                      </a:pPr>
                      <a:r>
                        <a:rPr lang="en-US" sz="2400" b="1" dirty="0">
                          <a:effectLst/>
                        </a:rPr>
                        <a:t>27(84.4%)</a:t>
                      </a:r>
                      <a:endParaRPr lang="en-US" sz="2400" b="1"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200494836"/>
                  </a:ext>
                </a:extLst>
              </a:tr>
              <a:tr h="0">
                <a:tc>
                  <a:txBody>
                    <a:bodyPr/>
                    <a:lstStyle/>
                    <a:p>
                      <a:pPr marL="0" marR="0" algn="ctr">
                        <a:spcBef>
                          <a:spcPts val="0"/>
                        </a:spcBef>
                        <a:spcAft>
                          <a:spcPts val="0"/>
                        </a:spcAft>
                      </a:pPr>
                      <a:r>
                        <a:rPr lang="en-US" sz="2400">
                          <a:solidFill>
                            <a:schemeClr val="tx1"/>
                          </a:solidFill>
                          <a:effectLst/>
                        </a:rPr>
                        <a:t>1</a:t>
                      </a:r>
                      <a:endParaRPr lang="en-US" sz="240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gn="ctr">
                        <a:spcBef>
                          <a:spcPts val="0"/>
                        </a:spcBef>
                        <a:spcAft>
                          <a:spcPts val="0"/>
                        </a:spcAft>
                      </a:pPr>
                      <a:r>
                        <a:rPr lang="en-US" sz="2400" dirty="0">
                          <a:effectLst/>
                        </a:rPr>
                        <a:t>9(9.3%)</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gn="ctr">
                        <a:spcBef>
                          <a:spcPts val="0"/>
                        </a:spcBef>
                        <a:spcAft>
                          <a:spcPts val="0"/>
                        </a:spcAft>
                      </a:pPr>
                      <a:r>
                        <a:rPr lang="en-US" sz="2400" dirty="0">
                          <a:effectLst/>
                        </a:rPr>
                        <a:t>8(12.3%)</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gn="ctr">
                        <a:spcBef>
                          <a:spcPts val="0"/>
                        </a:spcBef>
                        <a:spcAft>
                          <a:spcPts val="0"/>
                        </a:spcAft>
                      </a:pPr>
                      <a:r>
                        <a:rPr lang="en-US" sz="2400">
                          <a:effectLst/>
                        </a:rPr>
                        <a:t>1(3.1%)</a:t>
                      </a:r>
                      <a:endParaRPr lang="en-US" sz="24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881129250"/>
                  </a:ext>
                </a:extLst>
              </a:tr>
              <a:tr h="0">
                <a:tc>
                  <a:txBody>
                    <a:bodyPr/>
                    <a:lstStyle/>
                    <a:p>
                      <a:pPr marL="0" marR="0" algn="ctr">
                        <a:spcBef>
                          <a:spcPts val="0"/>
                        </a:spcBef>
                        <a:spcAft>
                          <a:spcPts val="0"/>
                        </a:spcAft>
                      </a:pPr>
                      <a:r>
                        <a:rPr lang="en-US" sz="2400">
                          <a:solidFill>
                            <a:schemeClr val="tx1"/>
                          </a:solidFill>
                          <a:effectLst/>
                        </a:rPr>
                        <a:t>2</a:t>
                      </a:r>
                      <a:endParaRPr lang="en-US" sz="240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400">
                          <a:effectLst/>
                        </a:rPr>
                        <a:t>26(26.8%)</a:t>
                      </a:r>
                      <a:endParaRPr lang="en-US" sz="24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400" dirty="0">
                          <a:effectLst/>
                        </a:rPr>
                        <a:t>24(36.9%)</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400" dirty="0">
                          <a:effectLst/>
                        </a:rPr>
                        <a:t>2(6.3%)</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21907102"/>
                  </a:ext>
                </a:extLst>
              </a:tr>
              <a:tr h="0">
                <a:tc>
                  <a:txBody>
                    <a:bodyPr/>
                    <a:lstStyle/>
                    <a:p>
                      <a:pPr marL="0" marR="0" algn="ctr">
                        <a:spcBef>
                          <a:spcPts val="0"/>
                        </a:spcBef>
                        <a:spcAft>
                          <a:spcPts val="0"/>
                        </a:spcAft>
                      </a:pPr>
                      <a:r>
                        <a:rPr lang="en-US" sz="2400">
                          <a:solidFill>
                            <a:schemeClr val="tx1"/>
                          </a:solidFill>
                          <a:effectLst/>
                        </a:rPr>
                        <a:t>3</a:t>
                      </a:r>
                      <a:endParaRPr lang="en-US" sz="240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gn="ctr">
                        <a:spcBef>
                          <a:spcPts val="0"/>
                        </a:spcBef>
                        <a:spcAft>
                          <a:spcPts val="0"/>
                        </a:spcAft>
                      </a:pPr>
                      <a:r>
                        <a:rPr lang="en-US" sz="2400">
                          <a:effectLst/>
                        </a:rPr>
                        <a:t>2(2.1%)</a:t>
                      </a:r>
                      <a:endParaRPr lang="en-US" sz="24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gn="ctr">
                        <a:spcBef>
                          <a:spcPts val="0"/>
                        </a:spcBef>
                        <a:spcAft>
                          <a:spcPts val="0"/>
                        </a:spcAft>
                      </a:pPr>
                      <a:r>
                        <a:rPr lang="en-US" sz="2400">
                          <a:effectLst/>
                        </a:rPr>
                        <a:t>2(3.1%)</a:t>
                      </a:r>
                      <a:endParaRPr lang="en-US" sz="24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gn="ctr">
                        <a:spcBef>
                          <a:spcPts val="0"/>
                        </a:spcBef>
                        <a:spcAft>
                          <a:spcPts val="0"/>
                        </a:spcAft>
                      </a:pPr>
                      <a:r>
                        <a:rPr lang="en-US" sz="2400" dirty="0">
                          <a:effectLst/>
                        </a:rPr>
                        <a:t>0</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64894752"/>
                  </a:ext>
                </a:extLst>
              </a:tr>
              <a:tr h="0">
                <a:tc>
                  <a:txBody>
                    <a:bodyPr/>
                    <a:lstStyle/>
                    <a:p>
                      <a:pPr marL="0" marR="0">
                        <a:spcBef>
                          <a:spcPts val="0"/>
                        </a:spcBef>
                        <a:spcAft>
                          <a:spcPts val="0"/>
                        </a:spcAft>
                      </a:pPr>
                      <a:r>
                        <a:rPr lang="en-US" sz="2400" dirty="0">
                          <a:solidFill>
                            <a:schemeClr val="tx1"/>
                          </a:solidFill>
                          <a:effectLst/>
                        </a:rPr>
                        <a:t>Non-</a:t>
                      </a:r>
                      <a:r>
                        <a:rPr lang="en-US" sz="2400" dirty="0" err="1">
                          <a:solidFill>
                            <a:schemeClr val="tx1"/>
                          </a:solidFill>
                          <a:effectLst/>
                        </a:rPr>
                        <a:t>pCR</a:t>
                      </a:r>
                      <a:r>
                        <a:rPr lang="en-US" sz="2400" dirty="0">
                          <a:solidFill>
                            <a:schemeClr val="tx1"/>
                          </a:solidFill>
                          <a:effectLst/>
                        </a:rPr>
                        <a:t> </a:t>
                      </a:r>
                      <a:r>
                        <a:rPr lang="en-US" sz="2400" dirty="0">
                          <a:solidFill>
                            <a:schemeClr val="tx1"/>
                          </a:solidFill>
                          <a:effectLst/>
                          <a:sym typeface="Wingdings" panose="05000000000000000000" pitchFamily="2" charset="2"/>
                        </a:rPr>
                        <a:t> more </a:t>
                      </a:r>
                      <a:r>
                        <a:rPr lang="en-US" sz="2400" dirty="0">
                          <a:solidFill>
                            <a:schemeClr val="tx1"/>
                          </a:solidFill>
                          <a:effectLst/>
                        </a:rPr>
                        <a:t>neoadjuvant therapy</a:t>
                      </a:r>
                      <a:endParaRPr lang="en-US" sz="2400"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400" dirty="0">
                          <a:effectLst/>
                        </a:rPr>
                        <a:t>5(5.2%)</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400" dirty="0">
                          <a:effectLst/>
                        </a:rPr>
                        <a:t>3(4.6%)</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400" dirty="0">
                          <a:effectLst/>
                        </a:rPr>
                        <a:t> </a:t>
                      </a:r>
                    </a:p>
                    <a:p>
                      <a:pPr marL="0" marR="0" algn="ctr">
                        <a:spcBef>
                          <a:spcPts val="0"/>
                        </a:spcBef>
                        <a:spcAft>
                          <a:spcPts val="0"/>
                        </a:spcAft>
                      </a:pPr>
                      <a:r>
                        <a:rPr lang="en-US" sz="2400" dirty="0">
                          <a:effectLst/>
                        </a:rPr>
                        <a:t> </a:t>
                      </a:r>
                    </a:p>
                    <a:p>
                      <a:pPr marL="0" marR="0" algn="ctr">
                        <a:spcBef>
                          <a:spcPts val="0"/>
                        </a:spcBef>
                        <a:spcAft>
                          <a:spcPts val="0"/>
                        </a:spcAft>
                      </a:pPr>
                      <a:r>
                        <a:rPr lang="en-US" sz="2400" dirty="0">
                          <a:effectLst/>
                        </a:rPr>
                        <a:t> </a:t>
                      </a:r>
                    </a:p>
                    <a:p>
                      <a:pPr marL="0" marR="0" algn="ctr">
                        <a:spcBef>
                          <a:spcPts val="0"/>
                        </a:spcBef>
                        <a:spcAft>
                          <a:spcPts val="0"/>
                        </a:spcAft>
                      </a:pPr>
                      <a:r>
                        <a:rPr lang="en-US" sz="2400" dirty="0">
                          <a:effectLst/>
                        </a:rPr>
                        <a:t>2(6.3%)</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28181779"/>
                  </a:ext>
                </a:extLst>
              </a:tr>
            </a:tbl>
          </a:graphicData>
        </a:graphic>
      </p:graphicFrame>
      <p:sp>
        <p:nvSpPr>
          <p:cNvPr id="4" name="Rectangle 3">
            <a:extLst>
              <a:ext uri="{FF2B5EF4-FFF2-40B4-BE49-F238E27FC236}">
                <a16:creationId xmlns:a16="http://schemas.microsoft.com/office/drawing/2014/main" id="{25B9B790-9A5B-7249-B92D-A29D02D19430}"/>
              </a:ext>
            </a:extLst>
          </p:cNvPr>
          <p:cNvSpPr/>
          <p:nvPr/>
        </p:nvSpPr>
        <p:spPr>
          <a:xfrm>
            <a:off x="9079901" y="6534835"/>
            <a:ext cx="3017172" cy="323165"/>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Courtesy of </a:t>
            </a:r>
            <a: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Ian E </a:t>
            </a:r>
            <a:r>
              <a:rPr kumimoji="0" lang="en-US" sz="1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Krop</a:t>
            </a:r>
            <a: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MD, PhD</a:t>
            </a:r>
            <a:endPar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288143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1A2B9-9C74-1443-BA7F-5D56E704D8B1}"/>
              </a:ext>
            </a:extLst>
          </p:cNvPr>
          <p:cNvSpPr>
            <a:spLocks noGrp="1"/>
          </p:cNvSpPr>
          <p:nvPr>
            <p:ph type="title"/>
          </p:nvPr>
        </p:nvSpPr>
        <p:spPr/>
        <p:txBody>
          <a:bodyPr/>
          <a:lstStyle/>
          <a:p>
            <a:r>
              <a:rPr lang="en-US" dirty="0"/>
              <a:t>Administration of additional adjuvant cytotoxic chemotherapy (N=92)</a:t>
            </a:r>
          </a:p>
        </p:txBody>
      </p:sp>
      <p:graphicFrame>
        <p:nvGraphicFramePr>
          <p:cNvPr id="3" name="Table 2">
            <a:extLst>
              <a:ext uri="{FF2B5EF4-FFF2-40B4-BE49-F238E27FC236}">
                <a16:creationId xmlns:a16="http://schemas.microsoft.com/office/drawing/2014/main" id="{84082496-ADE0-2F42-9B50-9CBC31ABC833}"/>
              </a:ext>
            </a:extLst>
          </p:cNvPr>
          <p:cNvGraphicFramePr>
            <a:graphicFrameLocks noGrp="1"/>
          </p:cNvGraphicFramePr>
          <p:nvPr/>
        </p:nvGraphicFramePr>
        <p:xfrm>
          <a:off x="627200" y="2105129"/>
          <a:ext cx="10155100" cy="1645920"/>
        </p:xfrm>
        <a:graphic>
          <a:graphicData uri="http://schemas.openxmlformats.org/drawingml/2006/table">
            <a:tbl>
              <a:tblPr firstRow="1" firstCol="1" bandRow="1">
                <a:tableStyleId>{073A0DAA-6AF3-43AB-8588-CEC1D06C72B9}</a:tableStyleId>
              </a:tblPr>
              <a:tblGrid>
                <a:gridCol w="2941500">
                  <a:extLst>
                    <a:ext uri="{9D8B030D-6E8A-4147-A177-3AD203B41FA5}">
                      <a16:colId xmlns:a16="http://schemas.microsoft.com/office/drawing/2014/main" val="765014919"/>
                    </a:ext>
                  </a:extLst>
                </a:gridCol>
                <a:gridCol w="4006726">
                  <a:extLst>
                    <a:ext uri="{9D8B030D-6E8A-4147-A177-3AD203B41FA5}">
                      <a16:colId xmlns:a16="http://schemas.microsoft.com/office/drawing/2014/main" val="986231381"/>
                    </a:ext>
                  </a:extLst>
                </a:gridCol>
                <a:gridCol w="3206874">
                  <a:extLst>
                    <a:ext uri="{9D8B030D-6E8A-4147-A177-3AD203B41FA5}">
                      <a16:colId xmlns:a16="http://schemas.microsoft.com/office/drawing/2014/main" val="1202426033"/>
                    </a:ext>
                  </a:extLst>
                </a:gridCol>
              </a:tblGrid>
              <a:tr h="0">
                <a:tc>
                  <a:txBody>
                    <a:bodyPr/>
                    <a:lstStyle/>
                    <a:p>
                      <a:pPr marL="0" marR="0">
                        <a:spcBef>
                          <a:spcPts val="0"/>
                        </a:spcBef>
                        <a:spcAft>
                          <a:spcPts val="0"/>
                        </a:spcAft>
                      </a:pPr>
                      <a:r>
                        <a:rPr lang="en-US" sz="1800" dirty="0">
                          <a:effectLst/>
                        </a:rPr>
                        <a:t>Pathologic surgical outcome </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800">
                          <a:effectLst/>
                        </a:rPr>
                        <a:t>Adjuvant chemotherapy received?</a:t>
                      </a:r>
                      <a:endParaRPr lang="en-US" sz="18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800">
                          <a:effectLst/>
                        </a:rPr>
                        <a:t>No. of patients (%, 95% CI)</a:t>
                      </a:r>
                      <a:endParaRPr lang="en-US" sz="18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66499858"/>
                  </a:ext>
                </a:extLst>
              </a:tr>
              <a:tr h="0">
                <a:tc rowSpan="2">
                  <a:txBody>
                    <a:bodyPr/>
                    <a:lstStyle/>
                    <a:p>
                      <a:pPr marL="0" marR="0">
                        <a:spcBef>
                          <a:spcPts val="0"/>
                        </a:spcBef>
                        <a:spcAft>
                          <a:spcPts val="0"/>
                        </a:spcAft>
                      </a:pPr>
                      <a:r>
                        <a:rPr lang="en-US" sz="1800">
                          <a:solidFill>
                            <a:schemeClr val="tx1"/>
                          </a:solidFill>
                          <a:effectLst/>
                        </a:rPr>
                        <a:t>pCR (RCB 0) (n=55)</a:t>
                      </a:r>
                      <a:endParaRPr lang="en-US" sz="180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US" sz="1800">
                          <a:effectLst/>
                        </a:rPr>
                        <a:t>Yes</a:t>
                      </a:r>
                      <a:endParaRPr lang="en-US" sz="18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US" sz="1800">
                          <a:effectLst/>
                        </a:rPr>
                        <a:t>1(1.8%) (0.1-9.7)</a:t>
                      </a:r>
                      <a:endParaRPr lang="en-US" sz="18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79726942"/>
                  </a:ext>
                </a:extLst>
              </a:tr>
              <a:tr h="0">
                <a:tc vMerge="1">
                  <a:txBody>
                    <a:bodyPr/>
                    <a:lstStyle/>
                    <a:p>
                      <a:endParaRPr lang="en-US"/>
                    </a:p>
                  </a:txBody>
                  <a:tcPr/>
                </a:tc>
                <a:tc>
                  <a:txBody>
                    <a:bodyPr/>
                    <a:lstStyle/>
                    <a:p>
                      <a:pPr marL="0" marR="0">
                        <a:spcBef>
                          <a:spcPts val="0"/>
                        </a:spcBef>
                        <a:spcAft>
                          <a:spcPts val="0"/>
                        </a:spcAft>
                      </a:pPr>
                      <a:r>
                        <a:rPr lang="en-US" sz="1800" dirty="0">
                          <a:effectLst/>
                        </a:rPr>
                        <a:t>No</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spcBef>
                          <a:spcPts val="0"/>
                        </a:spcBef>
                        <a:spcAft>
                          <a:spcPts val="0"/>
                        </a:spcAft>
                      </a:pPr>
                      <a:r>
                        <a:rPr lang="en-US" sz="1800" dirty="0">
                          <a:effectLst/>
                        </a:rPr>
                        <a:t>54(98.2%) (90.3-100.0)</a:t>
                      </a:r>
                    </a:p>
                    <a:p>
                      <a:pPr marL="0" marR="0">
                        <a:spcBef>
                          <a:spcPts val="0"/>
                        </a:spcBef>
                        <a:spcAft>
                          <a:spcPts val="0"/>
                        </a:spcAft>
                      </a:pPr>
                      <a:r>
                        <a:rPr lang="en-US" sz="1800" dirty="0">
                          <a:effectLst/>
                        </a:rPr>
                        <a:t> </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331156075"/>
                  </a:ext>
                </a:extLst>
              </a:tr>
              <a:tr h="0">
                <a:tc rowSpan="2">
                  <a:txBody>
                    <a:bodyPr/>
                    <a:lstStyle/>
                    <a:p>
                      <a:pPr marL="0" marR="0">
                        <a:spcBef>
                          <a:spcPts val="0"/>
                        </a:spcBef>
                        <a:spcAft>
                          <a:spcPts val="0"/>
                        </a:spcAft>
                      </a:pPr>
                      <a:r>
                        <a:rPr lang="en-US" sz="1800">
                          <a:solidFill>
                            <a:schemeClr val="tx1"/>
                          </a:solidFill>
                          <a:effectLst/>
                        </a:rPr>
                        <a:t>Non-pCR, all RCB classes</a:t>
                      </a:r>
                    </a:p>
                    <a:p>
                      <a:pPr marL="0" marR="0">
                        <a:spcBef>
                          <a:spcPts val="0"/>
                        </a:spcBef>
                        <a:spcAft>
                          <a:spcPts val="0"/>
                        </a:spcAft>
                      </a:pPr>
                      <a:r>
                        <a:rPr lang="en-US" sz="1800">
                          <a:solidFill>
                            <a:schemeClr val="tx1"/>
                          </a:solidFill>
                          <a:effectLst/>
                        </a:rPr>
                        <a:t>(RCB 1, 2, 3)  (n=37)</a:t>
                      </a:r>
                      <a:endParaRPr lang="en-US" sz="180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US" sz="1800">
                          <a:effectLst/>
                        </a:rPr>
                        <a:t>Yes</a:t>
                      </a:r>
                      <a:endParaRPr lang="en-US" sz="18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US" sz="1800">
                          <a:effectLst/>
                        </a:rPr>
                        <a:t>16(43.2%) (27.1-60.5)</a:t>
                      </a:r>
                      <a:endParaRPr lang="en-US" sz="18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73689462"/>
                  </a:ext>
                </a:extLst>
              </a:tr>
              <a:tr h="0">
                <a:tc vMerge="1">
                  <a:txBody>
                    <a:bodyPr/>
                    <a:lstStyle/>
                    <a:p>
                      <a:endParaRPr lang="en-US"/>
                    </a:p>
                  </a:txBody>
                  <a:tcPr/>
                </a:tc>
                <a:tc>
                  <a:txBody>
                    <a:bodyPr/>
                    <a:lstStyle/>
                    <a:p>
                      <a:pPr marL="0" marR="0">
                        <a:spcBef>
                          <a:spcPts val="0"/>
                        </a:spcBef>
                        <a:spcAft>
                          <a:spcPts val="0"/>
                        </a:spcAft>
                      </a:pPr>
                      <a:r>
                        <a:rPr lang="en-US" sz="1800">
                          <a:effectLst/>
                        </a:rPr>
                        <a:t>No</a:t>
                      </a:r>
                      <a:endParaRPr lang="en-US" sz="18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spcBef>
                          <a:spcPts val="0"/>
                        </a:spcBef>
                        <a:spcAft>
                          <a:spcPts val="0"/>
                        </a:spcAft>
                      </a:pPr>
                      <a:r>
                        <a:rPr lang="en-US" sz="1800" dirty="0">
                          <a:effectLst/>
                        </a:rPr>
                        <a:t>21(56.8%) (39.5-72.9)</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059845894"/>
                  </a:ext>
                </a:extLst>
              </a:tr>
            </a:tbl>
          </a:graphicData>
        </a:graphic>
      </p:graphicFrame>
      <p:sp>
        <p:nvSpPr>
          <p:cNvPr id="4" name="TextBox 3">
            <a:extLst>
              <a:ext uri="{FF2B5EF4-FFF2-40B4-BE49-F238E27FC236}">
                <a16:creationId xmlns:a16="http://schemas.microsoft.com/office/drawing/2014/main" id="{EFC333D1-5E05-7340-A16A-9FA8CE865CE8}"/>
              </a:ext>
            </a:extLst>
          </p:cNvPr>
          <p:cNvSpPr txBox="1"/>
          <p:nvPr/>
        </p:nvSpPr>
        <p:spPr>
          <a:xfrm>
            <a:off x="627200" y="3880415"/>
            <a:ext cx="101551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black"/>
                </a:solidFill>
                <a:effectLst/>
                <a:uLnTx/>
                <a:uFillTx/>
                <a:latin typeface="Calibri" panose="020F0502020204030204"/>
                <a:ea typeface="+mn-ea"/>
                <a:cs typeface="+mn-cs"/>
              </a:rPr>
              <a:t>Notes: Trastuzumab emtansine (T-DM1) was NOT considered ”cytotoxic chemotherapy” for this analysis. 5 pts who received additional neoadjuvant AC were excluded (pre-specified) from this analysis.</a:t>
            </a:r>
          </a:p>
        </p:txBody>
      </p:sp>
      <p:sp>
        <p:nvSpPr>
          <p:cNvPr id="5" name="TextBox 4">
            <a:extLst>
              <a:ext uri="{FF2B5EF4-FFF2-40B4-BE49-F238E27FC236}">
                <a16:creationId xmlns:a16="http://schemas.microsoft.com/office/drawing/2014/main" id="{03AD57F1-BC40-1C4E-8F0C-A7DD4CCCD113}"/>
              </a:ext>
            </a:extLst>
          </p:cNvPr>
          <p:cNvSpPr txBox="1"/>
          <p:nvPr/>
        </p:nvSpPr>
        <p:spPr>
          <a:xfrm>
            <a:off x="627200" y="4756715"/>
            <a:ext cx="10879000"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Calibri" panose="020F0502020204030204"/>
                <a:ea typeface="+mn-ea"/>
                <a:cs typeface="+mn-cs"/>
              </a:rPr>
              <a:t>Among patients who experienced pCR following neoadjuvant THP, the rate of adherence to de-escalated adjuvant HP antibody-only therapy was 98.2% (95% CI 90.3%-100.0%).</a:t>
            </a:r>
          </a:p>
        </p:txBody>
      </p:sp>
      <p:sp>
        <p:nvSpPr>
          <p:cNvPr id="6" name="Rectangle 5">
            <a:extLst>
              <a:ext uri="{FF2B5EF4-FFF2-40B4-BE49-F238E27FC236}">
                <a16:creationId xmlns:a16="http://schemas.microsoft.com/office/drawing/2014/main" id="{0E48AA40-5202-994D-891B-AAEF7650558B}"/>
              </a:ext>
            </a:extLst>
          </p:cNvPr>
          <p:cNvSpPr/>
          <p:nvPr/>
        </p:nvSpPr>
        <p:spPr>
          <a:xfrm>
            <a:off x="9079901" y="6534835"/>
            <a:ext cx="3017172" cy="323165"/>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Courtesy of </a:t>
            </a:r>
            <a: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Ian E </a:t>
            </a:r>
            <a:r>
              <a:rPr kumimoji="0" lang="en-US" sz="1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Krop</a:t>
            </a:r>
            <a: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MD, PhD</a:t>
            </a:r>
            <a:endPar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309688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276A2B-16C0-48B8-94C2-8FA61A5688E6}"/>
              </a:ext>
            </a:extLst>
          </p:cNvPr>
          <p:cNvSpPr>
            <a:spLocks noGrp="1"/>
          </p:cNvSpPr>
          <p:nvPr>
            <p:ph type="title"/>
          </p:nvPr>
        </p:nvSpPr>
        <p:spPr>
          <a:xfrm>
            <a:off x="507633" y="270227"/>
            <a:ext cx="11231946" cy="687452"/>
          </a:xfrm>
        </p:spPr>
        <p:txBody>
          <a:bodyPr>
            <a:noAutofit/>
          </a:bodyPr>
          <a:lstStyle/>
          <a:p>
            <a:pPr algn="ctr"/>
            <a:r>
              <a:rPr lang="en-US" sz="2200" dirty="0" err="1"/>
              <a:t>MARGetuximab</a:t>
            </a:r>
            <a:r>
              <a:rPr lang="en-US" sz="2200" dirty="0"/>
              <a:t> or Trastuzumab (MARGOT): A Phase 2 Study Comparing Neoadjuvant TMP vs THP in Patients With Stage II/III HER2+ Breast Cancer</a:t>
            </a:r>
          </a:p>
        </p:txBody>
      </p:sp>
      <p:sp>
        <p:nvSpPr>
          <p:cNvPr id="37" name="Text Placeholder 5">
            <a:extLst>
              <a:ext uri="{FF2B5EF4-FFF2-40B4-BE49-F238E27FC236}">
                <a16:creationId xmlns:a16="http://schemas.microsoft.com/office/drawing/2014/main" id="{EC43C9D9-41D2-452B-84AF-6B92512B3F5A}"/>
              </a:ext>
            </a:extLst>
          </p:cNvPr>
          <p:cNvSpPr txBox="1">
            <a:spLocks/>
          </p:cNvSpPr>
          <p:nvPr/>
        </p:nvSpPr>
        <p:spPr>
          <a:xfrm>
            <a:off x="520423" y="6251483"/>
            <a:ext cx="10097722" cy="437349"/>
          </a:xfrm>
          <a:prstGeom prst="rect">
            <a:avLst/>
          </a:prstGeom>
        </p:spPr>
        <p:txBody>
          <a:bodyPr vert="horz" lIns="91440" tIns="27432" rIns="91440" bIns="27432" rtlCol="0" anchor="b">
            <a:noAutofit/>
          </a:bodyPr>
          <a:lstStyle>
            <a:lvl1pPr marL="0" indent="0" algn="l" defTabSz="914400" rtl="0" eaLnBrk="1" latinLnBrk="0" hangingPunct="1">
              <a:lnSpc>
                <a:spcPct val="85000"/>
              </a:lnSpc>
              <a:spcBef>
                <a:spcPts val="200"/>
              </a:spcBef>
              <a:buClr>
                <a:schemeClr val="accent2"/>
              </a:buClr>
              <a:buSzPct val="85000"/>
              <a:buFont typeface="Arial" pitchFamily="34" charset="0"/>
              <a:buNone/>
              <a:tabLst/>
              <a:defRPr lang="en-US" sz="900" b="1" kern="1200" dirty="0">
                <a:solidFill>
                  <a:schemeClr val="tx1"/>
                </a:solidFill>
                <a:latin typeface="+mn-lt"/>
                <a:ea typeface="+mn-ea"/>
                <a:cs typeface="Segoe UI" panose="020B0502040204020203" pitchFamily="34" charset="0"/>
              </a:defRPr>
            </a:lvl1pPr>
            <a:lvl2pPr marL="688975" indent="-300038" algn="l" defTabSz="914400" rtl="0" eaLnBrk="1" latinLnBrk="0" hangingPunct="1">
              <a:lnSpc>
                <a:spcPct val="100000"/>
              </a:lnSpc>
              <a:spcBef>
                <a:spcPts val="600"/>
              </a:spcBef>
              <a:buClr>
                <a:srgbClr val="E07D01"/>
              </a:buClr>
              <a:buFont typeface="Arial"/>
              <a:buChar char="•"/>
              <a:tabLst/>
              <a:defRPr sz="2000" kern="1200">
                <a:solidFill>
                  <a:schemeClr val="tx1"/>
                </a:solidFill>
                <a:latin typeface="+mn-lt"/>
                <a:ea typeface="+mn-ea"/>
                <a:cs typeface="+mn-cs"/>
              </a:defRPr>
            </a:lvl2pPr>
            <a:lvl3pPr marL="860425" indent="-265176" algn="l" defTabSz="914400" rtl="0" eaLnBrk="1" latinLnBrk="0" hangingPunct="1">
              <a:lnSpc>
                <a:spcPct val="100000"/>
              </a:lnSpc>
              <a:spcBef>
                <a:spcPts val="400"/>
              </a:spcBef>
              <a:buClr>
                <a:schemeClr val="accent2"/>
              </a:buClr>
              <a:buFont typeface="Arial"/>
              <a:buChar char="•"/>
              <a:tabLst/>
              <a:defRPr sz="1800" kern="1200">
                <a:solidFill>
                  <a:schemeClr val="tx1"/>
                </a:solidFill>
                <a:latin typeface="+mn-lt"/>
                <a:ea typeface="+mn-ea"/>
                <a:cs typeface="+mn-cs"/>
              </a:defRPr>
            </a:lvl3pPr>
            <a:lvl4pPr marL="1089025" indent="-152400" algn="l" defTabSz="914400" rtl="0" eaLnBrk="1" latinLnBrk="0" hangingPunct="1">
              <a:lnSpc>
                <a:spcPct val="100000"/>
              </a:lnSpc>
              <a:spcBef>
                <a:spcPts val="400"/>
              </a:spcBef>
              <a:buClr>
                <a:srgbClr val="E07D01"/>
              </a:buClr>
              <a:buFont typeface="Arial"/>
              <a:buChar char="•"/>
              <a:tabLst/>
              <a:defRPr sz="1600" kern="1200">
                <a:solidFill>
                  <a:schemeClr val="tx1"/>
                </a:solidFill>
                <a:latin typeface="+mn-lt"/>
                <a:ea typeface="+mn-ea"/>
                <a:cs typeface="+mn-cs"/>
              </a:defRPr>
            </a:lvl4pPr>
            <a:lvl5pPr marL="1203325" indent="-133350" algn="l" defTabSz="914400" rtl="0" eaLnBrk="1" latinLnBrk="0" hangingPunct="1">
              <a:lnSpc>
                <a:spcPct val="100000"/>
              </a:lnSpc>
              <a:spcBef>
                <a:spcPts val="400"/>
              </a:spcBef>
              <a:buClr>
                <a:srgbClr val="E07D01"/>
              </a:buClr>
              <a:buFont typeface="Arial"/>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85000"/>
              </a:lnSpc>
              <a:spcBef>
                <a:spcPts val="200"/>
              </a:spcBef>
              <a:spcAft>
                <a:spcPts val="0"/>
              </a:spcAft>
              <a:buClr>
                <a:srgbClr val="E78E00"/>
              </a:buClr>
              <a:buSzPct val="85000"/>
              <a:buFont typeface="Arial" pitchFamily="34" charset="0"/>
              <a:buNone/>
              <a:tabLst/>
              <a:defRPr/>
            </a:pPr>
            <a:endParaRPr kumimoji="0" lang="en-US" sz="900" b="1" i="0" u="none" strike="noStrike" kern="1200" cap="none" spc="0" normalizeH="0" baseline="0" noProof="0">
              <a:ln>
                <a:noFill/>
              </a:ln>
              <a:solidFill>
                <a:srgbClr val="000000"/>
              </a:solidFill>
              <a:effectLst/>
              <a:uLnTx/>
              <a:uFillTx/>
              <a:latin typeface="Calibri" panose="020F0502020204030204"/>
              <a:ea typeface="+mn-ea"/>
              <a:cs typeface="Segoe UI" panose="020B0502040204020203" pitchFamily="34" charset="0"/>
            </a:endParaRPr>
          </a:p>
        </p:txBody>
      </p:sp>
      <p:cxnSp>
        <p:nvCxnSpPr>
          <p:cNvPr id="8" name="Connector: Elbow 7">
            <a:extLst>
              <a:ext uri="{FF2B5EF4-FFF2-40B4-BE49-F238E27FC236}">
                <a16:creationId xmlns:a16="http://schemas.microsoft.com/office/drawing/2014/main" id="{349F75D7-6812-40AB-9E6F-5FEDD3136216}"/>
              </a:ext>
            </a:extLst>
          </p:cNvPr>
          <p:cNvCxnSpPr>
            <a:cxnSpLocks/>
          </p:cNvCxnSpPr>
          <p:nvPr/>
        </p:nvCxnSpPr>
        <p:spPr>
          <a:xfrm>
            <a:off x="4185344" y="3423384"/>
            <a:ext cx="310896" cy="583287"/>
          </a:xfrm>
          <a:prstGeom prst="bentConnector3">
            <a:avLst>
              <a:gd name="adj1" fmla="val 50000"/>
            </a:avLst>
          </a:prstGeom>
          <a:noFill/>
          <a:ln w="19050" cap="rnd">
            <a:solidFill>
              <a:schemeClr val="accent4"/>
            </a:solidFill>
            <a:prstDash val="solid"/>
            <a:round/>
            <a:headEnd/>
            <a:tailEnd type="triangle"/>
          </a:ln>
          <a:effectLst/>
        </p:spPr>
      </p:cxnSp>
      <p:sp>
        <p:nvSpPr>
          <p:cNvPr id="10" name="Arrow: Right 9">
            <a:extLst>
              <a:ext uri="{FF2B5EF4-FFF2-40B4-BE49-F238E27FC236}">
                <a16:creationId xmlns:a16="http://schemas.microsoft.com/office/drawing/2014/main" id="{099DD3AD-38E8-449F-A873-1D1B1F67A7D5}"/>
              </a:ext>
            </a:extLst>
          </p:cNvPr>
          <p:cNvSpPr/>
          <p:nvPr/>
        </p:nvSpPr>
        <p:spPr bwMode="gray">
          <a:xfrm>
            <a:off x="505850" y="2267940"/>
            <a:ext cx="2856974" cy="2231258"/>
          </a:xfrm>
          <a:prstGeom prst="rightArrow">
            <a:avLst>
              <a:gd name="adj1" fmla="val 71594"/>
              <a:gd name="adj2" fmla="val 36663"/>
            </a:avLst>
          </a:prstGeom>
          <a:solidFill>
            <a:schemeClr val="accent1"/>
          </a:solidFill>
          <a:ln w="28575" cap="flat" cmpd="sng" algn="ctr">
            <a:noFill/>
            <a:prstDash val="solid"/>
            <a:miter lim="800000"/>
            <a:headEnd type="none" w="med" len="med"/>
            <a:tailEnd type="none" w="med" len="med"/>
          </a:ln>
          <a:effectLst/>
        </p:spPr>
        <p:txBody>
          <a:bodyPr vert="horz" wrap="square" lIns="182880" tIns="45715" rIns="91429" bIns="45715" numCol="1" rtlCol="0" anchor="ctr" anchorCtr="0" compatLnSpc="1">
            <a:prstTxWarp prst="textNoShape">
              <a:avLst/>
            </a:prstTxWarp>
            <a:noAutofit/>
          </a:bodyPr>
          <a:lstStyle/>
          <a:p>
            <a:pPr marL="117475" marR="0" lvl="0" indent="-117475" algn="l" defTabSz="914400" rtl="0" eaLnBrk="1" fontAlgn="base" latinLnBrk="0" hangingPunct="1">
              <a:lnSpc>
                <a:spcPct val="90000"/>
              </a:lnSpc>
              <a:spcBef>
                <a:spcPts val="200"/>
              </a:spcBef>
              <a:spcAft>
                <a:spcPct val="0"/>
              </a:spcAft>
              <a:buClr>
                <a:srgbClr val="FFFFFF"/>
              </a:buClr>
              <a:buSzPct val="90000"/>
              <a:buFont typeface="Arial" panose="020B0604020202020204" pitchFamily="34" charset="0"/>
              <a:buChar char="•"/>
              <a:tabLst/>
              <a:defRPr/>
            </a:pPr>
            <a:r>
              <a:rPr kumimoji="0" lang="en-US" sz="1300" b="0" i="0" u="none" strike="noStrike" kern="1200" cap="none" spc="0" normalizeH="0" baseline="0" noProof="0" dirty="0">
                <a:ln>
                  <a:noFill/>
                </a:ln>
                <a:solidFill>
                  <a:srgbClr val="FFFFFF"/>
                </a:solidFill>
                <a:effectLst/>
                <a:uLnTx/>
                <a:uFillTx/>
                <a:latin typeface="Arial" panose="020B0604020202020204"/>
                <a:ea typeface="+mn-ea"/>
                <a:cs typeface="+mn-cs"/>
              </a:rPr>
              <a:t>Anatomic stage II/III HER2+ breast cancer</a:t>
            </a:r>
          </a:p>
          <a:p>
            <a:pPr marL="117475" marR="0" lvl="0" indent="-117475" algn="l" defTabSz="914400" rtl="0" eaLnBrk="1" fontAlgn="base" latinLnBrk="0" hangingPunct="1">
              <a:lnSpc>
                <a:spcPct val="90000"/>
              </a:lnSpc>
              <a:spcBef>
                <a:spcPts val="200"/>
              </a:spcBef>
              <a:spcAft>
                <a:spcPct val="0"/>
              </a:spcAft>
              <a:buClr>
                <a:srgbClr val="FFFFFF"/>
              </a:buClr>
              <a:buSzPct val="90000"/>
              <a:buFont typeface="Arial" panose="020B0604020202020204" pitchFamily="34" charset="0"/>
              <a:buChar char="•"/>
              <a:tabLst/>
              <a:defRPr/>
            </a:pPr>
            <a:r>
              <a:rPr kumimoji="0" lang="en-US" sz="1300" b="0" i="0" u="none" strike="noStrike" kern="1200" cap="none" spc="0" normalizeH="0" baseline="0" noProof="0" dirty="0">
                <a:ln>
                  <a:noFill/>
                </a:ln>
                <a:solidFill>
                  <a:srgbClr val="FFFFFF"/>
                </a:solidFill>
                <a:effectLst/>
                <a:uLnTx/>
                <a:uFillTx/>
                <a:latin typeface="Arial" panose="020B0604020202020204"/>
                <a:ea typeface="+mn-ea"/>
                <a:cs typeface="+mn-cs"/>
              </a:rPr>
              <a:t>Breast tumor ≥1.5 cm</a:t>
            </a:r>
          </a:p>
          <a:p>
            <a:pPr marL="117475" marR="0" lvl="0" indent="-117475" algn="l" defTabSz="914400" rtl="0" eaLnBrk="1" fontAlgn="base" latinLnBrk="0" hangingPunct="1">
              <a:lnSpc>
                <a:spcPct val="90000"/>
              </a:lnSpc>
              <a:spcBef>
                <a:spcPts val="200"/>
              </a:spcBef>
              <a:spcAft>
                <a:spcPct val="0"/>
              </a:spcAft>
              <a:buClr>
                <a:srgbClr val="FFFFFF"/>
              </a:buClr>
              <a:buSzPct val="90000"/>
              <a:buFont typeface="Arial" panose="020B0604020202020204" pitchFamily="34" charset="0"/>
              <a:buChar char="•"/>
              <a:tabLst/>
              <a:defRPr/>
            </a:pPr>
            <a:r>
              <a:rPr kumimoji="0" lang="en-US" sz="1300" b="0" i="0" u="none" strike="noStrike" kern="1200" cap="none" spc="0" normalizeH="0" baseline="0" noProof="0" dirty="0">
                <a:ln>
                  <a:noFill/>
                </a:ln>
                <a:solidFill>
                  <a:srgbClr val="FFFFFF"/>
                </a:solidFill>
                <a:effectLst/>
                <a:uLnTx/>
                <a:uFillTx/>
                <a:latin typeface="Arial" panose="020B0604020202020204"/>
                <a:ea typeface="+mn-ea"/>
                <a:cs typeface="+mn-cs"/>
              </a:rPr>
              <a:t>ER/PR positive or negative</a:t>
            </a:r>
          </a:p>
          <a:p>
            <a:pPr marL="117475" marR="0" lvl="0" indent="-117475" algn="l" defTabSz="914400" rtl="0" eaLnBrk="1" fontAlgn="base" latinLnBrk="0" hangingPunct="1">
              <a:lnSpc>
                <a:spcPct val="90000"/>
              </a:lnSpc>
              <a:spcBef>
                <a:spcPts val="200"/>
              </a:spcBef>
              <a:spcAft>
                <a:spcPct val="0"/>
              </a:spcAft>
              <a:buClr>
                <a:srgbClr val="FFFFFF"/>
              </a:buClr>
              <a:buSzPct val="90000"/>
              <a:buFont typeface="Arial" panose="020B0604020202020204" pitchFamily="34" charset="0"/>
              <a:buChar char="•"/>
              <a:tabLst/>
              <a:defRPr/>
            </a:pPr>
            <a:r>
              <a:rPr kumimoji="0" lang="en-US" sz="1300" b="0" i="0" u="none" strike="noStrike" kern="1200" cap="none" spc="0" normalizeH="0" baseline="0" noProof="0" dirty="0">
                <a:ln>
                  <a:noFill/>
                </a:ln>
                <a:solidFill>
                  <a:srgbClr val="FF0000"/>
                </a:solidFill>
                <a:effectLst/>
                <a:uLnTx/>
                <a:uFillTx/>
                <a:latin typeface="Arial" panose="020B0604020202020204"/>
                <a:ea typeface="+mn-ea"/>
                <a:cs typeface="+mn-cs"/>
              </a:rPr>
              <a:t>CD16A genotype FF or FV (confirmed by central testing)</a:t>
            </a:r>
          </a:p>
        </p:txBody>
      </p:sp>
      <p:cxnSp>
        <p:nvCxnSpPr>
          <p:cNvPr id="11" name="Connector: Elbow 10">
            <a:extLst>
              <a:ext uri="{FF2B5EF4-FFF2-40B4-BE49-F238E27FC236}">
                <a16:creationId xmlns:a16="http://schemas.microsoft.com/office/drawing/2014/main" id="{C50F6E64-4218-4A2B-A717-C0000315B367}"/>
              </a:ext>
            </a:extLst>
          </p:cNvPr>
          <p:cNvCxnSpPr>
            <a:cxnSpLocks/>
          </p:cNvCxnSpPr>
          <p:nvPr/>
        </p:nvCxnSpPr>
        <p:spPr>
          <a:xfrm flipV="1">
            <a:off x="4185344" y="2833971"/>
            <a:ext cx="310896" cy="589413"/>
          </a:xfrm>
          <a:prstGeom prst="bentConnector3">
            <a:avLst>
              <a:gd name="adj1" fmla="val 50000"/>
            </a:avLst>
          </a:prstGeom>
          <a:noFill/>
          <a:ln w="19050" cap="rnd">
            <a:solidFill>
              <a:schemeClr val="accent4"/>
            </a:solidFill>
            <a:prstDash val="solid"/>
            <a:round/>
            <a:headEnd/>
            <a:tailEnd type="triangle"/>
          </a:ln>
          <a:effectLst/>
        </p:spPr>
      </p:cxnSp>
      <p:sp>
        <p:nvSpPr>
          <p:cNvPr id="13" name="Rectangle 12">
            <a:extLst>
              <a:ext uri="{FF2B5EF4-FFF2-40B4-BE49-F238E27FC236}">
                <a16:creationId xmlns:a16="http://schemas.microsoft.com/office/drawing/2014/main" id="{184B98E5-1FFA-4D7D-AD8B-8AADAD017056}"/>
              </a:ext>
            </a:extLst>
          </p:cNvPr>
          <p:cNvSpPr/>
          <p:nvPr/>
        </p:nvSpPr>
        <p:spPr bwMode="gray">
          <a:xfrm>
            <a:off x="1106437" y="1772980"/>
            <a:ext cx="1083693" cy="36933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0" cap="none" spc="0" normalizeH="0" baseline="0" noProof="0">
                <a:ln>
                  <a:noFill/>
                </a:ln>
                <a:solidFill>
                  <a:srgbClr val="5B636D"/>
                </a:solidFill>
                <a:effectLst/>
                <a:uLnTx/>
                <a:uFillTx/>
                <a:latin typeface="Arial" panose="020B0604020202020204"/>
                <a:ea typeface="+mn-ea"/>
                <a:cs typeface="Calibri" pitchFamily="34" charset="0"/>
              </a:rPr>
              <a:t>N=171</a:t>
            </a:r>
          </a:p>
        </p:txBody>
      </p:sp>
      <p:sp>
        <p:nvSpPr>
          <p:cNvPr id="15" name="Rectangle 14">
            <a:extLst>
              <a:ext uri="{FF2B5EF4-FFF2-40B4-BE49-F238E27FC236}">
                <a16:creationId xmlns:a16="http://schemas.microsoft.com/office/drawing/2014/main" id="{C7AB4BB5-C85C-452F-9632-70E579F986DF}"/>
              </a:ext>
            </a:extLst>
          </p:cNvPr>
          <p:cNvSpPr/>
          <p:nvPr/>
        </p:nvSpPr>
        <p:spPr>
          <a:xfrm>
            <a:off x="781700" y="2168057"/>
            <a:ext cx="1866217" cy="292388"/>
          </a:xfrm>
          <a:prstGeom prst="rect">
            <a:avLst/>
          </a:prstGeom>
        </p:spPr>
        <p:txBody>
          <a:bodyPr wrap="none"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5B636D"/>
                </a:solidFill>
                <a:effectLst/>
                <a:uLnTx/>
                <a:uFillTx/>
                <a:latin typeface="Arial" panose="020B0604020202020204"/>
                <a:ea typeface="+mn-ea"/>
                <a:cs typeface="+mn-cs"/>
              </a:rPr>
              <a:t>Key eligibility criteria</a:t>
            </a:r>
          </a:p>
        </p:txBody>
      </p:sp>
      <p:cxnSp>
        <p:nvCxnSpPr>
          <p:cNvPr id="61" name="Straight Arrow Connector 60">
            <a:extLst>
              <a:ext uri="{FF2B5EF4-FFF2-40B4-BE49-F238E27FC236}">
                <a16:creationId xmlns:a16="http://schemas.microsoft.com/office/drawing/2014/main" id="{644D507C-365F-43EC-9959-804B6ADC7AB3}"/>
              </a:ext>
            </a:extLst>
          </p:cNvPr>
          <p:cNvCxnSpPr/>
          <p:nvPr/>
        </p:nvCxnSpPr>
        <p:spPr>
          <a:xfrm flipV="1">
            <a:off x="4382667" y="4464667"/>
            <a:ext cx="0" cy="377742"/>
          </a:xfrm>
          <a:prstGeom prst="straightConnector1">
            <a:avLst/>
          </a:prstGeom>
          <a:noFill/>
          <a:ln w="19050" cap="rnd">
            <a:solidFill>
              <a:schemeClr val="accent4"/>
            </a:solidFill>
            <a:prstDash val="solid"/>
            <a:round/>
            <a:headEnd/>
            <a:tailEnd type="triangle"/>
          </a:ln>
          <a:effectLst/>
        </p:spPr>
      </p:cxnSp>
      <p:sp>
        <p:nvSpPr>
          <p:cNvPr id="77" name="Rectangle 76">
            <a:extLst>
              <a:ext uri="{FF2B5EF4-FFF2-40B4-BE49-F238E27FC236}">
                <a16:creationId xmlns:a16="http://schemas.microsoft.com/office/drawing/2014/main" id="{F57DA985-6D78-41EF-8F62-D7614BBB2B8C}"/>
              </a:ext>
            </a:extLst>
          </p:cNvPr>
          <p:cNvSpPr/>
          <p:nvPr/>
        </p:nvSpPr>
        <p:spPr>
          <a:xfrm>
            <a:off x="503464" y="4923214"/>
            <a:ext cx="3479767" cy="1015663"/>
          </a:xfrm>
          <a:prstGeom prst="rect">
            <a:avLst/>
          </a:prstGeom>
          <a:noFill/>
          <a:ln w="28575">
            <a:solidFill>
              <a:srgbClr val="394B7D"/>
            </a:solidFill>
          </a:ln>
        </p:spPr>
        <p:txBody>
          <a:bodyPr wrap="square" anchor="ctr" anchorCtr="0">
            <a:spAutoFit/>
          </a:bodyPr>
          <a:lstStyle/>
          <a:p>
            <a:pPr marL="17462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sng" strike="noStrike" kern="1200" cap="none" spc="0" normalizeH="0" baseline="0" noProof="0" dirty="0">
                <a:ln>
                  <a:noFill/>
                </a:ln>
                <a:solidFill>
                  <a:srgbClr val="5B636D"/>
                </a:solidFill>
                <a:effectLst/>
                <a:uLnTx/>
                <a:uFillTx/>
                <a:latin typeface="Arial" panose="020B0604020202020204"/>
                <a:ea typeface="+mn-ea"/>
                <a:cs typeface="+mn-cs"/>
              </a:rPr>
              <a:t>Goal</a:t>
            </a:r>
            <a:r>
              <a:rPr kumimoji="0" lang="en-US" sz="1200" b="1" i="0" u="none" strike="noStrike" kern="1200" cap="none" spc="0" normalizeH="0" baseline="0" noProof="0" dirty="0">
                <a:ln>
                  <a:noFill/>
                </a:ln>
                <a:solidFill>
                  <a:srgbClr val="5B636D"/>
                </a:solidFill>
                <a:effectLst/>
                <a:uLnTx/>
                <a:uFillTx/>
                <a:latin typeface="Arial" panose="020B0604020202020204"/>
                <a:ea typeface="+mn-ea"/>
                <a:cs typeface="+mn-cs"/>
              </a:rPr>
              <a:t>: Increase 45% pCR rate on </a:t>
            </a:r>
            <a:r>
              <a:rPr kumimoji="0" lang="en-US" sz="1200" b="1" i="0" u="none" strike="noStrike" kern="1200" cap="none" spc="0" normalizeH="0" baseline="0" noProof="0" dirty="0" err="1">
                <a:ln>
                  <a:noFill/>
                </a:ln>
                <a:solidFill>
                  <a:srgbClr val="5B636D"/>
                </a:solidFill>
                <a:effectLst/>
                <a:uLnTx/>
                <a:uFillTx/>
                <a:latin typeface="Arial" panose="020B0604020202020204"/>
                <a:ea typeface="+mn-ea"/>
                <a:cs typeface="+mn-cs"/>
              </a:rPr>
              <a:t>herceptin</a:t>
            </a:r>
            <a:r>
              <a:rPr kumimoji="0" lang="en-US" sz="1200" b="1" i="0" u="none" strike="noStrike" kern="1200" cap="none" spc="0" normalizeH="0" baseline="0" noProof="0" dirty="0">
                <a:ln>
                  <a:noFill/>
                </a:ln>
                <a:solidFill>
                  <a:srgbClr val="5B636D"/>
                </a:solidFill>
                <a:effectLst/>
                <a:uLnTx/>
                <a:uFillTx/>
                <a:latin typeface="Arial" panose="020B0604020202020204"/>
                <a:ea typeface="+mn-ea"/>
                <a:cs typeface="+mn-cs"/>
              </a:rPr>
              <a:t> (THP) to 65% on </a:t>
            </a:r>
            <a:r>
              <a:rPr kumimoji="0" lang="en-US" sz="1200" b="1" i="0" u="none" strike="noStrike" kern="1200" cap="none" spc="0" normalizeH="0" baseline="0" noProof="0" dirty="0" err="1">
                <a:ln>
                  <a:noFill/>
                </a:ln>
                <a:solidFill>
                  <a:srgbClr val="5B636D"/>
                </a:solidFill>
                <a:effectLst/>
                <a:uLnTx/>
                <a:uFillTx/>
                <a:latin typeface="Arial" panose="020B0604020202020204"/>
                <a:ea typeface="+mn-ea"/>
                <a:cs typeface="+mn-cs"/>
              </a:rPr>
              <a:t>margetuximab</a:t>
            </a:r>
            <a:r>
              <a:rPr kumimoji="0" lang="en-US" sz="1200" b="1" i="0" u="none" strike="noStrike" kern="1200" cap="none" spc="0" normalizeH="0" baseline="0" noProof="0" dirty="0">
                <a:ln>
                  <a:noFill/>
                </a:ln>
                <a:solidFill>
                  <a:srgbClr val="5B636D"/>
                </a:solidFill>
                <a:effectLst/>
                <a:uLnTx/>
                <a:uFillTx/>
                <a:latin typeface="Arial" panose="020B0604020202020204"/>
                <a:ea typeface="+mn-ea"/>
                <a:cs typeface="+mn-cs"/>
              </a:rPr>
              <a:t> (TMP)</a:t>
            </a:r>
          </a:p>
          <a:p>
            <a:pPr marL="17462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5B636D"/>
                </a:solidFill>
                <a:effectLst/>
                <a:uLnTx/>
                <a:uFillTx/>
                <a:latin typeface="Arial" panose="020B0604020202020204"/>
                <a:ea typeface="+mn-ea"/>
                <a:cs typeface="+mn-cs"/>
              </a:rPr>
              <a:t>Screen 200+ subjects (VV</a:t>
            </a:r>
            <a:r>
              <a:rPr kumimoji="0" lang="en-US" sz="1200" b="0" i="0" u="none" strike="noStrike" kern="1200" cap="none" spc="0" normalizeH="0" baseline="0" noProof="0" dirty="0">
                <a:ln>
                  <a:noFill/>
                </a:ln>
                <a:solidFill>
                  <a:srgbClr val="5B636D"/>
                </a:solidFill>
                <a:effectLst/>
                <a:uLnTx/>
                <a:uFillTx/>
                <a:latin typeface="Times New Roman" panose="02020603050405020304" pitchFamily="18" charset="0"/>
                <a:ea typeface="+mn-ea"/>
                <a:cs typeface="Times New Roman" panose="02020603050405020304" pitchFamily="18" charset="0"/>
              </a:rPr>
              <a:t>≈</a:t>
            </a:r>
            <a:r>
              <a:rPr kumimoji="0" lang="en-US" sz="1200" b="0" i="0" u="none" strike="noStrike" kern="1200" cap="none" spc="0" normalizeH="0" baseline="0" noProof="0" dirty="0">
                <a:ln>
                  <a:noFill/>
                </a:ln>
                <a:solidFill>
                  <a:srgbClr val="5B636D"/>
                </a:solidFill>
                <a:effectLst/>
                <a:uLnTx/>
                <a:uFillTx/>
                <a:latin typeface="Arial" panose="020B0604020202020204"/>
                <a:ea typeface="+mn-ea"/>
                <a:cs typeface="+mn-cs"/>
              </a:rPr>
              <a:t>15%)</a:t>
            </a:r>
          </a:p>
          <a:p>
            <a:pPr marL="17462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5B636D"/>
                </a:solidFill>
                <a:effectLst/>
                <a:uLnTx/>
                <a:uFillTx/>
                <a:latin typeface="Arial" panose="020B0604020202020204"/>
                <a:ea typeface="+mn-ea"/>
                <a:cs typeface="+mn-cs"/>
              </a:rPr>
              <a:t>Patients will be stratified by ER status (&lt;10% vs &gt;10%) and clinical anatomic stage (II vs III)</a:t>
            </a:r>
          </a:p>
        </p:txBody>
      </p:sp>
      <p:sp>
        <p:nvSpPr>
          <p:cNvPr id="5" name="Pentagon 15">
            <a:extLst>
              <a:ext uri="{FF2B5EF4-FFF2-40B4-BE49-F238E27FC236}">
                <a16:creationId xmlns:a16="http://schemas.microsoft.com/office/drawing/2014/main" id="{87274C40-2085-4EAF-A869-C4D81DDAC3BC}"/>
              </a:ext>
            </a:extLst>
          </p:cNvPr>
          <p:cNvSpPr/>
          <p:nvPr/>
        </p:nvSpPr>
        <p:spPr>
          <a:xfrm>
            <a:off x="4465685" y="3536388"/>
            <a:ext cx="1846484" cy="903765"/>
          </a:xfrm>
          <a:prstGeom prst="homePlate">
            <a:avLst>
              <a:gd name="adj" fmla="val 19725"/>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0" cap="none" spc="0" normalizeH="0" baseline="0" noProof="0" dirty="0">
                <a:ln>
                  <a:noFill/>
                </a:ln>
                <a:solidFill>
                  <a:srgbClr val="5B636D"/>
                </a:solidFill>
                <a:effectLst/>
                <a:uLnTx/>
                <a:uFillTx/>
                <a:latin typeface="Arial" panose="020B0604020202020204"/>
                <a:ea typeface="+mn-ea"/>
                <a:cs typeface="+mn-cs"/>
              </a:rPr>
              <a:t>THP x 12 weeks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0" cap="none" spc="0" normalizeH="0" baseline="0" noProof="0" dirty="0">
                <a:ln>
                  <a:noFill/>
                </a:ln>
                <a:solidFill>
                  <a:srgbClr val="5B636D"/>
                </a:solidFill>
                <a:effectLst/>
                <a:uLnTx/>
                <a:uFillTx/>
                <a:latin typeface="Arial" panose="020B0604020202020204"/>
                <a:ea typeface="Open Sans Semibold" panose="020B0706030804020204" pitchFamily="34" charset="0"/>
                <a:cs typeface="Open Sans Semibold" panose="020B0706030804020204" pitchFamily="34" charset="0"/>
              </a:rPr>
              <a:t>Paclitaxel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0" cap="none" spc="0" normalizeH="0" baseline="0" noProof="0" dirty="0">
                <a:ln>
                  <a:noFill/>
                </a:ln>
                <a:solidFill>
                  <a:srgbClr val="5B636D"/>
                </a:solidFill>
                <a:effectLst/>
                <a:uLnTx/>
                <a:uFillTx/>
                <a:latin typeface="Arial" panose="020B0604020202020204"/>
                <a:ea typeface="Open Sans Semibold" panose="020B0706030804020204" pitchFamily="34" charset="0"/>
                <a:cs typeface="Open Sans Semibold" panose="020B0706030804020204" pitchFamily="34" charset="0"/>
              </a:rPr>
              <a:t>Trastuzumab</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0" cap="none" spc="0" normalizeH="0" baseline="0" noProof="0" dirty="0">
                <a:ln>
                  <a:noFill/>
                </a:ln>
                <a:solidFill>
                  <a:srgbClr val="5B636D"/>
                </a:solidFill>
                <a:effectLst/>
                <a:uLnTx/>
                <a:uFillTx/>
                <a:latin typeface="Arial" panose="020B0604020202020204"/>
                <a:ea typeface="Open Sans Semibold" panose="020B0706030804020204" pitchFamily="34" charset="0"/>
                <a:cs typeface="Open Sans Semibold" panose="020B0706030804020204" pitchFamily="34" charset="0"/>
              </a:rPr>
              <a:t>Pertuzumab</a:t>
            </a:r>
          </a:p>
        </p:txBody>
      </p:sp>
      <p:sp>
        <p:nvSpPr>
          <p:cNvPr id="6" name="Pentagon 15">
            <a:extLst>
              <a:ext uri="{FF2B5EF4-FFF2-40B4-BE49-F238E27FC236}">
                <a16:creationId xmlns:a16="http://schemas.microsoft.com/office/drawing/2014/main" id="{92F3016D-32F4-4303-81A9-8A941779D8FF}"/>
              </a:ext>
            </a:extLst>
          </p:cNvPr>
          <p:cNvSpPr/>
          <p:nvPr/>
        </p:nvSpPr>
        <p:spPr>
          <a:xfrm>
            <a:off x="4494661" y="2395015"/>
            <a:ext cx="1846484" cy="903765"/>
          </a:xfrm>
          <a:prstGeom prst="homePlate">
            <a:avLst>
              <a:gd name="adj" fmla="val 19725"/>
            </a:avLst>
          </a:pr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0" cap="none" spc="0" normalizeH="0" baseline="0" noProof="0" dirty="0">
                <a:ln>
                  <a:noFill/>
                </a:ln>
                <a:solidFill>
                  <a:srgbClr val="5B636D"/>
                </a:solidFill>
                <a:effectLst/>
                <a:uLnTx/>
                <a:uFillTx/>
                <a:latin typeface="Arial" panose="020B0604020202020204"/>
                <a:ea typeface="Open Sans Semibold" panose="020B0706030804020204" pitchFamily="34" charset="0"/>
                <a:cs typeface="Open Sans Semibold" panose="020B0706030804020204" pitchFamily="34" charset="0"/>
              </a:rPr>
              <a:t>TMP x 12 weeks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0" cap="none" spc="0" normalizeH="0" baseline="0" noProof="0" dirty="0">
                <a:ln>
                  <a:noFill/>
                </a:ln>
                <a:solidFill>
                  <a:srgbClr val="5B636D"/>
                </a:solidFill>
                <a:effectLst/>
                <a:uLnTx/>
                <a:uFillTx/>
                <a:latin typeface="Arial" panose="020B0604020202020204"/>
                <a:ea typeface="Open Sans Semibold" panose="020B0706030804020204" pitchFamily="34" charset="0"/>
                <a:cs typeface="Open Sans Semibold" panose="020B0706030804020204" pitchFamily="34" charset="0"/>
              </a:rPr>
              <a:t>Paclitaxel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0" cap="none" spc="0" normalizeH="0" baseline="0" noProof="0" dirty="0">
                <a:ln>
                  <a:noFill/>
                </a:ln>
                <a:solidFill>
                  <a:srgbClr val="5B636D"/>
                </a:solidFill>
                <a:effectLst/>
                <a:uLnTx/>
                <a:uFillTx/>
                <a:latin typeface="Arial" panose="020B0604020202020204"/>
                <a:ea typeface="Open Sans Semibold" panose="020B0706030804020204" pitchFamily="34" charset="0"/>
                <a:cs typeface="Open Sans Semibold" panose="020B0706030804020204" pitchFamily="34" charset="0"/>
              </a:rPr>
              <a:t>Margetuximab</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0" cap="none" spc="0" normalizeH="0" baseline="0" noProof="0" dirty="0">
                <a:ln>
                  <a:noFill/>
                </a:ln>
                <a:solidFill>
                  <a:srgbClr val="5B636D"/>
                </a:solidFill>
                <a:effectLst/>
                <a:uLnTx/>
                <a:uFillTx/>
                <a:latin typeface="Arial" panose="020B0604020202020204"/>
                <a:ea typeface="Open Sans Semibold" panose="020B0706030804020204" pitchFamily="34" charset="0"/>
                <a:cs typeface="Open Sans Semibold" panose="020B0706030804020204" pitchFamily="34" charset="0"/>
              </a:rPr>
              <a:t>Pertuzumab</a:t>
            </a:r>
          </a:p>
        </p:txBody>
      </p:sp>
      <p:sp>
        <p:nvSpPr>
          <p:cNvPr id="24" name="TextBox 23">
            <a:extLst>
              <a:ext uri="{FF2B5EF4-FFF2-40B4-BE49-F238E27FC236}">
                <a16:creationId xmlns:a16="http://schemas.microsoft.com/office/drawing/2014/main" id="{2ADF3284-41E8-4CD7-83FC-3C39477051BE}"/>
              </a:ext>
            </a:extLst>
          </p:cNvPr>
          <p:cNvSpPr txBox="1"/>
          <p:nvPr/>
        </p:nvSpPr>
        <p:spPr bwMode="gray">
          <a:xfrm>
            <a:off x="6712528" y="2707072"/>
            <a:ext cx="1610306" cy="1505658"/>
          </a:xfrm>
          <a:prstGeom prst="rect">
            <a:avLst/>
          </a:prstGeom>
          <a:ln>
            <a:solidFill>
              <a:schemeClr val="accent2"/>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29" tIns="45715" rIns="91429" bIns="45715" numCol="1" rtlCol="0" anchor="ctr" anchorCtr="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5B636D"/>
                </a:solidFill>
                <a:effectLst/>
                <a:uLnTx/>
                <a:uFillTx/>
                <a:latin typeface="Arial" panose="020B0604020202020204"/>
                <a:ea typeface="+mn-ea"/>
                <a:cs typeface="+mn-cs"/>
              </a:rPr>
              <a:t>Definitive surgery OR (if clinical residual disease) biopsy </a:t>
            </a:r>
            <a:r>
              <a:rPr kumimoji="0" lang="en-US" sz="1300" b="1" i="0" u="none" strike="noStrike" kern="1200" cap="none" spc="0" normalizeH="0" baseline="0" noProof="0" dirty="0">
                <a:ln>
                  <a:noFill/>
                </a:ln>
                <a:solidFill>
                  <a:srgbClr val="5B636D"/>
                </a:solidFill>
                <a:effectLst/>
                <a:uLnTx/>
                <a:uFillTx/>
                <a:latin typeface="Arial" panose="020B0604020202020204"/>
                <a:ea typeface="+mn-ea"/>
                <a:cs typeface="+mn-cs"/>
                <a:sym typeface="Wingdings" panose="05000000000000000000" pitchFamily="2" charset="2"/>
              </a:rPr>
              <a:t> additional pre-operative chemotherapy</a:t>
            </a:r>
            <a:endParaRPr kumimoji="0" lang="en-US" sz="1300" b="1" i="0" u="none" strike="noStrike" kern="1200" cap="none" spc="0" normalizeH="0" baseline="0" noProof="0" dirty="0">
              <a:ln>
                <a:noFill/>
              </a:ln>
              <a:solidFill>
                <a:srgbClr val="5B636D"/>
              </a:solidFill>
              <a:effectLst/>
              <a:uLnTx/>
              <a:uFillTx/>
              <a:latin typeface="Arial" panose="020B0604020202020204"/>
              <a:ea typeface="+mn-ea"/>
              <a:cs typeface="+mn-cs"/>
            </a:endParaRPr>
          </a:p>
        </p:txBody>
      </p:sp>
      <p:sp>
        <p:nvSpPr>
          <p:cNvPr id="25" name="TextBox 24">
            <a:extLst>
              <a:ext uri="{FF2B5EF4-FFF2-40B4-BE49-F238E27FC236}">
                <a16:creationId xmlns:a16="http://schemas.microsoft.com/office/drawing/2014/main" id="{3CA7D9C9-1A4C-4108-A881-9C22C48BBE01}"/>
              </a:ext>
            </a:extLst>
          </p:cNvPr>
          <p:cNvSpPr txBox="1"/>
          <p:nvPr/>
        </p:nvSpPr>
        <p:spPr bwMode="gray">
          <a:xfrm>
            <a:off x="8753964" y="2176840"/>
            <a:ext cx="1252658" cy="1060465"/>
          </a:xfrm>
          <a:prstGeom prst="rect">
            <a:avLst/>
          </a:prstGeom>
          <a:ln>
            <a:solidFill>
              <a:schemeClr val="accent2"/>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29" tIns="45715" rIns="91429" bIns="45715" numCol="1" rtlCol="0" anchor="ctr" anchorCtr="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5B636D"/>
                </a:solidFill>
                <a:effectLst/>
                <a:uLnTx/>
                <a:uFillTx/>
                <a:latin typeface="Arial" panose="020B0604020202020204"/>
                <a:ea typeface="+mn-ea"/>
                <a:cs typeface="+mn-cs"/>
              </a:rPr>
              <a:t>If pCR (breast and nodes), complete 52 weeks MP/</a:t>
            </a:r>
            <a:r>
              <a:rPr kumimoji="0" lang="en-US" sz="1300" b="1" i="0" u="none" strike="noStrike" kern="1200" cap="none" spc="0" normalizeH="0" baseline="0" noProof="0" err="1">
                <a:ln>
                  <a:noFill/>
                </a:ln>
                <a:solidFill>
                  <a:srgbClr val="5B636D"/>
                </a:solidFill>
                <a:effectLst/>
                <a:uLnTx/>
                <a:uFillTx/>
                <a:latin typeface="Arial" panose="020B0604020202020204"/>
                <a:ea typeface="+mn-ea"/>
                <a:cs typeface="+mn-cs"/>
              </a:rPr>
              <a:t>HP</a:t>
            </a:r>
            <a:r>
              <a:rPr kumimoji="0" lang="en-US" sz="1300" b="1" i="0" u="none" strike="noStrike" kern="1200" cap="none" spc="0" normalizeH="0" baseline="30000" noProof="0" err="1">
                <a:ln>
                  <a:noFill/>
                </a:ln>
                <a:solidFill>
                  <a:srgbClr val="5B636D"/>
                </a:solidFill>
                <a:effectLst/>
                <a:uLnTx/>
                <a:uFillTx/>
                <a:latin typeface="Arial" panose="020B0604020202020204"/>
                <a:ea typeface="+mn-ea"/>
                <a:cs typeface="+mn-cs"/>
              </a:rPr>
              <a:t>a</a:t>
            </a:r>
            <a:endParaRPr kumimoji="0" lang="en-US" sz="1300" b="1" i="0" u="none" strike="noStrike" kern="1200" cap="none" spc="0" normalizeH="0" baseline="30000" noProof="0">
              <a:ln>
                <a:noFill/>
              </a:ln>
              <a:solidFill>
                <a:srgbClr val="5B636D"/>
              </a:solidFill>
              <a:effectLst/>
              <a:uLnTx/>
              <a:uFillTx/>
              <a:latin typeface="Arial" panose="020B0604020202020204"/>
              <a:ea typeface="+mn-ea"/>
              <a:cs typeface="+mn-cs"/>
            </a:endParaRPr>
          </a:p>
        </p:txBody>
      </p:sp>
      <p:sp>
        <p:nvSpPr>
          <p:cNvPr id="26" name="TextBox 25">
            <a:extLst>
              <a:ext uri="{FF2B5EF4-FFF2-40B4-BE49-F238E27FC236}">
                <a16:creationId xmlns:a16="http://schemas.microsoft.com/office/drawing/2014/main" id="{9A095DBA-4DE1-448E-B5A1-EB988BB8B8B5}"/>
              </a:ext>
            </a:extLst>
          </p:cNvPr>
          <p:cNvSpPr txBox="1"/>
          <p:nvPr/>
        </p:nvSpPr>
        <p:spPr bwMode="gray">
          <a:xfrm>
            <a:off x="8753964" y="3615252"/>
            <a:ext cx="1252658" cy="1060465"/>
          </a:xfrm>
          <a:prstGeom prst="rect">
            <a:avLst/>
          </a:prstGeom>
          <a:ln>
            <a:solidFill>
              <a:schemeClr val="accent2"/>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29" tIns="45715" rIns="91429" bIns="45715" numCol="1" rtlCol="0" anchor="ctr" anchorCtr="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5B636D"/>
                </a:solidFill>
                <a:effectLst/>
                <a:uLnTx/>
                <a:uFillTx/>
                <a:latin typeface="Arial" panose="020B0604020202020204"/>
                <a:ea typeface="+mn-ea"/>
                <a:cs typeface="+mn-cs"/>
              </a:rPr>
              <a:t>If no pCR, standard therapy per investigator discretion</a:t>
            </a:r>
          </a:p>
        </p:txBody>
      </p:sp>
      <p:cxnSp>
        <p:nvCxnSpPr>
          <p:cNvPr id="29" name="Connector: Elbow 28">
            <a:extLst>
              <a:ext uri="{FF2B5EF4-FFF2-40B4-BE49-F238E27FC236}">
                <a16:creationId xmlns:a16="http://schemas.microsoft.com/office/drawing/2014/main" id="{B7F98A80-BFB8-4A87-B5F6-82E03D7668E9}"/>
              </a:ext>
            </a:extLst>
          </p:cNvPr>
          <p:cNvCxnSpPr>
            <a:cxnSpLocks/>
          </p:cNvCxnSpPr>
          <p:nvPr/>
        </p:nvCxnSpPr>
        <p:spPr>
          <a:xfrm>
            <a:off x="6358560" y="2833972"/>
            <a:ext cx="338728" cy="605469"/>
          </a:xfrm>
          <a:prstGeom prst="bentConnector3">
            <a:avLst>
              <a:gd name="adj1" fmla="val 50000"/>
            </a:avLst>
          </a:prstGeom>
          <a:noFill/>
          <a:ln w="19050" cap="rnd">
            <a:solidFill>
              <a:schemeClr val="accent4"/>
            </a:solidFill>
            <a:prstDash val="solid"/>
            <a:round/>
            <a:headEnd/>
            <a:tailEnd type="triangle"/>
          </a:ln>
          <a:effectLst/>
        </p:spPr>
      </p:cxnSp>
      <p:cxnSp>
        <p:nvCxnSpPr>
          <p:cNvPr id="32" name="Connector: Elbow 31">
            <a:extLst>
              <a:ext uri="{FF2B5EF4-FFF2-40B4-BE49-F238E27FC236}">
                <a16:creationId xmlns:a16="http://schemas.microsoft.com/office/drawing/2014/main" id="{CF445F80-E2CA-4FAE-9577-740BFCAC7016}"/>
              </a:ext>
            </a:extLst>
          </p:cNvPr>
          <p:cNvCxnSpPr>
            <a:cxnSpLocks/>
          </p:cNvCxnSpPr>
          <p:nvPr/>
        </p:nvCxnSpPr>
        <p:spPr>
          <a:xfrm flipV="1">
            <a:off x="6349606" y="3439441"/>
            <a:ext cx="357842" cy="567231"/>
          </a:xfrm>
          <a:prstGeom prst="bentConnector3">
            <a:avLst>
              <a:gd name="adj1" fmla="val 50000"/>
            </a:avLst>
          </a:prstGeom>
          <a:noFill/>
          <a:ln w="19050" cap="rnd">
            <a:solidFill>
              <a:schemeClr val="accent4"/>
            </a:solidFill>
            <a:prstDash val="solid"/>
            <a:round/>
            <a:headEnd/>
            <a:tailEnd type="triangle"/>
          </a:ln>
          <a:effectLst/>
        </p:spPr>
      </p:cxnSp>
      <p:cxnSp>
        <p:nvCxnSpPr>
          <p:cNvPr id="35" name="Connector: Elbow 34">
            <a:extLst>
              <a:ext uri="{FF2B5EF4-FFF2-40B4-BE49-F238E27FC236}">
                <a16:creationId xmlns:a16="http://schemas.microsoft.com/office/drawing/2014/main" id="{24505E25-C9FD-4241-8E64-F8C0DF1B8ACC}"/>
              </a:ext>
            </a:extLst>
          </p:cNvPr>
          <p:cNvCxnSpPr>
            <a:cxnSpLocks/>
            <a:stCxn id="24" idx="3"/>
            <a:endCxn id="25" idx="1"/>
          </p:cNvCxnSpPr>
          <p:nvPr/>
        </p:nvCxnSpPr>
        <p:spPr>
          <a:xfrm flipV="1">
            <a:off x="8322834" y="2707073"/>
            <a:ext cx="431130" cy="752828"/>
          </a:xfrm>
          <a:prstGeom prst="bentConnector3">
            <a:avLst>
              <a:gd name="adj1" fmla="val 50000"/>
            </a:avLst>
          </a:prstGeom>
          <a:noFill/>
          <a:ln w="19050" cap="rnd">
            <a:solidFill>
              <a:schemeClr val="accent4"/>
            </a:solidFill>
            <a:prstDash val="solid"/>
            <a:round/>
            <a:headEnd/>
            <a:tailEnd type="triangle"/>
          </a:ln>
          <a:effectLst/>
        </p:spPr>
      </p:cxnSp>
      <p:cxnSp>
        <p:nvCxnSpPr>
          <p:cNvPr id="38" name="Connector: Elbow 37">
            <a:extLst>
              <a:ext uri="{FF2B5EF4-FFF2-40B4-BE49-F238E27FC236}">
                <a16:creationId xmlns:a16="http://schemas.microsoft.com/office/drawing/2014/main" id="{F317F0DA-B069-4812-A6D6-E0482C08887C}"/>
              </a:ext>
            </a:extLst>
          </p:cNvPr>
          <p:cNvCxnSpPr>
            <a:cxnSpLocks/>
            <a:stCxn id="24" idx="3"/>
            <a:endCxn id="26" idx="1"/>
          </p:cNvCxnSpPr>
          <p:nvPr/>
        </p:nvCxnSpPr>
        <p:spPr>
          <a:xfrm>
            <a:off x="8322834" y="3459901"/>
            <a:ext cx="431130" cy="685584"/>
          </a:xfrm>
          <a:prstGeom prst="bentConnector3">
            <a:avLst>
              <a:gd name="adj1" fmla="val 50000"/>
            </a:avLst>
          </a:prstGeom>
          <a:noFill/>
          <a:ln w="19050" cap="rnd">
            <a:solidFill>
              <a:schemeClr val="accent4"/>
            </a:solidFill>
            <a:prstDash val="solid"/>
            <a:round/>
            <a:headEnd/>
            <a:tailEnd type="triangle"/>
          </a:ln>
          <a:effectLst/>
        </p:spPr>
      </p:cxnSp>
      <p:sp>
        <p:nvSpPr>
          <p:cNvPr id="41" name="TextBox 40">
            <a:extLst>
              <a:ext uri="{FF2B5EF4-FFF2-40B4-BE49-F238E27FC236}">
                <a16:creationId xmlns:a16="http://schemas.microsoft.com/office/drawing/2014/main" id="{C4BE7072-F078-4502-8833-40EAEC782177}"/>
              </a:ext>
            </a:extLst>
          </p:cNvPr>
          <p:cNvSpPr txBox="1"/>
          <p:nvPr/>
        </p:nvSpPr>
        <p:spPr bwMode="gray">
          <a:xfrm>
            <a:off x="10435878" y="3081720"/>
            <a:ext cx="1252658" cy="732369"/>
          </a:xfrm>
          <a:prstGeom prst="rect">
            <a:avLst/>
          </a:prstGeom>
          <a:ln>
            <a:solidFill>
              <a:schemeClr val="accent2"/>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29" tIns="45715" rIns="91429" bIns="45715" numCol="1" rtlCol="0" anchor="ctr" anchorCtr="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5B636D"/>
                </a:solidFill>
                <a:effectLst/>
                <a:uLnTx/>
                <a:uFillTx/>
                <a:latin typeface="Arial" panose="020B0604020202020204"/>
                <a:ea typeface="+mn-ea"/>
                <a:cs typeface="+mn-cs"/>
              </a:rPr>
              <a:t>Follow-up for recurrence/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5B636D"/>
                </a:solidFill>
                <a:effectLst/>
                <a:uLnTx/>
                <a:uFillTx/>
                <a:latin typeface="Arial" panose="020B0604020202020204"/>
                <a:ea typeface="+mn-ea"/>
                <a:cs typeface="+mn-cs"/>
              </a:rPr>
              <a:t>survival</a:t>
            </a:r>
          </a:p>
        </p:txBody>
      </p:sp>
      <p:cxnSp>
        <p:nvCxnSpPr>
          <p:cNvPr id="45" name="Connector: Elbow 44">
            <a:extLst>
              <a:ext uri="{FF2B5EF4-FFF2-40B4-BE49-F238E27FC236}">
                <a16:creationId xmlns:a16="http://schemas.microsoft.com/office/drawing/2014/main" id="{1E2EB56C-A137-4E05-B2EF-23EEBB90AA3A}"/>
              </a:ext>
            </a:extLst>
          </p:cNvPr>
          <p:cNvCxnSpPr>
            <a:cxnSpLocks/>
            <a:stCxn id="25" idx="3"/>
            <a:endCxn id="41" idx="1"/>
          </p:cNvCxnSpPr>
          <p:nvPr/>
        </p:nvCxnSpPr>
        <p:spPr>
          <a:xfrm>
            <a:off x="10006623" y="2707072"/>
            <a:ext cx="429256" cy="740832"/>
          </a:xfrm>
          <a:prstGeom prst="bentConnector3">
            <a:avLst>
              <a:gd name="adj1" fmla="val 50000"/>
            </a:avLst>
          </a:prstGeom>
          <a:noFill/>
          <a:ln w="19050" cap="rnd">
            <a:solidFill>
              <a:schemeClr val="accent4"/>
            </a:solidFill>
            <a:prstDash val="solid"/>
            <a:round/>
            <a:headEnd/>
            <a:tailEnd type="triangle"/>
          </a:ln>
          <a:effectLst/>
        </p:spPr>
      </p:cxnSp>
      <p:cxnSp>
        <p:nvCxnSpPr>
          <p:cNvPr id="46" name="Connector: Elbow 45">
            <a:extLst>
              <a:ext uri="{FF2B5EF4-FFF2-40B4-BE49-F238E27FC236}">
                <a16:creationId xmlns:a16="http://schemas.microsoft.com/office/drawing/2014/main" id="{3A30F84E-D277-47F4-A039-A994E9984FE1}"/>
              </a:ext>
            </a:extLst>
          </p:cNvPr>
          <p:cNvCxnSpPr>
            <a:cxnSpLocks/>
            <a:stCxn id="26" idx="3"/>
            <a:endCxn id="41" idx="1"/>
          </p:cNvCxnSpPr>
          <p:nvPr/>
        </p:nvCxnSpPr>
        <p:spPr>
          <a:xfrm flipV="1">
            <a:off x="10006623" y="3447904"/>
            <a:ext cx="429256" cy="697580"/>
          </a:xfrm>
          <a:prstGeom prst="bentConnector3">
            <a:avLst>
              <a:gd name="adj1" fmla="val 50000"/>
            </a:avLst>
          </a:prstGeom>
          <a:noFill/>
          <a:ln w="19050" cap="rnd">
            <a:solidFill>
              <a:schemeClr val="accent4"/>
            </a:solidFill>
            <a:prstDash val="solid"/>
            <a:round/>
            <a:headEnd/>
            <a:tailEnd type="triangle"/>
          </a:ln>
          <a:effectLst/>
        </p:spPr>
      </p:cxnSp>
      <p:sp>
        <p:nvSpPr>
          <p:cNvPr id="59" name="TextBox 58">
            <a:extLst>
              <a:ext uri="{FF2B5EF4-FFF2-40B4-BE49-F238E27FC236}">
                <a16:creationId xmlns:a16="http://schemas.microsoft.com/office/drawing/2014/main" id="{16DD4E9A-0A6F-45B9-B342-A34074AFF383}"/>
              </a:ext>
            </a:extLst>
          </p:cNvPr>
          <p:cNvSpPr txBox="1"/>
          <p:nvPr/>
        </p:nvSpPr>
        <p:spPr bwMode="gray">
          <a:xfrm>
            <a:off x="4373336" y="4842410"/>
            <a:ext cx="1614091" cy="652765"/>
          </a:xfrm>
          <a:prstGeom prst="rect">
            <a:avLst/>
          </a:prstGeom>
          <a:noFill/>
          <a:ln w="19050" cap="flat" cmpd="sng" algn="ctr">
            <a:solidFill>
              <a:schemeClr val="tx1"/>
            </a:solidFill>
            <a:prstDash val="solid"/>
            <a:miter lim="800000"/>
            <a:headEnd type="none" w="med" len="med"/>
            <a:tailEnd type="none" w="med" len="med"/>
          </a:ln>
          <a:effectLst/>
        </p:spPr>
        <p:txBody>
          <a:bodyPr vert="horz" wrap="none" lIns="91429" tIns="45715" rIns="91429" bIns="45715" numCol="1" rtlCol="0" anchor="ctr"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FF0000"/>
                </a:solidFill>
                <a:effectLst/>
                <a:uLnTx/>
                <a:uFillTx/>
                <a:latin typeface="Arial" panose="020B0604020202020204"/>
                <a:ea typeface="+mn-ea"/>
                <a:cs typeface="+mn-cs"/>
              </a:rPr>
              <a:t>Biopsy x2:</a:t>
            </a:r>
          </a:p>
          <a:p>
            <a:pPr marL="173038" marR="0" lvl="0" indent="-173038" algn="l" defTabSz="914400" rtl="0" eaLnBrk="1" fontAlgn="auto" latinLnBrk="0" hangingPunct="1">
              <a:lnSpc>
                <a:spcPct val="100000"/>
              </a:lnSpc>
              <a:spcBef>
                <a:spcPts val="0"/>
              </a:spcBef>
              <a:spcAft>
                <a:spcPts val="0"/>
              </a:spcAft>
              <a:buClr>
                <a:srgbClr val="00AA8D"/>
              </a:buClr>
              <a:buSzTx/>
              <a:buFont typeface="Arial" panose="020B0604020202020204" pitchFamily="34" charset="0"/>
              <a:buChar char="•"/>
              <a:tabLst/>
              <a:defRPr/>
            </a:pPr>
            <a:r>
              <a:rPr kumimoji="0" lang="en-US" sz="1300" b="1" i="0" u="none" strike="noStrike" kern="1200" cap="none" spc="0" normalizeH="0" baseline="0" noProof="0" dirty="0">
                <a:ln>
                  <a:noFill/>
                </a:ln>
                <a:solidFill>
                  <a:srgbClr val="FF0000"/>
                </a:solidFill>
                <a:effectLst/>
                <a:uLnTx/>
                <a:uFillTx/>
                <a:latin typeface="Arial" panose="020B0604020202020204"/>
                <a:ea typeface="+mn-ea"/>
                <a:cs typeface="+mn-cs"/>
              </a:rPr>
              <a:t>Baseline</a:t>
            </a:r>
          </a:p>
          <a:p>
            <a:pPr marL="173038" marR="0" lvl="0" indent="-173038" algn="l" defTabSz="914400" rtl="0" eaLnBrk="1" fontAlgn="auto" latinLnBrk="0" hangingPunct="1">
              <a:lnSpc>
                <a:spcPct val="100000"/>
              </a:lnSpc>
              <a:spcBef>
                <a:spcPts val="0"/>
              </a:spcBef>
              <a:spcAft>
                <a:spcPts val="0"/>
              </a:spcAft>
              <a:buClr>
                <a:srgbClr val="00AA8D"/>
              </a:buClr>
              <a:buSzTx/>
              <a:buFont typeface="Arial" panose="020B0604020202020204" pitchFamily="34" charset="0"/>
              <a:buChar char="•"/>
              <a:tabLst/>
              <a:defRPr/>
            </a:pPr>
            <a:r>
              <a:rPr kumimoji="0" lang="en-US" sz="1300" b="1" i="0" u="none" strike="noStrike" kern="1200" cap="none" spc="0" normalizeH="0" baseline="0" noProof="0" dirty="0">
                <a:ln>
                  <a:noFill/>
                </a:ln>
                <a:solidFill>
                  <a:srgbClr val="FF0000"/>
                </a:solidFill>
                <a:effectLst/>
                <a:uLnTx/>
                <a:uFillTx/>
                <a:latin typeface="Arial" panose="020B0604020202020204"/>
                <a:ea typeface="+mn-ea"/>
                <a:cs typeface="+mn-cs"/>
              </a:rPr>
              <a:t>On treatment</a:t>
            </a:r>
          </a:p>
        </p:txBody>
      </p:sp>
      <p:cxnSp>
        <p:nvCxnSpPr>
          <p:cNvPr id="62" name="Straight Arrow Connector 61">
            <a:extLst>
              <a:ext uri="{FF2B5EF4-FFF2-40B4-BE49-F238E27FC236}">
                <a16:creationId xmlns:a16="http://schemas.microsoft.com/office/drawing/2014/main" id="{F48E762F-403D-43D7-9260-C7C4AA7A8D3A}"/>
              </a:ext>
            </a:extLst>
          </p:cNvPr>
          <p:cNvCxnSpPr/>
          <p:nvPr/>
        </p:nvCxnSpPr>
        <p:spPr>
          <a:xfrm flipV="1">
            <a:off x="4649705" y="4461046"/>
            <a:ext cx="0" cy="377742"/>
          </a:xfrm>
          <a:prstGeom prst="straightConnector1">
            <a:avLst/>
          </a:prstGeom>
          <a:noFill/>
          <a:ln w="19050" cap="rnd">
            <a:solidFill>
              <a:schemeClr val="accent4"/>
            </a:solidFill>
            <a:prstDash val="solid"/>
            <a:round/>
            <a:headEnd/>
            <a:tailEnd type="triangle"/>
          </a:ln>
          <a:effectLst/>
        </p:spPr>
      </p:cxnSp>
      <p:sp>
        <p:nvSpPr>
          <p:cNvPr id="63" name="TextBox 62">
            <a:extLst>
              <a:ext uri="{FF2B5EF4-FFF2-40B4-BE49-F238E27FC236}">
                <a16:creationId xmlns:a16="http://schemas.microsoft.com/office/drawing/2014/main" id="{5A4B14B7-CED3-44C2-B454-3CE2A19D9A36}"/>
              </a:ext>
            </a:extLst>
          </p:cNvPr>
          <p:cNvSpPr txBox="1"/>
          <p:nvPr/>
        </p:nvSpPr>
        <p:spPr bwMode="gray">
          <a:xfrm>
            <a:off x="7012150" y="4842410"/>
            <a:ext cx="1000302" cy="786636"/>
          </a:xfrm>
          <a:prstGeom prst="rect">
            <a:avLst/>
          </a:prstGeom>
          <a:noFill/>
          <a:ln w="19050" cap="flat" cmpd="sng" algn="ctr">
            <a:solidFill>
              <a:schemeClr val="tx1"/>
            </a:solidFill>
            <a:prstDash val="solid"/>
            <a:miter lim="800000"/>
            <a:headEnd type="none" w="med" len="med"/>
            <a:tailEnd type="none" w="med" len="med"/>
          </a:ln>
          <a:effectLst/>
        </p:spPr>
        <p:txBody>
          <a:bodyPr vert="horz" wrap="none" lIns="91429" tIns="45715" rIns="91429" bIns="45715" numCol="1" rtlCol="0" anchor="ctr" anchorCtr="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5B636D"/>
                </a:solidFill>
                <a:effectLst/>
                <a:uLnTx/>
                <a:uFillTx/>
                <a:latin typeface="Arial" panose="020B0604020202020204"/>
                <a:ea typeface="+mn-ea"/>
                <a:cs typeface="+mn-cs"/>
              </a:rPr>
              <a:t>Surgical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5B636D"/>
                </a:solidFill>
                <a:effectLst/>
                <a:uLnTx/>
                <a:uFillTx/>
                <a:latin typeface="Arial" panose="020B0604020202020204"/>
                <a:ea typeface="+mn-ea"/>
                <a:cs typeface="+mn-cs"/>
              </a:rPr>
              <a:t>tissue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5B636D"/>
                </a:solidFill>
                <a:effectLst/>
                <a:uLnTx/>
                <a:uFillTx/>
                <a:latin typeface="Arial" panose="020B0604020202020204"/>
                <a:ea typeface="+mn-ea"/>
                <a:cs typeface="+mn-cs"/>
              </a:rPr>
              <a:t>collection</a:t>
            </a:r>
          </a:p>
        </p:txBody>
      </p:sp>
      <p:cxnSp>
        <p:nvCxnSpPr>
          <p:cNvPr id="64" name="Straight Arrow Connector 63">
            <a:extLst>
              <a:ext uri="{FF2B5EF4-FFF2-40B4-BE49-F238E27FC236}">
                <a16:creationId xmlns:a16="http://schemas.microsoft.com/office/drawing/2014/main" id="{58913CFE-802B-4932-9E50-57AB66B64C64}"/>
              </a:ext>
            </a:extLst>
          </p:cNvPr>
          <p:cNvCxnSpPr/>
          <p:nvPr/>
        </p:nvCxnSpPr>
        <p:spPr>
          <a:xfrm flipV="1">
            <a:off x="7512301" y="4457425"/>
            <a:ext cx="0" cy="377742"/>
          </a:xfrm>
          <a:prstGeom prst="straightConnector1">
            <a:avLst/>
          </a:prstGeom>
          <a:noFill/>
          <a:ln w="19050" cap="rnd">
            <a:solidFill>
              <a:schemeClr val="accent4"/>
            </a:solidFill>
            <a:prstDash val="solid"/>
            <a:round/>
            <a:headEnd/>
            <a:tailEnd type="triangle"/>
          </a:ln>
          <a:effectLst/>
        </p:spPr>
      </p:cxnSp>
      <p:sp>
        <p:nvSpPr>
          <p:cNvPr id="69" name="TextBox 68">
            <a:extLst>
              <a:ext uri="{FF2B5EF4-FFF2-40B4-BE49-F238E27FC236}">
                <a16:creationId xmlns:a16="http://schemas.microsoft.com/office/drawing/2014/main" id="{C1B61E15-1937-4147-BC93-4CB87FFA7351}"/>
              </a:ext>
            </a:extLst>
          </p:cNvPr>
          <p:cNvSpPr txBox="1"/>
          <p:nvPr/>
        </p:nvSpPr>
        <p:spPr bwMode="gray">
          <a:xfrm>
            <a:off x="4503122" y="1646419"/>
            <a:ext cx="3819710" cy="338793"/>
          </a:xfrm>
          <a:prstGeom prst="rect">
            <a:avLst/>
          </a:prstGeom>
          <a:noFill/>
          <a:ln w="19050" cap="flat" cmpd="sng" algn="ctr">
            <a:solidFill>
              <a:schemeClr val="tx1"/>
            </a:solidFill>
            <a:prstDash val="solid"/>
            <a:miter lim="800000"/>
            <a:headEnd type="none" w="med" len="med"/>
            <a:tailEnd type="none" w="med" len="med"/>
          </a:ln>
          <a:effectLst/>
        </p:spPr>
        <p:txBody>
          <a:bodyPr vert="horz" wrap="none" lIns="91429" tIns="45715" rIns="91429" bIns="45715" numCol="1" rtlCol="0" anchor="ctr"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5B636D"/>
                </a:solidFill>
                <a:effectLst/>
                <a:uLnTx/>
                <a:uFillTx/>
                <a:latin typeface="Arial" panose="020B0604020202020204"/>
                <a:ea typeface="+mn-ea"/>
                <a:cs typeface="+mn-cs"/>
              </a:rPr>
              <a:t>Research blood collection (plasma + PBMCs)</a:t>
            </a:r>
          </a:p>
        </p:txBody>
      </p:sp>
      <p:cxnSp>
        <p:nvCxnSpPr>
          <p:cNvPr id="70" name="Straight Arrow Connector 69">
            <a:extLst>
              <a:ext uri="{FF2B5EF4-FFF2-40B4-BE49-F238E27FC236}">
                <a16:creationId xmlns:a16="http://schemas.microsoft.com/office/drawing/2014/main" id="{EB991AD2-DDF3-4F0D-B48F-F47EBFEA9D23}"/>
              </a:ext>
            </a:extLst>
          </p:cNvPr>
          <p:cNvCxnSpPr>
            <a:cxnSpLocks/>
          </p:cNvCxnSpPr>
          <p:nvPr/>
        </p:nvCxnSpPr>
        <p:spPr>
          <a:xfrm>
            <a:off x="4501649" y="1985211"/>
            <a:ext cx="0" cy="348943"/>
          </a:xfrm>
          <a:prstGeom prst="straightConnector1">
            <a:avLst/>
          </a:prstGeom>
          <a:noFill/>
          <a:ln w="19050" cap="rnd">
            <a:solidFill>
              <a:schemeClr val="accent4"/>
            </a:solidFill>
            <a:prstDash val="solid"/>
            <a:round/>
            <a:headEnd/>
            <a:tailEnd type="triangle"/>
          </a:ln>
          <a:effectLst/>
        </p:spPr>
      </p:cxnSp>
      <p:cxnSp>
        <p:nvCxnSpPr>
          <p:cNvPr id="72" name="Straight Arrow Connector 71">
            <a:extLst>
              <a:ext uri="{FF2B5EF4-FFF2-40B4-BE49-F238E27FC236}">
                <a16:creationId xmlns:a16="http://schemas.microsoft.com/office/drawing/2014/main" id="{FCB90760-98F0-4DDF-B038-CC004741D7D6}"/>
              </a:ext>
            </a:extLst>
          </p:cNvPr>
          <p:cNvCxnSpPr>
            <a:cxnSpLocks/>
          </p:cNvCxnSpPr>
          <p:nvPr/>
        </p:nvCxnSpPr>
        <p:spPr>
          <a:xfrm>
            <a:off x="5153651" y="1985211"/>
            <a:ext cx="0" cy="348943"/>
          </a:xfrm>
          <a:prstGeom prst="straightConnector1">
            <a:avLst/>
          </a:prstGeom>
          <a:noFill/>
          <a:ln w="19050" cap="rnd">
            <a:solidFill>
              <a:schemeClr val="accent4"/>
            </a:solidFill>
            <a:prstDash val="solid"/>
            <a:round/>
            <a:headEnd/>
            <a:tailEnd type="triangle"/>
          </a:ln>
          <a:effectLst/>
        </p:spPr>
      </p:cxnSp>
      <p:cxnSp>
        <p:nvCxnSpPr>
          <p:cNvPr id="73" name="Straight Arrow Connector 72">
            <a:extLst>
              <a:ext uri="{FF2B5EF4-FFF2-40B4-BE49-F238E27FC236}">
                <a16:creationId xmlns:a16="http://schemas.microsoft.com/office/drawing/2014/main" id="{C603C644-B77F-4EF0-863F-300B749CF635}"/>
              </a:ext>
            </a:extLst>
          </p:cNvPr>
          <p:cNvCxnSpPr>
            <a:cxnSpLocks/>
          </p:cNvCxnSpPr>
          <p:nvPr/>
        </p:nvCxnSpPr>
        <p:spPr>
          <a:xfrm>
            <a:off x="5787910" y="1985211"/>
            <a:ext cx="0" cy="348943"/>
          </a:xfrm>
          <a:prstGeom prst="straightConnector1">
            <a:avLst/>
          </a:prstGeom>
          <a:noFill/>
          <a:ln w="19050" cap="rnd">
            <a:solidFill>
              <a:schemeClr val="accent4"/>
            </a:solidFill>
            <a:prstDash val="solid"/>
            <a:round/>
            <a:headEnd/>
            <a:tailEnd type="triangle"/>
          </a:ln>
          <a:effectLst/>
        </p:spPr>
      </p:cxnSp>
      <p:cxnSp>
        <p:nvCxnSpPr>
          <p:cNvPr id="74" name="Straight Arrow Connector 73">
            <a:extLst>
              <a:ext uri="{FF2B5EF4-FFF2-40B4-BE49-F238E27FC236}">
                <a16:creationId xmlns:a16="http://schemas.microsoft.com/office/drawing/2014/main" id="{A36B53ED-F8A7-4BB9-8B70-98DBBA53EE2B}"/>
              </a:ext>
            </a:extLst>
          </p:cNvPr>
          <p:cNvCxnSpPr>
            <a:cxnSpLocks/>
          </p:cNvCxnSpPr>
          <p:nvPr/>
        </p:nvCxnSpPr>
        <p:spPr>
          <a:xfrm>
            <a:off x="7690687" y="1985211"/>
            <a:ext cx="0" cy="348943"/>
          </a:xfrm>
          <a:prstGeom prst="straightConnector1">
            <a:avLst/>
          </a:prstGeom>
          <a:noFill/>
          <a:ln w="19050" cap="rnd">
            <a:solidFill>
              <a:schemeClr val="accent4"/>
            </a:solidFill>
            <a:prstDash val="solid"/>
            <a:round/>
            <a:headEnd/>
            <a:tailEnd type="triangle"/>
          </a:ln>
          <a:effectLst/>
        </p:spPr>
      </p:cxnSp>
      <p:cxnSp>
        <p:nvCxnSpPr>
          <p:cNvPr id="75" name="Straight Arrow Connector 74">
            <a:extLst>
              <a:ext uri="{FF2B5EF4-FFF2-40B4-BE49-F238E27FC236}">
                <a16:creationId xmlns:a16="http://schemas.microsoft.com/office/drawing/2014/main" id="{F13F2FB1-EBFC-4E12-99EF-8DCF12A1317D}"/>
              </a:ext>
            </a:extLst>
          </p:cNvPr>
          <p:cNvCxnSpPr>
            <a:cxnSpLocks/>
          </p:cNvCxnSpPr>
          <p:nvPr/>
        </p:nvCxnSpPr>
        <p:spPr>
          <a:xfrm>
            <a:off x="6422169" y="1985211"/>
            <a:ext cx="0" cy="348943"/>
          </a:xfrm>
          <a:prstGeom prst="straightConnector1">
            <a:avLst/>
          </a:prstGeom>
          <a:noFill/>
          <a:ln w="19050" cap="rnd">
            <a:solidFill>
              <a:schemeClr val="accent4"/>
            </a:solidFill>
            <a:prstDash val="solid"/>
            <a:round/>
            <a:headEnd/>
            <a:tailEnd type="triangle"/>
          </a:ln>
          <a:effectLst/>
        </p:spPr>
      </p:cxnSp>
      <p:cxnSp>
        <p:nvCxnSpPr>
          <p:cNvPr id="76" name="Straight Arrow Connector 75">
            <a:extLst>
              <a:ext uri="{FF2B5EF4-FFF2-40B4-BE49-F238E27FC236}">
                <a16:creationId xmlns:a16="http://schemas.microsoft.com/office/drawing/2014/main" id="{D9536A64-6837-450F-91D7-6D163366D93C}"/>
              </a:ext>
            </a:extLst>
          </p:cNvPr>
          <p:cNvCxnSpPr>
            <a:cxnSpLocks/>
          </p:cNvCxnSpPr>
          <p:nvPr/>
        </p:nvCxnSpPr>
        <p:spPr>
          <a:xfrm>
            <a:off x="7056429" y="1985211"/>
            <a:ext cx="0" cy="348943"/>
          </a:xfrm>
          <a:prstGeom prst="straightConnector1">
            <a:avLst/>
          </a:prstGeom>
          <a:noFill/>
          <a:ln w="19050" cap="rnd">
            <a:solidFill>
              <a:schemeClr val="accent4"/>
            </a:solidFill>
            <a:prstDash val="solid"/>
            <a:round/>
            <a:headEnd/>
            <a:tailEnd type="triangle"/>
          </a:ln>
          <a:effectLst/>
        </p:spPr>
      </p:cxnSp>
      <p:sp>
        <p:nvSpPr>
          <p:cNvPr id="42" name="Content Placeholder 7">
            <a:extLst>
              <a:ext uri="{FF2B5EF4-FFF2-40B4-BE49-F238E27FC236}">
                <a16:creationId xmlns:a16="http://schemas.microsoft.com/office/drawing/2014/main" id="{AAECA8BE-C557-4E67-84B3-CC2A132730E7}"/>
              </a:ext>
            </a:extLst>
          </p:cNvPr>
          <p:cNvSpPr txBox="1">
            <a:spLocks/>
          </p:cNvSpPr>
          <p:nvPr/>
        </p:nvSpPr>
        <p:spPr>
          <a:xfrm>
            <a:off x="565508" y="6494540"/>
            <a:ext cx="9296122" cy="139262"/>
          </a:xfrm>
          <a:prstGeom prst="rect">
            <a:avLst/>
          </a:prstGeom>
        </p:spPr>
        <p:txBody>
          <a:bodyPr vert="horz" lIns="0" tIns="0" rIns="0" bIns="0" rtlCol="0" anchor="b" anchorCtr="0">
            <a:noAutofit/>
          </a:bodyPr>
          <a:lstStyle>
            <a:lvl1pPr marL="0" indent="0" algn="l" defTabSz="457200" rtl="0" eaLnBrk="1" latinLnBrk="0" hangingPunct="1">
              <a:lnSpc>
                <a:spcPct val="90000"/>
              </a:lnSpc>
              <a:spcBef>
                <a:spcPts val="300"/>
              </a:spcBef>
              <a:buClr>
                <a:schemeClr val="accent1"/>
              </a:buClr>
              <a:buFontTx/>
              <a:buNone/>
              <a:defRPr sz="700" b="0" i="0" kern="1200" baseline="0">
                <a:solidFill>
                  <a:schemeClr val="tx1"/>
                </a:solidFill>
                <a:latin typeface="Arial"/>
                <a:ea typeface="+mn-ea"/>
                <a:cs typeface="Arial"/>
              </a:defRPr>
            </a:lvl1pPr>
            <a:lvl2pPr marL="623888" indent="-285750" algn="l" defTabSz="457200" rtl="0" eaLnBrk="1" latinLnBrk="0" hangingPunct="1">
              <a:spcBef>
                <a:spcPts val="600"/>
              </a:spcBef>
              <a:buClr>
                <a:schemeClr val="accent1"/>
              </a:buClr>
              <a:buFont typeface="Arial"/>
              <a:buChar char="–"/>
              <a:defRPr sz="2000" b="0" i="0" kern="1200">
                <a:solidFill>
                  <a:schemeClr val="tx1"/>
                </a:solidFill>
                <a:latin typeface="Arial"/>
                <a:ea typeface="+mn-ea"/>
                <a:cs typeface="Arial"/>
              </a:defRPr>
            </a:lvl2pPr>
            <a:lvl3pPr marL="1031875" indent="-236538" algn="l" defTabSz="457200" rtl="0" eaLnBrk="1" latinLnBrk="0" hangingPunct="1">
              <a:spcBef>
                <a:spcPts val="300"/>
              </a:spcBef>
              <a:buClr>
                <a:schemeClr val="accent1"/>
              </a:buClr>
              <a:buFont typeface="Arial"/>
              <a:buChar char="•"/>
              <a:defRPr sz="1800" b="0" i="0" kern="1200">
                <a:solidFill>
                  <a:schemeClr val="tx1"/>
                </a:solidFill>
                <a:latin typeface="Arial"/>
                <a:ea typeface="+mn-ea"/>
                <a:cs typeface="Arial"/>
              </a:defRPr>
            </a:lvl3pPr>
            <a:lvl4pPr marL="1484313" indent="-225425" algn="l" defTabSz="457200" rtl="0" eaLnBrk="1" latinLnBrk="0" hangingPunct="1">
              <a:spcBef>
                <a:spcPts val="300"/>
              </a:spcBef>
              <a:buClr>
                <a:schemeClr val="accent1"/>
              </a:buClr>
              <a:buFont typeface="Arial"/>
              <a:buChar char="–"/>
              <a:defRPr sz="1600" b="0" i="0" kern="1200">
                <a:solidFill>
                  <a:schemeClr val="tx1"/>
                </a:solidFill>
                <a:latin typeface="Arial"/>
                <a:ea typeface="+mn-ea"/>
                <a:cs typeface="Arial"/>
              </a:defRPr>
            </a:lvl4pPr>
            <a:lvl5pPr marL="1951038" indent="-347663" algn="l" defTabSz="457200" rtl="0" eaLnBrk="1" latinLnBrk="0" hangingPunct="1">
              <a:spcBef>
                <a:spcPct val="20000"/>
              </a:spcBef>
              <a:buClr>
                <a:schemeClr val="accent1"/>
              </a:buClr>
              <a:buFont typeface="Arial"/>
              <a:buChar char="»"/>
              <a:defRPr sz="12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marR="0" lvl="0" indent="0" algn="l" defTabSz="457200" rtl="0" eaLnBrk="1" fontAlgn="auto" latinLnBrk="0" hangingPunct="1">
              <a:lnSpc>
                <a:spcPct val="90000"/>
              </a:lnSpc>
              <a:spcBef>
                <a:spcPts val="300"/>
              </a:spcBef>
              <a:spcAft>
                <a:spcPts val="0"/>
              </a:spcAft>
              <a:buClr>
                <a:srgbClr val="5876BA"/>
              </a:buClr>
              <a:buSzTx/>
              <a:buFontTx/>
              <a:buNone/>
              <a:tabLst/>
              <a:defRPr/>
            </a:pPr>
            <a:r>
              <a:rPr kumimoji="0" lang="en-US" sz="800" b="0" i="0" u="none" strike="noStrike" kern="1200" cap="none" spc="0" normalizeH="0" baseline="30000" noProof="0" dirty="0" err="1">
                <a:ln>
                  <a:noFill/>
                </a:ln>
                <a:solidFill>
                  <a:srgbClr val="5B636D"/>
                </a:solidFill>
                <a:effectLst/>
                <a:uLnTx/>
                <a:uFillTx/>
                <a:latin typeface="Arial"/>
                <a:ea typeface="+mn-ea"/>
                <a:cs typeface="Arial"/>
              </a:rPr>
              <a:t>a</a:t>
            </a:r>
            <a:r>
              <a:rPr kumimoji="0" lang="en-US" sz="800" b="0" i="0" u="none" strike="noStrike" kern="1200" cap="none" spc="0" normalizeH="0" baseline="0" noProof="0" dirty="0" err="1">
                <a:ln>
                  <a:noFill/>
                </a:ln>
                <a:solidFill>
                  <a:srgbClr val="5B636D"/>
                </a:solidFill>
                <a:effectLst/>
                <a:uLnTx/>
                <a:uFillTx/>
                <a:latin typeface="Arial"/>
                <a:ea typeface="+mn-ea"/>
                <a:cs typeface="Arial"/>
              </a:rPr>
              <a:t>Concurrent</a:t>
            </a:r>
            <a:r>
              <a:rPr kumimoji="0" lang="en-US" sz="800" b="0" i="0" u="none" strike="noStrike" kern="1200" cap="none" spc="0" normalizeH="0" baseline="0" noProof="0" dirty="0">
                <a:ln>
                  <a:noFill/>
                </a:ln>
                <a:solidFill>
                  <a:srgbClr val="5B636D"/>
                </a:solidFill>
                <a:effectLst/>
                <a:uLnTx/>
                <a:uFillTx/>
                <a:latin typeface="Arial"/>
                <a:ea typeface="+mn-ea"/>
                <a:cs typeface="Arial"/>
              </a:rPr>
              <a:t> endocrine treatment allowed if HR+. Adjuvant radiation per standard institutional practice.</a:t>
            </a:r>
          </a:p>
          <a:p>
            <a:pPr marL="0" marR="0" lvl="0" indent="0" algn="l" defTabSz="457200" rtl="0" eaLnBrk="1" fontAlgn="auto" latinLnBrk="0" hangingPunct="1">
              <a:lnSpc>
                <a:spcPct val="90000"/>
              </a:lnSpc>
              <a:spcBef>
                <a:spcPts val="300"/>
              </a:spcBef>
              <a:spcAft>
                <a:spcPts val="0"/>
              </a:spcAft>
              <a:buClr>
                <a:srgbClr val="5876BA"/>
              </a:buClr>
              <a:buSzTx/>
              <a:buFontTx/>
              <a:buNone/>
              <a:tabLst/>
              <a:defRPr/>
            </a:pPr>
            <a:r>
              <a:rPr kumimoji="0" lang="en-US" sz="800" b="0" i="0" u="none" strike="noStrike" kern="1200" cap="none" spc="0" normalizeH="0" baseline="0" noProof="0" dirty="0">
                <a:ln>
                  <a:noFill/>
                </a:ln>
                <a:solidFill>
                  <a:srgbClr val="5B636D"/>
                </a:solidFill>
                <a:effectLst/>
                <a:uLnTx/>
                <a:uFillTx/>
                <a:latin typeface="Arial"/>
                <a:ea typeface="+mn-ea"/>
                <a:cs typeface="Arial"/>
              </a:rPr>
              <a:t>CD, cluster of differentiation; ER, estrogen receptor; FPI, first patient in; H, trastuzumab; HER2+, human epidermal growth factor receptor 2 positive; HR, hormone receptor; M, </a:t>
            </a:r>
            <a:r>
              <a:rPr kumimoji="0" lang="en-US" sz="800" b="0" i="0" u="none" strike="noStrike" kern="1200" cap="none" spc="0" normalizeH="0" baseline="0" noProof="0" dirty="0" err="1">
                <a:ln>
                  <a:noFill/>
                </a:ln>
                <a:solidFill>
                  <a:srgbClr val="5B636D"/>
                </a:solidFill>
                <a:effectLst/>
                <a:uLnTx/>
                <a:uFillTx/>
                <a:latin typeface="Arial"/>
                <a:ea typeface="+mn-ea"/>
                <a:cs typeface="Arial"/>
              </a:rPr>
              <a:t>margetuximab</a:t>
            </a:r>
            <a:r>
              <a:rPr kumimoji="0" lang="en-US" sz="800" b="0" i="0" u="none" strike="noStrike" kern="1200" cap="none" spc="0" normalizeH="0" baseline="0" noProof="0" dirty="0">
                <a:ln>
                  <a:noFill/>
                </a:ln>
                <a:solidFill>
                  <a:srgbClr val="5B636D"/>
                </a:solidFill>
                <a:effectLst/>
                <a:uLnTx/>
                <a:uFillTx/>
                <a:latin typeface="Arial"/>
                <a:ea typeface="+mn-ea"/>
                <a:cs typeface="Arial"/>
              </a:rPr>
              <a:t>; P, pertuzumab; PBMC, peripheral blood mononuclear cells; pCR, pathological complete response (defined as RCB [residual cancer burden]=0); PR, progesterone receptor; T, paclitaxel.</a:t>
            </a:r>
          </a:p>
        </p:txBody>
      </p:sp>
      <p:sp>
        <p:nvSpPr>
          <p:cNvPr id="7" name="Oval 6">
            <a:extLst>
              <a:ext uri="{FF2B5EF4-FFF2-40B4-BE49-F238E27FC236}">
                <a16:creationId xmlns:a16="http://schemas.microsoft.com/office/drawing/2014/main" id="{9420A97A-F1EC-4C09-BBF8-8A5523EBE725}"/>
              </a:ext>
            </a:extLst>
          </p:cNvPr>
          <p:cNvSpPr/>
          <p:nvPr/>
        </p:nvSpPr>
        <p:spPr>
          <a:xfrm>
            <a:off x="3461375" y="3057877"/>
            <a:ext cx="731520" cy="731520"/>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0" cap="none" spc="0" normalizeH="0" baseline="0" noProof="0">
                <a:ln>
                  <a:noFill/>
                </a:ln>
                <a:solidFill>
                  <a:srgbClr val="5B636D"/>
                </a:solidFill>
                <a:effectLst/>
                <a:uLnTx/>
                <a:uFillTx/>
                <a:latin typeface="Arial" panose="020B0604020202020204"/>
                <a:ea typeface="+mn-ea"/>
                <a:cs typeface="Calibri" pitchFamily="34" charset="0"/>
              </a:rPr>
              <a:t>2:1 R</a:t>
            </a:r>
          </a:p>
        </p:txBody>
      </p:sp>
      <p:pic>
        <p:nvPicPr>
          <p:cNvPr id="40" name="Picture 12">
            <a:extLst>
              <a:ext uri="{FF2B5EF4-FFF2-40B4-BE49-F238E27FC236}">
                <a16:creationId xmlns:a16="http://schemas.microsoft.com/office/drawing/2014/main" id="{4E097CA4-B3CD-A34D-9886-93B0CE7958E0}"/>
              </a:ext>
            </a:extLst>
          </p:cNvPr>
          <p:cNvPicPr>
            <a:picLocks noChangeAspect="1" noChangeArrowheads="1"/>
          </p:cNvPicPr>
          <p:nvPr/>
        </p:nvPicPr>
        <p:blipFill>
          <a:blip r:embed="rId3" cstate="print"/>
          <a:srcRect l="4736" t="22578" r="61612" b="57999"/>
          <a:stretch>
            <a:fillRect/>
          </a:stretch>
        </p:blipFill>
        <p:spPr bwMode="auto">
          <a:xfrm>
            <a:off x="9861630" y="5938877"/>
            <a:ext cx="2330370" cy="880221"/>
          </a:xfrm>
          <a:prstGeom prst="rect">
            <a:avLst/>
          </a:prstGeom>
          <a:noFill/>
          <a:ln w="9525" algn="ctr">
            <a:noFill/>
            <a:miter lim="800000"/>
            <a:headEnd/>
            <a:tailEnd/>
          </a:ln>
        </p:spPr>
      </p:pic>
      <p:sp>
        <p:nvSpPr>
          <p:cNvPr id="39" name="Rectangle 38">
            <a:extLst>
              <a:ext uri="{FF2B5EF4-FFF2-40B4-BE49-F238E27FC236}">
                <a16:creationId xmlns:a16="http://schemas.microsoft.com/office/drawing/2014/main" id="{1E33BC2E-D867-0C4E-AA1F-20ABDF451C7E}"/>
              </a:ext>
            </a:extLst>
          </p:cNvPr>
          <p:cNvSpPr/>
          <p:nvPr/>
        </p:nvSpPr>
        <p:spPr>
          <a:xfrm>
            <a:off x="9079901" y="5567801"/>
            <a:ext cx="3017172" cy="323165"/>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Courtesy of </a:t>
            </a:r>
            <a:r>
              <a:rPr kumimoji="0" lang="en-US" sz="1500" b="0" i="0" u="none" strike="noStrike" kern="1200" cap="none" spc="0" normalizeH="0" baseline="0" noProof="0" dirty="0">
                <a:ln>
                  <a:noFill/>
                </a:ln>
                <a:solidFill>
                  <a:srgbClr val="5B636D"/>
                </a:solidFill>
                <a:effectLst/>
                <a:uLnTx/>
                <a:uFillTx/>
                <a:latin typeface="Arial" panose="020B0604020202020204" pitchFamily="34" charset="0"/>
                <a:ea typeface="+mn-ea"/>
                <a:cs typeface="Arial" panose="020B0604020202020204" pitchFamily="34" charset="0"/>
              </a:rPr>
              <a:t>Ian E </a:t>
            </a:r>
            <a:r>
              <a:rPr kumimoji="0" lang="en-US" sz="1500" b="0" i="0" u="none" strike="noStrike" kern="1200" cap="none" spc="0" normalizeH="0" baseline="0" noProof="0" dirty="0" err="1">
                <a:ln>
                  <a:noFill/>
                </a:ln>
                <a:solidFill>
                  <a:srgbClr val="5B636D"/>
                </a:solidFill>
                <a:effectLst/>
                <a:uLnTx/>
                <a:uFillTx/>
                <a:latin typeface="Arial" panose="020B0604020202020204" pitchFamily="34" charset="0"/>
                <a:ea typeface="+mn-ea"/>
                <a:cs typeface="Arial" panose="020B0604020202020204" pitchFamily="34" charset="0"/>
              </a:rPr>
              <a:t>Krop</a:t>
            </a:r>
            <a:r>
              <a:rPr kumimoji="0" lang="en-US" sz="1500" b="0" i="0" u="none" strike="noStrike" kern="1200" cap="none" spc="0" normalizeH="0" baseline="0" noProof="0" dirty="0">
                <a:ln>
                  <a:noFill/>
                </a:ln>
                <a:solidFill>
                  <a:srgbClr val="5B636D"/>
                </a:solidFill>
                <a:effectLst/>
                <a:uLnTx/>
                <a:uFillTx/>
                <a:latin typeface="Arial" panose="020B0604020202020204" pitchFamily="34" charset="0"/>
                <a:ea typeface="+mn-ea"/>
                <a:cs typeface="Arial" panose="020B0604020202020204" pitchFamily="34" charset="0"/>
              </a:rPr>
              <a:t>, MD, PhD</a:t>
            </a:r>
            <a:endPar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34279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0578" y="1662365"/>
            <a:ext cx="8101629" cy="44020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Rectángulo"/>
          <p:cNvSpPr/>
          <p:nvPr/>
        </p:nvSpPr>
        <p:spPr>
          <a:xfrm>
            <a:off x="8607187" y="2695335"/>
            <a:ext cx="3439236" cy="238995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libri"/>
                <a:ea typeface="+mn-ea"/>
                <a:cs typeface="+mn-cs"/>
              </a:rPr>
              <a:t>– </a:t>
            </a:r>
            <a:r>
              <a:rPr kumimoji="0" lang="en-US" sz="2133" b="1" i="0" u="none" strike="noStrike" kern="1200" cap="none" spc="0" normalizeH="0" baseline="0" noProof="0" dirty="0">
                <a:ln>
                  <a:noFill/>
                </a:ln>
                <a:solidFill>
                  <a:prstClr val="black"/>
                </a:solidFill>
                <a:effectLst/>
                <a:uLnTx/>
                <a:uFillTx/>
                <a:latin typeface="Calibri"/>
                <a:ea typeface="+mn-ea"/>
                <a:cs typeface="+mn-cs"/>
              </a:rPr>
              <a:t>Inoperable</a:t>
            </a:r>
            <a:r>
              <a:rPr kumimoji="0" lang="en-US" sz="2133" b="0" i="0" u="none" strike="noStrike" kern="1200" cap="none" spc="0" normalizeH="0" baseline="0" noProof="0" dirty="0">
                <a:ln>
                  <a:noFill/>
                </a:ln>
                <a:solidFill>
                  <a:prstClr val="black"/>
                </a:solidFill>
                <a:effectLst/>
                <a:uLnTx/>
                <a:uFillTx/>
                <a:latin typeface="Calibri"/>
                <a:ea typeface="+mn-ea"/>
                <a:cs typeface="+mn-cs"/>
              </a:rPr>
              <a:t> breast cancer at presentation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libri"/>
                <a:ea typeface="+mn-ea"/>
                <a:cs typeface="+mn-cs"/>
              </a:rPr>
              <a:t>– Operable breast cancer at presentation with </a:t>
            </a:r>
            <a:r>
              <a:rPr kumimoji="0" lang="en-US" sz="2133" b="1" i="0" u="none" strike="noStrike" kern="1200" cap="none" spc="0" normalizeH="0" baseline="0" noProof="0" dirty="0">
                <a:ln>
                  <a:noFill/>
                </a:ln>
                <a:solidFill>
                  <a:prstClr val="black"/>
                </a:solidFill>
                <a:effectLst/>
                <a:uLnTx/>
                <a:uFillTx/>
                <a:latin typeface="Calibri"/>
                <a:ea typeface="+mn-ea"/>
                <a:cs typeface="+mn-cs"/>
              </a:rPr>
              <a:t>node–positive (ypN1-3) disease </a:t>
            </a:r>
            <a:r>
              <a:rPr kumimoji="0" lang="en-US" sz="2133" b="0" i="0" u="none" strike="noStrike" kern="1200" cap="none" spc="0" normalizeH="0" baseline="0" noProof="0" dirty="0">
                <a:ln>
                  <a:noFill/>
                </a:ln>
                <a:solidFill>
                  <a:prstClr val="black"/>
                </a:solidFill>
                <a:effectLst/>
                <a:uLnTx/>
                <a:uFillTx/>
                <a:latin typeface="Calibri"/>
                <a:ea typeface="+mn-ea"/>
                <a:cs typeface="+mn-cs"/>
              </a:rPr>
              <a:t>after neoadjuvant therapy</a:t>
            </a:r>
          </a:p>
        </p:txBody>
      </p:sp>
      <p:sp>
        <p:nvSpPr>
          <p:cNvPr id="7" name="Text Placeholder 4">
            <a:extLst>
              <a:ext uri="{FF2B5EF4-FFF2-40B4-BE49-F238E27FC236}">
                <a16:creationId xmlns:a16="http://schemas.microsoft.com/office/drawing/2014/main" id="{79117294-B3D9-4D42-A73A-6EC6D3233859}"/>
              </a:ext>
            </a:extLst>
          </p:cNvPr>
          <p:cNvSpPr txBox="1">
            <a:spLocks/>
          </p:cNvSpPr>
          <p:nvPr/>
        </p:nvSpPr>
        <p:spPr>
          <a:xfrm>
            <a:off x="0" y="9198"/>
            <a:ext cx="12192000" cy="35910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1000" b="1" kern="1200" smtClean="0">
                <a:solidFill>
                  <a:schemeClr val="tx1"/>
                </a:solidFill>
                <a:effectLst/>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San Antonio Breast Cancer Symposium</a:t>
            </a:r>
            <a:r>
              <a:rPr kumimoji="0" lang="en-US" sz="1400" b="0" i="0" u="none" strike="noStrike" kern="1200" cap="none" spc="0" normalizeH="0" baseline="2600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December 8-11, 2020</a:t>
            </a:r>
            <a:endPar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Footer Placeholder 4">
            <a:extLst>
              <a:ext uri="{FF2B5EF4-FFF2-40B4-BE49-F238E27FC236}">
                <a16:creationId xmlns:a16="http://schemas.microsoft.com/office/drawing/2014/main" id="{07578AD9-A277-45C4-B1FD-49117D598160}"/>
              </a:ext>
            </a:extLst>
          </p:cNvPr>
          <p:cNvSpPr txBox="1">
            <a:spLocks/>
          </p:cNvSpPr>
          <p:nvPr/>
        </p:nvSpPr>
        <p:spPr>
          <a:xfrm>
            <a:off x="0" y="6614584"/>
            <a:ext cx="12192000" cy="243417"/>
          </a:xfrm>
          <a:prstGeom prst="rect">
            <a:avLst/>
          </a:prstGeom>
        </p:spPr>
        <p:txBody>
          <a:bodyPr vert="horz" lIns="121920" tIns="60960" rIns="121920" bIns="60960" rtlCol="0" anchor="ctr"/>
          <a:lstStyle>
            <a:defPPr>
              <a:defRPr lang="en-US"/>
            </a:defPPr>
            <a:lvl1pPr marL="0" algn="l"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presentation is the intellectual property of the author/presenter. Contact them at </a:t>
            </a: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hlinkClick r:id="rId3"/>
              </a:rPr>
              <a:t>alprat@clinic.cat</a:t>
            </a: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permission to reprint and/or distribute.</a:t>
            </a:r>
          </a:p>
        </p:txBody>
      </p:sp>
      <p:sp>
        <p:nvSpPr>
          <p:cNvPr id="5" name="4 CuadroTexto"/>
          <p:cNvSpPr txBox="1"/>
          <p:nvPr/>
        </p:nvSpPr>
        <p:spPr>
          <a:xfrm>
            <a:off x="330578" y="6180458"/>
            <a:ext cx="2756139" cy="3181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67" b="0" i="0" u="none" strike="noStrike" kern="1200" cap="none" spc="0" normalizeH="0" baseline="0" noProof="0" dirty="0" err="1">
                <a:ln>
                  <a:noFill/>
                </a:ln>
                <a:solidFill>
                  <a:prstClr val="black"/>
                </a:solidFill>
                <a:effectLst/>
                <a:uLnTx/>
                <a:uFillTx/>
                <a:latin typeface="Calibri"/>
                <a:ea typeface="+mn-ea"/>
                <a:cs typeface="+mn-cs"/>
              </a:rPr>
              <a:t>Geyer</a:t>
            </a:r>
            <a:r>
              <a:rPr kumimoji="0" lang="es-ES" sz="1467" b="0" i="0" u="none" strike="noStrike" kern="1200" cap="none" spc="0" normalizeH="0" baseline="0" noProof="0" dirty="0">
                <a:ln>
                  <a:noFill/>
                </a:ln>
                <a:solidFill>
                  <a:prstClr val="black"/>
                </a:solidFill>
                <a:effectLst/>
                <a:uLnTx/>
                <a:uFillTx/>
                <a:latin typeface="Calibri"/>
                <a:ea typeface="+mn-ea"/>
                <a:cs typeface="+mn-cs"/>
              </a:rPr>
              <a:t> et al. SABCS 2020 OT-03-01</a:t>
            </a:r>
            <a:endParaRPr kumimoji="0" lang="en-US" sz="1467"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itle 1">
            <a:extLst>
              <a:ext uri="{FF2B5EF4-FFF2-40B4-BE49-F238E27FC236}">
                <a16:creationId xmlns:a16="http://schemas.microsoft.com/office/drawing/2014/main" id="{AEED0498-B47A-4814-9A7C-EDF244DAF243}"/>
              </a:ext>
            </a:extLst>
          </p:cNvPr>
          <p:cNvSpPr txBox="1">
            <a:spLocks noChangeArrowheads="1"/>
          </p:cNvSpPr>
          <p:nvPr/>
        </p:nvSpPr>
        <p:spPr bwMode="auto">
          <a:xfrm>
            <a:off x="248948" y="519364"/>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ctr" anchorCtr="0" compatLnSpc="1">
            <a:prstTxWarp prst="textNoShape">
              <a:avLst/>
            </a:prstTxWarp>
          </a:bodyPr>
          <a:lstStyle>
            <a:lvl1pPr algn="l" defTabSz="457200" rtl="0" eaLnBrk="1" fontAlgn="base" hangingPunct="1">
              <a:spcBef>
                <a:spcPct val="0"/>
              </a:spcBef>
              <a:spcAft>
                <a:spcPct val="0"/>
              </a:spcAft>
              <a:defRPr sz="3200" b="1" kern="1200">
                <a:solidFill>
                  <a:schemeClr val="tx1"/>
                </a:solidFill>
                <a:latin typeface="Arial Narrow"/>
                <a:ea typeface="MS PGothic" pitchFamily="34" charset="-128"/>
                <a:cs typeface="Arial Narrow"/>
              </a:defRPr>
            </a:lvl1pPr>
            <a:lvl2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2pPr>
            <a:lvl3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3pPr>
            <a:lvl4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4pPr>
            <a:lvl5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5pPr>
            <a:lvl6pPr marL="457200" algn="l" defTabSz="457200" rtl="0" eaLnBrk="1" fontAlgn="base" hangingPunct="1">
              <a:spcBef>
                <a:spcPct val="0"/>
              </a:spcBef>
              <a:spcAft>
                <a:spcPct val="0"/>
              </a:spcAft>
              <a:defRPr sz="4000" b="1">
                <a:solidFill>
                  <a:srgbClr val="81104F"/>
                </a:solidFill>
                <a:latin typeface="Arial Narrow" charset="0"/>
                <a:ea typeface="ＭＳ Ｐゴシック" charset="0"/>
              </a:defRPr>
            </a:lvl6pPr>
            <a:lvl7pPr marL="914400" algn="l" defTabSz="457200" rtl="0" eaLnBrk="1" fontAlgn="base" hangingPunct="1">
              <a:spcBef>
                <a:spcPct val="0"/>
              </a:spcBef>
              <a:spcAft>
                <a:spcPct val="0"/>
              </a:spcAft>
              <a:defRPr sz="4000" b="1">
                <a:solidFill>
                  <a:srgbClr val="81104F"/>
                </a:solidFill>
                <a:latin typeface="Arial Narrow" charset="0"/>
                <a:ea typeface="ＭＳ Ｐゴシック" charset="0"/>
              </a:defRPr>
            </a:lvl7pPr>
            <a:lvl8pPr marL="1371600" algn="l" defTabSz="457200" rtl="0" eaLnBrk="1" fontAlgn="base" hangingPunct="1">
              <a:spcBef>
                <a:spcPct val="0"/>
              </a:spcBef>
              <a:spcAft>
                <a:spcPct val="0"/>
              </a:spcAft>
              <a:defRPr sz="4000" b="1">
                <a:solidFill>
                  <a:srgbClr val="81104F"/>
                </a:solidFill>
                <a:latin typeface="Arial Narrow" charset="0"/>
                <a:ea typeface="ＭＳ Ｐゴシック" charset="0"/>
              </a:defRPr>
            </a:lvl8pPr>
            <a:lvl9pPr marL="1828800" algn="l" defTabSz="457200" rtl="0" eaLnBrk="1" fontAlgn="base" hangingPunct="1">
              <a:spcBef>
                <a:spcPct val="0"/>
              </a:spcBef>
              <a:spcAft>
                <a:spcPct val="0"/>
              </a:spcAft>
              <a:defRPr sz="4000" b="1">
                <a:solidFill>
                  <a:srgbClr val="81104F"/>
                </a:solidFill>
                <a:latin typeface="Arial Narrow" charset="0"/>
                <a:ea typeface="ＭＳ Ｐゴシック" charset="0"/>
              </a:defRPr>
            </a:lvl9pPr>
          </a:lstStyle>
          <a:p>
            <a:pPr marL="0" marR="0" lvl="0" indent="0" algn="l" defTabSz="609585" rtl="0" eaLnBrk="1" fontAlgn="base" latinLnBrk="0" hangingPunct="1">
              <a:lnSpc>
                <a:spcPct val="100000"/>
              </a:lnSpc>
              <a:spcBef>
                <a:spcPct val="0"/>
              </a:spcBef>
              <a:spcAft>
                <a:spcPct val="0"/>
              </a:spcAft>
              <a:buClrTx/>
              <a:buSzTx/>
              <a:buFontTx/>
              <a:buNone/>
              <a:tabLst/>
              <a:defRPr/>
            </a:pPr>
            <a:br>
              <a:rPr kumimoji="0" lang="en-US" altLang="en-US" sz="2667" b="0" i="0" u="none" strike="noStrike" kern="1200" cap="none" spc="0" normalizeH="0" baseline="0" noProof="0" dirty="0">
                <a:ln>
                  <a:noFill/>
                </a:ln>
                <a:solidFill>
                  <a:srgbClr val="0070C0"/>
                </a:solidFill>
                <a:effectLst/>
                <a:uLnTx/>
                <a:uFillTx/>
                <a:latin typeface="Arial" panose="020B0604020202020204" pitchFamily="34" charset="0"/>
                <a:ea typeface="MS PGothic" pitchFamily="34" charset="-128"/>
                <a:cs typeface="Arial" panose="020B0604020202020204" pitchFamily="34" charset="0"/>
              </a:rPr>
            </a:br>
            <a:r>
              <a:rPr kumimoji="0" lang="en-US" altLang="en-US" sz="3733" b="1" i="0" u="none" strike="noStrike" kern="1200" cap="all" spc="0" normalizeH="0" baseline="0" noProof="0" dirty="0">
                <a:ln>
                  <a:noFill/>
                </a:ln>
                <a:solidFill>
                  <a:srgbClr val="0070C0"/>
                </a:solidFill>
                <a:effectLst/>
                <a:uLnTx/>
                <a:uFillTx/>
                <a:latin typeface="Arial" panose="020B0604020202020204" pitchFamily="34" charset="0"/>
                <a:ea typeface="MS PGothic" pitchFamily="34" charset="-128"/>
                <a:cs typeface="Arial" panose="020B0604020202020204" pitchFamily="34" charset="0"/>
              </a:rPr>
              <a:t>DESTINY-B</a:t>
            </a:r>
            <a:r>
              <a:rPr kumimoji="0" lang="en-US" altLang="en-US" sz="3733" b="1" i="0" u="none" strike="noStrike" kern="1200" cap="none" spc="0" normalizeH="0" baseline="0" noProof="0" dirty="0">
                <a:ln>
                  <a:noFill/>
                </a:ln>
                <a:solidFill>
                  <a:srgbClr val="0070C0"/>
                </a:solidFill>
                <a:effectLst/>
                <a:uLnTx/>
                <a:uFillTx/>
                <a:latin typeface="Arial" panose="020B0604020202020204" pitchFamily="34" charset="0"/>
                <a:ea typeface="MS PGothic" pitchFamily="34" charset="-128"/>
                <a:cs typeface="Arial" panose="020B0604020202020204" pitchFamily="34" charset="0"/>
              </a:rPr>
              <a:t>reast05 phase 3 trial</a:t>
            </a:r>
            <a:br>
              <a:rPr kumimoji="0" lang="en-US" altLang="en-US" sz="3733" b="0" i="0" u="none" strike="noStrike" kern="1200" cap="all" spc="0" normalizeH="0" baseline="0" noProof="0" dirty="0">
                <a:ln>
                  <a:noFill/>
                </a:ln>
                <a:solidFill>
                  <a:srgbClr val="0070C0"/>
                </a:solidFill>
                <a:effectLst/>
                <a:uLnTx/>
                <a:uFillTx/>
                <a:latin typeface="Arial" panose="020B0604020202020204" pitchFamily="34" charset="0"/>
                <a:ea typeface="MS PGothic" pitchFamily="34" charset="-128"/>
                <a:cs typeface="Arial" panose="020B0604020202020204" pitchFamily="34" charset="0"/>
              </a:rPr>
            </a:br>
            <a:br>
              <a:rPr kumimoji="0" lang="en-US" altLang="en-US" sz="2667" b="0" i="1" u="none" strike="noStrike" kern="1200" cap="none" spc="0" normalizeH="0" baseline="0" noProof="0" dirty="0">
                <a:ln>
                  <a:noFill/>
                </a:ln>
                <a:solidFill>
                  <a:srgbClr val="0070C0"/>
                </a:solidFill>
                <a:effectLst/>
                <a:uLnTx/>
                <a:uFillTx/>
                <a:latin typeface="Arial" charset="0"/>
                <a:ea typeface="MS PGothic" pitchFamily="34" charset="-128"/>
                <a:cs typeface="Arial" charset="0"/>
              </a:rPr>
            </a:br>
            <a:endParaRPr kumimoji="0" lang="en-US" altLang="en-US" sz="2667" b="0" i="1" u="none" strike="noStrike" kern="1200" cap="none" spc="0" normalizeH="0" baseline="0" noProof="0" dirty="0">
              <a:ln>
                <a:noFill/>
              </a:ln>
              <a:solidFill>
                <a:srgbClr val="0070C0"/>
              </a:solidFill>
              <a:effectLst/>
              <a:uLnTx/>
              <a:uFillTx/>
              <a:latin typeface="Arial Narrow"/>
              <a:ea typeface="MS PGothic" pitchFamily="34" charset="-128"/>
              <a:cs typeface="Arial Narrow"/>
            </a:endParaRPr>
          </a:p>
        </p:txBody>
      </p:sp>
      <p:sp>
        <p:nvSpPr>
          <p:cNvPr id="11" name="TextBox 10">
            <a:extLst>
              <a:ext uri="{FF2B5EF4-FFF2-40B4-BE49-F238E27FC236}">
                <a16:creationId xmlns:a16="http://schemas.microsoft.com/office/drawing/2014/main" id="{E56C6FBA-2BA7-A74D-A093-DBF1A26F24FC}"/>
              </a:ext>
            </a:extLst>
          </p:cNvPr>
          <p:cNvSpPr txBox="1"/>
          <p:nvPr/>
        </p:nvSpPr>
        <p:spPr>
          <a:xfrm>
            <a:off x="1163452" y="6498558"/>
            <a:ext cx="9865096" cy="365077"/>
          </a:xfrm>
          <a:prstGeom prst="rect">
            <a:avLst/>
          </a:prstGeom>
          <a:solidFill>
            <a:schemeClr val="bg1"/>
          </a:solidFill>
        </p:spPr>
        <p:txBody>
          <a:bodyPr wrap="square" rtlCol="0">
            <a:spAutoFit/>
          </a:bodyPr>
          <a:lstStyle/>
          <a:p>
            <a:endParaRPr lang="en-US" dirty="0"/>
          </a:p>
        </p:txBody>
      </p:sp>
      <p:sp>
        <p:nvSpPr>
          <p:cNvPr id="9" name="Rectangle 8">
            <a:extLst>
              <a:ext uri="{FF2B5EF4-FFF2-40B4-BE49-F238E27FC236}">
                <a16:creationId xmlns:a16="http://schemas.microsoft.com/office/drawing/2014/main" id="{833FA71D-D75C-0B46-805B-68DBABCC57F0}"/>
              </a:ext>
            </a:extLst>
          </p:cNvPr>
          <p:cNvSpPr/>
          <p:nvPr/>
        </p:nvSpPr>
        <p:spPr>
          <a:xfrm>
            <a:off x="9079901" y="6291419"/>
            <a:ext cx="3017172" cy="323165"/>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Courtesy of </a:t>
            </a:r>
            <a: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Ian E </a:t>
            </a:r>
            <a:r>
              <a:rPr kumimoji="0" lang="en-US" sz="1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Krop</a:t>
            </a:r>
            <a: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MD, PhD</a:t>
            </a:r>
            <a:endPar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940479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83408"/>
            <a:ext cx="10358967" cy="897320"/>
          </a:xfrm>
        </p:spPr>
        <p:txBody>
          <a:bodyPr/>
          <a:lstStyle/>
          <a:p>
            <a:r>
              <a:rPr lang="en-US" sz="3200" dirty="0"/>
              <a:t>Dr Hamilton </a:t>
            </a:r>
            <a:r>
              <a:rPr lang="en-US" sz="3200" dirty="0">
                <a:solidFill>
                  <a:srgbClr val="0432FF"/>
                </a:solidFill>
              </a:rPr>
              <a:t>— Disclosures</a:t>
            </a:r>
          </a:p>
        </p:txBody>
      </p:sp>
      <p:graphicFrame>
        <p:nvGraphicFramePr>
          <p:cNvPr id="3" name="Table 2">
            <a:extLst>
              <a:ext uri="{FF2B5EF4-FFF2-40B4-BE49-F238E27FC236}">
                <a16:creationId xmlns:a16="http://schemas.microsoft.com/office/drawing/2014/main" id="{17EEBD4A-2374-A64B-8F45-399BD207A7C4}"/>
              </a:ext>
            </a:extLst>
          </p:cNvPr>
          <p:cNvGraphicFramePr>
            <a:graphicFrameLocks noGrp="1"/>
          </p:cNvGraphicFramePr>
          <p:nvPr/>
        </p:nvGraphicFramePr>
        <p:xfrm>
          <a:off x="912286" y="980728"/>
          <a:ext cx="10657184" cy="5071770"/>
        </p:xfrm>
        <a:graphic>
          <a:graphicData uri="http://schemas.openxmlformats.org/drawingml/2006/table">
            <a:tbl>
              <a:tblPr firstRow="1" bandRow="1">
                <a:tableStyleId>{F2DE63D5-997A-4646-A377-4702673A728D}</a:tableStyleId>
              </a:tblPr>
              <a:tblGrid>
                <a:gridCol w="2422843">
                  <a:extLst>
                    <a:ext uri="{9D8B030D-6E8A-4147-A177-3AD203B41FA5}">
                      <a16:colId xmlns:a16="http://schemas.microsoft.com/office/drawing/2014/main" val="554462400"/>
                    </a:ext>
                  </a:extLst>
                </a:gridCol>
                <a:gridCol w="8234341">
                  <a:extLst>
                    <a:ext uri="{9D8B030D-6E8A-4147-A177-3AD203B41FA5}">
                      <a16:colId xmlns:a16="http://schemas.microsoft.com/office/drawing/2014/main" val="1695023928"/>
                    </a:ext>
                  </a:extLst>
                </a:gridCol>
              </a:tblGrid>
              <a:tr h="703980">
                <a:tc>
                  <a:txBody>
                    <a:bodyPr/>
                    <a:lstStyle/>
                    <a:p>
                      <a:r>
                        <a:rPr lang="en-US" sz="1600" b="1" kern="1200" dirty="0">
                          <a:solidFill>
                            <a:schemeClr val="tx1"/>
                          </a:solidFill>
                          <a:effectLst/>
                          <a:latin typeface="+mn-lt"/>
                          <a:ea typeface="+mn-ea"/>
                          <a:cs typeface="+mn-cs"/>
                        </a:rPr>
                        <a:t>Advisory Committee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600" b="0" kern="1200" dirty="0">
                          <a:solidFill>
                            <a:schemeClr val="tx1"/>
                          </a:solidFill>
                          <a:effectLst/>
                          <a:latin typeface="+mn-lt"/>
                          <a:ea typeface="+mn-ea"/>
                          <a:cs typeface="+mn-cs"/>
                        </a:rPr>
                        <a:t>Boehringer Ingelheim Pharmaceuticals Inc, Daiichi Sankyo Inc, Eisai Inc, Genentech, a member of the Roche Group, Lilly, </a:t>
                      </a:r>
                      <a:r>
                        <a:rPr lang="en-US" sz="1600" b="0" kern="1200" dirty="0" err="1">
                          <a:solidFill>
                            <a:schemeClr val="tx1"/>
                          </a:solidFill>
                          <a:effectLst/>
                          <a:latin typeface="+mn-lt"/>
                          <a:ea typeface="+mn-ea"/>
                          <a:cs typeface="+mn-cs"/>
                        </a:rPr>
                        <a:t>Mersana</a:t>
                      </a:r>
                      <a:r>
                        <a:rPr lang="en-US" sz="1600" b="0" kern="1200" dirty="0">
                          <a:solidFill>
                            <a:schemeClr val="tx1"/>
                          </a:solidFill>
                          <a:effectLst/>
                          <a:latin typeface="+mn-lt"/>
                          <a:ea typeface="+mn-ea"/>
                          <a:cs typeface="+mn-cs"/>
                        </a:rPr>
                        <a:t> Therapeutics, Pfizer Inc, Puma Biotechnology Inc, </a:t>
                      </a:r>
                      <a:r>
                        <a:rPr lang="en-US" sz="1600" b="0" kern="1200" dirty="0" err="1">
                          <a:solidFill>
                            <a:schemeClr val="tx1"/>
                          </a:solidFill>
                          <a:effectLst/>
                          <a:latin typeface="+mn-lt"/>
                          <a:ea typeface="+mn-ea"/>
                          <a:cs typeface="+mn-cs"/>
                        </a:rPr>
                        <a:t>Seagen</a:t>
                      </a:r>
                      <a:r>
                        <a:rPr lang="en-US" sz="1600" b="0" kern="1200" dirty="0">
                          <a:solidFill>
                            <a:schemeClr val="tx1"/>
                          </a:solidFill>
                          <a:effectLst/>
                          <a:latin typeface="+mn-lt"/>
                          <a:ea typeface="+mn-ea"/>
                          <a:cs typeface="+mn-cs"/>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33472633"/>
                  </a:ext>
                </a:extLst>
              </a:tr>
              <a:tr h="325112">
                <a:tc>
                  <a:txBody>
                    <a:bodyPr/>
                    <a:lstStyle/>
                    <a:p>
                      <a:r>
                        <a:rPr lang="en-US" sz="1600" b="1" kern="1200" dirty="0">
                          <a:solidFill>
                            <a:schemeClr val="tx1"/>
                          </a:solidFill>
                          <a:effectLst/>
                          <a:latin typeface="+mn-lt"/>
                          <a:ea typeface="+mn-ea"/>
                          <a:cs typeface="+mn-cs"/>
                        </a:rPr>
                        <a:t>Consulting Agreement</a:t>
                      </a:r>
                      <a:endParaRPr lang="en-US" sz="160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600" b="0" kern="1200" dirty="0">
                          <a:solidFill>
                            <a:schemeClr val="tx1"/>
                          </a:solidFill>
                          <a:effectLst/>
                          <a:latin typeface="+mn-lt"/>
                          <a:ea typeface="+mn-ea"/>
                          <a:cs typeface="+mn-cs"/>
                        </a:rPr>
                        <a:t>Flatiron Health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96370210"/>
                  </a:ext>
                </a:extLst>
              </a:tr>
              <a:tr h="2525873">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600" b="1" kern="1200" dirty="0">
                          <a:solidFill>
                            <a:schemeClr val="tx1"/>
                          </a:solidFill>
                          <a:effectLst/>
                          <a:latin typeface="+mn-lt"/>
                          <a:ea typeface="+mn-ea"/>
                          <a:cs typeface="+mn-cs"/>
                        </a:rPr>
                        <a:t>Contracted Research</a:t>
                      </a:r>
                      <a:endParaRPr lang="en-US" sz="160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600" b="0" kern="1200" dirty="0">
                          <a:solidFill>
                            <a:schemeClr val="tx1"/>
                          </a:solidFill>
                          <a:effectLst/>
                          <a:latin typeface="+mn-lt"/>
                          <a:ea typeface="+mn-ea"/>
                          <a:cs typeface="+mn-cs"/>
                        </a:rPr>
                        <a:t>AbbVie Inc, </a:t>
                      </a:r>
                      <a:r>
                        <a:rPr lang="en-US" sz="1600" b="0" kern="1200" dirty="0" err="1">
                          <a:solidFill>
                            <a:schemeClr val="tx1"/>
                          </a:solidFill>
                          <a:effectLst/>
                          <a:latin typeface="+mn-lt"/>
                          <a:ea typeface="+mn-ea"/>
                          <a:cs typeface="+mn-cs"/>
                        </a:rPr>
                        <a:t>Acerta</a:t>
                      </a:r>
                      <a:r>
                        <a:rPr lang="en-US" sz="1600" b="0" kern="1200" dirty="0">
                          <a:solidFill>
                            <a:schemeClr val="tx1"/>
                          </a:solidFill>
                          <a:effectLst/>
                          <a:latin typeface="+mn-lt"/>
                          <a:ea typeface="+mn-ea"/>
                          <a:cs typeface="+mn-cs"/>
                        </a:rPr>
                        <a:t> Pharma — A member of the AstraZeneca Group, </a:t>
                      </a:r>
                      <a:r>
                        <a:rPr lang="en-US" sz="1600" b="0" kern="1200" dirty="0" err="1">
                          <a:solidFill>
                            <a:schemeClr val="tx1"/>
                          </a:solidFill>
                          <a:effectLst/>
                          <a:latin typeface="+mn-lt"/>
                          <a:ea typeface="+mn-ea"/>
                          <a:cs typeface="+mn-cs"/>
                        </a:rPr>
                        <a:t>ArQule</a:t>
                      </a:r>
                      <a:r>
                        <a:rPr lang="en-US" sz="1600" b="0" kern="1200" dirty="0">
                          <a:solidFill>
                            <a:schemeClr val="tx1"/>
                          </a:solidFill>
                          <a:effectLst/>
                          <a:latin typeface="+mn-lt"/>
                          <a:ea typeface="+mn-ea"/>
                          <a:cs typeface="+mn-cs"/>
                        </a:rPr>
                        <a:t> Inc, AstraZeneca Pharmaceuticals LP, </a:t>
                      </a:r>
                      <a:r>
                        <a:rPr lang="en-US" sz="1600" b="0" kern="1200" dirty="0" err="1">
                          <a:solidFill>
                            <a:schemeClr val="tx1"/>
                          </a:solidFill>
                          <a:effectLst/>
                          <a:latin typeface="+mn-lt"/>
                          <a:ea typeface="+mn-ea"/>
                          <a:cs typeface="+mn-cs"/>
                        </a:rPr>
                        <a:t>BerGenBio</a:t>
                      </a:r>
                      <a:r>
                        <a:rPr lang="en-US" sz="1600" b="0" kern="1200" dirty="0">
                          <a:solidFill>
                            <a:schemeClr val="tx1"/>
                          </a:solidFill>
                          <a:effectLst/>
                          <a:latin typeface="+mn-lt"/>
                          <a:ea typeface="+mn-ea"/>
                          <a:cs typeface="+mn-cs"/>
                        </a:rPr>
                        <a:t> ASA, Boehringer Ingelheim Pharmaceuticals Inc, Clovis Oncology, </a:t>
                      </a:r>
                      <a:r>
                        <a:rPr lang="en-US" sz="1600" b="0" kern="1200" dirty="0" err="1">
                          <a:solidFill>
                            <a:schemeClr val="tx1"/>
                          </a:solidFill>
                          <a:effectLst/>
                          <a:latin typeface="+mn-lt"/>
                          <a:ea typeface="+mn-ea"/>
                          <a:cs typeface="+mn-cs"/>
                        </a:rPr>
                        <a:t>Curis</a:t>
                      </a:r>
                      <a:r>
                        <a:rPr lang="en-US" sz="1600" b="0" kern="1200" dirty="0">
                          <a:solidFill>
                            <a:schemeClr val="tx1"/>
                          </a:solidFill>
                          <a:effectLst/>
                          <a:latin typeface="+mn-lt"/>
                          <a:ea typeface="+mn-ea"/>
                          <a:cs typeface="+mn-cs"/>
                        </a:rPr>
                        <a:t> Inc, </a:t>
                      </a:r>
                      <a:r>
                        <a:rPr lang="en-US" sz="1600" b="0" kern="1200" dirty="0" err="1">
                          <a:solidFill>
                            <a:schemeClr val="tx1"/>
                          </a:solidFill>
                          <a:effectLst/>
                          <a:latin typeface="+mn-lt"/>
                          <a:ea typeface="+mn-ea"/>
                          <a:cs typeface="+mn-cs"/>
                        </a:rPr>
                        <a:t>CytomX</a:t>
                      </a:r>
                      <a:r>
                        <a:rPr lang="en-US" sz="1600" b="0" kern="1200" dirty="0">
                          <a:solidFill>
                            <a:schemeClr val="tx1"/>
                          </a:solidFill>
                          <a:effectLst/>
                          <a:latin typeface="+mn-lt"/>
                          <a:ea typeface="+mn-ea"/>
                          <a:cs typeface="+mn-cs"/>
                        </a:rPr>
                        <a:t> Therapeutics, Daiichi Sankyo Inc, </a:t>
                      </a:r>
                      <a:r>
                        <a:rPr lang="en-US" sz="1600" b="0" kern="1200" dirty="0" err="1">
                          <a:solidFill>
                            <a:schemeClr val="tx1"/>
                          </a:solidFill>
                          <a:effectLst/>
                          <a:latin typeface="+mn-lt"/>
                          <a:ea typeface="+mn-ea"/>
                          <a:cs typeface="+mn-cs"/>
                        </a:rPr>
                        <a:t>eFFECTOR</a:t>
                      </a:r>
                      <a:r>
                        <a:rPr lang="en-US" sz="1600" b="0" kern="1200" dirty="0">
                          <a:solidFill>
                            <a:schemeClr val="tx1"/>
                          </a:solidFill>
                          <a:effectLst/>
                          <a:latin typeface="+mn-lt"/>
                          <a:ea typeface="+mn-ea"/>
                          <a:cs typeface="+mn-cs"/>
                        </a:rPr>
                        <a:t> Therapeutics Inc, Eisai Inc, EMD Serono Inc, FUJIFILM Pharmaceuticals USA Inc, Genentech, a member of the Roche Group, H3 Biomedicine, Hutchison </a:t>
                      </a:r>
                      <a:r>
                        <a:rPr lang="en-US" sz="1600" b="0" kern="1200" dirty="0" err="1">
                          <a:solidFill>
                            <a:schemeClr val="tx1"/>
                          </a:solidFill>
                          <a:effectLst/>
                          <a:latin typeface="+mn-lt"/>
                          <a:ea typeface="+mn-ea"/>
                          <a:cs typeface="+mn-cs"/>
                        </a:rPr>
                        <a:t>MediPharma</a:t>
                      </a:r>
                      <a:r>
                        <a:rPr lang="en-US" sz="1600" b="0" kern="1200" dirty="0">
                          <a:solidFill>
                            <a:schemeClr val="tx1"/>
                          </a:solidFill>
                          <a:effectLst/>
                          <a:latin typeface="+mn-lt"/>
                          <a:ea typeface="+mn-ea"/>
                          <a:cs typeface="+mn-cs"/>
                        </a:rPr>
                        <a:t>, </a:t>
                      </a:r>
                      <a:r>
                        <a:rPr lang="en-US" sz="1600" b="0" kern="1200" dirty="0" err="1">
                          <a:solidFill>
                            <a:schemeClr val="tx1"/>
                          </a:solidFill>
                          <a:effectLst/>
                          <a:latin typeface="+mn-lt"/>
                          <a:ea typeface="+mn-ea"/>
                          <a:cs typeface="+mn-cs"/>
                        </a:rPr>
                        <a:t>Immunomedics</a:t>
                      </a:r>
                      <a:r>
                        <a:rPr lang="en-US" sz="1600" b="0" kern="1200" dirty="0">
                          <a:solidFill>
                            <a:schemeClr val="tx1"/>
                          </a:solidFill>
                          <a:effectLst/>
                          <a:latin typeface="+mn-lt"/>
                          <a:ea typeface="+mn-ea"/>
                          <a:cs typeface="+mn-cs"/>
                        </a:rPr>
                        <a:t> Inc, </a:t>
                      </a:r>
                      <a:r>
                        <a:rPr lang="en-US" sz="1600" b="0" kern="1200" dirty="0" err="1">
                          <a:solidFill>
                            <a:schemeClr val="tx1"/>
                          </a:solidFill>
                          <a:effectLst/>
                          <a:latin typeface="+mn-lt"/>
                          <a:ea typeface="+mn-ea"/>
                          <a:cs typeface="+mn-cs"/>
                        </a:rPr>
                        <a:t>InventisBio</a:t>
                      </a:r>
                      <a:r>
                        <a:rPr lang="en-US" sz="1600" b="0" kern="1200" dirty="0">
                          <a:solidFill>
                            <a:schemeClr val="tx1"/>
                          </a:solidFill>
                          <a:effectLst/>
                          <a:latin typeface="+mn-lt"/>
                          <a:ea typeface="+mn-ea"/>
                          <a:cs typeface="+mn-cs"/>
                        </a:rPr>
                        <a:t>, </a:t>
                      </a:r>
                      <a:r>
                        <a:rPr lang="en-US" sz="1600" b="0" kern="1200" dirty="0" err="1">
                          <a:solidFill>
                            <a:schemeClr val="tx1"/>
                          </a:solidFill>
                          <a:effectLst/>
                          <a:latin typeface="+mn-lt"/>
                          <a:ea typeface="+mn-ea"/>
                          <a:cs typeface="+mn-cs"/>
                        </a:rPr>
                        <a:t>Kadmon</a:t>
                      </a:r>
                      <a:r>
                        <a:rPr lang="en-US" sz="1600" b="0" kern="1200" dirty="0">
                          <a:solidFill>
                            <a:schemeClr val="tx1"/>
                          </a:solidFill>
                          <a:effectLst/>
                          <a:latin typeface="+mn-lt"/>
                          <a:ea typeface="+mn-ea"/>
                          <a:cs typeface="+mn-cs"/>
                        </a:rPr>
                        <a:t> Corporation, Leap Therapeutics Inc, Lilly, </a:t>
                      </a:r>
                      <a:r>
                        <a:rPr lang="en-US" sz="1600" b="0" kern="1200" dirty="0" err="1">
                          <a:solidFill>
                            <a:schemeClr val="tx1"/>
                          </a:solidFill>
                          <a:effectLst/>
                          <a:latin typeface="+mn-lt"/>
                          <a:ea typeface="+mn-ea"/>
                          <a:cs typeface="+mn-cs"/>
                        </a:rPr>
                        <a:t>Lycera</a:t>
                      </a:r>
                      <a:r>
                        <a:rPr lang="en-US" sz="1600" b="0" kern="1200" dirty="0">
                          <a:solidFill>
                            <a:schemeClr val="tx1"/>
                          </a:solidFill>
                          <a:effectLst/>
                          <a:latin typeface="+mn-lt"/>
                          <a:ea typeface="+mn-ea"/>
                          <a:cs typeface="+mn-cs"/>
                        </a:rPr>
                        <a:t>, </a:t>
                      </a:r>
                      <a:r>
                        <a:rPr lang="en-US" sz="1600" b="0" kern="1200" dirty="0" err="1">
                          <a:solidFill>
                            <a:schemeClr val="tx1"/>
                          </a:solidFill>
                          <a:effectLst/>
                          <a:latin typeface="+mn-lt"/>
                          <a:ea typeface="+mn-ea"/>
                          <a:cs typeface="+mn-cs"/>
                        </a:rPr>
                        <a:t>MacroGenics</a:t>
                      </a:r>
                      <a:r>
                        <a:rPr lang="en-US" sz="1600" b="0" kern="1200" dirty="0">
                          <a:solidFill>
                            <a:schemeClr val="tx1"/>
                          </a:solidFill>
                          <a:effectLst/>
                          <a:latin typeface="+mn-lt"/>
                          <a:ea typeface="+mn-ea"/>
                          <a:cs typeface="+mn-cs"/>
                        </a:rPr>
                        <a:t> Inc, Mallinckrodt Pharmaceuticals, Marker Therapeutics Inc, </a:t>
                      </a:r>
                      <a:r>
                        <a:rPr lang="en-US" sz="1600" b="0" kern="1200" dirty="0" err="1">
                          <a:solidFill>
                            <a:schemeClr val="tx1"/>
                          </a:solidFill>
                          <a:effectLst/>
                          <a:latin typeface="+mn-lt"/>
                          <a:ea typeface="+mn-ea"/>
                          <a:cs typeface="+mn-cs"/>
                        </a:rPr>
                        <a:t>Medivation</a:t>
                      </a:r>
                      <a:r>
                        <a:rPr lang="en-US" sz="1600" b="0" kern="1200" dirty="0">
                          <a:solidFill>
                            <a:schemeClr val="tx1"/>
                          </a:solidFill>
                          <a:effectLst/>
                          <a:latin typeface="+mn-lt"/>
                          <a:ea typeface="+mn-ea"/>
                          <a:cs typeface="+mn-cs"/>
                        </a:rPr>
                        <a:t> Inc, a Pfizer Company, </a:t>
                      </a:r>
                      <a:r>
                        <a:rPr lang="en-US" sz="1600" b="0" kern="1200" dirty="0" err="1">
                          <a:solidFill>
                            <a:schemeClr val="tx1"/>
                          </a:solidFill>
                          <a:effectLst/>
                          <a:latin typeface="+mn-lt"/>
                          <a:ea typeface="+mn-ea"/>
                          <a:cs typeface="+mn-cs"/>
                        </a:rPr>
                        <a:t>Mersana</a:t>
                      </a:r>
                      <a:r>
                        <a:rPr lang="en-US" sz="1600" b="0" kern="1200" dirty="0">
                          <a:solidFill>
                            <a:schemeClr val="tx1"/>
                          </a:solidFill>
                          <a:effectLst/>
                          <a:latin typeface="+mn-lt"/>
                          <a:ea typeface="+mn-ea"/>
                          <a:cs typeface="+mn-cs"/>
                        </a:rPr>
                        <a:t> Therapeutics, </a:t>
                      </a:r>
                      <a:r>
                        <a:rPr lang="en-US" sz="1600" b="0" kern="1200" dirty="0" err="1">
                          <a:solidFill>
                            <a:schemeClr val="tx1"/>
                          </a:solidFill>
                          <a:effectLst/>
                          <a:latin typeface="+mn-lt"/>
                          <a:ea typeface="+mn-ea"/>
                          <a:cs typeface="+mn-cs"/>
                        </a:rPr>
                        <a:t>Merus</a:t>
                      </a:r>
                      <a:r>
                        <a:rPr lang="en-US" sz="1600" b="0" kern="1200" dirty="0">
                          <a:solidFill>
                            <a:schemeClr val="tx1"/>
                          </a:solidFill>
                          <a:effectLst/>
                          <a:latin typeface="+mn-lt"/>
                          <a:ea typeface="+mn-ea"/>
                          <a:cs typeface="+mn-cs"/>
                        </a:rPr>
                        <a:t> BV, Novartis, </a:t>
                      </a:r>
                      <a:r>
                        <a:rPr lang="en-US" sz="1600" b="0" kern="1200" dirty="0" err="1">
                          <a:solidFill>
                            <a:schemeClr val="tx1"/>
                          </a:solidFill>
                          <a:effectLst/>
                          <a:latin typeface="+mn-lt"/>
                          <a:ea typeface="+mn-ea"/>
                          <a:cs typeface="+mn-cs"/>
                        </a:rPr>
                        <a:t>NuCana</a:t>
                      </a:r>
                      <a:r>
                        <a:rPr lang="en-US" sz="1600" b="0" kern="1200" dirty="0">
                          <a:solidFill>
                            <a:schemeClr val="tx1"/>
                          </a:solidFill>
                          <a:effectLst/>
                          <a:latin typeface="+mn-lt"/>
                          <a:ea typeface="+mn-ea"/>
                          <a:cs typeface="+mn-cs"/>
                        </a:rPr>
                        <a:t>, </a:t>
                      </a:r>
                      <a:r>
                        <a:rPr lang="en-US" sz="1600" b="0" kern="1200" dirty="0" err="1">
                          <a:solidFill>
                            <a:schemeClr val="tx1"/>
                          </a:solidFill>
                          <a:effectLst/>
                          <a:latin typeface="+mn-lt"/>
                          <a:ea typeface="+mn-ea"/>
                          <a:cs typeface="+mn-cs"/>
                        </a:rPr>
                        <a:t>OncoMed</a:t>
                      </a:r>
                      <a:r>
                        <a:rPr lang="en-US" sz="1600" b="0" kern="1200" dirty="0">
                          <a:solidFill>
                            <a:schemeClr val="tx1"/>
                          </a:solidFill>
                          <a:effectLst/>
                          <a:latin typeface="+mn-lt"/>
                          <a:ea typeface="+mn-ea"/>
                          <a:cs typeface="+mn-cs"/>
                        </a:rPr>
                        <a:t> Pharmaceuticals Inc, Pfizer Inc, </a:t>
                      </a:r>
                      <a:r>
                        <a:rPr lang="en-US" sz="1600" b="0" kern="1200" dirty="0" err="1">
                          <a:solidFill>
                            <a:schemeClr val="tx1"/>
                          </a:solidFill>
                          <a:effectLst/>
                          <a:latin typeface="+mn-lt"/>
                          <a:ea typeface="+mn-ea"/>
                          <a:cs typeface="+mn-cs"/>
                        </a:rPr>
                        <a:t>PharmaMar</a:t>
                      </a:r>
                      <a:r>
                        <a:rPr lang="en-US" sz="1600" b="0" kern="1200" dirty="0">
                          <a:solidFill>
                            <a:schemeClr val="tx1"/>
                          </a:solidFill>
                          <a:effectLst/>
                          <a:latin typeface="+mn-lt"/>
                          <a:ea typeface="+mn-ea"/>
                          <a:cs typeface="+mn-cs"/>
                        </a:rPr>
                        <a:t>, Radius Health Inc, Regeneron Pharmaceuticals Inc, </a:t>
                      </a:r>
                      <a:r>
                        <a:rPr lang="en-US" sz="1600" b="0" kern="1200" dirty="0" err="1">
                          <a:solidFill>
                            <a:schemeClr val="tx1"/>
                          </a:solidFill>
                          <a:effectLst/>
                          <a:latin typeface="+mn-lt"/>
                          <a:ea typeface="+mn-ea"/>
                          <a:cs typeface="+mn-cs"/>
                        </a:rPr>
                        <a:t>Rgenix</a:t>
                      </a:r>
                      <a:r>
                        <a:rPr lang="en-US" sz="1600" b="0" kern="1200" dirty="0">
                          <a:solidFill>
                            <a:schemeClr val="tx1"/>
                          </a:solidFill>
                          <a:effectLst/>
                          <a:latin typeface="+mn-lt"/>
                          <a:ea typeface="+mn-ea"/>
                          <a:cs typeface="+mn-cs"/>
                        </a:rPr>
                        <a:t>, </a:t>
                      </a:r>
                      <a:r>
                        <a:rPr lang="en-US" sz="1600" b="0" kern="1200" dirty="0" err="1">
                          <a:solidFill>
                            <a:schemeClr val="tx1"/>
                          </a:solidFill>
                          <a:effectLst/>
                          <a:latin typeface="+mn-lt"/>
                          <a:ea typeface="+mn-ea"/>
                          <a:cs typeface="+mn-cs"/>
                        </a:rPr>
                        <a:t>Seagen</a:t>
                      </a:r>
                      <a:r>
                        <a:rPr lang="en-US" sz="1600" b="0" kern="1200" dirty="0">
                          <a:solidFill>
                            <a:schemeClr val="tx1"/>
                          </a:solidFill>
                          <a:effectLst/>
                          <a:latin typeface="+mn-lt"/>
                          <a:ea typeface="+mn-ea"/>
                          <a:cs typeface="+mn-cs"/>
                        </a:rPr>
                        <a:t> Inc, </a:t>
                      </a:r>
                      <a:r>
                        <a:rPr lang="en-US" sz="1600" b="0" kern="1200" dirty="0" err="1">
                          <a:solidFill>
                            <a:schemeClr val="tx1"/>
                          </a:solidFill>
                          <a:effectLst/>
                          <a:latin typeface="+mn-lt"/>
                          <a:ea typeface="+mn-ea"/>
                          <a:cs typeface="+mn-cs"/>
                        </a:rPr>
                        <a:t>Stemcentrx</a:t>
                      </a:r>
                      <a:r>
                        <a:rPr lang="en-US" sz="1600" b="0" kern="1200" dirty="0">
                          <a:solidFill>
                            <a:schemeClr val="tx1"/>
                          </a:solidFill>
                          <a:effectLst/>
                          <a:latin typeface="+mn-lt"/>
                          <a:ea typeface="+mn-ea"/>
                          <a:cs typeface="+mn-cs"/>
                        </a:rPr>
                        <a:t>, </a:t>
                      </a:r>
                      <a:r>
                        <a:rPr lang="en-US" sz="1600" b="0" kern="1200" dirty="0" err="1">
                          <a:solidFill>
                            <a:schemeClr val="tx1"/>
                          </a:solidFill>
                          <a:effectLst/>
                          <a:latin typeface="+mn-lt"/>
                          <a:ea typeface="+mn-ea"/>
                          <a:cs typeface="+mn-cs"/>
                        </a:rPr>
                        <a:t>Syndax</a:t>
                      </a:r>
                      <a:r>
                        <a:rPr lang="en-US" sz="1600" b="0" kern="1200" dirty="0">
                          <a:solidFill>
                            <a:schemeClr val="tx1"/>
                          </a:solidFill>
                          <a:effectLst/>
                          <a:latin typeface="+mn-lt"/>
                          <a:ea typeface="+mn-ea"/>
                          <a:cs typeface="+mn-cs"/>
                        </a:rPr>
                        <a:t> Pharmaceuticals Inc, Syros Pharmaceuticals Inc, Taiho Oncology Inc, Takeda Oncology, </a:t>
                      </a:r>
                      <a:r>
                        <a:rPr lang="en-US" sz="1600" b="0" kern="1200" dirty="0" err="1">
                          <a:solidFill>
                            <a:schemeClr val="tx1"/>
                          </a:solidFill>
                          <a:effectLst/>
                          <a:latin typeface="+mn-lt"/>
                          <a:ea typeface="+mn-ea"/>
                          <a:cs typeface="+mn-cs"/>
                        </a:rPr>
                        <a:t>Tesaro</a:t>
                      </a:r>
                      <a:r>
                        <a:rPr lang="en-US" sz="1600" b="0" kern="1200" dirty="0">
                          <a:solidFill>
                            <a:schemeClr val="tx1"/>
                          </a:solidFill>
                          <a:effectLst/>
                          <a:latin typeface="+mn-lt"/>
                          <a:ea typeface="+mn-ea"/>
                          <a:cs typeface="+mn-cs"/>
                        </a:rPr>
                        <a:t>, A GSK Company, </a:t>
                      </a:r>
                      <a:r>
                        <a:rPr lang="en-US" sz="1600" b="0" kern="1200" dirty="0" err="1">
                          <a:solidFill>
                            <a:schemeClr val="tx1"/>
                          </a:solidFill>
                          <a:effectLst/>
                          <a:latin typeface="+mn-lt"/>
                          <a:ea typeface="+mn-ea"/>
                          <a:cs typeface="+mn-cs"/>
                        </a:rPr>
                        <a:t>TetraLogic</a:t>
                      </a:r>
                      <a:r>
                        <a:rPr lang="en-US" sz="1600" b="0" kern="1200" dirty="0">
                          <a:solidFill>
                            <a:schemeClr val="tx1"/>
                          </a:solidFill>
                          <a:effectLst/>
                          <a:latin typeface="+mn-lt"/>
                          <a:ea typeface="+mn-ea"/>
                          <a:cs typeface="+mn-cs"/>
                        </a:rPr>
                        <a:t> Pharmaceuticals, </a:t>
                      </a:r>
                      <a:r>
                        <a:rPr lang="en-US" sz="1600" b="0" kern="1200" dirty="0" err="1">
                          <a:solidFill>
                            <a:schemeClr val="tx1"/>
                          </a:solidFill>
                          <a:effectLst/>
                          <a:latin typeface="+mn-lt"/>
                          <a:ea typeface="+mn-ea"/>
                          <a:cs typeface="+mn-cs"/>
                        </a:rPr>
                        <a:t>Verastem</a:t>
                      </a:r>
                      <a:r>
                        <a:rPr lang="en-US" sz="1600" b="0" kern="1200" dirty="0">
                          <a:solidFill>
                            <a:schemeClr val="tx1"/>
                          </a:solidFill>
                          <a:effectLst/>
                          <a:latin typeface="+mn-lt"/>
                          <a:ea typeface="+mn-ea"/>
                          <a:cs typeface="+mn-cs"/>
                        </a:rPr>
                        <a:t> Inc, </a:t>
                      </a:r>
                      <a:r>
                        <a:rPr lang="en-US" sz="1600" b="0" kern="1200" dirty="0" err="1">
                          <a:solidFill>
                            <a:schemeClr val="tx1"/>
                          </a:solidFill>
                          <a:effectLst/>
                          <a:latin typeface="+mn-lt"/>
                          <a:ea typeface="+mn-ea"/>
                          <a:cs typeface="+mn-cs"/>
                        </a:rPr>
                        <a:t>Zymeworks</a:t>
                      </a:r>
                      <a:endParaRPr lang="en-US" sz="16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30177671"/>
                  </a:ext>
                </a:extLst>
              </a:tr>
              <a:tr h="1291858">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600" b="1" kern="1200" dirty="0">
                          <a:solidFill>
                            <a:schemeClr val="tx1"/>
                          </a:solidFill>
                          <a:effectLst/>
                          <a:latin typeface="+mn-lt"/>
                          <a:ea typeface="+mn-ea"/>
                          <a:cs typeface="+mn-cs"/>
                        </a:rPr>
                        <a:t>Travel/Accommodations/</a:t>
                      </a:r>
                      <a:br>
                        <a:rPr lang="en-US" sz="1600" b="1" kern="1200" dirty="0">
                          <a:solidFill>
                            <a:schemeClr val="tx1"/>
                          </a:solidFill>
                          <a:effectLst/>
                          <a:latin typeface="+mn-lt"/>
                          <a:ea typeface="+mn-ea"/>
                          <a:cs typeface="+mn-cs"/>
                        </a:rPr>
                      </a:br>
                      <a:r>
                        <a:rPr lang="en-US" sz="1600" b="1" kern="1200" dirty="0">
                          <a:solidFill>
                            <a:schemeClr val="tx1"/>
                          </a:solidFill>
                          <a:effectLst/>
                          <a:latin typeface="+mn-lt"/>
                          <a:ea typeface="+mn-ea"/>
                          <a:cs typeface="+mn-cs"/>
                        </a:rPr>
                        <a:t>Expenses (payment or reimbursement of actual expenses)</a:t>
                      </a:r>
                      <a:endParaRPr lang="en-US" sz="160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600" b="0" kern="1200" dirty="0">
                          <a:solidFill>
                            <a:schemeClr val="tx1"/>
                          </a:solidFill>
                          <a:effectLst/>
                          <a:latin typeface="+mn-lt"/>
                          <a:ea typeface="+mn-ea"/>
                          <a:cs typeface="+mn-cs"/>
                        </a:rPr>
                        <a:t>Amgen Inc, AstraZeneca Pharmaceuticals LP, Bayer HealthCare Pharmaceuticals, Bristol-Myers Squibb Company, Clovis Oncology, Eisai Inc, Foundation Medicine, Genentech, a member of the Roche Group, Genzyme Corporation, Guardant Health, </a:t>
                      </a:r>
                      <a:r>
                        <a:rPr lang="en-US" sz="1600" b="0" kern="1200" dirty="0" err="1">
                          <a:solidFill>
                            <a:schemeClr val="tx1"/>
                          </a:solidFill>
                          <a:effectLst/>
                          <a:latin typeface="+mn-lt"/>
                          <a:ea typeface="+mn-ea"/>
                          <a:cs typeface="+mn-cs"/>
                        </a:rPr>
                        <a:t>Helsinn</a:t>
                      </a:r>
                      <a:r>
                        <a:rPr lang="en-US" sz="1600" b="0" kern="1200" dirty="0">
                          <a:solidFill>
                            <a:schemeClr val="tx1"/>
                          </a:solidFill>
                          <a:effectLst/>
                          <a:latin typeface="+mn-lt"/>
                          <a:ea typeface="+mn-ea"/>
                          <a:cs typeface="+mn-cs"/>
                        </a:rPr>
                        <a:t> Healthcare SA, Heron Therapeutics, Lexicon Pharmaceuticals Inc, Lilly, </a:t>
                      </a:r>
                      <a:r>
                        <a:rPr lang="en-US" sz="1600" b="0" kern="1200" dirty="0" err="1">
                          <a:solidFill>
                            <a:schemeClr val="tx1"/>
                          </a:solidFill>
                          <a:effectLst/>
                          <a:latin typeface="+mn-lt"/>
                          <a:ea typeface="+mn-ea"/>
                          <a:cs typeface="+mn-cs"/>
                        </a:rPr>
                        <a:t>Medivation</a:t>
                      </a:r>
                      <a:r>
                        <a:rPr lang="en-US" sz="1600" b="0" kern="1200" dirty="0">
                          <a:solidFill>
                            <a:schemeClr val="tx1"/>
                          </a:solidFill>
                          <a:effectLst/>
                          <a:latin typeface="+mn-lt"/>
                          <a:ea typeface="+mn-ea"/>
                          <a:cs typeface="+mn-cs"/>
                        </a:rPr>
                        <a:t> Inc, a Pfizer Company, Merck, Novartis, Pfizer Inc, Roche Laboratories Inc, Sysmex Corporation, </a:t>
                      </a:r>
                      <a:r>
                        <a:rPr lang="en-US" sz="1600" b="0" kern="1200" dirty="0" err="1">
                          <a:solidFill>
                            <a:schemeClr val="tx1"/>
                          </a:solidFill>
                          <a:effectLst/>
                          <a:latin typeface="+mn-lt"/>
                          <a:ea typeface="+mn-ea"/>
                          <a:cs typeface="+mn-cs"/>
                        </a:rPr>
                        <a:t>Tesaro</a:t>
                      </a:r>
                      <a:r>
                        <a:rPr lang="en-US" sz="1600" b="0" kern="1200" dirty="0">
                          <a:solidFill>
                            <a:schemeClr val="tx1"/>
                          </a:solidFill>
                          <a:effectLst/>
                          <a:latin typeface="+mn-lt"/>
                          <a:ea typeface="+mn-ea"/>
                          <a:cs typeface="+mn-cs"/>
                        </a:rPr>
                        <a:t>, A GSK Company</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23761178"/>
                  </a:ext>
                </a:extLst>
              </a:tr>
            </a:tbl>
          </a:graphicData>
        </a:graphic>
      </p:graphicFrame>
    </p:spTree>
    <p:custDataLst>
      <p:tags r:id="rId1"/>
    </p:custDataLst>
    <p:extLst>
      <p:ext uri="{BB962C8B-B14F-4D97-AF65-F5344CB8AC3E}">
        <p14:creationId xmlns:p14="http://schemas.microsoft.com/office/powerpoint/2010/main" val="84839084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83408"/>
            <a:ext cx="10358967" cy="1143000"/>
          </a:xfrm>
        </p:spPr>
        <p:txBody>
          <a:bodyPr/>
          <a:lstStyle/>
          <a:p>
            <a:r>
              <a:rPr lang="en-US" sz="3200" dirty="0"/>
              <a:t>Dr </a:t>
            </a:r>
            <a:r>
              <a:rPr lang="en-US" sz="3200" dirty="0" err="1"/>
              <a:t>Krop</a:t>
            </a:r>
            <a:r>
              <a:rPr lang="en-US" sz="3200" dirty="0"/>
              <a:t> </a:t>
            </a:r>
            <a:r>
              <a:rPr lang="en-US" sz="3200" dirty="0">
                <a:solidFill>
                  <a:srgbClr val="0432FF"/>
                </a:solidFill>
              </a:rPr>
              <a:t>— Disclosures</a:t>
            </a:r>
          </a:p>
        </p:txBody>
      </p:sp>
      <p:graphicFrame>
        <p:nvGraphicFramePr>
          <p:cNvPr id="4" name="Table 3">
            <a:extLst>
              <a:ext uri="{FF2B5EF4-FFF2-40B4-BE49-F238E27FC236}">
                <a16:creationId xmlns:a16="http://schemas.microsoft.com/office/drawing/2014/main" id="{B99D5697-FC10-574F-AB0A-49082F4D0BE4}"/>
              </a:ext>
            </a:extLst>
          </p:cNvPr>
          <p:cNvGraphicFramePr>
            <a:graphicFrameLocks noGrp="1"/>
          </p:cNvGraphicFramePr>
          <p:nvPr/>
        </p:nvGraphicFramePr>
        <p:xfrm>
          <a:off x="691863" y="2337417"/>
          <a:ext cx="10799811" cy="2183165"/>
        </p:xfrm>
        <a:graphic>
          <a:graphicData uri="http://schemas.openxmlformats.org/drawingml/2006/table">
            <a:tbl>
              <a:tblPr firstRow="1" bandRow="1">
                <a:tableStyleId>{F2DE63D5-997A-4646-A377-4702673A728D}</a:tableStyleId>
              </a:tblPr>
              <a:tblGrid>
                <a:gridCol w="3599011">
                  <a:extLst>
                    <a:ext uri="{9D8B030D-6E8A-4147-A177-3AD203B41FA5}">
                      <a16:colId xmlns:a16="http://schemas.microsoft.com/office/drawing/2014/main" val="2742772043"/>
                    </a:ext>
                  </a:extLst>
                </a:gridCol>
                <a:gridCol w="7200800">
                  <a:extLst>
                    <a:ext uri="{9D8B030D-6E8A-4147-A177-3AD203B41FA5}">
                      <a16:colId xmlns:a16="http://schemas.microsoft.com/office/drawing/2014/main" val="2876233569"/>
                    </a:ext>
                  </a:extLst>
                </a:gridCol>
              </a:tblGrid>
              <a:tr h="834635">
                <a:tc>
                  <a:txBody>
                    <a:bodyPr/>
                    <a:lstStyle/>
                    <a:p>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AstraZeneca Pharmaceuticals LP, Bristol-Myers Squibb Company, Daiichi Sankyo Inc, Genentech, a member of the Roche Group, </a:t>
                      </a:r>
                      <a:r>
                        <a:rPr lang="en-US" sz="1800" b="0" kern="1200" dirty="0" err="1">
                          <a:solidFill>
                            <a:schemeClr val="tx1"/>
                          </a:solidFill>
                          <a:effectLst/>
                          <a:latin typeface="+mn-lt"/>
                          <a:ea typeface="+mn-ea"/>
                          <a:cs typeface="+mn-cs"/>
                        </a:rPr>
                        <a:t>MacroGenics</a:t>
                      </a:r>
                      <a:r>
                        <a:rPr lang="en-US" sz="1800" b="0" kern="1200" dirty="0">
                          <a:solidFill>
                            <a:schemeClr val="tx1"/>
                          </a:solidFill>
                          <a:effectLst/>
                          <a:latin typeface="+mn-lt"/>
                          <a:ea typeface="+mn-ea"/>
                          <a:cs typeface="+mn-cs"/>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77966792"/>
                  </a:ext>
                </a:extLst>
              </a:tr>
              <a:tr h="674265">
                <a:tc>
                  <a:txBody>
                    <a:bodyPr/>
                    <a:lstStyle/>
                    <a:p>
                      <a:r>
                        <a:rPr lang="en-US" sz="1800" b="1" kern="1200" dirty="0">
                          <a:solidFill>
                            <a:schemeClr val="tx1"/>
                          </a:solidFill>
                          <a:effectLst/>
                          <a:latin typeface="+mn-lt"/>
                          <a:ea typeface="+mn-ea"/>
                          <a:cs typeface="+mn-cs"/>
                        </a:rPr>
                        <a:t>Contracted Research</a:t>
                      </a:r>
                      <a:endParaRPr lang="en-US" sz="180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Daiichi Sankyo Inc, Genentech, a member of the Roche Group, Pfizer Inc, Taiho Oncology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24532817"/>
                  </a:ext>
                </a:extLst>
              </a:tr>
              <a:tr h="674265">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Data and Safety Monitoring Board/Committee</a:t>
                      </a:r>
                      <a:endParaRPr lang="en-US" sz="180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Merck, Novartis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92148145"/>
                  </a:ext>
                </a:extLst>
              </a:tr>
            </a:tbl>
          </a:graphicData>
        </a:graphic>
      </p:graphicFrame>
    </p:spTree>
    <p:custDataLst>
      <p:tags r:id="rId1"/>
    </p:custDataLst>
    <p:extLst>
      <p:ext uri="{BB962C8B-B14F-4D97-AF65-F5344CB8AC3E}">
        <p14:creationId xmlns:p14="http://schemas.microsoft.com/office/powerpoint/2010/main" val="143259137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83408"/>
            <a:ext cx="10358967" cy="1143000"/>
          </a:xfrm>
        </p:spPr>
        <p:txBody>
          <a:bodyPr/>
          <a:lstStyle/>
          <a:p>
            <a:r>
              <a:rPr lang="en-US" sz="3200" dirty="0"/>
              <a:t>Dr O’Shaughnessy </a:t>
            </a:r>
            <a:r>
              <a:rPr lang="en-US" sz="3200" dirty="0">
                <a:solidFill>
                  <a:srgbClr val="0432FF"/>
                </a:solidFill>
              </a:rPr>
              <a:t>— Disclosures</a:t>
            </a:r>
          </a:p>
        </p:txBody>
      </p:sp>
      <p:graphicFrame>
        <p:nvGraphicFramePr>
          <p:cNvPr id="3" name="Table 2">
            <a:extLst>
              <a:ext uri="{FF2B5EF4-FFF2-40B4-BE49-F238E27FC236}">
                <a16:creationId xmlns:a16="http://schemas.microsoft.com/office/drawing/2014/main" id="{F33392DF-DC50-1C4C-A7D3-BD26CB283E84}"/>
              </a:ext>
            </a:extLst>
          </p:cNvPr>
          <p:cNvGraphicFramePr>
            <a:graphicFrameLocks noGrp="1"/>
          </p:cNvGraphicFramePr>
          <p:nvPr/>
        </p:nvGraphicFramePr>
        <p:xfrm>
          <a:off x="912286" y="1916832"/>
          <a:ext cx="10199707" cy="3486045"/>
        </p:xfrm>
        <a:graphic>
          <a:graphicData uri="http://schemas.openxmlformats.org/drawingml/2006/table">
            <a:tbl>
              <a:tblPr firstRow="1" bandRow="1">
                <a:tableStyleId>{F2DE63D5-997A-4646-A377-4702673A728D}</a:tableStyleId>
              </a:tblPr>
              <a:tblGrid>
                <a:gridCol w="2998907">
                  <a:extLst>
                    <a:ext uri="{9D8B030D-6E8A-4147-A177-3AD203B41FA5}">
                      <a16:colId xmlns:a16="http://schemas.microsoft.com/office/drawing/2014/main" val="2742772043"/>
                    </a:ext>
                  </a:extLst>
                </a:gridCol>
                <a:gridCol w="7200800">
                  <a:extLst>
                    <a:ext uri="{9D8B030D-6E8A-4147-A177-3AD203B41FA5}">
                      <a16:colId xmlns:a16="http://schemas.microsoft.com/office/drawing/2014/main" val="2876233569"/>
                    </a:ext>
                  </a:extLst>
                </a:gridCol>
              </a:tblGrid>
              <a:tr h="834635">
                <a:tc>
                  <a:txBody>
                    <a:bodyPr/>
                    <a:lstStyle/>
                    <a:p>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a:t>
                      </a:r>
                      <a:r>
                        <a:rPr lang="en-US" sz="1800" b="0" kern="1200" dirty="0" err="1">
                          <a:solidFill>
                            <a:schemeClr val="tx1"/>
                          </a:solidFill>
                          <a:effectLst/>
                          <a:latin typeface="+mn-lt"/>
                          <a:ea typeface="+mn-ea"/>
                          <a:cs typeface="+mn-cs"/>
                        </a:rPr>
                        <a:t>Agendia</a:t>
                      </a:r>
                      <a:r>
                        <a:rPr lang="en-US" sz="1800" b="0" kern="1200" dirty="0">
                          <a:solidFill>
                            <a:schemeClr val="tx1"/>
                          </a:solidFill>
                          <a:effectLst/>
                          <a:latin typeface="+mn-lt"/>
                          <a:ea typeface="+mn-ea"/>
                          <a:cs typeface="+mn-cs"/>
                        </a:rPr>
                        <a:t> Inc, Amgen Inc, Aptitude Health, AstraZeneca Pharmaceuticals LP, Bayer HealthCare Pharmaceuticals, Bristol-Myers Squibb Company, Celgene Corporation, Clovis Oncology, Daiichi Sankyo Inc, Eisai Inc, G1 Therapeutics, Genentech, a member of the Roche Group, Gilead Sciences Inc, Grail Inc, Halozyme Inc, Heron Therapeutics, </a:t>
                      </a:r>
                      <a:r>
                        <a:rPr lang="en-US" sz="1800" b="0" kern="1200" dirty="0" err="1">
                          <a:solidFill>
                            <a:schemeClr val="tx1"/>
                          </a:solidFill>
                          <a:effectLst/>
                          <a:latin typeface="+mn-lt"/>
                          <a:ea typeface="+mn-ea"/>
                          <a:cs typeface="+mn-cs"/>
                        </a:rPr>
                        <a:t>Immunomedics</a:t>
                      </a:r>
                      <a:r>
                        <a:rPr lang="en-US" sz="1800" b="0" kern="1200" dirty="0">
                          <a:solidFill>
                            <a:schemeClr val="tx1"/>
                          </a:solidFill>
                          <a:effectLst/>
                          <a:latin typeface="+mn-lt"/>
                          <a:ea typeface="+mn-ea"/>
                          <a:cs typeface="+mn-cs"/>
                        </a:rPr>
                        <a:t> Inc, Ipsen Biopharmaceuticals Inc, Lilly, Merck, Myriad Genetic Laboratories Inc, </a:t>
                      </a:r>
                      <a:r>
                        <a:rPr lang="en-US" sz="1800" b="0" kern="1200" dirty="0" err="1">
                          <a:solidFill>
                            <a:schemeClr val="tx1"/>
                          </a:solidFill>
                          <a:effectLst/>
                          <a:latin typeface="+mn-lt"/>
                          <a:ea typeface="+mn-ea"/>
                          <a:cs typeface="+mn-cs"/>
                        </a:rPr>
                        <a:t>Nektar</a:t>
                      </a:r>
                      <a:r>
                        <a:rPr lang="en-US" sz="1800" b="0" kern="1200" dirty="0">
                          <a:solidFill>
                            <a:schemeClr val="tx1"/>
                          </a:solidFill>
                          <a:effectLst/>
                          <a:latin typeface="+mn-lt"/>
                          <a:ea typeface="+mn-ea"/>
                          <a:cs typeface="+mn-cs"/>
                        </a:rPr>
                        <a:t>, Novartis, Pfizer Inc, Pharmacyclics LLC, an AbbVie Company, Pierre Fabre, Puma Biotechnology Inc, Roche Laboratories Inc, Samsung </a:t>
                      </a:r>
                      <a:r>
                        <a:rPr lang="en-US" sz="1800" b="0" kern="1200" dirty="0" err="1">
                          <a:solidFill>
                            <a:schemeClr val="tx1"/>
                          </a:solidFill>
                          <a:effectLst/>
                          <a:latin typeface="+mn-lt"/>
                          <a:ea typeface="+mn-ea"/>
                          <a:cs typeface="+mn-cs"/>
                        </a:rPr>
                        <a:t>Bioepis</a:t>
                      </a:r>
                      <a:r>
                        <a:rPr lang="en-US" sz="1800" b="0" kern="1200" dirty="0">
                          <a:solidFill>
                            <a:schemeClr val="tx1"/>
                          </a:solidFill>
                          <a:effectLst/>
                          <a:latin typeface="+mn-lt"/>
                          <a:ea typeface="+mn-ea"/>
                          <a:cs typeface="+mn-cs"/>
                        </a:rPr>
                        <a:t>, Sanofi Genzyme, </a:t>
                      </a:r>
                      <a:r>
                        <a:rPr lang="en-US" sz="1800" b="0" kern="1200" dirty="0" err="1">
                          <a:solidFill>
                            <a:schemeClr val="tx1"/>
                          </a:solidFill>
                          <a:effectLst/>
                          <a:latin typeface="+mn-lt"/>
                          <a:ea typeface="+mn-ea"/>
                          <a:cs typeface="+mn-cs"/>
                        </a:rPr>
                        <a:t>Seagen</a:t>
                      </a:r>
                      <a:r>
                        <a:rPr lang="en-US" sz="1800" b="0" kern="1200" dirty="0">
                          <a:solidFill>
                            <a:schemeClr val="tx1"/>
                          </a:solidFill>
                          <a:effectLst/>
                          <a:latin typeface="+mn-lt"/>
                          <a:ea typeface="+mn-ea"/>
                          <a:cs typeface="+mn-cs"/>
                        </a:rPr>
                        <a:t> Inc, </a:t>
                      </a:r>
                      <a:r>
                        <a:rPr lang="en-US" sz="1800" b="0" kern="1200" dirty="0" err="1">
                          <a:solidFill>
                            <a:schemeClr val="tx1"/>
                          </a:solidFill>
                          <a:effectLst/>
                          <a:latin typeface="+mn-lt"/>
                          <a:ea typeface="+mn-ea"/>
                          <a:cs typeface="+mn-cs"/>
                        </a:rPr>
                        <a:t>Syndax</a:t>
                      </a:r>
                      <a:r>
                        <a:rPr lang="en-US" sz="1800" b="0" kern="1200" dirty="0">
                          <a:solidFill>
                            <a:schemeClr val="tx1"/>
                          </a:solidFill>
                          <a:effectLst/>
                          <a:latin typeface="+mn-lt"/>
                          <a:ea typeface="+mn-ea"/>
                          <a:cs typeface="+mn-cs"/>
                        </a:rPr>
                        <a:t> Pharmaceuticals Inc, Synthon, Taiho Oncology Inc, Takeda Oncology</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77966792"/>
                  </a:ext>
                </a:extLst>
              </a:tr>
              <a:tr h="674265">
                <a:tc>
                  <a:txBody>
                    <a:bodyPr/>
                    <a:lstStyle/>
                    <a:p>
                      <a:r>
                        <a:rPr lang="en-US" sz="1800" b="1" kern="1200" dirty="0">
                          <a:solidFill>
                            <a:schemeClr val="tx1"/>
                          </a:solidFill>
                          <a:effectLst/>
                          <a:latin typeface="+mn-lt"/>
                          <a:ea typeface="+mn-ea"/>
                          <a:cs typeface="+mn-cs"/>
                        </a:rPr>
                        <a:t>Speakers Bureau</a:t>
                      </a:r>
                      <a:endParaRPr lang="en-US" sz="180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Lilly, Pfizer Inc, </a:t>
                      </a:r>
                      <a:r>
                        <a:rPr lang="en-US" sz="1800" b="0" kern="1200" dirty="0" err="1">
                          <a:solidFill>
                            <a:schemeClr val="tx1"/>
                          </a:solidFill>
                          <a:effectLst/>
                          <a:latin typeface="+mn-lt"/>
                          <a:ea typeface="+mn-ea"/>
                          <a:cs typeface="+mn-cs"/>
                        </a:rPr>
                        <a:t>Seagen</a:t>
                      </a:r>
                      <a:r>
                        <a:rPr lang="en-US" sz="1800" b="0" kern="1200" dirty="0">
                          <a:solidFill>
                            <a:schemeClr val="tx1"/>
                          </a:solidFill>
                          <a:effectLst/>
                          <a:latin typeface="+mn-lt"/>
                          <a:ea typeface="+mn-ea"/>
                          <a:cs typeface="+mn-cs"/>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24532817"/>
                  </a:ext>
                </a:extLst>
              </a:tr>
            </a:tbl>
          </a:graphicData>
        </a:graphic>
      </p:graphicFrame>
    </p:spTree>
    <p:custDataLst>
      <p:tags r:id="rId1"/>
    </p:custDataLst>
    <p:extLst>
      <p:ext uri="{BB962C8B-B14F-4D97-AF65-F5344CB8AC3E}">
        <p14:creationId xmlns:p14="http://schemas.microsoft.com/office/powerpoint/2010/main" val="266555680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7E3CB-B963-6B4F-8992-56C4CEF8C1CB}"/>
              </a:ext>
            </a:extLst>
          </p:cNvPr>
          <p:cNvSpPr>
            <a:spLocks noGrp="1"/>
          </p:cNvSpPr>
          <p:nvPr>
            <p:ph type="title"/>
          </p:nvPr>
        </p:nvSpPr>
        <p:spPr/>
        <p:txBody>
          <a:bodyPr/>
          <a:lstStyle/>
          <a:p>
            <a:r>
              <a:rPr lang="en-US" dirty="0"/>
              <a:t>Contributing Oncologists</a:t>
            </a:r>
          </a:p>
        </p:txBody>
      </p:sp>
      <p:pic>
        <p:nvPicPr>
          <p:cNvPr id="3" name="Picture 2" descr="A person smiling for the camera&#10;&#10;Description automatically generated with low confidence">
            <a:extLst>
              <a:ext uri="{FF2B5EF4-FFF2-40B4-BE49-F238E27FC236}">
                <a16:creationId xmlns:a16="http://schemas.microsoft.com/office/drawing/2014/main" id="{291BA12A-E280-D640-AED5-3AA8E9CEED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2024" y="1689539"/>
            <a:ext cx="2335134" cy="1313513"/>
          </a:xfrm>
          <a:prstGeom prst="rect">
            <a:avLst/>
          </a:prstGeom>
          <a:effectLst>
            <a:outerShdw blurRad="50800" dist="38100" dir="2700000" algn="tl" rotWithShape="0">
              <a:prstClr val="black">
                <a:alpha val="40000"/>
              </a:prstClr>
            </a:outerShdw>
          </a:effectLst>
        </p:spPr>
      </p:pic>
      <p:sp>
        <p:nvSpPr>
          <p:cNvPr id="4" name="Rectangle 3">
            <a:extLst>
              <a:ext uri="{FF2B5EF4-FFF2-40B4-BE49-F238E27FC236}">
                <a16:creationId xmlns:a16="http://schemas.microsoft.com/office/drawing/2014/main" id="{90BA87A2-120F-284E-8188-7B4C3D17ED1B}"/>
              </a:ext>
            </a:extLst>
          </p:cNvPr>
          <p:cNvSpPr/>
          <p:nvPr/>
        </p:nvSpPr>
        <p:spPr>
          <a:xfrm>
            <a:off x="8689167" y="1641385"/>
            <a:ext cx="3383497" cy="2308324"/>
          </a:xfrm>
          <a:prstGeom prst="rect">
            <a:avLst/>
          </a:prstGeom>
        </p:spPr>
        <p:txBody>
          <a:bodyPr wrap="square">
            <a:spAutoFit/>
          </a:bodyPr>
          <a:lstStyle/>
          <a:p>
            <a:r>
              <a:rPr lang="en-US" sz="1600" dirty="0">
                <a:solidFill>
                  <a:schemeClr val="tx1"/>
                </a:solidFill>
                <a:latin typeface="Calibri" panose="020F0502020204030204" pitchFamily="34" charset="0"/>
                <a:cs typeface="Calibri" panose="020F0502020204030204" pitchFamily="34" charset="0"/>
              </a:rPr>
              <a:t>Ann Partridge, MD, MPH</a:t>
            </a:r>
          </a:p>
          <a:p>
            <a:r>
              <a:rPr lang="en-US" sz="1600" b="0" dirty="0">
                <a:solidFill>
                  <a:schemeClr val="tx1"/>
                </a:solidFill>
                <a:latin typeface="Calibri" panose="020F0502020204030204" pitchFamily="34" charset="0"/>
                <a:cs typeface="Calibri" panose="020F0502020204030204" pitchFamily="34" charset="0"/>
              </a:rPr>
              <a:t>Vice Chair of Medical Oncology</a:t>
            </a:r>
          </a:p>
          <a:p>
            <a:r>
              <a:rPr lang="en-US" sz="1600" b="0" dirty="0">
                <a:solidFill>
                  <a:schemeClr val="tx1"/>
                </a:solidFill>
                <a:latin typeface="Calibri" panose="020F0502020204030204" pitchFamily="34" charset="0"/>
                <a:cs typeface="Calibri" panose="020F0502020204030204" pitchFamily="34" charset="0"/>
              </a:rPr>
              <a:t>Director, Program for Young Women with Breast Cancer</a:t>
            </a:r>
          </a:p>
          <a:p>
            <a:r>
              <a:rPr lang="en-US" sz="1600" b="0" dirty="0">
                <a:solidFill>
                  <a:schemeClr val="tx1"/>
                </a:solidFill>
                <a:latin typeface="Calibri" panose="020F0502020204030204" pitchFamily="34" charset="0"/>
                <a:cs typeface="Calibri" panose="020F0502020204030204" pitchFamily="34" charset="0"/>
              </a:rPr>
              <a:t>Director, Adult Survivorship Program</a:t>
            </a:r>
          </a:p>
          <a:p>
            <a:r>
              <a:rPr lang="en-US" sz="1600" b="0" dirty="0">
                <a:solidFill>
                  <a:schemeClr val="tx1"/>
                </a:solidFill>
                <a:latin typeface="Calibri" panose="020F0502020204030204" pitchFamily="34" charset="0"/>
                <a:cs typeface="Calibri" panose="020F0502020204030204" pitchFamily="34" charset="0"/>
              </a:rPr>
              <a:t>Dana-Farber Cancer Institute</a:t>
            </a:r>
          </a:p>
          <a:p>
            <a:r>
              <a:rPr lang="en-US" sz="1600" b="0" dirty="0">
                <a:solidFill>
                  <a:schemeClr val="tx1"/>
                </a:solidFill>
                <a:latin typeface="Calibri" panose="020F0502020204030204" pitchFamily="34" charset="0"/>
                <a:cs typeface="Calibri" panose="020F0502020204030204" pitchFamily="34" charset="0"/>
              </a:rPr>
              <a:t>Professor of Medicine</a:t>
            </a:r>
          </a:p>
          <a:p>
            <a:r>
              <a:rPr lang="en-US" sz="1600" b="0" dirty="0">
                <a:solidFill>
                  <a:schemeClr val="tx1"/>
                </a:solidFill>
                <a:latin typeface="Calibri" panose="020F0502020204030204" pitchFamily="34" charset="0"/>
                <a:cs typeface="Calibri" panose="020F0502020204030204" pitchFamily="34" charset="0"/>
              </a:rPr>
              <a:t>Harvard Medical School</a:t>
            </a:r>
          </a:p>
          <a:p>
            <a:r>
              <a:rPr lang="en-US" sz="1600" b="0" dirty="0">
                <a:solidFill>
                  <a:schemeClr val="tx1"/>
                </a:solidFill>
                <a:latin typeface="Calibri" panose="020F0502020204030204" pitchFamily="34" charset="0"/>
                <a:cs typeface="Calibri" panose="020F0502020204030204" pitchFamily="34" charset="0"/>
              </a:rPr>
              <a:t>Boston, Massachusetts </a:t>
            </a:r>
            <a:endParaRPr lang="en-US" sz="1600" b="0" dirty="0">
              <a:solidFill>
                <a:schemeClr val="tx1"/>
              </a:solidFill>
              <a:effectLst/>
              <a:latin typeface="Calibri" panose="020F0502020204030204" pitchFamily="34" charset="0"/>
              <a:cs typeface="Calibri" panose="020F0502020204030204" pitchFamily="34" charset="0"/>
            </a:endParaRPr>
          </a:p>
        </p:txBody>
      </p:sp>
      <p:pic>
        <p:nvPicPr>
          <p:cNvPr id="5" name="Picture 4" descr="A picture containing person, wall, indoor, person&#10;&#10;Description automatically generated">
            <a:extLst>
              <a:ext uri="{FF2B5EF4-FFF2-40B4-BE49-F238E27FC236}">
                <a16:creationId xmlns:a16="http://schemas.microsoft.com/office/drawing/2014/main" id="{A1ED4708-6E86-634D-B2DA-7E498356EC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528" y="1689539"/>
            <a:ext cx="2344103" cy="1318558"/>
          </a:xfrm>
          <a:prstGeom prst="rect">
            <a:avLst/>
          </a:prstGeom>
          <a:effectLst>
            <a:outerShdw blurRad="50800" dist="38100" dir="2700000" algn="tl" rotWithShape="0">
              <a:prstClr val="black">
                <a:alpha val="40000"/>
              </a:prstClr>
            </a:outerShdw>
          </a:effectLst>
        </p:spPr>
      </p:pic>
      <p:sp>
        <p:nvSpPr>
          <p:cNvPr id="6" name="Rectangle 5">
            <a:extLst>
              <a:ext uri="{FF2B5EF4-FFF2-40B4-BE49-F238E27FC236}">
                <a16:creationId xmlns:a16="http://schemas.microsoft.com/office/drawing/2014/main" id="{B06681D8-E0B1-B54B-A754-AE2D1BF895E5}"/>
              </a:ext>
            </a:extLst>
          </p:cNvPr>
          <p:cNvSpPr/>
          <p:nvPr/>
        </p:nvSpPr>
        <p:spPr>
          <a:xfrm>
            <a:off x="2855640" y="1674674"/>
            <a:ext cx="6096000" cy="1569660"/>
          </a:xfrm>
          <a:prstGeom prst="rect">
            <a:avLst/>
          </a:prstGeom>
        </p:spPr>
        <p:txBody>
          <a:bodyPr>
            <a:spAutoFit/>
          </a:bodyPr>
          <a:lstStyle/>
          <a:p>
            <a:r>
              <a:rPr lang="en-US" sz="1600" dirty="0">
                <a:solidFill>
                  <a:schemeClr val="tx1"/>
                </a:solidFill>
                <a:latin typeface="Calibri" panose="020F0502020204030204" pitchFamily="34" charset="0"/>
                <a:cs typeface="Calibri" panose="020F0502020204030204" pitchFamily="34" charset="0"/>
              </a:rPr>
              <a:t>Reshma Mahtani, DO</a:t>
            </a:r>
          </a:p>
          <a:p>
            <a:r>
              <a:rPr lang="en-US" sz="1600" b="0" dirty="0">
                <a:solidFill>
                  <a:schemeClr val="tx1"/>
                </a:solidFill>
                <a:latin typeface="Calibri" panose="020F0502020204030204" pitchFamily="34" charset="0"/>
                <a:cs typeface="Calibri" panose="020F0502020204030204" pitchFamily="34" charset="0"/>
              </a:rPr>
              <a:t>Associate Professor of Medicine</a:t>
            </a:r>
          </a:p>
          <a:p>
            <a:r>
              <a:rPr lang="en-US" sz="1600" b="0" dirty="0">
                <a:solidFill>
                  <a:schemeClr val="tx1"/>
                </a:solidFill>
                <a:latin typeface="Calibri" panose="020F0502020204030204" pitchFamily="34" charset="0"/>
                <a:cs typeface="Calibri" panose="020F0502020204030204" pitchFamily="34" charset="0"/>
              </a:rPr>
              <a:t>Co-Leader, Breast Cancer Program</a:t>
            </a:r>
          </a:p>
          <a:p>
            <a:r>
              <a:rPr lang="en-US" sz="1600" b="0" dirty="0">
                <a:solidFill>
                  <a:schemeClr val="tx1"/>
                </a:solidFill>
                <a:latin typeface="Calibri" panose="020F0502020204030204" pitchFamily="34" charset="0"/>
                <a:cs typeface="Calibri" panose="020F0502020204030204" pitchFamily="34" charset="0"/>
              </a:rPr>
              <a:t>Sylvester Cancer Center</a:t>
            </a:r>
          </a:p>
          <a:p>
            <a:r>
              <a:rPr lang="en-US" sz="1600" b="0" dirty="0">
                <a:solidFill>
                  <a:schemeClr val="tx1"/>
                </a:solidFill>
                <a:latin typeface="Calibri" panose="020F0502020204030204" pitchFamily="34" charset="0"/>
                <a:cs typeface="Calibri" panose="020F0502020204030204" pitchFamily="34" charset="0"/>
              </a:rPr>
              <a:t>University of Miami</a:t>
            </a:r>
          </a:p>
          <a:p>
            <a:r>
              <a:rPr lang="en-US" sz="1600" b="0" dirty="0">
                <a:solidFill>
                  <a:schemeClr val="tx1"/>
                </a:solidFill>
                <a:latin typeface="Calibri" panose="020F0502020204030204" pitchFamily="34" charset="0"/>
                <a:cs typeface="Calibri" panose="020F0502020204030204" pitchFamily="34" charset="0"/>
              </a:rPr>
              <a:t>Miami, Florida</a:t>
            </a:r>
          </a:p>
        </p:txBody>
      </p:sp>
      <p:pic>
        <p:nvPicPr>
          <p:cNvPr id="7" name="Picture 6" descr="A person wearing glasses&#10;&#10;Description automatically generated with medium confidence">
            <a:extLst>
              <a:ext uri="{FF2B5EF4-FFF2-40B4-BE49-F238E27FC236}">
                <a16:creationId xmlns:a16="http://schemas.microsoft.com/office/drawing/2014/main" id="{B8C6BC25-6C0F-BE4D-850E-C25793111D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527" y="3677640"/>
            <a:ext cx="2344103" cy="1318558"/>
          </a:xfrm>
          <a:prstGeom prst="rect">
            <a:avLst/>
          </a:prstGeom>
          <a:effectLst>
            <a:outerShdw blurRad="50800" dist="38100" dir="2700000" algn="tl" rotWithShape="0">
              <a:prstClr val="black">
                <a:alpha val="40000"/>
              </a:prstClr>
            </a:outerShdw>
          </a:effectLst>
        </p:spPr>
      </p:pic>
      <p:sp>
        <p:nvSpPr>
          <p:cNvPr id="8" name="Rectangle 7">
            <a:extLst>
              <a:ext uri="{FF2B5EF4-FFF2-40B4-BE49-F238E27FC236}">
                <a16:creationId xmlns:a16="http://schemas.microsoft.com/office/drawing/2014/main" id="{541C5623-4334-354C-BF70-5684599E820C}"/>
              </a:ext>
            </a:extLst>
          </p:cNvPr>
          <p:cNvSpPr/>
          <p:nvPr/>
        </p:nvSpPr>
        <p:spPr>
          <a:xfrm>
            <a:off x="2855640" y="3706674"/>
            <a:ext cx="6096000" cy="1323439"/>
          </a:xfrm>
          <a:prstGeom prst="rect">
            <a:avLst/>
          </a:prstGeom>
        </p:spPr>
        <p:txBody>
          <a:bodyPr>
            <a:spAutoFit/>
          </a:bodyPr>
          <a:lstStyle/>
          <a:p>
            <a:r>
              <a:rPr lang="en-US" sz="1600" dirty="0">
                <a:solidFill>
                  <a:schemeClr val="tx1"/>
                </a:solidFill>
                <a:latin typeface="Calibri" panose="020F0502020204030204" pitchFamily="34" charset="0"/>
                <a:cs typeface="Calibri" panose="020F0502020204030204" pitchFamily="34" charset="0"/>
              </a:rPr>
              <a:t>Ruth </a:t>
            </a:r>
            <a:r>
              <a:rPr lang="en-US" sz="1600" dirty="0" err="1">
                <a:solidFill>
                  <a:schemeClr val="tx1"/>
                </a:solidFill>
                <a:latin typeface="Calibri" panose="020F0502020204030204" pitchFamily="34" charset="0"/>
                <a:cs typeface="Calibri" panose="020F0502020204030204" pitchFamily="34" charset="0"/>
              </a:rPr>
              <a:t>O’Regan</a:t>
            </a:r>
            <a:r>
              <a:rPr lang="en-US" sz="1600" dirty="0">
                <a:solidFill>
                  <a:schemeClr val="tx1"/>
                </a:solidFill>
                <a:latin typeface="Calibri" panose="020F0502020204030204" pitchFamily="34" charset="0"/>
                <a:cs typeface="Calibri" panose="020F0502020204030204" pitchFamily="34" charset="0"/>
              </a:rPr>
              <a:t>, MD </a:t>
            </a:r>
          </a:p>
          <a:p>
            <a:r>
              <a:rPr lang="en-US" sz="1600" b="0" dirty="0">
                <a:solidFill>
                  <a:schemeClr val="tx1"/>
                </a:solidFill>
                <a:latin typeface="Calibri" panose="020F0502020204030204" pitchFamily="34" charset="0"/>
                <a:cs typeface="Calibri" panose="020F0502020204030204" pitchFamily="34" charset="0"/>
              </a:rPr>
              <a:t>Chair, Department of Medicine</a:t>
            </a:r>
          </a:p>
          <a:p>
            <a:r>
              <a:rPr lang="en-US" sz="1600" b="0" dirty="0">
                <a:solidFill>
                  <a:schemeClr val="tx1"/>
                </a:solidFill>
                <a:latin typeface="Calibri" panose="020F0502020204030204" pitchFamily="34" charset="0"/>
                <a:cs typeface="Calibri" panose="020F0502020204030204" pitchFamily="34" charset="0"/>
              </a:rPr>
              <a:t>Charles A Dewey Professor of Medicine</a:t>
            </a:r>
          </a:p>
          <a:p>
            <a:r>
              <a:rPr lang="en-US" sz="1600" b="0" dirty="0">
                <a:solidFill>
                  <a:schemeClr val="tx1"/>
                </a:solidFill>
                <a:latin typeface="Calibri" panose="020F0502020204030204" pitchFamily="34" charset="0"/>
                <a:cs typeface="Calibri" panose="020F0502020204030204" pitchFamily="34" charset="0"/>
              </a:rPr>
              <a:t>University of Rochester</a:t>
            </a:r>
          </a:p>
          <a:p>
            <a:r>
              <a:rPr lang="en-US" sz="1600" b="0" dirty="0">
                <a:solidFill>
                  <a:schemeClr val="tx1"/>
                </a:solidFill>
                <a:latin typeface="Calibri" panose="020F0502020204030204" pitchFamily="34" charset="0"/>
                <a:cs typeface="Calibri" panose="020F0502020204030204" pitchFamily="34" charset="0"/>
              </a:rPr>
              <a:t>Rochester, New York</a:t>
            </a:r>
          </a:p>
        </p:txBody>
      </p:sp>
    </p:spTree>
    <p:extLst>
      <p:ext uri="{BB962C8B-B14F-4D97-AF65-F5344CB8AC3E}">
        <p14:creationId xmlns:p14="http://schemas.microsoft.com/office/powerpoint/2010/main" val="2111828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xml><?xml version="1.0" encoding="utf-8"?>
<p:tagLst xmlns:a="http://schemas.openxmlformats.org/drawingml/2006/main" xmlns:r="http://schemas.openxmlformats.org/officeDocument/2006/relationships" xmlns:p="http://schemas.openxmlformats.org/presentationml/2006/main">
  <p:tag name="KPI_HAS_CHART" val="false"/>
</p:tagLst>
</file>

<file path=ppt/tags/tag4.xml><?xml version="1.0" encoding="utf-8"?>
<p:tagLst xmlns:a="http://schemas.openxmlformats.org/drawingml/2006/main" xmlns:r="http://schemas.openxmlformats.org/officeDocument/2006/relationships" xmlns:p="http://schemas.openxmlformats.org/presentationml/2006/main">
  <p:tag name="KPI_HAS_CHART" val="false"/>
</p:tagLst>
</file>

<file path=ppt/tags/tag5.xml><?xml version="1.0" encoding="utf-8"?>
<p:tagLst xmlns:a="http://schemas.openxmlformats.org/drawingml/2006/main" xmlns:r="http://schemas.openxmlformats.org/officeDocument/2006/relationships" xmlns:p="http://schemas.openxmlformats.org/presentationml/2006/main">
  <p:tag name="KPI_HAS_CHART" val="false"/>
</p:tagLst>
</file>

<file path=ppt/tags/tag6.xml><?xml version="1.0" encoding="utf-8"?>
<p:tagLst xmlns:a="http://schemas.openxmlformats.org/drawingml/2006/main" xmlns:r="http://schemas.openxmlformats.org/officeDocument/2006/relationships" xmlns:p="http://schemas.openxmlformats.org/presentationml/2006/main">
  <p:tag name="KPI_HAS_CHART" val="false"/>
</p:tagLst>
</file>

<file path=ppt/tags/tag7.xml><?xml version="1.0" encoding="utf-8"?>
<p:tagLst xmlns:a="http://schemas.openxmlformats.org/drawingml/2006/main" xmlns:r="http://schemas.openxmlformats.org/officeDocument/2006/relationships" xmlns:p="http://schemas.openxmlformats.org/presentationml/2006/main">
  <p:tag name="KPI_HAS_CHART" val="false"/>
</p:tagLst>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Cover Slides">
  <a:themeElements>
    <a:clrScheme name="HCA Healthcare PowerPoint Theme v2">
      <a:dk1>
        <a:srgbClr val="58595B"/>
      </a:dk1>
      <a:lt1>
        <a:sysClr val="window" lastClr="FFFFFF"/>
      </a:lt1>
      <a:dk2>
        <a:srgbClr val="03173E"/>
      </a:dk2>
      <a:lt2>
        <a:srgbClr val="D9D9D6"/>
      </a:lt2>
      <a:accent1>
        <a:srgbClr val="03173E"/>
      </a:accent1>
      <a:accent2>
        <a:srgbClr val="E05929"/>
      </a:accent2>
      <a:accent3>
        <a:srgbClr val="58595B"/>
      </a:accent3>
      <a:accent4>
        <a:srgbClr val="BBBCBC"/>
      </a:accent4>
      <a:accent5>
        <a:srgbClr val="0087CA"/>
      </a:accent5>
      <a:accent6>
        <a:srgbClr val="CE2130"/>
      </a:accent6>
      <a:hlink>
        <a:srgbClr val="00558C"/>
      </a:hlink>
      <a:folHlink>
        <a:srgbClr val="00558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Autofit/>
      </a:bodyPr>
      <a:lstStyle>
        <a:defPPr marL="0" indent="0" algn="l">
          <a:spcBef>
            <a:spcPts val="0"/>
          </a:spcBef>
          <a:buFont typeface="Arial"/>
          <a:buNone/>
          <a:defRPr sz="2400" b="1" dirty="0" smtClean="0">
            <a:solidFill>
              <a:srgbClr val="001641"/>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HCA Healthcare Theme" id="{FDD82C39-F45F-41D3-A6DF-5DD711C2460A}" vid="{7EE04C3A-D4AC-4A84-A49E-2384C75E9FF8}"/>
    </a:ext>
  </a:extLst>
</a:theme>
</file>

<file path=ppt/theme/theme11.xml><?xml version="1.0" encoding="utf-8"?>
<a:theme xmlns:a="http://schemas.openxmlformats.org/drawingml/2006/main" name="1_Office Theme">
  <a:themeElements>
    <a:clrScheme name="AZ.HER2+BC">
      <a:dk1>
        <a:sysClr val="windowText" lastClr="000000"/>
      </a:dk1>
      <a:lt1>
        <a:sysClr val="window" lastClr="FFFFFF"/>
      </a:lt1>
      <a:dk2>
        <a:srgbClr val="660033"/>
      </a:dk2>
      <a:lt2>
        <a:srgbClr val="E7E6E6"/>
      </a:lt2>
      <a:accent1>
        <a:srgbClr val="920031"/>
      </a:accent1>
      <a:accent2>
        <a:srgbClr val="7F76C0"/>
      </a:accent2>
      <a:accent3>
        <a:srgbClr val="954F72"/>
      </a:accent3>
      <a:accent4>
        <a:srgbClr val="5B9BD5"/>
      </a:accent4>
      <a:accent5>
        <a:srgbClr val="A5A5A5"/>
      </a:accent5>
      <a:accent6>
        <a:srgbClr val="FFCC66"/>
      </a:accent6>
      <a:hlink>
        <a:srgbClr val="1D1DFE"/>
      </a:hlink>
      <a:folHlink>
        <a:srgbClr val="CC0099"/>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45720" tIns="18288" rIns="45720" bIns="18288" rtlCol="0">
        <a:spAutoFit/>
      </a:bodyPr>
      <a:lstStyle>
        <a:defPPr algn="l">
          <a:defRPr sz="120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7_Office Theme">
  <a:themeElements>
    <a:clrScheme name="RED">
      <a:dk1>
        <a:srgbClr val="404040"/>
      </a:dk1>
      <a:lt1>
        <a:srgbClr val="FFFFFF"/>
      </a:lt1>
      <a:dk2>
        <a:srgbClr val="808080"/>
      </a:dk2>
      <a:lt2>
        <a:srgbClr val="EEECE1"/>
      </a:lt2>
      <a:accent1>
        <a:srgbClr val="0099B0"/>
      </a:accent1>
      <a:accent2>
        <a:srgbClr val="636569"/>
      </a:accent2>
      <a:accent3>
        <a:srgbClr val="CA8341"/>
      </a:accent3>
      <a:accent4>
        <a:srgbClr val="715091"/>
      </a:accent4>
      <a:accent5>
        <a:srgbClr val="10CFC9"/>
      </a:accent5>
      <a:accent6>
        <a:srgbClr val="B14D5A"/>
      </a:accent6>
      <a:hlink>
        <a:srgbClr val="0000FF"/>
      </a:hlink>
      <a:folHlink>
        <a:srgbClr val="80008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2_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Lucida Sans Unicode"/>
        <a:cs typeface="Lucida Sans Unicode"/>
      </a:majorFont>
      <a:minorFont>
        <a:latin typeface="Times New Roman"/>
        <a:ea typeface="Lucida Sans Unicod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bg1"/>
            </a:solidFill>
            <a:effectLst/>
            <a:latin typeface="Times New Roman" pitchFamily="16"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bg1"/>
            </a:solidFill>
            <a:effectLst/>
            <a:latin typeface="Times New Roman" pitchFamily="16"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Office Theme">
  <a:themeElements>
    <a:clrScheme name="AZ.HER2+BC">
      <a:dk1>
        <a:sysClr val="windowText" lastClr="000000"/>
      </a:dk1>
      <a:lt1>
        <a:sysClr val="window" lastClr="FFFFFF"/>
      </a:lt1>
      <a:dk2>
        <a:srgbClr val="660033"/>
      </a:dk2>
      <a:lt2>
        <a:srgbClr val="E7E6E6"/>
      </a:lt2>
      <a:accent1>
        <a:srgbClr val="920031"/>
      </a:accent1>
      <a:accent2>
        <a:srgbClr val="7F76C0"/>
      </a:accent2>
      <a:accent3>
        <a:srgbClr val="954F72"/>
      </a:accent3>
      <a:accent4>
        <a:srgbClr val="5B9BD5"/>
      </a:accent4>
      <a:accent5>
        <a:srgbClr val="A5A5A5"/>
      </a:accent5>
      <a:accent6>
        <a:srgbClr val="FFCC66"/>
      </a:accent6>
      <a:hlink>
        <a:srgbClr val="1D1DFE"/>
      </a:hlink>
      <a:folHlink>
        <a:srgbClr val="CC0099"/>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45720" tIns="18288" rIns="45720" bIns="18288" rtlCol="0">
        <a:spAutoFit/>
      </a:bodyPr>
      <a:lstStyle>
        <a:defPPr algn="l">
          <a:defRPr sz="120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_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1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017_HTAA_Diabetes">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3.xml><?xml version="1.0" encoding="utf-8"?>
<a:theme xmlns:a="http://schemas.openxmlformats.org/drawingml/2006/main" name="SOBO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Custom Design">
  <a:themeElements>
    <a:clrScheme name="ASCO AM">
      <a:dk1>
        <a:srgbClr val="002457"/>
      </a:dk1>
      <a:lt1>
        <a:srgbClr val="FFFFFF"/>
      </a:lt1>
      <a:dk2>
        <a:srgbClr val="0076A9"/>
      </a:dk2>
      <a:lt2>
        <a:srgbClr val="E7E6E6"/>
      </a:lt2>
      <a:accent1>
        <a:srgbClr val="59CBE8"/>
      </a:accent1>
      <a:accent2>
        <a:srgbClr val="008764"/>
      </a:accent2>
      <a:accent3>
        <a:srgbClr val="F6CF3F"/>
      </a:accent3>
      <a:accent4>
        <a:srgbClr val="59AADE"/>
      </a:accent4>
      <a:accent5>
        <a:srgbClr val="096F76"/>
      </a:accent5>
      <a:accent6>
        <a:srgbClr val="002457"/>
      </a:accent6>
      <a:hlink>
        <a:srgbClr val="59AADE"/>
      </a:hlink>
      <a:folHlink>
        <a:srgbClr val="39B0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Theme">
  <a:themeElements>
    <a:clrScheme name="Margenza_1-21">
      <a:dk1>
        <a:srgbClr val="5B636D"/>
      </a:dk1>
      <a:lt1>
        <a:srgbClr val="FFFFFF"/>
      </a:lt1>
      <a:dk2>
        <a:srgbClr val="44546A"/>
      </a:dk2>
      <a:lt2>
        <a:srgbClr val="E7E6E6"/>
      </a:lt2>
      <a:accent1>
        <a:srgbClr val="00348E"/>
      </a:accent1>
      <a:accent2>
        <a:srgbClr val="00AA8D"/>
      </a:accent2>
      <a:accent3>
        <a:srgbClr val="E3E834"/>
      </a:accent3>
      <a:accent4>
        <a:srgbClr val="878F9C"/>
      </a:accent4>
      <a:accent5>
        <a:srgbClr val="325DA5"/>
      </a:accent5>
      <a:accent6>
        <a:srgbClr val="6585BB"/>
      </a:accent6>
      <a:hlink>
        <a:srgbClr val="0563C1"/>
      </a:hlink>
      <a:folHlink>
        <a:srgbClr val="32B9A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862A45804C7345BFDE61DA2C172BE7" ma:contentTypeVersion="17" ma:contentTypeDescription="Create a new document." ma:contentTypeScope="" ma:versionID="0836c851ab56100df1895fa2a218104e">
  <xsd:schema xmlns:xsd="http://www.w3.org/2001/XMLSchema" xmlns:xs="http://www.w3.org/2001/XMLSchema" xmlns:p="http://schemas.microsoft.com/office/2006/metadata/properties" xmlns:ns1="96f1686b-f877-4eb8-89ab-3a67a5dc2612" xmlns:ns3="b4104d5b-b872-4636-a728-507be7308f43" targetNamespace="http://schemas.microsoft.com/office/2006/metadata/properties" ma:root="true" ma:fieldsID="fd973d22d93f3f1ceb87c2fa5e19ecd8" ns1:_="" ns3:_="">
    <xsd:import namespace="96f1686b-f877-4eb8-89ab-3a67a5dc2612"/>
    <xsd:import namespace="b4104d5b-b872-4636-a728-507be7308f43"/>
    <xsd:element name="properties">
      <xsd:complexType>
        <xsd:sequence>
          <xsd:element name="documentManagement">
            <xsd:complexType>
              <xsd:all>
                <xsd:element ref="ns1:QID" minOccurs="0"/>
                <xsd:element ref="ns1:Status" minOccurs="0"/>
                <xsd:element ref="ns1:MediaServiceMetadata" minOccurs="0"/>
                <xsd:element ref="ns1:MediaServiceFastMetadata" minOccurs="0"/>
                <xsd:element ref="ns1:MediaServiceAutoTags" minOccurs="0"/>
                <xsd:element ref="ns1:MediaServiceOCR" minOccurs="0"/>
                <xsd:element ref="ns1:MediaServiceDateTaken" minOccurs="0"/>
                <xsd:element ref="ns1:MediaServiceLocation" minOccurs="0"/>
                <xsd:element ref="ns3:SharedWithUsers" minOccurs="0"/>
                <xsd:element ref="ns3:SharedWithDetails" minOccurs="0"/>
                <xsd:element ref="ns1:MediaServiceEventHashCode" minOccurs="0"/>
                <xsd:element ref="ns1:MediaServiceGenerationTime" minOccurs="0"/>
                <xsd:element ref="ns3:TaxKeywordTaxHTField" minOccurs="0"/>
                <xsd:element ref="ns3:TaxCatchAll" minOccurs="0"/>
                <xsd:element ref="ns1:MediaServiceAutoKeyPoints" minOccurs="0"/>
                <xsd:element ref="ns1: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f1686b-f877-4eb8-89ab-3a67a5dc2612" elementFormDefault="qualified">
    <xsd:import namespace="http://schemas.microsoft.com/office/2006/documentManagement/types"/>
    <xsd:import namespace="http://schemas.microsoft.com/office/infopath/2007/PartnerControls"/>
    <xsd:element name="QID" ma:index="0" nillable="true" ma:displayName="QID" ma:indexed="true" ma:internalName="QID">
      <xsd:simpleType>
        <xsd:restriction base="dms:Number"/>
      </xsd:simpleType>
    </xsd:element>
    <xsd:element name="Status" ma:index="3" nillable="true" ma:displayName="Status" ma:format="Dropdown" ma:internalName="Status">
      <xsd:simpleType>
        <xsd:restriction base="dms:Choice">
          <xsd:enumeration value="Not started"/>
          <xsd:enumeration value="Web Build"/>
          <xsd:enumeration value="In Progress"/>
          <xsd:enumeration value="Launched"/>
          <xsd:enumeration value="Complete"/>
          <xsd:enumeration value="Delayed"/>
        </xsd:restriction>
      </xsd:simpleType>
    </xsd:element>
    <xsd:element name="MediaServiceMetadata" ma:index="6" nillable="true" ma:displayName="MediaServiceMetadata" ma:hidden="true" ma:internalName="MediaServiceMetadata" ma:readOnly="true">
      <xsd:simpleType>
        <xsd:restriction base="dms:Note"/>
      </xsd:simpleType>
    </xsd:element>
    <xsd:element name="MediaServiceFastMetadata" ma:index="7" nillable="true" ma:displayName="MediaServiceFastMetadata" ma:hidden="true" ma:internalName="MediaServiceFastMetadata" ma:readOnly="true">
      <xsd:simpleType>
        <xsd:restriction base="dms:Note"/>
      </xsd:simpleType>
    </xsd:element>
    <xsd:element name="MediaServiceAutoTags" ma:index="8" nillable="true" ma:displayName="MediaServiceAutoTags" ma:internalName="MediaServiceAutoTags" ma:readOnly="true">
      <xsd:simpleType>
        <xsd:restriction base="dms:Text"/>
      </xsd:simpleType>
    </xsd:element>
    <xsd:element name="MediaServiceOCR" ma:index="9" nillable="true" ma:displayName="MediaServiceOCR" ma:internalName="MediaServiceOCR" ma:readOnly="true">
      <xsd:simpleType>
        <xsd:restriction base="dms:Note">
          <xsd:maxLength value="255"/>
        </xsd:restriction>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4104d5b-b872-4636-a728-507be7308f4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KeywordTaxHTField" ma:index="21"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22" nillable="true" ma:displayName="Taxonomy Catch All Column" ma:hidden="true" ma:list="{d75259b8-d078-43ce-9531-d35c0553c861}" ma:internalName="TaxCatchAll" ma:showField="CatchAllData" ma:web="b4104d5b-b872-4636-a728-507be7308f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96f1686b-f877-4eb8-89ab-3a67a5dc2612" xsi:nil="true"/>
    <TaxCatchAll xmlns="b4104d5b-b872-4636-a728-507be7308f43"/>
    <QID xmlns="96f1686b-f877-4eb8-89ab-3a67a5dc2612" xsi:nil="true"/>
    <TaxKeywordTaxHTField xmlns="b4104d5b-b872-4636-a728-507be7308f43">
      <Terms xmlns="http://schemas.microsoft.com/office/infopath/2007/PartnerControls"/>
    </TaxKeywordTaxHTField>
  </documentManagement>
</p:properties>
</file>

<file path=customXml/itemProps1.xml><?xml version="1.0" encoding="utf-8"?>
<ds:datastoreItem xmlns:ds="http://schemas.openxmlformats.org/officeDocument/2006/customXml" ds:itemID="{DF62D2C3-6CBB-4AF2-883C-9EC6297B837A}"/>
</file>

<file path=customXml/itemProps2.xml><?xml version="1.0" encoding="utf-8"?>
<ds:datastoreItem xmlns:ds="http://schemas.openxmlformats.org/officeDocument/2006/customXml" ds:itemID="{AF3BACEB-995D-485F-8476-45C908836F22}"/>
</file>

<file path=customXml/itemProps3.xml><?xml version="1.0" encoding="utf-8"?>
<ds:datastoreItem xmlns:ds="http://schemas.openxmlformats.org/officeDocument/2006/customXml" ds:itemID="{67FE0320-F820-4BCC-A2BA-10019D1F355D}"/>
</file>

<file path=docProps/app.xml><?xml version="1.0" encoding="utf-8"?>
<Properties xmlns="http://schemas.openxmlformats.org/officeDocument/2006/extended-properties" xmlns:vt="http://schemas.openxmlformats.org/officeDocument/2006/docPropsVTypes">
  <Template/>
  <TotalTime>66036</TotalTime>
  <Words>6531</Words>
  <Application>Microsoft Macintosh PowerPoint</Application>
  <PresentationFormat>Widescreen</PresentationFormat>
  <Paragraphs>818</Paragraphs>
  <Slides>56</Slides>
  <Notes>28</Notes>
  <HiddenSlides>0</HiddenSlides>
  <MMClips>0</MMClips>
  <ScaleCrop>false</ScaleCrop>
  <HeadingPairs>
    <vt:vector size="6" baseType="variant">
      <vt:variant>
        <vt:lpstr>Fonts Used</vt:lpstr>
      </vt:variant>
      <vt:variant>
        <vt:i4>21</vt:i4>
      </vt:variant>
      <vt:variant>
        <vt:lpstr>Theme</vt:lpstr>
      </vt:variant>
      <vt:variant>
        <vt:i4>17</vt:i4>
      </vt:variant>
      <vt:variant>
        <vt:lpstr>Slide Titles</vt:lpstr>
      </vt:variant>
      <vt:variant>
        <vt:i4>56</vt:i4>
      </vt:variant>
    </vt:vector>
  </HeadingPairs>
  <TitlesOfParts>
    <vt:vector size="94" baseType="lpstr">
      <vt:lpstr>Arial</vt:lpstr>
      <vt:lpstr>Arial Narrow</vt:lpstr>
      <vt:lpstr>Calibri</vt:lpstr>
      <vt:lpstr>Calibri Light</vt:lpstr>
      <vt:lpstr>Cambria</vt:lpstr>
      <vt:lpstr>Courier New</vt:lpstr>
      <vt:lpstr>Franklin Gothic Book</vt:lpstr>
      <vt:lpstr>Franklin Gothic Medium</vt:lpstr>
      <vt:lpstr>Georgia</vt:lpstr>
      <vt:lpstr>Gill Sans MT</vt:lpstr>
      <vt:lpstr>Helvetica</vt:lpstr>
      <vt:lpstr>Mada</vt:lpstr>
      <vt:lpstr>Mada Medium</vt:lpstr>
      <vt:lpstr>Monaco</vt:lpstr>
      <vt:lpstr>StarSymbol</vt:lpstr>
      <vt:lpstr>Symbol</vt:lpstr>
      <vt:lpstr>System Font Regular</vt:lpstr>
      <vt:lpstr>Times New Roman</vt:lpstr>
      <vt:lpstr>Trebuchet MS</vt:lpstr>
      <vt:lpstr>Wingdings</vt:lpstr>
      <vt:lpstr>Wingdings 2</vt:lpstr>
      <vt:lpstr>1_Default Design</vt:lpstr>
      <vt:lpstr>2017_HTAA_Diabetes</vt:lpstr>
      <vt:lpstr>SOBO2015_PPT_Slides</vt:lpstr>
      <vt:lpstr>3_Default Design</vt:lpstr>
      <vt:lpstr>3_Office Theme</vt:lpstr>
      <vt:lpstr>1_Custom Design</vt:lpstr>
      <vt:lpstr>4_Office Theme</vt:lpstr>
      <vt:lpstr>5_Office Theme</vt:lpstr>
      <vt:lpstr>8_Office Theme</vt:lpstr>
      <vt:lpstr>Cover Slides</vt:lpstr>
      <vt:lpstr>1_Office Theme</vt:lpstr>
      <vt:lpstr>9_Office Theme</vt:lpstr>
      <vt:lpstr>7_Office Theme</vt:lpstr>
      <vt:lpstr>12_Office Theme</vt:lpstr>
      <vt:lpstr>Default Design</vt:lpstr>
      <vt:lpstr>2_Office Theme</vt:lpstr>
      <vt:lpstr>1_Dividend</vt:lpstr>
      <vt:lpstr>Expert Second Opinion: HER2-Positive Breast Cancer  Tuesday, June 22, 2021 5:00 PM – 6:00 PM ET </vt:lpstr>
      <vt:lpstr>Faculty</vt:lpstr>
      <vt:lpstr>Commercial Support</vt:lpstr>
      <vt:lpstr>Dr Love — Disclosures</vt:lpstr>
      <vt:lpstr>Research To Practice CME Planning Committee Members,  Staff and Reviewers</vt:lpstr>
      <vt:lpstr>Dr Hamilton — Disclosures</vt:lpstr>
      <vt:lpstr>Dr Krop — Disclosures</vt:lpstr>
      <vt:lpstr>Dr O’Shaughnessy — Disclosures</vt:lpstr>
      <vt:lpstr>Contributing Oncologists</vt:lpstr>
      <vt:lpstr>Agenda</vt:lpstr>
      <vt:lpstr>Agenda</vt:lpstr>
      <vt:lpstr>Case Presentation – Dr Mahtani: A 56-year-old woman with ER-positive, HER2-positive metastatic breast cancer enrolled on a clinical trial of nivolumab/ipilimumab</vt:lpstr>
      <vt:lpstr>FDA Grants Accelerated Approval to Pembrolizumab with Trastuzumab and Chemotherapy as First-Line Therapy for HER2-Positive Gastric Cancer Press Release – May 5, 2021</vt:lpstr>
      <vt:lpstr>Pembrolizumab plus Trastuzumab and Chemotherapy for HER2+ Metastatic Gastric or Gastroesopahgeal Junction Cancer: Initial Findings of the Global Phase 3 KEYNOTE-811 Study</vt:lpstr>
      <vt:lpstr>KEYNOTE-811: Confirmed Response at First Interim Analysis</vt:lpstr>
      <vt:lpstr>Agenda</vt:lpstr>
      <vt:lpstr>A 65-year-old woman with ER-negative, HER2-positive metastatic breast cancer with bone and soft tissue metastases receives first-line THP and second-line T-DM1 but then experiences symptomatic disease progression. What systemic treatment would you most likely recommend next?</vt:lpstr>
      <vt:lpstr>A 65-year-old woman with ER-negative, HER2-positive mBC receives THP followed by T-DM1 on disease progression. She then presents with a single brain metastasis that is resected with no other evidence of progression. Regulatory and reimbursement issues aside, what systemic treatment would you recommend? </vt:lpstr>
      <vt:lpstr>Case Presentation – Dr Partridge: A 30-year-old woman with ER-positive, HER2-positive metastatic breast cancer</vt:lpstr>
      <vt:lpstr>Case Presentation – Dr Mahtani: A 72-year-old woman with HER2-positive metastatic breast cancer</vt:lpstr>
      <vt:lpstr>Case Presentation – Dr O’Regan: A 58-year-old woman with ER-negative, HER2-positive metastatic breast cancer</vt:lpstr>
      <vt:lpstr>Case Presentation – Dr Partridge: A 50-year-old woman with ER-positive, HER2-positive metastatic breast cancer </vt:lpstr>
      <vt:lpstr>Clinical Pathway for HER2+ Metastatic Breast Cancer 2021</vt:lpstr>
      <vt:lpstr>DESTINY-Breast01: Phase 2 Trial of Trastuzumab Deruxtecan (T-DXd) in MBC (Updated Results)</vt:lpstr>
      <vt:lpstr>DESTINY-Breast01: Phase 2 Trial of Trastuzumab Deruxtecan (T-DXd) in MBC (Updated Results)</vt:lpstr>
      <vt:lpstr>Trastuzumab Deruxtecan for HER2 Low Breast Cancer</vt:lpstr>
      <vt:lpstr>DESTINY-Breast01: Interstitial Lung Disease Associated with Trastuzumab Deruxtecan</vt:lpstr>
      <vt:lpstr>Trastuzumab Deruxtecan (T-DXd) in Patients with HER2+ Metastatic Breast Cancer with Brain Metastases: A Subgroup Analysis of the DESTINY-Breast01 Trial</vt:lpstr>
      <vt:lpstr>DESTINY Breast-01: Efficacy with T-DXd – CNS Subgroup</vt:lpstr>
      <vt:lpstr>HER2CLIMB:  PFS and OS with Tucatinib in Patients with HER2+ MBC</vt:lpstr>
      <vt:lpstr>HER2CLIMB: Change in tumor size in the tucatinib arm</vt:lpstr>
      <vt:lpstr>HER2CLIMB: CNS-PFS benefit in patients with brain metastases</vt:lpstr>
      <vt:lpstr>HER2CLIMB: Overall survival in patients with brain metastases</vt:lpstr>
      <vt:lpstr>HER2CLIMB: Time to new brain lesions or death (all patients)</vt:lpstr>
      <vt:lpstr>NALA:  PFS and OS with Neratinib in Patients with HER2+ MBC</vt:lpstr>
      <vt:lpstr>NALA: Outcomes in patients with CNS disease</vt:lpstr>
      <vt:lpstr>Neratinib+capecitabine for HER2+ BC pts with brain mets</vt:lpstr>
      <vt:lpstr>Ongoing Phase 3 Clinical Trials of Investigational Regimens for Advanced HER2+ BC</vt:lpstr>
      <vt:lpstr>Positive Topline Results of Pivotal Phase III TULIP® Study in HER2-Positive Unresectable Locally Advanced or Metastatic BC</vt:lpstr>
      <vt:lpstr>Phase III DESTINY-Breast09 trial for HER2-positive metastatic BC initiated </vt:lpstr>
      <vt:lpstr>Agenda</vt:lpstr>
      <vt:lpstr>Which neoadjuvant systemic therapy, if any, would you generally recommend for a 65-year-old patient with a 2.5-cm, ER-negative,  HER2-positive, clinically node-negative infiltrating ductal carcinoma (IDC)? </vt:lpstr>
      <vt:lpstr>A 65-year-old woman with a 3.4-cm, ER-negative, HER2-positive IDC with biopsy-proven positive axillary nodes and receives neoadjuvant TCHP. Regulatory and reimbursement issues aside, what adjuvant anti-HER2 therapy would you recommend if at surgery the patient were found to have a pathologic complete response? </vt:lpstr>
      <vt:lpstr>Case Presentation – Dr Mahtani: A 44-year-old woman with 5-cm ER-positive, HER2-positive localized breast cancer</vt:lpstr>
      <vt:lpstr>Case Presentation – Dr O’Regan: A 53-year-old woman with 4.5-mm ER-positive, HER2-positive breast cancer </vt:lpstr>
      <vt:lpstr>PowerPoint Presentation</vt:lpstr>
      <vt:lpstr>ExteNET: Updated analysis of patients HR+ and ≤1 year from trastuzumab </vt:lpstr>
      <vt:lpstr>ExteNET: Outcomes in HR+, ≤1 year from trastuzumab, and with residual disease after neoadjuvant therapy</vt:lpstr>
      <vt:lpstr>ExteNET: Cumulative incidence of CNS disease as 1st site of recurrence</vt:lpstr>
      <vt:lpstr>Association Between Treatment Duration and Overall Survival in Early-Stage HER2+ Breast Cancer Patients Receiving Extended Adjuvant Therapy with Neratinib in the ExteNET Trial</vt:lpstr>
      <vt:lpstr>ExteNET: iDFS and OS – Completed Neratinib Therapy</vt:lpstr>
      <vt:lpstr>PowerPoint Presentation</vt:lpstr>
      <vt:lpstr>Neoadjuvant THP (DAPHNe Study) Waks A, et al. (N=97)</vt:lpstr>
      <vt:lpstr>Administration of additional adjuvant cytotoxic chemotherapy (N=92)</vt:lpstr>
      <vt:lpstr>MARGetuximab or Trastuzumab (MARGOT): A Phase 2 Study Comparing Neoadjuvant TMP vs THP in Patients With Stage II/III HER2+ Breast Cancer</vt:lpstr>
      <vt:lpstr>PowerPoint Presentation</vt:lpstr>
    </vt:vector>
  </TitlesOfParts>
  <Manager/>
  <Company>Research To Practice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Agents and Strategies in the Management of Acute Myeloid Leukemia</dc:title>
  <dc:subject/>
  <dc:creator>Dr Neil Love</dc:creator>
  <cp:keywords/>
  <dc:description>www.ResearchToPractice.com</dc:description>
  <cp:lastModifiedBy>Silvana Izquierdo</cp:lastModifiedBy>
  <cp:revision>7946</cp:revision>
  <cp:lastPrinted>2020-08-04T16:05:31Z</cp:lastPrinted>
  <dcterms:created xsi:type="dcterms:W3CDTF">2013-03-19T19:50:02Z</dcterms:created>
  <dcterms:modified xsi:type="dcterms:W3CDTF">2021-06-28T14:29:04Z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0x01010018862A45804C7345BFDE61DA2C172BE7</vt:lpwstr>
  </property>
</Properties>
</file>