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70" r:id="rId2"/>
    <p:sldMasterId id="2147483713" r:id="rId3"/>
  </p:sldMasterIdLst>
  <p:notesMasterIdLst>
    <p:notesMasterId r:id="rId31"/>
  </p:notesMasterIdLst>
  <p:sldIdLst>
    <p:sldId id="1302" r:id="rId4"/>
    <p:sldId id="1341" r:id="rId5"/>
    <p:sldId id="1340" r:id="rId6"/>
    <p:sldId id="1342" r:id="rId7"/>
    <p:sldId id="1343" r:id="rId8"/>
    <p:sldId id="1306" r:id="rId9"/>
    <p:sldId id="1307" r:id="rId10"/>
    <p:sldId id="1336" r:id="rId11"/>
    <p:sldId id="1337" r:id="rId12"/>
    <p:sldId id="1338" r:id="rId13"/>
    <p:sldId id="1314" r:id="rId14"/>
    <p:sldId id="1315" r:id="rId15"/>
    <p:sldId id="1316" r:id="rId16"/>
    <p:sldId id="1317" r:id="rId17"/>
    <p:sldId id="1313" r:id="rId18"/>
    <p:sldId id="1309" r:id="rId19"/>
    <p:sldId id="1318" r:id="rId20"/>
    <p:sldId id="1327" r:id="rId21"/>
    <p:sldId id="507" r:id="rId22"/>
    <p:sldId id="1330" r:id="rId23"/>
    <p:sldId id="1331" r:id="rId24"/>
    <p:sldId id="485" r:id="rId25"/>
    <p:sldId id="1344" r:id="rId26"/>
    <p:sldId id="1345" r:id="rId27"/>
    <p:sldId id="1346" r:id="rId28"/>
    <p:sldId id="1347" r:id="rId29"/>
    <p:sldId id="1305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86">
          <p15:clr>
            <a:srgbClr val="A4A3A4"/>
          </p15:clr>
        </p15:guide>
        <p15:guide id="4" orient="horz" pos="2407">
          <p15:clr>
            <a:srgbClr val="A4A3A4"/>
          </p15:clr>
        </p15:guide>
        <p15:guide id="5" pos="202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ajanc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457"/>
    <a:srgbClr val="6C7175"/>
    <a:srgbClr val="6D7175"/>
    <a:srgbClr val="DAECF2"/>
    <a:srgbClr val="3A7DAF"/>
    <a:srgbClr val="FFFFFF"/>
    <a:srgbClr val="29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7" autoAdjust="0"/>
    <p:restoredTop sz="95946" autoAdjust="0"/>
  </p:normalViewPr>
  <p:slideViewPr>
    <p:cSldViewPr snapToGrid="0" snapToObjects="1">
      <p:cViewPr varScale="1">
        <p:scale>
          <a:sx n="131" d="100"/>
          <a:sy n="131" d="100"/>
        </p:scale>
        <p:origin x="208" y="896"/>
      </p:cViewPr>
      <p:guideLst>
        <p:guide orient="horz" pos="2160"/>
        <p:guide pos="3840"/>
        <p:guide orient="horz" pos="586"/>
        <p:guide orient="horz" pos="2407"/>
        <p:guide pos="20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056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3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4EE14-EB48-734F-AB2B-A7E17D2FD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4EE14-EB48-734F-AB2B-A7E17D2FD6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3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4EE14-EB48-734F-AB2B-A7E17D2FD6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8" name="Rectangle"/>
          <p:cNvSpPr/>
          <p:nvPr/>
        </p:nvSpPr>
        <p:spPr>
          <a:xfrm>
            <a:off x="-503160" y="6639914"/>
            <a:ext cx="6480438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9" name="Rectangle"/>
          <p:cNvSpPr/>
          <p:nvPr/>
        </p:nvSpPr>
        <p:spPr>
          <a:xfrm>
            <a:off x="9237467" y="6645967"/>
            <a:ext cx="2954536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dminTemplate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MSKCrownLogoVectorEWhite.png" descr="MSKCrownLogoVectorEWhite.png"/>
          <p:cNvPicPr>
            <a:picLocks noChangeAspect="1"/>
          </p:cNvPicPr>
          <p:nvPr/>
        </p:nvPicPr>
        <p:blipFill>
          <a:blip r:embed="rId2" cstate="print">
            <a:alphaModFix amt="61804"/>
          </a:blip>
          <a:stretch>
            <a:fillRect/>
          </a:stretch>
        </p:blipFill>
        <p:spPr>
          <a:xfrm>
            <a:off x="6095805" y="1097361"/>
            <a:ext cx="7195626" cy="812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MSKLogoCrownTextWhite.png" descr="MSKLogoCrownText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888" y="651801"/>
            <a:ext cx="2422070" cy="735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egradeBlack2Trans.png" descr="DegradeBlack2Trans.png"/>
          <p:cNvPicPr>
            <a:picLocks noChangeAspect="1"/>
          </p:cNvPicPr>
          <p:nvPr/>
        </p:nvPicPr>
        <p:blipFill>
          <a:blip r:embed="rId4" cstate="print">
            <a:alphaModFix amt="23041"/>
          </a:blip>
          <a:stretch>
            <a:fillRect/>
          </a:stretch>
        </p:blipFill>
        <p:spPr>
          <a:xfrm>
            <a:off x="-3" y="4270985"/>
            <a:ext cx="12192004" cy="258547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3836" y="1940211"/>
            <a:ext cx="8630436" cy="1882385"/>
          </a:xfrm>
          <a:prstGeom prst="rect">
            <a:avLst/>
          </a:prstGeom>
        </p:spPr>
        <p:txBody>
          <a:bodyPr lIns="60952" tIns="60952" rIns="60952" bIns="60952" anchor="b"/>
          <a:lstStyle>
            <a:lvl1pPr marL="31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5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8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5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Drophead or Explainer text…"/>
          <p:cNvSpPr txBox="1">
            <a:spLocks noGrp="1"/>
          </p:cNvSpPr>
          <p:nvPr>
            <p:ph type="body" sz="quarter" idx="13"/>
          </p:nvPr>
        </p:nvSpPr>
        <p:spPr>
          <a:xfrm>
            <a:off x="1103837" y="3759136"/>
            <a:ext cx="8630433" cy="1206506"/>
          </a:xfrm>
          <a:prstGeom prst="rect">
            <a:avLst/>
          </a:prstGeom>
        </p:spPr>
        <p:txBody>
          <a:bodyPr lIns="60952" tIns="60952" rIns="60952" bIns="60952" anchor="ctr"/>
          <a:lstStyle/>
          <a:p>
            <a:endParaRPr/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699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79" y="1223451"/>
            <a:ext cx="49493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1"/>
            <a:ext cx="50146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4" y="6356351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44A5B27C-8795-E84E-9259-35C391223D80}" type="datetimeFigureOut">
              <a:rPr lang="en-US"/>
              <a:pPr>
                <a:defRPr/>
              </a:pPr>
              <a:t>8/13/20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8898" y="6400416"/>
            <a:ext cx="283086" cy="27699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2" y="14095"/>
            <a:ext cx="11490555" cy="10800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852613"/>
            <a:ext cx="10975001" cy="41829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pc="540" dirty="0">
                <a:solidFill>
                  <a:srgbClr val="B3B3A6"/>
                </a:solidFill>
                <a:cs typeface="Gotham-Medium"/>
              </a:rPr>
              <a:t>MEMORIAL SLOAN KETTERING</a:t>
            </a:r>
            <a:endParaRPr lang="en-US" spc="540" dirty="0">
              <a:solidFill>
                <a:srgbClr val="B3B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7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332_grey-bar.png">
            <a:extLst>
              <a:ext uri="{FF2B5EF4-FFF2-40B4-BE49-F238E27FC236}">
                <a16:creationId xmlns:a16="http://schemas.microsoft.com/office/drawing/2014/main" id="{555575BE-02ED-453E-A76B-19B52EDCA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C:\Program Files\Microsoft Resource DVD Artwork\DVD_ART\Artwork_Imagery\Shapes and Graphics\Line\faded white line.png">
            <a:extLst>
              <a:ext uri="{FF2B5EF4-FFF2-40B4-BE49-F238E27FC236}">
                <a16:creationId xmlns:a16="http://schemas.microsoft.com/office/drawing/2014/main" id="{8D50C8AF-2115-4A75-99FD-38872C43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9" y="5622925"/>
            <a:ext cx="11595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1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1" y="3881735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9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-00332_grey-bar.png">
            <a:extLst>
              <a:ext uri="{FF2B5EF4-FFF2-40B4-BE49-F238E27FC236}">
                <a16:creationId xmlns:a16="http://schemas.microsoft.com/office/drawing/2014/main" id="{B68D2280-0DF0-4D37-80E5-64EF0252D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:\Program Files\Microsoft Resource DVD Artwork\DVD_ART\Artwork_Imagery\Shapes and Graphics\Line\faded white line.png">
            <a:extLst>
              <a:ext uri="{FF2B5EF4-FFF2-40B4-BE49-F238E27FC236}">
                <a16:creationId xmlns:a16="http://schemas.microsoft.com/office/drawing/2014/main" id="{A23E86AD-ECA9-44F6-882A-944C41CF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9" y="5622925"/>
            <a:ext cx="11595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32356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04800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30515" y="4572000"/>
            <a:ext cx="10253485" cy="1066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2641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2444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211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775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17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299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95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11652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-00332_grey-bar.png">
            <a:extLst>
              <a:ext uri="{FF2B5EF4-FFF2-40B4-BE49-F238E27FC236}">
                <a16:creationId xmlns:a16="http://schemas.microsoft.com/office/drawing/2014/main" id="{C452CEFD-F2D3-441C-BB00-9CAF0BD85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3"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C:\Program Files\Microsoft Resource DVD Artwork\DVD_ART\Artwork_Imagery\Shapes and Graphics\Line\faded white line.png">
            <a:extLst>
              <a:ext uri="{FF2B5EF4-FFF2-40B4-BE49-F238E27FC236}">
                <a16:creationId xmlns:a16="http://schemas.microsoft.com/office/drawing/2014/main" id="{13011507-768A-4709-964A-74D10844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99" y="5622925"/>
            <a:ext cx="115951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32356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304800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30515" y="4572000"/>
            <a:ext cx="10253485" cy="1066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653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8" name="Rectangle"/>
          <p:cNvSpPr/>
          <p:nvPr/>
        </p:nvSpPr>
        <p:spPr>
          <a:xfrm>
            <a:off x="-503160" y="6639914"/>
            <a:ext cx="6480438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9" name="Rectangle"/>
          <p:cNvSpPr/>
          <p:nvPr/>
        </p:nvSpPr>
        <p:spPr>
          <a:xfrm>
            <a:off x="9237467" y="6645967"/>
            <a:ext cx="2954536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469427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99046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dminTemplat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3839" y="1940211"/>
            <a:ext cx="8630433" cy="1882388"/>
          </a:xfrm>
          <a:prstGeom prst="rect">
            <a:avLst/>
          </a:prstGeom>
        </p:spPr>
        <p:txBody>
          <a:bodyPr lIns="60952" tIns="60952" rIns="60952" bIns="60952" anchor="b"/>
          <a:lstStyle>
            <a:lvl1pPr marL="31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5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8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5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Drophead or Explainer text…"/>
          <p:cNvSpPr txBox="1">
            <a:spLocks noGrp="1"/>
          </p:cNvSpPr>
          <p:nvPr>
            <p:ph type="body" sz="quarter" idx="13"/>
          </p:nvPr>
        </p:nvSpPr>
        <p:spPr>
          <a:xfrm>
            <a:off x="1103838" y="3759136"/>
            <a:ext cx="8630433" cy="1206506"/>
          </a:xfrm>
          <a:prstGeom prst="rect">
            <a:avLst/>
          </a:prstGeom>
        </p:spPr>
        <p:txBody>
          <a:bodyPr lIns="60952" tIns="60952" rIns="60952" bIns="60952" anchor="ctr"/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1771" y="6366980"/>
            <a:ext cx="360633" cy="343865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903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3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4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32200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5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6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9699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dminTemplat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3839" y="1940211"/>
            <a:ext cx="8630433" cy="1882388"/>
          </a:xfrm>
          <a:prstGeom prst="rect">
            <a:avLst/>
          </a:prstGeom>
        </p:spPr>
        <p:txBody>
          <a:bodyPr lIns="60952" tIns="60952" rIns="60952" bIns="60952" anchor="b"/>
          <a:lstStyle>
            <a:lvl1pPr marL="31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5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8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5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Drophead or Explainer text…"/>
          <p:cNvSpPr txBox="1">
            <a:spLocks noGrp="1"/>
          </p:cNvSpPr>
          <p:nvPr>
            <p:ph type="body" sz="quarter" idx="13"/>
          </p:nvPr>
        </p:nvSpPr>
        <p:spPr>
          <a:xfrm>
            <a:off x="1103838" y="3759136"/>
            <a:ext cx="8630433" cy="1206506"/>
          </a:xfrm>
          <a:prstGeom prst="rect">
            <a:avLst/>
          </a:prstGeom>
        </p:spPr>
        <p:txBody>
          <a:bodyPr lIns="60952" tIns="60952" rIns="60952" bIns="60952" anchor="ctr"/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1771" y="6366980"/>
            <a:ext cx="360633" cy="343865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7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8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38741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5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6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18457" indent="-261257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7599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08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09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8379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5946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dminTemplate">
    <p:bg>
      <p:bgPr>
        <a:solidFill>
          <a:srgbClr val="318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MSKCrownLogoVectorEWhite.png" descr="MSKCrownLogoVectorEWhite.png"/>
          <p:cNvPicPr>
            <a:picLocks noChangeAspect="1"/>
          </p:cNvPicPr>
          <p:nvPr/>
        </p:nvPicPr>
        <p:blipFill>
          <a:blip r:embed="rId2" cstate="print">
            <a:alphaModFix amt="61804"/>
          </a:blip>
          <a:stretch>
            <a:fillRect/>
          </a:stretch>
        </p:blipFill>
        <p:spPr>
          <a:xfrm>
            <a:off x="6095805" y="1097361"/>
            <a:ext cx="7195626" cy="812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MSKLogoCrownTextWhite.png" descr="MSKLogoCrownText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888" y="651801"/>
            <a:ext cx="2422070" cy="735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egradeBlack2Trans.png" descr="DegradeBlack2Trans.png"/>
          <p:cNvPicPr>
            <a:picLocks noChangeAspect="1"/>
          </p:cNvPicPr>
          <p:nvPr/>
        </p:nvPicPr>
        <p:blipFill>
          <a:blip r:embed="rId4" cstate="print">
            <a:alphaModFix amt="23041"/>
          </a:blip>
          <a:stretch>
            <a:fillRect/>
          </a:stretch>
        </p:blipFill>
        <p:spPr>
          <a:xfrm>
            <a:off x="-3" y="4270985"/>
            <a:ext cx="12192004" cy="258547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3836" y="1940211"/>
            <a:ext cx="8630436" cy="1882385"/>
          </a:xfrm>
          <a:prstGeom prst="rect">
            <a:avLst/>
          </a:prstGeom>
        </p:spPr>
        <p:txBody>
          <a:bodyPr lIns="60952" tIns="60952" rIns="60952" bIns="60952" anchor="b"/>
          <a:lstStyle>
            <a:lvl1pPr marL="31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5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8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857500" indent="-317500" defTabSz="412750">
              <a:lnSpc>
                <a:spcPct val="100000"/>
              </a:lnSpc>
              <a:spcBef>
                <a:spcPts val="2900"/>
              </a:spcBef>
              <a:buSzPct val="12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Drophead or Explainer text…"/>
          <p:cNvSpPr txBox="1">
            <a:spLocks noGrp="1"/>
          </p:cNvSpPr>
          <p:nvPr>
            <p:ph type="body" sz="quarter" idx="13"/>
          </p:nvPr>
        </p:nvSpPr>
        <p:spPr>
          <a:xfrm>
            <a:off x="1103837" y="3759136"/>
            <a:ext cx="8630433" cy="1206506"/>
          </a:xfrm>
          <a:prstGeom prst="rect">
            <a:avLst/>
          </a:prstGeom>
        </p:spPr>
        <p:txBody>
          <a:bodyPr lIns="60952" tIns="60952" rIns="60952" bIns="60952" anchor="ctr"/>
          <a:lstStyle/>
          <a:p>
            <a:endParaRPr/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4672" y="6357307"/>
            <a:ext cx="347733" cy="363211"/>
          </a:xfrm>
          <a:prstGeom prst="rect">
            <a:avLst/>
          </a:prstGeom>
        </p:spPr>
        <p:txBody>
          <a:bodyPr lIns="60955" tIns="60955" rIns="60955" bIns="60955"/>
          <a:lstStyle>
            <a:lvl1pPr defTabSz="609600"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54926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699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79" y="1223451"/>
            <a:ext cx="49493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1"/>
            <a:ext cx="50146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4" y="6356351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44A5B27C-8795-E84E-9259-35C391223D80}" type="datetimeFigureOut">
              <a:rPr lang="en-US"/>
              <a:pPr>
                <a:defRPr/>
              </a:pPr>
              <a:t>8/13/20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8898" y="6400416"/>
            <a:ext cx="283086" cy="27699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0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2" y="14095"/>
            <a:ext cx="11490555" cy="10800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2" y="1852613"/>
            <a:ext cx="10975001" cy="41829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pc="540" dirty="0">
                <a:solidFill>
                  <a:srgbClr val="B3B3A6"/>
                </a:solidFill>
                <a:cs typeface="Gotham-Medium"/>
              </a:rPr>
              <a:t>MEMORIAL SLOAN KETTERING</a:t>
            </a:r>
            <a:endParaRPr lang="en-US" spc="540" dirty="0">
              <a:solidFill>
                <a:srgbClr val="B3B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3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4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2400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5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6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7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8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5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6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18457" indent="-261257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"/>
          <p:cNvSpPr/>
          <p:nvPr/>
        </p:nvSpPr>
        <p:spPr>
          <a:xfrm>
            <a:off x="5698414" y="6645967"/>
            <a:ext cx="3558981" cy="212033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08" name="Rectangle"/>
          <p:cNvSpPr/>
          <p:nvPr/>
        </p:nvSpPr>
        <p:spPr>
          <a:xfrm>
            <a:off x="-2" y="6645964"/>
            <a:ext cx="5977279" cy="212036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09" name="Rectangle"/>
          <p:cNvSpPr/>
          <p:nvPr/>
        </p:nvSpPr>
        <p:spPr>
          <a:xfrm>
            <a:off x="9237467" y="6645967"/>
            <a:ext cx="2954535" cy="212033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1200">
                <a:solidFill>
                  <a:srgbClr val="2875B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buSzTx/>
              <a:buFontTx/>
              <a:buNone/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0" y="6380708"/>
            <a:ext cx="263979" cy="26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A9C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/>
          <p:nvPr/>
        </p:nvSpPr>
        <p:spPr>
          <a:xfrm>
            <a:off x="-50803" y="6756400"/>
            <a:ext cx="7449250" cy="212032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Shape 129"/>
          <p:cNvSpPr/>
          <p:nvPr/>
        </p:nvSpPr>
        <p:spPr>
          <a:xfrm>
            <a:off x="7264400" y="6756400"/>
            <a:ext cx="3558977" cy="212032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130"/>
          <p:cNvSpPr/>
          <p:nvPr/>
        </p:nvSpPr>
        <p:spPr>
          <a:xfrm>
            <a:off x="10800870" y="6756400"/>
            <a:ext cx="1458519" cy="212032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13317" y="267628"/>
            <a:ext cx="10961649" cy="7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2" y="6380708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62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10" r:id="rId12"/>
    <p:sldLayoutId id="2147483712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5F7D5-85EB-4814-91CA-BEF4DA35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49AC6-7609-45FC-922F-7C363F80A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1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latin typeface="+mj-lt"/>
          <a:ea typeface="MS PGothic" panose="020B0600070205080204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/>
          <p:nvPr/>
        </p:nvSpPr>
        <p:spPr>
          <a:xfrm>
            <a:off x="-50803" y="6756400"/>
            <a:ext cx="7449250" cy="212032"/>
          </a:xfrm>
          <a:prstGeom prst="rect">
            <a:avLst/>
          </a:prstGeom>
          <a:solidFill>
            <a:srgbClr val="9BDC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Shape 129"/>
          <p:cNvSpPr/>
          <p:nvPr/>
        </p:nvSpPr>
        <p:spPr>
          <a:xfrm>
            <a:off x="7264400" y="6756400"/>
            <a:ext cx="3558977" cy="212032"/>
          </a:xfrm>
          <a:prstGeom prst="rect">
            <a:avLst/>
          </a:prstGeom>
          <a:solidFill>
            <a:srgbClr val="00BD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Shape 130"/>
          <p:cNvSpPr/>
          <p:nvPr/>
        </p:nvSpPr>
        <p:spPr>
          <a:xfrm>
            <a:off x="10800870" y="6756400"/>
            <a:ext cx="1458519" cy="212032"/>
          </a:xfrm>
          <a:prstGeom prst="rect">
            <a:avLst/>
          </a:prstGeom>
          <a:solidFill>
            <a:srgbClr val="2875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097280">
              <a:defRPr sz="2000">
                <a:solidFill>
                  <a:srgbClr val="2875B4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13317" y="267628"/>
            <a:ext cx="10961649" cy="7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2322" y="6380708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2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oint Commission">
            <a:extLst>
              <a:ext uri="{FF2B5EF4-FFF2-40B4-BE49-F238E27FC236}">
                <a16:creationId xmlns:a16="http://schemas.microsoft.com/office/drawing/2014/main" id="{8BA0C182-8D16-0B45-937E-4ED3410EB233}"/>
              </a:ext>
            </a:extLst>
          </p:cNvPr>
          <p:cNvSpPr txBox="1"/>
          <p:nvPr/>
        </p:nvSpPr>
        <p:spPr>
          <a:xfrm>
            <a:off x="866625" y="4798108"/>
            <a:ext cx="4629006" cy="146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2" tIns="60952" rIns="60952" bIns="60952">
            <a:normAutofit/>
          </a:bodyPr>
          <a:lstStyle>
            <a:lvl1pPr defTabSz="609600">
              <a:lnSpc>
                <a:spcPct val="90000"/>
              </a:lnSpc>
              <a:defRPr b="1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b="0" spc="0" dirty="0">
                <a:solidFill>
                  <a:srgbClr val="FFFF00"/>
                </a:solidFill>
              </a:rPr>
              <a:t>Charles Rudin MD PhD</a:t>
            </a:r>
          </a:p>
          <a:p>
            <a:endParaRPr lang="en-US" b="0" spc="0" dirty="0">
              <a:solidFill>
                <a:srgbClr val="FFFF00"/>
              </a:solidFill>
            </a:endParaRPr>
          </a:p>
          <a:p>
            <a:r>
              <a:rPr lang="en-US" b="0" spc="0" dirty="0">
                <a:solidFill>
                  <a:srgbClr val="FFFF00"/>
                </a:solidFill>
              </a:rPr>
              <a:t>Hassenfeld Professor and Chief</a:t>
            </a:r>
          </a:p>
          <a:p>
            <a:r>
              <a:rPr lang="en-US" b="0" spc="0" dirty="0">
                <a:solidFill>
                  <a:srgbClr val="FFFF00"/>
                </a:solidFill>
              </a:rPr>
              <a:t>Thoracic Oncology Service</a:t>
            </a:r>
          </a:p>
          <a:p>
            <a:r>
              <a:rPr lang="en-US" b="0" spc="0" dirty="0">
                <a:solidFill>
                  <a:srgbClr val="FFFF00"/>
                </a:solidFill>
              </a:rPr>
              <a:t>Memorial Sloan Kettering Cancer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97908-B9AE-DA4A-B164-1B050FC14B3B}"/>
              </a:ext>
            </a:extLst>
          </p:cNvPr>
          <p:cNvSpPr txBox="1"/>
          <p:nvPr/>
        </p:nvSpPr>
        <p:spPr>
          <a:xfrm>
            <a:off x="1546639" y="2598839"/>
            <a:ext cx="9098722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Current and Future Directions in SCLC Clinical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4845659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cer Care: 2007-2025">
            <a:extLst>
              <a:ext uri="{FF2B5EF4-FFF2-40B4-BE49-F238E27FC236}">
                <a16:creationId xmlns:a16="http://schemas.microsoft.com/office/drawing/2014/main" id="{84C2BDD7-83E1-D046-B708-C857FD1FF75F}"/>
              </a:ext>
            </a:extLst>
          </p:cNvPr>
          <p:cNvSpPr txBox="1"/>
          <p:nvPr/>
        </p:nvSpPr>
        <p:spPr>
          <a:xfrm>
            <a:off x="1849966" y="2954511"/>
            <a:ext cx="9028248" cy="14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400" dirty="0">
                <a:solidFill>
                  <a:srgbClr val="3A7DAF"/>
                </a:solidFill>
                <a:ea typeface="Arial"/>
                <a:cs typeface="Arial"/>
                <a:sym typeface="Arial"/>
              </a:rPr>
              <a:t>Given the use of immunotherapy in the </a:t>
            </a:r>
            <a:r>
              <a:rPr lang="en-US" sz="3400" i="1" dirty="0">
                <a:solidFill>
                  <a:srgbClr val="3A7DAF"/>
                </a:solidFill>
                <a:ea typeface="Arial"/>
                <a:cs typeface="Arial"/>
                <a:sym typeface="Arial"/>
              </a:rPr>
              <a:t>FIRST</a:t>
            </a:r>
            <a:r>
              <a:rPr lang="en-US" sz="3400" dirty="0">
                <a:solidFill>
                  <a:srgbClr val="3A7DAF"/>
                </a:solidFill>
                <a:ea typeface="Arial"/>
                <a:cs typeface="Arial"/>
                <a:sym typeface="Arial"/>
              </a:rPr>
              <a:t> line therapy for SCLC, what do we do with the </a:t>
            </a:r>
            <a:r>
              <a:rPr lang="en-US" sz="3400" i="1" dirty="0">
                <a:solidFill>
                  <a:srgbClr val="3A7DAF"/>
                </a:solidFill>
                <a:ea typeface="Arial"/>
                <a:cs typeface="Arial"/>
                <a:sym typeface="Arial"/>
              </a:rPr>
              <a:t>THIRD</a:t>
            </a:r>
            <a:r>
              <a:rPr lang="en-US" sz="3400" dirty="0">
                <a:solidFill>
                  <a:srgbClr val="3A7DAF"/>
                </a:solidFill>
                <a:ea typeface="Arial"/>
                <a:cs typeface="Arial"/>
                <a:sym typeface="Arial"/>
              </a:rPr>
              <a:t> line approvals? </a:t>
            </a:r>
            <a:endParaRPr sz="3400" b="1" dirty="0">
              <a:solidFill>
                <a:srgbClr val="3A7DA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0705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38D7B-498A-2F4F-932E-D384A5DA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508787"/>
            <a:ext cx="9214048" cy="41924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IO/IO</a:t>
            </a:r>
          </a:p>
          <a:p>
            <a:pPr lvl="1"/>
            <a:r>
              <a:rPr lang="en-US" sz="2133" dirty="0">
                <a:solidFill>
                  <a:schemeClr val="accent1">
                    <a:lumMod val="50000"/>
                  </a:schemeClr>
                </a:solidFill>
              </a:rPr>
              <a:t>CTLA-4 blockade overall… disappointing?</a:t>
            </a:r>
          </a:p>
          <a:p>
            <a:pPr lvl="1"/>
            <a:r>
              <a:rPr lang="en-US" sz="2133" dirty="0">
                <a:solidFill>
                  <a:schemeClr val="accent1">
                    <a:lumMod val="50000"/>
                  </a:schemeClr>
                </a:solidFill>
              </a:rPr>
              <a:t>Other relevant immune targets</a:t>
            </a:r>
          </a:p>
          <a:p>
            <a:pPr lvl="2"/>
            <a:r>
              <a:rPr lang="en-US" sz="1867" dirty="0" err="1">
                <a:solidFill>
                  <a:schemeClr val="accent1"/>
                </a:solidFill>
              </a:rPr>
              <a:t>Tigit</a:t>
            </a:r>
            <a:r>
              <a:rPr lang="en-US" sz="1867" dirty="0">
                <a:solidFill>
                  <a:schemeClr val="accent1"/>
                </a:solidFill>
              </a:rPr>
              <a:t>? NK cells? Macrophages?</a:t>
            </a:r>
          </a:p>
          <a:p>
            <a:pPr lvl="2"/>
            <a:endParaRPr lang="en-US" sz="1867" dirty="0">
              <a:solidFill>
                <a:schemeClr val="accent6"/>
              </a:solidFill>
            </a:endParaRPr>
          </a:p>
          <a:p>
            <a:r>
              <a:rPr lang="en-US" sz="2400" dirty="0"/>
              <a:t>IO/targeted RX</a:t>
            </a:r>
          </a:p>
          <a:p>
            <a:pPr lvl="1"/>
            <a:r>
              <a:rPr lang="en-US" sz="2133" dirty="0">
                <a:solidFill>
                  <a:schemeClr val="accent1">
                    <a:lumMod val="50000"/>
                  </a:schemeClr>
                </a:solidFill>
              </a:rPr>
              <a:t>DNA damage response inhibition → immune activation?</a:t>
            </a:r>
          </a:p>
          <a:p>
            <a:pPr lvl="1"/>
            <a:r>
              <a:rPr lang="en-US" sz="2133" dirty="0">
                <a:solidFill>
                  <a:schemeClr val="accent1">
                    <a:lumMod val="50000"/>
                  </a:schemeClr>
                </a:solidFill>
              </a:rPr>
              <a:t>Epigenetic priming </a:t>
            </a:r>
            <a:r>
              <a:rPr lang="en-US" sz="2133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antigen presentation?</a:t>
            </a:r>
          </a:p>
          <a:p>
            <a:pPr lvl="2"/>
            <a:endParaRPr lang="en-US" sz="1867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Biomarkers of response</a:t>
            </a:r>
          </a:p>
          <a:p>
            <a:pPr lvl="1"/>
            <a:r>
              <a:rPr lang="en-US" sz="2133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and mechanisms of resistance</a:t>
            </a:r>
            <a:endParaRPr lang="en-US" sz="2133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8D526-60B1-A442-A771-7B3F50BCA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08" y="323014"/>
            <a:ext cx="11490555" cy="1080011"/>
          </a:xfrm>
        </p:spPr>
        <p:txBody>
          <a:bodyPr/>
          <a:lstStyle/>
          <a:p>
            <a:r>
              <a:rPr lang="en-US" sz="3200" dirty="0"/>
              <a:t>Where do we go from here?</a:t>
            </a:r>
            <a:br>
              <a:rPr lang="en-US" sz="3200" dirty="0"/>
            </a:br>
            <a:r>
              <a:rPr lang="en-US" sz="3200" dirty="0"/>
              <a:t>Challenges in immunotherapy for SCLC</a:t>
            </a:r>
          </a:p>
        </p:txBody>
      </p:sp>
    </p:spTree>
    <p:extLst>
      <p:ext uri="{BB962C8B-B14F-4D97-AF65-F5344CB8AC3E}">
        <p14:creationId xmlns:p14="http://schemas.microsoft.com/office/powerpoint/2010/main" val="331720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900F48-5554-7B47-A119-C6AED896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976" y="2468894"/>
            <a:ext cx="4504671" cy="31123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AF2400-CDB5-D94D-90DF-07145C7E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87603"/>
            <a:ext cx="11856639" cy="837141"/>
          </a:xfrm>
        </p:spPr>
        <p:txBody>
          <a:bodyPr/>
          <a:lstStyle/>
          <a:p>
            <a:r>
              <a:rPr lang="en-US" sz="3200" dirty="0"/>
              <a:t>SCLC subtypes defined by transcriptional profiling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ABC1B3-E0B6-5A48-BAE5-0A4453EF318B}"/>
              </a:ext>
            </a:extLst>
          </p:cNvPr>
          <p:cNvSpPr txBox="1">
            <a:spLocks/>
          </p:cNvSpPr>
          <p:nvPr/>
        </p:nvSpPr>
        <p:spPr>
          <a:xfrm>
            <a:off x="7728182" y="6106149"/>
            <a:ext cx="3902124" cy="344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>
                <a:latin typeface="+mn-lt"/>
                <a:cs typeface="Helvetica" panose="020B0604020202020204" pitchFamily="34" charset="0"/>
              </a:rPr>
              <a:t>Rudin et al., </a:t>
            </a:r>
            <a:r>
              <a:rPr lang="en-US" sz="1400" b="0" i="1" dirty="0">
                <a:latin typeface="+mn-lt"/>
                <a:cs typeface="Helvetica" panose="020B0604020202020204" pitchFamily="34" charset="0"/>
              </a:rPr>
              <a:t>Nature Rev Cancer</a:t>
            </a:r>
            <a:r>
              <a:rPr lang="en-US" sz="1400" b="0" dirty="0">
                <a:latin typeface="+mn-lt"/>
                <a:cs typeface="Helvetica" panose="020B0604020202020204" pitchFamily="34" charset="0"/>
              </a:rPr>
              <a:t> 2019</a:t>
            </a:r>
          </a:p>
          <a:p>
            <a:pPr marL="0" indent="0">
              <a:buNone/>
            </a:pPr>
            <a:r>
              <a:rPr lang="en-US" sz="1400" b="0" dirty="0">
                <a:latin typeface="+mn-lt"/>
                <a:cs typeface="Helvetica" panose="020B0604020202020204" pitchFamily="34" charset="0"/>
              </a:rPr>
              <a:t>Poirier et al., </a:t>
            </a:r>
            <a:r>
              <a:rPr lang="en-US" sz="1400" b="0" i="1" dirty="0">
                <a:latin typeface="+mn-lt"/>
                <a:cs typeface="Helvetica" panose="020B0604020202020204" pitchFamily="34" charset="0"/>
              </a:rPr>
              <a:t>J Thor Oncol </a:t>
            </a:r>
            <a:r>
              <a:rPr lang="en-US" sz="1400" b="0" dirty="0">
                <a:latin typeface="+mn-lt"/>
                <a:cs typeface="Helvetica" panose="020B0604020202020204" pitchFamily="34" charset="0"/>
              </a:rPr>
              <a:t>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F3BC0A-BAC6-794C-9393-5353A9EB01BC}"/>
              </a:ext>
            </a:extLst>
          </p:cNvPr>
          <p:cNvGrpSpPr/>
          <p:nvPr/>
        </p:nvGrpSpPr>
        <p:grpSpPr>
          <a:xfrm>
            <a:off x="335361" y="1988840"/>
            <a:ext cx="6999615" cy="2592288"/>
            <a:chOff x="1081034" y="1491630"/>
            <a:chExt cx="6981931" cy="25857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5C6051-055E-E242-B7AB-CC28E3BFF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7147"/>
            <a:stretch/>
          </p:blipFill>
          <p:spPr>
            <a:xfrm>
              <a:off x="1081034" y="1491630"/>
              <a:ext cx="6981931" cy="258573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6413A9-7EDF-EC4F-A926-B084B755907A}"/>
                </a:ext>
              </a:extLst>
            </p:cNvPr>
            <p:cNvSpPr/>
            <p:nvPr/>
          </p:nvSpPr>
          <p:spPr bwMode="auto">
            <a:xfrm>
              <a:off x="1081034" y="1491630"/>
              <a:ext cx="178598" cy="2160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28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F2400-CDB5-D94D-90DF-07145C7E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84" y="287603"/>
            <a:ext cx="11673016" cy="837141"/>
          </a:xfrm>
        </p:spPr>
        <p:txBody>
          <a:bodyPr/>
          <a:lstStyle/>
          <a:p>
            <a:r>
              <a:rPr lang="en-US" sz="3200" dirty="0"/>
              <a:t>YAP1 subtype – immune “inflamed?”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ABC1B3-E0B6-5A48-BAE5-0A4453EF318B}"/>
              </a:ext>
            </a:extLst>
          </p:cNvPr>
          <p:cNvSpPr txBox="1">
            <a:spLocks/>
          </p:cNvSpPr>
          <p:nvPr/>
        </p:nvSpPr>
        <p:spPr>
          <a:xfrm>
            <a:off x="8385111" y="6377627"/>
            <a:ext cx="3072341" cy="219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33" b="0" dirty="0" err="1">
                <a:latin typeface="+mn-lt"/>
                <a:cs typeface="Helvetica" panose="020B0604020202020204" pitchFamily="34" charset="0"/>
              </a:rPr>
              <a:t>Owonikoko</a:t>
            </a:r>
            <a:r>
              <a:rPr lang="en-US" sz="1333" b="0" dirty="0">
                <a:latin typeface="+mn-lt"/>
                <a:cs typeface="Helvetica" panose="020B0604020202020204" pitchFamily="34" charset="0"/>
              </a:rPr>
              <a:t> et al., </a:t>
            </a:r>
            <a:r>
              <a:rPr lang="en-US" sz="1333" b="0" i="1" dirty="0">
                <a:latin typeface="+mn-lt"/>
                <a:cs typeface="Helvetica" panose="020B0604020202020204" pitchFamily="34" charset="0"/>
              </a:rPr>
              <a:t>ASCO </a:t>
            </a:r>
            <a:r>
              <a:rPr lang="en-US" sz="1333" b="0" dirty="0">
                <a:latin typeface="+mn-lt"/>
                <a:cs typeface="Helvetica" panose="020B0604020202020204" pitchFamily="34" charset="0"/>
              </a:rPr>
              <a:t>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8EA9C-1B99-374D-86EC-77CB98E3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37" y="1700809"/>
            <a:ext cx="4634752" cy="3826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22EB2A-386B-6E4E-83DB-95D38C40E29A}"/>
              </a:ext>
            </a:extLst>
          </p:cNvPr>
          <p:cNvSpPr/>
          <p:nvPr/>
        </p:nvSpPr>
        <p:spPr bwMode="auto">
          <a:xfrm>
            <a:off x="2613376" y="1892830"/>
            <a:ext cx="384043" cy="37595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chemeClr val="tx1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E1D801-9E5F-6D40-8662-0E3ED6E3C619}"/>
              </a:ext>
            </a:extLst>
          </p:cNvPr>
          <p:cNvSpPr txBox="1">
            <a:spLocks/>
          </p:cNvSpPr>
          <p:nvPr/>
        </p:nvSpPr>
        <p:spPr>
          <a:xfrm>
            <a:off x="2001517" y="1319055"/>
            <a:ext cx="3282660" cy="373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b="0" dirty="0">
                <a:latin typeface="+mn-lt"/>
                <a:cs typeface="Helvetica" panose="020B0604020202020204" pitchFamily="34" charset="0"/>
              </a:rPr>
              <a:t>T-cell inflamed signature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8F24A7-E858-7041-B849-5D8406383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518" y="1825636"/>
            <a:ext cx="4855505" cy="38267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CDBC67-D6EE-3841-9958-A8E166483222}"/>
              </a:ext>
            </a:extLst>
          </p:cNvPr>
          <p:cNvSpPr/>
          <p:nvPr/>
        </p:nvSpPr>
        <p:spPr bwMode="auto">
          <a:xfrm>
            <a:off x="8016213" y="1877698"/>
            <a:ext cx="384043" cy="3759548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chemeClr val="tx1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7A7815-6102-9B49-A37A-DD7B77DCFC4F}"/>
              </a:ext>
            </a:extLst>
          </p:cNvPr>
          <p:cNvSpPr txBox="1">
            <a:spLocks/>
          </p:cNvSpPr>
          <p:nvPr/>
        </p:nvSpPr>
        <p:spPr>
          <a:xfrm>
            <a:off x="7452359" y="1251861"/>
            <a:ext cx="3282660" cy="373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b="0" dirty="0">
                <a:latin typeface="+mn-lt"/>
                <a:cs typeface="Helvetica" panose="020B0604020202020204" pitchFamily="34" charset="0"/>
              </a:rPr>
              <a:t>HLA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33626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7BB09C-9B5D-FC4C-87D4-15C2661D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08787"/>
            <a:ext cx="5661653" cy="480053"/>
          </a:xfrm>
        </p:spPr>
        <p:txBody>
          <a:bodyPr/>
          <a:lstStyle/>
          <a:p>
            <a:r>
              <a:rPr lang="en-US" sz="2133" dirty="0"/>
              <a:t>Targeting the CD47 “don’t-eat-me” signal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D6B40-BFD4-6D41-B4F4-C22764220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Macrophage activation in SCLC preclinical models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9841CB-A87A-4048-A239-93CCAE8D4A35}"/>
              </a:ext>
            </a:extLst>
          </p:cNvPr>
          <p:cNvSpPr txBox="1">
            <a:spLocks/>
          </p:cNvSpPr>
          <p:nvPr/>
        </p:nvSpPr>
        <p:spPr>
          <a:xfrm>
            <a:off x="8112224" y="6398041"/>
            <a:ext cx="3360373" cy="344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33" b="0" dirty="0">
                <a:latin typeface="+mn-lt"/>
                <a:cs typeface="Helvetica" panose="020B0604020202020204" pitchFamily="34" charset="0"/>
              </a:rPr>
              <a:t>Weiskopf et al., </a:t>
            </a:r>
            <a:r>
              <a:rPr lang="en-US" sz="1333" b="0" i="1" dirty="0">
                <a:latin typeface="+mn-lt"/>
                <a:cs typeface="Helvetica" panose="020B0604020202020204" pitchFamily="34" charset="0"/>
              </a:rPr>
              <a:t>J Clin Invest </a:t>
            </a:r>
            <a:r>
              <a:rPr lang="en-US" sz="1333" b="0" dirty="0">
                <a:latin typeface="+mn-lt"/>
                <a:cs typeface="Helvetica" panose="020B0604020202020204" pitchFamily="34" charset="0"/>
              </a:rPr>
              <a:t>2016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CEB20F-538F-9444-B7D3-67A23504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86" y="2372883"/>
            <a:ext cx="3238615" cy="3054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7EB34A-F0AC-1E4A-82A2-43927310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1" y="2641912"/>
            <a:ext cx="4846700" cy="27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4A4666-54C5-A242-85BB-B581E6A5F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PARPi</a:t>
            </a:r>
            <a:r>
              <a:rPr lang="en-US" sz="3200" dirty="0"/>
              <a:t> and PD-1 blockade: preclinical efficacy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E6D84-6102-B34D-8D8F-13C6478D94F6}"/>
              </a:ext>
            </a:extLst>
          </p:cNvPr>
          <p:cNvGrpSpPr/>
          <p:nvPr/>
        </p:nvGrpSpPr>
        <p:grpSpPr>
          <a:xfrm>
            <a:off x="0" y="2154994"/>
            <a:ext cx="8112224" cy="3002198"/>
            <a:chOff x="1767946" y="1965864"/>
            <a:chExt cx="9306072" cy="3444021"/>
          </a:xfrm>
        </p:grpSpPr>
        <p:pic>
          <p:nvPicPr>
            <p:cNvPr id="5" name="Picture 2" descr="IIT Fig B">
              <a:extLst>
                <a:ext uri="{FF2B5EF4-FFF2-40B4-BE49-F238E27FC236}">
                  <a16:creationId xmlns:a16="http://schemas.microsoft.com/office/drawing/2014/main" id="{D4C10E25-9E6B-8841-84C9-22BE97B62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" t="47381" b="-1"/>
            <a:stretch/>
          </p:blipFill>
          <p:spPr bwMode="auto">
            <a:xfrm>
              <a:off x="1767946" y="2000494"/>
              <a:ext cx="9306072" cy="340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9E896-C345-DC40-BAC3-9058B861CEDF}"/>
                </a:ext>
              </a:extLst>
            </p:cNvPr>
            <p:cNvSpPr/>
            <p:nvPr/>
          </p:nvSpPr>
          <p:spPr>
            <a:xfrm>
              <a:off x="1767946" y="1965864"/>
              <a:ext cx="197237" cy="294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4BD4A-9387-D44D-B399-84350442D1D4}"/>
                </a:ext>
              </a:extLst>
            </p:cNvPr>
            <p:cNvSpPr/>
            <p:nvPr/>
          </p:nvSpPr>
          <p:spPr>
            <a:xfrm>
              <a:off x="6581374" y="1989609"/>
              <a:ext cx="268941" cy="294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76C21E-B117-8944-929F-21AF5DDEE7C7}"/>
              </a:ext>
            </a:extLst>
          </p:cNvPr>
          <p:cNvSpPr txBox="1"/>
          <p:nvPr/>
        </p:nvSpPr>
        <p:spPr>
          <a:xfrm>
            <a:off x="7152117" y="6365114"/>
            <a:ext cx="3719795" cy="328185"/>
          </a:xfrm>
          <a:prstGeom prst="rect">
            <a:avLst/>
          </a:prstGeom>
          <a:noFill/>
        </p:spPr>
        <p:txBody>
          <a:bodyPr wrap="square" lIns="121875" tIns="60937" rIns="121875" bIns="60937" rtlCol="0">
            <a:spAutoFit/>
          </a:bodyPr>
          <a:lstStyle/>
          <a:p>
            <a:pPr algn="r"/>
            <a:r>
              <a:rPr lang="en-US" sz="1333" dirty="0">
                <a:latin typeface="Arial"/>
              </a:rPr>
              <a:t>Sen et al., </a:t>
            </a:r>
            <a:r>
              <a:rPr lang="en-US" sz="1333" i="1" dirty="0">
                <a:latin typeface="Arial"/>
              </a:rPr>
              <a:t>Cancer Discov</a:t>
            </a:r>
            <a:r>
              <a:rPr lang="en-US" sz="1333" dirty="0">
                <a:latin typeface="Arial"/>
              </a:rPr>
              <a:t>, 2019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A81E02-3996-BC46-BD3E-CC7CC75CA715}"/>
              </a:ext>
            </a:extLst>
          </p:cNvPr>
          <p:cNvGrpSpPr/>
          <p:nvPr/>
        </p:nvGrpSpPr>
        <p:grpSpPr>
          <a:xfrm>
            <a:off x="7859326" y="2411688"/>
            <a:ext cx="4160741" cy="3100987"/>
            <a:chOff x="5894494" y="1808766"/>
            <a:chExt cx="3120556" cy="23257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8AD4EA-5A7E-6742-AB78-92AF82F53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494" y="1808766"/>
              <a:ext cx="3120556" cy="232574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80108A-C20F-E447-9CE9-3E383D4545E2}"/>
                </a:ext>
              </a:extLst>
            </p:cNvPr>
            <p:cNvSpPr/>
            <p:nvPr/>
          </p:nvSpPr>
          <p:spPr bwMode="auto">
            <a:xfrm>
              <a:off x="5894494" y="1808766"/>
              <a:ext cx="189674" cy="1149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09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B056-A543-8B4F-B20D-3961EA82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0" y="287603"/>
            <a:ext cx="11660659" cy="837141"/>
          </a:xfrm>
        </p:spPr>
        <p:txBody>
          <a:bodyPr>
            <a:noAutofit/>
          </a:bodyPr>
          <a:lstStyle/>
          <a:p>
            <a:r>
              <a:rPr lang="en-US" sz="3200" dirty="0" err="1"/>
              <a:t>Durvalumab</a:t>
            </a:r>
            <a:r>
              <a:rPr lang="en-US" sz="3200" dirty="0"/>
              <a:t> + </a:t>
            </a:r>
            <a:r>
              <a:rPr lang="en-US" sz="3200" dirty="0" err="1"/>
              <a:t>olaparib</a:t>
            </a:r>
            <a:r>
              <a:rPr lang="en-US" sz="3200" dirty="0"/>
              <a:t> in relapsed SCLC patients –</a:t>
            </a:r>
            <a:br>
              <a:rPr lang="en-US" sz="3200" dirty="0"/>
            </a:br>
            <a:r>
              <a:rPr lang="en-US" sz="3200" dirty="0"/>
              <a:t>initial foray disappointing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0F4E6-F57F-8944-AEDF-91139526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3" y="1892830"/>
            <a:ext cx="5430672" cy="4254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82A5E-4146-4340-AA01-5487670E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235192"/>
            <a:ext cx="5705504" cy="3210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35B810-1BA2-E74C-BDDF-5A3BEF793595}"/>
              </a:ext>
            </a:extLst>
          </p:cNvPr>
          <p:cNvSpPr txBox="1"/>
          <p:nvPr/>
        </p:nvSpPr>
        <p:spPr>
          <a:xfrm>
            <a:off x="8208236" y="6406250"/>
            <a:ext cx="276870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Thomas et al., </a:t>
            </a:r>
            <a:r>
              <a:rPr lang="en-US" sz="1333" i="1" dirty="0"/>
              <a:t>J Thor Oncol</a:t>
            </a:r>
            <a:r>
              <a:rPr lang="en-US" sz="1333" dirty="0"/>
              <a:t> 2019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54906-6496-2349-A593-B4B7C4D6D9BB}"/>
              </a:ext>
            </a:extLst>
          </p:cNvPr>
          <p:cNvSpPr txBox="1"/>
          <p:nvPr/>
        </p:nvSpPr>
        <p:spPr>
          <a:xfrm>
            <a:off x="3695733" y="1383629"/>
            <a:ext cx="275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Durvalumab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1500mg q4wk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300mg BID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</a:t>
            </a:r>
          </a:p>
        </p:txBody>
      </p:sp>
    </p:spTree>
    <p:extLst>
      <p:ext uri="{BB962C8B-B14F-4D97-AF65-F5344CB8AC3E}">
        <p14:creationId xmlns:p14="http://schemas.microsoft.com/office/powerpoint/2010/main" val="274053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F5F78-CF81-3C4C-B6E2-905D8C87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2756"/>
            <a:ext cx="10363200" cy="4192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line </a:t>
            </a:r>
            <a:r>
              <a:rPr lang="en-US" dirty="0" err="1"/>
              <a:t>chemoIO</a:t>
            </a:r>
            <a:r>
              <a:rPr lang="en-US" dirty="0"/>
              <a:t> trials show consistent success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Critical milestone! </a:t>
            </a:r>
            <a:r>
              <a:rPr lang="en-US" sz="2400" i="1" dirty="0">
                <a:solidFill>
                  <a:srgbClr val="FF0000"/>
                </a:solidFill>
              </a:rPr>
              <a:t>However: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Durable benefit is concentrated in a small minority (~10%)</a:t>
            </a:r>
          </a:p>
          <a:p>
            <a:pPr lvl="2"/>
            <a:r>
              <a:rPr lang="en-US" sz="2133" dirty="0">
                <a:solidFill>
                  <a:schemeClr val="accent1"/>
                </a:solidFill>
              </a:rPr>
              <a:t>What are the biomarkers defining this subset?</a:t>
            </a:r>
          </a:p>
          <a:p>
            <a:pPr lvl="2"/>
            <a:r>
              <a:rPr lang="en-US" sz="2133" dirty="0">
                <a:solidFill>
                  <a:schemeClr val="accent1"/>
                </a:solidFill>
              </a:rPr>
              <a:t>What do we do to prime the other 90% for IO response?</a:t>
            </a:r>
          </a:p>
          <a:p>
            <a:pPr lvl="2"/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Preclinical research is defining new therapeutic strategies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Essential for progress! </a:t>
            </a:r>
            <a:r>
              <a:rPr lang="en-US" sz="2400" i="1" dirty="0">
                <a:solidFill>
                  <a:srgbClr val="FF0000"/>
                </a:solidFill>
              </a:rPr>
              <a:t>However: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Preclinical models are imperfect predictors</a:t>
            </a:r>
          </a:p>
          <a:p>
            <a:pPr lvl="2"/>
            <a:r>
              <a:rPr lang="en-US" sz="2133" dirty="0">
                <a:solidFill>
                  <a:schemeClr val="accent1"/>
                </a:solidFill>
              </a:rPr>
              <a:t>Clinical translation with mechanistic correlative analyses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EFD9D-4E3F-DC45-9501-9E39F0410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Immunotherapy in SCLC: 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53907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D090-57E1-7349-8220-ED306FC9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47" y="801371"/>
            <a:ext cx="8913874" cy="117436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does it work?</a:t>
            </a:r>
          </a:p>
          <a:p>
            <a:pPr lvl="1"/>
            <a:r>
              <a:rPr lang="en-US" sz="2000" dirty="0">
                <a:solidFill>
                  <a:srgbClr val="3A7DAF"/>
                </a:solidFill>
              </a:rPr>
              <a:t>Alkylator</a:t>
            </a:r>
          </a:p>
          <a:p>
            <a:pPr lvl="1"/>
            <a:r>
              <a:rPr lang="en-US" sz="2000" dirty="0">
                <a:solidFill>
                  <a:srgbClr val="3A7DAF"/>
                </a:solidFill>
              </a:rPr>
              <a:t>Minor groove DNA binder</a:t>
            </a:r>
          </a:p>
        </p:txBody>
      </p:sp>
      <p:sp>
        <p:nvSpPr>
          <p:cNvPr id="5" name="Cancer Care: 2007-2025">
            <a:extLst>
              <a:ext uri="{FF2B5EF4-FFF2-40B4-BE49-F238E27FC236}">
                <a16:creationId xmlns:a16="http://schemas.microsoft.com/office/drawing/2014/main" id="{D932B497-47EE-4047-ADDF-54BC0B2C79F1}"/>
              </a:ext>
            </a:extLst>
          </p:cNvPr>
          <p:cNvSpPr txBox="1"/>
          <p:nvPr/>
        </p:nvSpPr>
        <p:spPr>
          <a:xfrm>
            <a:off x="221977" y="279419"/>
            <a:ext cx="1174804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Lurbinectedin – a new drug for recurrent SCLC</a:t>
            </a:r>
            <a:endParaRPr sz="3200" b="1" spc="-154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7D9CAE-8D33-9B40-B035-1BF69E20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50" y="3001755"/>
            <a:ext cx="5206571" cy="30407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2DE7F4-8205-9444-B5BF-D868227D5EAD}"/>
              </a:ext>
            </a:extLst>
          </p:cNvPr>
          <p:cNvGrpSpPr/>
          <p:nvPr/>
        </p:nvGrpSpPr>
        <p:grpSpPr>
          <a:xfrm>
            <a:off x="926287" y="2683441"/>
            <a:ext cx="4461538" cy="4078020"/>
            <a:chOff x="1634461" y="2199287"/>
            <a:chExt cx="4461538" cy="40780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F8C2DB-6472-D644-906D-9CC89C4F9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461" y="2222938"/>
              <a:ext cx="4461538" cy="405436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7B9F12-6C91-1745-9225-E0F281E34ECB}"/>
                </a:ext>
              </a:extLst>
            </p:cNvPr>
            <p:cNvSpPr/>
            <p:nvPr/>
          </p:nvSpPr>
          <p:spPr>
            <a:xfrm>
              <a:off x="4219902" y="2199287"/>
              <a:ext cx="1876097" cy="1150883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9BD427-5966-A04F-8621-957AEB742BC9}"/>
              </a:ext>
            </a:extLst>
          </p:cNvPr>
          <p:cNvSpPr txBox="1"/>
          <p:nvPr/>
        </p:nvSpPr>
        <p:spPr>
          <a:xfrm>
            <a:off x="1829588" y="2168227"/>
            <a:ext cx="236218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Tumor-intrinsic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91B4-0C46-9440-8C09-B3E72F03B8CB}"/>
              </a:ext>
            </a:extLst>
          </p:cNvPr>
          <p:cNvSpPr txBox="1"/>
          <p:nvPr/>
        </p:nvSpPr>
        <p:spPr>
          <a:xfrm>
            <a:off x="7287963" y="2168255"/>
            <a:ext cx="415754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Tumor-associated macrophage effects?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0E20-2F74-5744-B8E5-D709EFDBD384}"/>
              </a:ext>
            </a:extLst>
          </p:cNvPr>
          <p:cNvCxnSpPr>
            <a:cxnSpLocks/>
          </p:cNvCxnSpPr>
          <p:nvPr/>
        </p:nvCxnSpPr>
        <p:spPr>
          <a:xfrm>
            <a:off x="442223" y="2683441"/>
            <a:ext cx="48218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8FD10A-61D5-854D-800F-CEE7C29AE77F}"/>
              </a:ext>
            </a:extLst>
          </p:cNvPr>
          <p:cNvCxnSpPr>
            <a:cxnSpLocks/>
          </p:cNvCxnSpPr>
          <p:nvPr/>
        </p:nvCxnSpPr>
        <p:spPr>
          <a:xfrm>
            <a:off x="6763450" y="2707092"/>
            <a:ext cx="48218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DDD25F9-0506-F948-8A37-0A3F5E1F7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735" y="226747"/>
            <a:ext cx="1849203" cy="19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F221DE-638B-41A6-88DA-A4029CCD69F4}"/>
              </a:ext>
            </a:extLst>
          </p:cNvPr>
          <p:cNvSpPr txBox="1">
            <a:spLocks/>
          </p:cNvSpPr>
          <p:nvPr/>
        </p:nvSpPr>
        <p:spPr>
          <a:xfrm>
            <a:off x="8930243" y="6448608"/>
            <a:ext cx="3160699" cy="2816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Trigo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Lancet Oncol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6" name="Cancer Care: 2007-2025">
            <a:extLst>
              <a:ext uri="{FF2B5EF4-FFF2-40B4-BE49-F238E27FC236}">
                <a16:creationId xmlns:a16="http://schemas.microsoft.com/office/drawing/2014/main" id="{02473A37-CA78-44C9-8E3D-5D67C2F172C1}"/>
              </a:ext>
            </a:extLst>
          </p:cNvPr>
          <p:cNvSpPr txBox="1"/>
          <p:nvPr/>
        </p:nvSpPr>
        <p:spPr>
          <a:xfrm>
            <a:off x="221977" y="279419"/>
            <a:ext cx="1174804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Lurbinectedin – single arm phase II basket trial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F27CE-DA1B-6548-9B54-ADDDEC35D5E8}"/>
              </a:ext>
            </a:extLst>
          </p:cNvPr>
          <p:cNvSpPr txBox="1"/>
          <p:nvPr/>
        </p:nvSpPr>
        <p:spPr>
          <a:xfrm>
            <a:off x="1284430" y="984998"/>
            <a:ext cx="2985750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= 105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Relapsed SCLC, PS 0-2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No brain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mets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3.2mg/m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lurbinectedin q3W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1º endpoint ORR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C5F0B6-40A0-9E4A-B90D-176A97A6A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9036"/>
              </p:ext>
            </p:extLst>
          </p:nvPr>
        </p:nvGraphicFramePr>
        <p:xfrm>
          <a:off x="673093" y="3168929"/>
          <a:ext cx="5874262" cy="2773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76138">
                  <a:extLst>
                    <a:ext uri="{9D8B030D-6E8A-4147-A177-3AD203B41FA5}">
                      <a16:colId xmlns:a16="http://schemas.microsoft.com/office/drawing/2014/main" val="2973604227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3687543110"/>
                    </a:ext>
                  </a:extLst>
                </a:gridCol>
                <a:gridCol w="1650242">
                  <a:extLst>
                    <a:ext uri="{9D8B030D-6E8A-4147-A177-3AD203B41FA5}">
                      <a16:colId xmlns:a16="http://schemas.microsoft.com/office/drawing/2014/main" val="1378988870"/>
                    </a:ext>
                  </a:extLst>
                </a:gridCol>
                <a:gridCol w="1723579">
                  <a:extLst>
                    <a:ext uri="{9D8B030D-6E8A-4147-A177-3AD203B41FA5}">
                      <a16:colId xmlns:a16="http://schemas.microsoft.com/office/drawing/2014/main" val="1276133298"/>
                    </a:ext>
                  </a:extLst>
                </a:gridCol>
              </a:tblGrid>
              <a:tr h="2462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(n=105)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 &lt;90 days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CTFI </a:t>
                      </a:r>
                      <a:r>
                        <a:rPr lang="en-US" sz="16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≥90 days (n=60)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61265"/>
                  </a:ext>
                </a:extLst>
              </a:tr>
              <a:tr h="246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%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(26.2-45.2)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(11.2-37.1)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(32.1-58.4)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7055"/>
                  </a:ext>
                </a:extLst>
              </a:tr>
              <a:tr h="246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(4.1-6.4)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(2.6-5.6)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(3.5-7.3)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4761"/>
                  </a:ext>
                </a:extLst>
              </a:tr>
              <a:tr h="246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(2.6-4.3)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(1.3-3.9)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(2.8-6.5)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20102"/>
                  </a:ext>
                </a:extLst>
              </a:tr>
              <a:tr h="246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(6.3-11.8)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(4.1-6.3)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(9.7-16.2)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1469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F5A8E9-D098-7643-B4C1-5EC14B451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4" y="753908"/>
            <a:ext cx="4498679" cy="2653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C6167E-2087-674C-9128-F6113A178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4" y="3511659"/>
            <a:ext cx="4708203" cy="293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F0B001-44F9-3E4C-8539-B67E37A329CF}"/>
                  </a:ext>
                </a:extLst>
              </p:cNvPr>
              <p:cNvSpPr txBox="1"/>
              <p:nvPr/>
            </p:nvSpPr>
            <p:spPr>
              <a:xfrm>
                <a:off x="8906003" y="430744"/>
                <a:ext cx="2298061" cy="646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Helvetica"/>
                  </a:rPr>
                  <a:t>Duration of response 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CTFI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90 days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F0B001-44F9-3E4C-8539-B67E37A32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03" y="430744"/>
                <a:ext cx="2298061" cy="646327"/>
              </a:xfrm>
              <a:prstGeom prst="rect">
                <a:avLst/>
              </a:prstGeom>
              <a:blipFill>
                <a:blip r:embed="rId5"/>
                <a:stretch>
                  <a:fillRect l="-3846" t="-3846" r="-3297" b="-1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68CBE20-43EF-CF4B-BA61-7FD0EF148F5F}"/>
              </a:ext>
            </a:extLst>
          </p:cNvPr>
          <p:cNvSpPr txBox="1"/>
          <p:nvPr/>
        </p:nvSpPr>
        <p:spPr>
          <a:xfrm>
            <a:off x="9060043" y="3715838"/>
            <a:ext cx="229806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Duration of response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CTFI &lt; 90 days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93C63-D57F-EB49-885A-B3FFCBADFCC7}"/>
              </a:ext>
            </a:extLst>
          </p:cNvPr>
          <p:cNvSpPr/>
          <p:nvPr/>
        </p:nvSpPr>
        <p:spPr>
          <a:xfrm>
            <a:off x="673093" y="6209249"/>
            <a:ext cx="3316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CTFI = chemotherapy-free interval</a:t>
            </a:r>
          </a:p>
        </p:txBody>
      </p:sp>
    </p:spTree>
    <p:extLst>
      <p:ext uri="{BB962C8B-B14F-4D97-AF65-F5344CB8AC3E}">
        <p14:creationId xmlns:p14="http://schemas.microsoft.com/office/powerpoint/2010/main" val="125898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B37C34-ADC6-8141-866F-4352090C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82775"/>
            <a:ext cx="5829300" cy="3934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2EC23-82E1-C541-A912-3AC345FB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07" y="1882775"/>
            <a:ext cx="5829300" cy="3760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48B6BD-6998-7E4F-BC0F-DC6210161C39}"/>
              </a:ext>
            </a:extLst>
          </p:cNvPr>
          <p:cNvSpPr txBox="1"/>
          <p:nvPr/>
        </p:nvSpPr>
        <p:spPr>
          <a:xfrm>
            <a:off x="1511663" y="1257610"/>
            <a:ext cx="392831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2400" dirty="0" err="1"/>
              <a:t>Atezolizumab</a:t>
            </a:r>
            <a:r>
              <a:rPr lang="en-US" sz="2400" dirty="0"/>
              <a:t> (IMpower133)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33F74-55DA-2546-9BD0-5DE8DE4BAC64}"/>
              </a:ext>
            </a:extLst>
          </p:cNvPr>
          <p:cNvSpPr txBox="1"/>
          <p:nvPr/>
        </p:nvSpPr>
        <p:spPr>
          <a:xfrm>
            <a:off x="7846846" y="1257610"/>
            <a:ext cx="339611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2400" dirty="0" err="1"/>
              <a:t>Durvalumab</a:t>
            </a:r>
            <a:r>
              <a:rPr lang="en-US" sz="2400" dirty="0"/>
              <a:t> (CASPIAN)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C82AB-F0DA-F546-BDCB-A26EA3603AD2}"/>
              </a:ext>
            </a:extLst>
          </p:cNvPr>
          <p:cNvSpPr txBox="1"/>
          <p:nvPr/>
        </p:nvSpPr>
        <p:spPr>
          <a:xfrm>
            <a:off x="7102145" y="6328084"/>
            <a:ext cx="5089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Horn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2018; Paz-Ares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490409D-4DCD-E14E-A9CE-A505A0E0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2" y="14095"/>
            <a:ext cx="11490555" cy="1080011"/>
          </a:xfrm>
        </p:spPr>
        <p:txBody>
          <a:bodyPr>
            <a:normAutofit/>
          </a:bodyPr>
          <a:lstStyle/>
          <a:p>
            <a:r>
              <a:rPr lang="en-US" sz="3200" spc="-154" dirty="0">
                <a:ea typeface="Arial"/>
                <a:cs typeface="Arial"/>
                <a:sym typeface="Arial"/>
              </a:rPr>
              <a:t>Recent progress in SCLC: IMpower133 and CASPIAN trials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B1CCBA-FD51-234C-9BD9-4A8622C41528}"/>
              </a:ext>
            </a:extLst>
          </p:cNvPr>
          <p:cNvSpPr/>
          <p:nvPr/>
        </p:nvSpPr>
        <p:spPr>
          <a:xfrm>
            <a:off x="5979695" y="5546558"/>
            <a:ext cx="661737" cy="2712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13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F221DE-638B-41A6-88DA-A4029CCD69F4}"/>
              </a:ext>
            </a:extLst>
          </p:cNvPr>
          <p:cNvSpPr txBox="1">
            <a:spLocks/>
          </p:cNvSpPr>
          <p:nvPr/>
        </p:nvSpPr>
        <p:spPr>
          <a:xfrm>
            <a:off x="3347493" y="6360475"/>
            <a:ext cx="8622528" cy="4229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Trigo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Lancet Oncol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2020; von Pawel et al.,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J Clin Oncol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2014; von Pawel et al.,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J Clin Oncol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</p:txBody>
      </p:sp>
      <p:sp>
        <p:nvSpPr>
          <p:cNvPr id="6" name="Cancer Care: 2007-2025">
            <a:extLst>
              <a:ext uri="{FF2B5EF4-FFF2-40B4-BE49-F238E27FC236}">
                <a16:creationId xmlns:a16="http://schemas.microsoft.com/office/drawing/2014/main" id="{02473A37-CA78-44C9-8E3D-5D67C2F172C1}"/>
              </a:ext>
            </a:extLst>
          </p:cNvPr>
          <p:cNvSpPr txBox="1"/>
          <p:nvPr/>
        </p:nvSpPr>
        <p:spPr>
          <a:xfrm>
            <a:off x="221977" y="279419"/>
            <a:ext cx="1174804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Lurbinectedin – tox relative to (historical) topotecan</a:t>
            </a:r>
            <a:endParaRPr sz="3200" b="1" spc="-154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7 Tabla">
            <a:extLst>
              <a:ext uri="{FF2B5EF4-FFF2-40B4-BE49-F238E27FC236}">
                <a16:creationId xmlns:a16="http://schemas.microsoft.com/office/drawing/2014/main" id="{B8356F38-C3AA-9146-812C-E8A68FF5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22175"/>
              </p:ext>
            </p:extLst>
          </p:nvPr>
        </p:nvGraphicFramePr>
        <p:xfrm>
          <a:off x="699969" y="1290712"/>
          <a:ext cx="10525081" cy="45329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9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9936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Toxicities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Lurbinectedin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Topotecan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2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B-005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ACT-1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(n=197)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(n=107)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L w="285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20">
                <a:tc>
                  <a:txBody>
                    <a:bodyPr/>
                    <a:lstStyle/>
                    <a:p>
                      <a:pPr marL="86995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 due to TEAEs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marL="86995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36">
                <a:tc rowSpan="6">
                  <a:txBody>
                    <a:bodyPr/>
                    <a:lstStyle/>
                    <a:p>
                      <a:pPr marL="2673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TEAEs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pain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36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Dyspnea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36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Fatigue/Asthenia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36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36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930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36">
                <a:tc>
                  <a:txBody>
                    <a:bodyPr/>
                    <a:lstStyle/>
                    <a:p>
                      <a:pPr marL="2673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Febrile neutropenia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36"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G-CSF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marL="2673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prophylaxis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936">
                <a:tc rowSpan="4">
                  <a:txBody>
                    <a:bodyPr/>
                    <a:lstStyle/>
                    <a:p>
                      <a:pPr marL="26733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≥3  heme tox</a:t>
                      </a: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936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Leukopenia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278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 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404">
                <a:tc vMerge="1"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5723" marR="5723" marT="0" marB="0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335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292" marR="429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75ECE-8740-714D-95E6-36D9BC4DD853}"/>
              </a:ext>
            </a:extLst>
          </p:cNvPr>
          <p:cNvSpPr/>
          <p:nvPr/>
        </p:nvSpPr>
        <p:spPr>
          <a:xfrm>
            <a:off x="551793" y="4698124"/>
            <a:ext cx="10783614" cy="1150883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99E8D-8E99-1F49-8C0E-89CC6886BEDA}"/>
              </a:ext>
            </a:extLst>
          </p:cNvPr>
          <p:cNvSpPr/>
          <p:nvPr/>
        </p:nvSpPr>
        <p:spPr>
          <a:xfrm>
            <a:off x="551793" y="2380593"/>
            <a:ext cx="10783614" cy="1774531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43241-C9F8-7B42-BC07-D276D3CB4CD7}"/>
              </a:ext>
            </a:extLst>
          </p:cNvPr>
          <p:cNvSpPr/>
          <p:nvPr/>
        </p:nvSpPr>
        <p:spPr>
          <a:xfrm>
            <a:off x="551793" y="4139358"/>
            <a:ext cx="10783614" cy="288024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015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cer Care: 2007-2025">
            <a:extLst>
              <a:ext uri="{FF2B5EF4-FFF2-40B4-BE49-F238E27FC236}">
                <a16:creationId xmlns:a16="http://schemas.microsoft.com/office/drawing/2014/main" id="{02473A37-CA78-44C9-8E3D-5D67C2F172C1}"/>
              </a:ext>
            </a:extLst>
          </p:cNvPr>
          <p:cNvSpPr txBox="1"/>
          <p:nvPr/>
        </p:nvSpPr>
        <p:spPr>
          <a:xfrm>
            <a:off x="221977" y="279419"/>
            <a:ext cx="1174804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Inherent cell cycle and genome repair deficiencies in SCLC</a:t>
            </a:r>
            <a:endParaRPr sz="3200" b="1" spc="-154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BF7EB5-4316-6E4A-B386-B68C227BC6E1}"/>
              </a:ext>
            </a:extLst>
          </p:cNvPr>
          <p:cNvSpPr txBox="1">
            <a:spLocks/>
          </p:cNvSpPr>
          <p:nvPr/>
        </p:nvSpPr>
        <p:spPr>
          <a:xfrm>
            <a:off x="7065713" y="6376016"/>
            <a:ext cx="4938600" cy="3677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Drapkin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and Rudin,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Cold Spring Harbor </a:t>
            </a:r>
            <a:r>
              <a:rPr lang="en-US" sz="1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 Med 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31963-EE74-0A46-96ED-EDD189F66D85}"/>
              </a:ext>
            </a:extLst>
          </p:cNvPr>
          <p:cNvSpPr txBox="1"/>
          <p:nvPr/>
        </p:nvSpPr>
        <p:spPr>
          <a:xfrm>
            <a:off x="8041788" y="2193991"/>
            <a:ext cx="20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Restriction point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90612D-FAB3-CE42-A3F1-8C7CF16D48B3}"/>
              </a:ext>
            </a:extLst>
          </p:cNvPr>
          <p:cNvGrpSpPr/>
          <p:nvPr/>
        </p:nvGrpSpPr>
        <p:grpSpPr>
          <a:xfrm>
            <a:off x="3739984" y="1369139"/>
            <a:ext cx="4390368" cy="4390368"/>
            <a:chOff x="2194963" y="1108113"/>
            <a:chExt cx="4390368" cy="4390368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E58E7435-A716-644B-8B06-9A79B579D13C}"/>
                </a:ext>
              </a:extLst>
            </p:cNvPr>
            <p:cNvSpPr/>
            <p:nvPr/>
          </p:nvSpPr>
          <p:spPr>
            <a:xfrm>
              <a:off x="2332670" y="1242956"/>
              <a:ext cx="4089400" cy="4089400"/>
            </a:xfrm>
            <a:prstGeom prst="blockArc">
              <a:avLst>
                <a:gd name="adj1" fmla="val 10800000"/>
                <a:gd name="adj2" fmla="val 49639"/>
                <a:gd name="adj3" fmla="val 698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7A7A57B-436B-EE48-AF5A-87188094737D}"/>
                </a:ext>
              </a:extLst>
            </p:cNvPr>
            <p:cNvSpPr/>
            <p:nvPr/>
          </p:nvSpPr>
          <p:spPr>
            <a:xfrm rot="10800000">
              <a:off x="2332669" y="1242956"/>
              <a:ext cx="4089400" cy="4089400"/>
            </a:xfrm>
            <a:prstGeom prst="blockArc">
              <a:avLst>
                <a:gd name="adj1" fmla="val 10800000"/>
                <a:gd name="adj2" fmla="val 49639"/>
                <a:gd name="adj3" fmla="val 698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1B7BD60F-8204-BF49-B093-FE9894F0992E}"/>
                </a:ext>
              </a:extLst>
            </p:cNvPr>
            <p:cNvSpPr/>
            <p:nvPr/>
          </p:nvSpPr>
          <p:spPr>
            <a:xfrm rot="17768972">
              <a:off x="2332668" y="1242956"/>
              <a:ext cx="4089400" cy="4089400"/>
            </a:xfrm>
            <a:prstGeom prst="blockArc">
              <a:avLst>
                <a:gd name="adj1" fmla="val 10800000"/>
                <a:gd name="adj2" fmla="val 13740437"/>
                <a:gd name="adj3" fmla="val 720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204E01B7-6366-1944-BF45-C35A49BF6B34}"/>
                </a:ext>
              </a:extLst>
            </p:cNvPr>
            <p:cNvSpPr/>
            <p:nvPr/>
          </p:nvSpPr>
          <p:spPr>
            <a:xfrm rot="20574316">
              <a:off x="2332667" y="1242956"/>
              <a:ext cx="4089400" cy="4089400"/>
            </a:xfrm>
            <a:prstGeom prst="blockArc">
              <a:avLst>
                <a:gd name="adj1" fmla="val 10800000"/>
                <a:gd name="adj2" fmla="val 13881514"/>
                <a:gd name="adj3" fmla="val 7064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069D06-B1A9-7E4F-B068-8C4B107C0E36}"/>
                </a:ext>
              </a:extLst>
            </p:cNvPr>
            <p:cNvSpPr txBox="1"/>
            <p:nvPr/>
          </p:nvSpPr>
          <p:spPr>
            <a:xfrm rot="944013">
              <a:off x="4693185" y="129913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F52B7A-1D26-2E47-9599-2C67F7FBD35B}"/>
                </a:ext>
              </a:extLst>
            </p:cNvPr>
            <p:cNvSpPr txBox="1"/>
            <p:nvPr/>
          </p:nvSpPr>
          <p:spPr>
            <a:xfrm rot="19365743">
              <a:off x="5326722" y="46586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CEFD5-E839-CF4D-818E-24F6766C230F}"/>
                </a:ext>
              </a:extLst>
            </p:cNvPr>
            <p:cNvSpPr txBox="1"/>
            <p:nvPr/>
          </p:nvSpPr>
          <p:spPr>
            <a:xfrm rot="13711346">
              <a:off x="2703045" y="434310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BC6C8D-4BBC-1442-8AC1-2212270D03C2}"/>
                </a:ext>
              </a:extLst>
            </p:cNvPr>
            <p:cNvSpPr txBox="1"/>
            <p:nvPr/>
          </p:nvSpPr>
          <p:spPr>
            <a:xfrm rot="16770795">
              <a:off x="2303715" y="282094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E70172D-7760-2043-8FBD-8558D98AFC63}"/>
                </a:ext>
              </a:extLst>
            </p:cNvPr>
            <p:cNvSpPr/>
            <p:nvPr/>
          </p:nvSpPr>
          <p:spPr>
            <a:xfrm>
              <a:off x="2196801" y="1109951"/>
              <a:ext cx="4388530" cy="4388530"/>
            </a:xfrm>
            <a:prstGeom prst="arc">
              <a:avLst>
                <a:gd name="adj1" fmla="val 8719640"/>
                <a:gd name="adj2" fmla="val 9811701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63606382-587F-9448-8575-F52DE362CB0A}"/>
                </a:ext>
              </a:extLst>
            </p:cNvPr>
            <p:cNvSpPr/>
            <p:nvPr/>
          </p:nvSpPr>
          <p:spPr>
            <a:xfrm>
              <a:off x="2196801" y="1109951"/>
              <a:ext cx="4388530" cy="4388530"/>
            </a:xfrm>
            <a:prstGeom prst="arc">
              <a:avLst>
                <a:gd name="adj1" fmla="val 2254832"/>
                <a:gd name="adj2" fmla="val 4475435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20658E8A-3776-D943-A8F4-12EB6228B2FF}"/>
                </a:ext>
              </a:extLst>
            </p:cNvPr>
            <p:cNvSpPr/>
            <p:nvPr/>
          </p:nvSpPr>
          <p:spPr>
            <a:xfrm>
              <a:off x="2196801" y="1109951"/>
              <a:ext cx="4388530" cy="4388530"/>
            </a:xfrm>
            <a:prstGeom prst="arc">
              <a:avLst>
                <a:gd name="adj1" fmla="val 18720904"/>
                <a:gd name="adj2" fmla="val 19732016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206765D-5CED-264B-827F-64B7296DD20E}"/>
                </a:ext>
              </a:extLst>
            </p:cNvPr>
            <p:cNvSpPr/>
            <p:nvPr/>
          </p:nvSpPr>
          <p:spPr>
            <a:xfrm>
              <a:off x="2194963" y="1108113"/>
              <a:ext cx="4388530" cy="4388530"/>
            </a:xfrm>
            <a:prstGeom prst="arc">
              <a:avLst>
                <a:gd name="adj1" fmla="val 11110477"/>
                <a:gd name="adj2" fmla="val 12209432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0C9E6CF-67E3-7E4E-B500-41734740BF7A}"/>
              </a:ext>
            </a:extLst>
          </p:cNvPr>
          <p:cNvSpPr txBox="1"/>
          <p:nvPr/>
        </p:nvSpPr>
        <p:spPr>
          <a:xfrm>
            <a:off x="7188966" y="1368970"/>
            <a:ext cx="234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G1 checkpoint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893260-26AE-9641-BEDB-DAA22CB2841F}"/>
              </a:ext>
            </a:extLst>
          </p:cNvPr>
          <p:cNvSpPr txBox="1"/>
          <p:nvPr/>
        </p:nvSpPr>
        <p:spPr>
          <a:xfrm>
            <a:off x="7890247" y="4088324"/>
            <a:ext cx="276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Replication checkpoint(s)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4162A4-ADCE-0945-A006-A9258CE70649}"/>
              </a:ext>
            </a:extLst>
          </p:cNvPr>
          <p:cNvSpPr txBox="1"/>
          <p:nvPr/>
        </p:nvSpPr>
        <p:spPr>
          <a:xfrm>
            <a:off x="1994914" y="4348124"/>
            <a:ext cx="18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G2 checkpoint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B9F9C-8BBC-AD4D-915D-AF9EB2728C5B}"/>
              </a:ext>
            </a:extLst>
          </p:cNvPr>
          <p:cNvSpPr txBox="1"/>
          <p:nvPr/>
        </p:nvSpPr>
        <p:spPr>
          <a:xfrm>
            <a:off x="2053500" y="2067076"/>
            <a:ext cx="198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Spindle assembly checkpoint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734798-76B1-074E-933E-F231BD0DFA5D}"/>
              </a:ext>
            </a:extLst>
          </p:cNvPr>
          <p:cNvSpPr txBox="1"/>
          <p:nvPr/>
        </p:nvSpPr>
        <p:spPr>
          <a:xfrm>
            <a:off x="8119227" y="2487596"/>
            <a:ext cx="198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A447A7-8BDB-F748-BB95-6B4AA866A620}"/>
              </a:ext>
            </a:extLst>
          </p:cNvPr>
          <p:cNvSpPr txBox="1"/>
          <p:nvPr/>
        </p:nvSpPr>
        <p:spPr>
          <a:xfrm>
            <a:off x="7544933" y="1669223"/>
            <a:ext cx="304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ATM, CHK2,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p53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p21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2419D-A924-CA4E-A6C8-235157011297}"/>
              </a:ext>
            </a:extLst>
          </p:cNvPr>
          <p:cNvSpPr txBox="1"/>
          <p:nvPr/>
        </p:nvSpPr>
        <p:spPr>
          <a:xfrm>
            <a:off x="7981352" y="4978398"/>
            <a:ext cx="10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SLFN11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30164B-9A1C-634C-9E07-F90879CEED6E}"/>
              </a:ext>
            </a:extLst>
          </p:cNvPr>
          <p:cNvSpPr txBox="1"/>
          <p:nvPr/>
        </p:nvSpPr>
        <p:spPr>
          <a:xfrm>
            <a:off x="2176054" y="4718093"/>
            <a:ext cx="217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ATR, CHK1, WEE1</a:t>
            </a: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ATM, CHK2,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p53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E41F14-CC09-C748-B452-AF16EA512F5A}"/>
              </a:ext>
            </a:extLst>
          </p:cNvPr>
          <p:cNvSpPr txBox="1"/>
          <p:nvPr/>
        </p:nvSpPr>
        <p:spPr>
          <a:xfrm>
            <a:off x="2055338" y="2669659"/>
            <a:ext cx="198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BUB1R, MAD2</a:t>
            </a: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PLK1, AURKA/B</a:t>
            </a:r>
          </a:p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Cyclin B/CDK1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3EA026-D640-7842-9520-42851F90C6C4}"/>
              </a:ext>
            </a:extLst>
          </p:cNvPr>
          <p:cNvSpPr txBox="1"/>
          <p:nvPr/>
        </p:nvSpPr>
        <p:spPr>
          <a:xfrm>
            <a:off x="8579373" y="5367153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EZH2i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BC9507-EB02-014A-8E4B-A2BBD6A2CC23}"/>
              </a:ext>
            </a:extLst>
          </p:cNvPr>
          <p:cNvSpPr txBox="1"/>
          <p:nvPr/>
        </p:nvSpPr>
        <p:spPr>
          <a:xfrm>
            <a:off x="2277064" y="3601543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AURKi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B463CF-E6D7-674F-B287-61632595CD23}"/>
              </a:ext>
            </a:extLst>
          </p:cNvPr>
          <p:cNvSpPr txBox="1"/>
          <p:nvPr/>
        </p:nvSpPr>
        <p:spPr>
          <a:xfrm>
            <a:off x="7575306" y="5367153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3D50EB-233E-014F-9F3A-6B386F28B748}"/>
              </a:ext>
            </a:extLst>
          </p:cNvPr>
          <p:cNvSpPr txBox="1"/>
          <p:nvPr/>
        </p:nvSpPr>
        <p:spPr>
          <a:xfrm>
            <a:off x="2277064" y="5367153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WEE1i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713193-4228-654F-A208-1F00EA0578BE}"/>
              </a:ext>
            </a:extLst>
          </p:cNvPr>
          <p:cNvSpPr txBox="1"/>
          <p:nvPr/>
        </p:nvSpPr>
        <p:spPr>
          <a:xfrm>
            <a:off x="7988694" y="4388952"/>
            <a:ext cx="217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ATM, CHK2,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p53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F013B-78CA-7A45-BD86-3D0D8DCEEC07}"/>
              </a:ext>
            </a:extLst>
          </p:cNvPr>
          <p:cNvSpPr txBox="1"/>
          <p:nvPr/>
        </p:nvSpPr>
        <p:spPr>
          <a:xfrm>
            <a:off x="7984921" y="4683675"/>
            <a:ext cx="217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ATR, CHK1, WEE1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6A2385-950E-C845-BEA5-00EAD330E4BC}"/>
              </a:ext>
            </a:extLst>
          </p:cNvPr>
          <p:cNvSpPr txBox="1"/>
          <p:nvPr/>
        </p:nvSpPr>
        <p:spPr>
          <a:xfrm>
            <a:off x="8579373" y="5765538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CHK1i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0E14E5-2DFF-594B-A255-1FFDC8ABDB76}"/>
              </a:ext>
            </a:extLst>
          </p:cNvPr>
          <p:cNvSpPr txBox="1"/>
          <p:nvPr/>
        </p:nvSpPr>
        <p:spPr>
          <a:xfrm>
            <a:off x="7570740" y="5765538"/>
            <a:ext cx="90249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40" y="1448721"/>
            <a:ext cx="7997583" cy="5409279"/>
          </a:xfrm>
        </p:spPr>
        <p:txBody>
          <a:bodyPr>
            <a:noAutofit/>
          </a:bodyPr>
          <a:lstStyle/>
          <a:p>
            <a:r>
              <a:rPr lang="en-US" sz="1800" dirty="0"/>
              <a:t>Epigenetic vulnerabilities</a:t>
            </a:r>
          </a:p>
          <a:p>
            <a:pPr lvl="1"/>
            <a:r>
              <a:rPr lang="en-US" sz="1600" dirty="0"/>
              <a:t>EZH2, LSD1, BRD4, others</a:t>
            </a:r>
          </a:p>
          <a:p>
            <a:r>
              <a:rPr lang="en-US" sz="1800" dirty="0"/>
              <a:t>DLL3 </a:t>
            </a:r>
          </a:p>
          <a:p>
            <a:pPr lvl="1"/>
            <a:r>
              <a:rPr lang="en-US" sz="1600" dirty="0"/>
              <a:t>AMG757 </a:t>
            </a:r>
            <a:r>
              <a:rPr lang="en-US" sz="1600" dirty="0" err="1"/>
              <a:t>BiTE</a:t>
            </a:r>
            <a:r>
              <a:rPr lang="en-US" sz="1600" dirty="0"/>
              <a:t>… and more</a:t>
            </a:r>
          </a:p>
          <a:p>
            <a:r>
              <a:rPr lang="en-US" sz="1800" dirty="0" err="1"/>
              <a:t>ImmunoRX</a:t>
            </a:r>
            <a:endParaRPr lang="en-US" sz="1800" dirty="0"/>
          </a:p>
          <a:p>
            <a:pPr lvl="1"/>
            <a:r>
              <a:rPr lang="en-US" sz="1600" dirty="0"/>
              <a:t>Priming of immune checkpoints – epigenetics and </a:t>
            </a:r>
            <a:r>
              <a:rPr lang="en-US" sz="1600" dirty="0" err="1"/>
              <a:t>DDRi</a:t>
            </a:r>
            <a:endParaRPr lang="en-US" sz="1600" dirty="0"/>
          </a:p>
          <a:p>
            <a:pPr lvl="1"/>
            <a:r>
              <a:rPr lang="en-US" sz="1600" dirty="0"/>
              <a:t>Exploiting the unique immunologic landscape</a:t>
            </a:r>
          </a:p>
          <a:p>
            <a:r>
              <a:rPr lang="en-US" sz="1800" dirty="0"/>
              <a:t>Exploiting cell cycle vulnerabilities</a:t>
            </a:r>
          </a:p>
          <a:p>
            <a:pPr lvl="1"/>
            <a:r>
              <a:rPr lang="en-US" sz="1600" dirty="0"/>
              <a:t>Novel synergies with inhibitors of WEE1, CHK1, AURK-A</a:t>
            </a:r>
          </a:p>
          <a:p>
            <a:r>
              <a:rPr lang="en-US" sz="1800" dirty="0"/>
              <a:t>DNA damage repair vulnerabilities</a:t>
            </a:r>
          </a:p>
          <a:p>
            <a:pPr lvl="1"/>
            <a:r>
              <a:rPr lang="en-US" sz="1600" dirty="0"/>
              <a:t>PARP inhibitor sensitivity</a:t>
            </a:r>
          </a:p>
          <a:p>
            <a:pPr lvl="1"/>
            <a:r>
              <a:rPr lang="en-US" sz="1600" dirty="0"/>
              <a:t>Rational combinatorial strategies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540" dirty="0">
                <a:solidFill>
                  <a:srgbClr val="B3B3A6"/>
                </a:solidFill>
                <a:cs typeface="Gotham-Medium"/>
              </a:rPr>
              <a:t>MEMORIAL SLOAN KETTERING</a:t>
            </a:r>
            <a:endParaRPr lang="en-US" spc="540" dirty="0">
              <a:solidFill>
                <a:srgbClr val="B3B3A6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3D4F4-BF85-469D-B05A-83452621AEC2}"/>
              </a:ext>
            </a:extLst>
          </p:cNvPr>
          <p:cNvGrpSpPr/>
          <p:nvPr/>
        </p:nvGrpSpPr>
        <p:grpSpPr>
          <a:xfrm>
            <a:off x="6630164" y="986420"/>
            <a:ext cx="5223196" cy="5230492"/>
            <a:chOff x="1856453" y="1094103"/>
            <a:chExt cx="5755848" cy="57638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64D587-B90D-4FB8-8F16-24E88B4C8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6453" y="1094103"/>
              <a:ext cx="5755848" cy="576388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19ED1B-2C5B-4BBE-A9CA-22BCAAB2FA85}"/>
                </a:ext>
              </a:extLst>
            </p:cNvPr>
            <p:cNvSpPr/>
            <p:nvPr/>
          </p:nvSpPr>
          <p:spPr>
            <a:xfrm>
              <a:off x="1856455" y="1094105"/>
              <a:ext cx="171859" cy="251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ABE35C-66DF-4EAD-83B0-AF0CD68440F1}"/>
              </a:ext>
            </a:extLst>
          </p:cNvPr>
          <p:cNvSpPr txBox="1">
            <a:spLocks/>
          </p:cNvSpPr>
          <p:nvPr/>
        </p:nvSpPr>
        <p:spPr>
          <a:xfrm>
            <a:off x="8336223" y="6278827"/>
            <a:ext cx="3640529" cy="3651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6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accent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Sabari et al., 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Nature Rev Clin Oncol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. 2017</a:t>
            </a:r>
          </a:p>
        </p:txBody>
      </p:sp>
      <p:sp>
        <p:nvSpPr>
          <p:cNvPr id="11" name="Cancer Care: 2007-2025">
            <a:extLst>
              <a:ext uri="{FF2B5EF4-FFF2-40B4-BE49-F238E27FC236}">
                <a16:creationId xmlns:a16="http://schemas.microsoft.com/office/drawing/2014/main" id="{C940518C-34D3-1746-B9AE-AACC00EAEA1C}"/>
              </a:ext>
            </a:extLst>
          </p:cNvPr>
          <p:cNvSpPr txBox="1"/>
          <p:nvPr/>
        </p:nvSpPr>
        <p:spPr>
          <a:xfrm>
            <a:off x="221977" y="279419"/>
            <a:ext cx="11748044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New targets in SCLC – taking several shots on goal</a:t>
            </a:r>
            <a:endParaRPr sz="3200" b="1" spc="-154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9C05D-CF0B-1D4E-BCB5-5585D5340DD5}"/>
              </a:ext>
            </a:extLst>
          </p:cNvPr>
          <p:cNvSpPr txBox="1"/>
          <p:nvPr/>
        </p:nvSpPr>
        <p:spPr>
          <a:xfrm>
            <a:off x="10156486" y="5556250"/>
            <a:ext cx="1197314" cy="105288"/>
          </a:xfrm>
          <a:prstGeom prst="rect">
            <a:avLst/>
          </a:prstGeom>
          <a:solidFill>
            <a:srgbClr val="DAEC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r>
              <a:rPr lang="en-US" sz="720" dirty="0" err="1">
                <a:solidFill>
                  <a:srgbClr val="515457"/>
                </a:solidFill>
              </a:rPr>
              <a:t>tazemetostat</a:t>
            </a:r>
            <a:r>
              <a:rPr lang="en-US" sz="720" dirty="0">
                <a:solidFill>
                  <a:srgbClr val="515457"/>
                </a:solidFill>
              </a:rPr>
              <a:t> (EPZ-6488)</a:t>
            </a:r>
          </a:p>
        </p:txBody>
      </p:sp>
    </p:spTree>
    <p:extLst>
      <p:ext uri="{BB962C8B-B14F-4D97-AF65-F5344CB8AC3E}">
        <p14:creationId xmlns:p14="http://schemas.microsoft.com/office/powerpoint/2010/main" val="46600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oint Commission">
            <a:extLst>
              <a:ext uri="{FF2B5EF4-FFF2-40B4-BE49-F238E27FC236}">
                <a16:creationId xmlns:a16="http://schemas.microsoft.com/office/drawing/2014/main" id="{8BA0C182-8D16-0B45-937E-4ED3410EB233}"/>
              </a:ext>
            </a:extLst>
          </p:cNvPr>
          <p:cNvSpPr txBox="1"/>
          <p:nvPr/>
        </p:nvSpPr>
        <p:spPr>
          <a:xfrm>
            <a:off x="866625" y="4798108"/>
            <a:ext cx="4629006" cy="146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2" tIns="60952" rIns="60952" bIns="60952">
            <a:normAutofit/>
          </a:bodyPr>
          <a:lstStyle>
            <a:lvl1pPr defTabSz="609600">
              <a:lnSpc>
                <a:spcPct val="90000"/>
              </a:lnSpc>
              <a:defRPr b="1" spc="-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609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Charles Rudin MD PhD</a:t>
            </a:r>
          </a:p>
          <a:p>
            <a:pPr marL="0" marR="0" lvl="0" indent="0" algn="l" defTabSz="609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609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Hassenfeld Professor and Chief</a:t>
            </a:r>
          </a:p>
          <a:p>
            <a:pPr marL="0" marR="0" lvl="0" indent="0" algn="l" defTabSz="609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Thoracic Oncology Service</a:t>
            </a:r>
          </a:p>
          <a:p>
            <a:pPr marL="0" marR="0" lvl="0" indent="0" algn="l" defTabSz="609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Memorial Sloan Kettering Cancer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97908-B9AE-DA4A-B164-1B050FC14B3B}"/>
              </a:ext>
            </a:extLst>
          </p:cNvPr>
          <p:cNvSpPr txBox="1"/>
          <p:nvPr/>
        </p:nvSpPr>
        <p:spPr>
          <a:xfrm>
            <a:off x="1381540" y="2767282"/>
            <a:ext cx="909872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SCLC case scenarios</a:t>
            </a:r>
          </a:p>
        </p:txBody>
      </p:sp>
    </p:spTree>
    <p:extLst>
      <p:ext uri="{BB962C8B-B14F-4D97-AF65-F5344CB8AC3E}">
        <p14:creationId xmlns:p14="http://schemas.microsoft.com/office/powerpoint/2010/main" val="42318180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6550-5855-B44E-97B6-B1A24CF7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– extensive stage 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9D38-C77A-9347-8077-259B652D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 y/o heavy smoker presents with cough, dyspnea, weight loss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No neurologic </a:t>
            </a:r>
            <a:r>
              <a:rPr lang="en-US" sz="2400" dirty="0" err="1">
                <a:solidFill>
                  <a:schemeClr val="accent1"/>
                </a:solidFill>
              </a:rPr>
              <a:t>sxs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PS 80%</a:t>
            </a:r>
          </a:p>
          <a:p>
            <a:r>
              <a:rPr lang="en-US" dirty="0"/>
              <a:t>Staging w/u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Lung mass with bulky mediastinal LAD, liver metastasis, isolated 0.7cm brain metastasis without significant edema</a:t>
            </a:r>
          </a:p>
          <a:p>
            <a:r>
              <a:rPr lang="en-US" dirty="0">
                <a:solidFill>
                  <a:schemeClr val="tx1"/>
                </a:solidFill>
              </a:rPr>
              <a:t>Liver BX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SCLC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3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923E-25C7-E34B-8CB1-F80B4AF2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– limited stage 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BD7B1-539E-B145-A219-C0F45582F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55 y/o former minimal smoker with small volume hemoptysis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No weight loss, minimal dyspnea on exertion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PS 90%</a:t>
            </a:r>
          </a:p>
          <a:p>
            <a:r>
              <a:rPr lang="en-US" dirty="0"/>
              <a:t>Staging w/u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5 cm LUL mass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2 cm hilar and 2.5 cm subcarinal </a:t>
            </a:r>
          </a:p>
          <a:p>
            <a:r>
              <a:rPr lang="en-US" dirty="0" err="1"/>
              <a:t>Bronch</a:t>
            </a:r>
            <a:r>
              <a:rPr lang="en-US" dirty="0"/>
              <a:t> BX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Level 7 LN – combined SCLC with adenocarcinoma</a:t>
            </a:r>
          </a:p>
        </p:txBody>
      </p:sp>
    </p:spTree>
    <p:extLst>
      <p:ext uri="{BB962C8B-B14F-4D97-AF65-F5344CB8AC3E}">
        <p14:creationId xmlns:p14="http://schemas.microsoft.com/office/powerpoint/2010/main" val="1112425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A3E3-AA5C-E84D-BBC8-FE354C45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– very early stage 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55C0-D73D-C049-AF03-30FA3E8F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65 y/o heavy smoker, screening CTs reveal progressive peripheral </a:t>
            </a:r>
            <a:r>
              <a:rPr lang="en-US" dirty="0" err="1"/>
              <a:t>spiculated</a:t>
            </a:r>
            <a:r>
              <a:rPr lang="en-US" dirty="0"/>
              <a:t> lung mass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0.6 cm; </a:t>
            </a:r>
            <a:r>
              <a:rPr lang="en-US" sz="2400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accent1"/>
                </a:solidFill>
              </a:rPr>
              <a:t>1 year later, 1.8 cm; PET+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Staging w/u no distant disease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Mediastinoscopy NED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Lobectomy</a:t>
            </a:r>
          </a:p>
          <a:p>
            <a:r>
              <a:rPr lang="en-US" dirty="0"/>
              <a:t>Surg Path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SCLC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pT1bN0M0, stage IA2</a:t>
            </a:r>
          </a:p>
        </p:txBody>
      </p:sp>
    </p:spTree>
    <p:extLst>
      <p:ext uri="{BB962C8B-B14F-4D97-AF65-F5344CB8AC3E}">
        <p14:creationId xmlns:p14="http://schemas.microsoft.com/office/powerpoint/2010/main" val="385341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68C7-3A4B-AE4E-B726-B023A08F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2" y="2888994"/>
            <a:ext cx="11490555" cy="108001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Thank you – and I look forward to the discussion!</a:t>
            </a:r>
          </a:p>
        </p:txBody>
      </p:sp>
    </p:spTree>
    <p:extLst>
      <p:ext uri="{BB962C8B-B14F-4D97-AF65-F5344CB8AC3E}">
        <p14:creationId xmlns:p14="http://schemas.microsoft.com/office/powerpoint/2010/main" val="123679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E906-DE84-4C48-AEC5-A584030A7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2" y="1143000"/>
            <a:ext cx="10975001" cy="4892539"/>
          </a:xfrm>
        </p:spPr>
        <p:txBody>
          <a:bodyPr/>
          <a:lstStyle/>
          <a:p>
            <a:r>
              <a:rPr lang="en-US" dirty="0"/>
              <a:t>Similarities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first line, extensive stage, platinum/etoposide +/- PD-L1 Ab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positive phase III studies for survival (!!)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led to FDA approvals and change in standard of care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Differences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CASPIAN allowed untreated asymptomatic brain </a:t>
            </a:r>
            <a:r>
              <a:rPr lang="en-US" sz="2400" dirty="0" err="1">
                <a:solidFill>
                  <a:schemeClr val="accent1"/>
                </a:solidFill>
              </a:rPr>
              <a:t>mets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CASPIAN allowed cisplatin (investigator choice)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CASPIAN was 3 arms</a:t>
            </a:r>
          </a:p>
          <a:p>
            <a:pPr lvl="2"/>
            <a:r>
              <a:rPr lang="en-US" sz="2000" dirty="0">
                <a:solidFill>
                  <a:schemeClr val="accent5"/>
                </a:solidFill>
              </a:rPr>
              <a:t>also explored chemo + </a:t>
            </a:r>
            <a:r>
              <a:rPr lang="en-US" sz="2000" dirty="0" err="1">
                <a:solidFill>
                  <a:schemeClr val="accent5"/>
                </a:solidFill>
              </a:rPr>
              <a:t>durvalumab</a:t>
            </a:r>
            <a:r>
              <a:rPr lang="en-US" sz="2000" dirty="0">
                <a:solidFill>
                  <a:schemeClr val="accent5"/>
                </a:solidFill>
              </a:rPr>
              <a:t> (PD-L1) + </a:t>
            </a:r>
            <a:r>
              <a:rPr lang="en-US" sz="2000" dirty="0" err="1">
                <a:solidFill>
                  <a:schemeClr val="accent5"/>
                </a:solidFill>
              </a:rPr>
              <a:t>tremelimumab</a:t>
            </a:r>
            <a:r>
              <a:rPr lang="en-US" sz="2000" dirty="0">
                <a:solidFill>
                  <a:schemeClr val="accent5"/>
                </a:solidFill>
              </a:rPr>
              <a:t> (CTLA-4)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C34166-A2F1-4E45-AD2A-1DB647A4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2" y="0"/>
            <a:ext cx="11490555" cy="1080011"/>
          </a:xfrm>
        </p:spPr>
        <p:txBody>
          <a:bodyPr>
            <a:normAutofit/>
          </a:bodyPr>
          <a:lstStyle/>
          <a:p>
            <a:r>
              <a:rPr lang="en-US" sz="3200" dirty="0"/>
              <a:t>IMpower133 and CASPIAN – compare and contrast</a:t>
            </a:r>
          </a:p>
        </p:txBody>
      </p:sp>
    </p:spTree>
    <p:extLst>
      <p:ext uri="{BB962C8B-B14F-4D97-AF65-F5344CB8AC3E}">
        <p14:creationId xmlns:p14="http://schemas.microsoft.com/office/powerpoint/2010/main" val="36316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148B418-6F7E-C840-A792-74D217FC6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7777"/>
          <a:stretch/>
        </p:blipFill>
        <p:spPr bwMode="auto">
          <a:xfrm>
            <a:off x="351695" y="1935480"/>
            <a:ext cx="11488610" cy="298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4F0D8-AEAF-A641-AA49-8645FD030567}"/>
              </a:ext>
            </a:extLst>
          </p:cNvPr>
          <p:cNvSpPr txBox="1"/>
          <p:nvPr/>
        </p:nvSpPr>
        <p:spPr>
          <a:xfrm>
            <a:off x="9528443" y="6233367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Paz-Ares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ASCO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CA65008-988E-2743-872B-D164749E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CASPIAN design (IMpower133 similar… 2 arm…)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1A145-255D-6E45-858C-FE54FD665DF3}"/>
              </a:ext>
            </a:extLst>
          </p:cNvPr>
          <p:cNvSpPr/>
          <p:nvPr/>
        </p:nvSpPr>
        <p:spPr>
          <a:xfrm>
            <a:off x="692726" y="5433148"/>
            <a:ext cx="8174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* EP = etoposide 80-100 mg/m</a:t>
            </a:r>
            <a:r>
              <a:rPr lang="en-US" sz="1400" baseline="30000" dirty="0">
                <a:latin typeface="Helvetica" pitchFamily="2" charset="0"/>
              </a:rPr>
              <a:t>2</a:t>
            </a:r>
            <a:r>
              <a:rPr lang="en-US" sz="1400" dirty="0">
                <a:latin typeface="Helvetica" pitchFamily="2" charset="0"/>
              </a:rPr>
              <a:t> with either carboplatin AUC 5-6 or cisplatin 75-80 mg/m</a:t>
            </a:r>
            <a:r>
              <a:rPr lang="en-US" sz="1400" baseline="30000" dirty="0">
                <a:latin typeface="Helvetica" pitchFamily="2" charset="0"/>
              </a:rPr>
              <a:t>2</a:t>
            </a:r>
          </a:p>
          <a:p>
            <a:r>
              <a:rPr lang="en-US" sz="1400" baseline="30000" dirty="0">
                <a:latin typeface="Helvetica" pitchFamily="2" charset="0"/>
              </a:rPr>
              <a:t>† </a:t>
            </a:r>
            <a:r>
              <a:rPr lang="en-US" sz="1400" dirty="0">
                <a:latin typeface="Helvetica" pitchFamily="2" charset="0"/>
              </a:rPr>
              <a:t>Pts could receive an additional 2 cycles (up to 6 cycles) and PCI at the investigator's discretion</a:t>
            </a:r>
          </a:p>
          <a:p>
            <a:r>
              <a:rPr lang="en-US" sz="1400" baseline="30000" dirty="0">
                <a:latin typeface="Helvetica" pitchFamily="2" charset="0"/>
              </a:rPr>
              <a:t>‡ </a:t>
            </a:r>
            <a:r>
              <a:rPr lang="en-US" sz="1400" dirty="0">
                <a:latin typeface="Helvetica" pitchFamily="2" charset="0"/>
              </a:rPr>
              <a:t>Patients received an additional dose of </a:t>
            </a:r>
            <a:r>
              <a:rPr lang="en-US" sz="1400" dirty="0" err="1">
                <a:latin typeface="Helvetica" pitchFamily="2" charset="0"/>
              </a:rPr>
              <a:t>tremelimumab</a:t>
            </a:r>
            <a:r>
              <a:rPr lang="en-US" sz="1400" dirty="0">
                <a:latin typeface="Helvetica" pitchFamily="2" charset="0"/>
              </a:rPr>
              <a:t> after EP</a:t>
            </a:r>
          </a:p>
          <a:p>
            <a:r>
              <a:rPr lang="en-US" sz="1400" baseline="30000" dirty="0">
                <a:latin typeface="Helvetica" pitchFamily="2" charset="0"/>
              </a:rPr>
              <a:t>§ </a:t>
            </a:r>
            <a:r>
              <a:rPr lang="en-US" sz="1400" dirty="0">
                <a:latin typeface="Helvetica" pitchFamily="2" charset="0"/>
              </a:rPr>
              <a:t>By investigator assessment per RECIST v1.1</a:t>
            </a:r>
          </a:p>
        </p:txBody>
      </p:sp>
    </p:spTree>
    <p:extLst>
      <p:ext uri="{BB962C8B-B14F-4D97-AF65-F5344CB8AC3E}">
        <p14:creationId xmlns:p14="http://schemas.microsoft.com/office/powerpoint/2010/main" val="4309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3A2B2C-2573-3B40-B3AD-928F8DA9B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3061" r="8509" b="10213"/>
          <a:stretch/>
        </p:blipFill>
        <p:spPr bwMode="auto">
          <a:xfrm>
            <a:off x="1032073" y="1107060"/>
            <a:ext cx="10127853" cy="52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2DBED-EA67-9245-85FF-4EFE29084193}"/>
              </a:ext>
            </a:extLst>
          </p:cNvPr>
          <p:cNvSpPr txBox="1"/>
          <p:nvPr/>
        </p:nvSpPr>
        <p:spPr>
          <a:xfrm>
            <a:off x="9488367" y="6456215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Paz-Ares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ASCO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E345D-9390-5B4B-A7E3-B1DBDC52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lesson from CASPIAN – targeting CTLA-4 did not help</a:t>
            </a:r>
          </a:p>
        </p:txBody>
      </p:sp>
    </p:spTree>
    <p:extLst>
      <p:ext uri="{BB962C8B-B14F-4D97-AF65-F5344CB8AC3E}">
        <p14:creationId xmlns:p14="http://schemas.microsoft.com/office/powerpoint/2010/main" val="22990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cer Care: 2007-2025">
            <a:extLst>
              <a:ext uri="{FF2B5EF4-FFF2-40B4-BE49-F238E27FC236}">
                <a16:creationId xmlns:a16="http://schemas.microsoft.com/office/drawing/2014/main" id="{84C2BDD7-83E1-D046-B708-C857FD1FF75F}"/>
              </a:ext>
            </a:extLst>
          </p:cNvPr>
          <p:cNvSpPr txBox="1"/>
          <p:nvPr/>
        </p:nvSpPr>
        <p:spPr>
          <a:xfrm>
            <a:off x="342898" y="279419"/>
            <a:ext cx="11586831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b="1" spc="-154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Room to improve</a:t>
            </a:r>
            <a:endParaRPr sz="3200" b="1" spc="-154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6" name="Google Shape;240;p30">
            <a:extLst>
              <a:ext uri="{FF2B5EF4-FFF2-40B4-BE49-F238E27FC236}">
                <a16:creationId xmlns:a16="http://schemas.microsoft.com/office/drawing/2014/main" id="{B741A251-6765-6749-ABCA-34399C8207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572" y="2741490"/>
            <a:ext cx="4457949" cy="325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241;p30">
            <a:extLst>
              <a:ext uri="{FF2B5EF4-FFF2-40B4-BE49-F238E27FC236}">
                <a16:creationId xmlns:a16="http://schemas.microsoft.com/office/drawing/2014/main" id="{250D6AF1-C4EC-994D-AA0A-382E7A6D58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425" y="2735297"/>
            <a:ext cx="4246597" cy="310426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245;p30">
            <a:extLst>
              <a:ext uri="{FF2B5EF4-FFF2-40B4-BE49-F238E27FC236}">
                <a16:creationId xmlns:a16="http://schemas.microsoft.com/office/drawing/2014/main" id="{3F376504-3F6A-8B4E-BF90-404D8686F7AE}"/>
              </a:ext>
            </a:extLst>
          </p:cNvPr>
          <p:cNvSpPr txBox="1"/>
          <p:nvPr/>
        </p:nvSpPr>
        <p:spPr>
          <a:xfrm>
            <a:off x="4259354" y="1639550"/>
            <a:ext cx="3683659" cy="70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CASPIAN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HR 0.80 (0.66, 0.96)</a:t>
            </a:r>
            <a:endParaRPr sz="1600" dirty="0"/>
          </a:p>
        </p:txBody>
      </p:sp>
      <p:sp>
        <p:nvSpPr>
          <p:cNvPr id="89" name="Google Shape;246;p30">
            <a:extLst>
              <a:ext uri="{FF2B5EF4-FFF2-40B4-BE49-F238E27FC236}">
                <a16:creationId xmlns:a16="http://schemas.microsoft.com/office/drawing/2014/main" id="{066C7686-546F-E543-B633-2472CB19492C}"/>
              </a:ext>
            </a:extLst>
          </p:cNvPr>
          <p:cNvSpPr txBox="1"/>
          <p:nvPr/>
        </p:nvSpPr>
        <p:spPr>
          <a:xfrm>
            <a:off x="319196" y="1639550"/>
            <a:ext cx="3683659" cy="70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IMpower133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HR 0.77 (0.62, 0.96)</a:t>
            </a:r>
            <a:endParaRPr sz="1600" dirty="0"/>
          </a:p>
        </p:txBody>
      </p:sp>
      <p:sp>
        <p:nvSpPr>
          <p:cNvPr id="90" name="Google Shape;247;p30">
            <a:extLst>
              <a:ext uri="{FF2B5EF4-FFF2-40B4-BE49-F238E27FC236}">
                <a16:creationId xmlns:a16="http://schemas.microsoft.com/office/drawing/2014/main" id="{1BDC13C1-7A48-9648-96DA-EC7CEE199D71}"/>
              </a:ext>
            </a:extLst>
          </p:cNvPr>
          <p:cNvSpPr txBox="1"/>
          <p:nvPr/>
        </p:nvSpPr>
        <p:spPr>
          <a:xfrm>
            <a:off x="8141937" y="1639550"/>
            <a:ext cx="3683659" cy="70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KEYNOTE-604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HR 0.73 (0.60, 0.88)</a:t>
            </a:r>
            <a:endParaRPr sz="1600" dirty="0"/>
          </a:p>
        </p:txBody>
      </p:sp>
      <p:sp>
        <p:nvSpPr>
          <p:cNvPr id="91" name="Google Shape;248;p30">
            <a:extLst>
              <a:ext uri="{FF2B5EF4-FFF2-40B4-BE49-F238E27FC236}">
                <a16:creationId xmlns:a16="http://schemas.microsoft.com/office/drawing/2014/main" id="{18E4D5A8-15B2-0942-8F3E-E7A57FC69B78}"/>
              </a:ext>
            </a:extLst>
          </p:cNvPr>
          <p:cNvSpPr txBox="1"/>
          <p:nvPr/>
        </p:nvSpPr>
        <p:spPr>
          <a:xfrm>
            <a:off x="5254329" y="3733257"/>
            <a:ext cx="1939406" cy="4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12-mo rate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C4587"/>
                </a:solidFill>
              </a:rPr>
              <a:t>17.9</a:t>
            </a:r>
            <a:endParaRPr sz="1600"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C0000"/>
                </a:solidFill>
              </a:rPr>
              <a:t>5.3</a:t>
            </a:r>
            <a:endParaRPr sz="1600" b="1">
              <a:solidFill>
                <a:srgbClr val="CC0000"/>
              </a:solidFill>
            </a:endParaRPr>
          </a:p>
        </p:txBody>
      </p:sp>
      <p:cxnSp>
        <p:nvCxnSpPr>
          <p:cNvPr id="92" name="Google Shape;249;p30">
            <a:extLst>
              <a:ext uri="{FF2B5EF4-FFF2-40B4-BE49-F238E27FC236}">
                <a16:creationId xmlns:a16="http://schemas.microsoft.com/office/drawing/2014/main" id="{B6087EF7-8E4D-2248-8D28-7A64DE9901AC}"/>
              </a:ext>
            </a:extLst>
          </p:cNvPr>
          <p:cNvCxnSpPr/>
          <p:nvPr/>
        </p:nvCxnSpPr>
        <p:spPr>
          <a:xfrm>
            <a:off x="3944094" y="4134876"/>
            <a:ext cx="63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250;p30">
            <a:extLst>
              <a:ext uri="{FF2B5EF4-FFF2-40B4-BE49-F238E27FC236}">
                <a16:creationId xmlns:a16="http://schemas.microsoft.com/office/drawing/2014/main" id="{97B94DD9-C99F-874D-843D-5097B2DDC649}"/>
              </a:ext>
            </a:extLst>
          </p:cNvPr>
          <p:cNvCxnSpPr/>
          <p:nvPr/>
        </p:nvCxnSpPr>
        <p:spPr>
          <a:xfrm rot="10800000">
            <a:off x="4527924" y="4134757"/>
            <a:ext cx="0" cy="1214329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251;p30">
            <a:extLst>
              <a:ext uri="{FF2B5EF4-FFF2-40B4-BE49-F238E27FC236}">
                <a16:creationId xmlns:a16="http://schemas.microsoft.com/office/drawing/2014/main" id="{5818B96A-0E5F-ED47-ADB6-3351C8057342}"/>
              </a:ext>
            </a:extLst>
          </p:cNvPr>
          <p:cNvCxnSpPr/>
          <p:nvPr/>
        </p:nvCxnSpPr>
        <p:spPr>
          <a:xfrm rot="10800000">
            <a:off x="4580395" y="4134757"/>
            <a:ext cx="0" cy="1214329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252;p30">
            <a:extLst>
              <a:ext uri="{FF2B5EF4-FFF2-40B4-BE49-F238E27FC236}">
                <a16:creationId xmlns:a16="http://schemas.microsoft.com/office/drawing/2014/main" id="{F6096408-E338-6846-9AE2-D95AADC45055}"/>
              </a:ext>
            </a:extLst>
          </p:cNvPr>
          <p:cNvCxnSpPr/>
          <p:nvPr/>
        </p:nvCxnSpPr>
        <p:spPr>
          <a:xfrm rot="10800000">
            <a:off x="5322607" y="3896201"/>
            <a:ext cx="0" cy="1449764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253;p30">
            <a:extLst>
              <a:ext uri="{FF2B5EF4-FFF2-40B4-BE49-F238E27FC236}">
                <a16:creationId xmlns:a16="http://schemas.microsoft.com/office/drawing/2014/main" id="{0D8DD576-F521-F545-8392-92D615893435}"/>
              </a:ext>
            </a:extLst>
          </p:cNvPr>
          <p:cNvSpPr txBox="1"/>
          <p:nvPr/>
        </p:nvSpPr>
        <p:spPr>
          <a:xfrm>
            <a:off x="4027967" y="5088800"/>
            <a:ext cx="628479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C4587"/>
                </a:solidFill>
              </a:rPr>
              <a:t>5.1</a:t>
            </a:r>
            <a:endParaRPr sz="1100">
              <a:solidFill>
                <a:srgbClr val="1C4587"/>
              </a:solidFill>
            </a:endParaRPr>
          </a:p>
        </p:txBody>
      </p:sp>
      <p:sp>
        <p:nvSpPr>
          <p:cNvPr id="97" name="Google Shape;254;p30">
            <a:extLst>
              <a:ext uri="{FF2B5EF4-FFF2-40B4-BE49-F238E27FC236}">
                <a16:creationId xmlns:a16="http://schemas.microsoft.com/office/drawing/2014/main" id="{D78CAED5-088B-FC42-A07B-1F532AC0549A}"/>
              </a:ext>
            </a:extLst>
          </p:cNvPr>
          <p:cNvSpPr txBox="1"/>
          <p:nvPr/>
        </p:nvSpPr>
        <p:spPr>
          <a:xfrm>
            <a:off x="4448941" y="5088799"/>
            <a:ext cx="628479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C0000"/>
                </a:solidFill>
              </a:rPr>
              <a:t>5.4</a:t>
            </a:r>
            <a:endParaRPr sz="1100">
              <a:solidFill>
                <a:srgbClr val="CC0000"/>
              </a:solidFill>
            </a:endParaRPr>
          </a:p>
        </p:txBody>
      </p:sp>
      <p:sp>
        <p:nvSpPr>
          <p:cNvPr id="98" name="Google Shape;255;p30">
            <a:extLst>
              <a:ext uri="{FF2B5EF4-FFF2-40B4-BE49-F238E27FC236}">
                <a16:creationId xmlns:a16="http://schemas.microsoft.com/office/drawing/2014/main" id="{E6EC542C-76CA-1D49-B7C1-CB74A7BE4B10}"/>
              </a:ext>
            </a:extLst>
          </p:cNvPr>
          <p:cNvSpPr txBox="1"/>
          <p:nvPr/>
        </p:nvSpPr>
        <p:spPr>
          <a:xfrm>
            <a:off x="6632614" y="4031263"/>
            <a:ext cx="1939406" cy="4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24-mo rate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C4587"/>
                </a:solidFill>
              </a:rPr>
              <a:t>11.0</a:t>
            </a:r>
            <a:endParaRPr sz="1600"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CC0000"/>
                </a:solidFill>
              </a:rPr>
              <a:t>2.9</a:t>
            </a:r>
            <a:endParaRPr sz="1600" b="1">
              <a:solidFill>
                <a:srgbClr val="CC0000"/>
              </a:solidFill>
            </a:endParaRPr>
          </a:p>
        </p:txBody>
      </p:sp>
      <p:cxnSp>
        <p:nvCxnSpPr>
          <p:cNvPr id="99" name="Google Shape;256;p30">
            <a:extLst>
              <a:ext uri="{FF2B5EF4-FFF2-40B4-BE49-F238E27FC236}">
                <a16:creationId xmlns:a16="http://schemas.microsoft.com/office/drawing/2014/main" id="{D79B524B-507D-934D-9844-21E417E5ADC3}"/>
              </a:ext>
            </a:extLst>
          </p:cNvPr>
          <p:cNvCxnSpPr/>
          <p:nvPr/>
        </p:nvCxnSpPr>
        <p:spPr>
          <a:xfrm rot="10800000">
            <a:off x="6700891" y="4194209"/>
            <a:ext cx="0" cy="1151755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262;p30">
            <a:extLst>
              <a:ext uri="{FF2B5EF4-FFF2-40B4-BE49-F238E27FC236}">
                <a16:creationId xmlns:a16="http://schemas.microsoft.com/office/drawing/2014/main" id="{3A2A5898-99CD-4743-91CC-98D0FD725E3E}"/>
              </a:ext>
            </a:extLst>
          </p:cNvPr>
          <p:cNvSpPr txBox="1"/>
          <p:nvPr/>
        </p:nvSpPr>
        <p:spPr>
          <a:xfrm>
            <a:off x="8607526" y="5060860"/>
            <a:ext cx="628479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45818E"/>
                </a:solidFill>
              </a:rPr>
              <a:t>4.8</a:t>
            </a:r>
            <a:endParaRPr sz="1100" dirty="0">
              <a:solidFill>
                <a:srgbClr val="45818E"/>
              </a:solidFill>
            </a:endParaRPr>
          </a:p>
        </p:txBody>
      </p:sp>
      <p:sp>
        <p:nvSpPr>
          <p:cNvPr id="106" name="Google Shape;263;p30">
            <a:extLst>
              <a:ext uri="{FF2B5EF4-FFF2-40B4-BE49-F238E27FC236}">
                <a16:creationId xmlns:a16="http://schemas.microsoft.com/office/drawing/2014/main" id="{E7D70815-6782-0E4A-BA33-BEF3F39C4CF3}"/>
              </a:ext>
            </a:extLst>
          </p:cNvPr>
          <p:cNvSpPr txBox="1"/>
          <p:nvPr/>
        </p:nvSpPr>
        <p:spPr>
          <a:xfrm>
            <a:off x="8180248" y="5060860"/>
            <a:ext cx="628479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660000"/>
                </a:solidFill>
              </a:rPr>
              <a:t>4.3</a:t>
            </a:r>
            <a:endParaRPr sz="1100">
              <a:solidFill>
                <a:srgbClr val="66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F800B-B5E9-3949-82D1-DD370ADF019B}"/>
              </a:ext>
            </a:extLst>
          </p:cNvPr>
          <p:cNvGrpSpPr/>
          <p:nvPr/>
        </p:nvGrpSpPr>
        <p:grpSpPr>
          <a:xfrm>
            <a:off x="115978" y="2787053"/>
            <a:ext cx="3837119" cy="3048270"/>
            <a:chOff x="420587" y="2787053"/>
            <a:chExt cx="3532510" cy="3048270"/>
          </a:xfrm>
        </p:grpSpPr>
        <p:pic>
          <p:nvPicPr>
            <p:cNvPr id="85" name="Google Shape;239;p30">
              <a:extLst>
                <a:ext uri="{FF2B5EF4-FFF2-40B4-BE49-F238E27FC236}">
                  <a16:creationId xmlns:a16="http://schemas.microsoft.com/office/drawing/2014/main" id="{D1F44F9F-32C3-2643-AF39-C87312092E3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0587" y="2787053"/>
              <a:ext cx="3108627" cy="30482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0A5640-5C5B-B049-97CB-754EFE17B495}"/>
                </a:ext>
              </a:extLst>
            </p:cNvPr>
            <p:cNvGrpSpPr/>
            <p:nvPr/>
          </p:nvGrpSpPr>
          <p:grpSpPr>
            <a:xfrm>
              <a:off x="686558" y="4026832"/>
              <a:ext cx="3266539" cy="1331149"/>
              <a:chOff x="686558" y="4026832"/>
              <a:chExt cx="3266539" cy="1331149"/>
            </a:xfrm>
          </p:grpSpPr>
          <p:sp>
            <p:nvSpPr>
              <p:cNvPr id="100" name="Google Shape;257;p30">
                <a:extLst>
                  <a:ext uri="{FF2B5EF4-FFF2-40B4-BE49-F238E27FC236}">
                    <a16:creationId xmlns:a16="http://schemas.microsoft.com/office/drawing/2014/main" id="{4A107771-6111-434C-BB94-210E0338FBD8}"/>
                  </a:ext>
                </a:extLst>
              </p:cNvPr>
              <p:cNvSpPr txBox="1"/>
              <p:nvPr/>
            </p:nvSpPr>
            <p:spPr>
              <a:xfrm>
                <a:off x="1184446" y="5076398"/>
                <a:ext cx="628479" cy="28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rgbClr val="1C4587"/>
                    </a:solidFill>
                  </a:rPr>
                  <a:t>5.2</a:t>
                </a:r>
                <a:endParaRPr sz="1100">
                  <a:solidFill>
                    <a:srgbClr val="1C4587"/>
                  </a:solidFill>
                </a:endParaRPr>
              </a:p>
            </p:txBody>
          </p:sp>
          <p:sp>
            <p:nvSpPr>
              <p:cNvPr id="101" name="Google Shape;258;p30">
                <a:extLst>
                  <a:ext uri="{FF2B5EF4-FFF2-40B4-BE49-F238E27FC236}">
                    <a16:creationId xmlns:a16="http://schemas.microsoft.com/office/drawing/2014/main" id="{83B641BD-B5FB-1240-A233-5528A2DF09EB}"/>
                  </a:ext>
                </a:extLst>
              </p:cNvPr>
              <p:cNvSpPr txBox="1"/>
              <p:nvPr/>
            </p:nvSpPr>
            <p:spPr>
              <a:xfrm>
                <a:off x="2013691" y="4026832"/>
                <a:ext cx="1939406" cy="403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/>
                  <a:t>12-mo rate</a:t>
                </a:r>
                <a:endParaRPr sz="16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rgbClr val="1C4587"/>
                    </a:solidFill>
                  </a:rPr>
                  <a:t>12.6</a:t>
                </a:r>
                <a:endParaRPr sz="1600" b="1" dirty="0">
                  <a:solidFill>
                    <a:srgbClr val="1C4587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bg1">
                        <a:lumMod val="65000"/>
                      </a:schemeClr>
                    </a:solidFill>
                  </a:rPr>
                  <a:t>5.4</a:t>
                </a:r>
                <a:endParaRPr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cxnSp>
            <p:nvCxnSpPr>
              <p:cNvPr id="102" name="Google Shape;259;p30">
                <a:extLst>
                  <a:ext uri="{FF2B5EF4-FFF2-40B4-BE49-F238E27FC236}">
                    <a16:creationId xmlns:a16="http://schemas.microsoft.com/office/drawing/2014/main" id="{059A5E93-BF01-F144-A34A-B05CE5B2599C}"/>
                  </a:ext>
                </a:extLst>
              </p:cNvPr>
              <p:cNvCxnSpPr/>
              <p:nvPr/>
            </p:nvCxnSpPr>
            <p:spPr>
              <a:xfrm>
                <a:off x="712541" y="4128665"/>
                <a:ext cx="59289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260;p30">
                <a:extLst>
                  <a:ext uri="{FF2B5EF4-FFF2-40B4-BE49-F238E27FC236}">
                    <a16:creationId xmlns:a16="http://schemas.microsoft.com/office/drawing/2014/main" id="{3DF9C680-834A-2243-BCF1-8FFC0B8994C6}"/>
                  </a:ext>
                </a:extLst>
              </p:cNvPr>
              <p:cNvCxnSpPr/>
              <p:nvPr/>
            </p:nvCxnSpPr>
            <p:spPr>
              <a:xfrm rot="10800000">
                <a:off x="1308812" y="4139610"/>
                <a:ext cx="0" cy="11877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4" name="Google Shape;261;p30">
                <a:extLst>
                  <a:ext uri="{FF2B5EF4-FFF2-40B4-BE49-F238E27FC236}">
                    <a16:creationId xmlns:a16="http://schemas.microsoft.com/office/drawing/2014/main" id="{04BBF897-5F50-7944-BE16-AD8A1DCA9FCE}"/>
                  </a:ext>
                </a:extLst>
              </p:cNvPr>
              <p:cNvSpPr txBox="1"/>
              <p:nvPr/>
            </p:nvSpPr>
            <p:spPr>
              <a:xfrm>
                <a:off x="686558" y="5076398"/>
                <a:ext cx="628479" cy="28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rgbClr val="999999"/>
                    </a:solidFill>
                  </a:rPr>
                  <a:t>4.3</a:t>
                </a:r>
                <a:endParaRPr sz="1100" dirty="0">
                  <a:solidFill>
                    <a:srgbClr val="999999"/>
                  </a:solidFill>
                </a:endParaRPr>
              </a:p>
            </p:txBody>
          </p:sp>
          <p:cxnSp>
            <p:nvCxnSpPr>
              <p:cNvPr id="107" name="Google Shape;264;p30">
                <a:extLst>
                  <a:ext uri="{FF2B5EF4-FFF2-40B4-BE49-F238E27FC236}">
                    <a16:creationId xmlns:a16="http://schemas.microsoft.com/office/drawing/2014/main" id="{2BFCF604-4635-FA4B-9FF7-2F6CCC858709}"/>
                  </a:ext>
                </a:extLst>
              </p:cNvPr>
              <p:cNvCxnSpPr/>
              <p:nvPr/>
            </p:nvCxnSpPr>
            <p:spPr>
              <a:xfrm rot="10800000">
                <a:off x="1206347" y="4139514"/>
                <a:ext cx="0" cy="12002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265;p30">
                <a:extLst>
                  <a:ext uri="{FF2B5EF4-FFF2-40B4-BE49-F238E27FC236}">
                    <a16:creationId xmlns:a16="http://schemas.microsoft.com/office/drawing/2014/main" id="{7F840D80-B799-6A41-A677-A6DA0FEC97CB}"/>
                  </a:ext>
                </a:extLst>
              </p:cNvPr>
              <p:cNvCxnSpPr/>
              <p:nvPr/>
            </p:nvCxnSpPr>
            <p:spPr>
              <a:xfrm rot="10800000">
                <a:off x="2091086" y="4172455"/>
                <a:ext cx="0" cy="1154882"/>
              </a:xfrm>
              <a:prstGeom prst="straightConnector1">
                <a:avLst/>
              </a:prstGeom>
              <a:noFill/>
              <a:ln w="9525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" name="Google Shape;266;p30">
            <a:extLst>
              <a:ext uri="{FF2B5EF4-FFF2-40B4-BE49-F238E27FC236}">
                <a16:creationId xmlns:a16="http://schemas.microsoft.com/office/drawing/2014/main" id="{990E1070-4A1E-D14B-B2A2-609D894DD09E}"/>
              </a:ext>
            </a:extLst>
          </p:cNvPr>
          <p:cNvSpPr txBox="1"/>
          <p:nvPr/>
        </p:nvSpPr>
        <p:spPr>
          <a:xfrm>
            <a:off x="10205611" y="3922623"/>
            <a:ext cx="1939406" cy="4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18-mo rate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45818E"/>
                </a:solidFill>
              </a:rPr>
              <a:t>10.8</a:t>
            </a:r>
            <a:endParaRPr sz="1600" b="1">
              <a:solidFill>
                <a:srgbClr val="4581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660000"/>
                </a:solidFill>
              </a:rPr>
              <a:t>2.1</a:t>
            </a:r>
            <a:endParaRPr sz="1600" b="1">
              <a:solidFill>
                <a:srgbClr val="660000"/>
              </a:solidFill>
            </a:endParaRPr>
          </a:p>
        </p:txBody>
      </p:sp>
      <p:cxnSp>
        <p:nvCxnSpPr>
          <p:cNvPr id="110" name="Google Shape;267;p30">
            <a:extLst>
              <a:ext uri="{FF2B5EF4-FFF2-40B4-BE49-F238E27FC236}">
                <a16:creationId xmlns:a16="http://schemas.microsoft.com/office/drawing/2014/main" id="{818977CC-F376-EF4C-8354-537B48A516D0}"/>
              </a:ext>
            </a:extLst>
          </p:cNvPr>
          <p:cNvCxnSpPr/>
          <p:nvPr/>
        </p:nvCxnSpPr>
        <p:spPr>
          <a:xfrm>
            <a:off x="8200021" y="4114697"/>
            <a:ext cx="5463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268;p30">
            <a:extLst>
              <a:ext uri="{FF2B5EF4-FFF2-40B4-BE49-F238E27FC236}">
                <a16:creationId xmlns:a16="http://schemas.microsoft.com/office/drawing/2014/main" id="{5A625EBA-AAFA-ED44-921D-0A1D5FEA900F}"/>
              </a:ext>
            </a:extLst>
          </p:cNvPr>
          <p:cNvCxnSpPr/>
          <p:nvPr/>
        </p:nvCxnSpPr>
        <p:spPr>
          <a:xfrm rot="10800000">
            <a:off x="8737173" y="4132149"/>
            <a:ext cx="0" cy="1198293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269;p30">
            <a:extLst>
              <a:ext uri="{FF2B5EF4-FFF2-40B4-BE49-F238E27FC236}">
                <a16:creationId xmlns:a16="http://schemas.microsoft.com/office/drawing/2014/main" id="{B96BB238-D726-D445-85A2-CF1B74B3DD9C}"/>
              </a:ext>
            </a:extLst>
          </p:cNvPr>
          <p:cNvCxnSpPr/>
          <p:nvPr/>
        </p:nvCxnSpPr>
        <p:spPr>
          <a:xfrm rot="10800000">
            <a:off x="8686462" y="4130193"/>
            <a:ext cx="0" cy="1200249"/>
          </a:xfrm>
          <a:prstGeom prst="straightConnector1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270;p30">
            <a:extLst>
              <a:ext uri="{FF2B5EF4-FFF2-40B4-BE49-F238E27FC236}">
                <a16:creationId xmlns:a16="http://schemas.microsoft.com/office/drawing/2014/main" id="{C7686470-83C3-9A4C-811D-5B1F7FC615CF}"/>
              </a:ext>
            </a:extLst>
          </p:cNvPr>
          <p:cNvCxnSpPr/>
          <p:nvPr/>
        </p:nvCxnSpPr>
        <p:spPr>
          <a:xfrm rot="10800000">
            <a:off x="10267681" y="4051633"/>
            <a:ext cx="0" cy="1272600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274;p30">
            <a:extLst>
              <a:ext uri="{FF2B5EF4-FFF2-40B4-BE49-F238E27FC236}">
                <a16:creationId xmlns:a16="http://schemas.microsoft.com/office/drawing/2014/main" id="{153C6823-C350-6C44-8235-D399C39D7844}"/>
              </a:ext>
            </a:extLst>
          </p:cNvPr>
          <p:cNvSpPr txBox="1"/>
          <p:nvPr/>
        </p:nvSpPr>
        <p:spPr>
          <a:xfrm>
            <a:off x="9510264" y="3354534"/>
            <a:ext cx="1939406" cy="4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12-mo rate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45818E"/>
                </a:solidFill>
              </a:rPr>
              <a:t>15.9</a:t>
            </a:r>
            <a:endParaRPr sz="1600" b="1">
              <a:solidFill>
                <a:srgbClr val="4581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660000"/>
                </a:solidFill>
              </a:rPr>
              <a:t>5.0</a:t>
            </a:r>
            <a:endParaRPr sz="1600" b="1">
              <a:solidFill>
                <a:srgbClr val="660000"/>
              </a:solidFill>
            </a:endParaRPr>
          </a:p>
        </p:txBody>
      </p:sp>
      <p:cxnSp>
        <p:nvCxnSpPr>
          <p:cNvPr id="115" name="Google Shape;275;p30">
            <a:extLst>
              <a:ext uri="{FF2B5EF4-FFF2-40B4-BE49-F238E27FC236}">
                <a16:creationId xmlns:a16="http://schemas.microsoft.com/office/drawing/2014/main" id="{9EEBEA18-9CD8-1A44-AAE8-B8117FD05116}"/>
              </a:ext>
            </a:extLst>
          </p:cNvPr>
          <p:cNvCxnSpPr/>
          <p:nvPr/>
        </p:nvCxnSpPr>
        <p:spPr>
          <a:xfrm rot="10800000">
            <a:off x="6483979" y="3511539"/>
            <a:ext cx="0" cy="1812692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DFA074EB-E78E-6B47-85F3-B045C1955AA0}"/>
              </a:ext>
            </a:extLst>
          </p:cNvPr>
          <p:cNvSpPr txBox="1"/>
          <p:nvPr/>
        </p:nvSpPr>
        <p:spPr>
          <a:xfrm>
            <a:off x="4532751" y="6280293"/>
            <a:ext cx="755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Horn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J Med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2018; Paz-Ares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2019; Rudin et al.,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 Clin Oncol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1141297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cer Care: 2007-2025">
            <a:extLst>
              <a:ext uri="{FF2B5EF4-FFF2-40B4-BE49-F238E27FC236}">
                <a16:creationId xmlns:a16="http://schemas.microsoft.com/office/drawing/2014/main" id="{AFFA199F-1093-774B-ABE3-A424BFBF37C4}"/>
              </a:ext>
            </a:extLst>
          </p:cNvPr>
          <p:cNvSpPr txBox="1"/>
          <p:nvPr/>
        </p:nvSpPr>
        <p:spPr>
          <a:xfrm>
            <a:off x="6448247" y="3411715"/>
            <a:ext cx="4429966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 but not good enough!</a:t>
            </a:r>
            <a:endParaRPr lang="en-US" sz="3200" b="1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Cancer Care: 2007-2025">
            <a:extLst>
              <a:ext uri="{FF2B5EF4-FFF2-40B4-BE49-F238E27FC236}">
                <a16:creationId xmlns:a16="http://schemas.microsoft.com/office/drawing/2014/main" id="{84C2BDD7-83E1-D046-B708-C857FD1FF75F}"/>
              </a:ext>
            </a:extLst>
          </p:cNvPr>
          <p:cNvSpPr txBox="1"/>
          <p:nvPr/>
        </p:nvSpPr>
        <p:spPr>
          <a:xfrm>
            <a:off x="1849966" y="2954511"/>
            <a:ext cx="9028248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First line </a:t>
            </a:r>
            <a:r>
              <a:rPr lang="en-US" sz="3200" dirty="0" err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immunoRX</a:t>
            </a:r>
            <a:r>
              <a:rPr lang="en-US" sz="3200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: </a:t>
            </a:r>
          </a:p>
          <a:p>
            <a:pPr defTabSz="609600">
              <a:lnSpc>
                <a:spcPts val="3700"/>
              </a:lnSpc>
              <a:defRPr sz="3400" b="1" spc="-154">
                <a:solidFill>
                  <a:srgbClr val="3A7DA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good proof of principle –</a:t>
            </a:r>
            <a:endParaRPr sz="3200" b="1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358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C81F-7008-9740-823A-0C53AC5C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6" y="287603"/>
            <a:ext cx="11722443" cy="837141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CheckMate</a:t>
            </a:r>
            <a:r>
              <a:rPr lang="en-US" sz="3200" dirty="0"/>
              <a:t> 032: randomized cohorts of nivolumab +/- ipilimumab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49D8076-3995-FF4A-9762-FB32A9D4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2235"/>
            <a:ext cx="6056616" cy="430107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37B81-2C94-E343-8DCF-71B3F518D87B}"/>
              </a:ext>
            </a:extLst>
          </p:cNvPr>
          <p:cNvGrpSpPr/>
          <p:nvPr/>
        </p:nvGrpSpPr>
        <p:grpSpPr>
          <a:xfrm>
            <a:off x="5903979" y="2104256"/>
            <a:ext cx="6249904" cy="4109053"/>
            <a:chOff x="4483151" y="1347614"/>
            <a:chExt cx="4687428" cy="308179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C99896-DE9E-4145-AAE1-EE9C05CE5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3151" y="1347614"/>
              <a:ext cx="4687428" cy="308179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08434B-E948-9440-BDBA-6D124C1F611F}"/>
                </a:ext>
              </a:extLst>
            </p:cNvPr>
            <p:cNvSpPr/>
            <p:nvPr/>
          </p:nvSpPr>
          <p:spPr bwMode="auto">
            <a:xfrm>
              <a:off x="4542462" y="1347614"/>
              <a:ext cx="173554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A6E40A-5363-AF48-BF11-0768EA3C2018}"/>
              </a:ext>
            </a:extLst>
          </p:cNvPr>
          <p:cNvSpPr txBox="1"/>
          <p:nvPr/>
        </p:nvSpPr>
        <p:spPr>
          <a:xfrm>
            <a:off x="8301209" y="6405331"/>
            <a:ext cx="264527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Ready et al., </a:t>
            </a:r>
            <a:r>
              <a:rPr lang="en-US" sz="1333" i="1" dirty="0"/>
              <a:t>J Thor Oncol</a:t>
            </a:r>
            <a:r>
              <a:rPr lang="en-US" sz="1333" dirty="0"/>
              <a:t> 2020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B18013-3071-744F-AD69-048077E16BBF}"/>
              </a:ext>
            </a:extLst>
          </p:cNvPr>
          <p:cNvSpPr txBox="1"/>
          <p:nvPr/>
        </p:nvSpPr>
        <p:spPr>
          <a:xfrm>
            <a:off x="815413" y="1333823"/>
            <a:ext cx="988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or 2 prior Rx</a:t>
            </a:r>
          </a:p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3mg/kg q2wk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1600" dirty="0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1mg/kg + </a:t>
            </a:r>
            <a:r>
              <a:rPr lang="en-US" sz="1600" dirty="0" err="1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</a:t>
            </a:r>
            <a:r>
              <a:rPr lang="en-US" sz="1600" dirty="0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3mg/kg q3wk x 4, followed by </a:t>
            </a:r>
            <a:r>
              <a:rPr lang="en-US" sz="1600" dirty="0" err="1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US" sz="1600" dirty="0">
                <a:solidFill>
                  <a:srgbClr val="0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3mg/kg q2wk</a:t>
            </a:r>
          </a:p>
        </p:txBody>
      </p:sp>
      <p:sp>
        <p:nvSpPr>
          <p:cNvPr id="43" name="Google Shape;246;p30">
            <a:extLst>
              <a:ext uri="{FF2B5EF4-FFF2-40B4-BE49-F238E27FC236}">
                <a16:creationId xmlns:a16="http://schemas.microsoft.com/office/drawing/2014/main" id="{9FD1A373-A75C-244E-B973-7EDCCD54A4C4}"/>
              </a:ext>
            </a:extLst>
          </p:cNvPr>
          <p:cNvSpPr txBox="1"/>
          <p:nvPr/>
        </p:nvSpPr>
        <p:spPr>
          <a:xfrm>
            <a:off x="1871531" y="2158455"/>
            <a:ext cx="824175" cy="516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PFS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4" name="Google Shape;246;p30">
            <a:extLst>
              <a:ext uri="{FF2B5EF4-FFF2-40B4-BE49-F238E27FC236}">
                <a16:creationId xmlns:a16="http://schemas.microsoft.com/office/drawing/2014/main" id="{A44F89E7-C2C8-AE4C-8A03-B6CAF5FF0924}"/>
              </a:ext>
            </a:extLst>
          </p:cNvPr>
          <p:cNvSpPr txBox="1"/>
          <p:nvPr/>
        </p:nvSpPr>
        <p:spPr>
          <a:xfrm>
            <a:off x="8202150" y="2158455"/>
            <a:ext cx="824175" cy="516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OS</a:t>
            </a:r>
            <a:endParaRPr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8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426C-7B05-DF4D-9A34-A3D9F27F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KEYNOTE-028/158 – pembrolizumab in 3</a:t>
            </a:r>
            <a:r>
              <a:rPr lang="en-US" sz="3200" baseline="30000" dirty="0"/>
              <a:t>rd</a:t>
            </a:r>
            <a:r>
              <a:rPr lang="en-US" sz="3200" dirty="0"/>
              <a:t> line and beyond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C42FCA-99A8-F94A-A347-96EEDA176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134" y="2468893"/>
            <a:ext cx="5390689" cy="25922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2885F-F530-064D-BACE-26442C967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70"/>
          <a:stretch/>
        </p:blipFill>
        <p:spPr>
          <a:xfrm>
            <a:off x="5771744" y="940953"/>
            <a:ext cx="5208707" cy="280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AB7564-E1BD-1842-A116-4B676C65A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650" y="3695275"/>
            <a:ext cx="5232895" cy="30478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0F554D-DDC9-B942-AEC4-14F351B2262A}"/>
              </a:ext>
            </a:extLst>
          </p:cNvPr>
          <p:cNvSpPr/>
          <p:nvPr/>
        </p:nvSpPr>
        <p:spPr bwMode="auto">
          <a:xfrm>
            <a:off x="5771744" y="940952"/>
            <a:ext cx="324256" cy="3758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tx1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E5EDD-C9EA-764E-A15B-ACE59B7B5509}"/>
              </a:ext>
            </a:extLst>
          </p:cNvPr>
          <p:cNvSpPr/>
          <p:nvPr/>
        </p:nvSpPr>
        <p:spPr bwMode="auto">
          <a:xfrm>
            <a:off x="5920844" y="3747174"/>
            <a:ext cx="324256" cy="3758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tx1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08525-E86A-A141-B06F-984BCF75D758}"/>
              </a:ext>
            </a:extLst>
          </p:cNvPr>
          <p:cNvSpPr/>
          <p:nvPr/>
        </p:nvSpPr>
        <p:spPr bwMode="auto">
          <a:xfrm>
            <a:off x="143339" y="2449523"/>
            <a:ext cx="324256" cy="3758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chemeClr val="tx1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7D21A-6E87-3845-87EC-36AC56C034E0}"/>
              </a:ext>
            </a:extLst>
          </p:cNvPr>
          <p:cNvSpPr txBox="1"/>
          <p:nvPr/>
        </p:nvSpPr>
        <p:spPr>
          <a:xfrm>
            <a:off x="305467" y="6363614"/>
            <a:ext cx="265489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Chung et al., </a:t>
            </a:r>
            <a:r>
              <a:rPr lang="en-US" sz="1333" i="1" dirty="0"/>
              <a:t>J Thor Oncol</a:t>
            </a:r>
            <a:r>
              <a:rPr lang="en-US" sz="1333" dirty="0"/>
              <a:t> 2020 </a:t>
            </a:r>
          </a:p>
        </p:txBody>
      </p:sp>
      <p:sp>
        <p:nvSpPr>
          <p:cNvPr id="14" name="Google Shape;246;p30">
            <a:extLst>
              <a:ext uri="{FF2B5EF4-FFF2-40B4-BE49-F238E27FC236}">
                <a16:creationId xmlns:a16="http://schemas.microsoft.com/office/drawing/2014/main" id="{BB0507BC-8778-B147-9C6C-ECF6B22AEB4A}"/>
              </a:ext>
            </a:extLst>
          </p:cNvPr>
          <p:cNvSpPr txBox="1"/>
          <p:nvPr/>
        </p:nvSpPr>
        <p:spPr>
          <a:xfrm>
            <a:off x="8334654" y="1124745"/>
            <a:ext cx="824175" cy="516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PFS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5" name="Google Shape;246;p30">
            <a:extLst>
              <a:ext uri="{FF2B5EF4-FFF2-40B4-BE49-F238E27FC236}">
                <a16:creationId xmlns:a16="http://schemas.microsoft.com/office/drawing/2014/main" id="{411848B6-8711-2F40-88A0-A0878F011E2B}"/>
              </a:ext>
            </a:extLst>
          </p:cNvPr>
          <p:cNvSpPr txBox="1"/>
          <p:nvPr/>
        </p:nvSpPr>
        <p:spPr>
          <a:xfrm>
            <a:off x="8334655" y="3881928"/>
            <a:ext cx="824175" cy="516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OS</a:t>
            </a:r>
            <a:endParaRPr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58C664-F9B6-894B-9064-C33B512AFA76}"/>
                  </a:ext>
                </a:extLst>
              </p:cNvPr>
              <p:cNvSpPr txBox="1"/>
              <p:nvPr/>
            </p:nvSpPr>
            <p:spPr>
              <a:xfrm>
                <a:off x="815413" y="1333823"/>
                <a:ext cx="18242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 prior Rx</a:t>
                </a:r>
              </a:p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19 + 64 = 83</a:t>
                </a:r>
                <a:endParaRPr lang="en-US" sz="1600" dirty="0">
                  <a:solidFill>
                    <a:srgbClr val="007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58C664-F9B6-894B-9064-C33B512A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3" y="1333823"/>
                <a:ext cx="1824203" cy="584775"/>
              </a:xfrm>
              <a:prstGeom prst="rect">
                <a:avLst/>
              </a:prstGeom>
              <a:blipFill>
                <a:blip r:embed="rId6"/>
                <a:stretch>
                  <a:fillRect l="-1379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246;p30">
            <a:extLst>
              <a:ext uri="{FF2B5EF4-FFF2-40B4-BE49-F238E27FC236}">
                <a16:creationId xmlns:a16="http://schemas.microsoft.com/office/drawing/2014/main" id="{1495AD16-4672-074B-B6FF-EEAC6AFABC8C}"/>
              </a:ext>
            </a:extLst>
          </p:cNvPr>
          <p:cNvSpPr txBox="1"/>
          <p:nvPr/>
        </p:nvSpPr>
        <p:spPr>
          <a:xfrm>
            <a:off x="4079777" y="5007934"/>
            <a:ext cx="824175" cy="516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19.3%</a:t>
            </a:r>
            <a:endParaRPr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6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ample presentation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7" ma:contentTypeDescription="Create a new document." ma:contentTypeScope="" ma:versionID="0836c851ab56100df1895fa2a218104e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fd973d22d93f3f1ceb87c2fa5e19ecd8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/>
    <QID xmlns="96f1686b-f877-4eb8-89ab-3a67a5dc2612" xsi:nil="true"/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BC727FF-0A2E-4FA5-80A1-4D363C3B1A89}"/>
</file>

<file path=customXml/itemProps2.xml><?xml version="1.0" encoding="utf-8"?>
<ds:datastoreItem xmlns:ds="http://schemas.openxmlformats.org/officeDocument/2006/customXml" ds:itemID="{DB56FE78-0370-4AA3-AADD-5ADB7F89B2D3}"/>
</file>

<file path=customXml/itemProps3.xml><?xml version="1.0" encoding="utf-8"?>
<ds:datastoreItem xmlns:ds="http://schemas.openxmlformats.org/officeDocument/2006/customXml" ds:itemID="{1A1DE30E-61E7-4C50-9104-1CCD68B200F8}"/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1318</Words>
  <Application>Microsoft Macintosh PowerPoint</Application>
  <PresentationFormat>Widescreen</PresentationFormat>
  <Paragraphs>321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Corbel</vt:lpstr>
      <vt:lpstr>Helvetica</vt:lpstr>
      <vt:lpstr>Helvetica Neue</vt:lpstr>
      <vt:lpstr>Trebuchet MS</vt:lpstr>
      <vt:lpstr>Wingdings</vt:lpstr>
      <vt:lpstr>Office Theme</vt:lpstr>
      <vt:lpstr>Sample presentation slides</vt:lpstr>
      <vt:lpstr>1_Office Theme</vt:lpstr>
      <vt:lpstr>PowerPoint Presentation</vt:lpstr>
      <vt:lpstr>Recent progress in SCLC: IMpower133 and CASPIAN trials</vt:lpstr>
      <vt:lpstr>IMpower133 and CASPIAN – compare and contrast</vt:lpstr>
      <vt:lpstr>CASPIAN design (IMpower133 similar… 2 arm…)</vt:lpstr>
      <vt:lpstr>A lesson from CASPIAN – targeting CTLA-4 did not help</vt:lpstr>
      <vt:lpstr>PowerPoint Presentation</vt:lpstr>
      <vt:lpstr>PowerPoint Presentation</vt:lpstr>
      <vt:lpstr>CheckMate 032: randomized cohorts of nivolumab +/- ipilimumab</vt:lpstr>
      <vt:lpstr>KEYNOTE-028/158 – pembrolizumab in 3rd line and beyond</vt:lpstr>
      <vt:lpstr>PowerPoint Presentation</vt:lpstr>
      <vt:lpstr>Where do we go from here? Challenges in immunotherapy for SCLC</vt:lpstr>
      <vt:lpstr>SCLC subtypes defined by transcriptional profiling</vt:lpstr>
      <vt:lpstr>YAP1 subtype – immune “inflamed?”</vt:lpstr>
      <vt:lpstr>Macrophage activation in SCLC preclinical models</vt:lpstr>
      <vt:lpstr>PARPi and PD-1 blockade: preclinical efficacy</vt:lpstr>
      <vt:lpstr>Durvalumab + olaparib in relapsed SCLC patients – initial foray disappointing</vt:lpstr>
      <vt:lpstr>Immunotherapy in SCLC: opportunities and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1 – extensive stage SCLC</vt:lpstr>
      <vt:lpstr>Case 2 – limited stage SCLC</vt:lpstr>
      <vt:lpstr>Case 3 – very early stage SCLC</vt:lpstr>
      <vt:lpstr>Thank you – and I look forward to the discussion!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Voskoboynik, Svetlana/Strategy And Innovation</dc:creator>
  <cp:lastModifiedBy>Microsoft Office User</cp:lastModifiedBy>
  <cp:revision>379</cp:revision>
  <dcterms:modified xsi:type="dcterms:W3CDTF">2020-08-13T11:59:21Z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