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32"/>
  </p:notesMasterIdLst>
  <p:sldIdLst>
    <p:sldId id="266" r:id="rId3"/>
    <p:sldId id="267" r:id="rId4"/>
    <p:sldId id="268" r:id="rId5"/>
    <p:sldId id="365" r:id="rId6"/>
    <p:sldId id="4570" r:id="rId7"/>
    <p:sldId id="5463" r:id="rId8"/>
    <p:sldId id="498" r:id="rId9"/>
    <p:sldId id="5464" r:id="rId10"/>
    <p:sldId id="496" r:id="rId11"/>
    <p:sldId id="489" r:id="rId12"/>
    <p:sldId id="414" r:id="rId13"/>
    <p:sldId id="278" r:id="rId14"/>
    <p:sldId id="294" r:id="rId15"/>
    <p:sldId id="328" r:id="rId16"/>
    <p:sldId id="5465" r:id="rId17"/>
    <p:sldId id="5466" r:id="rId18"/>
    <p:sldId id="5467" r:id="rId19"/>
    <p:sldId id="5468" r:id="rId20"/>
    <p:sldId id="5469" r:id="rId21"/>
    <p:sldId id="5470" r:id="rId22"/>
    <p:sldId id="5471" r:id="rId23"/>
    <p:sldId id="5472" r:id="rId24"/>
    <p:sldId id="264" r:id="rId25"/>
    <p:sldId id="5474" r:id="rId26"/>
    <p:sldId id="5475" r:id="rId27"/>
    <p:sldId id="269" r:id="rId28"/>
    <p:sldId id="270" r:id="rId29"/>
    <p:sldId id="271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67B"/>
    <a:srgbClr val="12457B"/>
    <a:srgbClr val="113466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0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3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8787708073453"/>
          <c:y val="3.6112829432912975E-2"/>
          <c:w val="0.84591747769084702"/>
          <c:h val="0.8039061367566386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B9-824D-AEFC-23BCBFAB4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486200"/>
        <c:axId val="443486592"/>
      </c:lineChart>
      <c:catAx>
        <c:axId val="443486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from </a:t>
                </a:r>
                <a:r>
                  <a:rPr lang="en-US" sz="1300" b="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randomisation</a:t>
                </a:r>
                <a:r>
                  <a:rPr lang="en-US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(months)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3486592"/>
        <c:crosses val="autoZero"/>
        <c:auto val="1"/>
        <c:lblAlgn val="ctr"/>
        <c:lblOffset val="100"/>
        <c:noMultiLvlLbl val="0"/>
      </c:catAx>
      <c:valAx>
        <c:axId val="44348659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PFS probability</a:t>
                </a:r>
              </a:p>
            </c:rich>
          </c:tx>
          <c:layout>
            <c:manualLayout>
              <c:xMode val="edge"/>
              <c:yMode val="edge"/>
              <c:x val="9.734206346012712E-3"/>
              <c:y val="0.253619704421429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3486200"/>
        <c:crosses val="autoZero"/>
        <c:crossBetween val="midCat"/>
        <c:majorUnit val="0.2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8787708073453"/>
          <c:y val="3.6112829432912975E-2"/>
          <c:w val="0.84591747769084702"/>
          <c:h val="0.8039061367566386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52-3244-8041-01375AECDA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5138128"/>
        <c:axId val="445138520"/>
      </c:lineChart>
      <c:catAx>
        <c:axId val="445138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from </a:t>
                </a:r>
                <a:r>
                  <a:rPr lang="en-US" sz="1300" b="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randomisation</a:t>
                </a:r>
                <a:r>
                  <a:rPr lang="en-US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(months)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5138520"/>
        <c:crosses val="autoZero"/>
        <c:auto val="1"/>
        <c:lblAlgn val="ctr"/>
        <c:lblOffset val="100"/>
        <c:noMultiLvlLbl val="0"/>
      </c:catAx>
      <c:valAx>
        <c:axId val="445138520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PFS2 probability</a:t>
                </a:r>
              </a:p>
            </c:rich>
          </c:tx>
          <c:layout>
            <c:manualLayout>
              <c:xMode val="edge"/>
              <c:yMode val="edge"/>
              <c:x val="9.734206346012712E-3"/>
              <c:y val="0.253619704421429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5138128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46F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AC-4512-AB31-71AF2EEB4577}"/>
              </c:ext>
            </c:extLst>
          </c:dPt>
          <c:dPt>
            <c:idx val="1"/>
            <c:invertIfNegative val="0"/>
            <c:bubble3D val="0"/>
            <c:spPr>
              <a:solidFill>
                <a:srgbClr val="67A0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AC-4512-AB31-71AF2EEB4577}"/>
              </c:ext>
            </c:extLst>
          </c:dPt>
          <c:dPt>
            <c:idx val="2"/>
            <c:invertIfNegative val="0"/>
            <c:bubble3D val="0"/>
            <c:spPr>
              <a:solidFill>
                <a:srgbClr val="67A0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AC-4512-AB31-71AF2EEB4577}"/>
              </c:ext>
            </c:extLst>
          </c:dPt>
          <c:dPt>
            <c:idx val="3"/>
            <c:invertIfNegative val="0"/>
            <c:bubble3D val="0"/>
            <c:spPr>
              <a:solidFill>
                <a:srgbClr val="246F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4AC-4512-AB31-71AF2EEB4577}"/>
              </c:ext>
            </c:extLst>
          </c:dPt>
          <c:dPt>
            <c:idx val="4"/>
            <c:invertIfNegative val="0"/>
            <c:bubble3D val="0"/>
            <c:spPr>
              <a:solidFill>
                <a:srgbClr val="67A0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4AC-4512-AB31-71AF2EEB4577}"/>
              </c:ext>
            </c:extLst>
          </c:dPt>
          <c:dPt>
            <c:idx val="5"/>
            <c:invertIfNegative val="0"/>
            <c:bubble3D val="0"/>
            <c:spPr>
              <a:solidFill>
                <a:srgbClr val="246F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4AC-4512-AB31-71AF2EEB4577}"/>
              </c:ext>
            </c:extLst>
          </c:dPt>
          <c:dPt>
            <c:idx val="6"/>
            <c:invertIfNegative val="0"/>
            <c:bubble3D val="0"/>
            <c:spPr>
              <a:solidFill>
                <a:srgbClr val="BBD7F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4AC-4512-AB31-71AF2EEB4577}"/>
              </c:ext>
            </c:extLst>
          </c:dPt>
          <c:dPt>
            <c:idx val="7"/>
            <c:invertIfNegative val="0"/>
            <c:bubble3D val="0"/>
            <c:spPr>
              <a:solidFill>
                <a:srgbClr val="67A0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4AC-4512-AB31-71AF2EEB4577}"/>
              </c:ext>
            </c:extLst>
          </c:dPt>
          <c:dPt>
            <c:idx val="8"/>
            <c:invertIfNegative val="0"/>
            <c:bubble3D val="0"/>
            <c:spPr>
              <a:solidFill>
                <a:srgbClr val="023F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4AC-4512-AB31-71AF2EEB4577}"/>
              </c:ext>
            </c:extLst>
          </c:dPt>
          <c:dPt>
            <c:idx val="9"/>
            <c:invertIfNegative val="0"/>
            <c:bubble3D val="0"/>
            <c:spPr>
              <a:solidFill>
                <a:srgbClr val="BBD7F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4AC-4512-AB31-71AF2EEB4577}"/>
              </c:ext>
            </c:extLst>
          </c:dPt>
          <c:dPt>
            <c:idx val="10"/>
            <c:invertIfNegative val="0"/>
            <c:bubble3D val="0"/>
            <c:spPr>
              <a:solidFill>
                <a:srgbClr val="67A0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4AC-4512-AB31-71AF2EEB4577}"/>
              </c:ext>
            </c:extLst>
          </c:dPt>
          <c:dPt>
            <c:idx val="11"/>
            <c:invertIfNegative val="0"/>
            <c:bubble3D val="0"/>
            <c:spPr>
              <a:solidFill>
                <a:srgbClr val="023F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34AC-4512-AB31-71AF2EEB4577}"/>
              </c:ext>
            </c:extLst>
          </c:dPt>
          <c:dPt>
            <c:idx val="12"/>
            <c:invertIfNegative val="0"/>
            <c:bubble3D val="0"/>
            <c:spPr>
              <a:solidFill>
                <a:srgbClr val="023F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34AC-4512-AB31-71AF2EEB4577}"/>
              </c:ext>
            </c:extLst>
          </c:dPt>
          <c:dPt>
            <c:idx val="13"/>
            <c:invertIfNegative val="0"/>
            <c:bubble3D val="0"/>
            <c:spPr>
              <a:solidFill>
                <a:srgbClr val="BBD7F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34AC-4512-AB31-71AF2EEB4577}"/>
              </c:ext>
            </c:extLst>
          </c:dPt>
          <c:dPt>
            <c:idx val="14"/>
            <c:invertIfNegative val="0"/>
            <c:bubble3D val="0"/>
            <c:spPr>
              <a:solidFill>
                <a:srgbClr val="246F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34AC-4512-AB31-71AF2EEB4577}"/>
              </c:ext>
            </c:extLst>
          </c:dPt>
          <c:dPt>
            <c:idx val="15"/>
            <c:invertIfNegative val="0"/>
            <c:bubble3D val="0"/>
            <c:spPr>
              <a:solidFill>
                <a:srgbClr val="246F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34AC-4512-AB31-71AF2EEB4577}"/>
              </c:ext>
            </c:extLst>
          </c:dPt>
          <c:dPt>
            <c:idx val="16"/>
            <c:invertIfNegative val="0"/>
            <c:bubble3D val="0"/>
            <c:spPr>
              <a:solidFill>
                <a:srgbClr val="67A0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34AC-4512-AB31-71AF2EEB4577}"/>
              </c:ext>
            </c:extLst>
          </c:dPt>
          <c:dPt>
            <c:idx val="17"/>
            <c:invertIfNegative val="0"/>
            <c:bubble3D val="0"/>
            <c:spPr>
              <a:solidFill>
                <a:srgbClr val="023F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34AC-4512-AB31-71AF2EEB4577}"/>
              </c:ext>
            </c:extLst>
          </c:dPt>
          <c:dPt>
            <c:idx val="18"/>
            <c:invertIfNegative val="0"/>
            <c:bubble3D val="0"/>
            <c:spPr>
              <a:solidFill>
                <a:srgbClr val="246F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34AC-4512-AB31-71AF2EEB4577}"/>
              </c:ext>
            </c:extLst>
          </c:dPt>
          <c:dPt>
            <c:idx val="19"/>
            <c:invertIfNegative val="0"/>
            <c:bubble3D val="0"/>
            <c:spPr>
              <a:solidFill>
                <a:srgbClr val="246F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34AC-4512-AB31-71AF2EEB4577}"/>
              </c:ext>
            </c:extLst>
          </c:dPt>
          <c:dPt>
            <c:idx val="20"/>
            <c:invertIfNegative val="0"/>
            <c:bubble3D val="0"/>
            <c:spPr>
              <a:solidFill>
                <a:srgbClr val="BBD7F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34AC-4512-AB31-71AF2EEB4577}"/>
              </c:ext>
            </c:extLst>
          </c:dPt>
          <c:dPt>
            <c:idx val="21"/>
            <c:invertIfNegative val="0"/>
            <c:bubble3D val="0"/>
            <c:spPr>
              <a:solidFill>
                <a:srgbClr val="023F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34AC-4512-AB31-71AF2EEB4577}"/>
              </c:ext>
            </c:extLst>
          </c:dPt>
          <c:dPt>
            <c:idx val="22"/>
            <c:invertIfNegative val="0"/>
            <c:bubble3D val="0"/>
            <c:spPr>
              <a:solidFill>
                <a:srgbClr val="67A0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34AC-4512-AB31-71AF2EEB4577}"/>
              </c:ext>
            </c:extLst>
          </c:dPt>
          <c:val>
            <c:numRef>
              <c:f>Sheet1!$B$2:$B$24</c:f>
              <c:numCache>
                <c:formatCode>General</c:formatCode>
                <c:ptCount val="23"/>
                <c:pt idx="0">
                  <c:v>13.3</c:v>
                </c:pt>
                <c:pt idx="1">
                  <c:v>-3.2</c:v>
                </c:pt>
                <c:pt idx="2">
                  <c:v>-4.0999999999999996</c:v>
                </c:pt>
                <c:pt idx="3">
                  <c:v>-12</c:v>
                </c:pt>
                <c:pt idx="4">
                  <c:v>-14.1</c:v>
                </c:pt>
                <c:pt idx="5">
                  <c:v>-15.5</c:v>
                </c:pt>
                <c:pt idx="6">
                  <c:v>-17.8</c:v>
                </c:pt>
                <c:pt idx="7">
                  <c:v>-18.8</c:v>
                </c:pt>
                <c:pt idx="8">
                  <c:v>-22.7</c:v>
                </c:pt>
                <c:pt idx="9">
                  <c:v>-24</c:v>
                </c:pt>
                <c:pt idx="10">
                  <c:v>-25</c:v>
                </c:pt>
                <c:pt idx="11">
                  <c:v>-25.7</c:v>
                </c:pt>
                <c:pt idx="12">
                  <c:v>-28</c:v>
                </c:pt>
                <c:pt idx="13">
                  <c:v>-28.6</c:v>
                </c:pt>
                <c:pt idx="14">
                  <c:v>-28.8</c:v>
                </c:pt>
                <c:pt idx="15">
                  <c:v>-30</c:v>
                </c:pt>
                <c:pt idx="16">
                  <c:v>-31.1</c:v>
                </c:pt>
                <c:pt idx="17">
                  <c:v>-46.6</c:v>
                </c:pt>
                <c:pt idx="18">
                  <c:v>-51.7</c:v>
                </c:pt>
                <c:pt idx="19">
                  <c:v>-51.8</c:v>
                </c:pt>
                <c:pt idx="20">
                  <c:v>-52.5</c:v>
                </c:pt>
                <c:pt idx="21">
                  <c:v>-65.599999999999994</c:v>
                </c:pt>
                <c:pt idx="22">
                  <c:v>-82.6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34AC-4512-AB31-71AF2EEB4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5"/>
        <c:axId val="511936976"/>
        <c:axId val="511935336"/>
      </c:barChart>
      <c:catAx>
        <c:axId val="511936976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1935336"/>
        <c:crosses val="autoZero"/>
        <c:auto val="1"/>
        <c:lblAlgn val="ctr"/>
        <c:lblOffset val="100"/>
        <c:tickLblSkip val="1"/>
        <c:noMultiLvlLbl val="0"/>
      </c:catAx>
      <c:valAx>
        <c:axId val="511935336"/>
        <c:scaling>
          <c:orientation val="minMax"/>
          <c:max val="30"/>
          <c:min val="-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193697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411720270684635E-2"/>
          <c:y val="6.2806528303022399E-2"/>
          <c:w val="0.93358827972931535"/>
          <c:h val="0.87438694339395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Best % change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921-B045-9BC7-921F5D6974C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921-B045-9BC7-921F5D6974C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921-B045-9BC7-921F5D6974C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921-B045-9BC7-921F5D6974C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921-B045-9BC7-921F5D6974C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921-B045-9BC7-921F5D6974C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921-B045-9BC7-921F5D6974C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921-B045-9BC7-921F5D6974CC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D921-B045-9BC7-921F5D6974C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921-B045-9BC7-921F5D6974C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D921-B045-9BC7-921F5D6974C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921-B045-9BC7-921F5D6974C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D921-B045-9BC7-921F5D6974CC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921-B045-9BC7-921F5D6974C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D921-B045-9BC7-921F5D6974C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921-B045-9BC7-921F5D6974CC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D921-B045-9BC7-921F5D6974CC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921-B045-9BC7-921F5D6974C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D921-B045-9BC7-921F5D6974C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921-B045-9BC7-921F5D6974CC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921-B045-9BC7-921F5D6974CC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921-B045-9BC7-921F5D6974CC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D921-B045-9BC7-921F5D6974CC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D921-B045-9BC7-921F5D6974CC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921-B045-9BC7-921F5D6974CC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921-B045-9BC7-921F5D6974CC}"/>
              </c:ext>
            </c:extLst>
          </c:dPt>
          <c:cat>
            <c:strRef>
              <c:f>Sheet1!$A$2:$A$26</c:f>
              <c:strCache>
                <c:ptCount val="25"/>
                <c:pt idx="0">
                  <c:v>770&gt;GY</c:v>
                </c:pt>
                <c:pt idx="1">
                  <c:v>773_NPH</c:v>
                </c:pt>
                <c:pt idx="2">
                  <c:v>773_NPH</c:v>
                </c:pt>
                <c:pt idx="3">
                  <c:v>770_771&gt;AGH </c:v>
                </c:pt>
                <c:pt idx="4">
                  <c:v>Other</c:v>
                </c:pt>
                <c:pt idx="5">
                  <c:v>Other</c:v>
                </c:pt>
                <c:pt idx="6">
                  <c:v>769_ASV</c:v>
                </c:pt>
                <c:pt idx="7">
                  <c:v>769_ASV</c:v>
                </c:pt>
                <c:pt idx="8">
                  <c:v>770_N</c:v>
                </c:pt>
                <c:pt idx="9">
                  <c:v>769_ASV</c:v>
                </c:pt>
                <c:pt idx="10">
                  <c:v>773_PH</c:v>
                </c:pt>
                <c:pt idx="11">
                  <c:v>773_NPH</c:v>
                </c:pt>
                <c:pt idx="12">
                  <c:v>Other</c:v>
                </c:pt>
                <c:pt idx="13">
                  <c:v>763_FQEA</c:v>
                </c:pt>
                <c:pt idx="14">
                  <c:v>774_HV</c:v>
                </c:pt>
                <c:pt idx="15">
                  <c:v>773&gt;SNPY</c:v>
                </c:pt>
                <c:pt idx="16">
                  <c:v>772_PNP</c:v>
                </c:pt>
                <c:pt idx="17">
                  <c:v>Other</c:v>
                </c:pt>
                <c:pt idx="18">
                  <c:v>769_ASV</c:v>
                </c:pt>
                <c:pt idx="19">
                  <c:v>770_NPG</c:v>
                </c:pt>
                <c:pt idx="20">
                  <c:v>770_H</c:v>
                </c:pt>
                <c:pt idx="21">
                  <c:v>773_NPH</c:v>
                </c:pt>
                <c:pt idx="22">
                  <c:v>769_ASV</c:v>
                </c:pt>
                <c:pt idx="23">
                  <c:v>769_V</c:v>
                </c:pt>
                <c:pt idx="24">
                  <c:v>770_SVD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26.28624883068289</c:v>
                </c:pt>
                <c:pt idx="1">
                  <c:v>-2.1276595744680851</c:v>
                </c:pt>
                <c:pt idx="2">
                  <c:v>-6.8493150684931505</c:v>
                </c:pt>
                <c:pt idx="3">
                  <c:v>-11.739130434782622</c:v>
                </c:pt>
                <c:pt idx="4">
                  <c:v>-13.571428571428571</c:v>
                </c:pt>
                <c:pt idx="5">
                  <c:v>-16.541353383458645</c:v>
                </c:pt>
                <c:pt idx="6">
                  <c:v>-18.181818181818183</c:v>
                </c:pt>
                <c:pt idx="7">
                  <c:v>-18.581907090464554</c:v>
                </c:pt>
                <c:pt idx="8">
                  <c:v>-21.951219512195124</c:v>
                </c:pt>
                <c:pt idx="9">
                  <c:v>-22.314049586776861</c:v>
                </c:pt>
                <c:pt idx="10">
                  <c:v>-27.884615384615387</c:v>
                </c:pt>
                <c:pt idx="11">
                  <c:v>-29.629629629629626</c:v>
                </c:pt>
                <c:pt idx="12">
                  <c:v>-32.5</c:v>
                </c:pt>
                <c:pt idx="13">
                  <c:v>-33.928571428571431</c:v>
                </c:pt>
                <c:pt idx="14">
                  <c:v>-37.250000000000007</c:v>
                </c:pt>
                <c:pt idx="15">
                  <c:v>-37.634408602150536</c:v>
                </c:pt>
                <c:pt idx="16">
                  <c:v>-39.726962457337883</c:v>
                </c:pt>
                <c:pt idx="17">
                  <c:v>-41.935483870967744</c:v>
                </c:pt>
                <c:pt idx="18">
                  <c:v>-42.402826855123678</c:v>
                </c:pt>
                <c:pt idx="19">
                  <c:v>-43.333333333333336</c:v>
                </c:pt>
                <c:pt idx="20">
                  <c:v>-44.074074074074076</c:v>
                </c:pt>
                <c:pt idx="21">
                  <c:v>-51.612903225806448</c:v>
                </c:pt>
                <c:pt idx="22">
                  <c:v>-74.361702127659584</c:v>
                </c:pt>
                <c:pt idx="23">
                  <c:v>-79.104477611940297</c:v>
                </c:pt>
                <c:pt idx="24">
                  <c:v>-100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D921-B045-9BC7-921F5D697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27490816"/>
        <c:axId val="228926208"/>
      </c:barChart>
      <c:catAx>
        <c:axId val="227490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txPr>
          <a:bodyPr rot="5400000"/>
          <a:lstStyle/>
          <a:p>
            <a:pPr>
              <a:defRPr sz="1000"/>
            </a:pPr>
            <a:endParaRPr lang="en-US"/>
          </a:p>
        </c:txPr>
        <c:crossAx val="228926208"/>
        <c:crosses val="autoZero"/>
        <c:auto val="1"/>
        <c:lblAlgn val="ctr"/>
        <c:lblOffset val="500"/>
        <c:noMultiLvlLbl val="0"/>
      </c:catAx>
      <c:valAx>
        <c:axId val="228926208"/>
        <c:scaling>
          <c:orientation val="minMax"/>
          <c:max val="80"/>
          <c:min val="-10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7490816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411720270684635E-2"/>
          <c:y val="6.2806528303022399E-2"/>
          <c:w val="0.93358827972931535"/>
          <c:h val="0.87438694339395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Best % change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826-4E41-BE57-81DB21A3C069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1826-4E41-BE57-81DB21A3C06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1826-4E41-BE57-81DB21A3C06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826-4E41-BE57-81DB21A3C069}"/>
              </c:ext>
            </c:extLst>
          </c:dPt>
          <c:dPt>
            <c:idx val="4"/>
            <c:invertIfNegative val="0"/>
            <c:bubble3D val="0"/>
            <c:spPr>
              <a:solidFill>
                <a:srgbClr val="BFBDBD"/>
              </a:solidFill>
            </c:spPr>
            <c:extLst>
              <c:ext xmlns:c16="http://schemas.microsoft.com/office/drawing/2014/chart" uri="{C3380CC4-5D6E-409C-BE32-E72D297353CC}">
                <c16:uniqueId val="{00000009-1826-4E41-BE57-81DB21A3C069}"/>
              </c:ext>
            </c:extLst>
          </c:dPt>
          <c:dPt>
            <c:idx val="5"/>
            <c:invertIfNegative val="0"/>
            <c:bubble3D val="0"/>
            <c:spPr>
              <a:solidFill>
                <a:srgbClr val="BFBDBD"/>
              </a:solidFill>
            </c:spPr>
            <c:extLst>
              <c:ext xmlns:c16="http://schemas.microsoft.com/office/drawing/2014/chart" uri="{C3380CC4-5D6E-409C-BE32-E72D297353CC}">
                <c16:uniqueId val="{0000000B-1826-4E41-BE57-81DB21A3C069}"/>
              </c:ext>
            </c:extLst>
          </c:dPt>
          <c:dPt>
            <c:idx val="6"/>
            <c:invertIfNegative val="0"/>
            <c:bubble3D val="0"/>
            <c:spPr>
              <a:solidFill>
                <a:srgbClr val="8F45C7"/>
              </a:solidFill>
            </c:spPr>
            <c:extLst>
              <c:ext xmlns:c16="http://schemas.microsoft.com/office/drawing/2014/chart" uri="{C3380CC4-5D6E-409C-BE32-E72D297353CC}">
                <c16:uniqueId val="{0000000D-1826-4E41-BE57-81DB21A3C069}"/>
              </c:ext>
            </c:extLst>
          </c:dPt>
          <c:dPt>
            <c:idx val="7"/>
            <c:invertIfNegative val="0"/>
            <c:bubble3D val="0"/>
            <c:spPr>
              <a:solidFill>
                <a:srgbClr val="8F45C7"/>
              </a:solidFill>
            </c:spPr>
            <c:extLst>
              <c:ext xmlns:c16="http://schemas.microsoft.com/office/drawing/2014/chart" uri="{C3380CC4-5D6E-409C-BE32-E72D297353CC}">
                <c16:uniqueId val="{0000000F-1826-4E41-BE57-81DB21A3C069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1826-4E41-BE57-81DB21A3C069}"/>
              </c:ext>
            </c:extLst>
          </c:dPt>
          <c:dPt>
            <c:idx val="9"/>
            <c:invertIfNegative val="0"/>
            <c:bubble3D val="0"/>
            <c:spPr>
              <a:solidFill>
                <a:srgbClr val="8F45C7"/>
              </a:solidFill>
            </c:spPr>
            <c:extLst>
              <c:ext xmlns:c16="http://schemas.microsoft.com/office/drawing/2014/chart" uri="{C3380CC4-5D6E-409C-BE32-E72D297353CC}">
                <c16:uniqueId val="{00000013-1826-4E41-BE57-81DB21A3C069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1826-4E41-BE57-81DB21A3C069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7-1826-4E41-BE57-81DB21A3C069}"/>
              </c:ext>
            </c:extLst>
          </c:dPt>
          <c:dPt>
            <c:idx val="12"/>
            <c:invertIfNegative val="0"/>
            <c:bubble3D val="0"/>
            <c:spPr>
              <a:solidFill>
                <a:srgbClr val="BFBDBD"/>
              </a:solidFill>
            </c:spPr>
            <c:extLst>
              <c:ext xmlns:c16="http://schemas.microsoft.com/office/drawing/2014/chart" uri="{C3380CC4-5D6E-409C-BE32-E72D297353CC}">
                <c16:uniqueId val="{00000019-1826-4E41-BE57-81DB21A3C069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B-1826-4E41-BE57-81DB21A3C069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D-1826-4E41-BE57-81DB21A3C069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1826-4E41-BE57-81DB21A3C069}"/>
              </c:ext>
            </c:extLst>
          </c:dPt>
          <c:dPt>
            <c:idx val="16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1826-4E41-BE57-81DB21A3C069}"/>
              </c:ext>
            </c:extLst>
          </c:dPt>
          <c:dPt>
            <c:idx val="17"/>
            <c:invertIfNegative val="0"/>
            <c:bubble3D val="0"/>
            <c:spPr>
              <a:solidFill>
                <a:srgbClr val="BFBDBD"/>
              </a:solidFill>
            </c:spPr>
            <c:extLst>
              <c:ext xmlns:c16="http://schemas.microsoft.com/office/drawing/2014/chart" uri="{C3380CC4-5D6E-409C-BE32-E72D297353CC}">
                <c16:uniqueId val="{00000023-1826-4E41-BE57-81DB21A3C069}"/>
              </c:ext>
            </c:extLst>
          </c:dPt>
          <c:dPt>
            <c:idx val="18"/>
            <c:invertIfNegative val="0"/>
            <c:bubble3D val="0"/>
            <c:spPr>
              <a:solidFill>
                <a:srgbClr val="8F45C7"/>
              </a:solidFill>
            </c:spPr>
            <c:extLst>
              <c:ext xmlns:c16="http://schemas.microsoft.com/office/drawing/2014/chart" uri="{C3380CC4-5D6E-409C-BE32-E72D297353CC}">
                <c16:uniqueId val="{00000025-1826-4E41-BE57-81DB21A3C069}"/>
              </c:ext>
            </c:extLst>
          </c:dPt>
          <c:dPt>
            <c:idx val="19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1826-4E41-BE57-81DB21A3C069}"/>
              </c:ext>
            </c:extLst>
          </c:dPt>
          <c:dPt>
            <c:idx val="20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1826-4E41-BE57-81DB21A3C069}"/>
              </c:ext>
            </c:extLst>
          </c:dPt>
          <c:dPt>
            <c:idx val="2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2B-1826-4E41-BE57-81DB21A3C069}"/>
              </c:ext>
            </c:extLst>
          </c:dPt>
          <c:dPt>
            <c:idx val="22"/>
            <c:invertIfNegative val="0"/>
            <c:bubble3D val="0"/>
            <c:spPr>
              <a:solidFill>
                <a:srgbClr val="8F45C7"/>
              </a:solidFill>
            </c:spPr>
            <c:extLst>
              <c:ext xmlns:c16="http://schemas.microsoft.com/office/drawing/2014/chart" uri="{C3380CC4-5D6E-409C-BE32-E72D297353CC}">
                <c16:uniqueId val="{0000002D-1826-4E41-BE57-81DB21A3C069}"/>
              </c:ext>
            </c:extLst>
          </c:dPt>
          <c:dPt>
            <c:idx val="23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F-1826-4E41-BE57-81DB21A3C069}"/>
              </c:ext>
            </c:extLst>
          </c:dPt>
          <c:dPt>
            <c:idx val="24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1-1826-4E41-BE57-81DB21A3C069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33-1826-4E41-BE57-81DB21A3C069}"/>
              </c:ext>
            </c:extLst>
          </c:dPt>
          <c:cat>
            <c:strRef>
              <c:f>Sheet1!$A$2:$A$26</c:f>
              <c:strCache>
                <c:ptCount val="25"/>
                <c:pt idx="0">
                  <c:v>770&gt;GY</c:v>
                </c:pt>
                <c:pt idx="1">
                  <c:v>773_NPH</c:v>
                </c:pt>
                <c:pt idx="2">
                  <c:v>773_NPH</c:v>
                </c:pt>
                <c:pt idx="3">
                  <c:v>770_771&gt;AGH </c:v>
                </c:pt>
                <c:pt idx="4">
                  <c:v>Other</c:v>
                </c:pt>
                <c:pt idx="5">
                  <c:v>Other</c:v>
                </c:pt>
                <c:pt idx="6">
                  <c:v>769_ASV</c:v>
                </c:pt>
                <c:pt idx="7">
                  <c:v>769_ASV</c:v>
                </c:pt>
                <c:pt idx="8">
                  <c:v>770_N</c:v>
                </c:pt>
                <c:pt idx="9">
                  <c:v>769_ASV</c:v>
                </c:pt>
                <c:pt idx="10">
                  <c:v>773_PH</c:v>
                </c:pt>
                <c:pt idx="11">
                  <c:v>773_NPH</c:v>
                </c:pt>
                <c:pt idx="12">
                  <c:v>Other</c:v>
                </c:pt>
                <c:pt idx="13">
                  <c:v>763_FQEA</c:v>
                </c:pt>
                <c:pt idx="14">
                  <c:v>774_HV</c:v>
                </c:pt>
                <c:pt idx="15">
                  <c:v>773&gt;SNPY</c:v>
                </c:pt>
                <c:pt idx="16">
                  <c:v>772_PNP</c:v>
                </c:pt>
                <c:pt idx="17">
                  <c:v>Other</c:v>
                </c:pt>
                <c:pt idx="18">
                  <c:v>769_ASV</c:v>
                </c:pt>
                <c:pt idx="19">
                  <c:v>770_NPG</c:v>
                </c:pt>
                <c:pt idx="20">
                  <c:v>770_H</c:v>
                </c:pt>
                <c:pt idx="21">
                  <c:v>773_NPH</c:v>
                </c:pt>
                <c:pt idx="22">
                  <c:v>769_ASV</c:v>
                </c:pt>
                <c:pt idx="23">
                  <c:v>769_V</c:v>
                </c:pt>
                <c:pt idx="24">
                  <c:v>770_SVD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26.28624883068289</c:v>
                </c:pt>
                <c:pt idx="1">
                  <c:v>-2.1276595744680851</c:v>
                </c:pt>
                <c:pt idx="2">
                  <c:v>-6.8493150684931505</c:v>
                </c:pt>
                <c:pt idx="3">
                  <c:v>-11.739130434782622</c:v>
                </c:pt>
                <c:pt idx="4">
                  <c:v>-13.571428571428571</c:v>
                </c:pt>
                <c:pt idx="5">
                  <c:v>-16.541353383458645</c:v>
                </c:pt>
                <c:pt idx="6">
                  <c:v>-18.181818181818183</c:v>
                </c:pt>
                <c:pt idx="7">
                  <c:v>-18.581907090464554</c:v>
                </c:pt>
                <c:pt idx="8">
                  <c:v>-21.951219512195124</c:v>
                </c:pt>
                <c:pt idx="9">
                  <c:v>-22.314049586776861</c:v>
                </c:pt>
                <c:pt idx="10">
                  <c:v>-27.884615384615387</c:v>
                </c:pt>
                <c:pt idx="11">
                  <c:v>-29.629629629629626</c:v>
                </c:pt>
                <c:pt idx="12">
                  <c:v>-32.5</c:v>
                </c:pt>
                <c:pt idx="13">
                  <c:v>-33.928571428571431</c:v>
                </c:pt>
                <c:pt idx="14">
                  <c:v>-37.250000000000007</c:v>
                </c:pt>
                <c:pt idx="15">
                  <c:v>-37.634408602150536</c:v>
                </c:pt>
                <c:pt idx="16">
                  <c:v>-39.726962457337883</c:v>
                </c:pt>
                <c:pt idx="17">
                  <c:v>-41.935483870967744</c:v>
                </c:pt>
                <c:pt idx="18">
                  <c:v>-42.402826855123678</c:v>
                </c:pt>
                <c:pt idx="19">
                  <c:v>-43.333333333333336</c:v>
                </c:pt>
                <c:pt idx="20">
                  <c:v>-44.074074074074076</c:v>
                </c:pt>
                <c:pt idx="21">
                  <c:v>-51.612903225806448</c:v>
                </c:pt>
                <c:pt idx="22">
                  <c:v>-74.361702127659584</c:v>
                </c:pt>
                <c:pt idx="23">
                  <c:v>-79.104477611940297</c:v>
                </c:pt>
                <c:pt idx="24">
                  <c:v>-100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1826-4E41-BE57-81DB21A3C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30123008"/>
        <c:axId val="230124544"/>
      </c:barChart>
      <c:catAx>
        <c:axId val="230123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solidFill>
            <a:srgbClr val="BFBDBD"/>
          </a:solidFill>
        </c:spPr>
        <c:txPr>
          <a:bodyPr rot="5400000"/>
          <a:lstStyle/>
          <a:p>
            <a:pPr>
              <a:defRPr sz="1000"/>
            </a:pPr>
            <a:endParaRPr lang="en-US"/>
          </a:p>
        </c:txPr>
        <c:crossAx val="230124544"/>
        <c:crosses val="autoZero"/>
        <c:auto val="1"/>
        <c:lblAlgn val="ctr"/>
        <c:lblOffset val="500"/>
        <c:noMultiLvlLbl val="0"/>
      </c:catAx>
      <c:valAx>
        <c:axId val="230124544"/>
        <c:scaling>
          <c:orientation val="minMax"/>
          <c:max val="80"/>
          <c:min val="-10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/>
          </a:p>
        </c:txPr>
        <c:crossAx val="23012300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45F33-EB03-EE46-94B7-C1A97D656C35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E2B6E-807E-5148-9562-2D04F3464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7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289E-AA5A-574C-800C-4B4EC78950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58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2246A-C2B4-4BEA-AAF0-06E755B22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0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84097-1C38-4ACF-BD9A-395235B3A0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46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10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755D8-6D30-46C3-BC4A-D16E0696856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6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F808B-6DE7-1444-A6E9-B96403E80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936FC-BF60-1849-9A84-35DA2354E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79811-1EB8-A740-9830-241D1F541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51575-2753-8A4A-9849-66AB4544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2AF0D-CD83-CB4B-B45C-7177AF7F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1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BEB1-AD5D-8B48-8B5A-EC58BCEC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789AB-1BBE-1A4D-8C01-EC177A525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21442-655D-0949-AE61-B96168AF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23E2C-C645-614D-BDBD-2000F72E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092D1-0EEF-EB47-8B9C-8DDB53FF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2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5325A4-60E8-C249-BEC8-54D093E93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91422-4CFE-0048-BAF3-B7A757835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7FB2-237D-8344-9472-BD19E681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8FB45-966D-B147-9328-551483B5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2DB25-6B6D-154B-B82F-A69D56EC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105602"/>
            <a:ext cx="11277600" cy="739698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872"/>
            <a:ext cx="11277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598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105602"/>
            <a:ext cx="11277600" cy="739698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872"/>
            <a:ext cx="11277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896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105602"/>
            <a:ext cx="11277600" cy="739698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872"/>
            <a:ext cx="11277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19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22907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E9E0E-B5EE-47B8-B0B2-BAB809AFB8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BE3CB-5718-44EF-8BA5-71F878DF74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9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51A4B-D258-4C53-ABD4-423E77F21F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49C45-F2C1-4620-AD20-6C2D21F116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61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5639C-C00B-4615-B9AB-1D5B79210D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64C97-1DDA-41E5-84C0-34FAE1A490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64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97A5-4CCF-405C-A857-9CE50958EA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B1808-2D7B-4353-8D91-01E60EE3DB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5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174C-A302-684B-8FBD-C9BB2EF4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8D73E-3C74-1A4B-9A54-352155CB5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82227-80AD-594C-BDCF-A06BAFF5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21215-8B2E-564E-B2D7-75CD4274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D2E09-D1A0-D742-942B-94348FBF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7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DDFB5-EA4D-4B8F-AAB1-30BEC70D94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7953-12F6-4342-BCED-E4D9CB1A95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17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2FE75-B340-45B0-9D3E-7351146A35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84CB5-D7C4-4D5D-BEF6-CBDECF73B6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16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4CFE7-3D92-49B7-8F65-885FC3B413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E08C8-7C71-4CDC-9941-1D40B6F675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10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323AB-6A63-4F8C-B784-8662C10E6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41DAE-0FCA-462F-8E9D-38F7DDC11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5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F6D60-1380-4329-8A1A-CF806F0056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26440-CE46-4716-AAC2-B136ED801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46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A152C-FA3C-4F1A-96A5-C1764EBEBA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9CEF1-5348-4300-8876-11BE84739F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23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849AD-7F80-4BBC-8142-846DA6A863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449BF-362B-44DC-A2ED-87EB6D000F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37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23D8-671E-8847-A949-C57C224BE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4B-33B0-493C-82BB-214B3E9881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4843" y="1290320"/>
            <a:ext cx="11335265" cy="462329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98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19D8-EA51-BA4D-8AE3-BEDE9C16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FEC5D-B827-3B49-AF32-3124E7127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1517-6573-F849-8809-6A42DEB5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2E087-6FDC-A04C-AB44-E2971D1B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58E95-8025-774C-8119-7565B0FF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3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2A997-A6D4-A543-8C02-68CCF094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E38F5-90A0-124D-A8BF-F26565959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FF054-B498-864B-BED8-C4E9BC97D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C8506-9E61-464D-BD6A-CAE2DC5D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7D7A1-66CD-514A-8F44-92BFFC63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9F26B-EA20-714B-8F3A-054BFEC7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4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F638-36B6-E34A-BE84-869DD9151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B1C1E-3AF4-3746-BAB1-03822F44C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CB959-7DD1-AF4E-8733-881C4C6EF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139C4-43C8-EA47-AE79-2B4F5B42D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76558-B0B3-A34C-923C-BF193B427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27FEF-AA50-8747-B56B-52C2077C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E7A6AA-CE7A-5B45-B024-273CEDC4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E11EA-700C-FB42-867C-62831C71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74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ABCF-DF24-734B-BF89-2DD035AB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16A3F8-EE57-4A4E-828B-66BA84F2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AF96A-DDAE-724A-9ABA-9966DB79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442B1-8ECE-C844-A1F3-3875C1C8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6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30C8A0-030C-1942-9E07-3462EA4C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B87A6-27D1-6049-928C-882E844B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D4EA2-28DE-B140-B9AC-E7975E35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2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2E07-195B-504D-8255-11883B26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CA720-56E4-174D-B3E8-904B5FFEC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21148-4275-7241-913E-86FF3DBB7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F4F5A-2B45-7043-B76F-E1192084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ACA05-6D66-D54F-ACB5-A3758D4E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99496-8FD0-6142-AB92-95344F58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5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3EAB4-1192-DA4D-827C-887A337D8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C2E09C-1238-0749-8707-DE821F2D5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9A0EE-B511-1A4D-B189-44331F0CC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DE82-8EA5-3A40-852F-6A819274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F94700-916E-484F-A32D-7DBAA099F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5E236-9017-5244-B7BD-A8CE6A5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1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D744B4-D567-C64F-AD3D-F3C65003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A0999-42CD-FE4C-9651-87F148009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79868-4ED0-CF49-83CD-1F6632B21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FEE0C-CD62-0E45-9AA0-2BBC03384E09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304E7-8560-474E-8635-6936C61CD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743F-2D78-0E41-AA7E-480D7ED42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6C1F0-8115-9D45-972D-C3E7072A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0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24001"/>
            <a:ext cx="109728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372BB-BA96-4251-8D89-A23554D2BF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88BCFD-AA55-4426-A2A3-621A5C2B61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3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628" y="1426400"/>
            <a:ext cx="11126744" cy="1332701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EGFR Mutation Positive Non-Small Cell Lung Cancer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D7A9F16-A1A5-C74B-AB43-BE89F717C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66868"/>
            <a:ext cx="9144000" cy="65191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Pasi A. Jänne MD, PhD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EFA45-21E1-9442-989D-538DF6594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97" y="5645427"/>
            <a:ext cx="7270545" cy="85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60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F8D331-53B8-5B40-BF5E-AB32C95B1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953"/>
          <a:stretch/>
        </p:blipFill>
        <p:spPr>
          <a:xfrm>
            <a:off x="1015987" y="1275995"/>
            <a:ext cx="6793889" cy="5219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528F7C-870D-CB4B-9C84-7634A1D60D15}"/>
              </a:ext>
            </a:extLst>
          </p:cNvPr>
          <p:cNvSpPr txBox="1"/>
          <p:nvPr/>
        </p:nvSpPr>
        <p:spPr>
          <a:xfrm>
            <a:off x="447675" y="174460"/>
            <a:ext cx="11744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EGFR mutant cancers often co-express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other ERBB family members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E09E1-B32D-DC4F-9B70-E9868731BC11}"/>
              </a:ext>
            </a:extLst>
          </p:cNvPr>
          <p:cNvSpPr txBox="1"/>
          <p:nvPr/>
        </p:nvSpPr>
        <p:spPr>
          <a:xfrm>
            <a:off x="8103255" y="1951672"/>
            <a:ext cx="3729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Amplification a known resistance mechanism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A9B36-06C3-CA48-9674-77017AC5F9C5}"/>
              </a:ext>
            </a:extLst>
          </p:cNvPr>
          <p:cNvSpPr txBox="1"/>
          <p:nvPr/>
        </p:nvSpPr>
        <p:spPr>
          <a:xfrm>
            <a:off x="8103255" y="3790440"/>
            <a:ext cx="38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-Used to activate PI3K signaling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-Not a known resistance mechanism to EGFR TKIs</a:t>
            </a:r>
          </a:p>
        </p:txBody>
      </p:sp>
    </p:spTree>
    <p:extLst>
      <p:ext uri="{BB962C8B-B14F-4D97-AF65-F5344CB8AC3E}">
        <p14:creationId xmlns:p14="http://schemas.microsoft.com/office/powerpoint/2010/main" val="3245631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2758" y="186786"/>
            <a:ext cx="8526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9411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Patritumab</a:t>
            </a:r>
            <a:r>
              <a:rPr lang="en-US" sz="3200" b="1" dirty="0">
                <a:solidFill>
                  <a:srgbClr val="9411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411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deruxtecan</a:t>
            </a:r>
            <a:r>
              <a:rPr lang="en-US" sz="3200" b="1" dirty="0">
                <a:solidFill>
                  <a:srgbClr val="9411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U3-1402) – HER3 </a:t>
            </a:r>
            <a:r>
              <a:rPr lang="en-US" sz="3200" b="1" dirty="0">
                <a:solidFill>
                  <a:srgbClr val="9411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a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ntibody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-drug conjugate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501" y="6078494"/>
            <a:ext cx="9878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Phase I clinical trial of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patritumab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deruxtecan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U3-1402) for patients with osimertinib resistance or EGFR T790M-negative erlotinib resistance is underway (</a:t>
            </a: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NCT03260491)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omic Sans MS" charset="0"/>
              <a:cs typeface="Arial" panose="020B0604020202020204" pitchFamily="34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9817" y="1584797"/>
            <a:ext cx="4181407" cy="3115089"/>
            <a:chOff x="1676401" y="1676400"/>
            <a:chExt cx="4613774" cy="3200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1" y="1676400"/>
              <a:ext cx="4613774" cy="320040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714501" y="4066591"/>
              <a:ext cx="29290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Conjugation chemistry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The linker is connected to cysteine residue of the antibody</a:t>
              </a:r>
              <a:endPara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0A1CDA8-8460-C94F-A540-E26E7A1C5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9" r="21710"/>
          <a:stretch/>
        </p:blipFill>
        <p:spPr>
          <a:xfrm>
            <a:off x="7255832" y="3083628"/>
            <a:ext cx="2320183" cy="1792224"/>
          </a:xfrm>
          <a:prstGeom prst="rect">
            <a:avLst/>
          </a:prstGeom>
        </p:spPr>
      </p:pic>
      <p:pic>
        <p:nvPicPr>
          <p:cNvPr id="11" name="Picture 10" descr="51_DFCI259_552.jpg">
            <a:extLst>
              <a:ext uri="{FF2B5EF4-FFF2-40B4-BE49-F238E27FC236}">
                <a16:creationId xmlns:a16="http://schemas.microsoft.com/office/drawing/2014/main" id="{A2397624-4EE3-1841-9E9B-D964A431A3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" r="2393" b="1396"/>
          <a:stretch/>
        </p:blipFill>
        <p:spPr>
          <a:xfrm>
            <a:off x="7637075" y="1688141"/>
            <a:ext cx="1627964" cy="11872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DD51CC-8AD6-6F4F-B748-5C7B9D99F3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4" r="22131"/>
          <a:stretch/>
        </p:blipFill>
        <p:spPr>
          <a:xfrm>
            <a:off x="9634170" y="3092984"/>
            <a:ext cx="2320184" cy="1792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B86165-B1FB-1F43-932B-C950A9CFC5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r="-498"/>
          <a:stretch/>
        </p:blipFill>
        <p:spPr>
          <a:xfrm>
            <a:off x="9955731" y="1688141"/>
            <a:ext cx="1627962" cy="11872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44425E-7546-4040-9359-39866C9E76B9}"/>
              </a:ext>
            </a:extLst>
          </p:cNvPr>
          <p:cNvSpPr txBox="1"/>
          <p:nvPr/>
        </p:nvSpPr>
        <p:spPr>
          <a:xfrm>
            <a:off x="7761169" y="2957269"/>
            <a:ext cx="1379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DFCI 259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575C1-12AD-CB40-A70B-50B2958DFE06}"/>
              </a:ext>
            </a:extLst>
          </p:cNvPr>
          <p:cNvSpPr txBox="1"/>
          <p:nvPr/>
        </p:nvSpPr>
        <p:spPr>
          <a:xfrm>
            <a:off x="10079824" y="2957269"/>
            <a:ext cx="1379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DFCI 284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0BFA05-7518-314C-ABAB-9BD3C42CBAAE}"/>
              </a:ext>
            </a:extLst>
          </p:cNvPr>
          <p:cNvSpPr txBox="1"/>
          <p:nvPr/>
        </p:nvSpPr>
        <p:spPr>
          <a:xfrm>
            <a:off x="7168357" y="4838060"/>
            <a:ext cx="27432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Erlotinib resistant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(L858R/T790M negative)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90E2BF-1770-C14B-999C-4F23E4D28939}"/>
              </a:ext>
            </a:extLst>
          </p:cNvPr>
          <p:cNvSpPr txBox="1"/>
          <p:nvPr/>
        </p:nvSpPr>
        <p:spPr>
          <a:xfrm>
            <a:off x="7363648" y="1307311"/>
            <a:ext cx="2174818" cy="304912"/>
          </a:xfrm>
          <a:prstGeom prst="rect">
            <a:avLst/>
          </a:prstGeom>
          <a:noFill/>
          <a:ln>
            <a:noFill/>
          </a:ln>
        </p:spPr>
        <p:txBody>
          <a:bodyPr wrap="square" tIns="91440" bIns="9144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H-Score: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EAA11-D9B3-ED47-B0F7-5040499C0766}"/>
              </a:ext>
            </a:extLst>
          </p:cNvPr>
          <p:cNvSpPr txBox="1"/>
          <p:nvPr/>
        </p:nvSpPr>
        <p:spPr>
          <a:xfrm>
            <a:off x="9639412" y="4838060"/>
            <a:ext cx="245900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Osimertinib resistant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(Ex19del/T790M)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03B7C2-116F-C346-8D9B-D28E4F74CEB8}"/>
              </a:ext>
            </a:extLst>
          </p:cNvPr>
          <p:cNvSpPr txBox="1"/>
          <p:nvPr/>
        </p:nvSpPr>
        <p:spPr>
          <a:xfrm>
            <a:off x="9682303" y="1307311"/>
            <a:ext cx="2174818" cy="304912"/>
          </a:xfrm>
          <a:prstGeom prst="rect">
            <a:avLst/>
          </a:prstGeom>
          <a:noFill/>
          <a:ln>
            <a:noFill/>
          </a:ln>
        </p:spPr>
        <p:txBody>
          <a:bodyPr wrap="square" tIns="91440" bIns="9144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H-Score: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248</a:t>
            </a:r>
          </a:p>
        </p:txBody>
      </p:sp>
      <p:pic>
        <p:nvPicPr>
          <p:cNvPr id="20" name="Picture 19" descr="63_DFCI306_692.jpg">
            <a:extLst>
              <a:ext uri="{FF2B5EF4-FFF2-40B4-BE49-F238E27FC236}">
                <a16:creationId xmlns:a16="http://schemas.microsoft.com/office/drawing/2014/main" id="{B4508C86-06A7-5840-A8C0-40777E9C2F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92"/>
          <a:stretch/>
        </p:blipFill>
        <p:spPr>
          <a:xfrm>
            <a:off x="5239665" y="1687430"/>
            <a:ext cx="1627964" cy="1188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4C5304-4D53-754B-9D13-AF23059AF7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51" r="22928"/>
          <a:stretch/>
        </p:blipFill>
        <p:spPr>
          <a:xfrm>
            <a:off x="4842253" y="3084580"/>
            <a:ext cx="2383435" cy="17917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743060-CD17-1049-8F5D-08F3ABB20A7E}"/>
              </a:ext>
            </a:extLst>
          </p:cNvPr>
          <p:cNvSpPr txBox="1"/>
          <p:nvPr/>
        </p:nvSpPr>
        <p:spPr>
          <a:xfrm>
            <a:off x="4682047" y="4838060"/>
            <a:ext cx="27432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Osimertinib resistant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(Ex19del/BRAF V600E)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789993-2D00-B34F-B31E-596C87807D93}"/>
              </a:ext>
            </a:extLst>
          </p:cNvPr>
          <p:cNvSpPr txBox="1"/>
          <p:nvPr/>
        </p:nvSpPr>
        <p:spPr>
          <a:xfrm>
            <a:off x="5363759" y="2957269"/>
            <a:ext cx="1379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DFCI 306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19BEB7-382C-A742-BE50-BA94D2E3F8DC}"/>
              </a:ext>
            </a:extLst>
          </p:cNvPr>
          <p:cNvSpPr txBox="1"/>
          <p:nvPr/>
        </p:nvSpPr>
        <p:spPr>
          <a:xfrm>
            <a:off x="4966238" y="1307311"/>
            <a:ext cx="2174818" cy="304912"/>
          </a:xfrm>
          <a:prstGeom prst="rect">
            <a:avLst/>
          </a:prstGeom>
          <a:noFill/>
          <a:ln>
            <a:noFill/>
          </a:ln>
        </p:spPr>
        <p:txBody>
          <a:bodyPr wrap="square" tIns="91440" bIns="9144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H-Score: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CB386B-8341-FA4D-A5B9-9322547CAE1F}"/>
              </a:ext>
            </a:extLst>
          </p:cNvPr>
          <p:cNvSpPr txBox="1"/>
          <p:nvPr/>
        </p:nvSpPr>
        <p:spPr>
          <a:xfrm rot="16200000">
            <a:off x="3765624" y="3587422"/>
            <a:ext cx="1701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 volume (mm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5110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AABE7BA-A249-6C46-A792-1C382B80C8DD}"/>
              </a:ext>
            </a:extLst>
          </p:cNvPr>
          <p:cNvSpPr/>
          <p:nvPr/>
        </p:nvSpPr>
        <p:spPr>
          <a:xfrm>
            <a:off x="4091301" y="1334201"/>
            <a:ext cx="7897499" cy="2922616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20" tIns="60957" rIns="121920" bIns="0" numCol="1" spcCol="38100" rtlCol="0" anchor="t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elvetica Neue"/>
              <a:cs typeface="Arial" charset="0"/>
              <a:sym typeface="Helvetica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elvetica Neue"/>
              <a:cs typeface="Arial" charset="0"/>
              <a:sym typeface="Helvetica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elvetica Neue"/>
              <a:cs typeface="Arial" charset="0"/>
              <a:sym typeface="Helvetica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elvetica Neue"/>
              <a:cs typeface="Arial" charset="0"/>
              <a:sym typeface="Helvetica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elvetica Neue"/>
              <a:cs typeface="Arial" charset="0"/>
              <a:sym typeface="Helvetica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elvetica Neue"/>
              <a:cs typeface="Arial" charset="0"/>
              <a:sym typeface="Helvetica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elvetica Neue"/>
              <a:cs typeface="Arial" charset="0"/>
              <a:sym typeface="Helvetic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360279"/>
              </p:ext>
            </p:extLst>
          </p:nvPr>
        </p:nvGraphicFramePr>
        <p:xfrm>
          <a:off x="4261225" y="1669163"/>
          <a:ext cx="4268522" cy="23669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8522">
                  <a:extLst>
                    <a:ext uri="{9D8B030D-6E8A-4147-A177-3AD203B41FA5}">
                      <a16:colId xmlns:a16="http://schemas.microsoft.com/office/drawing/2014/main" val="1434798006"/>
                    </a:ext>
                  </a:extLst>
                </a:gridCol>
              </a:tblGrid>
              <a:tr h="351585">
                <a:tc>
                  <a:txBody>
                    <a:bodyPr/>
                    <a:lstStyle/>
                    <a:p>
                      <a:pPr marL="109728" marR="0" lvl="0" indent="-10972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b="0" dirty="0">
                          <a:latin typeface="Arial" charset="0"/>
                          <a:cs typeface="Arial" charset="0"/>
                        </a:rPr>
                        <a:t>Received ≥ 1 dose of </a:t>
                      </a:r>
                      <a:r>
                        <a:rPr lang="en-US" sz="1400" b="0" dirty="0" err="1">
                          <a:latin typeface="Arial" charset="0"/>
                          <a:cs typeface="Arial" charset="0"/>
                        </a:rPr>
                        <a:t>patritumab</a:t>
                      </a:r>
                      <a:r>
                        <a:rPr lang="en-US" sz="1400" b="0" dirty="0"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lang="en-US" sz="1400" b="0" dirty="0" err="1">
                          <a:latin typeface="Arial" charset="0"/>
                          <a:cs typeface="Arial" charset="0"/>
                        </a:rPr>
                        <a:t>deruxtecan</a:t>
                      </a:r>
                      <a:r>
                        <a:rPr lang="en-US" sz="1400" b="0" dirty="0">
                          <a:latin typeface="Arial" charset="0"/>
                          <a:cs typeface="Arial" charset="0"/>
                        </a:rPr>
                        <a:t> IV Q3W</a:t>
                      </a:r>
                    </a:p>
                  </a:txBody>
                  <a:tcPr marL="0" marR="0" marT="1219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4491781"/>
                  </a:ext>
                </a:extLst>
              </a:tr>
              <a:tr h="50383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250013"/>
                  </a:ext>
                </a:extLst>
              </a:tr>
              <a:tr h="50383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88486"/>
                  </a:ext>
                </a:extLst>
              </a:tr>
              <a:tr h="50383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680328"/>
                  </a:ext>
                </a:extLst>
              </a:tr>
              <a:tr h="50383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03757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0933F22-172B-4D25-A74E-7D8A768755D5}"/>
              </a:ext>
            </a:extLst>
          </p:cNvPr>
          <p:cNvSpPr txBox="1"/>
          <p:nvPr/>
        </p:nvSpPr>
        <p:spPr>
          <a:xfrm>
            <a:off x="165269" y="312820"/>
            <a:ext cx="11785600" cy="9848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algn="ctr" defTabSz="1219170" hangingPunct="0">
              <a:defRPr/>
            </a:pPr>
            <a:r>
              <a:rPr lang="en-US" sz="2800" b="1" kern="0" dirty="0" err="1">
                <a:solidFill>
                  <a:srgbClr val="9411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Patritumab</a:t>
            </a:r>
            <a:r>
              <a:rPr lang="en-US" sz="2800" b="1" kern="0" dirty="0">
                <a:solidFill>
                  <a:srgbClr val="9411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 </a:t>
            </a:r>
            <a:r>
              <a:rPr lang="en-US" sz="2800" b="1" kern="0" dirty="0" err="1">
                <a:solidFill>
                  <a:srgbClr val="9411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deruxtecan</a:t>
            </a:r>
            <a:r>
              <a:rPr lang="en-US" sz="2800" b="1" kern="0" dirty="0">
                <a:solidFill>
                  <a:srgbClr val="9411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 (U3-1402)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Phase 1 Dose Escalation Study Design</a:t>
            </a:r>
          </a:p>
        </p:txBody>
      </p:sp>
      <p:cxnSp>
        <p:nvCxnSpPr>
          <p:cNvPr id="83" name="Straight Arrow Connector 82"/>
          <p:cNvCxnSpPr>
            <a:cxnSpLocks/>
          </p:cNvCxnSpPr>
          <p:nvPr/>
        </p:nvCxnSpPr>
        <p:spPr>
          <a:xfrm>
            <a:off x="3685972" y="2789004"/>
            <a:ext cx="388995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F2A17B42-B16F-434C-8D49-9BE58949E8A7}"/>
              </a:ext>
            </a:extLst>
          </p:cNvPr>
          <p:cNvSpPr txBox="1">
            <a:spLocks/>
          </p:cNvSpPr>
          <p:nvPr/>
        </p:nvSpPr>
        <p:spPr>
          <a:xfrm>
            <a:off x="203200" y="5985115"/>
            <a:ext cx="11365690" cy="460621"/>
          </a:xfrm>
          <a:prstGeom prst="rect">
            <a:avLst/>
          </a:prstGeom>
        </p:spPr>
        <p:txBody>
          <a:bodyPr vert="horz" lIns="0" tIns="60960" rIns="121920" bIns="60960" rtlCol="0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914377">
              <a:spcAft>
                <a:spcPts val="0"/>
              </a:spcAft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A phase 1 study of </a:t>
            </a:r>
            <a:r>
              <a:rPr lang="en-US" sz="1000" dirty="0" err="1">
                <a:solidFill>
                  <a:srgbClr val="000000"/>
                </a:solidFill>
                <a:latin typeface="Arial"/>
                <a:ea typeface="Helvetica Neue"/>
                <a:sym typeface="Helvetica"/>
              </a:rPr>
              <a:t>patritumab</a:t>
            </a:r>
            <a:r>
              <a:rPr lang="en-US" sz="1000" dirty="0">
                <a:solidFill>
                  <a:srgbClr val="000000"/>
                </a:solidFill>
                <a:latin typeface="Arial"/>
                <a:ea typeface="Helvetica Neue"/>
                <a:sym typeface="Helvetica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/>
                <a:ea typeface="Helvetica Neue"/>
                <a:sym typeface="Helvetica"/>
              </a:rPr>
              <a:t>deruxtecan</a:t>
            </a:r>
            <a:r>
              <a:rPr lang="en-US" sz="1000" dirty="0">
                <a:solidFill>
                  <a:srgbClr val="000000"/>
                </a:solidFill>
                <a:latin typeface="Arial"/>
                <a:ea typeface="Helvetica Neue"/>
                <a:sym typeface="Helvetica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in NSCLC (NCT03260491). </a:t>
            </a:r>
            <a:r>
              <a:rPr kumimoji="0" lang="en-US" sz="1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a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Data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cutoff of May 3, 2019.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AE, adverse event; EGFR, epidermal growth factor receptor; HER3, human epidermal growth factor receptor 3; IV, intravenously; NSCLC, non-small cell lung cancer; Q3W, every 3 weeks; RDE, recommended dose for expansion; TKI, tyrosine kinase receptor.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520CA9-3190-A24F-9859-B1FC64E4A188}"/>
              </a:ext>
            </a:extLst>
          </p:cNvPr>
          <p:cNvSpPr/>
          <p:nvPr/>
        </p:nvSpPr>
        <p:spPr>
          <a:xfrm>
            <a:off x="227511" y="1334202"/>
            <a:ext cx="3458664" cy="292261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20" tIns="60957" rIns="121920" bIns="121920" numCol="1" spcCol="38100" rtlCol="0" anchor="t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Eligibility Criteria</a:t>
            </a:r>
          </a:p>
          <a:p>
            <a:pPr marL="152396" marR="0" lvl="0" indent="-152396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67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Metastatic/unresectable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EGFR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-mutant NSCLC and:</a:t>
            </a:r>
          </a:p>
          <a:p>
            <a:pPr marL="304792" marR="0" lvl="5" indent="-16932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T790M-negative after progression on erlotinib, gefitinib, or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afatinib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;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OR</a:t>
            </a:r>
          </a:p>
          <a:p>
            <a:pPr marL="304792" marR="0" lvl="5" indent="-16932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Progressed on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osimertinib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elvetica Neue"/>
              <a:cs typeface="Arial" charset="0"/>
              <a:sym typeface="Helvetica"/>
            </a:endParaRPr>
          </a:p>
          <a:p>
            <a:pPr marL="152396" marR="0" lvl="0" indent="-15239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Stable brain metastases allowed</a:t>
            </a:r>
          </a:p>
          <a:p>
            <a:pPr marL="152396" marR="0" lvl="0" indent="-15239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Pretreatment tumor tissue (after progression on TKIs) was required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for retrospective analysis of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HER3 expression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Helvetica Neue"/>
              <a:cs typeface="Helvetica Neue"/>
              <a:sym typeface="Helvetica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360879" y="1675433"/>
            <a:ext cx="3179491" cy="0"/>
          </a:xfrm>
          <a:prstGeom prst="line">
            <a:avLst/>
          </a:prstGeom>
          <a:noFill/>
          <a:ln w="12700" cap="flat">
            <a:solidFill>
              <a:srgbClr val="97C74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9136136" y="1327433"/>
            <a:ext cx="2682397" cy="369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Patient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Disposition</a:t>
            </a:r>
            <a:r>
              <a:rPr kumimoji="0" lang="en-US" sz="1600" b="1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a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61225" y="1335350"/>
            <a:ext cx="481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hangingPunct="0"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Patritumab</a:t>
            </a:r>
            <a:r>
              <a:rPr lang="en-US" sz="1600" b="1" kern="0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deruxtecan</a:t>
            </a:r>
            <a:r>
              <a:rPr lang="en-US" sz="1600" b="1" kern="0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Dose Escalation (N = 30)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Helvetica Neue"/>
              <a:cs typeface="Helvetica"/>
              <a:sym typeface="Helvetica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4261382" y="1675433"/>
            <a:ext cx="4104207" cy="0"/>
          </a:xfrm>
          <a:prstGeom prst="line">
            <a:avLst/>
          </a:prstGeom>
          <a:noFill/>
          <a:ln w="12700" cap="flat">
            <a:solidFill>
              <a:srgbClr val="97C74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/>
          <p:cNvCxnSpPr/>
          <p:nvPr/>
        </p:nvCxnSpPr>
        <p:spPr>
          <a:xfrm flipV="1">
            <a:off x="9136293" y="1669457"/>
            <a:ext cx="2682240" cy="5976"/>
          </a:xfrm>
          <a:prstGeom prst="line">
            <a:avLst/>
          </a:prstGeom>
          <a:noFill/>
          <a:ln w="12700" cap="flat">
            <a:solidFill>
              <a:srgbClr val="97C74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9326616" y="1678501"/>
            <a:ext cx="2242274" cy="1995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38100" rtlCol="0" anchor="t">
            <a:spAutoFit/>
          </a:bodyPr>
          <a:lstStyle/>
          <a:p>
            <a:pPr marL="146300" marR="0" lvl="0" indent="-146300" algn="l" defTabSz="121917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Ongoing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, n = 17</a:t>
            </a:r>
          </a:p>
          <a:p>
            <a:pPr marL="146300" marR="0" lvl="0" indent="-146300" algn="l" defTabSz="121917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Discontinued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, n = 13</a:t>
            </a:r>
          </a:p>
          <a:p>
            <a:pPr marL="304792" marR="0" lvl="2" indent="-170684" algn="l" defTabSz="121917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Progressive disease: 9</a:t>
            </a:r>
          </a:p>
          <a:p>
            <a:pPr marL="304792" marR="0" lvl="2" indent="-170684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Consent withdrawal: 2</a:t>
            </a:r>
          </a:p>
          <a:p>
            <a:pPr marL="304792" marR="0" lvl="2" indent="-170684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Clinical progression: 1</a:t>
            </a:r>
          </a:p>
          <a:p>
            <a:pPr marL="304792" marR="0" lvl="2" indent="-170684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AE: 1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8705073" y="2673590"/>
            <a:ext cx="526303" cy="733651"/>
          </a:xfrm>
          <a:prstGeom prst="rightArrow">
            <a:avLst/>
          </a:prstGeom>
          <a:solidFill>
            <a:srgbClr val="97C746"/>
          </a:solidFill>
          <a:ln w="12700" cap="flat">
            <a:solidFill>
              <a:srgbClr val="97C74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+mj-cs"/>
              <a:sym typeface="Helvetic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D93CC6D-EF91-C045-9232-A409F8B5C40F}"/>
              </a:ext>
            </a:extLst>
          </p:cNvPr>
          <p:cNvSpPr/>
          <p:nvPr/>
        </p:nvSpPr>
        <p:spPr>
          <a:xfrm>
            <a:off x="203200" y="4520047"/>
            <a:ext cx="2889504" cy="1005840"/>
          </a:xfrm>
          <a:prstGeom prst="rect">
            <a:avLst/>
          </a:prstGeom>
          <a:solidFill>
            <a:srgbClr val="97C74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Objectives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C5FA07-FAAE-C84E-9556-42161C1E6857}"/>
              </a:ext>
            </a:extLst>
          </p:cNvPr>
          <p:cNvSpPr/>
          <p:nvPr/>
        </p:nvSpPr>
        <p:spPr>
          <a:xfrm>
            <a:off x="3168565" y="4520047"/>
            <a:ext cx="2889504" cy="1005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no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+mj-cs"/>
              <a:sym typeface="Helvetica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9A7A7D-548D-F24F-A6C7-423283B90404}"/>
              </a:ext>
            </a:extLst>
          </p:cNvPr>
          <p:cNvSpPr/>
          <p:nvPr/>
        </p:nvSpPr>
        <p:spPr>
          <a:xfrm>
            <a:off x="3168564" y="4520047"/>
            <a:ext cx="2889505" cy="953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Primary: </a:t>
            </a:r>
          </a:p>
          <a:p>
            <a:pPr algn="ctr" defTabSz="914377"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Safety and tolerability of </a:t>
            </a:r>
            <a:b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</a:br>
            <a:r>
              <a:rPr lang="en-US" sz="1333" kern="0" dirty="0" err="1">
                <a:solidFill>
                  <a:srgbClr val="000000"/>
                </a:solidFill>
                <a:latin typeface="Arial" charset="0"/>
                <a:ea typeface="Helvetica Neue"/>
                <a:cs typeface="Arial" charset="0"/>
                <a:sym typeface="Helvetica"/>
              </a:rPr>
              <a:t>patritumab</a:t>
            </a:r>
            <a:r>
              <a:rPr lang="en-US" sz="1333" kern="0" dirty="0">
                <a:solidFill>
                  <a:srgbClr val="000000"/>
                </a:solidFill>
                <a:latin typeface="Arial" charset="0"/>
                <a:ea typeface="Helvetica Neue"/>
                <a:cs typeface="Arial" charset="0"/>
                <a:sym typeface="Helvetica"/>
              </a:rPr>
              <a:t> </a:t>
            </a:r>
            <a:r>
              <a:rPr lang="en-US" sz="1333" kern="0" dirty="0" err="1">
                <a:solidFill>
                  <a:srgbClr val="000000"/>
                </a:solidFill>
                <a:latin typeface="Arial" charset="0"/>
                <a:ea typeface="Helvetica Neue"/>
                <a:cs typeface="Arial" charset="0"/>
                <a:sym typeface="Helvetica"/>
              </a:rPr>
              <a:t>deruxtecan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 and </a:t>
            </a:r>
            <a:b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</a:b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RDE determination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F32926-4F9B-6145-A46F-360A3B8E383A}"/>
              </a:ext>
            </a:extLst>
          </p:cNvPr>
          <p:cNvSpPr/>
          <p:nvPr/>
        </p:nvSpPr>
        <p:spPr>
          <a:xfrm>
            <a:off x="6133931" y="4520047"/>
            <a:ext cx="2889504" cy="1005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no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+mj-cs"/>
              <a:sym typeface="Helvetic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56FFCA-E0DD-B84B-A940-823BF67BF7B5}"/>
              </a:ext>
            </a:extLst>
          </p:cNvPr>
          <p:cNvSpPr/>
          <p:nvPr/>
        </p:nvSpPr>
        <p:spPr>
          <a:xfrm>
            <a:off x="9099296" y="4520047"/>
            <a:ext cx="2889504" cy="1005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no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+mj-cs"/>
              <a:sym typeface="Helvetic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776A5D-A163-0647-B330-E35E2CAFE5FD}"/>
              </a:ext>
            </a:extLst>
          </p:cNvPr>
          <p:cNvSpPr/>
          <p:nvPr/>
        </p:nvSpPr>
        <p:spPr>
          <a:xfrm>
            <a:off x="6133926" y="4661781"/>
            <a:ext cx="2889503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Secondary: </a:t>
            </a:r>
          </a:p>
          <a:p>
            <a:pPr algn="ctr" defTabSz="914377"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Antitumor activity </a:t>
            </a:r>
            <a:b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</a:b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of </a:t>
            </a:r>
            <a:r>
              <a:rPr lang="en-US" sz="1333" kern="0" dirty="0" err="1">
                <a:solidFill>
                  <a:srgbClr val="000000"/>
                </a:solidFill>
                <a:latin typeface="Arial" charset="0"/>
                <a:ea typeface="Helvetica Neue"/>
                <a:cs typeface="Arial" charset="0"/>
                <a:sym typeface="Helvetica"/>
              </a:rPr>
              <a:t>patritumab</a:t>
            </a:r>
            <a:r>
              <a:rPr lang="en-US" sz="1333" kern="0" dirty="0">
                <a:solidFill>
                  <a:srgbClr val="000000"/>
                </a:solidFill>
                <a:latin typeface="Arial" charset="0"/>
                <a:ea typeface="Helvetica Neue"/>
                <a:cs typeface="Arial" charset="0"/>
                <a:sym typeface="Helvetica"/>
              </a:rPr>
              <a:t> </a:t>
            </a:r>
            <a:r>
              <a:rPr lang="en-US" sz="1333" kern="0" dirty="0" err="1">
                <a:solidFill>
                  <a:srgbClr val="000000"/>
                </a:solidFill>
                <a:latin typeface="Arial" charset="0"/>
                <a:ea typeface="Helvetica Neue"/>
                <a:cs typeface="Arial" charset="0"/>
                <a:sym typeface="Helvetica"/>
              </a:rPr>
              <a:t>deruxtecan</a:t>
            </a:r>
            <a:endParaRPr lang="en-US" sz="1333" kern="0" dirty="0">
              <a:solidFill>
                <a:srgbClr val="000000"/>
              </a:solidFill>
              <a:latin typeface="Arial" charset="0"/>
              <a:ea typeface="Helvetica Neue"/>
              <a:cs typeface="Arial" charset="0"/>
              <a:sym typeface="Helvetic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49BDF0-E355-0144-8D5F-71D5577CA34A}"/>
              </a:ext>
            </a:extLst>
          </p:cNvPr>
          <p:cNvSpPr/>
          <p:nvPr/>
        </p:nvSpPr>
        <p:spPr>
          <a:xfrm>
            <a:off x="9099285" y="4661781"/>
            <a:ext cx="2889503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Exploratory: </a:t>
            </a:r>
          </a:p>
          <a:p>
            <a:pPr algn="ctr" defTabSz="914377"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Biomarkers of </a:t>
            </a:r>
            <a:r>
              <a:rPr lang="en-US" sz="1333" kern="0" dirty="0" err="1">
                <a:solidFill>
                  <a:srgbClr val="000000"/>
                </a:solidFill>
                <a:latin typeface="Arial" charset="0"/>
                <a:ea typeface="Helvetica Neue"/>
                <a:cs typeface="Arial" charset="0"/>
                <a:sym typeface="Helvetica"/>
              </a:rPr>
              <a:t>patritumab</a:t>
            </a:r>
            <a:r>
              <a:rPr lang="en-US" sz="1333" kern="0" dirty="0">
                <a:solidFill>
                  <a:srgbClr val="000000"/>
                </a:solidFill>
                <a:latin typeface="Arial" charset="0"/>
                <a:ea typeface="Helvetica Neue"/>
                <a:cs typeface="Arial" charset="0"/>
                <a:sym typeface="Helvetica"/>
              </a:rPr>
              <a:t> </a:t>
            </a:r>
            <a:r>
              <a:rPr lang="en-US" sz="1333" kern="0" dirty="0" err="1">
                <a:solidFill>
                  <a:srgbClr val="000000"/>
                </a:solidFill>
                <a:latin typeface="Arial" charset="0"/>
                <a:ea typeface="Helvetica Neue"/>
                <a:cs typeface="Arial" charset="0"/>
                <a:sym typeface="Helvetica"/>
              </a:rPr>
              <a:t>deruxtecan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elvetica Neue"/>
                <a:cs typeface="Arial" charset="0"/>
                <a:sym typeface="Helvetica"/>
              </a:rPr>
              <a:t> antitumor activity </a:t>
            </a:r>
          </a:p>
        </p:txBody>
      </p:sp>
      <p:sp>
        <p:nvSpPr>
          <p:cNvPr id="27" name="Rectangle: Rounded Corners 64">
            <a:extLst>
              <a:ext uri="{FF2B5EF4-FFF2-40B4-BE49-F238E27FC236}">
                <a16:creationId xmlns:a16="http://schemas.microsoft.com/office/drawing/2014/main" id="{E216E4A8-30EF-4F60-8CE9-467376FC1ACC}"/>
              </a:ext>
            </a:extLst>
          </p:cNvPr>
          <p:cNvSpPr/>
          <p:nvPr/>
        </p:nvSpPr>
        <p:spPr>
          <a:xfrm flipH="1">
            <a:off x="4376632" y="3595481"/>
            <a:ext cx="2387221" cy="381668"/>
          </a:xfrm>
          <a:prstGeom prst="roundRect">
            <a:avLst/>
          </a:prstGeom>
          <a:solidFill>
            <a:srgbClr val="BBD7F9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"/>
              </a:rPr>
              <a:t>3.2 mg/kg (n = 4) </a:t>
            </a:r>
          </a:p>
        </p:txBody>
      </p:sp>
      <p:sp>
        <p:nvSpPr>
          <p:cNvPr id="28" name="Rectangle: Rounded Corners 64">
            <a:extLst>
              <a:ext uri="{FF2B5EF4-FFF2-40B4-BE49-F238E27FC236}">
                <a16:creationId xmlns:a16="http://schemas.microsoft.com/office/drawing/2014/main" id="{E216E4A8-30EF-4F60-8CE9-467376FC1ACC}"/>
              </a:ext>
            </a:extLst>
          </p:cNvPr>
          <p:cNvSpPr/>
          <p:nvPr/>
        </p:nvSpPr>
        <p:spPr>
          <a:xfrm flipH="1">
            <a:off x="4690955" y="3091714"/>
            <a:ext cx="3369427" cy="381668"/>
          </a:xfrm>
          <a:prstGeom prst="roundRect">
            <a:avLst/>
          </a:prstGeom>
          <a:solidFill>
            <a:srgbClr val="67A0D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"/>
              </a:rPr>
              <a:t>4.8 mg/kg (n = 9) </a:t>
            </a:r>
          </a:p>
        </p:txBody>
      </p:sp>
      <p:sp>
        <p:nvSpPr>
          <p:cNvPr id="34" name="Rectangle: Rounded Corners 64">
            <a:extLst>
              <a:ext uri="{FF2B5EF4-FFF2-40B4-BE49-F238E27FC236}">
                <a16:creationId xmlns:a16="http://schemas.microsoft.com/office/drawing/2014/main" id="{E216E4A8-30EF-4F60-8CE9-467376FC1ACC}"/>
              </a:ext>
            </a:extLst>
          </p:cNvPr>
          <p:cNvSpPr/>
          <p:nvPr/>
        </p:nvSpPr>
        <p:spPr>
          <a:xfrm flipH="1">
            <a:off x="5229219" y="2588199"/>
            <a:ext cx="2826328" cy="381668"/>
          </a:xfrm>
          <a:prstGeom prst="roundRect">
            <a:avLst/>
          </a:prstGeom>
          <a:solidFill>
            <a:srgbClr val="246FC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"/>
              </a:rPr>
              <a:t>5.6 mg/kg (n = 12) </a:t>
            </a:r>
          </a:p>
        </p:txBody>
      </p:sp>
      <p:sp>
        <p:nvSpPr>
          <p:cNvPr id="36" name="Rectangle: Rounded Corners 64">
            <a:extLst>
              <a:ext uri="{FF2B5EF4-FFF2-40B4-BE49-F238E27FC236}">
                <a16:creationId xmlns:a16="http://schemas.microsoft.com/office/drawing/2014/main" id="{E216E4A8-30EF-4F60-8CE9-467376FC1ACC}"/>
              </a:ext>
            </a:extLst>
          </p:cNvPr>
          <p:cNvSpPr/>
          <p:nvPr/>
        </p:nvSpPr>
        <p:spPr>
          <a:xfrm flipH="1">
            <a:off x="4944411" y="2088415"/>
            <a:ext cx="2300939" cy="381668"/>
          </a:xfrm>
          <a:prstGeom prst="roundRect">
            <a:avLst/>
          </a:prstGeom>
          <a:solidFill>
            <a:srgbClr val="023F88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"/>
              </a:rPr>
              <a:t>6.4 mg/kg (n = 5)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3C90E-7C66-4346-AED4-645BDD538A01}"/>
              </a:ext>
            </a:extLst>
          </p:cNvPr>
          <p:cNvSpPr txBox="1"/>
          <p:nvPr/>
        </p:nvSpPr>
        <p:spPr>
          <a:xfrm>
            <a:off x="203200" y="6445736"/>
            <a:ext cx="296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Yu et al. WCLC 2019</a:t>
            </a:r>
          </a:p>
        </p:txBody>
      </p:sp>
    </p:spTree>
    <p:extLst>
      <p:ext uri="{BB962C8B-B14F-4D97-AF65-F5344CB8AC3E}">
        <p14:creationId xmlns:p14="http://schemas.microsoft.com/office/powerpoint/2010/main" val="30812549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933F22-172B-4D25-A74E-7D8A768755D5}"/>
              </a:ext>
            </a:extLst>
          </p:cNvPr>
          <p:cNvSpPr txBox="1"/>
          <p:nvPr/>
        </p:nvSpPr>
        <p:spPr>
          <a:xfrm>
            <a:off x="106084" y="407556"/>
            <a:ext cx="11785600" cy="9848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algn="ctr" defTabSz="1219170" hangingPunct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Antitumor Activity of </a:t>
            </a:r>
            <a:r>
              <a:rPr lang="en-US" sz="2800" b="1" kern="0" dirty="0" err="1">
                <a:solidFill>
                  <a:srgbClr val="9411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Patritumab</a:t>
            </a:r>
            <a:r>
              <a:rPr lang="en-US" sz="2800" b="1" kern="0" dirty="0">
                <a:solidFill>
                  <a:srgbClr val="9411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 </a:t>
            </a:r>
            <a:r>
              <a:rPr lang="en-US" sz="2800" b="1" kern="0" dirty="0" err="1">
                <a:solidFill>
                  <a:srgbClr val="9411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Deruxtecan</a:t>
            </a:r>
            <a:r>
              <a:rPr lang="en-US" sz="2800" b="1" kern="0" dirty="0">
                <a:solidFill>
                  <a:srgbClr val="9411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 (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U3-1402) Across Diverse EGFR TKI Resistance Mechanisms</a:t>
            </a:r>
          </a:p>
        </p:txBody>
      </p:sp>
      <p:sp>
        <p:nvSpPr>
          <p:cNvPr id="279" name="AutoShape 204"/>
          <p:cNvSpPr>
            <a:spLocks noChangeAspect="1" noChangeArrowheads="1" noTextEdit="1"/>
          </p:cNvSpPr>
          <p:nvPr/>
        </p:nvSpPr>
        <p:spPr bwMode="auto">
          <a:xfrm>
            <a:off x="1307981" y="1671358"/>
            <a:ext cx="10495527" cy="341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Helvetica Neue"/>
              <a:cs typeface="Helvetica Neue"/>
              <a:sym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48219" y="1263872"/>
            <a:ext cx="10495525" cy="3245207"/>
            <a:chOff x="805909" y="1214688"/>
            <a:chExt cx="7871644" cy="2433905"/>
          </a:xfrm>
        </p:grpSpPr>
        <p:sp>
          <p:nvSpPr>
            <p:cNvPr id="280" name="Rectangle 269"/>
            <p:cNvSpPr>
              <a:spLocks noChangeArrowheads="1"/>
            </p:cNvSpPr>
            <p:nvPr/>
          </p:nvSpPr>
          <p:spPr bwMode="auto">
            <a:xfrm rot="16200000">
              <a:off x="-127969" y="2297459"/>
              <a:ext cx="21447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"/>
                </a:rPr>
                <a:t>Best  Change in </a:t>
              </a:r>
              <a:r>
                <a:rPr kumimoji="0" lang="en-US" alt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"/>
                </a:rPr>
                <a:t>SoD</a:t>
              </a:r>
              <a:endPara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endParaRP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"/>
                </a:rPr>
                <a:t> from Baseline, %</a:t>
              </a:r>
            </a:p>
          </p:txBody>
        </p:sp>
        <p:graphicFrame>
          <p:nvGraphicFramePr>
            <p:cNvPr id="346" name="Chart 345"/>
            <p:cNvGraphicFramePr>
              <a:graphicFrameLocks/>
            </p:cNvGraphicFramePr>
            <p:nvPr/>
          </p:nvGraphicFramePr>
          <p:xfrm>
            <a:off x="1021440" y="1214688"/>
            <a:ext cx="7656113" cy="24339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353" name="Line 952"/>
          <p:cNvSpPr>
            <a:spLocks noChangeShapeType="1"/>
          </p:cNvSpPr>
          <p:nvPr/>
        </p:nvSpPr>
        <p:spPr bwMode="auto">
          <a:xfrm flipH="1">
            <a:off x="1942155" y="2778438"/>
            <a:ext cx="9631680" cy="0"/>
          </a:xfrm>
          <a:prstGeom prst="line">
            <a:avLst/>
          </a:prstGeom>
          <a:noFill/>
          <a:ln w="9525">
            <a:solidFill>
              <a:sysClr val="window" lastClr="FFFFFF">
                <a:lumMod val="75000"/>
              </a:sys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2551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354" name="Line 952"/>
          <p:cNvSpPr>
            <a:spLocks noChangeShapeType="1"/>
          </p:cNvSpPr>
          <p:nvPr/>
        </p:nvSpPr>
        <p:spPr bwMode="auto">
          <a:xfrm flipH="1">
            <a:off x="1943887" y="1672343"/>
            <a:ext cx="9631680" cy="0"/>
          </a:xfrm>
          <a:prstGeom prst="line">
            <a:avLst/>
          </a:prstGeom>
          <a:noFill/>
          <a:ln w="9525">
            <a:solidFill>
              <a:sysClr val="window" lastClr="FFFFFF">
                <a:lumMod val="75000"/>
              </a:sys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2551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690" name="TextBox 689"/>
          <p:cNvSpPr txBox="1"/>
          <p:nvPr/>
        </p:nvSpPr>
        <p:spPr>
          <a:xfrm>
            <a:off x="8190559" y="2521646"/>
            <a:ext cx="317067" cy="2666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60957" tIns="60957" rIns="60957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Helvetica Neue"/>
                <a:cs typeface="Arial" panose="020B0604020202020204" pitchFamily="34" charset="0"/>
                <a:sym typeface="Helvetica"/>
              </a:rPr>
              <a:t>PR</a:t>
            </a:r>
          </a:p>
        </p:txBody>
      </p:sp>
      <p:sp>
        <p:nvSpPr>
          <p:cNvPr id="691" name="TextBox 690"/>
          <p:cNvSpPr txBox="1"/>
          <p:nvPr/>
        </p:nvSpPr>
        <p:spPr>
          <a:xfrm>
            <a:off x="8604866" y="2551016"/>
            <a:ext cx="317067" cy="2666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60957" tIns="60957" rIns="60957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Helvetica Neue"/>
                <a:cs typeface="Arial" panose="020B0604020202020204" pitchFamily="34" charset="0"/>
                <a:sym typeface="Helvetica"/>
              </a:rPr>
              <a:t>PR</a:t>
            </a:r>
          </a:p>
        </p:txBody>
      </p:sp>
      <p:sp>
        <p:nvSpPr>
          <p:cNvPr id="692" name="TextBox 691"/>
          <p:cNvSpPr txBox="1"/>
          <p:nvPr/>
        </p:nvSpPr>
        <p:spPr>
          <a:xfrm>
            <a:off x="9020674" y="2896994"/>
            <a:ext cx="317067" cy="2666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60957" tIns="60957" rIns="60957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Helvetica Neue"/>
                <a:cs typeface="Arial" panose="020B0604020202020204" pitchFamily="34" charset="0"/>
                <a:sym typeface="Helvetica"/>
              </a:rPr>
              <a:t>PR</a:t>
            </a:r>
          </a:p>
        </p:txBody>
      </p:sp>
      <p:sp>
        <p:nvSpPr>
          <p:cNvPr id="693" name="TextBox 692"/>
          <p:cNvSpPr txBox="1"/>
          <p:nvPr/>
        </p:nvSpPr>
        <p:spPr>
          <a:xfrm>
            <a:off x="9849813" y="3014154"/>
            <a:ext cx="317067" cy="2666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60957" tIns="60957" rIns="60957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Helvetica Neue"/>
                <a:cs typeface="Arial" panose="020B0604020202020204" pitchFamily="34" charset="0"/>
                <a:sym typeface="Helvetica"/>
              </a:rPr>
              <a:t>PR</a:t>
            </a:r>
          </a:p>
        </p:txBody>
      </p:sp>
      <p:sp>
        <p:nvSpPr>
          <p:cNvPr id="694" name="TextBox 693"/>
          <p:cNvSpPr txBox="1"/>
          <p:nvPr/>
        </p:nvSpPr>
        <p:spPr>
          <a:xfrm>
            <a:off x="10674897" y="3316121"/>
            <a:ext cx="317067" cy="2666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60957" tIns="60957" rIns="60957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Helvetica Neue"/>
                <a:cs typeface="Arial" panose="020B0604020202020204" pitchFamily="34" charset="0"/>
                <a:sym typeface="Helvetica"/>
              </a:rPr>
              <a:t>PR</a:t>
            </a:r>
          </a:p>
        </p:txBody>
      </p:sp>
      <p:sp>
        <p:nvSpPr>
          <p:cNvPr id="695" name="TextBox 694"/>
          <p:cNvSpPr txBox="1"/>
          <p:nvPr/>
        </p:nvSpPr>
        <p:spPr>
          <a:xfrm>
            <a:off x="11090142" y="3690729"/>
            <a:ext cx="317067" cy="2666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60957" tIns="60957" rIns="60957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Helvetica Neue"/>
                <a:cs typeface="Arial" panose="020B0604020202020204" pitchFamily="34" charset="0"/>
                <a:sym typeface="Helvetica"/>
              </a:rPr>
              <a:t>PR</a:t>
            </a:r>
          </a:p>
        </p:txBody>
      </p:sp>
      <p:sp>
        <p:nvSpPr>
          <p:cNvPr id="47" name="Footer Placeholder 5">
            <a:extLst>
              <a:ext uri="{FF2B5EF4-FFF2-40B4-BE49-F238E27FC236}">
                <a16:creationId xmlns:a16="http://schemas.microsoft.com/office/drawing/2014/main" id="{C65DB420-9BE0-9941-9387-38E9DFA44E84}"/>
              </a:ext>
            </a:extLst>
          </p:cNvPr>
          <p:cNvSpPr txBox="1">
            <a:spLocks/>
          </p:cNvSpPr>
          <p:nvPr/>
        </p:nvSpPr>
        <p:spPr>
          <a:xfrm>
            <a:off x="203200" y="5825726"/>
            <a:ext cx="11866880" cy="603033"/>
          </a:xfrm>
          <a:prstGeom prst="rect">
            <a:avLst/>
          </a:prstGeom>
          <a:noFill/>
        </p:spPr>
        <p:txBody>
          <a:bodyPr vert="horz" lIns="0" tIns="60960" rIns="121920" bIns="60960" rtlCol="0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914377">
              <a:spcAft>
                <a:spcPts val="0"/>
              </a:spcAft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A phase 1 study of </a:t>
            </a:r>
            <a:r>
              <a:rPr lang="en-US" dirty="0" err="1">
                <a:solidFill>
                  <a:srgbClr val="000000"/>
                </a:solidFill>
                <a:latin typeface="Arial"/>
                <a:ea typeface="Helvetica Neue"/>
                <a:sym typeface="Helvetica"/>
              </a:rPr>
              <a:t>patritumab</a:t>
            </a:r>
            <a:r>
              <a:rPr lang="en-US" dirty="0">
                <a:solidFill>
                  <a:srgbClr val="000000"/>
                </a:solidFill>
                <a:latin typeface="Arial"/>
                <a:ea typeface="Helvetica Neue"/>
                <a:sym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Helvetica Neue"/>
                <a:sym typeface="Helvetica"/>
              </a:rPr>
              <a:t>deruxtecan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in NSCLC (NCT03260491). </a:t>
            </a: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a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Performed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centrally using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Oncomine</a:t>
            </a: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TM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Comprehensive Assay v3 from formalin-fixed, paraffin-embedded tumor tissue. Results from local testing are included for patients where tissue was unavailable for central analysis. Additional mutations detected from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cfDNA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in blood collected prior to treatment with </a:t>
            </a:r>
            <a:r>
              <a:rPr lang="en-US" dirty="0" err="1"/>
              <a:t>patritumab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using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GuardantOMNI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assay are included. For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cfDNA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analysis, a minor allelic frequency of 1% was used as a threshold for detection of mutations.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The copy number data from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cfDNA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 are not shown.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cfDNA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, cell-free DNA; EGFR, epidermal growth factor receptor; HER3, human epidermal growth factor receptor 3; PR, partial response;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SoD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elvetica Neue"/>
                <a:cs typeface="Arial" charset="0"/>
                <a:sym typeface="Helvetica"/>
              </a:rPr>
              <a:t>, sum of diameters; TKI, tyrosine kinase receptor.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87650" y="1412109"/>
            <a:ext cx="78418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3.2 mg/kg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665469" y="1412109"/>
            <a:ext cx="78418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5.6 mg/kg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706D60C-A523-4D99-B7B5-7C41274D06BC}"/>
              </a:ext>
            </a:extLst>
          </p:cNvPr>
          <p:cNvSpPr txBox="1"/>
          <p:nvPr/>
        </p:nvSpPr>
        <p:spPr>
          <a:xfrm>
            <a:off x="9462654" y="1631314"/>
            <a:ext cx="2004663" cy="287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PR, confirmed partial response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39032" y="1412109"/>
            <a:ext cx="78418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4.8 mg/kg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663769" y="1412109"/>
            <a:ext cx="78418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"/>
              </a:rPr>
              <a:t>6.4 mg/kg</a:t>
            </a: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6AAE99A5-07EA-2343-928A-382EDB2C4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071" y="1506970"/>
            <a:ext cx="93823" cy="97536"/>
          </a:xfrm>
          <a:prstGeom prst="rect">
            <a:avLst/>
          </a:prstGeom>
          <a:solidFill>
            <a:srgbClr val="BBD7F9"/>
          </a:solidFill>
          <a:ln w="9525">
            <a:solidFill>
              <a:srgbClr val="BBD7F9"/>
            </a:solidFill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EF8B22"/>
              </a:solidFill>
              <a:effectLst/>
              <a:uLnTx/>
              <a:uFillTx/>
              <a:latin typeface="Helvetica"/>
              <a:ea typeface="Helvetica Neue"/>
              <a:cs typeface="Helvetica Neue"/>
              <a:sym typeface="Helvetica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8DDD446-C814-9A4F-8A73-317BDC59D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9206" y="1506970"/>
            <a:ext cx="93823" cy="97536"/>
          </a:xfrm>
          <a:prstGeom prst="rect">
            <a:avLst/>
          </a:prstGeom>
          <a:solidFill>
            <a:srgbClr val="67A0DA"/>
          </a:solidFill>
          <a:ln w="9525">
            <a:solidFill>
              <a:srgbClr val="67A0DA"/>
            </a:solidFill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Helvetica Neue"/>
              <a:cs typeface="Helvetica Neue"/>
              <a:sym typeface="Helvetica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43C350E-2B83-B24E-9D5A-4C8735886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921" y="1506970"/>
            <a:ext cx="93823" cy="97536"/>
          </a:xfrm>
          <a:prstGeom prst="rect">
            <a:avLst/>
          </a:prstGeom>
          <a:solidFill>
            <a:srgbClr val="023F88"/>
          </a:solidFill>
          <a:ln w="9525">
            <a:solidFill>
              <a:srgbClr val="023F88"/>
            </a:solidFill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Helvetica Neue"/>
              <a:cs typeface="Helvetica Neue"/>
              <a:sym typeface="Helvetica"/>
            </a:endParaRP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FC0FF99D-CFCE-344D-99BE-DD26299A7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639" y="1506970"/>
            <a:ext cx="93823" cy="97536"/>
          </a:xfrm>
          <a:prstGeom prst="rect">
            <a:avLst/>
          </a:prstGeom>
          <a:solidFill>
            <a:srgbClr val="246FCA"/>
          </a:solidFill>
          <a:ln w="9525">
            <a:solidFill>
              <a:srgbClr val="246FCA"/>
            </a:solidFill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EF8B22"/>
              </a:solidFill>
              <a:effectLst/>
              <a:uLnTx/>
              <a:uFillTx/>
              <a:latin typeface="Helvetica"/>
              <a:ea typeface="Helvetica Neue"/>
              <a:cs typeface="Helvetica Neue"/>
              <a:sym typeface="Helvetica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860129"/>
              </p:ext>
            </p:extLst>
          </p:nvPr>
        </p:nvGraphicFramePr>
        <p:xfrm>
          <a:off x="550816" y="4416927"/>
          <a:ext cx="10896136" cy="887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2587">
                  <a:extLst>
                    <a:ext uri="{9D8B030D-6E8A-4147-A177-3AD203B41FA5}">
                      <a16:colId xmlns:a16="http://schemas.microsoft.com/office/drawing/2014/main" val="3871616996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141059784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4190646334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2478773214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3104509298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3614783088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1149139453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3209784386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1918053388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1787486814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4031527186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2812751251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3215057998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2539730430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1108033687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3858798867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3595189229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3645573939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1597150806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3469214218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4004018524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796803152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399008835"/>
                    </a:ext>
                  </a:extLst>
                </a:gridCol>
                <a:gridCol w="412763">
                  <a:extLst>
                    <a:ext uri="{9D8B030D-6E8A-4147-A177-3AD203B41FA5}">
                      <a16:colId xmlns:a16="http://schemas.microsoft.com/office/drawing/2014/main" val="2093068100"/>
                    </a:ext>
                  </a:extLst>
                </a:gridCol>
              </a:tblGrid>
              <a:tr h="14793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EGFR 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activating mutations</a:t>
                      </a:r>
                      <a:r>
                        <a:rPr kumimoji="0" lang="en-US" sz="900" b="1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219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L858R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L858R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L858R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L858R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L858R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L858R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L858R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L858R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L858R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Ex19</a:t>
                      </a:r>
                      <a:r>
                        <a:rPr kumimoji="0" lang="el-GR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Δ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377253"/>
                  </a:ext>
                </a:extLst>
              </a:tr>
              <a:tr h="147931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EGFR 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resistance mutations</a:t>
                      </a:r>
                      <a:r>
                        <a:rPr kumimoji="0" lang="en-US" sz="900" b="1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219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T790M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T790M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988788"/>
                  </a:ext>
                </a:extLst>
              </a:tr>
              <a:tr h="147931">
                <a:tc vMerge="1">
                  <a:txBody>
                    <a:bodyPr/>
                    <a:lstStyle/>
                    <a:p>
                      <a:pPr algn="ctr"/>
                      <a:endParaRPr lang="en-US" sz="600" b="1" dirty="0"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C797S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1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C797S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1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C797S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1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C797S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1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C797S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1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Helvetica"/>
                        </a:rPr>
                        <a:t>C797S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1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C797S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1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C797S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1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C797S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1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17115"/>
                  </a:ext>
                </a:extLst>
              </a:tr>
              <a:tr h="14793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1" dirty="0">
                          <a:latin typeface="Arial Narrow" panose="020B0606020202030204" pitchFamily="34" charset="0"/>
                        </a:rPr>
                        <a:t>BRAF</a:t>
                      </a:r>
                      <a:r>
                        <a:rPr lang="en-US" sz="900" b="1" dirty="0">
                          <a:latin typeface="Arial Narrow" panose="020B0606020202030204" pitchFamily="34" charset="0"/>
                        </a:rPr>
                        <a:t> mutations</a:t>
                      </a:r>
                      <a:r>
                        <a:rPr lang="en-US" sz="900" b="1" baseline="30000" dirty="0">
                          <a:latin typeface="Arial Narrow" panose="020B0606020202030204" pitchFamily="34" charset="0"/>
                        </a:rPr>
                        <a:t>a</a:t>
                      </a:r>
                      <a:endParaRPr lang="en-US" sz="900" b="1" dirty="0">
                        <a:latin typeface="Arial Narrow" panose="020B0606020202030204" pitchFamily="34" charset="0"/>
                      </a:endParaRPr>
                    </a:p>
                  </a:txBody>
                  <a:tcPr marL="0" marR="1219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V600E</a:t>
                      </a:r>
                      <a:endParaRPr kumimoji="0" lang="en-US" sz="900" b="1" i="0" u="none" strike="noStrike" kern="0" cap="none" spc="0" normalizeH="0" baseline="300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31724"/>
                  </a:ext>
                </a:extLst>
              </a:tr>
              <a:tr h="147931">
                <a:tc>
                  <a:txBody>
                    <a:bodyPr/>
                    <a:lstStyle/>
                    <a:p>
                      <a:pPr algn="r"/>
                      <a:r>
                        <a:rPr lang="en-US" sz="900" b="1" i="1" dirty="0">
                          <a:latin typeface="Arial Narrow" panose="020B0606020202030204" pitchFamily="34" charset="0"/>
                        </a:rPr>
                        <a:t>PIK3CA</a:t>
                      </a:r>
                      <a:r>
                        <a:rPr lang="en-US" sz="900" b="1" dirty="0">
                          <a:latin typeface="Arial Narrow" panose="020B0606020202030204" pitchFamily="34" charset="0"/>
                        </a:rPr>
                        <a:t> mutations</a:t>
                      </a:r>
                      <a:r>
                        <a:rPr lang="en-US" sz="900" b="1" baseline="30000" dirty="0">
                          <a:latin typeface="Arial Narrow" panose="020B0606020202030204" pitchFamily="34" charset="0"/>
                        </a:rPr>
                        <a:t>a</a:t>
                      </a:r>
                      <a:endParaRPr lang="en-US" sz="900" b="1" dirty="0">
                        <a:latin typeface="Arial Narrow" panose="020B0606020202030204" pitchFamily="34" charset="0"/>
                      </a:endParaRPr>
                    </a:p>
                  </a:txBody>
                  <a:tcPr marL="0" marR="12192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E542K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H1047R</a:t>
                      </a:r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52917"/>
                  </a:ext>
                </a:extLst>
              </a:tr>
              <a:tr h="147931"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>
                          <a:latin typeface="Arial Narrow" panose="020B0606020202030204" pitchFamily="34" charset="0"/>
                        </a:rPr>
                        <a:t>Copy number </a:t>
                      </a:r>
                      <a:r>
                        <a:rPr lang="en-US" sz="900" b="1" dirty="0" err="1">
                          <a:latin typeface="Arial Narrow" panose="020B0606020202030204" pitchFamily="34" charset="0"/>
                        </a:rPr>
                        <a:t>aberration</a:t>
                      </a:r>
                      <a:r>
                        <a:rPr lang="en-US" sz="900" b="1" baseline="30000" dirty="0" err="1">
                          <a:latin typeface="Arial Narrow" panose="020B0606020202030204" pitchFamily="34" charset="0"/>
                        </a:rPr>
                        <a:t>a</a:t>
                      </a:r>
                      <a:endParaRPr lang="en-US" sz="900" b="1" baseline="30000" dirty="0">
                        <a:latin typeface="Arial Narrow" panose="020B0606020202030204" pitchFamily="34" charset="0"/>
                      </a:endParaRPr>
                    </a:p>
                  </a:txBody>
                  <a:tcPr marL="0" marR="12192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CCND3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CDK4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CDK4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CDK4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HER2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CCNE1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Gill San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Gill Sans"/>
                        </a:rPr>
                        <a:t>MET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355617"/>
                  </a:ext>
                </a:extLst>
              </a:tr>
            </a:tbl>
          </a:graphicData>
        </a:graphic>
      </p:graphicFrame>
      <p:cxnSp>
        <p:nvCxnSpPr>
          <p:cNvPr id="40" name="Straight Connector 39"/>
          <p:cNvCxnSpPr/>
          <p:nvPr/>
        </p:nvCxnSpPr>
        <p:spPr>
          <a:xfrm>
            <a:off x="1933909" y="4873134"/>
            <a:ext cx="0" cy="12192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/>
          <p:cNvCxnSpPr/>
          <p:nvPr/>
        </p:nvCxnSpPr>
        <p:spPr>
          <a:xfrm>
            <a:off x="1933909" y="4590874"/>
            <a:ext cx="0" cy="24384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834215A-1B03-446A-98D4-B9FC85771FDF}"/>
              </a:ext>
            </a:extLst>
          </p:cNvPr>
          <p:cNvCxnSpPr/>
          <p:nvPr/>
        </p:nvCxnSpPr>
        <p:spPr>
          <a:xfrm>
            <a:off x="1933909" y="5021774"/>
            <a:ext cx="0" cy="12192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/>
          <p:cNvCxnSpPr/>
          <p:nvPr/>
        </p:nvCxnSpPr>
        <p:spPr>
          <a:xfrm>
            <a:off x="1933909" y="4428330"/>
            <a:ext cx="0" cy="12192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2E1485F-4EF2-48AC-9201-9469B93AA004}"/>
              </a:ext>
            </a:extLst>
          </p:cNvPr>
          <p:cNvCxnSpPr/>
          <p:nvPr/>
        </p:nvCxnSpPr>
        <p:spPr>
          <a:xfrm>
            <a:off x="1933909" y="5165707"/>
            <a:ext cx="0" cy="12192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20766A3-760A-C24C-BCD9-05A45B281618}"/>
              </a:ext>
            </a:extLst>
          </p:cNvPr>
          <p:cNvSpPr txBox="1"/>
          <p:nvPr/>
        </p:nvSpPr>
        <p:spPr>
          <a:xfrm>
            <a:off x="203200" y="6445736"/>
            <a:ext cx="296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Yu et al. WCLC 2019</a:t>
            </a:r>
          </a:p>
        </p:txBody>
      </p:sp>
    </p:spTree>
    <p:extLst>
      <p:ext uri="{BB962C8B-B14F-4D97-AF65-F5344CB8AC3E}">
        <p14:creationId xmlns:p14="http://schemas.microsoft.com/office/powerpoint/2010/main" val="5963667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044" y="839219"/>
            <a:ext cx="4493385" cy="5510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65" y="6497242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Yasuda et al. Lancet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r="48160" b="77035"/>
          <a:stretch>
            <a:fillRect/>
          </a:stretch>
        </p:blipFill>
        <p:spPr bwMode="auto">
          <a:xfrm>
            <a:off x="6328871" y="1168081"/>
            <a:ext cx="4339614" cy="375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74007" y="5335976"/>
            <a:ext cx="4965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5-7% of all EGFR mutations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approved targeted therapies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595265" y="1508750"/>
            <a:ext cx="460860" cy="384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8719" y="168732"/>
            <a:ext cx="691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EGFR </a:t>
            </a:r>
            <a:r>
              <a:rPr lang="en-US" sz="2800" b="1" dirty="0" err="1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exon</a:t>
            </a:r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insertion mutations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7E83F0-480A-B840-A352-EBC620521BAE}"/>
              </a:ext>
            </a:extLst>
          </p:cNvPr>
          <p:cNvSpPr/>
          <p:nvPr/>
        </p:nvSpPr>
        <p:spPr>
          <a:xfrm>
            <a:off x="2703443" y="2027583"/>
            <a:ext cx="993914" cy="1093304"/>
          </a:xfrm>
          <a:prstGeom prst="ellipse">
            <a:avLst/>
          </a:prstGeom>
          <a:noFill/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91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E83D146-7830-2D4A-88F6-9EEA5334D9E8}"/>
              </a:ext>
            </a:extLst>
          </p:cNvPr>
          <p:cNvSpPr txBox="1"/>
          <p:nvPr/>
        </p:nvSpPr>
        <p:spPr>
          <a:xfrm>
            <a:off x="510208" y="284501"/>
            <a:ext cx="1117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Amivantamab</a:t>
            </a:r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(JNJ-61186372) in EGFR exon 20 mutant NSCLC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FE0BE3-B51F-0248-9F84-4223491F6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" t="17694" r="5364" b="11607"/>
          <a:stretch/>
        </p:blipFill>
        <p:spPr>
          <a:xfrm>
            <a:off x="5363955" y="1063058"/>
            <a:ext cx="6247484" cy="36411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B3AAB9-E8E6-1146-B64E-8000AD69B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7" y="1995556"/>
            <a:ext cx="2483289" cy="28668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A92EE4-1846-2B40-871D-7AA5B63AA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085" y="2186765"/>
            <a:ext cx="1744213" cy="26756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E443A3-45B2-5742-B6D4-6F78BBB675D0}"/>
              </a:ext>
            </a:extLst>
          </p:cNvPr>
          <p:cNvSpPr txBox="1"/>
          <p:nvPr/>
        </p:nvSpPr>
        <p:spPr>
          <a:xfrm>
            <a:off x="654982" y="5160714"/>
            <a:ext cx="3916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Dual EGFR/MET antibody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Binds extracellular portion of EGFR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7F2885-1D42-D84B-9EF7-ED9DC8FF42FC}"/>
              </a:ext>
            </a:extLst>
          </p:cNvPr>
          <p:cNvSpPr txBox="1"/>
          <p:nvPr/>
        </p:nvSpPr>
        <p:spPr>
          <a:xfrm>
            <a:off x="129787" y="6480313"/>
            <a:ext cx="2745298" cy="37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Park et al. ASCO 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3430C2-38D2-D340-8080-AD85211804D6}"/>
              </a:ext>
            </a:extLst>
          </p:cNvPr>
          <p:cNvSpPr txBox="1"/>
          <p:nvPr/>
        </p:nvSpPr>
        <p:spPr>
          <a:xfrm>
            <a:off x="5266419" y="4849950"/>
            <a:ext cx="391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39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Median prior # of therapies 1 (0-7)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Prior EGFR TKI: 9 (23%)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Treatment naïve: 6 (15%)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35CDD4-D79F-A84E-B02F-4C2239491694}"/>
              </a:ext>
            </a:extLst>
          </p:cNvPr>
          <p:cNvSpPr txBox="1"/>
          <p:nvPr/>
        </p:nvSpPr>
        <p:spPr>
          <a:xfrm>
            <a:off x="5266419" y="6106791"/>
            <a:ext cx="4602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Confirmed ORR: 36% (14/39)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PFS: 8.3 months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D2B47-DD8B-9445-847D-99505B106D7B}"/>
              </a:ext>
            </a:extLst>
          </p:cNvPr>
          <p:cNvSpPr txBox="1"/>
          <p:nvPr/>
        </p:nvSpPr>
        <p:spPr>
          <a:xfrm>
            <a:off x="8981743" y="4952628"/>
            <a:ext cx="2854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common AEs: rash, infusion reaction and paronychia</a:t>
            </a:r>
          </a:p>
        </p:txBody>
      </p:sp>
    </p:spTree>
    <p:extLst>
      <p:ext uri="{BB962C8B-B14F-4D97-AF65-F5344CB8AC3E}">
        <p14:creationId xmlns:p14="http://schemas.microsoft.com/office/powerpoint/2010/main" val="4108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D1990-22ED-5F4F-8A07-E05D85CBEB1D}"/>
              </a:ext>
            </a:extLst>
          </p:cNvPr>
          <p:cNvSpPr txBox="1"/>
          <p:nvPr/>
        </p:nvSpPr>
        <p:spPr>
          <a:xfrm>
            <a:off x="654982" y="252899"/>
            <a:ext cx="1117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Mobocertinib</a:t>
            </a:r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(TAK-788) in EGFR exon 20 mutant NSCLC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41EEA-0ADC-3A4E-BC41-31AE9E28D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"/>
          <a:stretch/>
        </p:blipFill>
        <p:spPr>
          <a:xfrm>
            <a:off x="472368" y="1170692"/>
            <a:ext cx="3302000" cy="1952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789BC6-FC0A-0D4E-A613-6FC9B408C052}"/>
              </a:ext>
            </a:extLst>
          </p:cNvPr>
          <p:cNvSpPr txBox="1"/>
          <p:nvPr/>
        </p:nvSpPr>
        <p:spPr>
          <a:xfrm>
            <a:off x="71337" y="6435824"/>
            <a:ext cx="509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Gonzalvez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AACR 2020;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Riely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ASCO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9B377-1636-B94C-821F-6F64F1BE27EC}"/>
              </a:ext>
            </a:extLst>
          </p:cNvPr>
          <p:cNvSpPr txBox="1"/>
          <p:nvPr/>
        </p:nvSpPr>
        <p:spPr>
          <a:xfrm>
            <a:off x="28196" y="3517219"/>
            <a:ext cx="453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 molecule EGFR kinase inhibitor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Chemically optimized from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osimertinib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be more selective on exon 20 mutants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915C42-AA62-CE48-A491-A22ABB958ABE}"/>
              </a:ext>
            </a:extLst>
          </p:cNvPr>
          <p:cNvGrpSpPr/>
          <p:nvPr/>
        </p:nvGrpSpPr>
        <p:grpSpPr>
          <a:xfrm>
            <a:off x="4269226" y="934061"/>
            <a:ext cx="7712387" cy="2583158"/>
            <a:chOff x="209290" y="1122016"/>
            <a:chExt cx="7712387" cy="2583158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22DE0D79-44AB-A745-9653-4030488C7B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30971470"/>
                </p:ext>
              </p:extLst>
            </p:nvPr>
          </p:nvGraphicFramePr>
          <p:xfrm>
            <a:off x="437098" y="1150871"/>
            <a:ext cx="7446217" cy="24922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5FA9D3-DE97-5948-BA55-AE5F475F3F52}"/>
                </a:ext>
              </a:extLst>
            </p:cNvPr>
            <p:cNvCxnSpPr/>
            <p:nvPr/>
          </p:nvCxnSpPr>
          <p:spPr>
            <a:xfrm flipV="1">
              <a:off x="930565" y="2624444"/>
              <a:ext cx="6991112" cy="2379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A5D9FF-4957-874E-BC13-DA6555B01544}"/>
                </a:ext>
              </a:extLst>
            </p:cNvPr>
            <p:cNvSpPr txBox="1"/>
            <p:nvPr/>
          </p:nvSpPr>
          <p:spPr>
            <a:xfrm>
              <a:off x="892265" y="1731079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46675A-F80D-754F-ADF5-4CDD3E6DCB7A}"/>
                </a:ext>
              </a:extLst>
            </p:cNvPr>
            <p:cNvSpPr txBox="1"/>
            <p:nvPr/>
          </p:nvSpPr>
          <p:spPr>
            <a:xfrm>
              <a:off x="1179413" y="2258049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75D9E7-6FBA-E34A-866C-58B01B09C90A}"/>
                </a:ext>
              </a:extLst>
            </p:cNvPr>
            <p:cNvSpPr txBox="1"/>
            <p:nvPr/>
          </p:nvSpPr>
          <p:spPr>
            <a:xfrm>
              <a:off x="1448145" y="2292904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136B66-13DC-544D-AB72-1E8ADA6F7842}"/>
                </a:ext>
              </a:extLst>
            </p:cNvPr>
            <p:cNvSpPr txBox="1"/>
            <p:nvPr/>
          </p:nvSpPr>
          <p:spPr>
            <a:xfrm>
              <a:off x="1726105" y="237114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ECCF18-746F-EC42-BB8C-BEB8ABB0A33F}"/>
                </a:ext>
              </a:extLst>
            </p:cNvPr>
            <p:cNvSpPr txBox="1"/>
            <p:nvPr/>
          </p:nvSpPr>
          <p:spPr>
            <a:xfrm>
              <a:off x="2010377" y="237490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AA5812-5002-C640-AE6B-66F3BA6B787D}"/>
                </a:ext>
              </a:extLst>
            </p:cNvPr>
            <p:cNvSpPr txBox="1"/>
            <p:nvPr/>
          </p:nvSpPr>
          <p:spPr>
            <a:xfrm>
              <a:off x="2281548" y="240860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63DD34-2862-F744-A82D-9BAA4451A079}"/>
                </a:ext>
              </a:extLst>
            </p:cNvPr>
            <p:cNvSpPr txBox="1"/>
            <p:nvPr/>
          </p:nvSpPr>
          <p:spPr>
            <a:xfrm>
              <a:off x="2544610" y="2430516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F21F15-395B-EE4F-9634-040FFAA7C2E8}"/>
                </a:ext>
              </a:extLst>
            </p:cNvPr>
            <p:cNvSpPr txBox="1"/>
            <p:nvPr/>
          </p:nvSpPr>
          <p:spPr>
            <a:xfrm>
              <a:off x="2842247" y="2442720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988164-2C30-5146-BFC8-B6EEE68DD2DD}"/>
                </a:ext>
              </a:extLst>
            </p:cNvPr>
            <p:cNvSpPr txBox="1"/>
            <p:nvPr/>
          </p:nvSpPr>
          <p:spPr>
            <a:xfrm>
              <a:off x="3130487" y="2475554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70EFF1-136C-A24E-B384-71869BC8304E}"/>
                </a:ext>
              </a:extLst>
            </p:cNvPr>
            <p:cNvSpPr txBox="1"/>
            <p:nvPr/>
          </p:nvSpPr>
          <p:spPr>
            <a:xfrm>
              <a:off x="3389821" y="248356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0FC354-5B88-0141-B9AF-C0844B9A979E}"/>
                </a:ext>
              </a:extLst>
            </p:cNvPr>
            <p:cNvSpPr txBox="1"/>
            <p:nvPr/>
          </p:nvSpPr>
          <p:spPr>
            <a:xfrm>
              <a:off x="3681515" y="25683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278F61-A89F-1F43-96C7-EA55CAB0E11A}"/>
                </a:ext>
              </a:extLst>
            </p:cNvPr>
            <p:cNvSpPr txBox="1"/>
            <p:nvPr/>
          </p:nvSpPr>
          <p:spPr>
            <a:xfrm>
              <a:off x="3952151" y="2581624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BABFF4-BBAB-D345-ABF4-F95F9B43A56D}"/>
                </a:ext>
              </a:extLst>
            </p:cNvPr>
            <p:cNvSpPr txBox="1"/>
            <p:nvPr/>
          </p:nvSpPr>
          <p:spPr>
            <a:xfrm>
              <a:off x="5071192" y="2681446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737DFB-83BD-8B4A-90BE-F40E5A8F3A6F}"/>
                </a:ext>
              </a:extLst>
            </p:cNvPr>
            <p:cNvSpPr txBox="1"/>
            <p:nvPr/>
          </p:nvSpPr>
          <p:spPr>
            <a:xfrm>
              <a:off x="6195285" y="2744659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E0FF99-E24A-8A43-8E86-D62B476C9240}"/>
                </a:ext>
              </a:extLst>
            </p:cNvPr>
            <p:cNvSpPr txBox="1"/>
            <p:nvPr/>
          </p:nvSpPr>
          <p:spPr>
            <a:xfrm>
              <a:off x="4229054" y="2613177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D81E4D-0314-B040-87DA-05F909561211}"/>
                </a:ext>
              </a:extLst>
            </p:cNvPr>
            <p:cNvSpPr txBox="1"/>
            <p:nvPr/>
          </p:nvSpPr>
          <p:spPr>
            <a:xfrm>
              <a:off x="4507831" y="2637556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7F468F-420F-6E4A-86D0-71BA1C36473F}"/>
                </a:ext>
              </a:extLst>
            </p:cNvPr>
            <p:cNvSpPr txBox="1"/>
            <p:nvPr/>
          </p:nvSpPr>
          <p:spPr>
            <a:xfrm>
              <a:off x="4795223" y="268047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2EFB94-3715-7245-951D-368315971C8F}"/>
                </a:ext>
              </a:extLst>
            </p:cNvPr>
            <p:cNvSpPr txBox="1"/>
            <p:nvPr/>
          </p:nvSpPr>
          <p:spPr>
            <a:xfrm>
              <a:off x="5345630" y="269569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19638A-8BF9-A048-9777-74A4FA853D89}"/>
                </a:ext>
              </a:extLst>
            </p:cNvPr>
            <p:cNvSpPr txBox="1"/>
            <p:nvPr/>
          </p:nvSpPr>
          <p:spPr>
            <a:xfrm>
              <a:off x="5636217" y="271182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4CB7E4-4E36-8F45-958E-1B9F894E7E7A}"/>
                </a:ext>
              </a:extLst>
            </p:cNvPr>
            <p:cNvSpPr txBox="1"/>
            <p:nvPr/>
          </p:nvSpPr>
          <p:spPr>
            <a:xfrm>
              <a:off x="5899453" y="271182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5D8A2C-76A4-D84B-B880-F147145E7760}"/>
                </a:ext>
              </a:extLst>
            </p:cNvPr>
            <p:cNvSpPr txBox="1"/>
            <p:nvPr/>
          </p:nvSpPr>
          <p:spPr>
            <a:xfrm>
              <a:off x="6462970" y="2752553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B99379-1677-2348-8A76-40A6DD5B7B5E}"/>
                </a:ext>
              </a:extLst>
            </p:cNvPr>
            <p:cNvSpPr txBox="1"/>
            <p:nvPr/>
          </p:nvSpPr>
          <p:spPr>
            <a:xfrm>
              <a:off x="6739752" y="2837404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45CB067-C261-ED46-BF66-1E873903AC86}"/>
                </a:ext>
              </a:extLst>
            </p:cNvPr>
            <p:cNvSpPr txBox="1"/>
            <p:nvPr/>
          </p:nvSpPr>
          <p:spPr>
            <a:xfrm>
              <a:off x="7017987" y="3115302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BCBCC6-B938-BE42-803A-E17EB4C6DEEA}"/>
                </a:ext>
              </a:extLst>
            </p:cNvPr>
            <p:cNvSpPr txBox="1"/>
            <p:nvPr/>
          </p:nvSpPr>
          <p:spPr>
            <a:xfrm>
              <a:off x="7568695" y="342817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281795E-A2FF-994F-AB9E-CAF5904AD839}"/>
                </a:ext>
              </a:extLst>
            </p:cNvPr>
            <p:cNvSpPr txBox="1"/>
            <p:nvPr/>
          </p:nvSpPr>
          <p:spPr>
            <a:xfrm>
              <a:off x="7284150" y="3161563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D589923-2C86-1C43-B8C4-A3B82AD85449}"/>
                </a:ext>
              </a:extLst>
            </p:cNvPr>
            <p:cNvSpPr/>
            <p:nvPr/>
          </p:nvSpPr>
          <p:spPr>
            <a:xfrm>
              <a:off x="209290" y="1122016"/>
              <a:ext cx="369332" cy="2416305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pPr algn="ctr">
                <a:defRPr sz="1200" b="1" i="0" u="none" strike="noStrike" kern="1200" baseline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r>
                <a:rPr lang="en-US" dirty="0"/>
                <a:t>Best Change in Target Lesions (%)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30375D8-8687-954A-AF13-B0334641A785}"/>
              </a:ext>
            </a:extLst>
          </p:cNvPr>
          <p:cNvSpPr txBox="1"/>
          <p:nvPr/>
        </p:nvSpPr>
        <p:spPr>
          <a:xfrm>
            <a:off x="4440676" y="3601826"/>
            <a:ext cx="612347" cy="612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Prior TKI:</a:t>
            </a:r>
          </a:p>
          <a:p>
            <a:pPr>
              <a:spcBef>
                <a:spcPts val="500"/>
              </a:spcBef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Prior IO:</a:t>
            </a:r>
          </a:p>
          <a:p>
            <a:pPr>
              <a:spcBef>
                <a:spcPts val="500"/>
              </a:spcBef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Mutation: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991ADD-9BCD-D04A-A322-90269A75C7F3}"/>
              </a:ext>
            </a:extLst>
          </p:cNvPr>
          <p:cNvGrpSpPr/>
          <p:nvPr/>
        </p:nvGrpSpPr>
        <p:grpSpPr>
          <a:xfrm>
            <a:off x="4269226" y="934061"/>
            <a:ext cx="7712387" cy="2583158"/>
            <a:chOff x="209290" y="1122016"/>
            <a:chExt cx="7712387" cy="2583158"/>
          </a:xfrm>
        </p:grpSpPr>
        <p:graphicFrame>
          <p:nvGraphicFramePr>
            <p:cNvPr id="38" name="Chart 37">
              <a:extLst>
                <a:ext uri="{FF2B5EF4-FFF2-40B4-BE49-F238E27FC236}">
                  <a16:creationId xmlns:a16="http://schemas.microsoft.com/office/drawing/2014/main" id="{CB0DA7CB-21EE-E64D-A3DB-0FC72A16810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92766709"/>
                </p:ext>
              </p:extLst>
            </p:nvPr>
          </p:nvGraphicFramePr>
          <p:xfrm>
            <a:off x="437098" y="1150871"/>
            <a:ext cx="7446217" cy="24922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5B874A-84ED-F442-8B71-5E13FBFBE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3059" y="1166243"/>
              <a:ext cx="184935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spcBef>
                  <a:spcPts val="800"/>
                </a:spcBef>
                <a:defRPr sz="32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1pPr>
              <a:lvl2pPr marL="742950" indent="-285750" algn="ctr" eaLnBrk="0" hangingPunct="0">
                <a:spcBef>
                  <a:spcPts val="700"/>
                </a:spcBef>
                <a:defRPr sz="28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2pPr>
              <a:lvl3pPr marL="1143000" indent="-228600" algn="ctr" eaLnBrk="0" hangingPunct="0">
                <a:spcBef>
                  <a:spcPts val="600"/>
                </a:spcBef>
                <a:defRPr sz="24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3pPr>
              <a:lvl4pPr marL="1600200" indent="-228600" algn="ctr" eaLnBrk="0" hangingPunct="0">
                <a:spcBef>
                  <a:spcPts val="500"/>
                </a:spcBef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4pPr>
              <a:lvl5pPr marL="2057400" indent="-228600" algn="ctr" eaLnBrk="0" hangingPunct="0">
                <a:spcBef>
                  <a:spcPts val="500"/>
                </a:spcBef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5pPr>
              <a:lvl6pPr marL="25146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6pPr>
              <a:lvl7pPr marL="29718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7pPr>
              <a:lvl8pPr marL="34290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8pPr>
              <a:lvl9pPr marL="38862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9pPr>
            </a:lstStyle>
            <a:p>
              <a:pPr algn="l" defTabSz="987530" eaLnBrk="1" hangingPunct="1">
                <a:spcBef>
                  <a:spcPct val="0"/>
                </a:spcBef>
              </a:pPr>
              <a:r>
                <a:rPr lang="en-US" altLang="en-US" sz="1300" b="1" dirty="0">
                  <a:solidFill>
                    <a:schemeClr val="tx1"/>
                  </a:solidFill>
                  <a:sym typeface="Gill Sans" charset="0"/>
                </a:rPr>
                <a:t>Exact Variant Unknown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EE04C20-34CD-0F40-A2E7-17E92A86530D}"/>
                </a:ext>
              </a:extLst>
            </p:cNvPr>
            <p:cNvSpPr/>
            <p:nvPr/>
          </p:nvSpPr>
          <p:spPr bwMode="auto">
            <a:xfrm>
              <a:off x="5315043" y="1248916"/>
              <a:ext cx="128016" cy="127042"/>
            </a:xfrm>
            <a:prstGeom prst="rect">
              <a:avLst/>
            </a:prstGeom>
            <a:solidFill>
              <a:srgbClr val="BFB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7530">
                <a:defRPr/>
              </a:pPr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07A58394-2C43-3146-BF02-96949E72B1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9279" y="1166243"/>
              <a:ext cx="79848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spcBef>
                  <a:spcPts val="800"/>
                </a:spcBef>
                <a:defRPr sz="32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1pPr>
              <a:lvl2pPr marL="742950" indent="-285750" algn="ctr" eaLnBrk="0" hangingPunct="0">
                <a:spcBef>
                  <a:spcPts val="700"/>
                </a:spcBef>
                <a:defRPr sz="28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2pPr>
              <a:lvl3pPr marL="1143000" indent="-228600" algn="ctr" eaLnBrk="0" hangingPunct="0">
                <a:spcBef>
                  <a:spcPts val="600"/>
                </a:spcBef>
                <a:defRPr sz="24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3pPr>
              <a:lvl4pPr marL="1600200" indent="-228600" algn="ctr" eaLnBrk="0" hangingPunct="0">
                <a:spcBef>
                  <a:spcPts val="500"/>
                </a:spcBef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4pPr>
              <a:lvl5pPr marL="2057400" indent="-228600" algn="ctr" eaLnBrk="0" hangingPunct="0">
                <a:spcBef>
                  <a:spcPts val="500"/>
                </a:spcBef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5pPr>
              <a:lvl6pPr marL="25146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6pPr>
              <a:lvl7pPr marL="29718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7pPr>
              <a:lvl8pPr marL="34290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8pPr>
              <a:lvl9pPr marL="38862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9pPr>
            </a:lstStyle>
            <a:p>
              <a:pPr algn="l" defTabSz="987530" eaLnBrk="1" hangingPunct="1">
                <a:spcBef>
                  <a:spcPct val="0"/>
                </a:spcBef>
              </a:pPr>
              <a:r>
                <a:rPr lang="en-US" altLang="en-US" sz="1300" b="1" dirty="0">
                  <a:solidFill>
                    <a:schemeClr val="tx1"/>
                  </a:solidFill>
                  <a:sym typeface="Gill Sans" charset="0"/>
                </a:rPr>
                <a:t>769_ASV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31374D-F335-7042-AA6E-944534ECAF53}"/>
                </a:ext>
              </a:extLst>
            </p:cNvPr>
            <p:cNvSpPr/>
            <p:nvPr/>
          </p:nvSpPr>
          <p:spPr bwMode="auto">
            <a:xfrm>
              <a:off x="1126845" y="1248916"/>
              <a:ext cx="129622" cy="127042"/>
            </a:xfrm>
            <a:prstGeom prst="rect">
              <a:avLst/>
            </a:prstGeom>
            <a:solidFill>
              <a:srgbClr val="8F45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7530">
                <a:defRPr/>
              </a:pPr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FCDB28-E94B-7D46-8857-5A2A39E9BAD8}"/>
                </a:ext>
              </a:extLst>
            </p:cNvPr>
            <p:cNvCxnSpPr/>
            <p:nvPr/>
          </p:nvCxnSpPr>
          <p:spPr>
            <a:xfrm flipV="1">
              <a:off x="930565" y="2624444"/>
              <a:ext cx="6991112" cy="2379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D4966B9-C0BB-A444-8370-B98BBF9E6C61}"/>
                </a:ext>
              </a:extLst>
            </p:cNvPr>
            <p:cNvSpPr txBox="1"/>
            <p:nvPr/>
          </p:nvSpPr>
          <p:spPr>
            <a:xfrm>
              <a:off x="892265" y="1731079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D5808FA-7B45-7F48-9DD7-D7134BED2ACC}"/>
                </a:ext>
              </a:extLst>
            </p:cNvPr>
            <p:cNvSpPr txBox="1"/>
            <p:nvPr/>
          </p:nvSpPr>
          <p:spPr>
            <a:xfrm>
              <a:off x="1179413" y="2258049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EEDF41-709E-9543-8855-E99542B103B8}"/>
                </a:ext>
              </a:extLst>
            </p:cNvPr>
            <p:cNvSpPr txBox="1"/>
            <p:nvPr/>
          </p:nvSpPr>
          <p:spPr>
            <a:xfrm>
              <a:off x="1448145" y="2292904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AA14A2C-8667-D947-911D-772D9DB0AE1B}"/>
                </a:ext>
              </a:extLst>
            </p:cNvPr>
            <p:cNvSpPr txBox="1"/>
            <p:nvPr/>
          </p:nvSpPr>
          <p:spPr>
            <a:xfrm>
              <a:off x="1726105" y="237114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40CC0EA-B2BE-DB4D-86A0-D3C853CAC045}"/>
                </a:ext>
              </a:extLst>
            </p:cNvPr>
            <p:cNvSpPr txBox="1"/>
            <p:nvPr/>
          </p:nvSpPr>
          <p:spPr>
            <a:xfrm>
              <a:off x="2010377" y="237490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210ADF-9BB9-1A4A-8766-D1625790749A}"/>
                </a:ext>
              </a:extLst>
            </p:cNvPr>
            <p:cNvSpPr txBox="1"/>
            <p:nvPr/>
          </p:nvSpPr>
          <p:spPr>
            <a:xfrm>
              <a:off x="2281548" y="240860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24C74CB-1C20-014B-8A69-C5517B864DBF}"/>
                </a:ext>
              </a:extLst>
            </p:cNvPr>
            <p:cNvSpPr txBox="1"/>
            <p:nvPr/>
          </p:nvSpPr>
          <p:spPr>
            <a:xfrm>
              <a:off x="2544610" y="2430516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E65DC12-2B5F-1142-BAA5-23B84223219C}"/>
                </a:ext>
              </a:extLst>
            </p:cNvPr>
            <p:cNvSpPr txBox="1"/>
            <p:nvPr/>
          </p:nvSpPr>
          <p:spPr>
            <a:xfrm>
              <a:off x="2842247" y="2442720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8D6813D-850F-EB4F-94A1-21935239D61D}"/>
                </a:ext>
              </a:extLst>
            </p:cNvPr>
            <p:cNvSpPr txBox="1"/>
            <p:nvPr/>
          </p:nvSpPr>
          <p:spPr>
            <a:xfrm>
              <a:off x="3130487" y="2475554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8C2C349-4301-9948-AAA9-7F7293408936}"/>
                </a:ext>
              </a:extLst>
            </p:cNvPr>
            <p:cNvSpPr txBox="1"/>
            <p:nvPr/>
          </p:nvSpPr>
          <p:spPr>
            <a:xfrm>
              <a:off x="3389821" y="248356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DA0D91D-D139-0D45-804B-C818E620EF81}"/>
                </a:ext>
              </a:extLst>
            </p:cNvPr>
            <p:cNvSpPr txBox="1"/>
            <p:nvPr/>
          </p:nvSpPr>
          <p:spPr>
            <a:xfrm>
              <a:off x="3681515" y="25683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04511D5-8FD1-E54A-8670-F7C5021B22A5}"/>
                </a:ext>
              </a:extLst>
            </p:cNvPr>
            <p:cNvSpPr txBox="1"/>
            <p:nvPr/>
          </p:nvSpPr>
          <p:spPr>
            <a:xfrm>
              <a:off x="3952151" y="2581624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01FEAEB-5E8D-3541-9974-B975ADAC84DF}"/>
                </a:ext>
              </a:extLst>
            </p:cNvPr>
            <p:cNvSpPr txBox="1"/>
            <p:nvPr/>
          </p:nvSpPr>
          <p:spPr>
            <a:xfrm>
              <a:off x="5071192" y="2681446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EA4C9EA-32A1-A544-AC16-7A2ECC6FBCE8}"/>
                </a:ext>
              </a:extLst>
            </p:cNvPr>
            <p:cNvSpPr txBox="1"/>
            <p:nvPr/>
          </p:nvSpPr>
          <p:spPr>
            <a:xfrm>
              <a:off x="6195285" y="2744659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SD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818E6C-0102-3D4C-8FBA-B79D4B0105EF}"/>
                </a:ext>
              </a:extLst>
            </p:cNvPr>
            <p:cNvSpPr txBox="1"/>
            <p:nvPr/>
          </p:nvSpPr>
          <p:spPr>
            <a:xfrm>
              <a:off x="4229054" y="2613177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630E80-972F-BD48-83F4-DC1FC9A80BE4}"/>
                </a:ext>
              </a:extLst>
            </p:cNvPr>
            <p:cNvSpPr txBox="1"/>
            <p:nvPr/>
          </p:nvSpPr>
          <p:spPr>
            <a:xfrm>
              <a:off x="4507831" y="2637556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56C07CE-1C4E-8143-9EC6-355E59B62B9A}"/>
                </a:ext>
              </a:extLst>
            </p:cNvPr>
            <p:cNvSpPr txBox="1"/>
            <p:nvPr/>
          </p:nvSpPr>
          <p:spPr>
            <a:xfrm>
              <a:off x="4795223" y="268047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D572ACB-CF06-5249-8B12-31D6ECFBD04D}"/>
                </a:ext>
              </a:extLst>
            </p:cNvPr>
            <p:cNvSpPr txBox="1"/>
            <p:nvPr/>
          </p:nvSpPr>
          <p:spPr>
            <a:xfrm>
              <a:off x="5345630" y="269569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9047BC6-EC65-D145-BCF6-6316629C13DE}"/>
                </a:ext>
              </a:extLst>
            </p:cNvPr>
            <p:cNvSpPr txBox="1"/>
            <p:nvPr/>
          </p:nvSpPr>
          <p:spPr>
            <a:xfrm>
              <a:off x="5636217" y="271182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C1F916F-7E5D-BC43-8D50-8D580536D8A8}"/>
                </a:ext>
              </a:extLst>
            </p:cNvPr>
            <p:cNvSpPr txBox="1"/>
            <p:nvPr/>
          </p:nvSpPr>
          <p:spPr>
            <a:xfrm>
              <a:off x="5899453" y="271182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80D851E-91B2-554E-9524-DC0F90B524FE}"/>
                </a:ext>
              </a:extLst>
            </p:cNvPr>
            <p:cNvSpPr txBox="1"/>
            <p:nvPr/>
          </p:nvSpPr>
          <p:spPr>
            <a:xfrm>
              <a:off x="6462970" y="2752553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1A06FF0-6C16-304A-9F05-5FCC86AFAF67}"/>
                </a:ext>
              </a:extLst>
            </p:cNvPr>
            <p:cNvSpPr txBox="1"/>
            <p:nvPr/>
          </p:nvSpPr>
          <p:spPr>
            <a:xfrm>
              <a:off x="6739752" y="2837404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1A26A60-9832-6341-81F0-6462B54F1DA1}"/>
                </a:ext>
              </a:extLst>
            </p:cNvPr>
            <p:cNvSpPr txBox="1"/>
            <p:nvPr/>
          </p:nvSpPr>
          <p:spPr>
            <a:xfrm>
              <a:off x="7017987" y="3115302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8A6F9FE-E37C-3F4B-93D8-5E57AAECC526}"/>
                </a:ext>
              </a:extLst>
            </p:cNvPr>
            <p:cNvSpPr txBox="1"/>
            <p:nvPr/>
          </p:nvSpPr>
          <p:spPr>
            <a:xfrm>
              <a:off x="7568695" y="3428175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FAB6559-F0AD-5D4C-9978-51974AD8781C}"/>
                </a:ext>
              </a:extLst>
            </p:cNvPr>
            <p:cNvSpPr txBox="1"/>
            <p:nvPr/>
          </p:nvSpPr>
          <p:spPr>
            <a:xfrm>
              <a:off x="7284150" y="3161563"/>
              <a:ext cx="352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C66BE74-7FD2-574A-8555-9F36B74461B7}"/>
                </a:ext>
              </a:extLst>
            </p:cNvPr>
            <p:cNvSpPr/>
            <p:nvPr/>
          </p:nvSpPr>
          <p:spPr>
            <a:xfrm>
              <a:off x="209290" y="1122016"/>
              <a:ext cx="369332" cy="2416305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pPr algn="ctr">
                <a:defRPr sz="1200" b="1" i="0" u="none" strike="noStrike" kern="1200" baseline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r>
                <a:rPr lang="en-US" dirty="0"/>
                <a:t>Best Change in Target Lesions (%)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99C6DB1-1A58-4C4B-88FA-BAA42049F1B0}"/>
                </a:ext>
              </a:extLst>
            </p:cNvPr>
            <p:cNvSpPr/>
            <p:nvPr/>
          </p:nvSpPr>
          <p:spPr bwMode="auto">
            <a:xfrm>
              <a:off x="3220812" y="1248429"/>
              <a:ext cx="128016" cy="12801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7530">
                <a:defRPr/>
              </a:pPr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TextBox 47">
              <a:extLst>
                <a:ext uri="{FF2B5EF4-FFF2-40B4-BE49-F238E27FC236}">
                  <a16:creationId xmlns:a16="http://schemas.microsoft.com/office/drawing/2014/main" id="{61E4325B-799D-5D4C-BE06-346AAB6CB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9939" y="1166243"/>
              <a:ext cx="1828706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spcBef>
                  <a:spcPts val="800"/>
                </a:spcBef>
                <a:defRPr sz="32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1pPr>
              <a:lvl2pPr marL="742950" indent="-285750" algn="ctr" eaLnBrk="0" hangingPunct="0">
                <a:spcBef>
                  <a:spcPts val="700"/>
                </a:spcBef>
                <a:defRPr sz="28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2pPr>
              <a:lvl3pPr marL="1143000" indent="-228600" algn="ctr" eaLnBrk="0" hangingPunct="0">
                <a:spcBef>
                  <a:spcPts val="600"/>
                </a:spcBef>
                <a:defRPr sz="24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3pPr>
              <a:lvl4pPr marL="1600200" indent="-228600" algn="ctr" eaLnBrk="0" hangingPunct="0">
                <a:spcBef>
                  <a:spcPts val="500"/>
                </a:spcBef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4pPr>
              <a:lvl5pPr marL="2057400" indent="-228600" algn="ctr" eaLnBrk="0" hangingPunct="0">
                <a:spcBef>
                  <a:spcPts val="500"/>
                </a:spcBef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5pPr>
              <a:lvl6pPr marL="25146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6pPr>
              <a:lvl7pPr marL="29718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7pPr>
              <a:lvl8pPr marL="34290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8pPr>
              <a:lvl9pPr marL="38862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9pPr>
            </a:lstStyle>
            <a:p>
              <a:pPr algn="l" defTabSz="987530" eaLnBrk="1" hangingPunct="1">
                <a:spcBef>
                  <a:spcPct val="0"/>
                </a:spcBef>
              </a:pPr>
              <a:r>
                <a:rPr lang="en-US" altLang="en-US" sz="1300" b="1" dirty="0">
                  <a:solidFill>
                    <a:schemeClr val="tx1"/>
                  </a:solidFill>
                  <a:sym typeface="Gill Sans" charset="0"/>
                </a:rPr>
                <a:t>Other Exon 20 Insertion</a:t>
              </a:r>
              <a:endParaRPr lang="en-US" altLang="en-US" sz="1300" b="1" strike="sngStrike" dirty="0">
                <a:solidFill>
                  <a:schemeClr val="tx1"/>
                </a:solidFill>
                <a:sym typeface="Gill Sans" charset="0"/>
              </a:endParaRPr>
            </a:p>
          </p:txBody>
        </p:sp>
        <p:sp>
          <p:nvSpPr>
            <p:cNvPr id="72" name="TextBox 43">
              <a:extLst>
                <a:ext uri="{FF2B5EF4-FFF2-40B4-BE49-F238E27FC236}">
                  <a16:creationId xmlns:a16="http://schemas.microsoft.com/office/drawing/2014/main" id="{7084F77A-23F2-284D-9990-97CD3BCBB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2396" y="1166243"/>
              <a:ext cx="827471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spcBef>
                  <a:spcPts val="800"/>
                </a:spcBef>
                <a:defRPr sz="32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1pPr>
              <a:lvl2pPr marL="742950" indent="-285750" algn="ctr" eaLnBrk="0" hangingPunct="0">
                <a:spcBef>
                  <a:spcPts val="700"/>
                </a:spcBef>
                <a:defRPr sz="28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2pPr>
              <a:lvl3pPr marL="1143000" indent="-228600" algn="ctr" eaLnBrk="0" hangingPunct="0">
                <a:spcBef>
                  <a:spcPts val="600"/>
                </a:spcBef>
                <a:defRPr sz="24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3pPr>
              <a:lvl4pPr marL="1600200" indent="-228600" algn="ctr" eaLnBrk="0" hangingPunct="0">
                <a:spcBef>
                  <a:spcPts val="500"/>
                </a:spcBef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4pPr>
              <a:lvl5pPr marL="2057400" indent="-228600" algn="ctr" eaLnBrk="0" hangingPunct="0">
                <a:spcBef>
                  <a:spcPts val="500"/>
                </a:spcBef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5pPr>
              <a:lvl6pPr marL="25146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6pPr>
              <a:lvl7pPr marL="29718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7pPr>
              <a:lvl8pPr marL="34290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8pPr>
              <a:lvl9pPr marL="3886200" indent="-228600" algn="ctr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Calibri" pitchFamily="34" charset="0"/>
                  <a:ea typeface="Heiti SC Light" charset="-122"/>
                  <a:sym typeface="Calibri" pitchFamily="34" charset="0"/>
                </a:defRPr>
              </a:lvl9pPr>
            </a:lstStyle>
            <a:p>
              <a:pPr algn="l" defTabSz="987530" eaLnBrk="1" hangingPunct="1">
                <a:spcBef>
                  <a:spcPct val="0"/>
                </a:spcBef>
              </a:pPr>
              <a:r>
                <a:rPr lang="en-US" altLang="en-US" sz="1300" b="1" dirty="0">
                  <a:solidFill>
                    <a:schemeClr val="tx1"/>
                  </a:solidFill>
                  <a:sym typeface="Gill Sans" charset="0"/>
                </a:rPr>
                <a:t>773_NPH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4A39A9E-C150-8F48-B45C-6C948E5A6976}"/>
                </a:ext>
              </a:extLst>
            </p:cNvPr>
            <p:cNvSpPr/>
            <p:nvPr/>
          </p:nvSpPr>
          <p:spPr bwMode="auto">
            <a:xfrm>
              <a:off x="2109962" y="1248916"/>
              <a:ext cx="129622" cy="12704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7530">
                <a:defRPr/>
              </a:pPr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A39E9CCA-6155-F643-B873-30AE67690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259640"/>
              </p:ext>
            </p:extLst>
          </p:nvPr>
        </p:nvGraphicFramePr>
        <p:xfrm>
          <a:off x="4999826" y="3553078"/>
          <a:ext cx="6943425" cy="14549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737">
                  <a:extLst>
                    <a:ext uri="{9D8B030D-6E8A-4147-A177-3AD203B41FA5}">
                      <a16:colId xmlns:a16="http://schemas.microsoft.com/office/drawing/2014/main" val="776215054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2711759901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2840366051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1786897899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2182734418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3690298613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4023275131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649544221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3840832051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1720845889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614874457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1503143937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1178641503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2141462636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4049656851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2323755449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3770408120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3488546133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718538882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3620183869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688377876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1741121510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1413185674"/>
                    </a:ext>
                  </a:extLst>
                </a:gridCol>
                <a:gridCol w="277737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15994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711105"/>
                  </a:ext>
                </a:extLst>
              </a:tr>
              <a:tr h="15994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934557"/>
                  </a:ext>
                </a:extLst>
              </a:tr>
              <a:tr h="9520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770&gt;GY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773_NPH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773_NPH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770_771&gt;AGH 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769_ASV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769_ASV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770_N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769_ASV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773_PH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773_NPH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763_FQEA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774_HV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773&gt;SNPY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772_PNP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769_ASV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770_NPG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770_H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773_NPH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769_ASV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769_V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770_SVD</a:t>
                      </a:r>
                    </a:p>
                  </a:txBody>
                  <a:tcPr marL="9144" marR="9144" marT="27432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89F50B4D-05CB-9A42-AF53-B628D62AF63A}"/>
              </a:ext>
            </a:extLst>
          </p:cNvPr>
          <p:cNvSpPr txBox="1"/>
          <p:nvPr/>
        </p:nvSpPr>
        <p:spPr>
          <a:xfrm>
            <a:off x="5236466" y="4984585"/>
            <a:ext cx="391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28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Median prior # of therapies 3 (1-7)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Prior EGFR TKI: 5 (18%)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Treatment naïve: 0 (0%)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E8975E5-3998-3040-BA27-07D28F78A945}"/>
              </a:ext>
            </a:extLst>
          </p:cNvPr>
          <p:cNvSpPr txBox="1"/>
          <p:nvPr/>
        </p:nvSpPr>
        <p:spPr>
          <a:xfrm>
            <a:off x="5236466" y="6241426"/>
            <a:ext cx="4602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Confirmed ORR: 43% (12/28)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PFS: 7.3 months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5E6D36-8D73-AF47-9B29-90D5CC652E5B}"/>
              </a:ext>
            </a:extLst>
          </p:cNvPr>
          <p:cNvSpPr txBox="1"/>
          <p:nvPr/>
        </p:nvSpPr>
        <p:spPr>
          <a:xfrm>
            <a:off x="8951790" y="5087263"/>
            <a:ext cx="285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common AEs: diarrhea, nausea, rash</a:t>
            </a:r>
          </a:p>
        </p:txBody>
      </p:sp>
    </p:spTree>
    <p:extLst>
      <p:ext uri="{BB962C8B-B14F-4D97-AF65-F5344CB8AC3E}">
        <p14:creationId xmlns:p14="http://schemas.microsoft.com/office/powerpoint/2010/main" val="247829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256D9-32D1-314D-A40A-0B9FA859DC5F}"/>
              </a:ext>
            </a:extLst>
          </p:cNvPr>
          <p:cNvSpPr txBox="1"/>
          <p:nvPr/>
        </p:nvSpPr>
        <p:spPr>
          <a:xfrm>
            <a:off x="268236" y="252899"/>
            <a:ext cx="11558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Osimertinib in EGFR exon 20 mutant NSCLC: </a:t>
            </a:r>
            <a:b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 ECOG-ACRIN 5162 study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4A323-9021-FD46-9A99-F528648B1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980" y="1337021"/>
            <a:ext cx="5791200" cy="4979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AF852-10FB-6342-A5AF-7E1109906E14}"/>
              </a:ext>
            </a:extLst>
          </p:cNvPr>
          <p:cNvSpPr txBox="1"/>
          <p:nvPr/>
        </p:nvSpPr>
        <p:spPr>
          <a:xfrm>
            <a:off x="268235" y="3324704"/>
            <a:ext cx="391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21 (4 ineligible)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Median prior # of therapies 2 (1-3)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Prior EGFR TKI: NR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Treatment naïve: 0 (0%)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02E7E-2675-B749-90AC-093A2DE6C8C2}"/>
              </a:ext>
            </a:extLst>
          </p:cNvPr>
          <p:cNvSpPr txBox="1"/>
          <p:nvPr/>
        </p:nvSpPr>
        <p:spPr>
          <a:xfrm>
            <a:off x="268235" y="4751982"/>
            <a:ext cx="4602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Confirmed ORR: 24% (4/17)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PFS: 9.6  months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F3417-6439-AD41-B307-E695B2ECC0D2}"/>
              </a:ext>
            </a:extLst>
          </p:cNvPr>
          <p:cNvSpPr txBox="1"/>
          <p:nvPr/>
        </p:nvSpPr>
        <p:spPr>
          <a:xfrm>
            <a:off x="5023104" y="6413919"/>
            <a:ext cx="631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common AEs: diarrhea, fatigue and platelet decrease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7BAF8-D2B8-F24C-BC37-D7F0166B34FD}"/>
              </a:ext>
            </a:extLst>
          </p:cNvPr>
          <p:cNvSpPr txBox="1"/>
          <p:nvPr/>
        </p:nvSpPr>
        <p:spPr>
          <a:xfrm>
            <a:off x="85355" y="6420435"/>
            <a:ext cx="365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Piotrowska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ASCO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74716-7D82-3549-BA77-8782DA3482E4}"/>
              </a:ext>
            </a:extLst>
          </p:cNvPr>
          <p:cNvSpPr txBox="1"/>
          <p:nvPr/>
        </p:nvSpPr>
        <p:spPr>
          <a:xfrm>
            <a:off x="268235" y="1706301"/>
            <a:ext cx="475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Osimertinib used at 160 mg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Preclinically more likely to be effective against exon 20 mutants</a:t>
            </a:r>
          </a:p>
        </p:txBody>
      </p:sp>
    </p:spTree>
    <p:extLst>
      <p:ext uri="{BB962C8B-B14F-4D97-AF65-F5344CB8AC3E}">
        <p14:creationId xmlns:p14="http://schemas.microsoft.com/office/powerpoint/2010/main" val="1642967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>
            <a:extLst>
              <a:ext uri="{FF2B5EF4-FFF2-40B4-BE49-F238E27FC236}">
                <a16:creationId xmlns:a16="http://schemas.microsoft.com/office/drawing/2014/main" id="{EC61C280-88F0-3C4F-B1AB-C4C2782ECB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69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>
            <a:extLst>
              <a:ext uri="{FF2B5EF4-FFF2-40B4-BE49-F238E27FC236}">
                <a16:creationId xmlns:a16="http://schemas.microsoft.com/office/drawing/2014/main" id="{252F7B1C-0510-3E46-85D3-E6B77260F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DEEF8-7D00-724E-99B5-E17C9BCAF5E0}"/>
              </a:ext>
            </a:extLst>
          </p:cNvPr>
          <p:cNvSpPr txBox="1"/>
          <p:nvPr/>
        </p:nvSpPr>
        <p:spPr>
          <a:xfrm>
            <a:off x="536713" y="188845"/>
            <a:ext cx="10988201" cy="65598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noAutofit/>
          </a:bodyPr>
          <a:lstStyle/>
          <a:p>
            <a:r>
              <a:rPr lang="en-US" sz="2600" b="1" dirty="0">
                <a:solidFill>
                  <a:srgbClr val="11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ADAURA primary endpoint: DFS in patients with stage II/IIIA disease</a:t>
            </a:r>
          </a:p>
        </p:txBody>
      </p:sp>
    </p:spTree>
    <p:extLst>
      <p:ext uri="{BB962C8B-B14F-4D97-AF65-F5344CB8AC3E}">
        <p14:creationId xmlns:p14="http://schemas.microsoft.com/office/powerpoint/2010/main" val="406127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095A5-D003-D74B-938A-ACEDF5BD5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line therapy for advanced EGFR-mutant NSCLC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Resistance to first line Osimertinib and treatment strategies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EGFR exon 20 mutant NSCLC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Adjuvant EGFR inhibitor therapy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A49550-A660-394C-ADEE-D423523C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EGFR Mutation Positive Non-Small Cell Lung Cancer</a:t>
            </a:r>
          </a:p>
        </p:txBody>
      </p:sp>
    </p:spTree>
    <p:extLst>
      <p:ext uri="{BB962C8B-B14F-4D97-AF65-F5344CB8AC3E}">
        <p14:creationId xmlns:p14="http://schemas.microsoft.com/office/powerpoint/2010/main" val="771959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>
            <a:extLst>
              <a:ext uri="{FF2B5EF4-FFF2-40B4-BE49-F238E27FC236}">
                <a16:creationId xmlns:a16="http://schemas.microsoft.com/office/drawing/2014/main" id="{C1CEAB2A-4F98-364E-A9AA-863D734CD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9DDFCF-9343-D741-9FA2-D8CF7D1507DE}"/>
              </a:ext>
            </a:extLst>
          </p:cNvPr>
          <p:cNvSpPr txBox="1"/>
          <p:nvPr/>
        </p:nvSpPr>
        <p:spPr>
          <a:xfrm>
            <a:off x="536713" y="188845"/>
            <a:ext cx="10988201" cy="65598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noAutofit/>
          </a:bodyPr>
          <a:lstStyle/>
          <a:p>
            <a:r>
              <a:rPr lang="en-US" sz="2600" b="1" dirty="0">
                <a:solidFill>
                  <a:srgbClr val="11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ADAURA: DFS by stage</a:t>
            </a:r>
          </a:p>
        </p:txBody>
      </p:sp>
    </p:spTree>
    <p:extLst>
      <p:ext uri="{BB962C8B-B14F-4D97-AF65-F5344CB8AC3E}">
        <p14:creationId xmlns:p14="http://schemas.microsoft.com/office/powerpoint/2010/main" val="1679501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8FA7CC-4DB3-434C-B384-073AEE68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1399E-0B08-DB45-83A7-C984B89E1BD8}"/>
              </a:ext>
            </a:extLst>
          </p:cNvPr>
          <p:cNvSpPr txBox="1"/>
          <p:nvPr/>
        </p:nvSpPr>
        <p:spPr>
          <a:xfrm>
            <a:off x="496956" y="337930"/>
            <a:ext cx="10988201" cy="655982"/>
          </a:xfrm>
          <a:prstGeom prst="rect">
            <a:avLst/>
          </a:prstGeom>
          <a:solidFill>
            <a:srgbClr val="12457B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CTONG 1104: ADJUVANT study design (NCT01405079)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9BE0A4-6686-0843-BC23-6C14778FF1F2}"/>
              </a:ext>
            </a:extLst>
          </p:cNvPr>
          <p:cNvSpPr txBox="1"/>
          <p:nvPr/>
        </p:nvSpPr>
        <p:spPr>
          <a:xfrm>
            <a:off x="1055077" y="5087814"/>
            <a:ext cx="2954216" cy="304801"/>
          </a:xfrm>
          <a:prstGeom prst="rect">
            <a:avLst/>
          </a:prstGeom>
          <a:solidFill>
            <a:srgbClr val="13467B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6 months after 3 years</a:t>
            </a:r>
          </a:p>
        </p:txBody>
      </p:sp>
    </p:spTree>
    <p:extLst>
      <p:ext uri="{BB962C8B-B14F-4D97-AF65-F5344CB8AC3E}">
        <p14:creationId xmlns:p14="http://schemas.microsoft.com/office/powerpoint/2010/main" val="2754256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5F0440-A7FB-9843-8B8D-89EB2E35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21B213-81F8-0A49-9D6C-982575171406}"/>
              </a:ext>
            </a:extLst>
          </p:cNvPr>
          <p:cNvSpPr txBox="1"/>
          <p:nvPr/>
        </p:nvSpPr>
        <p:spPr>
          <a:xfrm>
            <a:off x="496956" y="337930"/>
            <a:ext cx="10988201" cy="655982"/>
          </a:xfrm>
          <a:prstGeom prst="rect">
            <a:avLst/>
          </a:prstGeom>
          <a:solidFill>
            <a:srgbClr val="12457B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CTONG 1104: Updated 3-year &amp; 5-year DFS rate</a:t>
            </a:r>
          </a:p>
        </p:txBody>
      </p:sp>
    </p:spTree>
    <p:extLst>
      <p:ext uri="{BB962C8B-B14F-4D97-AF65-F5344CB8AC3E}">
        <p14:creationId xmlns:p14="http://schemas.microsoft.com/office/powerpoint/2010/main" val="1179925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Overall survival (ITT population)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BA5C8-FD81-7841-8C42-4256620709EB}"/>
              </a:ext>
            </a:extLst>
          </p:cNvPr>
          <p:cNvSpPr txBox="1"/>
          <p:nvPr/>
        </p:nvSpPr>
        <p:spPr>
          <a:xfrm>
            <a:off x="496956" y="159025"/>
            <a:ext cx="10988201" cy="655982"/>
          </a:xfrm>
          <a:prstGeom prst="rect">
            <a:avLst/>
          </a:prstGeom>
          <a:solidFill>
            <a:srgbClr val="12457B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CTONG 1104: Overall survival (ITT population)</a:t>
            </a:r>
          </a:p>
        </p:txBody>
      </p:sp>
    </p:spTree>
    <p:extLst>
      <p:ext uri="{BB962C8B-B14F-4D97-AF65-F5344CB8AC3E}">
        <p14:creationId xmlns:p14="http://schemas.microsoft.com/office/powerpoint/2010/main" val="336398808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026DF-D8CE-6745-81B2-CF69179F5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512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1FDAE-1E51-F34C-9EAB-DE78E1AFF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418" y="1438526"/>
            <a:ext cx="9752635" cy="4351338"/>
          </a:xfrm>
        </p:spPr>
        <p:txBody>
          <a:bodyPr>
            <a:noAutofit/>
          </a:bodyPr>
          <a:lstStyle/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54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female; limited former smoker, presented with progressive cough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CT scan shows LUL lesion with lymphangitic spread; contralateral lung nodules and thoracic spine lesions. Brain MRI reveals 8 small brain lesions without associated edema.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CT guided biopsy reveals adenocarcinoma; genotyping demonstrates an EGFR exon 19 deletion mutation.  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You are seeing her as an initial consult</a:t>
            </a:r>
          </a:p>
        </p:txBody>
      </p:sp>
    </p:spTree>
    <p:extLst>
      <p:ext uri="{BB962C8B-B14F-4D97-AF65-F5344CB8AC3E}">
        <p14:creationId xmlns:p14="http://schemas.microsoft.com/office/powerpoint/2010/main" val="2672428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E378A-095B-8840-8444-D9270A2E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EB64F-D2FF-C044-822D-C110600C2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107" y="1929797"/>
            <a:ext cx="9775785" cy="4351338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started on first line Osimertinib; cough improved quickly and disappeared after 2 weeks of treatment. Brain MRI shows resolution of brain lesions. 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is tolerating Osimertinib without side effects. 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returns for follow up asking if there is something more that could be done in addition to Osimertinib. </a:t>
            </a:r>
          </a:p>
        </p:txBody>
      </p:sp>
    </p:spTree>
    <p:extLst>
      <p:ext uri="{BB962C8B-B14F-4D97-AF65-F5344CB8AC3E}">
        <p14:creationId xmlns:p14="http://schemas.microsoft.com/office/powerpoint/2010/main" val="2983069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60C3F-DBB7-6144-A1BE-DAC46175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545" y="1860349"/>
            <a:ext cx="9752635" cy="4351338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continues on Osimertinib for 2 years. Follow up CT scanning demonstrates growth in the LUL lesion and in the bone metastases. Brain MRI is stable.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Repeat biopsy of the LUL lesions reveals the original EGFR exon 19 deletion but not other targetable alterations. 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returns to discuss the next treatment option.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187744-F049-B246-9846-5D4D4814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 continued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64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215C-6A51-534B-9D19-6C666AB2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4BDF5-9B1D-5B40-A665-9CF21796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076727" cy="4576763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male never smoker presents with 3 months of back pain. MRI of the lumbar spine reveals a mass in L1 extending into the epidural space. Additional imaging demonstrates a right sided lung mass, liver and adrenal metastases. Brain MRI does not reveal metastases.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biopsy of the lesion is performed which shows adenocarcinoma. He receives palliative radiation to the lesion. 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You send the biopsy for NGS but it is taking a while. The patient would like to start on systemic treatment.  </a:t>
            </a:r>
          </a:p>
        </p:txBody>
      </p:sp>
    </p:spTree>
    <p:extLst>
      <p:ext uri="{BB962C8B-B14F-4D97-AF65-F5344CB8AC3E}">
        <p14:creationId xmlns:p14="http://schemas.microsoft.com/office/powerpoint/2010/main" val="2525734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3B8F-4AC0-8544-949A-C40D91B48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F0C21-173A-B94D-8080-D29502204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395" y="1825625"/>
            <a:ext cx="9926256" cy="4351338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Patient starts treatment with carboplatin/pemetrexed. He has a PR that lasts for 6 months.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Genotyping reveals an EGFR exon 20 insertion mutation.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 starts on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afatinib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but develops progression within a few months.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 returns to see you for consideration of the next treatment.</a:t>
            </a:r>
          </a:p>
        </p:txBody>
      </p:sp>
    </p:spTree>
    <p:extLst>
      <p:ext uri="{BB962C8B-B14F-4D97-AF65-F5344CB8AC3E}">
        <p14:creationId xmlns:p14="http://schemas.microsoft.com/office/powerpoint/2010/main" val="78441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C6A0-2B22-B94D-A178-11D5F08B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465"/>
            <a:ext cx="10515600" cy="121519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81AD3-B11E-154B-A96E-D72165C4B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39433"/>
            <a:ext cx="10134600" cy="5040270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woman with known stage IV EGFR L858R mutant NSCLC.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Received first line erlotinib/ramucirumab; had sustained PR but now has progression.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Repeat tumor biopsy demonstrates EGFR L858R but no T790M. Plasma NGS analysis reveals EGFR L858R and T790M. 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receives treatment with Osimertinib; has PR but develops progression 10 months after treatment and is inquiring about the next line of therapy.    </a:t>
            </a:r>
          </a:p>
        </p:txBody>
      </p:sp>
    </p:spTree>
    <p:extLst>
      <p:ext uri="{BB962C8B-B14F-4D97-AF65-F5344CB8AC3E}">
        <p14:creationId xmlns:p14="http://schemas.microsoft.com/office/powerpoint/2010/main" val="47642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A7E001-0000-CA48-AC70-ABC160233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7" t="6313" r="8053" b="3365"/>
          <a:stretch/>
        </p:blipFill>
        <p:spPr>
          <a:xfrm>
            <a:off x="6318191" y="1469985"/>
            <a:ext cx="5506905" cy="364602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5B961CE-60A0-B840-B01C-F50C033B0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16578" r="51069" b="58581"/>
          <a:stretch/>
        </p:blipFill>
        <p:spPr bwMode="auto">
          <a:xfrm>
            <a:off x="367748" y="2414383"/>
            <a:ext cx="4988882" cy="281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2D51A-E513-8A40-AF64-A07C81334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2682" r="51070" b="83190"/>
          <a:stretch/>
        </p:blipFill>
        <p:spPr bwMode="auto">
          <a:xfrm>
            <a:off x="2609023" y="1502279"/>
            <a:ext cx="4051478" cy="124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BAABA8-CE84-0F44-A946-0237DD76A5FE}"/>
              </a:ext>
            </a:extLst>
          </p:cNvPr>
          <p:cNvSpPr/>
          <p:nvPr/>
        </p:nvSpPr>
        <p:spPr>
          <a:xfrm>
            <a:off x="83448" y="6434795"/>
            <a:ext cx="5190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Soria et al. NEJM 2018;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Ramalingam et al. NEJM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5932A-310C-6D46-83E2-B496FAF91A87}"/>
              </a:ext>
            </a:extLst>
          </p:cNvPr>
          <p:cNvSpPr txBox="1"/>
          <p:nvPr/>
        </p:nvSpPr>
        <p:spPr>
          <a:xfrm>
            <a:off x="1683426" y="5363442"/>
            <a:ext cx="3240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Progression Free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121CE7-BFFD-674C-98EC-8776D3E5A843}"/>
              </a:ext>
            </a:extLst>
          </p:cNvPr>
          <p:cNvSpPr txBox="1"/>
          <p:nvPr/>
        </p:nvSpPr>
        <p:spPr>
          <a:xfrm>
            <a:off x="8121632" y="5231350"/>
            <a:ext cx="2932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Overall Survival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B0E60-0C5D-4642-B4E0-1957534BD4F1}"/>
              </a:ext>
            </a:extLst>
          </p:cNvPr>
          <p:cNvSpPr txBox="1"/>
          <p:nvPr/>
        </p:nvSpPr>
        <p:spPr>
          <a:xfrm>
            <a:off x="894522" y="384209"/>
            <a:ext cx="10664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Osimertinib vs. Standard of Gefitinib/Erlotinib – FLAURA trial</a:t>
            </a:r>
          </a:p>
        </p:txBody>
      </p:sp>
    </p:spTree>
    <p:extLst>
      <p:ext uri="{BB962C8B-B14F-4D97-AF65-F5344CB8AC3E}">
        <p14:creationId xmlns:p14="http://schemas.microsoft.com/office/powerpoint/2010/main" val="89341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F58EA3B2-E8B9-8D4F-89A5-C7A81A4A0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445" r="50749" b="55793"/>
          <a:stretch/>
        </p:blipFill>
        <p:spPr bwMode="auto">
          <a:xfrm>
            <a:off x="2318042" y="907632"/>
            <a:ext cx="3950208" cy="234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58EA3B2-E8B9-8D4F-89A5-C7A81A4A0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47571" r="50749" b="43663"/>
          <a:stretch/>
        </p:blipFill>
        <p:spPr bwMode="auto">
          <a:xfrm>
            <a:off x="2318042" y="3406129"/>
            <a:ext cx="3950208" cy="53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9FB8E9-3B53-B243-B26F-53A7A9463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58578" r="47893" b="1018"/>
          <a:stretch/>
        </p:blipFill>
        <p:spPr bwMode="auto">
          <a:xfrm>
            <a:off x="6466924" y="1082886"/>
            <a:ext cx="3751534" cy="244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011FD3-7932-CE4A-9CD7-3B8DD0820F59}"/>
              </a:ext>
            </a:extLst>
          </p:cNvPr>
          <p:cNvSpPr txBox="1">
            <a:spLocks/>
          </p:cNvSpPr>
          <p:nvPr/>
        </p:nvSpPr>
        <p:spPr>
          <a:xfrm>
            <a:off x="1992376" y="176223"/>
            <a:ext cx="8280400" cy="56928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B7C1056-40F0-B347-8A9C-7712970EB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11256" r="2224" b="3325"/>
          <a:stretch/>
        </p:blipFill>
        <p:spPr bwMode="auto">
          <a:xfrm>
            <a:off x="2396219" y="4067281"/>
            <a:ext cx="7876557" cy="211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2254" y="133662"/>
            <a:ext cx="11880574" cy="7646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FLAURA: Osimertinib brain penetration associated with improved </a:t>
            </a:r>
            <a:b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CNS efficacy vs.</a:t>
            </a:r>
            <a:r>
              <a:rPr lang="en-GB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en-GB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EGFR-TKI</a:t>
            </a:r>
            <a:r>
              <a:rPr lang="en-US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b="1" dirty="0">
              <a:solidFill>
                <a:srgbClr val="941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9472" y="6436845"/>
            <a:ext cx="5811050" cy="421155"/>
          </a:xfrm>
        </p:spPr>
        <p:txBody>
          <a:bodyPr>
            <a:noAutofit/>
          </a:bodyPr>
          <a:lstStyle/>
          <a:p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Reungwetwattana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T, et al. </a:t>
            </a:r>
            <a:r>
              <a:rPr lang="fi-FI" sz="1600" i="1" dirty="0">
                <a:latin typeface="Arial" panose="020B0604020202020204" pitchFamily="34" charset="0"/>
                <a:cs typeface="Arial" panose="020B0604020202020204" pitchFamily="34" charset="0"/>
              </a:rPr>
              <a:t>J Clin Oncol 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2018;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36:3290–3297.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5CF8D-16FE-4FAB-84FE-5AFFE39FC0BD}"/>
              </a:ext>
            </a:extLst>
          </p:cNvPr>
          <p:cNvSpPr txBox="1"/>
          <p:nvPr/>
        </p:nvSpPr>
        <p:spPr>
          <a:xfrm>
            <a:off x="3896184" y="3938547"/>
            <a:ext cx="1541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Osimertinib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5CF8D-16FE-4FAB-84FE-5AFFE39FC0BD}"/>
              </a:ext>
            </a:extLst>
          </p:cNvPr>
          <p:cNvSpPr txBox="1"/>
          <p:nvPr/>
        </p:nvSpPr>
        <p:spPr>
          <a:xfrm>
            <a:off x="7700644" y="3951100"/>
            <a:ext cx="2192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EGFR-TKI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58EA3B2-E8B9-8D4F-89A5-C7A81A4A0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44339" r="65782" b="52482"/>
          <a:stretch/>
        </p:blipFill>
        <p:spPr bwMode="auto">
          <a:xfrm>
            <a:off x="5804168" y="3256675"/>
            <a:ext cx="596767" cy="19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18659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659CFE1-3DA6-4429-919D-4DC739D7EC54}"/>
              </a:ext>
            </a:extLst>
          </p:cNvPr>
          <p:cNvSpPr txBox="1"/>
          <p:nvPr/>
        </p:nvSpPr>
        <p:spPr>
          <a:xfrm>
            <a:off x="488724" y="4982212"/>
            <a:ext cx="31024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Stratification factors: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Sex, geographic region (East Asia vs. other), EGFR status (Ex19del vs. L858R) and EGFR testing method</a:t>
            </a:r>
          </a:p>
        </p:txBody>
      </p: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id="{218308F6-4663-406D-8A85-65D6D380661E}"/>
              </a:ext>
            </a:extLst>
          </p:cNvPr>
          <p:cNvSpPr/>
          <p:nvPr/>
        </p:nvSpPr>
        <p:spPr>
          <a:xfrm>
            <a:off x="4615940" y="2021924"/>
            <a:ext cx="4166585" cy="1249385"/>
          </a:xfrm>
          <a:prstGeom prst="roundRect">
            <a:avLst>
              <a:gd name="adj" fmla="val 15252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Erlotinib 150 mg/day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ramucirumab 10 mg/kg Q2W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(n=224)</a:t>
            </a:r>
          </a:p>
        </p:txBody>
      </p:sp>
      <p:sp>
        <p:nvSpPr>
          <p:cNvPr id="53" name="Rounded Rectangle 16">
            <a:extLst>
              <a:ext uri="{FF2B5EF4-FFF2-40B4-BE49-F238E27FC236}">
                <a16:creationId xmlns:a16="http://schemas.microsoft.com/office/drawing/2014/main" id="{4EFF2D21-F847-4D9E-8512-FDD68F87E629}"/>
              </a:ext>
            </a:extLst>
          </p:cNvPr>
          <p:cNvSpPr/>
          <p:nvPr/>
        </p:nvSpPr>
        <p:spPr>
          <a:xfrm>
            <a:off x="4615940" y="3708129"/>
            <a:ext cx="4166585" cy="1249385"/>
          </a:xfrm>
          <a:prstGeom prst="roundRect">
            <a:avLst>
              <a:gd name="adj" fmla="val 15252"/>
            </a:avLst>
          </a:prstGeom>
          <a:solidFill>
            <a:srgbClr val="68D1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Erlotinib 150 mg/day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placebo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(n=225)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8C6D1D-741A-4DE5-A9DA-7D331766BECF}"/>
              </a:ext>
            </a:extLst>
          </p:cNvPr>
          <p:cNvSpPr txBox="1"/>
          <p:nvPr/>
        </p:nvSpPr>
        <p:spPr>
          <a:xfrm>
            <a:off x="8975670" y="1954125"/>
            <a:ext cx="2788940" cy="3135392"/>
          </a:xfrm>
          <a:prstGeom prst="roundRect">
            <a:avLst>
              <a:gd name="adj" fmla="val 6711"/>
            </a:avLst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endpoints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Exploratory endpoint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348097-38E3-4C81-A4B2-B06A720ACBCB}"/>
              </a:ext>
            </a:extLst>
          </p:cNvPr>
          <p:cNvSpPr txBox="1"/>
          <p:nvPr/>
        </p:nvSpPr>
        <p:spPr>
          <a:xfrm>
            <a:off x="3591148" y="37923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371D721-00CE-40C5-9CF7-7F327B2E742F}"/>
              </a:ext>
            </a:extLst>
          </p:cNvPr>
          <p:cNvSpPr/>
          <p:nvPr/>
        </p:nvSpPr>
        <p:spPr>
          <a:xfrm>
            <a:off x="3563697" y="3203076"/>
            <a:ext cx="589280" cy="58928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3C61968-BAE7-4A6C-AC0A-80BDFF6CD52A}"/>
              </a:ext>
            </a:extLst>
          </p:cNvPr>
          <p:cNvCxnSpPr>
            <a:cxnSpLocks/>
          </p:cNvCxnSpPr>
          <p:nvPr/>
        </p:nvCxnSpPr>
        <p:spPr>
          <a:xfrm>
            <a:off x="3275412" y="3497716"/>
            <a:ext cx="274320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26">
            <a:extLst>
              <a:ext uri="{FF2B5EF4-FFF2-40B4-BE49-F238E27FC236}">
                <a16:creationId xmlns:a16="http://schemas.microsoft.com/office/drawing/2014/main" id="{8AE5521D-BF6C-4556-9A61-5E8BCD7B858D}"/>
              </a:ext>
            </a:extLst>
          </p:cNvPr>
          <p:cNvSpPr/>
          <p:nvPr/>
        </p:nvSpPr>
        <p:spPr>
          <a:xfrm>
            <a:off x="4428239" y="2646616"/>
            <a:ext cx="187701" cy="1719635"/>
          </a:xfrm>
          <a:custGeom>
            <a:avLst/>
            <a:gdLst>
              <a:gd name="connsiteX0" fmla="*/ 0 w 400896"/>
              <a:gd name="connsiteY0" fmla="*/ 0 h 2260315"/>
              <a:gd name="connsiteX1" fmla="*/ 400896 w 400896"/>
              <a:gd name="connsiteY1" fmla="*/ 0 h 2260315"/>
              <a:gd name="connsiteX2" fmla="*/ 400896 w 400896"/>
              <a:gd name="connsiteY2" fmla="*/ 2260315 h 2260315"/>
              <a:gd name="connsiteX3" fmla="*/ 0 w 400896"/>
              <a:gd name="connsiteY3" fmla="*/ 2260315 h 2260315"/>
              <a:gd name="connsiteX4" fmla="*/ 0 w 400896"/>
              <a:gd name="connsiteY4" fmla="*/ 0 h 2260315"/>
              <a:gd name="connsiteX0" fmla="*/ 0 w 400896"/>
              <a:gd name="connsiteY0" fmla="*/ 0 h 2260315"/>
              <a:gd name="connsiteX1" fmla="*/ 400896 w 400896"/>
              <a:gd name="connsiteY1" fmla="*/ 0 h 2260315"/>
              <a:gd name="connsiteX2" fmla="*/ 400896 w 400896"/>
              <a:gd name="connsiteY2" fmla="*/ 937542 h 2260315"/>
              <a:gd name="connsiteX3" fmla="*/ 400896 w 400896"/>
              <a:gd name="connsiteY3" fmla="*/ 2260315 h 2260315"/>
              <a:gd name="connsiteX4" fmla="*/ 0 w 400896"/>
              <a:gd name="connsiteY4" fmla="*/ 2260315 h 2260315"/>
              <a:gd name="connsiteX5" fmla="*/ 0 w 400896"/>
              <a:gd name="connsiteY5" fmla="*/ 0 h 2260315"/>
              <a:gd name="connsiteX0" fmla="*/ 400896 w 492336"/>
              <a:gd name="connsiteY0" fmla="*/ 937542 h 2260315"/>
              <a:gd name="connsiteX1" fmla="*/ 400896 w 492336"/>
              <a:gd name="connsiteY1" fmla="*/ 2260315 h 2260315"/>
              <a:gd name="connsiteX2" fmla="*/ 0 w 492336"/>
              <a:gd name="connsiteY2" fmla="*/ 2260315 h 2260315"/>
              <a:gd name="connsiteX3" fmla="*/ 0 w 492336"/>
              <a:gd name="connsiteY3" fmla="*/ 0 h 2260315"/>
              <a:gd name="connsiteX4" fmla="*/ 400896 w 492336"/>
              <a:gd name="connsiteY4" fmla="*/ 0 h 2260315"/>
              <a:gd name="connsiteX5" fmla="*/ 492336 w 492336"/>
              <a:gd name="connsiteY5" fmla="*/ 1028982 h 2260315"/>
              <a:gd name="connsiteX0" fmla="*/ 400896 w 400896"/>
              <a:gd name="connsiteY0" fmla="*/ 937542 h 2260315"/>
              <a:gd name="connsiteX1" fmla="*/ 400896 w 400896"/>
              <a:gd name="connsiteY1" fmla="*/ 2260315 h 2260315"/>
              <a:gd name="connsiteX2" fmla="*/ 0 w 400896"/>
              <a:gd name="connsiteY2" fmla="*/ 2260315 h 2260315"/>
              <a:gd name="connsiteX3" fmla="*/ 0 w 400896"/>
              <a:gd name="connsiteY3" fmla="*/ 0 h 2260315"/>
              <a:gd name="connsiteX4" fmla="*/ 400896 w 400896"/>
              <a:gd name="connsiteY4" fmla="*/ 0 h 2260315"/>
              <a:gd name="connsiteX0" fmla="*/ 400896 w 400896"/>
              <a:gd name="connsiteY0" fmla="*/ 2260315 h 2260315"/>
              <a:gd name="connsiteX1" fmla="*/ 0 w 400896"/>
              <a:gd name="connsiteY1" fmla="*/ 2260315 h 2260315"/>
              <a:gd name="connsiteX2" fmla="*/ 0 w 400896"/>
              <a:gd name="connsiteY2" fmla="*/ 0 h 2260315"/>
              <a:gd name="connsiteX3" fmla="*/ 400896 w 400896"/>
              <a:gd name="connsiteY3" fmla="*/ 0 h 226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896" h="2260315">
                <a:moveTo>
                  <a:pt x="400896" y="2260315"/>
                </a:moveTo>
                <a:lnTo>
                  <a:pt x="0" y="2260315"/>
                </a:lnTo>
                <a:lnTo>
                  <a:pt x="0" y="0"/>
                </a:lnTo>
                <a:lnTo>
                  <a:pt x="400896" y="0"/>
                </a:lnTo>
              </a:path>
            </a:pathLst>
          </a:custGeom>
          <a:noFill/>
          <a:ln w="19050">
            <a:solidFill>
              <a:schemeClr val="tx2"/>
            </a:solidFill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C3B29D-2332-4C52-85D9-ABD7B9E45847}"/>
              </a:ext>
            </a:extLst>
          </p:cNvPr>
          <p:cNvCxnSpPr>
            <a:cxnSpLocks/>
            <a:endCxn id="56" idx="6"/>
          </p:cNvCxnSpPr>
          <p:nvPr/>
        </p:nvCxnSpPr>
        <p:spPr>
          <a:xfrm flipH="1">
            <a:off x="4152977" y="3497716"/>
            <a:ext cx="275262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B126446-92B0-7E4D-A0C3-6B034D6CB9BE}"/>
              </a:ext>
            </a:extLst>
          </p:cNvPr>
          <p:cNvSpPr/>
          <p:nvPr/>
        </p:nvSpPr>
        <p:spPr>
          <a:xfrm>
            <a:off x="4330553" y="5032176"/>
            <a:ext cx="4645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30051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until progression or unacceptable toxicity</a:t>
            </a:r>
            <a:endParaRPr kumimoji="0" lang="en-GB" sz="1400" b="0" i="0" u="none" strike="noStrike" kern="1200" cap="none" spc="0" normalizeH="0" baseline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23B0FAC6-2556-0042-BB04-98252397FCE0}"/>
              </a:ext>
            </a:extLst>
          </p:cNvPr>
          <p:cNvSpPr/>
          <p:nvPr/>
        </p:nvSpPr>
        <p:spPr>
          <a:xfrm>
            <a:off x="451774" y="2063051"/>
            <a:ext cx="2793750" cy="1436890"/>
          </a:xfrm>
          <a:prstGeom prst="round2SameRect">
            <a:avLst>
              <a:gd name="adj1" fmla="val 7061"/>
              <a:gd name="adj2" fmla="val 0"/>
            </a:avLst>
          </a:prstGeom>
          <a:solidFill>
            <a:srgbClr val="3F4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t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inclusion criteria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 IV NSCLC 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EGFRm (Ex19del or L858R)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ECOG PS 0–1</a:t>
            </a:r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3F7C78E8-A123-5A42-B999-9312A695F6E8}"/>
              </a:ext>
            </a:extLst>
          </p:cNvPr>
          <p:cNvSpPr/>
          <p:nvPr/>
        </p:nvSpPr>
        <p:spPr>
          <a:xfrm rot="10800000">
            <a:off x="451774" y="3497911"/>
            <a:ext cx="2793750" cy="1436890"/>
          </a:xfrm>
          <a:prstGeom prst="round2SameRect">
            <a:avLst>
              <a:gd name="adj1" fmla="val 7061"/>
              <a:gd name="adj2" fmla="val 0"/>
            </a:avLst>
          </a:prstGeom>
          <a:solidFill>
            <a:srgbClr val="67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08A036-F2C6-694B-BC7C-CFD1E268811B}"/>
              </a:ext>
            </a:extLst>
          </p:cNvPr>
          <p:cNvSpPr/>
          <p:nvPr/>
        </p:nvSpPr>
        <p:spPr>
          <a:xfrm>
            <a:off x="462324" y="3510374"/>
            <a:ext cx="27780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exclusion criteria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T790M EGFR mutation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treatment with EGFR-TKI or chemotherapy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Brain metastases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8724" y="503331"/>
            <a:ext cx="11118574" cy="1137428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RELAY</a:t>
            </a:r>
            <a:r>
              <a:rPr lang="en-GB" sz="2800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randomised, double-blind study of erlotinib in combination with ramucirumab or placebo in previously untreated patients with metastatic EGFRm NSCLC</a:t>
            </a:r>
            <a:br>
              <a:rPr lang="en-GB" sz="28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solidFill>
                <a:srgbClr val="941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60" y="6506380"/>
            <a:ext cx="3695777" cy="33279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Nakagawa et al. Lancet Oncol 2019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53DCAA-7537-1943-ACD3-D2A039745FC7}"/>
              </a:ext>
            </a:extLst>
          </p:cNvPr>
          <p:cNvGraphicFramePr>
            <a:graphicFrameLocks noGrp="1"/>
          </p:cNvGraphicFramePr>
          <p:nvPr/>
        </p:nvGraphicFramePr>
        <p:xfrm>
          <a:off x="141027" y="4864289"/>
          <a:ext cx="5810392" cy="562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127">
                  <a:extLst>
                    <a:ext uri="{9D8B030D-6E8A-4147-A177-3AD203B41FA5}">
                      <a16:colId xmlns:a16="http://schemas.microsoft.com/office/drawing/2014/main" val="3691499141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437996608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130334734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423160753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84163903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549013505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054369432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3491886594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384949236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482355681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593200988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67611426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65435209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3328047791"/>
                    </a:ext>
                  </a:extLst>
                </a:gridCol>
              </a:tblGrid>
              <a:tr h="138818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at risk</a:t>
                      </a:r>
                    </a:p>
                  </a:txBody>
                  <a:tcPr marL="27432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069712"/>
                  </a:ext>
                </a:extLst>
              </a:tr>
              <a:tr h="159384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RAM+ERL</a:t>
                      </a:r>
                    </a:p>
                  </a:txBody>
                  <a:tcPr marL="27432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812747"/>
                  </a:ext>
                </a:extLst>
              </a:tr>
              <a:tr h="138818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PBO+ERL</a:t>
                      </a:r>
                    </a:p>
                  </a:txBody>
                  <a:tcPr marL="27432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399279"/>
                  </a:ext>
                </a:extLst>
              </a:tr>
            </a:tbl>
          </a:graphicData>
        </a:graphic>
      </p:graphicFrame>
      <p:graphicFrame>
        <p:nvGraphicFramePr>
          <p:cNvPr id="275" name="Table 274">
            <a:extLst>
              <a:ext uri="{FF2B5EF4-FFF2-40B4-BE49-F238E27FC236}">
                <a16:creationId xmlns:a16="http://schemas.microsoft.com/office/drawing/2014/main" id="{3173C36B-6958-3942-986B-754C6D84AA5B}"/>
              </a:ext>
            </a:extLst>
          </p:cNvPr>
          <p:cNvGraphicFramePr>
            <a:graphicFrameLocks noGrp="1"/>
          </p:cNvGraphicFramePr>
          <p:nvPr/>
        </p:nvGraphicFramePr>
        <p:xfrm>
          <a:off x="5896740" y="4864289"/>
          <a:ext cx="5810392" cy="562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127">
                  <a:extLst>
                    <a:ext uri="{9D8B030D-6E8A-4147-A177-3AD203B41FA5}">
                      <a16:colId xmlns:a16="http://schemas.microsoft.com/office/drawing/2014/main" val="3691499141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437996608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130334734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423160753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84163903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549013505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054369432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3491886594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384949236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2482355681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593200988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167611426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65435209"/>
                    </a:ext>
                  </a:extLst>
                </a:gridCol>
                <a:gridCol w="375405">
                  <a:extLst>
                    <a:ext uri="{9D8B030D-6E8A-4147-A177-3AD203B41FA5}">
                      <a16:colId xmlns:a16="http://schemas.microsoft.com/office/drawing/2014/main" val="3328047791"/>
                    </a:ext>
                  </a:extLst>
                </a:gridCol>
              </a:tblGrid>
              <a:tr h="138818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at risk</a:t>
                      </a:r>
                    </a:p>
                  </a:txBody>
                  <a:tcPr marL="27432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069712"/>
                  </a:ext>
                </a:extLst>
              </a:tr>
              <a:tr h="159384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RAM+ERL</a:t>
                      </a:r>
                    </a:p>
                  </a:txBody>
                  <a:tcPr marL="27432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812747"/>
                  </a:ext>
                </a:extLst>
              </a:tr>
              <a:tr h="138818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PBO+ERL</a:t>
                      </a:r>
                    </a:p>
                  </a:txBody>
                  <a:tcPr marL="27432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27432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399279"/>
                  </a:ext>
                </a:extLst>
              </a:tr>
            </a:tbl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4834F10-90FD-6344-A094-EF39C2FBC53D}"/>
              </a:ext>
            </a:extLst>
          </p:cNvPr>
          <p:cNvGraphicFramePr/>
          <p:nvPr/>
        </p:nvGraphicFramePr>
        <p:xfrm>
          <a:off x="556260" y="1288022"/>
          <a:ext cx="5315908" cy="391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BD153AF3-6BBF-DF45-9711-479DC08FFA15}"/>
              </a:ext>
            </a:extLst>
          </p:cNvPr>
          <p:cNvSpPr/>
          <p:nvPr/>
        </p:nvSpPr>
        <p:spPr>
          <a:xfrm>
            <a:off x="1224804" y="1421426"/>
            <a:ext cx="4112750" cy="3153245"/>
          </a:xfrm>
          <a:custGeom>
            <a:avLst/>
            <a:gdLst>
              <a:gd name="connsiteX0" fmla="*/ 0 w 4112750"/>
              <a:gd name="connsiteY0" fmla="*/ 0 h 3153245"/>
              <a:gd name="connsiteX1" fmla="*/ 131214 w 4112750"/>
              <a:gd name="connsiteY1" fmla="*/ 0 h 3153245"/>
              <a:gd name="connsiteX2" fmla="*/ 131214 w 4112750"/>
              <a:gd name="connsiteY2" fmla="*/ 41005 h 3153245"/>
              <a:gd name="connsiteX3" fmla="*/ 176319 w 4112750"/>
              <a:gd name="connsiteY3" fmla="*/ 41005 h 3153245"/>
              <a:gd name="connsiteX4" fmla="*/ 176319 w 4112750"/>
              <a:gd name="connsiteY4" fmla="*/ 41005 h 3153245"/>
              <a:gd name="connsiteX5" fmla="*/ 176319 w 4112750"/>
              <a:gd name="connsiteY5" fmla="*/ 41005 h 3153245"/>
              <a:gd name="connsiteX6" fmla="*/ 176319 w 4112750"/>
              <a:gd name="connsiteY6" fmla="*/ 77909 h 3153245"/>
              <a:gd name="connsiteX7" fmla="*/ 274730 w 4112750"/>
              <a:gd name="connsiteY7" fmla="*/ 77909 h 3153245"/>
              <a:gd name="connsiteX8" fmla="*/ 274730 w 4112750"/>
              <a:gd name="connsiteY8" fmla="*/ 241927 h 3153245"/>
              <a:gd name="connsiteX9" fmla="*/ 340337 w 4112750"/>
              <a:gd name="connsiteY9" fmla="*/ 241927 h 3153245"/>
              <a:gd name="connsiteX10" fmla="*/ 487953 w 4112750"/>
              <a:gd name="connsiteY10" fmla="*/ 241927 h 3153245"/>
              <a:gd name="connsiteX11" fmla="*/ 504355 w 4112750"/>
              <a:gd name="connsiteY11" fmla="*/ 258329 h 3153245"/>
              <a:gd name="connsiteX12" fmla="*/ 528957 w 4112750"/>
              <a:gd name="connsiteY12" fmla="*/ 282931 h 3153245"/>
              <a:gd name="connsiteX13" fmla="*/ 528957 w 4112750"/>
              <a:gd name="connsiteY13" fmla="*/ 319835 h 3153245"/>
              <a:gd name="connsiteX14" fmla="*/ 574063 w 4112750"/>
              <a:gd name="connsiteY14" fmla="*/ 319835 h 3153245"/>
              <a:gd name="connsiteX15" fmla="*/ 574063 w 4112750"/>
              <a:gd name="connsiteY15" fmla="*/ 319835 h 3153245"/>
              <a:gd name="connsiteX16" fmla="*/ 574063 w 4112750"/>
              <a:gd name="connsiteY16" fmla="*/ 319835 h 3153245"/>
              <a:gd name="connsiteX17" fmla="*/ 574063 w 4112750"/>
              <a:gd name="connsiteY17" fmla="*/ 364940 h 3153245"/>
              <a:gd name="connsiteX18" fmla="*/ 656072 w 4112750"/>
              <a:gd name="connsiteY18" fmla="*/ 364940 h 3153245"/>
              <a:gd name="connsiteX19" fmla="*/ 656072 w 4112750"/>
              <a:gd name="connsiteY19" fmla="*/ 438748 h 3153245"/>
              <a:gd name="connsiteX20" fmla="*/ 713478 w 4112750"/>
              <a:gd name="connsiteY20" fmla="*/ 438748 h 3153245"/>
              <a:gd name="connsiteX21" fmla="*/ 713478 w 4112750"/>
              <a:gd name="connsiteY21" fmla="*/ 500255 h 3153245"/>
              <a:gd name="connsiteX22" fmla="*/ 799587 w 4112750"/>
              <a:gd name="connsiteY22" fmla="*/ 500255 h 3153245"/>
              <a:gd name="connsiteX23" fmla="*/ 799587 w 4112750"/>
              <a:gd name="connsiteY23" fmla="*/ 537159 h 3153245"/>
              <a:gd name="connsiteX24" fmla="*/ 1004610 w 4112750"/>
              <a:gd name="connsiteY24" fmla="*/ 537159 h 3153245"/>
              <a:gd name="connsiteX25" fmla="*/ 1057916 w 4112750"/>
              <a:gd name="connsiteY25" fmla="*/ 639670 h 3153245"/>
              <a:gd name="connsiteX26" fmla="*/ 1176829 w 4112750"/>
              <a:gd name="connsiteY26" fmla="*/ 639670 h 3153245"/>
              <a:gd name="connsiteX27" fmla="*/ 1180929 w 4112750"/>
              <a:gd name="connsiteY27" fmla="*/ 660172 h 3153245"/>
              <a:gd name="connsiteX28" fmla="*/ 1217833 w 4112750"/>
              <a:gd name="connsiteY28" fmla="*/ 656072 h 3153245"/>
              <a:gd name="connsiteX29" fmla="*/ 1234235 w 4112750"/>
              <a:gd name="connsiteY29" fmla="*/ 688876 h 3153245"/>
              <a:gd name="connsiteX30" fmla="*/ 1295742 w 4112750"/>
              <a:gd name="connsiteY30" fmla="*/ 688876 h 3153245"/>
              <a:gd name="connsiteX31" fmla="*/ 1344947 w 4112750"/>
              <a:gd name="connsiteY31" fmla="*/ 725780 h 3153245"/>
              <a:gd name="connsiteX32" fmla="*/ 1344947 w 4112750"/>
              <a:gd name="connsiteY32" fmla="*/ 783186 h 3153245"/>
              <a:gd name="connsiteX33" fmla="*/ 1344947 w 4112750"/>
              <a:gd name="connsiteY33" fmla="*/ 783186 h 3153245"/>
              <a:gd name="connsiteX34" fmla="*/ 1344947 w 4112750"/>
              <a:gd name="connsiteY34" fmla="*/ 783186 h 3153245"/>
              <a:gd name="connsiteX35" fmla="*/ 1377751 w 4112750"/>
              <a:gd name="connsiteY35" fmla="*/ 852894 h 3153245"/>
              <a:gd name="connsiteX36" fmla="*/ 1418755 w 4112750"/>
              <a:gd name="connsiteY36" fmla="*/ 852894 h 3153245"/>
              <a:gd name="connsiteX37" fmla="*/ 1439257 w 4112750"/>
              <a:gd name="connsiteY37" fmla="*/ 885697 h 3153245"/>
              <a:gd name="connsiteX38" fmla="*/ 1537668 w 4112750"/>
              <a:gd name="connsiteY38" fmla="*/ 885697 h 3153245"/>
              <a:gd name="connsiteX39" fmla="*/ 1578673 w 4112750"/>
              <a:gd name="connsiteY39" fmla="*/ 975907 h 3153245"/>
              <a:gd name="connsiteX40" fmla="*/ 1644280 w 4112750"/>
              <a:gd name="connsiteY40" fmla="*/ 975907 h 3153245"/>
              <a:gd name="connsiteX41" fmla="*/ 1644280 w 4112750"/>
              <a:gd name="connsiteY41" fmla="*/ 975907 h 3153245"/>
              <a:gd name="connsiteX42" fmla="*/ 1644280 w 4112750"/>
              <a:gd name="connsiteY42" fmla="*/ 975907 h 3153245"/>
              <a:gd name="connsiteX43" fmla="*/ 1701686 w 4112750"/>
              <a:gd name="connsiteY43" fmla="*/ 1000510 h 3153245"/>
              <a:gd name="connsiteX44" fmla="*/ 1750891 w 4112750"/>
              <a:gd name="connsiteY44" fmla="*/ 1176829 h 3153245"/>
              <a:gd name="connsiteX45" fmla="*/ 1812398 w 4112750"/>
              <a:gd name="connsiteY45" fmla="*/ 1176829 h 3153245"/>
              <a:gd name="connsiteX46" fmla="*/ 1812398 w 4112750"/>
              <a:gd name="connsiteY46" fmla="*/ 1176829 h 3153245"/>
              <a:gd name="connsiteX47" fmla="*/ 1857503 w 4112750"/>
              <a:gd name="connsiteY47" fmla="*/ 1209633 h 3153245"/>
              <a:gd name="connsiteX48" fmla="*/ 1882106 w 4112750"/>
              <a:gd name="connsiteY48" fmla="*/ 1308043 h 3153245"/>
              <a:gd name="connsiteX49" fmla="*/ 1939512 w 4112750"/>
              <a:gd name="connsiteY49" fmla="*/ 1377751 h 3153245"/>
              <a:gd name="connsiteX50" fmla="*/ 1939512 w 4112750"/>
              <a:gd name="connsiteY50" fmla="*/ 1377751 h 3153245"/>
              <a:gd name="connsiteX51" fmla="*/ 2042023 w 4112750"/>
              <a:gd name="connsiteY51" fmla="*/ 1377751 h 3153245"/>
              <a:gd name="connsiteX52" fmla="*/ 2062526 w 4112750"/>
              <a:gd name="connsiteY52" fmla="*/ 1435157 h 3153245"/>
              <a:gd name="connsiteX53" fmla="*/ 2181439 w 4112750"/>
              <a:gd name="connsiteY53" fmla="*/ 1435157 h 3153245"/>
              <a:gd name="connsiteX54" fmla="*/ 2238845 w 4112750"/>
              <a:gd name="connsiteY54" fmla="*/ 1508965 h 3153245"/>
              <a:gd name="connsiteX55" fmla="*/ 2382360 w 4112750"/>
              <a:gd name="connsiteY55" fmla="*/ 1508965 h 3153245"/>
              <a:gd name="connsiteX56" fmla="*/ 2411064 w 4112750"/>
              <a:gd name="connsiteY56" fmla="*/ 1549970 h 3153245"/>
              <a:gd name="connsiteX57" fmla="*/ 2411064 w 4112750"/>
              <a:gd name="connsiteY57" fmla="*/ 1607376 h 3153245"/>
              <a:gd name="connsiteX58" fmla="*/ 2447968 w 4112750"/>
              <a:gd name="connsiteY58" fmla="*/ 1607376 h 3153245"/>
              <a:gd name="connsiteX59" fmla="*/ 2447968 w 4112750"/>
              <a:gd name="connsiteY59" fmla="*/ 1660682 h 3153245"/>
              <a:gd name="connsiteX60" fmla="*/ 2550479 w 4112750"/>
              <a:gd name="connsiteY60" fmla="*/ 1660682 h 3153245"/>
              <a:gd name="connsiteX61" fmla="*/ 2550479 w 4112750"/>
              <a:gd name="connsiteY61" fmla="*/ 1660682 h 3153245"/>
              <a:gd name="connsiteX62" fmla="*/ 2583282 w 4112750"/>
              <a:gd name="connsiteY62" fmla="*/ 1693485 h 3153245"/>
              <a:gd name="connsiteX63" fmla="*/ 2583282 w 4112750"/>
              <a:gd name="connsiteY63" fmla="*/ 1779595 h 3153245"/>
              <a:gd name="connsiteX64" fmla="*/ 2661191 w 4112750"/>
              <a:gd name="connsiteY64" fmla="*/ 1779595 h 3153245"/>
              <a:gd name="connsiteX65" fmla="*/ 2685794 w 4112750"/>
              <a:gd name="connsiteY65" fmla="*/ 1824700 h 3153245"/>
              <a:gd name="connsiteX66" fmla="*/ 2722698 w 4112750"/>
              <a:gd name="connsiteY66" fmla="*/ 1824700 h 3153245"/>
              <a:gd name="connsiteX67" fmla="*/ 2763702 w 4112750"/>
              <a:gd name="connsiteY67" fmla="*/ 2042024 h 3153245"/>
              <a:gd name="connsiteX68" fmla="*/ 2763702 w 4112750"/>
              <a:gd name="connsiteY68" fmla="*/ 2042024 h 3153245"/>
              <a:gd name="connsiteX69" fmla="*/ 2796506 w 4112750"/>
              <a:gd name="connsiteY69" fmla="*/ 2042024 h 3153245"/>
              <a:gd name="connsiteX70" fmla="*/ 2796506 w 4112750"/>
              <a:gd name="connsiteY70" fmla="*/ 2083028 h 3153245"/>
              <a:gd name="connsiteX71" fmla="*/ 2894917 w 4112750"/>
              <a:gd name="connsiteY71" fmla="*/ 2083028 h 3153245"/>
              <a:gd name="connsiteX72" fmla="*/ 2894917 w 4112750"/>
              <a:gd name="connsiteY72" fmla="*/ 2083028 h 3153245"/>
              <a:gd name="connsiteX73" fmla="*/ 2894917 w 4112750"/>
              <a:gd name="connsiteY73" fmla="*/ 2119932 h 3153245"/>
              <a:gd name="connsiteX74" fmla="*/ 2935921 w 4112750"/>
              <a:gd name="connsiteY74" fmla="*/ 2119932 h 3153245"/>
              <a:gd name="connsiteX75" fmla="*/ 2935921 w 4112750"/>
              <a:gd name="connsiteY75" fmla="*/ 2119932 h 3153245"/>
              <a:gd name="connsiteX76" fmla="*/ 3120441 w 4112750"/>
              <a:gd name="connsiteY76" fmla="*/ 2119932 h 3153245"/>
              <a:gd name="connsiteX77" fmla="*/ 3120441 w 4112750"/>
              <a:gd name="connsiteY77" fmla="*/ 2185539 h 3153245"/>
              <a:gd name="connsiteX78" fmla="*/ 3235254 w 4112750"/>
              <a:gd name="connsiteY78" fmla="*/ 2185539 h 3153245"/>
              <a:gd name="connsiteX79" fmla="*/ 3235254 w 4112750"/>
              <a:gd name="connsiteY79" fmla="*/ 2226544 h 3153245"/>
              <a:gd name="connsiteX80" fmla="*/ 3415673 w 4112750"/>
              <a:gd name="connsiteY80" fmla="*/ 2226544 h 3153245"/>
              <a:gd name="connsiteX81" fmla="*/ 3415673 w 4112750"/>
              <a:gd name="connsiteY81" fmla="*/ 2279850 h 3153245"/>
              <a:gd name="connsiteX82" fmla="*/ 3468979 w 4112750"/>
              <a:gd name="connsiteY82" fmla="*/ 2279850 h 3153245"/>
              <a:gd name="connsiteX83" fmla="*/ 3468979 w 4112750"/>
              <a:gd name="connsiteY83" fmla="*/ 2357758 h 3153245"/>
              <a:gd name="connsiteX84" fmla="*/ 3468979 w 4112750"/>
              <a:gd name="connsiteY84" fmla="*/ 2357758 h 3153245"/>
              <a:gd name="connsiteX85" fmla="*/ 3514084 w 4112750"/>
              <a:gd name="connsiteY85" fmla="*/ 2357758 h 3153245"/>
              <a:gd name="connsiteX86" fmla="*/ 3514084 w 4112750"/>
              <a:gd name="connsiteY86" fmla="*/ 2476671 h 3153245"/>
              <a:gd name="connsiteX87" fmla="*/ 3780613 w 4112750"/>
              <a:gd name="connsiteY87" fmla="*/ 2476671 h 3153245"/>
              <a:gd name="connsiteX88" fmla="*/ 3780613 w 4112750"/>
              <a:gd name="connsiteY88" fmla="*/ 2722698 h 3153245"/>
              <a:gd name="connsiteX89" fmla="*/ 3825718 w 4112750"/>
              <a:gd name="connsiteY89" fmla="*/ 2722698 h 3153245"/>
              <a:gd name="connsiteX90" fmla="*/ 3825718 w 4112750"/>
              <a:gd name="connsiteY90" fmla="*/ 2866214 h 3153245"/>
              <a:gd name="connsiteX91" fmla="*/ 4112750 w 4112750"/>
              <a:gd name="connsiteY91" fmla="*/ 2866214 h 3153245"/>
              <a:gd name="connsiteX92" fmla="*/ 4112750 w 4112750"/>
              <a:gd name="connsiteY92" fmla="*/ 3153245 h 3153245"/>
              <a:gd name="connsiteX0" fmla="*/ 0 w 4112750"/>
              <a:gd name="connsiteY0" fmla="*/ 0 h 3153245"/>
              <a:gd name="connsiteX1" fmla="*/ 131214 w 4112750"/>
              <a:gd name="connsiteY1" fmla="*/ 0 h 3153245"/>
              <a:gd name="connsiteX2" fmla="*/ 131214 w 4112750"/>
              <a:gd name="connsiteY2" fmla="*/ 41005 h 3153245"/>
              <a:gd name="connsiteX3" fmla="*/ 176319 w 4112750"/>
              <a:gd name="connsiteY3" fmla="*/ 41005 h 3153245"/>
              <a:gd name="connsiteX4" fmla="*/ 176319 w 4112750"/>
              <a:gd name="connsiteY4" fmla="*/ 41005 h 3153245"/>
              <a:gd name="connsiteX5" fmla="*/ 176319 w 4112750"/>
              <a:gd name="connsiteY5" fmla="*/ 41005 h 3153245"/>
              <a:gd name="connsiteX6" fmla="*/ 176319 w 4112750"/>
              <a:gd name="connsiteY6" fmla="*/ 77909 h 3153245"/>
              <a:gd name="connsiteX7" fmla="*/ 274730 w 4112750"/>
              <a:gd name="connsiteY7" fmla="*/ 77909 h 3153245"/>
              <a:gd name="connsiteX8" fmla="*/ 340337 w 4112750"/>
              <a:gd name="connsiteY8" fmla="*/ 241927 h 3153245"/>
              <a:gd name="connsiteX9" fmla="*/ 487953 w 4112750"/>
              <a:gd name="connsiteY9" fmla="*/ 241927 h 3153245"/>
              <a:gd name="connsiteX10" fmla="*/ 504355 w 4112750"/>
              <a:gd name="connsiteY10" fmla="*/ 258329 h 3153245"/>
              <a:gd name="connsiteX11" fmla="*/ 528957 w 4112750"/>
              <a:gd name="connsiteY11" fmla="*/ 282931 h 3153245"/>
              <a:gd name="connsiteX12" fmla="*/ 528957 w 4112750"/>
              <a:gd name="connsiteY12" fmla="*/ 319835 h 3153245"/>
              <a:gd name="connsiteX13" fmla="*/ 574063 w 4112750"/>
              <a:gd name="connsiteY13" fmla="*/ 319835 h 3153245"/>
              <a:gd name="connsiteX14" fmla="*/ 574063 w 4112750"/>
              <a:gd name="connsiteY14" fmla="*/ 319835 h 3153245"/>
              <a:gd name="connsiteX15" fmla="*/ 574063 w 4112750"/>
              <a:gd name="connsiteY15" fmla="*/ 319835 h 3153245"/>
              <a:gd name="connsiteX16" fmla="*/ 574063 w 4112750"/>
              <a:gd name="connsiteY16" fmla="*/ 364940 h 3153245"/>
              <a:gd name="connsiteX17" fmla="*/ 656072 w 4112750"/>
              <a:gd name="connsiteY17" fmla="*/ 364940 h 3153245"/>
              <a:gd name="connsiteX18" fmla="*/ 656072 w 4112750"/>
              <a:gd name="connsiteY18" fmla="*/ 438748 h 3153245"/>
              <a:gd name="connsiteX19" fmla="*/ 713478 w 4112750"/>
              <a:gd name="connsiteY19" fmla="*/ 438748 h 3153245"/>
              <a:gd name="connsiteX20" fmla="*/ 713478 w 4112750"/>
              <a:gd name="connsiteY20" fmla="*/ 500255 h 3153245"/>
              <a:gd name="connsiteX21" fmla="*/ 799587 w 4112750"/>
              <a:gd name="connsiteY21" fmla="*/ 500255 h 3153245"/>
              <a:gd name="connsiteX22" fmla="*/ 799587 w 4112750"/>
              <a:gd name="connsiteY22" fmla="*/ 537159 h 3153245"/>
              <a:gd name="connsiteX23" fmla="*/ 1004610 w 4112750"/>
              <a:gd name="connsiteY23" fmla="*/ 537159 h 3153245"/>
              <a:gd name="connsiteX24" fmla="*/ 1057916 w 4112750"/>
              <a:gd name="connsiteY24" fmla="*/ 639670 h 3153245"/>
              <a:gd name="connsiteX25" fmla="*/ 1176829 w 4112750"/>
              <a:gd name="connsiteY25" fmla="*/ 639670 h 3153245"/>
              <a:gd name="connsiteX26" fmla="*/ 1180929 w 4112750"/>
              <a:gd name="connsiteY26" fmla="*/ 660172 h 3153245"/>
              <a:gd name="connsiteX27" fmla="*/ 1217833 w 4112750"/>
              <a:gd name="connsiteY27" fmla="*/ 656072 h 3153245"/>
              <a:gd name="connsiteX28" fmla="*/ 1234235 w 4112750"/>
              <a:gd name="connsiteY28" fmla="*/ 688876 h 3153245"/>
              <a:gd name="connsiteX29" fmla="*/ 1295742 w 4112750"/>
              <a:gd name="connsiteY29" fmla="*/ 688876 h 3153245"/>
              <a:gd name="connsiteX30" fmla="*/ 1344947 w 4112750"/>
              <a:gd name="connsiteY30" fmla="*/ 725780 h 3153245"/>
              <a:gd name="connsiteX31" fmla="*/ 1344947 w 4112750"/>
              <a:gd name="connsiteY31" fmla="*/ 783186 h 3153245"/>
              <a:gd name="connsiteX32" fmla="*/ 1344947 w 4112750"/>
              <a:gd name="connsiteY32" fmla="*/ 783186 h 3153245"/>
              <a:gd name="connsiteX33" fmla="*/ 1344947 w 4112750"/>
              <a:gd name="connsiteY33" fmla="*/ 783186 h 3153245"/>
              <a:gd name="connsiteX34" fmla="*/ 1377751 w 4112750"/>
              <a:gd name="connsiteY34" fmla="*/ 852894 h 3153245"/>
              <a:gd name="connsiteX35" fmla="*/ 1418755 w 4112750"/>
              <a:gd name="connsiteY35" fmla="*/ 852894 h 3153245"/>
              <a:gd name="connsiteX36" fmla="*/ 1439257 w 4112750"/>
              <a:gd name="connsiteY36" fmla="*/ 885697 h 3153245"/>
              <a:gd name="connsiteX37" fmla="*/ 1537668 w 4112750"/>
              <a:gd name="connsiteY37" fmla="*/ 885697 h 3153245"/>
              <a:gd name="connsiteX38" fmla="*/ 1578673 w 4112750"/>
              <a:gd name="connsiteY38" fmla="*/ 975907 h 3153245"/>
              <a:gd name="connsiteX39" fmla="*/ 1644280 w 4112750"/>
              <a:gd name="connsiteY39" fmla="*/ 975907 h 3153245"/>
              <a:gd name="connsiteX40" fmla="*/ 1644280 w 4112750"/>
              <a:gd name="connsiteY40" fmla="*/ 975907 h 3153245"/>
              <a:gd name="connsiteX41" fmla="*/ 1644280 w 4112750"/>
              <a:gd name="connsiteY41" fmla="*/ 975907 h 3153245"/>
              <a:gd name="connsiteX42" fmla="*/ 1701686 w 4112750"/>
              <a:gd name="connsiteY42" fmla="*/ 1000510 h 3153245"/>
              <a:gd name="connsiteX43" fmla="*/ 1750891 w 4112750"/>
              <a:gd name="connsiteY43" fmla="*/ 1176829 h 3153245"/>
              <a:gd name="connsiteX44" fmla="*/ 1812398 w 4112750"/>
              <a:gd name="connsiteY44" fmla="*/ 1176829 h 3153245"/>
              <a:gd name="connsiteX45" fmla="*/ 1812398 w 4112750"/>
              <a:gd name="connsiteY45" fmla="*/ 1176829 h 3153245"/>
              <a:gd name="connsiteX46" fmla="*/ 1857503 w 4112750"/>
              <a:gd name="connsiteY46" fmla="*/ 1209633 h 3153245"/>
              <a:gd name="connsiteX47" fmla="*/ 1882106 w 4112750"/>
              <a:gd name="connsiteY47" fmla="*/ 1308043 h 3153245"/>
              <a:gd name="connsiteX48" fmla="*/ 1939512 w 4112750"/>
              <a:gd name="connsiteY48" fmla="*/ 1377751 h 3153245"/>
              <a:gd name="connsiteX49" fmla="*/ 1939512 w 4112750"/>
              <a:gd name="connsiteY49" fmla="*/ 1377751 h 3153245"/>
              <a:gd name="connsiteX50" fmla="*/ 2042023 w 4112750"/>
              <a:gd name="connsiteY50" fmla="*/ 1377751 h 3153245"/>
              <a:gd name="connsiteX51" fmla="*/ 2062526 w 4112750"/>
              <a:gd name="connsiteY51" fmla="*/ 1435157 h 3153245"/>
              <a:gd name="connsiteX52" fmla="*/ 2181439 w 4112750"/>
              <a:gd name="connsiteY52" fmla="*/ 1435157 h 3153245"/>
              <a:gd name="connsiteX53" fmla="*/ 2238845 w 4112750"/>
              <a:gd name="connsiteY53" fmla="*/ 1508965 h 3153245"/>
              <a:gd name="connsiteX54" fmla="*/ 2382360 w 4112750"/>
              <a:gd name="connsiteY54" fmla="*/ 1508965 h 3153245"/>
              <a:gd name="connsiteX55" fmla="*/ 2411064 w 4112750"/>
              <a:gd name="connsiteY55" fmla="*/ 1549970 h 3153245"/>
              <a:gd name="connsiteX56" fmla="*/ 2411064 w 4112750"/>
              <a:gd name="connsiteY56" fmla="*/ 1607376 h 3153245"/>
              <a:gd name="connsiteX57" fmla="*/ 2447968 w 4112750"/>
              <a:gd name="connsiteY57" fmla="*/ 1607376 h 3153245"/>
              <a:gd name="connsiteX58" fmla="*/ 2447968 w 4112750"/>
              <a:gd name="connsiteY58" fmla="*/ 1660682 h 3153245"/>
              <a:gd name="connsiteX59" fmla="*/ 2550479 w 4112750"/>
              <a:gd name="connsiteY59" fmla="*/ 1660682 h 3153245"/>
              <a:gd name="connsiteX60" fmla="*/ 2550479 w 4112750"/>
              <a:gd name="connsiteY60" fmla="*/ 1660682 h 3153245"/>
              <a:gd name="connsiteX61" fmla="*/ 2583282 w 4112750"/>
              <a:gd name="connsiteY61" fmla="*/ 1693485 h 3153245"/>
              <a:gd name="connsiteX62" fmla="*/ 2583282 w 4112750"/>
              <a:gd name="connsiteY62" fmla="*/ 1779595 h 3153245"/>
              <a:gd name="connsiteX63" fmla="*/ 2661191 w 4112750"/>
              <a:gd name="connsiteY63" fmla="*/ 1779595 h 3153245"/>
              <a:gd name="connsiteX64" fmla="*/ 2685794 w 4112750"/>
              <a:gd name="connsiteY64" fmla="*/ 1824700 h 3153245"/>
              <a:gd name="connsiteX65" fmla="*/ 2722698 w 4112750"/>
              <a:gd name="connsiteY65" fmla="*/ 1824700 h 3153245"/>
              <a:gd name="connsiteX66" fmla="*/ 2763702 w 4112750"/>
              <a:gd name="connsiteY66" fmla="*/ 2042024 h 3153245"/>
              <a:gd name="connsiteX67" fmla="*/ 2763702 w 4112750"/>
              <a:gd name="connsiteY67" fmla="*/ 2042024 h 3153245"/>
              <a:gd name="connsiteX68" fmla="*/ 2796506 w 4112750"/>
              <a:gd name="connsiteY68" fmla="*/ 2042024 h 3153245"/>
              <a:gd name="connsiteX69" fmla="*/ 2796506 w 4112750"/>
              <a:gd name="connsiteY69" fmla="*/ 2083028 h 3153245"/>
              <a:gd name="connsiteX70" fmla="*/ 2894917 w 4112750"/>
              <a:gd name="connsiteY70" fmla="*/ 2083028 h 3153245"/>
              <a:gd name="connsiteX71" fmla="*/ 2894917 w 4112750"/>
              <a:gd name="connsiteY71" fmla="*/ 2083028 h 3153245"/>
              <a:gd name="connsiteX72" fmla="*/ 2894917 w 4112750"/>
              <a:gd name="connsiteY72" fmla="*/ 2119932 h 3153245"/>
              <a:gd name="connsiteX73" fmla="*/ 2935921 w 4112750"/>
              <a:gd name="connsiteY73" fmla="*/ 2119932 h 3153245"/>
              <a:gd name="connsiteX74" fmla="*/ 2935921 w 4112750"/>
              <a:gd name="connsiteY74" fmla="*/ 2119932 h 3153245"/>
              <a:gd name="connsiteX75" fmla="*/ 3120441 w 4112750"/>
              <a:gd name="connsiteY75" fmla="*/ 2119932 h 3153245"/>
              <a:gd name="connsiteX76" fmla="*/ 3120441 w 4112750"/>
              <a:gd name="connsiteY76" fmla="*/ 2185539 h 3153245"/>
              <a:gd name="connsiteX77" fmla="*/ 3235254 w 4112750"/>
              <a:gd name="connsiteY77" fmla="*/ 2185539 h 3153245"/>
              <a:gd name="connsiteX78" fmla="*/ 3235254 w 4112750"/>
              <a:gd name="connsiteY78" fmla="*/ 2226544 h 3153245"/>
              <a:gd name="connsiteX79" fmla="*/ 3415673 w 4112750"/>
              <a:gd name="connsiteY79" fmla="*/ 2226544 h 3153245"/>
              <a:gd name="connsiteX80" fmla="*/ 3415673 w 4112750"/>
              <a:gd name="connsiteY80" fmla="*/ 2279850 h 3153245"/>
              <a:gd name="connsiteX81" fmla="*/ 3468979 w 4112750"/>
              <a:gd name="connsiteY81" fmla="*/ 2279850 h 3153245"/>
              <a:gd name="connsiteX82" fmla="*/ 3468979 w 4112750"/>
              <a:gd name="connsiteY82" fmla="*/ 2357758 h 3153245"/>
              <a:gd name="connsiteX83" fmla="*/ 3468979 w 4112750"/>
              <a:gd name="connsiteY83" fmla="*/ 2357758 h 3153245"/>
              <a:gd name="connsiteX84" fmla="*/ 3514084 w 4112750"/>
              <a:gd name="connsiteY84" fmla="*/ 2357758 h 3153245"/>
              <a:gd name="connsiteX85" fmla="*/ 3514084 w 4112750"/>
              <a:gd name="connsiteY85" fmla="*/ 2476671 h 3153245"/>
              <a:gd name="connsiteX86" fmla="*/ 3780613 w 4112750"/>
              <a:gd name="connsiteY86" fmla="*/ 2476671 h 3153245"/>
              <a:gd name="connsiteX87" fmla="*/ 3780613 w 4112750"/>
              <a:gd name="connsiteY87" fmla="*/ 2722698 h 3153245"/>
              <a:gd name="connsiteX88" fmla="*/ 3825718 w 4112750"/>
              <a:gd name="connsiteY88" fmla="*/ 2722698 h 3153245"/>
              <a:gd name="connsiteX89" fmla="*/ 3825718 w 4112750"/>
              <a:gd name="connsiteY89" fmla="*/ 2866214 h 3153245"/>
              <a:gd name="connsiteX90" fmla="*/ 4112750 w 4112750"/>
              <a:gd name="connsiteY90" fmla="*/ 2866214 h 3153245"/>
              <a:gd name="connsiteX91" fmla="*/ 4112750 w 4112750"/>
              <a:gd name="connsiteY91" fmla="*/ 3153245 h 315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112750" h="3153245">
                <a:moveTo>
                  <a:pt x="0" y="0"/>
                </a:moveTo>
                <a:lnTo>
                  <a:pt x="131214" y="0"/>
                </a:lnTo>
                <a:lnTo>
                  <a:pt x="131214" y="41005"/>
                </a:lnTo>
                <a:lnTo>
                  <a:pt x="176319" y="41005"/>
                </a:lnTo>
                <a:lnTo>
                  <a:pt x="176319" y="41005"/>
                </a:lnTo>
                <a:lnTo>
                  <a:pt x="176319" y="41005"/>
                </a:lnTo>
                <a:lnTo>
                  <a:pt x="176319" y="77909"/>
                </a:lnTo>
                <a:lnTo>
                  <a:pt x="274730" y="77909"/>
                </a:lnTo>
                <a:lnTo>
                  <a:pt x="340337" y="241927"/>
                </a:lnTo>
                <a:lnTo>
                  <a:pt x="487953" y="241927"/>
                </a:lnTo>
                <a:lnTo>
                  <a:pt x="504355" y="258329"/>
                </a:lnTo>
                <a:lnTo>
                  <a:pt x="528957" y="282931"/>
                </a:lnTo>
                <a:lnTo>
                  <a:pt x="528957" y="319835"/>
                </a:lnTo>
                <a:lnTo>
                  <a:pt x="574063" y="319835"/>
                </a:lnTo>
                <a:lnTo>
                  <a:pt x="574063" y="319835"/>
                </a:lnTo>
                <a:lnTo>
                  <a:pt x="574063" y="319835"/>
                </a:lnTo>
                <a:lnTo>
                  <a:pt x="574063" y="364940"/>
                </a:lnTo>
                <a:lnTo>
                  <a:pt x="656072" y="364940"/>
                </a:lnTo>
                <a:lnTo>
                  <a:pt x="656072" y="438748"/>
                </a:lnTo>
                <a:lnTo>
                  <a:pt x="713478" y="438748"/>
                </a:lnTo>
                <a:lnTo>
                  <a:pt x="713478" y="500255"/>
                </a:lnTo>
                <a:lnTo>
                  <a:pt x="799587" y="500255"/>
                </a:lnTo>
                <a:lnTo>
                  <a:pt x="799587" y="537159"/>
                </a:lnTo>
                <a:lnTo>
                  <a:pt x="1004610" y="537159"/>
                </a:lnTo>
                <a:lnTo>
                  <a:pt x="1057916" y="639670"/>
                </a:lnTo>
                <a:lnTo>
                  <a:pt x="1176829" y="639670"/>
                </a:lnTo>
                <a:lnTo>
                  <a:pt x="1180929" y="660172"/>
                </a:lnTo>
                <a:lnTo>
                  <a:pt x="1217833" y="656072"/>
                </a:lnTo>
                <a:lnTo>
                  <a:pt x="1234235" y="688876"/>
                </a:lnTo>
                <a:lnTo>
                  <a:pt x="1295742" y="688876"/>
                </a:lnTo>
                <a:lnTo>
                  <a:pt x="1344947" y="725780"/>
                </a:lnTo>
                <a:lnTo>
                  <a:pt x="1344947" y="783186"/>
                </a:lnTo>
                <a:lnTo>
                  <a:pt x="1344947" y="783186"/>
                </a:lnTo>
                <a:lnTo>
                  <a:pt x="1344947" y="783186"/>
                </a:lnTo>
                <a:lnTo>
                  <a:pt x="1377751" y="852894"/>
                </a:lnTo>
                <a:lnTo>
                  <a:pt x="1418755" y="852894"/>
                </a:lnTo>
                <a:lnTo>
                  <a:pt x="1439257" y="885697"/>
                </a:lnTo>
                <a:lnTo>
                  <a:pt x="1537668" y="885697"/>
                </a:lnTo>
                <a:lnTo>
                  <a:pt x="1578673" y="975907"/>
                </a:lnTo>
                <a:lnTo>
                  <a:pt x="1644280" y="975907"/>
                </a:lnTo>
                <a:lnTo>
                  <a:pt x="1644280" y="975907"/>
                </a:lnTo>
                <a:lnTo>
                  <a:pt x="1644280" y="975907"/>
                </a:lnTo>
                <a:lnTo>
                  <a:pt x="1701686" y="1000510"/>
                </a:lnTo>
                <a:lnTo>
                  <a:pt x="1750891" y="1176829"/>
                </a:lnTo>
                <a:lnTo>
                  <a:pt x="1812398" y="1176829"/>
                </a:lnTo>
                <a:lnTo>
                  <a:pt x="1812398" y="1176829"/>
                </a:lnTo>
                <a:lnTo>
                  <a:pt x="1857503" y="1209633"/>
                </a:lnTo>
                <a:lnTo>
                  <a:pt x="1882106" y="1308043"/>
                </a:lnTo>
                <a:lnTo>
                  <a:pt x="1939512" y="1377751"/>
                </a:lnTo>
                <a:lnTo>
                  <a:pt x="1939512" y="1377751"/>
                </a:lnTo>
                <a:lnTo>
                  <a:pt x="2042023" y="1377751"/>
                </a:lnTo>
                <a:lnTo>
                  <a:pt x="2062526" y="1435157"/>
                </a:lnTo>
                <a:lnTo>
                  <a:pt x="2181439" y="1435157"/>
                </a:lnTo>
                <a:lnTo>
                  <a:pt x="2238845" y="1508965"/>
                </a:lnTo>
                <a:lnTo>
                  <a:pt x="2382360" y="1508965"/>
                </a:lnTo>
                <a:lnTo>
                  <a:pt x="2411064" y="1549970"/>
                </a:lnTo>
                <a:lnTo>
                  <a:pt x="2411064" y="1607376"/>
                </a:lnTo>
                <a:lnTo>
                  <a:pt x="2447968" y="1607376"/>
                </a:lnTo>
                <a:lnTo>
                  <a:pt x="2447968" y="1660682"/>
                </a:lnTo>
                <a:lnTo>
                  <a:pt x="2550479" y="1660682"/>
                </a:lnTo>
                <a:lnTo>
                  <a:pt x="2550479" y="1660682"/>
                </a:lnTo>
                <a:lnTo>
                  <a:pt x="2583282" y="1693485"/>
                </a:lnTo>
                <a:lnTo>
                  <a:pt x="2583282" y="1779595"/>
                </a:lnTo>
                <a:lnTo>
                  <a:pt x="2661191" y="1779595"/>
                </a:lnTo>
                <a:lnTo>
                  <a:pt x="2685794" y="1824700"/>
                </a:lnTo>
                <a:lnTo>
                  <a:pt x="2722698" y="1824700"/>
                </a:lnTo>
                <a:lnTo>
                  <a:pt x="2763702" y="2042024"/>
                </a:lnTo>
                <a:lnTo>
                  <a:pt x="2763702" y="2042024"/>
                </a:lnTo>
                <a:lnTo>
                  <a:pt x="2796506" y="2042024"/>
                </a:lnTo>
                <a:lnTo>
                  <a:pt x="2796506" y="2083028"/>
                </a:lnTo>
                <a:lnTo>
                  <a:pt x="2894917" y="2083028"/>
                </a:lnTo>
                <a:lnTo>
                  <a:pt x="2894917" y="2083028"/>
                </a:lnTo>
                <a:lnTo>
                  <a:pt x="2894917" y="2119932"/>
                </a:lnTo>
                <a:lnTo>
                  <a:pt x="2935921" y="2119932"/>
                </a:lnTo>
                <a:lnTo>
                  <a:pt x="2935921" y="2119932"/>
                </a:lnTo>
                <a:lnTo>
                  <a:pt x="3120441" y="2119932"/>
                </a:lnTo>
                <a:lnTo>
                  <a:pt x="3120441" y="2185539"/>
                </a:lnTo>
                <a:lnTo>
                  <a:pt x="3235254" y="2185539"/>
                </a:lnTo>
                <a:lnTo>
                  <a:pt x="3235254" y="2226544"/>
                </a:lnTo>
                <a:lnTo>
                  <a:pt x="3415673" y="2226544"/>
                </a:lnTo>
                <a:lnTo>
                  <a:pt x="3415673" y="2279850"/>
                </a:lnTo>
                <a:lnTo>
                  <a:pt x="3468979" y="2279850"/>
                </a:lnTo>
                <a:lnTo>
                  <a:pt x="3468979" y="2357758"/>
                </a:lnTo>
                <a:lnTo>
                  <a:pt x="3468979" y="2357758"/>
                </a:lnTo>
                <a:lnTo>
                  <a:pt x="3514084" y="2357758"/>
                </a:lnTo>
                <a:lnTo>
                  <a:pt x="3514084" y="2476671"/>
                </a:lnTo>
                <a:lnTo>
                  <a:pt x="3780613" y="2476671"/>
                </a:lnTo>
                <a:lnTo>
                  <a:pt x="3780613" y="2722698"/>
                </a:lnTo>
                <a:lnTo>
                  <a:pt x="3825718" y="2722698"/>
                </a:lnTo>
                <a:lnTo>
                  <a:pt x="3825718" y="2866214"/>
                </a:lnTo>
                <a:lnTo>
                  <a:pt x="4112750" y="2866214"/>
                </a:lnTo>
                <a:lnTo>
                  <a:pt x="4112750" y="3153245"/>
                </a:lnTo>
              </a:path>
            </a:pathLst>
          </a:custGeom>
          <a:noFill/>
          <a:ln w="2857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BFDE6B-66CA-0645-8012-BB888D394EBD}"/>
              </a:ext>
            </a:extLst>
          </p:cNvPr>
          <p:cNvSpPr/>
          <p:nvPr/>
        </p:nvSpPr>
        <p:spPr>
          <a:xfrm>
            <a:off x="1224804" y="1417326"/>
            <a:ext cx="4330073" cy="2931820"/>
          </a:xfrm>
          <a:custGeom>
            <a:avLst/>
            <a:gdLst>
              <a:gd name="connsiteX0" fmla="*/ 0 w 4330073"/>
              <a:gd name="connsiteY0" fmla="*/ 0 h 2931820"/>
              <a:gd name="connsiteX1" fmla="*/ 135315 w 4330073"/>
              <a:gd name="connsiteY1" fmla="*/ 0 h 2931820"/>
              <a:gd name="connsiteX2" fmla="*/ 135315 w 4330073"/>
              <a:gd name="connsiteY2" fmla="*/ 73808 h 2931820"/>
              <a:gd name="connsiteX3" fmla="*/ 254228 w 4330073"/>
              <a:gd name="connsiteY3" fmla="*/ 73808 h 2931820"/>
              <a:gd name="connsiteX4" fmla="*/ 323935 w 4330073"/>
              <a:gd name="connsiteY4" fmla="*/ 127114 h 2931820"/>
              <a:gd name="connsiteX5" fmla="*/ 323935 w 4330073"/>
              <a:gd name="connsiteY5" fmla="*/ 254228 h 2931820"/>
              <a:gd name="connsiteX6" fmla="*/ 364940 w 4330073"/>
              <a:gd name="connsiteY6" fmla="*/ 254228 h 2931820"/>
              <a:gd name="connsiteX7" fmla="*/ 377241 w 4330073"/>
              <a:gd name="connsiteY7" fmla="*/ 295232 h 2931820"/>
              <a:gd name="connsiteX8" fmla="*/ 434647 w 4330073"/>
              <a:gd name="connsiteY8" fmla="*/ 323935 h 2931820"/>
              <a:gd name="connsiteX9" fmla="*/ 434647 w 4330073"/>
              <a:gd name="connsiteY9" fmla="*/ 323935 h 2931820"/>
              <a:gd name="connsiteX10" fmla="*/ 508456 w 4330073"/>
              <a:gd name="connsiteY10" fmla="*/ 373141 h 2931820"/>
              <a:gd name="connsiteX11" fmla="*/ 541259 w 4330073"/>
              <a:gd name="connsiteY11" fmla="*/ 467451 h 2931820"/>
              <a:gd name="connsiteX12" fmla="*/ 651971 w 4330073"/>
              <a:gd name="connsiteY12" fmla="*/ 467451 h 2931820"/>
              <a:gd name="connsiteX13" fmla="*/ 725779 w 4330073"/>
              <a:gd name="connsiteY13" fmla="*/ 643770 h 2931820"/>
              <a:gd name="connsiteX14" fmla="*/ 820090 w 4330073"/>
              <a:gd name="connsiteY14" fmla="*/ 643770 h 2931820"/>
              <a:gd name="connsiteX15" fmla="*/ 869295 w 4330073"/>
              <a:gd name="connsiteY15" fmla="*/ 807788 h 2931820"/>
              <a:gd name="connsiteX16" fmla="*/ 897998 w 4330073"/>
              <a:gd name="connsiteY16" fmla="*/ 856994 h 2931820"/>
              <a:gd name="connsiteX17" fmla="*/ 967706 w 4330073"/>
              <a:gd name="connsiteY17" fmla="*/ 856994 h 2931820"/>
              <a:gd name="connsiteX18" fmla="*/ 967706 w 4330073"/>
              <a:gd name="connsiteY18" fmla="*/ 856994 h 2931820"/>
              <a:gd name="connsiteX19" fmla="*/ 1004610 w 4330073"/>
              <a:gd name="connsiteY19" fmla="*/ 889797 h 2931820"/>
              <a:gd name="connsiteX20" fmla="*/ 1033313 w 4330073"/>
              <a:gd name="connsiteY20" fmla="*/ 1053815 h 2931820"/>
              <a:gd name="connsiteX21" fmla="*/ 1070217 w 4330073"/>
              <a:gd name="connsiteY21" fmla="*/ 1094820 h 2931820"/>
              <a:gd name="connsiteX22" fmla="*/ 1111221 w 4330073"/>
              <a:gd name="connsiteY22" fmla="*/ 1094820 h 2931820"/>
              <a:gd name="connsiteX23" fmla="*/ 1127623 w 4330073"/>
              <a:gd name="connsiteY23" fmla="*/ 1115322 h 2931820"/>
              <a:gd name="connsiteX24" fmla="*/ 1180929 w 4330073"/>
              <a:gd name="connsiteY24" fmla="*/ 1115322 h 2931820"/>
              <a:gd name="connsiteX25" fmla="*/ 1226034 w 4330073"/>
              <a:gd name="connsiteY25" fmla="*/ 1250637 h 2931820"/>
              <a:gd name="connsiteX26" fmla="*/ 1332646 w 4330073"/>
              <a:gd name="connsiteY26" fmla="*/ 1250637 h 2931820"/>
              <a:gd name="connsiteX27" fmla="*/ 1398253 w 4330073"/>
              <a:gd name="connsiteY27" fmla="*/ 1554070 h 2931820"/>
              <a:gd name="connsiteX28" fmla="*/ 1525367 w 4330073"/>
              <a:gd name="connsiteY28" fmla="*/ 1562271 h 2931820"/>
              <a:gd name="connsiteX29" fmla="*/ 1582773 w 4330073"/>
              <a:gd name="connsiteY29" fmla="*/ 1767293 h 2931820"/>
              <a:gd name="connsiteX30" fmla="*/ 1623778 w 4330073"/>
              <a:gd name="connsiteY30" fmla="*/ 1767293 h 2931820"/>
              <a:gd name="connsiteX31" fmla="*/ 1636079 w 4330073"/>
              <a:gd name="connsiteY31" fmla="*/ 1787795 h 2931820"/>
              <a:gd name="connsiteX32" fmla="*/ 1636079 w 4330073"/>
              <a:gd name="connsiteY32" fmla="*/ 1787795 h 2931820"/>
              <a:gd name="connsiteX33" fmla="*/ 1709887 w 4330073"/>
              <a:gd name="connsiteY33" fmla="*/ 1828800 h 2931820"/>
              <a:gd name="connsiteX34" fmla="*/ 1726289 w 4330073"/>
              <a:gd name="connsiteY34" fmla="*/ 1878005 h 2931820"/>
              <a:gd name="connsiteX35" fmla="*/ 1865704 w 4330073"/>
              <a:gd name="connsiteY35" fmla="*/ 1878005 h 2931820"/>
              <a:gd name="connsiteX36" fmla="*/ 1955914 w 4330073"/>
              <a:gd name="connsiteY36" fmla="*/ 2021521 h 2931820"/>
              <a:gd name="connsiteX37" fmla="*/ 2177338 w 4330073"/>
              <a:gd name="connsiteY37" fmla="*/ 2021521 h 2931820"/>
              <a:gd name="connsiteX38" fmla="*/ 2177338 w 4330073"/>
              <a:gd name="connsiteY38" fmla="*/ 2021521 h 2931820"/>
              <a:gd name="connsiteX39" fmla="*/ 2177338 w 4330073"/>
              <a:gd name="connsiteY39" fmla="*/ 2066626 h 2931820"/>
              <a:gd name="connsiteX40" fmla="*/ 2386461 w 4330073"/>
              <a:gd name="connsiteY40" fmla="*/ 2066626 h 2931820"/>
              <a:gd name="connsiteX41" fmla="*/ 2427465 w 4330073"/>
              <a:gd name="connsiteY41" fmla="*/ 2300351 h 2931820"/>
              <a:gd name="connsiteX42" fmla="*/ 2616086 w 4330073"/>
              <a:gd name="connsiteY42" fmla="*/ 2300351 h 2931820"/>
              <a:gd name="connsiteX43" fmla="*/ 2616086 w 4330073"/>
              <a:gd name="connsiteY43" fmla="*/ 2300351 h 2931820"/>
              <a:gd name="connsiteX44" fmla="*/ 2616086 w 4330073"/>
              <a:gd name="connsiteY44" fmla="*/ 2337255 h 2931820"/>
              <a:gd name="connsiteX45" fmla="*/ 2722698 w 4330073"/>
              <a:gd name="connsiteY45" fmla="*/ 2337255 h 2931820"/>
              <a:gd name="connsiteX46" fmla="*/ 2759602 w 4330073"/>
              <a:gd name="connsiteY46" fmla="*/ 2419264 h 2931820"/>
              <a:gd name="connsiteX47" fmla="*/ 2935921 w 4330073"/>
              <a:gd name="connsiteY47" fmla="*/ 2419264 h 2931820"/>
              <a:gd name="connsiteX48" fmla="*/ 2935921 w 4330073"/>
              <a:gd name="connsiteY48" fmla="*/ 2419264 h 2931820"/>
              <a:gd name="connsiteX49" fmla="*/ 2935921 w 4330073"/>
              <a:gd name="connsiteY49" fmla="*/ 2456168 h 2931820"/>
              <a:gd name="connsiteX50" fmla="*/ 3083537 w 4330073"/>
              <a:gd name="connsiteY50" fmla="*/ 2456168 h 2931820"/>
              <a:gd name="connsiteX51" fmla="*/ 3140943 w 4330073"/>
              <a:gd name="connsiteY51" fmla="*/ 2599684 h 2931820"/>
              <a:gd name="connsiteX52" fmla="*/ 3210651 w 4330073"/>
              <a:gd name="connsiteY52" fmla="*/ 2599684 h 2931820"/>
              <a:gd name="connsiteX53" fmla="*/ 3210651 w 4330073"/>
              <a:gd name="connsiteY53" fmla="*/ 2599684 h 2931820"/>
              <a:gd name="connsiteX54" fmla="*/ 3210651 w 4330073"/>
              <a:gd name="connsiteY54" fmla="*/ 2644789 h 2931820"/>
              <a:gd name="connsiteX55" fmla="*/ 3423874 w 4330073"/>
              <a:gd name="connsiteY55" fmla="*/ 2644789 h 2931820"/>
              <a:gd name="connsiteX56" fmla="*/ 3440276 w 4330073"/>
              <a:gd name="connsiteY56" fmla="*/ 2718597 h 2931820"/>
              <a:gd name="connsiteX57" fmla="*/ 3550988 w 4330073"/>
              <a:gd name="connsiteY57" fmla="*/ 2718597 h 2931820"/>
              <a:gd name="connsiteX58" fmla="*/ 3550988 w 4330073"/>
              <a:gd name="connsiteY58" fmla="*/ 2812907 h 2931820"/>
              <a:gd name="connsiteX59" fmla="*/ 4125051 w 4330073"/>
              <a:gd name="connsiteY59" fmla="*/ 2812907 h 2931820"/>
              <a:gd name="connsiteX60" fmla="*/ 4125051 w 4330073"/>
              <a:gd name="connsiteY60" fmla="*/ 2931820 h 2931820"/>
              <a:gd name="connsiteX61" fmla="*/ 4330073 w 4330073"/>
              <a:gd name="connsiteY61" fmla="*/ 2931820 h 29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330073" h="2931820">
                <a:moveTo>
                  <a:pt x="0" y="0"/>
                </a:moveTo>
                <a:lnTo>
                  <a:pt x="135315" y="0"/>
                </a:lnTo>
                <a:lnTo>
                  <a:pt x="135315" y="73808"/>
                </a:lnTo>
                <a:lnTo>
                  <a:pt x="254228" y="73808"/>
                </a:lnTo>
                <a:lnTo>
                  <a:pt x="323935" y="127114"/>
                </a:lnTo>
                <a:lnTo>
                  <a:pt x="323935" y="254228"/>
                </a:lnTo>
                <a:lnTo>
                  <a:pt x="364940" y="254228"/>
                </a:lnTo>
                <a:lnTo>
                  <a:pt x="377241" y="295232"/>
                </a:lnTo>
                <a:lnTo>
                  <a:pt x="434647" y="323935"/>
                </a:lnTo>
                <a:lnTo>
                  <a:pt x="434647" y="323935"/>
                </a:lnTo>
                <a:lnTo>
                  <a:pt x="508456" y="373141"/>
                </a:lnTo>
                <a:lnTo>
                  <a:pt x="541259" y="467451"/>
                </a:lnTo>
                <a:lnTo>
                  <a:pt x="651971" y="467451"/>
                </a:lnTo>
                <a:lnTo>
                  <a:pt x="725779" y="643770"/>
                </a:lnTo>
                <a:lnTo>
                  <a:pt x="820090" y="643770"/>
                </a:lnTo>
                <a:lnTo>
                  <a:pt x="869295" y="807788"/>
                </a:lnTo>
                <a:lnTo>
                  <a:pt x="897998" y="856994"/>
                </a:lnTo>
                <a:lnTo>
                  <a:pt x="967706" y="856994"/>
                </a:lnTo>
                <a:lnTo>
                  <a:pt x="967706" y="856994"/>
                </a:lnTo>
                <a:lnTo>
                  <a:pt x="1004610" y="889797"/>
                </a:lnTo>
                <a:lnTo>
                  <a:pt x="1033313" y="1053815"/>
                </a:lnTo>
                <a:lnTo>
                  <a:pt x="1070217" y="1094820"/>
                </a:lnTo>
                <a:lnTo>
                  <a:pt x="1111221" y="1094820"/>
                </a:lnTo>
                <a:lnTo>
                  <a:pt x="1127623" y="1115322"/>
                </a:lnTo>
                <a:lnTo>
                  <a:pt x="1180929" y="1115322"/>
                </a:lnTo>
                <a:lnTo>
                  <a:pt x="1226034" y="1250637"/>
                </a:lnTo>
                <a:lnTo>
                  <a:pt x="1332646" y="1250637"/>
                </a:lnTo>
                <a:lnTo>
                  <a:pt x="1398253" y="1554070"/>
                </a:lnTo>
                <a:lnTo>
                  <a:pt x="1525367" y="1562271"/>
                </a:lnTo>
                <a:lnTo>
                  <a:pt x="1582773" y="1767293"/>
                </a:lnTo>
                <a:lnTo>
                  <a:pt x="1623778" y="1767293"/>
                </a:lnTo>
                <a:lnTo>
                  <a:pt x="1636079" y="1787795"/>
                </a:lnTo>
                <a:lnTo>
                  <a:pt x="1636079" y="1787795"/>
                </a:lnTo>
                <a:lnTo>
                  <a:pt x="1709887" y="1828800"/>
                </a:lnTo>
                <a:lnTo>
                  <a:pt x="1726289" y="1878005"/>
                </a:lnTo>
                <a:lnTo>
                  <a:pt x="1865704" y="1878005"/>
                </a:lnTo>
                <a:lnTo>
                  <a:pt x="1955914" y="2021521"/>
                </a:lnTo>
                <a:lnTo>
                  <a:pt x="2177338" y="2021521"/>
                </a:lnTo>
                <a:lnTo>
                  <a:pt x="2177338" y="2021521"/>
                </a:lnTo>
                <a:lnTo>
                  <a:pt x="2177338" y="2066626"/>
                </a:lnTo>
                <a:lnTo>
                  <a:pt x="2386461" y="2066626"/>
                </a:lnTo>
                <a:lnTo>
                  <a:pt x="2427465" y="2300351"/>
                </a:lnTo>
                <a:lnTo>
                  <a:pt x="2616086" y="2300351"/>
                </a:lnTo>
                <a:lnTo>
                  <a:pt x="2616086" y="2300351"/>
                </a:lnTo>
                <a:lnTo>
                  <a:pt x="2616086" y="2337255"/>
                </a:lnTo>
                <a:lnTo>
                  <a:pt x="2722698" y="2337255"/>
                </a:lnTo>
                <a:lnTo>
                  <a:pt x="2759602" y="2419264"/>
                </a:lnTo>
                <a:lnTo>
                  <a:pt x="2935921" y="2419264"/>
                </a:lnTo>
                <a:lnTo>
                  <a:pt x="2935921" y="2419264"/>
                </a:lnTo>
                <a:lnTo>
                  <a:pt x="2935921" y="2456168"/>
                </a:lnTo>
                <a:lnTo>
                  <a:pt x="3083537" y="2456168"/>
                </a:lnTo>
                <a:lnTo>
                  <a:pt x="3140943" y="2599684"/>
                </a:lnTo>
                <a:lnTo>
                  <a:pt x="3210651" y="2599684"/>
                </a:lnTo>
                <a:lnTo>
                  <a:pt x="3210651" y="2599684"/>
                </a:lnTo>
                <a:lnTo>
                  <a:pt x="3210651" y="2644789"/>
                </a:lnTo>
                <a:lnTo>
                  <a:pt x="3423874" y="2644789"/>
                </a:lnTo>
                <a:lnTo>
                  <a:pt x="3440276" y="2718597"/>
                </a:lnTo>
                <a:lnTo>
                  <a:pt x="3550988" y="2718597"/>
                </a:lnTo>
                <a:lnTo>
                  <a:pt x="3550988" y="2812907"/>
                </a:lnTo>
                <a:lnTo>
                  <a:pt x="4125051" y="2812907"/>
                </a:lnTo>
                <a:lnTo>
                  <a:pt x="4125051" y="2931820"/>
                </a:lnTo>
                <a:lnTo>
                  <a:pt x="4330073" y="2931820"/>
                </a:lnTo>
              </a:path>
            </a:pathLst>
          </a:custGeom>
          <a:noFill/>
          <a:ln w="28575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8C459BD-6377-304C-8AAA-6EC232AD1A01}"/>
              </a:ext>
            </a:extLst>
          </p:cNvPr>
          <p:cNvGraphicFramePr>
            <a:graphicFrameLocks noGrp="1"/>
          </p:cNvGraphicFramePr>
          <p:nvPr/>
        </p:nvGraphicFramePr>
        <p:xfrm>
          <a:off x="3046223" y="1508628"/>
          <a:ext cx="2796875" cy="930780"/>
        </p:xfrm>
        <a:graphic>
          <a:graphicData uri="http://schemas.openxmlformats.org/drawingml/2006/table">
            <a:tbl>
              <a:tblPr firstRow="1" bandRow="1"/>
              <a:tblGrid>
                <a:gridCol w="980259">
                  <a:extLst>
                    <a:ext uri="{9D8B030D-6E8A-4147-A177-3AD203B41FA5}">
                      <a16:colId xmlns:a16="http://schemas.microsoft.com/office/drawing/2014/main" val="1610963084"/>
                    </a:ext>
                  </a:extLst>
                </a:gridCol>
                <a:gridCol w="908308">
                  <a:extLst>
                    <a:ext uri="{9D8B030D-6E8A-4147-A177-3AD203B41FA5}">
                      <a16:colId xmlns:a16="http://schemas.microsoft.com/office/drawing/2014/main" val="659257187"/>
                    </a:ext>
                  </a:extLst>
                </a:gridCol>
                <a:gridCol w="908308">
                  <a:extLst>
                    <a:ext uri="{9D8B030D-6E8A-4147-A177-3AD203B41FA5}">
                      <a16:colId xmlns:a16="http://schemas.microsoft.com/office/drawing/2014/main" val="3530441711"/>
                    </a:ext>
                  </a:extLst>
                </a:gridCol>
              </a:tblGrid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900" b="1" baseline="300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609585" rtl="0" eaLnBrk="1" latinLnBrk="0" hangingPunct="1"/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RAM + ERL</a:t>
                      </a:r>
                      <a:b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n=224</a:t>
                      </a:r>
                    </a:p>
                  </a:txBody>
                  <a:tcPr marL="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609585" rtl="0" eaLnBrk="1" latinLnBrk="0" hangingPunct="1"/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PBO + ERL</a:t>
                      </a:r>
                      <a:b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n=225</a:t>
                      </a:r>
                    </a:p>
                  </a:txBody>
                  <a:tcPr marL="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63704"/>
                  </a:ext>
                </a:extLst>
              </a:tr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9525" indent="0">
                        <a:tabLst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Median, months</a:t>
                      </a:r>
                    </a:p>
                    <a:p>
                      <a:pPr marL="9525" indent="0">
                        <a:tabLst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4572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</a:p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(15.4, 21.6)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(11.0, 13.5)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839235"/>
                  </a:ext>
                </a:extLst>
              </a:tr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9525" indent="0">
                        <a:tabLst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4572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0.591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(0.461, 0.760)</a:t>
                      </a:r>
                    </a:p>
                  </a:txBody>
                  <a:tcPr marL="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218932"/>
                  </a:ext>
                </a:extLst>
              </a:tr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9525" marR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9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en-US" sz="9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0.0001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983239"/>
                  </a:ext>
                </a:extLst>
              </a:tr>
            </a:tbl>
          </a:graphicData>
        </a:graphic>
      </p:graphicFrame>
      <p:graphicFrame>
        <p:nvGraphicFramePr>
          <p:cNvPr id="272" name="Chart 271">
            <a:extLst>
              <a:ext uri="{FF2B5EF4-FFF2-40B4-BE49-F238E27FC236}">
                <a16:creationId xmlns:a16="http://schemas.microsoft.com/office/drawing/2014/main" id="{A2F70D43-E63C-5246-97E6-12A8899E5224}"/>
              </a:ext>
            </a:extLst>
          </p:cNvPr>
          <p:cNvGraphicFramePr/>
          <p:nvPr/>
        </p:nvGraphicFramePr>
        <p:xfrm>
          <a:off x="6311973" y="1288022"/>
          <a:ext cx="5315908" cy="391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9" name="Freeform 278">
            <a:extLst>
              <a:ext uri="{FF2B5EF4-FFF2-40B4-BE49-F238E27FC236}">
                <a16:creationId xmlns:a16="http://schemas.microsoft.com/office/drawing/2014/main" id="{1648BDC7-915B-6E47-BA65-8CEE9232DF05}"/>
              </a:ext>
            </a:extLst>
          </p:cNvPr>
          <p:cNvSpPr/>
          <p:nvPr/>
        </p:nvSpPr>
        <p:spPr>
          <a:xfrm>
            <a:off x="6981791" y="1429746"/>
            <a:ext cx="4403644" cy="1544906"/>
          </a:xfrm>
          <a:custGeom>
            <a:avLst/>
            <a:gdLst>
              <a:gd name="connsiteX0" fmla="*/ 0 w 4403644"/>
              <a:gd name="connsiteY0" fmla="*/ 0 h 1544906"/>
              <a:gd name="connsiteX1" fmla="*/ 151849 w 4403644"/>
              <a:gd name="connsiteY1" fmla="*/ 0 h 1544906"/>
              <a:gd name="connsiteX2" fmla="*/ 151849 w 4403644"/>
              <a:gd name="connsiteY2" fmla="*/ 0 h 1544906"/>
              <a:gd name="connsiteX3" fmla="*/ 237678 w 4403644"/>
              <a:gd name="connsiteY3" fmla="*/ 0 h 1544906"/>
              <a:gd name="connsiteX4" fmla="*/ 237678 w 4403644"/>
              <a:gd name="connsiteY4" fmla="*/ 36312 h 1544906"/>
              <a:gd name="connsiteX5" fmla="*/ 392828 w 4403644"/>
              <a:gd name="connsiteY5" fmla="*/ 36312 h 1544906"/>
              <a:gd name="connsiteX6" fmla="*/ 419237 w 4403644"/>
              <a:gd name="connsiteY6" fmla="*/ 56118 h 1544906"/>
              <a:gd name="connsiteX7" fmla="*/ 419237 w 4403644"/>
              <a:gd name="connsiteY7" fmla="*/ 92430 h 1544906"/>
              <a:gd name="connsiteX8" fmla="*/ 627205 w 4403644"/>
              <a:gd name="connsiteY8" fmla="*/ 92430 h 1544906"/>
              <a:gd name="connsiteX9" fmla="*/ 627205 w 4403644"/>
              <a:gd name="connsiteY9" fmla="*/ 92430 h 1544906"/>
              <a:gd name="connsiteX10" fmla="*/ 650313 w 4403644"/>
              <a:gd name="connsiteY10" fmla="*/ 115538 h 1544906"/>
              <a:gd name="connsiteX11" fmla="*/ 785657 w 4403644"/>
              <a:gd name="connsiteY11" fmla="*/ 115538 h 1544906"/>
              <a:gd name="connsiteX12" fmla="*/ 821969 w 4403644"/>
              <a:gd name="connsiteY12" fmla="*/ 158452 h 1544906"/>
              <a:gd name="connsiteX13" fmla="*/ 1066249 w 4403644"/>
              <a:gd name="connsiteY13" fmla="*/ 158452 h 1544906"/>
              <a:gd name="connsiteX14" fmla="*/ 1089357 w 4403644"/>
              <a:gd name="connsiteY14" fmla="*/ 194764 h 1544906"/>
              <a:gd name="connsiteX15" fmla="*/ 1198293 w 4403644"/>
              <a:gd name="connsiteY15" fmla="*/ 194764 h 1544906"/>
              <a:gd name="connsiteX16" fmla="*/ 1214798 w 4403644"/>
              <a:gd name="connsiteY16" fmla="*/ 221172 h 1544906"/>
              <a:gd name="connsiteX17" fmla="*/ 1284121 w 4403644"/>
              <a:gd name="connsiteY17" fmla="*/ 221172 h 1544906"/>
              <a:gd name="connsiteX18" fmla="*/ 1323734 w 4403644"/>
              <a:gd name="connsiteY18" fmla="*/ 273990 h 1544906"/>
              <a:gd name="connsiteX19" fmla="*/ 1468982 w 4403644"/>
              <a:gd name="connsiteY19" fmla="*/ 273990 h 1544906"/>
              <a:gd name="connsiteX20" fmla="*/ 1468982 w 4403644"/>
              <a:gd name="connsiteY20" fmla="*/ 273990 h 1544906"/>
              <a:gd name="connsiteX21" fmla="*/ 1498691 w 4403644"/>
              <a:gd name="connsiteY21" fmla="*/ 297097 h 1544906"/>
              <a:gd name="connsiteX22" fmla="*/ 1558111 w 4403644"/>
              <a:gd name="connsiteY22" fmla="*/ 297097 h 1544906"/>
              <a:gd name="connsiteX23" fmla="*/ 1620831 w 4403644"/>
              <a:gd name="connsiteY23" fmla="*/ 336710 h 1544906"/>
              <a:gd name="connsiteX24" fmla="*/ 1667047 w 4403644"/>
              <a:gd name="connsiteY24" fmla="*/ 336710 h 1544906"/>
              <a:gd name="connsiteX25" fmla="*/ 1719864 w 4403644"/>
              <a:gd name="connsiteY25" fmla="*/ 366420 h 1544906"/>
              <a:gd name="connsiteX26" fmla="*/ 1838703 w 4403644"/>
              <a:gd name="connsiteY26" fmla="*/ 366420 h 1544906"/>
              <a:gd name="connsiteX27" fmla="*/ 1871714 w 4403644"/>
              <a:gd name="connsiteY27" fmla="*/ 429140 h 1544906"/>
              <a:gd name="connsiteX28" fmla="*/ 1908026 w 4403644"/>
              <a:gd name="connsiteY28" fmla="*/ 429140 h 1544906"/>
              <a:gd name="connsiteX29" fmla="*/ 1964144 w 4403644"/>
              <a:gd name="connsiteY29" fmla="*/ 501764 h 1544906"/>
              <a:gd name="connsiteX30" fmla="*/ 2102790 w 4403644"/>
              <a:gd name="connsiteY30" fmla="*/ 501764 h 1544906"/>
              <a:gd name="connsiteX31" fmla="*/ 2145704 w 4403644"/>
              <a:gd name="connsiteY31" fmla="*/ 564485 h 1544906"/>
              <a:gd name="connsiteX32" fmla="*/ 2191919 w 4403644"/>
              <a:gd name="connsiteY32" fmla="*/ 564485 h 1544906"/>
              <a:gd name="connsiteX33" fmla="*/ 2234833 w 4403644"/>
              <a:gd name="connsiteY33" fmla="*/ 670119 h 1544906"/>
              <a:gd name="connsiteX34" fmla="*/ 2310758 w 4403644"/>
              <a:gd name="connsiteY34" fmla="*/ 686625 h 1544906"/>
              <a:gd name="connsiteX35" fmla="*/ 2310758 w 4403644"/>
              <a:gd name="connsiteY35" fmla="*/ 686625 h 1544906"/>
              <a:gd name="connsiteX36" fmla="*/ 2340467 w 4403644"/>
              <a:gd name="connsiteY36" fmla="*/ 713034 h 1544906"/>
              <a:gd name="connsiteX37" fmla="*/ 2383382 w 4403644"/>
              <a:gd name="connsiteY37" fmla="*/ 713034 h 1544906"/>
              <a:gd name="connsiteX38" fmla="*/ 2383382 w 4403644"/>
              <a:gd name="connsiteY38" fmla="*/ 713034 h 1544906"/>
              <a:gd name="connsiteX39" fmla="*/ 2640866 w 4403644"/>
              <a:gd name="connsiteY39" fmla="*/ 713034 h 1544906"/>
              <a:gd name="connsiteX40" fmla="*/ 2680479 w 4403644"/>
              <a:gd name="connsiteY40" fmla="*/ 785657 h 1544906"/>
              <a:gd name="connsiteX41" fmla="*/ 2772909 w 4403644"/>
              <a:gd name="connsiteY41" fmla="*/ 785657 h 1544906"/>
              <a:gd name="connsiteX42" fmla="*/ 2796017 w 4403644"/>
              <a:gd name="connsiteY42" fmla="*/ 808765 h 1544906"/>
              <a:gd name="connsiteX43" fmla="*/ 2835630 w 4403644"/>
              <a:gd name="connsiteY43" fmla="*/ 808765 h 1544906"/>
              <a:gd name="connsiteX44" fmla="*/ 2862039 w 4403644"/>
              <a:gd name="connsiteY44" fmla="*/ 864883 h 1544906"/>
              <a:gd name="connsiteX45" fmla="*/ 2908254 w 4403644"/>
              <a:gd name="connsiteY45" fmla="*/ 864883 h 1544906"/>
              <a:gd name="connsiteX46" fmla="*/ 2934662 w 4403644"/>
              <a:gd name="connsiteY46" fmla="*/ 921002 h 1544906"/>
              <a:gd name="connsiteX47" fmla="*/ 2934662 w 4403644"/>
              <a:gd name="connsiteY47" fmla="*/ 921002 h 1544906"/>
              <a:gd name="connsiteX48" fmla="*/ 2987480 w 4403644"/>
              <a:gd name="connsiteY48" fmla="*/ 990325 h 1544906"/>
              <a:gd name="connsiteX49" fmla="*/ 3089813 w 4403644"/>
              <a:gd name="connsiteY49" fmla="*/ 990325 h 1544906"/>
              <a:gd name="connsiteX50" fmla="*/ 3099717 w 4403644"/>
              <a:gd name="connsiteY50" fmla="*/ 1016733 h 1544906"/>
              <a:gd name="connsiteX51" fmla="*/ 3291179 w 4403644"/>
              <a:gd name="connsiteY51" fmla="*/ 1016733 h 1544906"/>
              <a:gd name="connsiteX52" fmla="*/ 3314287 w 4403644"/>
              <a:gd name="connsiteY52" fmla="*/ 1099260 h 1544906"/>
              <a:gd name="connsiteX53" fmla="*/ 3495847 w 4403644"/>
              <a:gd name="connsiteY53" fmla="*/ 1099260 h 1544906"/>
              <a:gd name="connsiteX54" fmla="*/ 3495847 w 4403644"/>
              <a:gd name="connsiteY54" fmla="*/ 1148777 h 1544906"/>
              <a:gd name="connsiteX55" fmla="*/ 3555266 w 4403644"/>
              <a:gd name="connsiteY55" fmla="*/ 1148777 h 1544906"/>
              <a:gd name="connsiteX56" fmla="*/ 3555266 w 4403644"/>
              <a:gd name="connsiteY56" fmla="*/ 1208196 h 1544906"/>
              <a:gd name="connsiteX57" fmla="*/ 3680707 w 4403644"/>
              <a:gd name="connsiteY57" fmla="*/ 1208196 h 1544906"/>
              <a:gd name="connsiteX58" fmla="*/ 3680707 w 4403644"/>
              <a:gd name="connsiteY58" fmla="*/ 1280820 h 1544906"/>
              <a:gd name="connsiteX59" fmla="*/ 4119751 w 4403644"/>
              <a:gd name="connsiteY59" fmla="*/ 1280820 h 1544906"/>
              <a:gd name="connsiteX60" fmla="*/ 4119751 w 4403644"/>
              <a:gd name="connsiteY60" fmla="*/ 1544906 h 1544906"/>
              <a:gd name="connsiteX61" fmla="*/ 4403644 w 4403644"/>
              <a:gd name="connsiteY61" fmla="*/ 1544906 h 154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403644" h="1544906">
                <a:moveTo>
                  <a:pt x="0" y="0"/>
                </a:moveTo>
                <a:lnTo>
                  <a:pt x="151849" y="0"/>
                </a:lnTo>
                <a:lnTo>
                  <a:pt x="151849" y="0"/>
                </a:lnTo>
                <a:lnTo>
                  <a:pt x="237678" y="0"/>
                </a:lnTo>
                <a:lnTo>
                  <a:pt x="237678" y="36312"/>
                </a:lnTo>
                <a:lnTo>
                  <a:pt x="392828" y="36312"/>
                </a:lnTo>
                <a:lnTo>
                  <a:pt x="419237" y="56118"/>
                </a:lnTo>
                <a:lnTo>
                  <a:pt x="419237" y="92430"/>
                </a:lnTo>
                <a:lnTo>
                  <a:pt x="627205" y="92430"/>
                </a:lnTo>
                <a:lnTo>
                  <a:pt x="627205" y="92430"/>
                </a:lnTo>
                <a:lnTo>
                  <a:pt x="650313" y="115538"/>
                </a:lnTo>
                <a:lnTo>
                  <a:pt x="785657" y="115538"/>
                </a:lnTo>
                <a:lnTo>
                  <a:pt x="821969" y="158452"/>
                </a:lnTo>
                <a:lnTo>
                  <a:pt x="1066249" y="158452"/>
                </a:lnTo>
                <a:lnTo>
                  <a:pt x="1089357" y="194764"/>
                </a:lnTo>
                <a:lnTo>
                  <a:pt x="1198293" y="194764"/>
                </a:lnTo>
                <a:lnTo>
                  <a:pt x="1214798" y="221172"/>
                </a:lnTo>
                <a:lnTo>
                  <a:pt x="1284121" y="221172"/>
                </a:lnTo>
                <a:lnTo>
                  <a:pt x="1323734" y="273990"/>
                </a:lnTo>
                <a:lnTo>
                  <a:pt x="1468982" y="273990"/>
                </a:lnTo>
                <a:lnTo>
                  <a:pt x="1468982" y="273990"/>
                </a:lnTo>
                <a:lnTo>
                  <a:pt x="1498691" y="297097"/>
                </a:lnTo>
                <a:lnTo>
                  <a:pt x="1558111" y="297097"/>
                </a:lnTo>
                <a:lnTo>
                  <a:pt x="1620831" y="336710"/>
                </a:lnTo>
                <a:lnTo>
                  <a:pt x="1667047" y="336710"/>
                </a:lnTo>
                <a:lnTo>
                  <a:pt x="1719864" y="366420"/>
                </a:lnTo>
                <a:lnTo>
                  <a:pt x="1838703" y="366420"/>
                </a:lnTo>
                <a:lnTo>
                  <a:pt x="1871714" y="429140"/>
                </a:lnTo>
                <a:lnTo>
                  <a:pt x="1908026" y="429140"/>
                </a:lnTo>
                <a:lnTo>
                  <a:pt x="1964144" y="501764"/>
                </a:lnTo>
                <a:lnTo>
                  <a:pt x="2102790" y="501764"/>
                </a:lnTo>
                <a:lnTo>
                  <a:pt x="2145704" y="564485"/>
                </a:lnTo>
                <a:lnTo>
                  <a:pt x="2191919" y="564485"/>
                </a:lnTo>
                <a:lnTo>
                  <a:pt x="2234833" y="670119"/>
                </a:lnTo>
                <a:lnTo>
                  <a:pt x="2310758" y="686625"/>
                </a:lnTo>
                <a:lnTo>
                  <a:pt x="2310758" y="686625"/>
                </a:lnTo>
                <a:lnTo>
                  <a:pt x="2340467" y="713034"/>
                </a:lnTo>
                <a:lnTo>
                  <a:pt x="2383382" y="713034"/>
                </a:lnTo>
                <a:lnTo>
                  <a:pt x="2383382" y="713034"/>
                </a:lnTo>
                <a:lnTo>
                  <a:pt x="2640866" y="713034"/>
                </a:lnTo>
                <a:lnTo>
                  <a:pt x="2680479" y="785657"/>
                </a:lnTo>
                <a:lnTo>
                  <a:pt x="2772909" y="785657"/>
                </a:lnTo>
                <a:lnTo>
                  <a:pt x="2796017" y="808765"/>
                </a:lnTo>
                <a:lnTo>
                  <a:pt x="2835630" y="808765"/>
                </a:lnTo>
                <a:lnTo>
                  <a:pt x="2862039" y="864883"/>
                </a:lnTo>
                <a:lnTo>
                  <a:pt x="2908254" y="864883"/>
                </a:lnTo>
                <a:lnTo>
                  <a:pt x="2934662" y="921002"/>
                </a:lnTo>
                <a:lnTo>
                  <a:pt x="2934662" y="921002"/>
                </a:lnTo>
                <a:lnTo>
                  <a:pt x="2987480" y="990325"/>
                </a:lnTo>
                <a:lnTo>
                  <a:pt x="3089813" y="990325"/>
                </a:lnTo>
                <a:lnTo>
                  <a:pt x="3099717" y="1016733"/>
                </a:lnTo>
                <a:lnTo>
                  <a:pt x="3291179" y="1016733"/>
                </a:lnTo>
                <a:lnTo>
                  <a:pt x="3314287" y="1099260"/>
                </a:lnTo>
                <a:lnTo>
                  <a:pt x="3495847" y="1099260"/>
                </a:lnTo>
                <a:lnTo>
                  <a:pt x="3495847" y="1148777"/>
                </a:lnTo>
                <a:lnTo>
                  <a:pt x="3555266" y="1148777"/>
                </a:lnTo>
                <a:lnTo>
                  <a:pt x="3555266" y="1208196"/>
                </a:lnTo>
                <a:lnTo>
                  <a:pt x="3680707" y="1208196"/>
                </a:lnTo>
                <a:lnTo>
                  <a:pt x="3680707" y="1280820"/>
                </a:lnTo>
                <a:lnTo>
                  <a:pt x="4119751" y="1280820"/>
                </a:lnTo>
                <a:lnTo>
                  <a:pt x="4119751" y="1544906"/>
                </a:lnTo>
                <a:lnTo>
                  <a:pt x="4403644" y="1544906"/>
                </a:lnTo>
              </a:path>
            </a:pathLst>
          </a:custGeom>
          <a:noFill/>
          <a:ln w="2857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69DED3D8-B692-F945-A04E-6BD7B0D84481}"/>
              </a:ext>
            </a:extLst>
          </p:cNvPr>
          <p:cNvSpPr/>
          <p:nvPr/>
        </p:nvSpPr>
        <p:spPr>
          <a:xfrm>
            <a:off x="6981791" y="1429746"/>
            <a:ext cx="4354128" cy="1485487"/>
          </a:xfrm>
          <a:custGeom>
            <a:avLst/>
            <a:gdLst>
              <a:gd name="connsiteX0" fmla="*/ 0 w 4354128"/>
              <a:gd name="connsiteY0" fmla="*/ 0 h 1485487"/>
              <a:gd name="connsiteX1" fmla="*/ 356517 w 4354128"/>
              <a:gd name="connsiteY1" fmla="*/ 0 h 1485487"/>
              <a:gd name="connsiteX2" fmla="*/ 409334 w 4354128"/>
              <a:gd name="connsiteY2" fmla="*/ 46215 h 1485487"/>
              <a:gd name="connsiteX3" fmla="*/ 538076 w 4354128"/>
              <a:gd name="connsiteY3" fmla="*/ 46215 h 1485487"/>
              <a:gd name="connsiteX4" fmla="*/ 561184 w 4354128"/>
              <a:gd name="connsiteY4" fmla="*/ 75925 h 1485487"/>
              <a:gd name="connsiteX5" fmla="*/ 706431 w 4354128"/>
              <a:gd name="connsiteY5" fmla="*/ 75925 h 1485487"/>
              <a:gd name="connsiteX6" fmla="*/ 854980 w 4354128"/>
              <a:gd name="connsiteY6" fmla="*/ 102333 h 1485487"/>
              <a:gd name="connsiteX7" fmla="*/ 940808 w 4354128"/>
              <a:gd name="connsiteY7" fmla="*/ 128742 h 1485487"/>
              <a:gd name="connsiteX8" fmla="*/ 940808 w 4354128"/>
              <a:gd name="connsiteY8" fmla="*/ 168355 h 1485487"/>
              <a:gd name="connsiteX9" fmla="*/ 1059647 w 4354128"/>
              <a:gd name="connsiteY9" fmla="*/ 168355 h 1485487"/>
              <a:gd name="connsiteX10" fmla="*/ 1089357 w 4354128"/>
              <a:gd name="connsiteY10" fmla="*/ 191462 h 1485487"/>
              <a:gd name="connsiteX11" fmla="*/ 1191691 w 4354128"/>
              <a:gd name="connsiteY11" fmla="*/ 237678 h 1485487"/>
              <a:gd name="connsiteX12" fmla="*/ 1231304 w 4354128"/>
              <a:gd name="connsiteY12" fmla="*/ 254183 h 1485487"/>
              <a:gd name="connsiteX13" fmla="*/ 1231304 w 4354128"/>
              <a:gd name="connsiteY13" fmla="*/ 283893 h 1485487"/>
              <a:gd name="connsiteX14" fmla="*/ 1300626 w 4354128"/>
              <a:gd name="connsiteY14" fmla="*/ 283893 h 1485487"/>
              <a:gd name="connsiteX15" fmla="*/ 1396358 w 4354128"/>
              <a:gd name="connsiteY15" fmla="*/ 356517 h 1485487"/>
              <a:gd name="connsiteX16" fmla="*/ 1396358 w 4354128"/>
              <a:gd name="connsiteY16" fmla="*/ 402732 h 1485487"/>
              <a:gd name="connsiteX17" fmla="*/ 1508595 w 4354128"/>
              <a:gd name="connsiteY17" fmla="*/ 445646 h 1485487"/>
              <a:gd name="connsiteX18" fmla="*/ 1561412 w 4354128"/>
              <a:gd name="connsiteY18" fmla="*/ 491861 h 1485487"/>
              <a:gd name="connsiteX19" fmla="*/ 1561412 w 4354128"/>
              <a:gd name="connsiteY19" fmla="*/ 491861 h 1485487"/>
              <a:gd name="connsiteX20" fmla="*/ 1627434 w 4354128"/>
              <a:gd name="connsiteY20" fmla="*/ 531474 h 1485487"/>
              <a:gd name="connsiteX21" fmla="*/ 1676950 w 4354128"/>
              <a:gd name="connsiteY21" fmla="*/ 531474 h 1485487"/>
              <a:gd name="connsiteX22" fmla="*/ 1739670 w 4354128"/>
              <a:gd name="connsiteY22" fmla="*/ 580990 h 1485487"/>
              <a:gd name="connsiteX23" fmla="*/ 1795789 w 4354128"/>
              <a:gd name="connsiteY23" fmla="*/ 670119 h 1485487"/>
              <a:gd name="connsiteX24" fmla="*/ 1884918 w 4354128"/>
              <a:gd name="connsiteY24" fmla="*/ 736141 h 1485487"/>
              <a:gd name="connsiteX25" fmla="*/ 1917929 w 4354128"/>
              <a:gd name="connsiteY25" fmla="*/ 736141 h 1485487"/>
              <a:gd name="connsiteX26" fmla="*/ 1957542 w 4354128"/>
              <a:gd name="connsiteY26" fmla="*/ 782356 h 1485487"/>
              <a:gd name="connsiteX27" fmla="*/ 2016961 w 4354128"/>
              <a:gd name="connsiteY27" fmla="*/ 782356 h 1485487"/>
              <a:gd name="connsiteX28" fmla="*/ 2056574 w 4354128"/>
              <a:gd name="connsiteY28" fmla="*/ 868184 h 1485487"/>
              <a:gd name="connsiteX29" fmla="*/ 2135800 w 4354128"/>
              <a:gd name="connsiteY29" fmla="*/ 901195 h 1485487"/>
              <a:gd name="connsiteX30" fmla="*/ 2205123 w 4354128"/>
              <a:gd name="connsiteY30" fmla="*/ 901195 h 1485487"/>
              <a:gd name="connsiteX31" fmla="*/ 2205123 w 4354128"/>
              <a:gd name="connsiteY31" fmla="*/ 901195 h 1485487"/>
              <a:gd name="connsiteX32" fmla="*/ 2320661 w 4354128"/>
              <a:gd name="connsiteY32" fmla="*/ 901195 h 1485487"/>
              <a:gd name="connsiteX33" fmla="*/ 2320661 w 4354128"/>
              <a:gd name="connsiteY33" fmla="*/ 950712 h 1485487"/>
              <a:gd name="connsiteX34" fmla="*/ 2456005 w 4354128"/>
              <a:gd name="connsiteY34" fmla="*/ 950712 h 1485487"/>
              <a:gd name="connsiteX35" fmla="*/ 2456005 w 4354128"/>
              <a:gd name="connsiteY35" fmla="*/ 990325 h 1485487"/>
              <a:gd name="connsiteX36" fmla="*/ 2578145 w 4354128"/>
              <a:gd name="connsiteY36" fmla="*/ 990325 h 1485487"/>
              <a:gd name="connsiteX37" fmla="*/ 2578145 w 4354128"/>
              <a:gd name="connsiteY37" fmla="*/ 990325 h 1485487"/>
              <a:gd name="connsiteX38" fmla="*/ 2578145 w 4354128"/>
              <a:gd name="connsiteY38" fmla="*/ 1020034 h 1485487"/>
              <a:gd name="connsiteX39" fmla="*/ 2700286 w 4354128"/>
              <a:gd name="connsiteY39" fmla="*/ 1020034 h 1485487"/>
              <a:gd name="connsiteX40" fmla="*/ 2802619 w 4354128"/>
              <a:gd name="connsiteY40" fmla="*/ 1138873 h 1485487"/>
              <a:gd name="connsiteX41" fmla="*/ 2891748 w 4354128"/>
              <a:gd name="connsiteY41" fmla="*/ 1138873 h 1485487"/>
              <a:gd name="connsiteX42" fmla="*/ 2891748 w 4354128"/>
              <a:gd name="connsiteY42" fmla="*/ 1168583 h 1485487"/>
              <a:gd name="connsiteX43" fmla="*/ 2944566 w 4354128"/>
              <a:gd name="connsiteY43" fmla="*/ 1168583 h 1485487"/>
              <a:gd name="connsiteX44" fmla="*/ 3017190 w 4354128"/>
              <a:gd name="connsiteY44" fmla="*/ 1244508 h 1485487"/>
              <a:gd name="connsiteX45" fmla="*/ 3261470 w 4354128"/>
              <a:gd name="connsiteY45" fmla="*/ 1244508 h 1485487"/>
              <a:gd name="connsiteX46" fmla="*/ 3261470 w 4354128"/>
              <a:gd name="connsiteY46" fmla="*/ 1277519 h 1485487"/>
              <a:gd name="connsiteX47" fmla="*/ 3284577 w 4354128"/>
              <a:gd name="connsiteY47" fmla="*/ 1323734 h 1485487"/>
              <a:gd name="connsiteX48" fmla="*/ 3456234 w 4354128"/>
              <a:gd name="connsiteY48" fmla="*/ 1323734 h 1485487"/>
              <a:gd name="connsiteX49" fmla="*/ 3492545 w 4354128"/>
              <a:gd name="connsiteY49" fmla="*/ 1412863 h 1485487"/>
              <a:gd name="connsiteX50" fmla="*/ 3627890 w 4354128"/>
              <a:gd name="connsiteY50" fmla="*/ 1412863 h 1485487"/>
              <a:gd name="connsiteX51" fmla="*/ 3627890 w 4354128"/>
              <a:gd name="connsiteY51" fmla="*/ 1485487 h 1485487"/>
              <a:gd name="connsiteX52" fmla="*/ 4354128 w 4354128"/>
              <a:gd name="connsiteY52" fmla="*/ 1485487 h 148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354128" h="1485487">
                <a:moveTo>
                  <a:pt x="0" y="0"/>
                </a:moveTo>
                <a:lnTo>
                  <a:pt x="356517" y="0"/>
                </a:lnTo>
                <a:lnTo>
                  <a:pt x="409334" y="46215"/>
                </a:lnTo>
                <a:lnTo>
                  <a:pt x="538076" y="46215"/>
                </a:lnTo>
                <a:lnTo>
                  <a:pt x="561184" y="75925"/>
                </a:lnTo>
                <a:lnTo>
                  <a:pt x="706431" y="75925"/>
                </a:lnTo>
                <a:lnTo>
                  <a:pt x="854980" y="102333"/>
                </a:lnTo>
                <a:lnTo>
                  <a:pt x="940808" y="128742"/>
                </a:lnTo>
                <a:lnTo>
                  <a:pt x="940808" y="168355"/>
                </a:lnTo>
                <a:lnTo>
                  <a:pt x="1059647" y="168355"/>
                </a:lnTo>
                <a:lnTo>
                  <a:pt x="1089357" y="191462"/>
                </a:lnTo>
                <a:lnTo>
                  <a:pt x="1191691" y="237678"/>
                </a:lnTo>
                <a:lnTo>
                  <a:pt x="1231304" y="254183"/>
                </a:lnTo>
                <a:lnTo>
                  <a:pt x="1231304" y="283893"/>
                </a:lnTo>
                <a:lnTo>
                  <a:pt x="1300626" y="283893"/>
                </a:lnTo>
                <a:lnTo>
                  <a:pt x="1396358" y="356517"/>
                </a:lnTo>
                <a:lnTo>
                  <a:pt x="1396358" y="402732"/>
                </a:lnTo>
                <a:lnTo>
                  <a:pt x="1508595" y="445646"/>
                </a:lnTo>
                <a:lnTo>
                  <a:pt x="1561412" y="491861"/>
                </a:lnTo>
                <a:lnTo>
                  <a:pt x="1561412" y="491861"/>
                </a:lnTo>
                <a:lnTo>
                  <a:pt x="1627434" y="531474"/>
                </a:lnTo>
                <a:lnTo>
                  <a:pt x="1676950" y="531474"/>
                </a:lnTo>
                <a:lnTo>
                  <a:pt x="1739670" y="580990"/>
                </a:lnTo>
                <a:lnTo>
                  <a:pt x="1795789" y="670119"/>
                </a:lnTo>
                <a:lnTo>
                  <a:pt x="1884918" y="736141"/>
                </a:lnTo>
                <a:lnTo>
                  <a:pt x="1917929" y="736141"/>
                </a:lnTo>
                <a:lnTo>
                  <a:pt x="1957542" y="782356"/>
                </a:lnTo>
                <a:lnTo>
                  <a:pt x="2016961" y="782356"/>
                </a:lnTo>
                <a:lnTo>
                  <a:pt x="2056574" y="868184"/>
                </a:lnTo>
                <a:lnTo>
                  <a:pt x="2135800" y="901195"/>
                </a:lnTo>
                <a:lnTo>
                  <a:pt x="2205123" y="901195"/>
                </a:lnTo>
                <a:lnTo>
                  <a:pt x="2205123" y="901195"/>
                </a:lnTo>
                <a:lnTo>
                  <a:pt x="2320661" y="901195"/>
                </a:lnTo>
                <a:lnTo>
                  <a:pt x="2320661" y="950712"/>
                </a:lnTo>
                <a:lnTo>
                  <a:pt x="2456005" y="950712"/>
                </a:lnTo>
                <a:lnTo>
                  <a:pt x="2456005" y="990325"/>
                </a:lnTo>
                <a:lnTo>
                  <a:pt x="2578145" y="990325"/>
                </a:lnTo>
                <a:lnTo>
                  <a:pt x="2578145" y="990325"/>
                </a:lnTo>
                <a:lnTo>
                  <a:pt x="2578145" y="1020034"/>
                </a:lnTo>
                <a:lnTo>
                  <a:pt x="2700286" y="1020034"/>
                </a:lnTo>
                <a:lnTo>
                  <a:pt x="2802619" y="1138873"/>
                </a:lnTo>
                <a:lnTo>
                  <a:pt x="2891748" y="1138873"/>
                </a:lnTo>
                <a:lnTo>
                  <a:pt x="2891748" y="1168583"/>
                </a:lnTo>
                <a:lnTo>
                  <a:pt x="2944566" y="1168583"/>
                </a:lnTo>
                <a:lnTo>
                  <a:pt x="3017190" y="1244508"/>
                </a:lnTo>
                <a:lnTo>
                  <a:pt x="3261470" y="1244508"/>
                </a:lnTo>
                <a:lnTo>
                  <a:pt x="3261470" y="1277519"/>
                </a:lnTo>
                <a:lnTo>
                  <a:pt x="3284577" y="1323734"/>
                </a:lnTo>
                <a:lnTo>
                  <a:pt x="3456234" y="1323734"/>
                </a:lnTo>
                <a:lnTo>
                  <a:pt x="3492545" y="1412863"/>
                </a:lnTo>
                <a:lnTo>
                  <a:pt x="3627890" y="1412863"/>
                </a:lnTo>
                <a:lnTo>
                  <a:pt x="3627890" y="1485487"/>
                </a:lnTo>
                <a:lnTo>
                  <a:pt x="4354128" y="1485487"/>
                </a:lnTo>
              </a:path>
            </a:pathLst>
          </a:custGeom>
          <a:noFill/>
          <a:ln w="28575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D08810B0-C53E-7E47-9A93-B563DF0CFFB4}"/>
              </a:ext>
            </a:extLst>
          </p:cNvPr>
          <p:cNvGrpSpPr/>
          <p:nvPr/>
        </p:nvGrpSpPr>
        <p:grpSpPr>
          <a:xfrm>
            <a:off x="10427551" y="1644208"/>
            <a:ext cx="1106584" cy="370404"/>
            <a:chOff x="7481916" y="2217738"/>
            <a:chExt cx="1106584" cy="370404"/>
          </a:xfrm>
        </p:grpSpPr>
        <p:sp>
          <p:nvSpPr>
            <p:cNvPr id="282" name="Rectangle 140">
              <a:extLst>
                <a:ext uri="{FF2B5EF4-FFF2-40B4-BE49-F238E27FC236}">
                  <a16:creationId xmlns:a16="http://schemas.microsoft.com/office/drawing/2014/main" id="{3444AB2D-586A-204C-B1A5-A400D50DE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2217738"/>
              <a:ext cx="8335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RAM + ERL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3" name="Line 141">
              <a:extLst>
                <a:ext uri="{FF2B5EF4-FFF2-40B4-BE49-F238E27FC236}">
                  <a16:creationId xmlns:a16="http://schemas.microsoft.com/office/drawing/2014/main" id="{D9327DDC-BC41-F94F-9BF5-D4C04633D5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81916" y="2301876"/>
              <a:ext cx="182880" cy="0"/>
            </a:xfrm>
            <a:prstGeom prst="line">
              <a:avLst/>
            </a:prstGeom>
            <a:noFill/>
            <a:ln w="25400" cap="rnd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Rectangle 142">
              <a:extLst>
                <a:ext uri="{FF2B5EF4-FFF2-40B4-BE49-F238E27FC236}">
                  <a16:creationId xmlns:a16="http://schemas.microsoft.com/office/drawing/2014/main" id="{C56A3077-FB3D-C443-883A-A77563752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2403476"/>
              <a:ext cx="81753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8D2D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PBO + ERL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5" name="Line 143">
              <a:extLst>
                <a:ext uri="{FF2B5EF4-FFF2-40B4-BE49-F238E27FC236}">
                  <a16:creationId xmlns:a16="http://schemas.microsoft.com/office/drawing/2014/main" id="{AA267B77-CCB6-0349-BFE4-AF1E45802D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81916" y="2490788"/>
              <a:ext cx="182880" cy="0"/>
            </a:xfrm>
            <a:prstGeom prst="line">
              <a:avLst/>
            </a:prstGeom>
            <a:noFill/>
            <a:ln w="25400" cap="rnd">
              <a:solidFill>
                <a:srgbClr val="68D2D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276" name="Table 275">
            <a:extLst>
              <a:ext uri="{FF2B5EF4-FFF2-40B4-BE49-F238E27FC236}">
                <a16:creationId xmlns:a16="http://schemas.microsoft.com/office/drawing/2014/main" id="{49C53AD1-0F85-AC4C-99E5-32B14FEA6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044559"/>
              </p:ext>
            </p:extLst>
          </p:nvPr>
        </p:nvGraphicFramePr>
        <p:xfrm>
          <a:off x="3828495" y="5561260"/>
          <a:ext cx="4535010" cy="1014216"/>
        </p:xfrm>
        <a:graphic>
          <a:graphicData uri="http://schemas.openxmlformats.org/drawingml/2006/table">
            <a:tbl>
              <a:tblPr firstRow="1" bandRow="1"/>
              <a:tblGrid>
                <a:gridCol w="1511670">
                  <a:extLst>
                    <a:ext uri="{9D8B030D-6E8A-4147-A177-3AD203B41FA5}">
                      <a16:colId xmlns:a16="http://schemas.microsoft.com/office/drawing/2014/main" val="1610963084"/>
                    </a:ext>
                  </a:extLst>
                </a:gridCol>
                <a:gridCol w="1511670">
                  <a:extLst>
                    <a:ext uri="{9D8B030D-6E8A-4147-A177-3AD203B41FA5}">
                      <a16:colId xmlns:a16="http://schemas.microsoft.com/office/drawing/2014/main" val="659257187"/>
                    </a:ext>
                  </a:extLst>
                </a:gridCol>
                <a:gridCol w="1511670">
                  <a:extLst>
                    <a:ext uri="{9D8B030D-6E8A-4147-A177-3AD203B41FA5}">
                      <a16:colId xmlns:a16="http://schemas.microsoft.com/office/drawing/2014/main" val="3530441711"/>
                    </a:ext>
                  </a:extLst>
                </a:gridCol>
              </a:tblGrid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Interim OS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609585" rtl="0" eaLnBrk="1" latinLnBrk="0" hangingPunct="1"/>
                      <a:r>
                        <a:rPr lang="en-US" sz="10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RAM + ERL</a:t>
                      </a:r>
                      <a:br>
                        <a:rPr lang="en-US" sz="10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10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N=224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609585" rtl="0" eaLnBrk="1" latinLnBrk="0" hangingPunct="1"/>
                      <a:r>
                        <a:rPr lang="en-US" sz="10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PBO + ERL</a:t>
                      </a:r>
                      <a:br>
                        <a:rPr lang="en-US" sz="10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10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N=225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63704"/>
                  </a:ext>
                </a:extLst>
              </a:tr>
              <a:tr h="172782">
                <a:tc>
                  <a:txBody>
                    <a:bodyPr/>
                    <a:lstStyle/>
                    <a:p>
                      <a:pPr marL="9525" indent="0">
                        <a:tabLst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</a:t>
                      </a:r>
                    </a:p>
                  </a:txBody>
                  <a:tcPr marL="4572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58192"/>
                  </a:ext>
                </a:extLst>
              </a:tr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9525" indent="0">
                        <a:tabLst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Censoring rate</a:t>
                      </a:r>
                    </a:p>
                  </a:txBody>
                  <a:tcPr marL="4572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81%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839235"/>
                  </a:ext>
                </a:extLst>
              </a:tr>
              <a:tr h="172782">
                <a:tc>
                  <a:txBody>
                    <a:bodyPr/>
                    <a:lstStyle/>
                    <a:p>
                      <a:pPr marL="9525" indent="0">
                        <a:tabLst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Median, months</a:t>
                      </a:r>
                    </a:p>
                  </a:txBody>
                  <a:tcPr marL="4572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263993"/>
                  </a:ext>
                </a:extLst>
              </a:tr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9525" indent="0">
                        <a:tabLst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4572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0.832 (0.532, 1.303)</a:t>
                      </a:r>
                    </a:p>
                  </a:txBody>
                  <a:tcPr marL="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98323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C17ABC2-D6FE-4F44-A21D-A827F10A20C6}"/>
              </a:ext>
            </a:extLst>
          </p:cNvPr>
          <p:cNvSpPr txBox="1"/>
          <p:nvPr/>
        </p:nvSpPr>
        <p:spPr>
          <a:xfrm>
            <a:off x="1249664" y="1110374"/>
            <a:ext cx="468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</a:t>
            </a:r>
            <a:endParaRPr kumimoji="0" lang="en-US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7684F8-4692-4091-94FC-53D01D69BCD7}"/>
              </a:ext>
            </a:extLst>
          </p:cNvPr>
          <p:cNvSpPr txBox="1"/>
          <p:nvPr/>
        </p:nvSpPr>
        <p:spPr>
          <a:xfrm>
            <a:off x="7022192" y="1110374"/>
            <a:ext cx="468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PFS2</a:t>
            </a:r>
            <a:endParaRPr kumimoji="0" lang="en-US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19C81D2-C233-48F5-9F8F-015B0F2D8ACF}"/>
              </a:ext>
            </a:extLst>
          </p:cNvPr>
          <p:cNvGraphicFramePr>
            <a:graphicFrameLocks noGrp="1"/>
          </p:cNvGraphicFramePr>
          <p:nvPr/>
        </p:nvGraphicFramePr>
        <p:xfrm>
          <a:off x="7403498" y="3632259"/>
          <a:ext cx="2796875" cy="638172"/>
        </p:xfrm>
        <a:graphic>
          <a:graphicData uri="http://schemas.openxmlformats.org/drawingml/2006/table">
            <a:tbl>
              <a:tblPr firstRow="1" bandRow="1"/>
              <a:tblGrid>
                <a:gridCol w="980259">
                  <a:extLst>
                    <a:ext uri="{9D8B030D-6E8A-4147-A177-3AD203B41FA5}">
                      <a16:colId xmlns:a16="http://schemas.microsoft.com/office/drawing/2014/main" val="1610963084"/>
                    </a:ext>
                  </a:extLst>
                </a:gridCol>
                <a:gridCol w="908308">
                  <a:extLst>
                    <a:ext uri="{9D8B030D-6E8A-4147-A177-3AD203B41FA5}">
                      <a16:colId xmlns:a16="http://schemas.microsoft.com/office/drawing/2014/main" val="659257187"/>
                    </a:ext>
                  </a:extLst>
                </a:gridCol>
                <a:gridCol w="908308">
                  <a:extLst>
                    <a:ext uri="{9D8B030D-6E8A-4147-A177-3AD203B41FA5}">
                      <a16:colId xmlns:a16="http://schemas.microsoft.com/office/drawing/2014/main" val="3530441711"/>
                    </a:ext>
                  </a:extLst>
                </a:gridCol>
              </a:tblGrid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900" b="1" baseline="300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609585" rtl="0" eaLnBrk="1" latinLnBrk="0" hangingPunct="1"/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RAM + ERL</a:t>
                      </a:r>
                      <a:b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 = 224</a:t>
                      </a:r>
                    </a:p>
                  </a:txBody>
                  <a:tcPr marL="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609585" rtl="0" eaLnBrk="1" latinLnBrk="0" hangingPunct="1"/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PBO + ERL</a:t>
                      </a:r>
                      <a:b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 = 225</a:t>
                      </a:r>
                    </a:p>
                  </a:txBody>
                  <a:tcPr marL="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63704"/>
                  </a:ext>
                </a:extLst>
              </a:tr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9525" indent="0">
                        <a:tabLst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Median, months</a:t>
                      </a:r>
                    </a:p>
                  </a:txBody>
                  <a:tcPr marL="4572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839235"/>
                  </a:ext>
                </a:extLst>
              </a:tr>
              <a:tr h="172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9525" indent="0">
                        <a:tabLst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4572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0.690 (0.490, 0.972)</a:t>
                      </a:r>
                    </a:p>
                  </a:txBody>
                  <a:tcPr marL="0" marR="0" marT="9144" marB="914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218932"/>
                  </a:ext>
                </a:extLst>
              </a:tr>
            </a:tbl>
          </a:graphicData>
        </a:graphic>
      </p:graphicFrame>
      <p:sp>
        <p:nvSpPr>
          <p:cNvPr id="25" name="Title 4">
            <a:extLst>
              <a:ext uri="{FF2B5EF4-FFF2-40B4-BE49-F238E27FC236}">
                <a16:creationId xmlns:a16="http://schemas.microsoft.com/office/drawing/2014/main" id="{FEB5A2E7-1EC3-CD41-9D10-01086016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458884"/>
            <a:ext cx="11678478" cy="638677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RELAY</a:t>
            </a:r>
            <a:r>
              <a:rPr lang="en-GB" sz="2400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randomised, double-blind study of erlotinib in combination with ramucirumab or placebo in previously untreated patients with metastatic EGFRm NSCLC</a:t>
            </a:r>
            <a:br>
              <a:rPr lang="en-GB" sz="24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rgbClr val="941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9C18B1-2076-A540-AFB2-A620948DF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" y="6506380"/>
            <a:ext cx="3695777" cy="33279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Nakagawa et al. Lancet Oncol 2019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9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roup 839"/>
          <p:cNvGrpSpPr/>
          <p:nvPr/>
        </p:nvGrpSpPr>
        <p:grpSpPr>
          <a:xfrm>
            <a:off x="813386" y="3441006"/>
            <a:ext cx="2642477" cy="671043"/>
            <a:chOff x="813386" y="3441006"/>
            <a:chExt cx="2642477" cy="671043"/>
          </a:xfrm>
        </p:grpSpPr>
        <p:sp>
          <p:nvSpPr>
            <p:cNvPr id="849" name="Rounded Rectangle 848"/>
            <p:cNvSpPr/>
            <p:nvPr/>
          </p:nvSpPr>
          <p:spPr>
            <a:xfrm>
              <a:off x="813386" y="3473459"/>
              <a:ext cx="2642477" cy="638590"/>
            </a:xfrm>
            <a:prstGeom prst="roundRect">
              <a:avLst>
                <a:gd name="adj" fmla="val 23061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14400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4400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4400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856" name="Rectangle 855"/>
            <p:cNvSpPr/>
            <p:nvPr/>
          </p:nvSpPr>
          <p:spPr>
            <a:xfrm>
              <a:off x="941991" y="3441006"/>
              <a:ext cx="2385268" cy="661720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13B7B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Secondary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A13B7B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 EGFR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13B7B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mutations: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A13B7B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#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13B7B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13B7B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13B7B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C797X: 7%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;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13B7B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L718Q+C797S: 1%;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L718Q + ex20ins: 1%; S768I: 1%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91443" y="3025333"/>
            <a:ext cx="10703644" cy="259489"/>
            <a:chOff x="737688" y="2725404"/>
            <a:chExt cx="10688752" cy="285735"/>
          </a:xfrm>
        </p:grpSpPr>
        <p:grpSp>
          <p:nvGrpSpPr>
            <p:cNvPr id="258" name="Group 257"/>
            <p:cNvGrpSpPr/>
            <p:nvPr/>
          </p:nvGrpSpPr>
          <p:grpSpPr>
            <a:xfrm>
              <a:off x="737688" y="2725404"/>
              <a:ext cx="5343999" cy="285735"/>
              <a:chOff x="737688" y="2725404"/>
              <a:chExt cx="5343999" cy="285735"/>
            </a:xfrm>
          </p:grpSpPr>
          <p:grpSp>
            <p:nvGrpSpPr>
              <p:cNvPr id="546" name="Group 545"/>
              <p:cNvGrpSpPr/>
              <p:nvPr/>
            </p:nvGrpSpPr>
            <p:grpSpPr>
              <a:xfrm>
                <a:off x="737688" y="2725404"/>
                <a:ext cx="2672994" cy="285735"/>
                <a:chOff x="737688" y="2725404"/>
                <a:chExt cx="2672994" cy="285735"/>
              </a:xfrm>
            </p:grpSpPr>
            <p:grpSp>
              <p:nvGrpSpPr>
                <p:cNvPr id="690" name="Group 689"/>
                <p:cNvGrpSpPr/>
                <p:nvPr/>
              </p:nvGrpSpPr>
              <p:grpSpPr>
                <a:xfrm>
                  <a:off x="737688" y="2725404"/>
                  <a:ext cx="1337823" cy="285735"/>
                  <a:chOff x="737688" y="2725404"/>
                  <a:chExt cx="1337823" cy="285735"/>
                </a:xfrm>
              </p:grpSpPr>
              <p:grpSp>
                <p:nvGrpSpPr>
                  <p:cNvPr id="762" name="Group 761"/>
                  <p:cNvGrpSpPr/>
                  <p:nvPr/>
                </p:nvGrpSpPr>
                <p:grpSpPr>
                  <a:xfrm>
                    <a:off x="737688" y="2725404"/>
                    <a:ext cx="669248" cy="285735"/>
                    <a:chOff x="737688" y="2725404"/>
                    <a:chExt cx="669248" cy="285735"/>
                  </a:xfrm>
                </p:grpSpPr>
                <p:grpSp>
                  <p:nvGrpSpPr>
                    <p:cNvPr id="798" name="Group 797"/>
                    <p:cNvGrpSpPr/>
                    <p:nvPr/>
                  </p:nvGrpSpPr>
                  <p:grpSpPr>
                    <a:xfrm>
                      <a:off x="737688" y="2725404"/>
                      <a:ext cx="335864" cy="285735"/>
                      <a:chOff x="737688" y="2725404"/>
                      <a:chExt cx="335864" cy="285735"/>
                    </a:xfrm>
                  </p:grpSpPr>
                  <p:grpSp>
                    <p:nvGrpSpPr>
                      <p:cNvPr id="816" name="Group 815"/>
                      <p:cNvGrpSpPr/>
                      <p:nvPr/>
                    </p:nvGrpSpPr>
                    <p:grpSpPr>
                      <a:xfrm>
                        <a:off x="737688" y="2725404"/>
                        <a:ext cx="84396" cy="285734"/>
                        <a:chOff x="737688" y="2725404"/>
                        <a:chExt cx="84396" cy="285734"/>
                      </a:xfrm>
                    </p:grpSpPr>
                    <p:sp>
                      <p:nvSpPr>
                        <p:cNvPr id="829" name="Rectangle 82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30" name="Oval 829"/>
                        <p:cNvSpPr/>
                        <p:nvPr/>
                      </p:nvSpPr>
                      <p:spPr>
                        <a:xfrm>
                          <a:off x="737688" y="272540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31" name="Oval 830"/>
                        <p:cNvSpPr/>
                        <p:nvPr/>
                      </p:nvSpPr>
                      <p:spPr>
                        <a:xfrm>
                          <a:off x="737688" y="2926743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17" name="Group 816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826" name="Rectangle 82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7" name="Oval 826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8" name="Oval 82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18" name="Group 817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823" name="Rectangle 82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4" name="Oval 823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5" name="Oval 82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19" name="Group 818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820" name="Rectangle 81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1" name="Oval 82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2" name="Oval 82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99" name="Group 798"/>
                    <p:cNvGrpSpPr/>
                    <p:nvPr/>
                  </p:nvGrpSpPr>
                  <p:grpSpPr>
                    <a:xfrm>
                      <a:off x="1071071" y="2725405"/>
                      <a:ext cx="335865" cy="285734"/>
                      <a:chOff x="737688" y="2725405"/>
                      <a:chExt cx="335865" cy="285734"/>
                    </a:xfrm>
                  </p:grpSpPr>
                  <p:grpSp>
                    <p:nvGrpSpPr>
                      <p:cNvPr id="800" name="Group 799"/>
                      <p:cNvGrpSpPr/>
                      <p:nvPr/>
                    </p:nvGrpSpPr>
                    <p:grpSpPr>
                      <a:xfrm>
                        <a:off x="737688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813" name="Rectangle 81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14" name="Oval 813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15" name="Oval 81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01" name="Group 800"/>
                      <p:cNvGrpSpPr/>
                      <p:nvPr/>
                    </p:nvGrpSpPr>
                    <p:grpSpPr>
                      <a:xfrm>
                        <a:off x="821511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810" name="Rectangle 80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11" name="Oval 810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12" name="Oval 81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02" name="Group 801"/>
                      <p:cNvGrpSpPr/>
                      <p:nvPr/>
                    </p:nvGrpSpPr>
                    <p:grpSpPr>
                      <a:xfrm>
                        <a:off x="905333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807" name="Rectangle 80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08" name="Oval 807"/>
                        <p:cNvSpPr/>
                        <p:nvPr/>
                      </p:nvSpPr>
                      <p:spPr>
                        <a:xfrm>
                          <a:off x="737687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09" name="Oval 80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03" name="Group 802"/>
                      <p:cNvGrpSpPr/>
                      <p:nvPr/>
                    </p:nvGrpSpPr>
                    <p:grpSpPr>
                      <a:xfrm>
                        <a:off x="989156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804" name="Rectangle 80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05" name="Oval 804"/>
                        <p:cNvSpPr/>
                        <p:nvPr/>
                      </p:nvSpPr>
                      <p:spPr>
                        <a:xfrm>
                          <a:off x="737689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06" name="Oval 80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63" name="Group 762"/>
                  <p:cNvGrpSpPr/>
                  <p:nvPr/>
                </p:nvGrpSpPr>
                <p:grpSpPr>
                  <a:xfrm>
                    <a:off x="1406263" y="2725405"/>
                    <a:ext cx="669248" cy="285734"/>
                    <a:chOff x="737687" y="2725405"/>
                    <a:chExt cx="669248" cy="285734"/>
                  </a:xfrm>
                </p:grpSpPr>
                <p:grpSp>
                  <p:nvGrpSpPr>
                    <p:cNvPr id="764" name="Group 763"/>
                    <p:cNvGrpSpPr/>
                    <p:nvPr/>
                  </p:nvGrpSpPr>
                  <p:grpSpPr>
                    <a:xfrm>
                      <a:off x="737687" y="2725405"/>
                      <a:ext cx="335865" cy="285734"/>
                      <a:chOff x="737687" y="2725405"/>
                      <a:chExt cx="335865" cy="285734"/>
                    </a:xfrm>
                  </p:grpSpPr>
                  <p:grpSp>
                    <p:nvGrpSpPr>
                      <p:cNvPr id="782" name="Group 781"/>
                      <p:cNvGrpSpPr/>
                      <p:nvPr/>
                    </p:nvGrpSpPr>
                    <p:grpSpPr>
                      <a:xfrm>
                        <a:off x="737687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795" name="Rectangle 79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96" name="Oval 795"/>
                        <p:cNvSpPr/>
                        <p:nvPr/>
                      </p:nvSpPr>
                      <p:spPr>
                        <a:xfrm>
                          <a:off x="737687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97" name="Oval 79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83" name="Group 782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92" name="Rectangle 79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93" name="Oval 792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94" name="Oval 79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84" name="Group 783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789" name="Rectangle 78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90" name="Oval 789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91" name="Oval 790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85" name="Group 784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86" name="Rectangle 78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7" name="Oval 786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8" name="Oval 78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65" name="Group 764"/>
                    <p:cNvGrpSpPr/>
                    <p:nvPr/>
                  </p:nvGrpSpPr>
                  <p:grpSpPr>
                    <a:xfrm>
                      <a:off x="1071071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766" name="Group 765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79" name="Rectangle 77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0" name="Oval 779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1" name="Oval 780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67" name="Group 766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76" name="Rectangle 77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7" name="Oval 776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8" name="Oval 77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68" name="Group 767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773" name="Rectangle 77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4" name="Oval 773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5" name="Oval 77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69" name="Group 768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70" name="Rectangle 76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1" name="Oval 77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2" name="Oval 77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691" name="Group 690"/>
                <p:cNvGrpSpPr/>
                <p:nvPr/>
              </p:nvGrpSpPr>
              <p:grpSpPr>
                <a:xfrm>
                  <a:off x="2072859" y="2725405"/>
                  <a:ext cx="1337823" cy="285734"/>
                  <a:chOff x="737688" y="2725405"/>
                  <a:chExt cx="1337823" cy="285734"/>
                </a:xfrm>
              </p:grpSpPr>
              <p:grpSp>
                <p:nvGrpSpPr>
                  <p:cNvPr id="692" name="Group 691"/>
                  <p:cNvGrpSpPr/>
                  <p:nvPr/>
                </p:nvGrpSpPr>
                <p:grpSpPr>
                  <a:xfrm>
                    <a:off x="737688" y="2725405"/>
                    <a:ext cx="669248" cy="285734"/>
                    <a:chOff x="737688" y="2725405"/>
                    <a:chExt cx="669248" cy="285734"/>
                  </a:xfrm>
                </p:grpSpPr>
                <p:grpSp>
                  <p:nvGrpSpPr>
                    <p:cNvPr id="728" name="Group 727"/>
                    <p:cNvGrpSpPr/>
                    <p:nvPr/>
                  </p:nvGrpSpPr>
                  <p:grpSpPr>
                    <a:xfrm>
                      <a:off x="737688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746" name="Group 745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59" name="Rectangle 75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0" name="Oval 759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1" name="Oval 760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47" name="Group 746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56" name="Rectangle 75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7" name="Oval 756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8" name="Oval 75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48" name="Group 747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753" name="Rectangle 75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4" name="Oval 753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5" name="Oval 75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49" name="Group 748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50" name="Rectangle 74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1" name="Oval 75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2" name="Oval 75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29" name="Group 728"/>
                    <p:cNvGrpSpPr/>
                    <p:nvPr/>
                  </p:nvGrpSpPr>
                  <p:grpSpPr>
                    <a:xfrm>
                      <a:off x="1071071" y="2725405"/>
                      <a:ext cx="335865" cy="285734"/>
                      <a:chOff x="737688" y="2725405"/>
                      <a:chExt cx="335865" cy="285734"/>
                    </a:xfrm>
                  </p:grpSpPr>
                  <p:grpSp>
                    <p:nvGrpSpPr>
                      <p:cNvPr id="730" name="Group 729"/>
                      <p:cNvGrpSpPr/>
                      <p:nvPr/>
                    </p:nvGrpSpPr>
                    <p:grpSpPr>
                      <a:xfrm>
                        <a:off x="737688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743" name="Rectangle 74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4" name="Oval 743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5" name="Oval 74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31" name="Group 730"/>
                      <p:cNvGrpSpPr/>
                      <p:nvPr/>
                    </p:nvGrpSpPr>
                    <p:grpSpPr>
                      <a:xfrm>
                        <a:off x="821511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740" name="Rectangle 73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1" name="Oval 740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2" name="Oval 74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32" name="Group 731"/>
                      <p:cNvGrpSpPr/>
                      <p:nvPr/>
                    </p:nvGrpSpPr>
                    <p:grpSpPr>
                      <a:xfrm>
                        <a:off x="905333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737" name="Rectangle 73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38" name="Oval 737"/>
                        <p:cNvSpPr/>
                        <p:nvPr/>
                      </p:nvSpPr>
                      <p:spPr>
                        <a:xfrm>
                          <a:off x="737687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39" name="Oval 73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33" name="Group 732"/>
                      <p:cNvGrpSpPr/>
                      <p:nvPr/>
                    </p:nvGrpSpPr>
                    <p:grpSpPr>
                      <a:xfrm>
                        <a:off x="989156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734" name="Rectangle 73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35" name="Oval 734"/>
                        <p:cNvSpPr/>
                        <p:nvPr/>
                      </p:nvSpPr>
                      <p:spPr>
                        <a:xfrm>
                          <a:off x="737689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36" name="Oval 73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93" name="Group 692"/>
                  <p:cNvGrpSpPr/>
                  <p:nvPr/>
                </p:nvGrpSpPr>
                <p:grpSpPr>
                  <a:xfrm>
                    <a:off x="1406263" y="2725405"/>
                    <a:ext cx="669248" cy="285734"/>
                    <a:chOff x="737687" y="2725405"/>
                    <a:chExt cx="669248" cy="285734"/>
                  </a:xfrm>
                </p:grpSpPr>
                <p:grpSp>
                  <p:nvGrpSpPr>
                    <p:cNvPr id="694" name="Group 693"/>
                    <p:cNvGrpSpPr/>
                    <p:nvPr/>
                  </p:nvGrpSpPr>
                  <p:grpSpPr>
                    <a:xfrm>
                      <a:off x="737687" y="2725405"/>
                      <a:ext cx="335865" cy="285734"/>
                      <a:chOff x="737687" y="2725405"/>
                      <a:chExt cx="335865" cy="285734"/>
                    </a:xfrm>
                  </p:grpSpPr>
                  <p:grpSp>
                    <p:nvGrpSpPr>
                      <p:cNvPr id="712" name="Group 711"/>
                      <p:cNvGrpSpPr/>
                      <p:nvPr/>
                    </p:nvGrpSpPr>
                    <p:grpSpPr>
                      <a:xfrm>
                        <a:off x="737687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725" name="Rectangle 72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6" name="Oval 725"/>
                        <p:cNvSpPr/>
                        <p:nvPr/>
                      </p:nvSpPr>
                      <p:spPr>
                        <a:xfrm>
                          <a:off x="737687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7" name="Oval 72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13" name="Group 712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22" name="Rectangle 72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3" name="Oval 722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4" name="Oval 72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14" name="Group 713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719" name="Rectangle 71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0" name="Oval 719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1" name="Oval 720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15" name="Group 714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16" name="Rectangle 71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17" name="Oval 716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18" name="Oval 71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95" name="Group 694"/>
                    <p:cNvGrpSpPr/>
                    <p:nvPr/>
                  </p:nvGrpSpPr>
                  <p:grpSpPr>
                    <a:xfrm>
                      <a:off x="1071071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696" name="Group 695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09" name="Rectangle 70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10" name="Oval 709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11" name="Oval 710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97" name="Group 696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06" name="Rectangle 70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7" name="Oval 706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8" name="Oval 70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98" name="Group 697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703" name="Rectangle 70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4" name="Oval 703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5" name="Oval 70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99" name="Group 698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700" name="Rectangle 69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1" name="Oval 70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2" name="Oval 70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547" name="Group 546"/>
              <p:cNvGrpSpPr/>
              <p:nvPr/>
            </p:nvGrpSpPr>
            <p:grpSpPr>
              <a:xfrm>
                <a:off x="3408692" y="2725405"/>
                <a:ext cx="2672995" cy="285734"/>
                <a:chOff x="737688" y="2725405"/>
                <a:chExt cx="2672995" cy="285734"/>
              </a:xfrm>
            </p:grpSpPr>
            <p:grpSp>
              <p:nvGrpSpPr>
                <p:cNvPr id="548" name="Group 547"/>
                <p:cNvGrpSpPr/>
                <p:nvPr/>
              </p:nvGrpSpPr>
              <p:grpSpPr>
                <a:xfrm>
                  <a:off x="737688" y="2725405"/>
                  <a:ext cx="1337823" cy="285734"/>
                  <a:chOff x="737688" y="2725405"/>
                  <a:chExt cx="1337823" cy="285734"/>
                </a:xfrm>
              </p:grpSpPr>
              <p:grpSp>
                <p:nvGrpSpPr>
                  <p:cNvPr id="620" name="Group 619"/>
                  <p:cNvGrpSpPr/>
                  <p:nvPr/>
                </p:nvGrpSpPr>
                <p:grpSpPr>
                  <a:xfrm>
                    <a:off x="737688" y="2725405"/>
                    <a:ext cx="669248" cy="285734"/>
                    <a:chOff x="737688" y="2725405"/>
                    <a:chExt cx="669248" cy="285734"/>
                  </a:xfrm>
                </p:grpSpPr>
                <p:grpSp>
                  <p:nvGrpSpPr>
                    <p:cNvPr id="656" name="Group 655"/>
                    <p:cNvGrpSpPr/>
                    <p:nvPr/>
                  </p:nvGrpSpPr>
                  <p:grpSpPr>
                    <a:xfrm>
                      <a:off x="737688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674" name="Group 673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87" name="Rectangle 68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8" name="Oval 687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9" name="Oval 68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75" name="Group 674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84" name="Rectangle 68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5" name="Oval 68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6" name="Oval 68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76" name="Group 675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681" name="Rectangle 68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2" name="Oval 681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3" name="Oval 68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77" name="Group 676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78" name="Rectangle 67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79" name="Oval 678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0" name="Oval 67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57" name="Group 656"/>
                    <p:cNvGrpSpPr/>
                    <p:nvPr/>
                  </p:nvGrpSpPr>
                  <p:grpSpPr>
                    <a:xfrm>
                      <a:off x="1071071" y="2725405"/>
                      <a:ext cx="335865" cy="285734"/>
                      <a:chOff x="737688" y="2725405"/>
                      <a:chExt cx="335865" cy="285734"/>
                    </a:xfrm>
                  </p:grpSpPr>
                  <p:grpSp>
                    <p:nvGrpSpPr>
                      <p:cNvPr id="658" name="Group 657"/>
                      <p:cNvGrpSpPr/>
                      <p:nvPr/>
                    </p:nvGrpSpPr>
                    <p:grpSpPr>
                      <a:xfrm>
                        <a:off x="737688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671" name="Rectangle 67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72" name="Oval 671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73" name="Oval 67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59" name="Group 658"/>
                      <p:cNvGrpSpPr/>
                      <p:nvPr/>
                    </p:nvGrpSpPr>
                    <p:grpSpPr>
                      <a:xfrm>
                        <a:off x="821511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668" name="Rectangle 66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9" name="Oval 668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70" name="Oval 66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60" name="Group 659"/>
                      <p:cNvGrpSpPr/>
                      <p:nvPr/>
                    </p:nvGrpSpPr>
                    <p:grpSpPr>
                      <a:xfrm>
                        <a:off x="905333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665" name="Rectangle 66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6" name="Oval 665"/>
                        <p:cNvSpPr/>
                        <p:nvPr/>
                      </p:nvSpPr>
                      <p:spPr>
                        <a:xfrm>
                          <a:off x="737687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7" name="Oval 66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61" name="Group 660"/>
                      <p:cNvGrpSpPr/>
                      <p:nvPr/>
                    </p:nvGrpSpPr>
                    <p:grpSpPr>
                      <a:xfrm>
                        <a:off x="989156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662" name="Rectangle 66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3" name="Oval 662"/>
                        <p:cNvSpPr/>
                        <p:nvPr/>
                      </p:nvSpPr>
                      <p:spPr>
                        <a:xfrm>
                          <a:off x="737689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4" name="Oval 66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21" name="Group 620"/>
                  <p:cNvGrpSpPr/>
                  <p:nvPr/>
                </p:nvGrpSpPr>
                <p:grpSpPr>
                  <a:xfrm>
                    <a:off x="1406263" y="2725405"/>
                    <a:ext cx="669248" cy="285734"/>
                    <a:chOff x="737687" y="2725405"/>
                    <a:chExt cx="669248" cy="285734"/>
                  </a:xfrm>
                </p:grpSpPr>
                <p:grpSp>
                  <p:nvGrpSpPr>
                    <p:cNvPr id="622" name="Group 621"/>
                    <p:cNvGrpSpPr/>
                    <p:nvPr/>
                  </p:nvGrpSpPr>
                  <p:grpSpPr>
                    <a:xfrm>
                      <a:off x="737687" y="2725405"/>
                      <a:ext cx="335865" cy="285734"/>
                      <a:chOff x="737687" y="2725405"/>
                      <a:chExt cx="335865" cy="285734"/>
                    </a:xfrm>
                  </p:grpSpPr>
                  <p:grpSp>
                    <p:nvGrpSpPr>
                      <p:cNvPr id="640" name="Group 639"/>
                      <p:cNvGrpSpPr/>
                      <p:nvPr/>
                    </p:nvGrpSpPr>
                    <p:grpSpPr>
                      <a:xfrm>
                        <a:off x="737687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653" name="Rectangle 65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54" name="Oval 653"/>
                        <p:cNvSpPr/>
                        <p:nvPr/>
                      </p:nvSpPr>
                      <p:spPr>
                        <a:xfrm>
                          <a:off x="737687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55" name="Oval 65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41" name="Group 640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50" name="Rectangle 64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51" name="Oval 65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52" name="Oval 65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42" name="Group 641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647" name="Rectangle 64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8" name="Oval 647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9" name="Oval 64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43" name="Group 642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44" name="Rectangle 64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5" name="Oval 64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6" name="Oval 64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23" name="Group 622"/>
                    <p:cNvGrpSpPr/>
                    <p:nvPr/>
                  </p:nvGrpSpPr>
                  <p:grpSpPr>
                    <a:xfrm>
                      <a:off x="1071071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624" name="Group 623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37" name="Rectangle 63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8" name="Oval 637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9" name="Oval 63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25" name="Group 624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34" name="Rectangle 63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5" name="Oval 63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6" name="Oval 63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26" name="Group 625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631" name="Rectangle 63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2" name="Oval 631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3" name="Oval 63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27" name="Group 626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28" name="Rectangle 62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9" name="Oval 628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0" name="Oval 62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49" name="Group 548"/>
                <p:cNvGrpSpPr/>
                <p:nvPr/>
              </p:nvGrpSpPr>
              <p:grpSpPr>
                <a:xfrm>
                  <a:off x="2072859" y="2725405"/>
                  <a:ext cx="1337824" cy="285734"/>
                  <a:chOff x="737688" y="2725405"/>
                  <a:chExt cx="1337824" cy="285734"/>
                </a:xfrm>
              </p:grpSpPr>
              <p:grpSp>
                <p:nvGrpSpPr>
                  <p:cNvPr id="550" name="Group 549"/>
                  <p:cNvGrpSpPr/>
                  <p:nvPr/>
                </p:nvGrpSpPr>
                <p:grpSpPr>
                  <a:xfrm>
                    <a:off x="737688" y="2725405"/>
                    <a:ext cx="669248" cy="285734"/>
                    <a:chOff x="737688" y="2725405"/>
                    <a:chExt cx="669248" cy="285734"/>
                  </a:xfrm>
                </p:grpSpPr>
                <p:grpSp>
                  <p:nvGrpSpPr>
                    <p:cNvPr id="586" name="Group 585"/>
                    <p:cNvGrpSpPr/>
                    <p:nvPr/>
                  </p:nvGrpSpPr>
                  <p:grpSpPr>
                    <a:xfrm>
                      <a:off x="737688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604" name="Group 603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17" name="Rectangle 61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8" name="Oval 617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9" name="Oval 61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05" name="Group 604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14" name="Rectangle 61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5" name="Oval 61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6" name="Oval 61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06" name="Group 605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611" name="Rectangle 61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2" name="Oval 611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3" name="Oval 61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07" name="Group 606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608" name="Rectangle 60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9" name="Oval 608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0" name="Oval 60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87" name="Group 586"/>
                    <p:cNvGrpSpPr/>
                    <p:nvPr/>
                  </p:nvGrpSpPr>
                  <p:grpSpPr>
                    <a:xfrm>
                      <a:off x="1071071" y="2725405"/>
                      <a:ext cx="335865" cy="285734"/>
                      <a:chOff x="737688" y="2725405"/>
                      <a:chExt cx="335865" cy="285734"/>
                    </a:xfrm>
                  </p:grpSpPr>
                  <p:grpSp>
                    <p:nvGrpSpPr>
                      <p:cNvPr id="588" name="Group 587"/>
                      <p:cNvGrpSpPr/>
                      <p:nvPr/>
                    </p:nvGrpSpPr>
                    <p:grpSpPr>
                      <a:xfrm>
                        <a:off x="737688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601" name="Rectangle 60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2" name="Oval 601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3" name="Oval 60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89" name="Group 588"/>
                      <p:cNvGrpSpPr/>
                      <p:nvPr/>
                    </p:nvGrpSpPr>
                    <p:grpSpPr>
                      <a:xfrm>
                        <a:off x="821511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98" name="Rectangle 59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9" name="Oval 598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0" name="Oval 59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90" name="Group 589"/>
                      <p:cNvGrpSpPr/>
                      <p:nvPr/>
                    </p:nvGrpSpPr>
                    <p:grpSpPr>
                      <a:xfrm>
                        <a:off x="905333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595" name="Rectangle 59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6" name="Oval 595"/>
                        <p:cNvSpPr/>
                        <p:nvPr/>
                      </p:nvSpPr>
                      <p:spPr>
                        <a:xfrm>
                          <a:off x="737687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7" name="Oval 59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91" name="Group 590"/>
                      <p:cNvGrpSpPr/>
                      <p:nvPr/>
                    </p:nvGrpSpPr>
                    <p:grpSpPr>
                      <a:xfrm>
                        <a:off x="989156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92" name="Rectangle 59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3" name="Oval 592"/>
                        <p:cNvSpPr/>
                        <p:nvPr/>
                      </p:nvSpPr>
                      <p:spPr>
                        <a:xfrm>
                          <a:off x="737689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4" name="Oval 59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51" name="Group 550"/>
                  <p:cNvGrpSpPr/>
                  <p:nvPr/>
                </p:nvGrpSpPr>
                <p:grpSpPr>
                  <a:xfrm>
                    <a:off x="1406263" y="2725405"/>
                    <a:ext cx="669249" cy="285734"/>
                    <a:chOff x="737687" y="2725405"/>
                    <a:chExt cx="669249" cy="285734"/>
                  </a:xfrm>
                </p:grpSpPr>
                <p:grpSp>
                  <p:nvGrpSpPr>
                    <p:cNvPr id="552" name="Group 551"/>
                    <p:cNvGrpSpPr/>
                    <p:nvPr/>
                  </p:nvGrpSpPr>
                  <p:grpSpPr>
                    <a:xfrm>
                      <a:off x="737687" y="2725405"/>
                      <a:ext cx="335865" cy="285734"/>
                      <a:chOff x="737687" y="2725405"/>
                      <a:chExt cx="335865" cy="285734"/>
                    </a:xfrm>
                  </p:grpSpPr>
                  <p:grpSp>
                    <p:nvGrpSpPr>
                      <p:cNvPr id="570" name="Group 569"/>
                      <p:cNvGrpSpPr/>
                      <p:nvPr/>
                    </p:nvGrpSpPr>
                    <p:grpSpPr>
                      <a:xfrm>
                        <a:off x="737687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583" name="Rectangle 58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4" name="Oval 583"/>
                        <p:cNvSpPr/>
                        <p:nvPr/>
                      </p:nvSpPr>
                      <p:spPr>
                        <a:xfrm>
                          <a:off x="737687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5" name="Oval 58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71" name="Group 570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580" name="Rectangle 57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1" name="Oval 58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2" name="Oval 58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72" name="Group 571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77" name="Rectangle 57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78" name="Oval 577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79" name="Oval 57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73" name="Group 572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574" name="Rectangle 57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75" name="Oval 57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76" name="Oval 57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3" name="Group 552"/>
                    <p:cNvGrpSpPr/>
                    <p:nvPr/>
                  </p:nvGrpSpPr>
                  <p:grpSpPr>
                    <a:xfrm>
                      <a:off x="1071071" y="2725405"/>
                      <a:ext cx="335865" cy="285734"/>
                      <a:chOff x="737688" y="2725405"/>
                      <a:chExt cx="335865" cy="285734"/>
                    </a:xfrm>
                  </p:grpSpPr>
                  <p:grpSp>
                    <p:nvGrpSpPr>
                      <p:cNvPr id="554" name="Group 553"/>
                      <p:cNvGrpSpPr/>
                      <p:nvPr/>
                    </p:nvGrpSpPr>
                    <p:grpSpPr>
                      <a:xfrm>
                        <a:off x="737688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67" name="Rectangle 56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8" name="Oval 567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9" name="Oval 56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55" name="Group 554"/>
                      <p:cNvGrpSpPr/>
                      <p:nvPr/>
                    </p:nvGrpSpPr>
                    <p:grpSpPr>
                      <a:xfrm>
                        <a:off x="821511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64" name="Rectangle 56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5" name="Oval 564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6" name="Oval 56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56" name="Group 555"/>
                      <p:cNvGrpSpPr/>
                      <p:nvPr/>
                    </p:nvGrpSpPr>
                    <p:grpSpPr>
                      <a:xfrm>
                        <a:off x="905333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561" name="Rectangle 56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2" name="Oval 561"/>
                        <p:cNvSpPr/>
                        <p:nvPr/>
                      </p:nvSpPr>
                      <p:spPr>
                        <a:xfrm>
                          <a:off x="737687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3" name="Oval 56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57" name="Group 556"/>
                      <p:cNvGrpSpPr/>
                      <p:nvPr/>
                    </p:nvGrpSpPr>
                    <p:grpSpPr>
                      <a:xfrm>
                        <a:off x="989156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58" name="Rectangle 55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59" name="Oval 558"/>
                        <p:cNvSpPr/>
                        <p:nvPr/>
                      </p:nvSpPr>
                      <p:spPr>
                        <a:xfrm>
                          <a:off x="737689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0" name="Oval 55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259" name="Group 258"/>
            <p:cNvGrpSpPr/>
            <p:nvPr/>
          </p:nvGrpSpPr>
          <p:grpSpPr>
            <a:xfrm>
              <a:off x="6082441" y="2725405"/>
              <a:ext cx="5343999" cy="285734"/>
              <a:chOff x="737687" y="2725405"/>
              <a:chExt cx="5343999" cy="285734"/>
            </a:xfrm>
          </p:grpSpPr>
          <p:grpSp>
            <p:nvGrpSpPr>
              <p:cNvPr id="260" name="Group 259"/>
              <p:cNvGrpSpPr/>
              <p:nvPr/>
            </p:nvGrpSpPr>
            <p:grpSpPr>
              <a:xfrm>
                <a:off x="737687" y="2725405"/>
                <a:ext cx="2672995" cy="285734"/>
                <a:chOff x="737687" y="2725405"/>
                <a:chExt cx="2672995" cy="285734"/>
              </a:xfrm>
            </p:grpSpPr>
            <p:grpSp>
              <p:nvGrpSpPr>
                <p:cNvPr id="404" name="Group 403"/>
                <p:cNvGrpSpPr/>
                <p:nvPr/>
              </p:nvGrpSpPr>
              <p:grpSpPr>
                <a:xfrm>
                  <a:off x="737687" y="2725405"/>
                  <a:ext cx="1337824" cy="285734"/>
                  <a:chOff x="737687" y="2725405"/>
                  <a:chExt cx="1337824" cy="285734"/>
                </a:xfrm>
              </p:grpSpPr>
              <p:grpSp>
                <p:nvGrpSpPr>
                  <p:cNvPr id="476" name="Group 475"/>
                  <p:cNvGrpSpPr/>
                  <p:nvPr/>
                </p:nvGrpSpPr>
                <p:grpSpPr>
                  <a:xfrm>
                    <a:off x="737687" y="2725405"/>
                    <a:ext cx="669249" cy="285734"/>
                    <a:chOff x="737687" y="2725405"/>
                    <a:chExt cx="669249" cy="285734"/>
                  </a:xfrm>
                </p:grpSpPr>
                <p:grpSp>
                  <p:nvGrpSpPr>
                    <p:cNvPr id="512" name="Group 511"/>
                    <p:cNvGrpSpPr/>
                    <p:nvPr/>
                  </p:nvGrpSpPr>
                  <p:grpSpPr>
                    <a:xfrm>
                      <a:off x="737687" y="2725405"/>
                      <a:ext cx="335865" cy="285734"/>
                      <a:chOff x="737687" y="2725405"/>
                      <a:chExt cx="335865" cy="285734"/>
                    </a:xfrm>
                  </p:grpSpPr>
                  <p:grpSp>
                    <p:nvGrpSpPr>
                      <p:cNvPr id="530" name="Group 529"/>
                      <p:cNvGrpSpPr/>
                      <p:nvPr/>
                    </p:nvGrpSpPr>
                    <p:grpSpPr>
                      <a:xfrm>
                        <a:off x="737687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543" name="Rectangle 54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44" name="Oval 543"/>
                        <p:cNvSpPr/>
                        <p:nvPr/>
                      </p:nvSpPr>
                      <p:spPr>
                        <a:xfrm>
                          <a:off x="737687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45" name="Oval 54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31" name="Group 530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540" name="Rectangle 53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41" name="Oval 54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42" name="Oval 54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32" name="Group 531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37" name="Rectangle 53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38" name="Oval 537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39" name="Oval 53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33" name="Group 532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534" name="Rectangle 53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35" name="Oval 53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36" name="Oval 53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13" name="Group 512"/>
                    <p:cNvGrpSpPr/>
                    <p:nvPr/>
                  </p:nvGrpSpPr>
                  <p:grpSpPr>
                    <a:xfrm>
                      <a:off x="1071071" y="2725405"/>
                      <a:ext cx="335865" cy="285734"/>
                      <a:chOff x="737688" y="2725405"/>
                      <a:chExt cx="335865" cy="285734"/>
                    </a:xfrm>
                  </p:grpSpPr>
                  <p:grpSp>
                    <p:nvGrpSpPr>
                      <p:cNvPr id="514" name="Group 513"/>
                      <p:cNvGrpSpPr/>
                      <p:nvPr/>
                    </p:nvGrpSpPr>
                    <p:grpSpPr>
                      <a:xfrm>
                        <a:off x="737688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27" name="Rectangle 52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8" name="Oval 527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9" name="Oval 52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15" name="Group 514"/>
                      <p:cNvGrpSpPr/>
                      <p:nvPr/>
                    </p:nvGrpSpPr>
                    <p:grpSpPr>
                      <a:xfrm>
                        <a:off x="821511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24" name="Rectangle 52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5" name="Oval 524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6" name="Oval 52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16" name="Group 515"/>
                      <p:cNvGrpSpPr/>
                      <p:nvPr/>
                    </p:nvGrpSpPr>
                    <p:grpSpPr>
                      <a:xfrm>
                        <a:off x="905333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521" name="Rectangle 52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2" name="Oval 521"/>
                        <p:cNvSpPr/>
                        <p:nvPr/>
                      </p:nvSpPr>
                      <p:spPr>
                        <a:xfrm>
                          <a:off x="737687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3" name="Oval 52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17" name="Group 516"/>
                      <p:cNvGrpSpPr/>
                      <p:nvPr/>
                    </p:nvGrpSpPr>
                    <p:grpSpPr>
                      <a:xfrm>
                        <a:off x="989156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18" name="Rectangle 51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19" name="Oval 518"/>
                        <p:cNvSpPr/>
                        <p:nvPr/>
                      </p:nvSpPr>
                      <p:spPr>
                        <a:xfrm>
                          <a:off x="737689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0" name="Oval 51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477" name="Group 476"/>
                  <p:cNvGrpSpPr/>
                  <p:nvPr/>
                </p:nvGrpSpPr>
                <p:grpSpPr>
                  <a:xfrm>
                    <a:off x="1406263" y="2725405"/>
                    <a:ext cx="669248" cy="285734"/>
                    <a:chOff x="737687" y="2725405"/>
                    <a:chExt cx="669248" cy="285734"/>
                  </a:xfrm>
                </p:grpSpPr>
                <p:grpSp>
                  <p:nvGrpSpPr>
                    <p:cNvPr id="478" name="Group 477"/>
                    <p:cNvGrpSpPr/>
                    <p:nvPr/>
                  </p:nvGrpSpPr>
                  <p:grpSpPr>
                    <a:xfrm>
                      <a:off x="737687" y="2725405"/>
                      <a:ext cx="335865" cy="285734"/>
                      <a:chOff x="737687" y="2725405"/>
                      <a:chExt cx="335865" cy="285734"/>
                    </a:xfrm>
                  </p:grpSpPr>
                  <p:grpSp>
                    <p:nvGrpSpPr>
                      <p:cNvPr id="496" name="Group 495"/>
                      <p:cNvGrpSpPr/>
                      <p:nvPr/>
                    </p:nvGrpSpPr>
                    <p:grpSpPr>
                      <a:xfrm>
                        <a:off x="737687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509" name="Rectangle 50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10" name="Oval 509"/>
                        <p:cNvSpPr/>
                        <p:nvPr/>
                      </p:nvSpPr>
                      <p:spPr>
                        <a:xfrm>
                          <a:off x="737687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11" name="Oval 510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97" name="Group 496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506" name="Rectangle 50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07" name="Oval 506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08" name="Oval 50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98" name="Group 497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503" name="Rectangle 50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04" name="Oval 503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05" name="Oval 50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99" name="Group 498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500" name="Rectangle 49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01" name="Oval 50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02" name="Oval 50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79" name="Group 478"/>
                    <p:cNvGrpSpPr/>
                    <p:nvPr/>
                  </p:nvGrpSpPr>
                  <p:grpSpPr>
                    <a:xfrm>
                      <a:off x="1071071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480" name="Group 479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93" name="Rectangle 49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94" name="Oval 493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95" name="Oval 49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81" name="Group 480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90" name="Rectangle 48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91" name="Oval 49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92" name="Oval 49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82" name="Group 481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487" name="Rectangle 48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88" name="Oval 487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89" name="Oval 48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83" name="Group 482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84" name="Rectangle 48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85" name="Oval 48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86" name="Oval 48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405" name="Group 404"/>
                <p:cNvGrpSpPr/>
                <p:nvPr/>
              </p:nvGrpSpPr>
              <p:grpSpPr>
                <a:xfrm>
                  <a:off x="2072859" y="2725405"/>
                  <a:ext cx="1337823" cy="285734"/>
                  <a:chOff x="737688" y="2725405"/>
                  <a:chExt cx="1337823" cy="285734"/>
                </a:xfrm>
              </p:grpSpPr>
              <p:grpSp>
                <p:nvGrpSpPr>
                  <p:cNvPr id="406" name="Group 405"/>
                  <p:cNvGrpSpPr/>
                  <p:nvPr/>
                </p:nvGrpSpPr>
                <p:grpSpPr>
                  <a:xfrm>
                    <a:off x="737688" y="2725405"/>
                    <a:ext cx="669248" cy="285734"/>
                    <a:chOff x="737688" y="2725405"/>
                    <a:chExt cx="669248" cy="285734"/>
                  </a:xfrm>
                </p:grpSpPr>
                <p:grpSp>
                  <p:nvGrpSpPr>
                    <p:cNvPr id="442" name="Group 441"/>
                    <p:cNvGrpSpPr/>
                    <p:nvPr/>
                  </p:nvGrpSpPr>
                  <p:grpSpPr>
                    <a:xfrm>
                      <a:off x="737688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460" name="Group 459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73" name="Rectangle 47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74" name="Oval 473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75" name="Oval 47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61" name="Group 460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70" name="Rectangle 46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71" name="Oval 47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72" name="Oval 47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62" name="Group 461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467" name="Rectangle 46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68" name="Oval 467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69" name="Oval 46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63" name="Group 462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64" name="Rectangle 46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65" name="Oval 46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66" name="Oval 46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43" name="Group 442"/>
                    <p:cNvGrpSpPr/>
                    <p:nvPr/>
                  </p:nvGrpSpPr>
                  <p:grpSpPr>
                    <a:xfrm>
                      <a:off x="1071071" y="2725405"/>
                      <a:ext cx="335865" cy="285734"/>
                      <a:chOff x="737688" y="2725405"/>
                      <a:chExt cx="335865" cy="285734"/>
                    </a:xfrm>
                  </p:grpSpPr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37688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457" name="Rectangle 45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8" name="Oval 457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9" name="Oval 45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5" name="Group 444"/>
                      <p:cNvGrpSpPr/>
                      <p:nvPr/>
                    </p:nvGrpSpPr>
                    <p:grpSpPr>
                      <a:xfrm>
                        <a:off x="821511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454" name="Rectangle 45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5" name="Oval 454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6" name="Oval 45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6" name="Group 445"/>
                      <p:cNvGrpSpPr/>
                      <p:nvPr/>
                    </p:nvGrpSpPr>
                    <p:grpSpPr>
                      <a:xfrm>
                        <a:off x="905333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451" name="Rectangle 45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2" name="Oval 451"/>
                        <p:cNvSpPr/>
                        <p:nvPr/>
                      </p:nvSpPr>
                      <p:spPr>
                        <a:xfrm>
                          <a:off x="737687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3" name="Oval 45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7" name="Group 446"/>
                      <p:cNvGrpSpPr/>
                      <p:nvPr/>
                    </p:nvGrpSpPr>
                    <p:grpSpPr>
                      <a:xfrm>
                        <a:off x="989156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448" name="Rectangle 44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9" name="Oval 448"/>
                        <p:cNvSpPr/>
                        <p:nvPr/>
                      </p:nvSpPr>
                      <p:spPr>
                        <a:xfrm>
                          <a:off x="737689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0" name="Oval 44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407" name="Group 406"/>
                  <p:cNvGrpSpPr/>
                  <p:nvPr/>
                </p:nvGrpSpPr>
                <p:grpSpPr>
                  <a:xfrm>
                    <a:off x="1406263" y="2725405"/>
                    <a:ext cx="669248" cy="285734"/>
                    <a:chOff x="737687" y="2725405"/>
                    <a:chExt cx="669248" cy="285734"/>
                  </a:xfrm>
                </p:grpSpPr>
                <p:grpSp>
                  <p:nvGrpSpPr>
                    <p:cNvPr id="408" name="Group 407"/>
                    <p:cNvGrpSpPr/>
                    <p:nvPr/>
                  </p:nvGrpSpPr>
                  <p:grpSpPr>
                    <a:xfrm>
                      <a:off x="737687" y="2725405"/>
                      <a:ext cx="335865" cy="285734"/>
                      <a:chOff x="737687" y="2725405"/>
                      <a:chExt cx="335865" cy="285734"/>
                    </a:xfrm>
                  </p:grpSpPr>
                  <p:grpSp>
                    <p:nvGrpSpPr>
                      <p:cNvPr id="426" name="Group 425"/>
                      <p:cNvGrpSpPr/>
                      <p:nvPr/>
                    </p:nvGrpSpPr>
                    <p:grpSpPr>
                      <a:xfrm>
                        <a:off x="737687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439" name="Rectangle 43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0" name="Oval 439"/>
                        <p:cNvSpPr/>
                        <p:nvPr/>
                      </p:nvSpPr>
                      <p:spPr>
                        <a:xfrm>
                          <a:off x="737687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" name="Oval 440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27" name="Group 426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36" name="Rectangle 43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37" name="Oval 436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38" name="Oval 43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28" name="Group 427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433" name="Rectangle 43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34" name="Oval 433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35" name="Oval 43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29" name="Group 428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30" name="Rectangle 42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31" name="Oval 43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32" name="Oval 43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09" name="Group 408"/>
                    <p:cNvGrpSpPr/>
                    <p:nvPr/>
                  </p:nvGrpSpPr>
                  <p:grpSpPr>
                    <a:xfrm>
                      <a:off x="1071071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410" name="Group 409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23" name="Rectangle 422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24" name="Oval 423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25" name="Oval 424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11" name="Group 410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20" name="Rectangle 419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21" name="Oval 420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22" name="Oval 421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12" name="Group 411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417" name="Rectangle 41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18" name="Oval 417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19" name="Oval 41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13" name="Group 412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14" name="Rectangle 41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15" name="Oval 41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16" name="Oval 41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61" name="Group 260"/>
              <p:cNvGrpSpPr/>
              <p:nvPr/>
            </p:nvGrpSpPr>
            <p:grpSpPr>
              <a:xfrm>
                <a:off x="3408692" y="2725405"/>
                <a:ext cx="2672994" cy="285734"/>
                <a:chOff x="737688" y="2725405"/>
                <a:chExt cx="2672994" cy="285734"/>
              </a:xfrm>
            </p:grpSpPr>
            <p:grpSp>
              <p:nvGrpSpPr>
                <p:cNvPr id="262" name="Group 261"/>
                <p:cNvGrpSpPr/>
                <p:nvPr/>
              </p:nvGrpSpPr>
              <p:grpSpPr>
                <a:xfrm>
                  <a:off x="737688" y="2725405"/>
                  <a:ext cx="1337823" cy="285734"/>
                  <a:chOff x="737688" y="2725405"/>
                  <a:chExt cx="1337823" cy="285734"/>
                </a:xfrm>
              </p:grpSpPr>
              <p:grpSp>
                <p:nvGrpSpPr>
                  <p:cNvPr id="334" name="Group 333"/>
                  <p:cNvGrpSpPr/>
                  <p:nvPr/>
                </p:nvGrpSpPr>
                <p:grpSpPr>
                  <a:xfrm>
                    <a:off x="737688" y="2725405"/>
                    <a:ext cx="669248" cy="285734"/>
                    <a:chOff x="737688" y="2725405"/>
                    <a:chExt cx="669248" cy="285734"/>
                  </a:xfrm>
                </p:grpSpPr>
                <p:grpSp>
                  <p:nvGrpSpPr>
                    <p:cNvPr id="370" name="Group 369"/>
                    <p:cNvGrpSpPr/>
                    <p:nvPr/>
                  </p:nvGrpSpPr>
                  <p:grpSpPr>
                    <a:xfrm>
                      <a:off x="737688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388" name="Group 387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401" name="Rectangle 40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02" name="Oval 401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03" name="Oval 40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89" name="Group 388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98" name="Rectangle 39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9" name="Oval 398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00" name="Oval 39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90" name="Group 389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95" name="Rectangle 39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6" name="Oval 395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7" name="Oval 39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91" name="Group 390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92" name="Rectangle 39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3" name="Oval 392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4" name="Oval 39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71" name="Group 370"/>
                    <p:cNvGrpSpPr/>
                    <p:nvPr/>
                  </p:nvGrpSpPr>
                  <p:grpSpPr>
                    <a:xfrm>
                      <a:off x="1071071" y="2725405"/>
                      <a:ext cx="335865" cy="285734"/>
                      <a:chOff x="737688" y="2725405"/>
                      <a:chExt cx="335865" cy="285734"/>
                    </a:xfrm>
                  </p:grpSpPr>
                  <p:grpSp>
                    <p:nvGrpSpPr>
                      <p:cNvPr id="372" name="Group 371"/>
                      <p:cNvGrpSpPr/>
                      <p:nvPr/>
                    </p:nvGrpSpPr>
                    <p:grpSpPr>
                      <a:xfrm>
                        <a:off x="737688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85" name="Rectangle 38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6" name="Oval 385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7" name="Oval 38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73" name="Group 372"/>
                      <p:cNvGrpSpPr/>
                      <p:nvPr/>
                    </p:nvGrpSpPr>
                    <p:grpSpPr>
                      <a:xfrm>
                        <a:off x="821511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82" name="Rectangle 38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3" name="Oval 382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4" name="Oval 38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74" name="Group 373"/>
                      <p:cNvGrpSpPr/>
                      <p:nvPr/>
                    </p:nvGrpSpPr>
                    <p:grpSpPr>
                      <a:xfrm>
                        <a:off x="905333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379" name="Rectangle 37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0" name="Oval 379"/>
                        <p:cNvSpPr/>
                        <p:nvPr/>
                      </p:nvSpPr>
                      <p:spPr>
                        <a:xfrm>
                          <a:off x="737687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1" name="Oval 380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75" name="Group 374"/>
                      <p:cNvGrpSpPr/>
                      <p:nvPr/>
                    </p:nvGrpSpPr>
                    <p:grpSpPr>
                      <a:xfrm>
                        <a:off x="989156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76" name="Rectangle 37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77" name="Oval 376"/>
                        <p:cNvSpPr/>
                        <p:nvPr/>
                      </p:nvSpPr>
                      <p:spPr>
                        <a:xfrm>
                          <a:off x="737689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78" name="Oval 37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35" name="Group 334"/>
                  <p:cNvGrpSpPr/>
                  <p:nvPr/>
                </p:nvGrpSpPr>
                <p:grpSpPr>
                  <a:xfrm>
                    <a:off x="1406263" y="2725405"/>
                    <a:ext cx="669248" cy="285734"/>
                    <a:chOff x="737687" y="2725405"/>
                    <a:chExt cx="669248" cy="285734"/>
                  </a:xfrm>
                </p:grpSpPr>
                <p:grpSp>
                  <p:nvGrpSpPr>
                    <p:cNvPr id="336" name="Group 335"/>
                    <p:cNvGrpSpPr/>
                    <p:nvPr/>
                  </p:nvGrpSpPr>
                  <p:grpSpPr>
                    <a:xfrm>
                      <a:off x="737687" y="2725405"/>
                      <a:ext cx="335865" cy="285734"/>
                      <a:chOff x="737687" y="2725405"/>
                      <a:chExt cx="335865" cy="285734"/>
                    </a:xfrm>
                  </p:grpSpPr>
                  <p:grpSp>
                    <p:nvGrpSpPr>
                      <p:cNvPr id="354" name="Group 353"/>
                      <p:cNvGrpSpPr/>
                      <p:nvPr/>
                    </p:nvGrpSpPr>
                    <p:grpSpPr>
                      <a:xfrm>
                        <a:off x="737687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367" name="Rectangle 36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8" name="Oval 367"/>
                        <p:cNvSpPr/>
                        <p:nvPr/>
                      </p:nvSpPr>
                      <p:spPr>
                        <a:xfrm>
                          <a:off x="737687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9" name="Oval 36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55" name="Group 354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64" name="Rectangle 36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5" name="Oval 36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6" name="Oval 36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56" name="Group 355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61" name="Rectangle 36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2" name="Oval 361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3" name="Oval 36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57" name="Group 356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58" name="Rectangle 35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59" name="Oval 358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0" name="Oval 35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37" name="Group 336"/>
                    <p:cNvGrpSpPr/>
                    <p:nvPr/>
                  </p:nvGrpSpPr>
                  <p:grpSpPr>
                    <a:xfrm>
                      <a:off x="1071071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338" name="Group 337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51" name="Rectangle 35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52" name="Oval 351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53" name="Oval 35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39" name="Group 338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48" name="Rectangle 34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49" name="Oval 348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50" name="Oval 34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40" name="Group 339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45" name="Rectangle 34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46" name="Oval 345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47" name="Oval 34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41" name="Group 340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42" name="Rectangle 34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43" name="Oval 342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44" name="Oval 34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63" name="Group 262"/>
                <p:cNvGrpSpPr/>
                <p:nvPr/>
              </p:nvGrpSpPr>
              <p:grpSpPr>
                <a:xfrm>
                  <a:off x="2072859" y="2725405"/>
                  <a:ext cx="1337823" cy="285734"/>
                  <a:chOff x="737688" y="2725405"/>
                  <a:chExt cx="1337823" cy="285734"/>
                </a:xfrm>
              </p:grpSpPr>
              <p:grpSp>
                <p:nvGrpSpPr>
                  <p:cNvPr id="264" name="Group 263"/>
                  <p:cNvGrpSpPr/>
                  <p:nvPr/>
                </p:nvGrpSpPr>
                <p:grpSpPr>
                  <a:xfrm>
                    <a:off x="737688" y="2725405"/>
                    <a:ext cx="669248" cy="285734"/>
                    <a:chOff x="737688" y="2725405"/>
                    <a:chExt cx="669248" cy="285734"/>
                  </a:xfrm>
                </p:grpSpPr>
                <p:grpSp>
                  <p:nvGrpSpPr>
                    <p:cNvPr id="300" name="Group 299"/>
                    <p:cNvGrpSpPr/>
                    <p:nvPr/>
                  </p:nvGrpSpPr>
                  <p:grpSpPr>
                    <a:xfrm>
                      <a:off x="737688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318" name="Group 317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31" name="Rectangle 33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32" name="Oval 331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33" name="Oval 33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19" name="Group 318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28" name="Rectangle 32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9" name="Oval 328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30" name="Oval 32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20" name="Group 319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25" name="Rectangle 32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6" name="Oval 325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" name="Oval 32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21" name="Group 320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322" name="Rectangle 32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3" name="Oval 322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4" name="Oval 32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01" name="Group 300"/>
                    <p:cNvGrpSpPr/>
                    <p:nvPr/>
                  </p:nvGrpSpPr>
                  <p:grpSpPr>
                    <a:xfrm>
                      <a:off x="1071071" y="2725405"/>
                      <a:ext cx="335865" cy="285734"/>
                      <a:chOff x="737688" y="2725405"/>
                      <a:chExt cx="335865" cy="285734"/>
                    </a:xfrm>
                  </p:grpSpPr>
                  <p:grpSp>
                    <p:nvGrpSpPr>
                      <p:cNvPr id="302" name="Group 301"/>
                      <p:cNvGrpSpPr/>
                      <p:nvPr/>
                    </p:nvGrpSpPr>
                    <p:grpSpPr>
                      <a:xfrm>
                        <a:off x="737688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15" name="Rectangle 31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6" name="Oval 315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7" name="Oval 31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03" name="Group 302"/>
                      <p:cNvGrpSpPr/>
                      <p:nvPr/>
                    </p:nvGrpSpPr>
                    <p:grpSpPr>
                      <a:xfrm>
                        <a:off x="821511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12" name="Rectangle 31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3" name="Oval 312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4" name="Oval 31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04" name="Group 303"/>
                      <p:cNvGrpSpPr/>
                      <p:nvPr/>
                    </p:nvGrpSpPr>
                    <p:grpSpPr>
                      <a:xfrm>
                        <a:off x="905333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309" name="Rectangle 308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0" name="Oval 309"/>
                        <p:cNvSpPr/>
                        <p:nvPr/>
                      </p:nvSpPr>
                      <p:spPr>
                        <a:xfrm>
                          <a:off x="737687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1" name="Oval 310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05" name="Group 304"/>
                      <p:cNvGrpSpPr/>
                      <p:nvPr/>
                    </p:nvGrpSpPr>
                    <p:grpSpPr>
                      <a:xfrm>
                        <a:off x="989156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306" name="Rectangle 305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7" name="Oval 306"/>
                        <p:cNvSpPr/>
                        <p:nvPr/>
                      </p:nvSpPr>
                      <p:spPr>
                        <a:xfrm>
                          <a:off x="737689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8" name="Oval 307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1406263" y="2725405"/>
                    <a:ext cx="669248" cy="285734"/>
                    <a:chOff x="737687" y="2725405"/>
                    <a:chExt cx="669248" cy="285734"/>
                  </a:xfrm>
                </p:grpSpPr>
                <p:grpSp>
                  <p:nvGrpSpPr>
                    <p:cNvPr id="266" name="Group 265"/>
                    <p:cNvGrpSpPr/>
                    <p:nvPr/>
                  </p:nvGrpSpPr>
                  <p:grpSpPr>
                    <a:xfrm>
                      <a:off x="737687" y="2725405"/>
                      <a:ext cx="335865" cy="285734"/>
                      <a:chOff x="737687" y="2725405"/>
                      <a:chExt cx="335865" cy="285734"/>
                    </a:xfrm>
                  </p:grpSpPr>
                  <p:grpSp>
                    <p:nvGrpSpPr>
                      <p:cNvPr id="284" name="Group 283"/>
                      <p:cNvGrpSpPr/>
                      <p:nvPr/>
                    </p:nvGrpSpPr>
                    <p:grpSpPr>
                      <a:xfrm>
                        <a:off x="737687" y="2725405"/>
                        <a:ext cx="84397" cy="285734"/>
                        <a:chOff x="737687" y="2725405"/>
                        <a:chExt cx="84397" cy="285734"/>
                      </a:xfrm>
                    </p:grpSpPr>
                    <p:sp>
                      <p:nvSpPr>
                        <p:cNvPr id="297" name="Rectangle 296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8" name="Oval 297"/>
                        <p:cNvSpPr/>
                        <p:nvPr/>
                      </p:nvSpPr>
                      <p:spPr>
                        <a:xfrm>
                          <a:off x="737687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9" name="Oval 298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85" name="Group 284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294" name="Rectangle 293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5" name="Oval 294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6" name="Oval 295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86" name="Group 285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291" name="Rectangle 29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2" name="Oval 291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3" name="Oval 29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87" name="Group 286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288" name="Rectangle 28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9" name="Oval 288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0" name="Oval 28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67" name="Group 266"/>
                    <p:cNvGrpSpPr/>
                    <p:nvPr/>
                  </p:nvGrpSpPr>
                  <p:grpSpPr>
                    <a:xfrm>
                      <a:off x="1071071" y="2725405"/>
                      <a:ext cx="335864" cy="285734"/>
                      <a:chOff x="737688" y="2725405"/>
                      <a:chExt cx="335864" cy="285734"/>
                    </a:xfrm>
                  </p:grpSpPr>
                  <p:grpSp>
                    <p:nvGrpSpPr>
                      <p:cNvPr id="268" name="Group 267"/>
                      <p:cNvGrpSpPr/>
                      <p:nvPr/>
                    </p:nvGrpSpPr>
                    <p:grpSpPr>
                      <a:xfrm>
                        <a:off x="737688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281" name="Rectangle 280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2" name="Oval 281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3" name="Oval 282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69" name="Group 268"/>
                      <p:cNvGrpSpPr/>
                      <p:nvPr/>
                    </p:nvGrpSpPr>
                    <p:grpSpPr>
                      <a:xfrm>
                        <a:off x="821511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278" name="Rectangle 277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9" name="Oval 278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0" name="Oval 279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70" name="Group 269"/>
                      <p:cNvGrpSpPr/>
                      <p:nvPr/>
                    </p:nvGrpSpPr>
                    <p:grpSpPr>
                      <a:xfrm>
                        <a:off x="905334" y="2725405"/>
                        <a:ext cx="84397" cy="285734"/>
                        <a:chOff x="737688" y="2725405"/>
                        <a:chExt cx="84397" cy="285734"/>
                      </a:xfrm>
                    </p:grpSpPr>
                    <p:sp>
                      <p:nvSpPr>
                        <p:cNvPr id="275" name="Rectangle 274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6" name="Oval 275"/>
                        <p:cNvSpPr/>
                        <p:nvPr/>
                      </p:nvSpPr>
                      <p:spPr>
                        <a:xfrm>
                          <a:off x="737688" y="2725405"/>
                          <a:ext cx="84397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7" name="Oval 276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71" name="Group 270"/>
                      <p:cNvGrpSpPr/>
                      <p:nvPr/>
                    </p:nvGrpSpPr>
                    <p:grpSpPr>
                      <a:xfrm>
                        <a:off x="989156" y="2725405"/>
                        <a:ext cx="84396" cy="285734"/>
                        <a:chOff x="737688" y="2725405"/>
                        <a:chExt cx="84396" cy="285734"/>
                      </a:xfrm>
                    </p:grpSpPr>
                    <p:sp>
                      <p:nvSpPr>
                        <p:cNvPr id="272" name="Rectangle 271"/>
                        <p:cNvSpPr/>
                        <p:nvPr/>
                      </p:nvSpPr>
                      <p:spPr>
                        <a:xfrm>
                          <a:off x="751646" y="2758128"/>
                          <a:ext cx="56481" cy="22028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</p:spPr>
                      <p:txBody>
                        <a:bodyPr wrap="square" rtlCol="0" anchor="ctr">
                          <a:no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3" name="Oval 272"/>
                        <p:cNvSpPr/>
                        <p:nvPr/>
                      </p:nvSpPr>
                      <p:spPr>
                        <a:xfrm>
                          <a:off x="737688" y="2725405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74" name="Oval 273"/>
                        <p:cNvSpPr/>
                        <p:nvPr/>
                      </p:nvSpPr>
                      <p:spPr>
                        <a:xfrm>
                          <a:off x="737688" y="2926744"/>
                          <a:ext cx="84396" cy="8439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</a:schemeClr>
                            </a:gs>
                            <a:gs pos="50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  <a:tileRect/>
                        </a:gradFill>
                        <a:ln w="3175">
                          <a:noFill/>
                        </a:ln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marL="0" marR="0" lvl="0" indent="0" algn="ctr" defTabSz="609585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 Narrow"/>
                            <a:ea typeface="MS PGothic" panose="020B0600070205080204" pitchFamily="34" charset="-128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24" name="Group 123"/>
          <p:cNvGrpSpPr/>
          <p:nvPr/>
        </p:nvGrpSpPr>
        <p:grpSpPr>
          <a:xfrm>
            <a:off x="3645802" y="3513450"/>
            <a:ext cx="2642477" cy="512419"/>
            <a:chOff x="3645802" y="3513450"/>
            <a:chExt cx="2642477" cy="512419"/>
          </a:xfrm>
        </p:grpSpPr>
        <p:sp>
          <p:nvSpPr>
            <p:cNvPr id="254" name="Rounded Rectangle 253"/>
            <p:cNvSpPr/>
            <p:nvPr/>
          </p:nvSpPr>
          <p:spPr>
            <a:xfrm>
              <a:off x="3645802" y="3513450"/>
              <a:ext cx="2642477" cy="512419"/>
            </a:xfrm>
            <a:prstGeom prst="roundRect">
              <a:avLst>
                <a:gd name="adj" fmla="val 23061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14400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4400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4400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4030086" y="3561912"/>
              <a:ext cx="1873910" cy="41549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376F75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HER2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76F75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 amplification: 2%</a:t>
              </a:r>
              <a:endPara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376F75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HER2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mutation: 1%</a:t>
              </a:r>
              <a:endPara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8551813" y="3513450"/>
            <a:ext cx="2643507" cy="512419"/>
            <a:chOff x="8551813" y="3513450"/>
            <a:chExt cx="2643507" cy="512419"/>
          </a:xfrm>
        </p:grpSpPr>
        <p:sp>
          <p:nvSpPr>
            <p:cNvPr id="252" name="Rounded Rectangle 251"/>
            <p:cNvSpPr/>
            <p:nvPr/>
          </p:nvSpPr>
          <p:spPr>
            <a:xfrm>
              <a:off x="8551813" y="3513450"/>
              <a:ext cx="2643507" cy="512419"/>
            </a:xfrm>
            <a:prstGeom prst="roundRect">
              <a:avLst>
                <a:gd name="adj" fmla="val 23061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14400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4400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4400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8906154" y="3646550"/>
              <a:ext cx="1934825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3F603A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MET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F603A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 amplification: 15%</a:t>
              </a:r>
              <a:endPara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F603A"/>
                </a:solidFill>
                <a:effectLst/>
                <a:uLnTx/>
                <a:uFillTx/>
                <a:latin typeface="Arial Narrow" panose="020B0606020202030204" pitchFamily="34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696913" y="3913948"/>
            <a:ext cx="10633629" cy="1801035"/>
            <a:chOff x="696913" y="3913948"/>
            <a:chExt cx="10633629" cy="1801035"/>
          </a:xfrm>
        </p:grpSpPr>
        <p:grpSp>
          <p:nvGrpSpPr>
            <p:cNvPr id="195" name="Group 194"/>
            <p:cNvGrpSpPr/>
            <p:nvPr/>
          </p:nvGrpSpPr>
          <p:grpSpPr>
            <a:xfrm>
              <a:off x="696913" y="3913948"/>
              <a:ext cx="10633629" cy="181613"/>
              <a:chOff x="725818" y="3659709"/>
              <a:chExt cx="10550241" cy="199982"/>
            </a:xfrm>
          </p:grpSpPr>
          <p:cxnSp>
            <p:nvCxnSpPr>
              <p:cNvPr id="249" name="Straight Connector 248"/>
              <p:cNvCxnSpPr/>
              <p:nvPr/>
            </p:nvCxnSpPr>
            <p:spPr>
              <a:xfrm flipH="1">
                <a:off x="725818" y="3659709"/>
                <a:ext cx="1" cy="199982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H="1">
                <a:off x="11276058" y="3659709"/>
                <a:ext cx="1" cy="199982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733425" y="3859691"/>
                <a:ext cx="10541000" cy="0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/>
          </p:nvGrpSpPr>
          <p:grpSpPr>
            <a:xfrm>
              <a:off x="698676" y="4095560"/>
              <a:ext cx="3764665" cy="1615072"/>
              <a:chOff x="745067" y="3804204"/>
              <a:chExt cx="3759428" cy="1850723"/>
            </a:xfrm>
          </p:grpSpPr>
          <p:cxnSp>
            <p:nvCxnSpPr>
              <p:cNvPr id="216" name="Straight Connector 215"/>
              <p:cNvCxnSpPr/>
              <p:nvPr/>
            </p:nvCxnSpPr>
            <p:spPr>
              <a:xfrm>
                <a:off x="2586130" y="3804204"/>
                <a:ext cx="0" cy="197598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586129" y="4369675"/>
                <a:ext cx="0" cy="168344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586129" y="5461742"/>
                <a:ext cx="0" cy="193185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4010293" y="5461742"/>
                <a:ext cx="0" cy="193185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H="1">
                <a:off x="1853810" y="4721303"/>
                <a:ext cx="275716" cy="0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Left-Right Arrow 220"/>
              <p:cNvSpPr/>
              <p:nvPr/>
            </p:nvSpPr>
            <p:spPr>
              <a:xfrm rot="16200000">
                <a:off x="2426172" y="4787268"/>
                <a:ext cx="319914" cy="165184"/>
              </a:xfrm>
              <a:prstGeom prst="leftRightArrow">
                <a:avLst>
                  <a:gd name="adj1" fmla="val 0"/>
                  <a:gd name="adj2" fmla="val 0"/>
                </a:avLst>
              </a:prstGeom>
              <a:ln w="25400" cap="sq">
                <a:solidFill>
                  <a:schemeClr val="tx1"/>
                </a:solidFill>
                <a:bevel/>
              </a:ln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222" name="Left-Right Arrow 221"/>
              <p:cNvSpPr/>
              <p:nvPr/>
            </p:nvSpPr>
            <p:spPr>
              <a:xfrm rot="16200000">
                <a:off x="3850336" y="4787268"/>
                <a:ext cx="319914" cy="165184"/>
              </a:xfrm>
              <a:prstGeom prst="leftRightArrow">
                <a:avLst>
                  <a:gd name="adj1" fmla="val 0"/>
                  <a:gd name="adj2" fmla="val 0"/>
                </a:avLst>
              </a:prstGeom>
              <a:ln w="25400" cap="sq">
                <a:solidFill>
                  <a:schemeClr val="tx1"/>
                </a:solidFill>
                <a:bevel/>
              </a:ln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223" name="Left-Right Arrow 222"/>
              <p:cNvSpPr/>
              <p:nvPr/>
            </p:nvSpPr>
            <p:spPr>
              <a:xfrm>
                <a:off x="2914103" y="4638711"/>
                <a:ext cx="319914" cy="165184"/>
              </a:xfrm>
              <a:prstGeom prst="leftRightArrow">
                <a:avLst>
                  <a:gd name="adj1" fmla="val 0"/>
                  <a:gd name="adj2" fmla="val 0"/>
                </a:avLst>
              </a:prstGeom>
              <a:ln w="25400" cap="sq">
                <a:solidFill>
                  <a:schemeClr val="tx1"/>
                </a:solidFill>
                <a:bevel/>
              </a:ln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224" name="Left-Right Arrow 223"/>
              <p:cNvSpPr/>
              <p:nvPr/>
            </p:nvSpPr>
            <p:spPr>
              <a:xfrm>
                <a:off x="3363930" y="5192035"/>
                <a:ext cx="319914" cy="165184"/>
              </a:xfrm>
              <a:prstGeom prst="leftRightArrow">
                <a:avLst>
                  <a:gd name="adj1" fmla="val 0"/>
                  <a:gd name="adj2" fmla="val 0"/>
                </a:avLst>
              </a:prstGeom>
              <a:ln w="25400" cap="sq">
                <a:solidFill>
                  <a:schemeClr val="tx1"/>
                </a:solidFill>
                <a:bevel/>
              </a:ln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225" name="Group 224"/>
              <p:cNvGrpSpPr/>
              <p:nvPr/>
            </p:nvGrpSpPr>
            <p:grpSpPr>
              <a:xfrm>
                <a:off x="745067" y="4537366"/>
                <a:ext cx="988403" cy="367873"/>
                <a:chOff x="745067" y="6095201"/>
                <a:chExt cx="988403" cy="364478"/>
              </a:xfrm>
            </p:grpSpPr>
            <p:sp>
              <p:nvSpPr>
                <p:cNvPr id="247" name="Oval 246"/>
                <p:cNvSpPr/>
                <p:nvPr/>
              </p:nvSpPr>
              <p:spPr>
                <a:xfrm>
                  <a:off x="745067" y="6095201"/>
                  <a:ext cx="988403" cy="364478"/>
                </a:xfrm>
                <a:prstGeom prst="ellipse">
                  <a:avLst/>
                </a:prstGeom>
                <a:solidFill>
                  <a:schemeClr val="tx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48" name="TextBox 247"/>
                <p:cNvSpPr txBox="1"/>
                <p:nvPr/>
              </p:nvSpPr>
              <p:spPr>
                <a:xfrm>
                  <a:off x="1069350" y="6193584"/>
                  <a:ext cx="339837" cy="167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Arial Narrow"/>
                    </a:rPr>
                    <a:t>mTOR</a:t>
                  </a:r>
                  <a:endPara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Arial Narrow"/>
                  </a:endParaRPr>
                </a:p>
              </p:txBody>
            </p:sp>
          </p:grpSp>
          <p:grpSp>
            <p:nvGrpSpPr>
              <p:cNvPr id="226" name="Group 225"/>
              <p:cNvGrpSpPr/>
              <p:nvPr/>
            </p:nvGrpSpPr>
            <p:grpSpPr>
              <a:xfrm>
                <a:off x="2091928" y="4537366"/>
                <a:ext cx="988403" cy="367873"/>
                <a:chOff x="2178018" y="6095201"/>
                <a:chExt cx="988403" cy="364478"/>
              </a:xfrm>
            </p:grpSpPr>
            <p:sp>
              <p:nvSpPr>
                <p:cNvPr id="245" name="Oval 244"/>
                <p:cNvSpPr/>
                <p:nvPr/>
              </p:nvSpPr>
              <p:spPr>
                <a:xfrm>
                  <a:off x="2178018" y="6095201"/>
                  <a:ext cx="988403" cy="364478"/>
                </a:xfrm>
                <a:prstGeom prst="ellipse">
                  <a:avLst/>
                </a:prstGeom>
                <a:solidFill>
                  <a:schemeClr val="tx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46" name="TextBox 245"/>
                <p:cNvSpPr txBox="1"/>
                <p:nvPr/>
              </p:nvSpPr>
              <p:spPr>
                <a:xfrm>
                  <a:off x="2560009" y="6193584"/>
                  <a:ext cx="224420" cy="167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Arial Narrow"/>
                    </a:rPr>
                    <a:t>AKT</a:t>
                  </a: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>
                <a:off x="3516092" y="4537366"/>
                <a:ext cx="988403" cy="367873"/>
                <a:chOff x="3441738" y="6095201"/>
                <a:chExt cx="988403" cy="364478"/>
              </a:xfrm>
            </p:grpSpPr>
            <p:sp>
              <p:nvSpPr>
                <p:cNvPr id="243" name="Oval 242"/>
                <p:cNvSpPr/>
                <p:nvPr/>
              </p:nvSpPr>
              <p:spPr>
                <a:xfrm>
                  <a:off x="3441738" y="6095201"/>
                  <a:ext cx="988403" cy="364478"/>
                </a:xfrm>
                <a:prstGeom prst="ellipse">
                  <a:avLst/>
                </a:prstGeom>
                <a:solidFill>
                  <a:schemeClr val="tx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44" name="TextBox 243"/>
                <p:cNvSpPr txBox="1"/>
                <p:nvPr/>
              </p:nvSpPr>
              <p:spPr>
                <a:xfrm>
                  <a:off x="3852357" y="6193584"/>
                  <a:ext cx="192360" cy="167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Arial Narrow"/>
                    </a:rPr>
                    <a:t>p53</a:t>
                  </a:r>
                </a:p>
              </p:txBody>
            </p:sp>
          </p:grpSp>
          <p:grpSp>
            <p:nvGrpSpPr>
              <p:cNvPr id="228" name="Group 227"/>
              <p:cNvGrpSpPr/>
              <p:nvPr/>
            </p:nvGrpSpPr>
            <p:grpSpPr>
              <a:xfrm>
                <a:off x="2091928" y="5090694"/>
                <a:ext cx="988403" cy="367873"/>
                <a:chOff x="2157219" y="6824668"/>
                <a:chExt cx="988403" cy="364478"/>
              </a:xfrm>
            </p:grpSpPr>
            <p:sp>
              <p:nvSpPr>
                <p:cNvPr id="241" name="Oval 240"/>
                <p:cNvSpPr/>
                <p:nvPr/>
              </p:nvSpPr>
              <p:spPr>
                <a:xfrm>
                  <a:off x="2157219" y="6824668"/>
                  <a:ext cx="988403" cy="364478"/>
                </a:xfrm>
                <a:prstGeom prst="ellipse">
                  <a:avLst/>
                </a:prstGeom>
                <a:solidFill>
                  <a:schemeClr val="tx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42" name="TextBox 241"/>
                <p:cNvSpPr txBox="1"/>
                <p:nvPr/>
              </p:nvSpPr>
              <p:spPr>
                <a:xfrm>
                  <a:off x="2548828" y="6923050"/>
                  <a:ext cx="205184" cy="167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Arial Narrow"/>
                    </a:rPr>
                    <a:t>BIM</a:t>
                  </a:r>
                </a:p>
              </p:txBody>
            </p:sp>
          </p:grpSp>
          <p:grpSp>
            <p:nvGrpSpPr>
              <p:cNvPr id="229" name="Group 228"/>
              <p:cNvGrpSpPr/>
              <p:nvPr/>
            </p:nvGrpSpPr>
            <p:grpSpPr>
              <a:xfrm>
                <a:off x="3516092" y="5078053"/>
                <a:ext cx="988403" cy="393141"/>
                <a:chOff x="3441738" y="6812148"/>
                <a:chExt cx="988403" cy="389513"/>
              </a:xfrm>
            </p:grpSpPr>
            <p:sp>
              <p:nvSpPr>
                <p:cNvPr id="239" name="Oval 238"/>
                <p:cNvSpPr/>
                <p:nvPr/>
              </p:nvSpPr>
              <p:spPr>
                <a:xfrm>
                  <a:off x="3441738" y="6812148"/>
                  <a:ext cx="988403" cy="389513"/>
                </a:xfrm>
                <a:prstGeom prst="ellipse">
                  <a:avLst/>
                </a:prstGeom>
                <a:solidFill>
                  <a:schemeClr val="tx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40" name="TextBox 239"/>
                <p:cNvSpPr txBox="1"/>
                <p:nvPr/>
              </p:nvSpPr>
              <p:spPr>
                <a:xfrm>
                  <a:off x="3777241" y="6914575"/>
                  <a:ext cx="317395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Arial Narrow"/>
                    </a:rPr>
                    <a:t>BCL2</a:t>
                  </a:r>
                </a:p>
              </p:txBody>
            </p:sp>
          </p:grpSp>
          <p:grpSp>
            <p:nvGrpSpPr>
              <p:cNvPr id="232" name="Group 231"/>
              <p:cNvGrpSpPr/>
              <p:nvPr/>
            </p:nvGrpSpPr>
            <p:grpSpPr>
              <a:xfrm>
                <a:off x="2091928" y="4001801"/>
                <a:ext cx="988403" cy="367873"/>
                <a:chOff x="2178018" y="6095201"/>
                <a:chExt cx="988403" cy="364478"/>
              </a:xfrm>
            </p:grpSpPr>
            <p:sp>
              <p:nvSpPr>
                <p:cNvPr id="233" name="Oval 232"/>
                <p:cNvSpPr/>
                <p:nvPr/>
              </p:nvSpPr>
              <p:spPr>
                <a:xfrm>
                  <a:off x="2178018" y="6095201"/>
                  <a:ext cx="988403" cy="364478"/>
                </a:xfrm>
                <a:prstGeom prst="ellipse">
                  <a:avLst/>
                </a:prstGeom>
                <a:solidFill>
                  <a:srgbClr val="EA6464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34" name="TextBox 233"/>
                <p:cNvSpPr txBox="1"/>
                <p:nvPr/>
              </p:nvSpPr>
              <p:spPr>
                <a:xfrm>
                  <a:off x="2467034" y="6193584"/>
                  <a:ext cx="410369" cy="167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Arial Narrow"/>
                    </a:rPr>
                    <a:t>PIK3CA</a:t>
                  </a:r>
                </a:p>
              </p:txBody>
            </p:sp>
          </p:grpSp>
        </p:grpSp>
        <p:grpSp>
          <p:nvGrpSpPr>
            <p:cNvPr id="197" name="Group 196"/>
            <p:cNvGrpSpPr/>
            <p:nvPr/>
          </p:nvGrpSpPr>
          <p:grpSpPr>
            <a:xfrm>
              <a:off x="9467448" y="4095560"/>
              <a:ext cx="812239" cy="1619423"/>
              <a:chOff x="9415557" y="3804204"/>
              <a:chExt cx="811109" cy="1855709"/>
            </a:xfrm>
          </p:grpSpPr>
          <p:cxnSp>
            <p:nvCxnSpPr>
              <p:cNvPr id="198" name="Straight Connector 197"/>
              <p:cNvCxnSpPr/>
              <p:nvPr/>
            </p:nvCxnSpPr>
            <p:spPr>
              <a:xfrm>
                <a:off x="9821111" y="4116917"/>
                <a:ext cx="0" cy="1542996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9" name="Group 198"/>
              <p:cNvGrpSpPr/>
              <p:nvPr/>
            </p:nvGrpSpPr>
            <p:grpSpPr>
              <a:xfrm>
                <a:off x="9415557" y="4806151"/>
                <a:ext cx="811109" cy="301886"/>
                <a:chOff x="2157219" y="6824669"/>
                <a:chExt cx="988403" cy="364478"/>
              </a:xfrm>
              <a:solidFill>
                <a:schemeClr val="tx1"/>
              </a:solidFill>
            </p:grpSpPr>
            <p:sp>
              <p:nvSpPr>
                <p:cNvPr id="214" name="Oval 213"/>
                <p:cNvSpPr/>
                <p:nvPr/>
              </p:nvSpPr>
              <p:spPr>
                <a:xfrm>
                  <a:off x="2157219" y="6824669"/>
                  <a:ext cx="988403" cy="364478"/>
                </a:xfrm>
                <a:prstGeom prst="ellipse">
                  <a:avLst/>
                </a:prstGeom>
                <a:grp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>
                <a:xfrm>
                  <a:off x="2526386" y="6923050"/>
                  <a:ext cx="250068" cy="167714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Arial Narrow"/>
                    </a:rPr>
                    <a:t>MEK</a:t>
                  </a:r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>
                <a:off x="9415557" y="4001803"/>
                <a:ext cx="811109" cy="704060"/>
                <a:chOff x="9415557" y="4001803"/>
                <a:chExt cx="811109" cy="704060"/>
              </a:xfrm>
            </p:grpSpPr>
            <p:grpSp>
              <p:nvGrpSpPr>
                <p:cNvPr id="208" name="Group 207"/>
                <p:cNvGrpSpPr/>
                <p:nvPr/>
              </p:nvGrpSpPr>
              <p:grpSpPr>
                <a:xfrm>
                  <a:off x="9415557" y="4001803"/>
                  <a:ext cx="811109" cy="301886"/>
                  <a:chOff x="2157219" y="6824669"/>
                  <a:chExt cx="988403" cy="364478"/>
                </a:xfrm>
                <a:solidFill>
                  <a:schemeClr val="accent1"/>
                </a:solidFill>
              </p:grpSpPr>
              <p:sp>
                <p:nvSpPr>
                  <p:cNvPr id="212" name="Oval 211"/>
                  <p:cNvSpPr/>
                  <p:nvPr/>
                </p:nvSpPr>
                <p:spPr>
                  <a:xfrm>
                    <a:off x="2157219" y="6824669"/>
                    <a:ext cx="988403" cy="364478"/>
                  </a:xfrm>
                  <a:prstGeom prst="ellipse">
                    <a:avLst/>
                  </a:prstGeom>
                  <a:grp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60958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213" name="TextBox 212"/>
                  <p:cNvSpPr txBox="1"/>
                  <p:nvPr/>
                </p:nvSpPr>
                <p:spPr>
                  <a:xfrm>
                    <a:off x="2536004" y="6923050"/>
                    <a:ext cx="230832" cy="167714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 Narrow"/>
                        <a:ea typeface="MS PGothic" panose="020B0600070205080204" pitchFamily="34" charset="-128"/>
                        <a:cs typeface="Arial Narrow"/>
                      </a:rPr>
                      <a:t>RAF</a:t>
                    </a:r>
                  </a:p>
                </p:txBody>
              </p:sp>
            </p:grpSp>
            <p:grpSp>
              <p:nvGrpSpPr>
                <p:cNvPr id="209" name="Group 208"/>
                <p:cNvGrpSpPr/>
                <p:nvPr/>
              </p:nvGrpSpPr>
              <p:grpSpPr>
                <a:xfrm>
                  <a:off x="9415557" y="4403977"/>
                  <a:ext cx="811109" cy="301886"/>
                  <a:chOff x="2157219" y="6824669"/>
                  <a:chExt cx="988403" cy="364478"/>
                </a:xfrm>
                <a:solidFill>
                  <a:schemeClr val="accent2"/>
                </a:solidFill>
              </p:grpSpPr>
              <p:sp>
                <p:nvSpPr>
                  <p:cNvPr id="210" name="Oval 209"/>
                  <p:cNvSpPr/>
                  <p:nvPr/>
                </p:nvSpPr>
                <p:spPr>
                  <a:xfrm>
                    <a:off x="2157219" y="6824669"/>
                    <a:ext cx="988403" cy="364478"/>
                  </a:xfrm>
                  <a:prstGeom prst="ellipse">
                    <a:avLst/>
                  </a:prstGeom>
                  <a:grp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60958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211" name="TextBox 210"/>
                  <p:cNvSpPr txBox="1"/>
                  <p:nvPr/>
                </p:nvSpPr>
                <p:spPr>
                  <a:xfrm>
                    <a:off x="2532798" y="6923050"/>
                    <a:ext cx="237244" cy="167714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 Narrow"/>
                        <a:ea typeface="MS PGothic" panose="020B0600070205080204" pitchFamily="34" charset="-128"/>
                        <a:cs typeface="Arial Narrow"/>
                      </a:rPr>
                      <a:t>RAS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9415557" y="5208326"/>
                <a:ext cx="811109" cy="301886"/>
                <a:chOff x="2157219" y="6824669"/>
                <a:chExt cx="988403" cy="364478"/>
              </a:xfrm>
              <a:solidFill>
                <a:schemeClr val="tx1"/>
              </a:solidFill>
            </p:grpSpPr>
            <p:sp>
              <p:nvSpPr>
                <p:cNvPr id="206" name="Oval 205"/>
                <p:cNvSpPr/>
                <p:nvPr/>
              </p:nvSpPr>
              <p:spPr>
                <a:xfrm>
                  <a:off x="2157219" y="6824669"/>
                  <a:ext cx="988403" cy="364478"/>
                </a:xfrm>
                <a:prstGeom prst="ellipse">
                  <a:avLst/>
                </a:prstGeom>
                <a:grp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07" name="TextBox 206"/>
                <p:cNvSpPr txBox="1"/>
                <p:nvPr/>
              </p:nvSpPr>
              <p:spPr>
                <a:xfrm>
                  <a:off x="2532799" y="6923050"/>
                  <a:ext cx="237244" cy="167714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/>
                      <a:ea typeface="MS PGothic" panose="020B0600070205080204" pitchFamily="34" charset="-128"/>
                      <a:cs typeface="Arial Narrow"/>
                    </a:rPr>
                    <a:t>ERK</a:t>
                  </a:r>
                </a:p>
              </p:txBody>
            </p:sp>
          </p:grpSp>
          <p:cxnSp>
            <p:nvCxnSpPr>
              <p:cNvPr id="203" name="Straight Connector 202"/>
              <p:cNvCxnSpPr/>
              <p:nvPr/>
            </p:nvCxnSpPr>
            <p:spPr>
              <a:xfrm>
                <a:off x="9821112" y="3804204"/>
                <a:ext cx="0" cy="197598"/>
              </a:xfrm>
              <a:prstGeom prst="line">
                <a:avLst/>
              </a:prstGeom>
              <a:ln cap="sq">
                <a:solidFill>
                  <a:schemeClr val="tx1"/>
                </a:solidFill>
                <a:miter lim="800000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7" name="Explosion 2 126"/>
          <p:cNvSpPr/>
          <p:nvPr/>
        </p:nvSpPr>
        <p:spPr>
          <a:xfrm rot="1800000">
            <a:off x="10146994" y="4187381"/>
            <a:ext cx="289307" cy="262367"/>
          </a:xfrm>
          <a:prstGeom prst="irregularSeal2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rect">
              <a:fillToRect l="100000" t="100000"/>
            </a:path>
            <a:tileRect r="-100000" b="-100000"/>
          </a:gradFill>
          <a:ln w="31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8" name="Explosion 2 127"/>
          <p:cNvSpPr/>
          <p:nvPr/>
        </p:nvSpPr>
        <p:spPr>
          <a:xfrm rot="1800000">
            <a:off x="10146995" y="4543161"/>
            <a:ext cx="289307" cy="262367"/>
          </a:xfrm>
          <a:prstGeom prst="irregularSeal2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rect">
              <a:fillToRect l="100000" t="100000"/>
            </a:path>
            <a:tileRect r="-100000" b="-100000"/>
          </a:gradFill>
          <a:ln w="31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8472538" y="2612276"/>
            <a:ext cx="2802057" cy="861183"/>
            <a:chOff x="8501914" y="2373934"/>
            <a:chExt cx="2798158" cy="856236"/>
          </a:xfrm>
        </p:grpSpPr>
        <p:grpSp>
          <p:nvGrpSpPr>
            <p:cNvPr id="147" name="Group 146"/>
            <p:cNvGrpSpPr/>
            <p:nvPr/>
          </p:nvGrpSpPr>
          <p:grpSpPr>
            <a:xfrm>
              <a:off x="8501914" y="2373934"/>
              <a:ext cx="1174899" cy="856236"/>
              <a:chOff x="1395306" y="2373933"/>
              <a:chExt cx="1174899" cy="942851"/>
            </a:xfrm>
          </p:grpSpPr>
          <p:grpSp>
            <p:nvGrpSpPr>
              <p:cNvPr id="163" name="Group 162"/>
              <p:cNvGrpSpPr/>
              <p:nvPr/>
            </p:nvGrpSpPr>
            <p:grpSpPr>
              <a:xfrm>
                <a:off x="1395306" y="2373933"/>
                <a:ext cx="1174899" cy="942851"/>
                <a:chOff x="1395306" y="2373933"/>
                <a:chExt cx="1174899" cy="942851"/>
              </a:xfrm>
            </p:grpSpPr>
            <p:sp>
              <p:nvSpPr>
                <p:cNvPr id="165" name="Rectangle 164"/>
                <p:cNvSpPr/>
                <p:nvPr/>
              </p:nvSpPr>
              <p:spPr>
                <a:xfrm>
                  <a:off x="1856720" y="2522811"/>
                  <a:ext cx="252071" cy="793973"/>
                </a:xfrm>
                <a:prstGeom prst="rect">
                  <a:avLst/>
                </a:prstGeom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</p:spPr>
              <p:txBody>
                <a:bodyPr wrap="none" rtlCol="0" anchor="ctr">
                  <a:no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66" name="Freeform 13"/>
                <p:cNvSpPr>
                  <a:spLocks/>
                </p:cNvSpPr>
                <p:nvPr/>
              </p:nvSpPr>
              <p:spPr bwMode="auto">
                <a:xfrm>
                  <a:off x="1395306" y="2373933"/>
                  <a:ext cx="1174899" cy="278326"/>
                </a:xfrm>
                <a:custGeom>
                  <a:avLst/>
                  <a:gdLst>
                    <a:gd name="T0" fmla="*/ 156 w 332"/>
                    <a:gd name="T1" fmla="*/ 36 h 72"/>
                    <a:gd name="T2" fmla="*/ 284 w 332"/>
                    <a:gd name="T3" fmla="*/ 0 h 72"/>
                    <a:gd name="T4" fmla="*/ 324 w 332"/>
                    <a:gd name="T5" fmla="*/ 0 h 72"/>
                    <a:gd name="T6" fmla="*/ 160 w 332"/>
                    <a:gd name="T7" fmla="*/ 72 h 72"/>
                    <a:gd name="T8" fmla="*/ 172 w 332"/>
                    <a:gd name="T9" fmla="*/ 72 h 72"/>
                    <a:gd name="T10" fmla="*/ 8 w 332"/>
                    <a:gd name="T11" fmla="*/ 0 h 72"/>
                    <a:gd name="T12" fmla="*/ 48 w 332"/>
                    <a:gd name="T13" fmla="*/ 0 h 72"/>
                    <a:gd name="T14" fmla="*/ 176 w 332"/>
                    <a:gd name="T15" fmla="*/ 3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2" h="72">
                      <a:moveTo>
                        <a:pt x="156" y="36"/>
                      </a:moveTo>
                      <a:cubicBezTo>
                        <a:pt x="156" y="36"/>
                        <a:pt x="284" y="40"/>
                        <a:pt x="284" y="0"/>
                      </a:cubicBezTo>
                      <a:cubicBezTo>
                        <a:pt x="324" y="0"/>
                        <a:pt x="324" y="0"/>
                        <a:pt x="324" y="0"/>
                      </a:cubicBezTo>
                      <a:cubicBezTo>
                        <a:pt x="324" y="0"/>
                        <a:pt x="332" y="72"/>
                        <a:pt x="160" y="72"/>
                      </a:cubicBezTo>
                      <a:cubicBezTo>
                        <a:pt x="172" y="72"/>
                        <a:pt x="172" y="72"/>
                        <a:pt x="172" y="72"/>
                      </a:cubicBezTo>
                      <a:cubicBezTo>
                        <a:pt x="0" y="72"/>
                        <a:pt x="8" y="0"/>
                        <a:pt x="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40"/>
                        <a:pt x="176" y="36"/>
                        <a:pt x="176" y="3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  <p:sp>
            <p:nvSpPr>
              <p:cNvPr id="164" name="TextBox 163"/>
              <p:cNvSpPr txBox="1"/>
              <p:nvPr/>
            </p:nvSpPr>
            <p:spPr>
              <a:xfrm rot="16200000">
                <a:off x="1843744" y="3022710"/>
                <a:ext cx="268304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Arial Narrow"/>
                  </a:rPr>
                  <a:t>MET</a:t>
                </a: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9043000" y="2373934"/>
              <a:ext cx="1174899" cy="856236"/>
              <a:chOff x="1395306" y="2373933"/>
              <a:chExt cx="1174899" cy="942851"/>
            </a:xfrm>
          </p:grpSpPr>
          <p:grpSp>
            <p:nvGrpSpPr>
              <p:cNvPr id="159" name="Group 158"/>
              <p:cNvGrpSpPr/>
              <p:nvPr/>
            </p:nvGrpSpPr>
            <p:grpSpPr>
              <a:xfrm>
                <a:off x="1395306" y="2373933"/>
                <a:ext cx="1174899" cy="942851"/>
                <a:chOff x="1395306" y="2373933"/>
                <a:chExt cx="1174899" cy="942851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1856720" y="2522811"/>
                  <a:ext cx="252071" cy="793973"/>
                </a:xfrm>
                <a:prstGeom prst="rect">
                  <a:avLst/>
                </a:prstGeom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</p:spPr>
              <p:txBody>
                <a:bodyPr wrap="none" rtlCol="0" anchor="ctr">
                  <a:no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62" name="Freeform 13"/>
                <p:cNvSpPr>
                  <a:spLocks/>
                </p:cNvSpPr>
                <p:nvPr/>
              </p:nvSpPr>
              <p:spPr bwMode="auto">
                <a:xfrm>
                  <a:off x="1395306" y="2373933"/>
                  <a:ext cx="1174899" cy="278326"/>
                </a:xfrm>
                <a:custGeom>
                  <a:avLst/>
                  <a:gdLst>
                    <a:gd name="T0" fmla="*/ 156 w 332"/>
                    <a:gd name="T1" fmla="*/ 36 h 72"/>
                    <a:gd name="T2" fmla="*/ 284 w 332"/>
                    <a:gd name="T3" fmla="*/ 0 h 72"/>
                    <a:gd name="T4" fmla="*/ 324 w 332"/>
                    <a:gd name="T5" fmla="*/ 0 h 72"/>
                    <a:gd name="T6" fmla="*/ 160 w 332"/>
                    <a:gd name="T7" fmla="*/ 72 h 72"/>
                    <a:gd name="T8" fmla="*/ 172 w 332"/>
                    <a:gd name="T9" fmla="*/ 72 h 72"/>
                    <a:gd name="T10" fmla="*/ 8 w 332"/>
                    <a:gd name="T11" fmla="*/ 0 h 72"/>
                    <a:gd name="T12" fmla="*/ 48 w 332"/>
                    <a:gd name="T13" fmla="*/ 0 h 72"/>
                    <a:gd name="T14" fmla="*/ 176 w 332"/>
                    <a:gd name="T15" fmla="*/ 3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2" h="72">
                      <a:moveTo>
                        <a:pt x="156" y="36"/>
                      </a:moveTo>
                      <a:cubicBezTo>
                        <a:pt x="156" y="36"/>
                        <a:pt x="284" y="40"/>
                        <a:pt x="284" y="0"/>
                      </a:cubicBezTo>
                      <a:cubicBezTo>
                        <a:pt x="324" y="0"/>
                        <a:pt x="324" y="0"/>
                        <a:pt x="324" y="0"/>
                      </a:cubicBezTo>
                      <a:cubicBezTo>
                        <a:pt x="324" y="0"/>
                        <a:pt x="332" y="72"/>
                        <a:pt x="160" y="72"/>
                      </a:cubicBezTo>
                      <a:cubicBezTo>
                        <a:pt x="172" y="72"/>
                        <a:pt x="172" y="72"/>
                        <a:pt x="172" y="72"/>
                      </a:cubicBezTo>
                      <a:cubicBezTo>
                        <a:pt x="0" y="72"/>
                        <a:pt x="8" y="0"/>
                        <a:pt x="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40"/>
                        <a:pt x="176" y="36"/>
                        <a:pt x="176" y="3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  <p:sp>
            <p:nvSpPr>
              <p:cNvPr id="160" name="TextBox 159"/>
              <p:cNvSpPr txBox="1"/>
              <p:nvPr/>
            </p:nvSpPr>
            <p:spPr>
              <a:xfrm rot="16200000">
                <a:off x="1843744" y="3022710"/>
                <a:ext cx="268304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Arial Narrow"/>
                  </a:rPr>
                  <a:t>MET</a:t>
                </a: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9584086" y="2373934"/>
              <a:ext cx="1174899" cy="856236"/>
              <a:chOff x="1395306" y="2373933"/>
              <a:chExt cx="1174899" cy="942851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1395306" y="2373933"/>
                <a:ext cx="1174899" cy="942851"/>
                <a:chOff x="1395306" y="2373933"/>
                <a:chExt cx="1174899" cy="942851"/>
              </a:xfrm>
            </p:grpSpPr>
            <p:sp>
              <p:nvSpPr>
                <p:cNvPr id="157" name="Rectangle 156"/>
                <p:cNvSpPr/>
                <p:nvPr/>
              </p:nvSpPr>
              <p:spPr>
                <a:xfrm>
                  <a:off x="1856720" y="2522811"/>
                  <a:ext cx="252071" cy="793973"/>
                </a:xfrm>
                <a:prstGeom prst="rect">
                  <a:avLst/>
                </a:prstGeom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</p:spPr>
              <p:txBody>
                <a:bodyPr wrap="none" rtlCol="0" anchor="ctr">
                  <a:no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8" name="Freeform 13"/>
                <p:cNvSpPr>
                  <a:spLocks/>
                </p:cNvSpPr>
                <p:nvPr/>
              </p:nvSpPr>
              <p:spPr bwMode="auto">
                <a:xfrm>
                  <a:off x="1395306" y="2373933"/>
                  <a:ext cx="1174899" cy="278326"/>
                </a:xfrm>
                <a:custGeom>
                  <a:avLst/>
                  <a:gdLst>
                    <a:gd name="T0" fmla="*/ 156 w 332"/>
                    <a:gd name="T1" fmla="*/ 36 h 72"/>
                    <a:gd name="T2" fmla="*/ 284 w 332"/>
                    <a:gd name="T3" fmla="*/ 0 h 72"/>
                    <a:gd name="T4" fmla="*/ 324 w 332"/>
                    <a:gd name="T5" fmla="*/ 0 h 72"/>
                    <a:gd name="T6" fmla="*/ 160 w 332"/>
                    <a:gd name="T7" fmla="*/ 72 h 72"/>
                    <a:gd name="T8" fmla="*/ 172 w 332"/>
                    <a:gd name="T9" fmla="*/ 72 h 72"/>
                    <a:gd name="T10" fmla="*/ 8 w 332"/>
                    <a:gd name="T11" fmla="*/ 0 h 72"/>
                    <a:gd name="T12" fmla="*/ 48 w 332"/>
                    <a:gd name="T13" fmla="*/ 0 h 72"/>
                    <a:gd name="T14" fmla="*/ 176 w 332"/>
                    <a:gd name="T15" fmla="*/ 3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2" h="72">
                      <a:moveTo>
                        <a:pt x="156" y="36"/>
                      </a:moveTo>
                      <a:cubicBezTo>
                        <a:pt x="156" y="36"/>
                        <a:pt x="284" y="40"/>
                        <a:pt x="284" y="0"/>
                      </a:cubicBezTo>
                      <a:cubicBezTo>
                        <a:pt x="324" y="0"/>
                        <a:pt x="324" y="0"/>
                        <a:pt x="324" y="0"/>
                      </a:cubicBezTo>
                      <a:cubicBezTo>
                        <a:pt x="324" y="0"/>
                        <a:pt x="332" y="72"/>
                        <a:pt x="160" y="72"/>
                      </a:cubicBezTo>
                      <a:cubicBezTo>
                        <a:pt x="172" y="72"/>
                        <a:pt x="172" y="72"/>
                        <a:pt x="172" y="72"/>
                      </a:cubicBezTo>
                      <a:cubicBezTo>
                        <a:pt x="0" y="72"/>
                        <a:pt x="8" y="0"/>
                        <a:pt x="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40"/>
                        <a:pt x="176" y="36"/>
                        <a:pt x="176" y="3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  <p:sp>
            <p:nvSpPr>
              <p:cNvPr id="156" name="TextBox 155"/>
              <p:cNvSpPr txBox="1"/>
              <p:nvPr/>
            </p:nvSpPr>
            <p:spPr>
              <a:xfrm rot="16200000">
                <a:off x="1843744" y="3022710"/>
                <a:ext cx="268304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Arial Narrow"/>
                  </a:rPr>
                  <a:t>MET</a:t>
                </a: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10125173" y="2373934"/>
              <a:ext cx="1174899" cy="856236"/>
              <a:chOff x="1395306" y="2373933"/>
              <a:chExt cx="1174899" cy="942851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1395306" y="2373933"/>
                <a:ext cx="1174899" cy="942851"/>
                <a:chOff x="1395306" y="2373933"/>
                <a:chExt cx="1174899" cy="942851"/>
              </a:xfrm>
            </p:grpSpPr>
            <p:sp>
              <p:nvSpPr>
                <p:cNvPr id="153" name="Rectangle 152"/>
                <p:cNvSpPr/>
                <p:nvPr/>
              </p:nvSpPr>
              <p:spPr>
                <a:xfrm>
                  <a:off x="1856720" y="2522811"/>
                  <a:ext cx="252071" cy="793973"/>
                </a:xfrm>
                <a:prstGeom prst="rect">
                  <a:avLst/>
                </a:prstGeom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</p:spPr>
              <p:txBody>
                <a:bodyPr wrap="none" rtlCol="0" anchor="ctr">
                  <a:no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4" name="Freeform 13"/>
                <p:cNvSpPr>
                  <a:spLocks/>
                </p:cNvSpPr>
                <p:nvPr/>
              </p:nvSpPr>
              <p:spPr bwMode="auto">
                <a:xfrm>
                  <a:off x="1395306" y="2373933"/>
                  <a:ext cx="1174899" cy="278326"/>
                </a:xfrm>
                <a:custGeom>
                  <a:avLst/>
                  <a:gdLst>
                    <a:gd name="T0" fmla="*/ 156 w 332"/>
                    <a:gd name="T1" fmla="*/ 36 h 72"/>
                    <a:gd name="T2" fmla="*/ 284 w 332"/>
                    <a:gd name="T3" fmla="*/ 0 h 72"/>
                    <a:gd name="T4" fmla="*/ 324 w 332"/>
                    <a:gd name="T5" fmla="*/ 0 h 72"/>
                    <a:gd name="T6" fmla="*/ 160 w 332"/>
                    <a:gd name="T7" fmla="*/ 72 h 72"/>
                    <a:gd name="T8" fmla="*/ 172 w 332"/>
                    <a:gd name="T9" fmla="*/ 72 h 72"/>
                    <a:gd name="T10" fmla="*/ 8 w 332"/>
                    <a:gd name="T11" fmla="*/ 0 h 72"/>
                    <a:gd name="T12" fmla="*/ 48 w 332"/>
                    <a:gd name="T13" fmla="*/ 0 h 72"/>
                    <a:gd name="T14" fmla="*/ 176 w 332"/>
                    <a:gd name="T15" fmla="*/ 3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2" h="72">
                      <a:moveTo>
                        <a:pt x="156" y="36"/>
                      </a:moveTo>
                      <a:cubicBezTo>
                        <a:pt x="156" y="36"/>
                        <a:pt x="284" y="40"/>
                        <a:pt x="284" y="0"/>
                      </a:cubicBezTo>
                      <a:cubicBezTo>
                        <a:pt x="324" y="0"/>
                        <a:pt x="324" y="0"/>
                        <a:pt x="324" y="0"/>
                      </a:cubicBezTo>
                      <a:cubicBezTo>
                        <a:pt x="324" y="0"/>
                        <a:pt x="332" y="72"/>
                        <a:pt x="160" y="72"/>
                      </a:cubicBezTo>
                      <a:cubicBezTo>
                        <a:pt x="172" y="72"/>
                        <a:pt x="172" y="72"/>
                        <a:pt x="172" y="72"/>
                      </a:cubicBezTo>
                      <a:cubicBezTo>
                        <a:pt x="0" y="72"/>
                        <a:pt x="8" y="0"/>
                        <a:pt x="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40"/>
                        <a:pt x="176" y="36"/>
                        <a:pt x="176" y="3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  <p:sp>
            <p:nvSpPr>
              <p:cNvPr id="152" name="TextBox 151"/>
              <p:cNvSpPr txBox="1"/>
              <p:nvPr/>
            </p:nvSpPr>
            <p:spPr>
              <a:xfrm rot="16200000">
                <a:off x="1843744" y="3022710"/>
                <a:ext cx="268304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Arial Narrow"/>
                  </a:rPr>
                  <a:t>MET</a:t>
                </a:r>
              </a:p>
            </p:txBody>
          </p:sp>
        </p:grpSp>
      </p:grpSp>
      <p:sp>
        <p:nvSpPr>
          <p:cNvPr id="133" name="Explosion 2 132"/>
          <p:cNvSpPr/>
          <p:nvPr/>
        </p:nvSpPr>
        <p:spPr>
          <a:xfrm rot="1800000">
            <a:off x="2837624" y="4237274"/>
            <a:ext cx="289307" cy="262367"/>
          </a:xfrm>
          <a:prstGeom prst="irregularSeal2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rect">
              <a:fillToRect l="100000" t="100000"/>
            </a:path>
            <a:tileRect r="-100000" b="-100000"/>
          </a:gradFill>
          <a:ln w="31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5" name="Rounded Rectangle 834"/>
          <p:cNvSpPr/>
          <p:nvPr/>
        </p:nvSpPr>
        <p:spPr>
          <a:xfrm>
            <a:off x="6883690" y="4269987"/>
            <a:ext cx="2347115" cy="283814"/>
          </a:xfrm>
          <a:prstGeom prst="roundRect">
            <a:avLst>
              <a:gd name="adj" fmla="val 13837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BRAF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mutations (V600E): 3%</a:t>
            </a:r>
          </a:p>
        </p:txBody>
      </p:sp>
      <p:sp>
        <p:nvSpPr>
          <p:cNvPr id="837" name="Rounded Rectangle 836"/>
          <p:cNvSpPr/>
          <p:nvPr/>
        </p:nvSpPr>
        <p:spPr>
          <a:xfrm>
            <a:off x="6883690" y="4618966"/>
            <a:ext cx="2347115" cy="284400"/>
          </a:xfrm>
          <a:prstGeom prst="roundRect">
            <a:avLst>
              <a:gd name="adj" fmla="val 13837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KRAS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mutations (G12D/C, A146T): 3%</a:t>
            </a:r>
          </a:p>
        </p:txBody>
      </p:sp>
      <p:sp>
        <p:nvSpPr>
          <p:cNvPr id="838" name="TextBox 837">
            <a:extLst>
              <a:ext uri="{FF2B5EF4-FFF2-40B4-BE49-F238E27FC236}">
                <a16:creationId xmlns:a16="http://schemas.microsoft.com/office/drawing/2014/main" id="{E832FA00-5824-4C99-8FAF-AF02F263EE28}"/>
              </a:ext>
            </a:extLst>
          </p:cNvPr>
          <p:cNvSpPr txBox="1"/>
          <p:nvPr/>
        </p:nvSpPr>
        <p:spPr>
          <a:xfrm>
            <a:off x="3344703" y="6463384"/>
            <a:ext cx="8345233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*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Resistance mechanism reported may overlap with another; 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#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Two patients had 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de novo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T790M mutations at baseline of whom one acquired C797S at progression</a:t>
            </a:r>
          </a:p>
        </p:txBody>
      </p:sp>
      <p:grpSp>
        <p:nvGrpSpPr>
          <p:cNvPr id="834" name="Group 833"/>
          <p:cNvGrpSpPr/>
          <p:nvPr/>
        </p:nvGrpSpPr>
        <p:grpSpPr>
          <a:xfrm>
            <a:off x="6471868" y="3513449"/>
            <a:ext cx="1901372" cy="512419"/>
            <a:chOff x="6471868" y="3513449"/>
            <a:chExt cx="1901372" cy="512419"/>
          </a:xfrm>
        </p:grpSpPr>
        <p:sp>
          <p:nvSpPr>
            <p:cNvPr id="841" name="Rounded Rectangle 840"/>
            <p:cNvSpPr/>
            <p:nvPr/>
          </p:nvSpPr>
          <p:spPr>
            <a:xfrm>
              <a:off x="6471868" y="3513449"/>
              <a:ext cx="952609" cy="256904"/>
            </a:xfrm>
            <a:prstGeom prst="roundRect">
              <a:avLst/>
            </a:prstGeom>
            <a:solidFill>
              <a:srgbClr val="6C4A86"/>
            </a:solidFill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42" name="TextBox 841"/>
            <p:cNvSpPr txBox="1"/>
            <p:nvPr/>
          </p:nvSpPr>
          <p:spPr>
            <a:xfrm>
              <a:off x="6698102" y="3543282"/>
              <a:ext cx="50013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Arial Narrow"/>
                </a:rPr>
                <a:t>SPTBN1</a:t>
              </a:r>
            </a:p>
          </p:txBody>
        </p:sp>
        <p:sp>
          <p:nvSpPr>
            <p:cNvPr id="843" name="Rounded Rectangle 842"/>
            <p:cNvSpPr/>
            <p:nvPr/>
          </p:nvSpPr>
          <p:spPr>
            <a:xfrm>
              <a:off x="7419711" y="3513449"/>
              <a:ext cx="953528" cy="256904"/>
            </a:xfrm>
            <a:prstGeom prst="roundRect">
              <a:avLst/>
            </a:prstGeom>
            <a:solidFill>
              <a:srgbClr val="A0D512"/>
            </a:solidFill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44" name="TextBox 843"/>
            <p:cNvSpPr txBox="1"/>
            <p:nvPr/>
          </p:nvSpPr>
          <p:spPr>
            <a:xfrm>
              <a:off x="7777853" y="3543282"/>
              <a:ext cx="25968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Arial Narrow"/>
                </a:rPr>
                <a:t>ALK</a:t>
              </a:r>
            </a:p>
          </p:txBody>
        </p:sp>
        <p:sp>
          <p:nvSpPr>
            <p:cNvPr id="845" name="Rounded Rectangle 844"/>
            <p:cNvSpPr/>
            <p:nvPr/>
          </p:nvSpPr>
          <p:spPr>
            <a:xfrm>
              <a:off x="6471869" y="3770356"/>
              <a:ext cx="1901371" cy="255512"/>
            </a:xfrm>
            <a:prstGeom prst="roundRect">
              <a:avLst>
                <a:gd name="adj" fmla="val 23061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SPTBN1-ALK</a:t>
              </a: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: 1%</a:t>
              </a:r>
            </a:p>
          </p:txBody>
        </p:sp>
      </p:grpSp>
      <p:grpSp>
        <p:nvGrpSpPr>
          <p:cNvPr id="846" name="Group 845"/>
          <p:cNvGrpSpPr/>
          <p:nvPr/>
        </p:nvGrpSpPr>
        <p:grpSpPr>
          <a:xfrm>
            <a:off x="1538708" y="2718669"/>
            <a:ext cx="457440" cy="725201"/>
            <a:chOff x="1549349" y="2748260"/>
            <a:chExt cx="457440" cy="725201"/>
          </a:xfrm>
        </p:grpSpPr>
        <p:grpSp>
          <p:nvGrpSpPr>
            <p:cNvPr id="847" name="Group 846"/>
            <p:cNvGrpSpPr/>
            <p:nvPr/>
          </p:nvGrpSpPr>
          <p:grpSpPr>
            <a:xfrm>
              <a:off x="1754367" y="2748260"/>
              <a:ext cx="252422" cy="725201"/>
              <a:chOff x="1856720" y="2522811"/>
              <a:chExt cx="252071" cy="793973"/>
            </a:xfrm>
          </p:grpSpPr>
          <p:sp>
            <p:nvSpPr>
              <p:cNvPr id="850" name="Rectangle 849"/>
              <p:cNvSpPr/>
              <p:nvPr/>
            </p:nvSpPr>
            <p:spPr>
              <a:xfrm>
                <a:off x="1856720" y="2522811"/>
                <a:ext cx="252071" cy="793973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99000">
                    <a:schemeClr val="tx2">
                      <a:lumMod val="75000"/>
                    </a:schemeClr>
                  </a:gs>
                </a:gsLst>
                <a:lin ang="5400000" scaled="1"/>
              </a:gradFill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851" name="TextBox 850"/>
              <p:cNvSpPr txBox="1"/>
              <p:nvPr/>
            </p:nvSpPr>
            <p:spPr>
              <a:xfrm rot="16200000">
                <a:off x="1801380" y="2976720"/>
                <a:ext cx="353032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Arial Narrow"/>
                  </a:rPr>
                  <a:t>EGFR</a:t>
                </a:r>
              </a:p>
            </p:txBody>
          </p:sp>
        </p:grpSp>
        <p:sp>
          <p:nvSpPr>
            <p:cNvPr id="848" name="Explosion 2 847"/>
            <p:cNvSpPr/>
            <p:nvPr/>
          </p:nvSpPr>
          <p:spPr>
            <a:xfrm rot="1800000">
              <a:off x="1549349" y="2852731"/>
              <a:ext cx="289307" cy="262367"/>
            </a:xfrm>
            <a:prstGeom prst="irregularSeal2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C000"/>
                </a:gs>
              </a:gsLst>
              <a:path path="rect">
                <a:fillToRect l="100000" t="100000"/>
              </a:path>
              <a:tileRect r="-100000" b="-100000"/>
            </a:gradFill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852" name="Freeform 13"/>
          <p:cNvSpPr>
            <a:spLocks/>
          </p:cNvSpPr>
          <p:nvPr/>
        </p:nvSpPr>
        <p:spPr bwMode="auto">
          <a:xfrm>
            <a:off x="1239555" y="2593851"/>
            <a:ext cx="1176536" cy="254218"/>
          </a:xfrm>
          <a:custGeom>
            <a:avLst/>
            <a:gdLst>
              <a:gd name="T0" fmla="*/ 156 w 332"/>
              <a:gd name="T1" fmla="*/ 36 h 72"/>
              <a:gd name="T2" fmla="*/ 284 w 332"/>
              <a:gd name="T3" fmla="*/ 0 h 72"/>
              <a:gd name="T4" fmla="*/ 324 w 332"/>
              <a:gd name="T5" fmla="*/ 0 h 72"/>
              <a:gd name="T6" fmla="*/ 160 w 332"/>
              <a:gd name="T7" fmla="*/ 72 h 72"/>
              <a:gd name="T8" fmla="*/ 172 w 332"/>
              <a:gd name="T9" fmla="*/ 72 h 72"/>
              <a:gd name="T10" fmla="*/ 8 w 332"/>
              <a:gd name="T11" fmla="*/ 0 h 72"/>
              <a:gd name="T12" fmla="*/ 48 w 332"/>
              <a:gd name="T13" fmla="*/ 0 h 72"/>
              <a:gd name="T14" fmla="*/ 176 w 332"/>
              <a:gd name="T15" fmla="*/ 3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2" h="72">
                <a:moveTo>
                  <a:pt x="156" y="36"/>
                </a:moveTo>
                <a:cubicBezTo>
                  <a:pt x="156" y="36"/>
                  <a:pt x="284" y="40"/>
                  <a:pt x="284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24" y="0"/>
                  <a:pt x="332" y="72"/>
                  <a:pt x="160" y="72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0" y="72"/>
                  <a:pt x="8" y="0"/>
                  <a:pt x="8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8" y="40"/>
                  <a:pt x="176" y="36"/>
                  <a:pt x="176" y="36"/>
                </a:cubicBezTo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</a:schemeClr>
              </a:gs>
              <a:gs pos="4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853" name="Group 852"/>
          <p:cNvGrpSpPr/>
          <p:nvPr/>
        </p:nvGrpSpPr>
        <p:grpSpPr>
          <a:xfrm>
            <a:off x="2153099" y="2728341"/>
            <a:ext cx="455484" cy="725201"/>
            <a:chOff x="1754367" y="2748260"/>
            <a:chExt cx="455484" cy="725201"/>
          </a:xfrm>
        </p:grpSpPr>
        <p:grpSp>
          <p:nvGrpSpPr>
            <p:cNvPr id="854" name="Group 853"/>
            <p:cNvGrpSpPr/>
            <p:nvPr/>
          </p:nvGrpSpPr>
          <p:grpSpPr>
            <a:xfrm>
              <a:off x="1754367" y="2748260"/>
              <a:ext cx="252422" cy="725201"/>
              <a:chOff x="1856720" y="2522811"/>
              <a:chExt cx="252071" cy="793973"/>
            </a:xfrm>
          </p:grpSpPr>
          <p:sp>
            <p:nvSpPr>
              <p:cNvPr id="857" name="Rectangle 856"/>
              <p:cNvSpPr/>
              <p:nvPr/>
            </p:nvSpPr>
            <p:spPr>
              <a:xfrm>
                <a:off x="1856720" y="2522811"/>
                <a:ext cx="252071" cy="793973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99000">
                    <a:schemeClr val="tx2">
                      <a:lumMod val="75000"/>
                    </a:schemeClr>
                  </a:gs>
                </a:gsLst>
                <a:lin ang="5400000" scaled="1"/>
              </a:gradFill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858" name="TextBox 857"/>
              <p:cNvSpPr txBox="1"/>
              <p:nvPr/>
            </p:nvSpPr>
            <p:spPr>
              <a:xfrm rot="16200000">
                <a:off x="1801380" y="2976720"/>
                <a:ext cx="353032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/>
                    <a:ea typeface="MS PGothic" panose="020B0600070205080204" pitchFamily="34" charset="-128"/>
                    <a:cs typeface="Arial Narrow"/>
                  </a:rPr>
                  <a:t>EGFR</a:t>
                </a:r>
              </a:p>
            </p:txBody>
          </p:sp>
        </p:grpSp>
        <p:sp>
          <p:nvSpPr>
            <p:cNvPr id="855" name="Explosion 2 854"/>
            <p:cNvSpPr/>
            <p:nvPr/>
          </p:nvSpPr>
          <p:spPr>
            <a:xfrm rot="1800000">
              <a:off x="1920544" y="2852732"/>
              <a:ext cx="289307" cy="262367"/>
            </a:xfrm>
            <a:prstGeom prst="irregularSeal2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C000"/>
                </a:gs>
              </a:gsLst>
              <a:path path="rect">
                <a:fillToRect l="100000" t="100000"/>
              </a:path>
              <a:tileRect r="-100000" b="-100000"/>
            </a:gradFill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859" name="Freeform 13"/>
          <p:cNvSpPr>
            <a:spLocks/>
          </p:cNvSpPr>
          <p:nvPr/>
        </p:nvSpPr>
        <p:spPr bwMode="auto">
          <a:xfrm>
            <a:off x="1648928" y="2603523"/>
            <a:ext cx="1176536" cy="254218"/>
          </a:xfrm>
          <a:custGeom>
            <a:avLst/>
            <a:gdLst>
              <a:gd name="T0" fmla="*/ 156 w 332"/>
              <a:gd name="T1" fmla="*/ 36 h 72"/>
              <a:gd name="T2" fmla="*/ 284 w 332"/>
              <a:gd name="T3" fmla="*/ 0 h 72"/>
              <a:gd name="T4" fmla="*/ 324 w 332"/>
              <a:gd name="T5" fmla="*/ 0 h 72"/>
              <a:gd name="T6" fmla="*/ 160 w 332"/>
              <a:gd name="T7" fmla="*/ 72 h 72"/>
              <a:gd name="T8" fmla="*/ 172 w 332"/>
              <a:gd name="T9" fmla="*/ 72 h 72"/>
              <a:gd name="T10" fmla="*/ 8 w 332"/>
              <a:gd name="T11" fmla="*/ 0 h 72"/>
              <a:gd name="T12" fmla="*/ 48 w 332"/>
              <a:gd name="T13" fmla="*/ 0 h 72"/>
              <a:gd name="T14" fmla="*/ 176 w 332"/>
              <a:gd name="T15" fmla="*/ 3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2" h="72">
                <a:moveTo>
                  <a:pt x="156" y="36"/>
                </a:moveTo>
                <a:cubicBezTo>
                  <a:pt x="156" y="36"/>
                  <a:pt x="284" y="40"/>
                  <a:pt x="284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24" y="0"/>
                  <a:pt x="332" y="72"/>
                  <a:pt x="160" y="72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0" y="72"/>
                  <a:pt x="8" y="0"/>
                  <a:pt x="8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8" y="40"/>
                  <a:pt x="176" y="36"/>
                  <a:pt x="176" y="36"/>
                </a:cubicBezTo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</a:schemeClr>
              </a:gs>
              <a:gs pos="4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860" name="Group 859"/>
          <p:cNvGrpSpPr/>
          <p:nvPr/>
        </p:nvGrpSpPr>
        <p:grpSpPr>
          <a:xfrm>
            <a:off x="3548810" y="2612276"/>
            <a:ext cx="1176536" cy="861183"/>
            <a:chOff x="1395306" y="2373933"/>
            <a:chExt cx="1174899" cy="942851"/>
          </a:xfrm>
        </p:grpSpPr>
        <p:grpSp>
          <p:nvGrpSpPr>
            <p:cNvPr id="861" name="Group 860"/>
            <p:cNvGrpSpPr/>
            <p:nvPr/>
          </p:nvGrpSpPr>
          <p:grpSpPr>
            <a:xfrm>
              <a:off x="1395306" y="2373933"/>
              <a:ext cx="1174899" cy="942851"/>
              <a:chOff x="1395306" y="2373933"/>
              <a:chExt cx="1174899" cy="942851"/>
            </a:xfrm>
          </p:grpSpPr>
          <p:sp>
            <p:nvSpPr>
              <p:cNvPr id="863" name="Rectangle 862"/>
              <p:cNvSpPr/>
              <p:nvPr/>
            </p:nvSpPr>
            <p:spPr>
              <a:xfrm>
                <a:off x="1856720" y="2522811"/>
                <a:ext cx="252071" cy="793973"/>
              </a:xfrm>
              <a:prstGeom prst="rect">
                <a:avLst/>
              </a:prstGeom>
              <a:gradFill>
                <a:gsLst>
                  <a:gs pos="0">
                    <a:srgbClr val="6DB4BB"/>
                  </a:gs>
                  <a:gs pos="100000">
                    <a:srgbClr val="478F97"/>
                  </a:gs>
                </a:gsLst>
                <a:lin ang="5400000" scaled="1"/>
              </a:gradFill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864" name="Freeform 13"/>
              <p:cNvSpPr>
                <a:spLocks/>
              </p:cNvSpPr>
              <p:nvPr/>
            </p:nvSpPr>
            <p:spPr bwMode="auto">
              <a:xfrm>
                <a:off x="1395306" y="2373933"/>
                <a:ext cx="1174899" cy="278326"/>
              </a:xfrm>
              <a:custGeom>
                <a:avLst/>
                <a:gdLst>
                  <a:gd name="T0" fmla="*/ 156 w 332"/>
                  <a:gd name="T1" fmla="*/ 36 h 72"/>
                  <a:gd name="T2" fmla="*/ 284 w 332"/>
                  <a:gd name="T3" fmla="*/ 0 h 72"/>
                  <a:gd name="T4" fmla="*/ 324 w 332"/>
                  <a:gd name="T5" fmla="*/ 0 h 72"/>
                  <a:gd name="T6" fmla="*/ 160 w 332"/>
                  <a:gd name="T7" fmla="*/ 72 h 72"/>
                  <a:gd name="T8" fmla="*/ 172 w 332"/>
                  <a:gd name="T9" fmla="*/ 72 h 72"/>
                  <a:gd name="T10" fmla="*/ 8 w 332"/>
                  <a:gd name="T11" fmla="*/ 0 h 72"/>
                  <a:gd name="T12" fmla="*/ 48 w 332"/>
                  <a:gd name="T13" fmla="*/ 0 h 72"/>
                  <a:gd name="T14" fmla="*/ 176 w 332"/>
                  <a:gd name="T1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2" h="72">
                    <a:moveTo>
                      <a:pt x="156" y="36"/>
                    </a:moveTo>
                    <a:cubicBezTo>
                      <a:pt x="156" y="36"/>
                      <a:pt x="284" y="40"/>
                      <a:pt x="284" y="0"/>
                    </a:cubicBezTo>
                    <a:cubicBezTo>
                      <a:pt x="324" y="0"/>
                      <a:pt x="324" y="0"/>
                      <a:pt x="324" y="0"/>
                    </a:cubicBezTo>
                    <a:cubicBezTo>
                      <a:pt x="324" y="0"/>
                      <a:pt x="332" y="72"/>
                      <a:pt x="160" y="72"/>
                    </a:cubicBezTo>
                    <a:cubicBezTo>
                      <a:pt x="172" y="72"/>
                      <a:pt x="172" y="72"/>
                      <a:pt x="172" y="72"/>
                    </a:cubicBezTo>
                    <a:cubicBezTo>
                      <a:pt x="0" y="72"/>
                      <a:pt x="8" y="0"/>
                      <a:pt x="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40"/>
                      <a:pt x="176" y="36"/>
                      <a:pt x="176" y="36"/>
                    </a:cubicBezTo>
                  </a:path>
                </a:pathLst>
              </a:custGeom>
              <a:gradFill flip="none" rotWithShape="1">
                <a:gsLst>
                  <a:gs pos="0">
                    <a:srgbClr val="6DB4BB"/>
                  </a:gs>
                  <a:gs pos="100000">
                    <a:srgbClr val="478F97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862" name="TextBox 861"/>
            <p:cNvSpPr txBox="1"/>
            <p:nvPr/>
          </p:nvSpPr>
          <p:spPr>
            <a:xfrm rot="16200000">
              <a:off x="1808441" y="2987603"/>
              <a:ext cx="338911" cy="1692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MS PGothic" panose="020B0600070205080204" pitchFamily="34" charset="-128"/>
                  <a:cs typeface="Arial Narrow"/>
                </a:rPr>
                <a:t>HER2</a:t>
              </a:r>
            </a:p>
          </p:txBody>
        </p:sp>
      </p:grpSp>
      <p:sp>
        <p:nvSpPr>
          <p:cNvPr id="865" name="Rectangle 864"/>
          <p:cNvSpPr/>
          <p:nvPr/>
        </p:nvSpPr>
        <p:spPr>
          <a:xfrm>
            <a:off x="4468445" y="2758002"/>
            <a:ext cx="252422" cy="725201"/>
          </a:xfrm>
          <a:prstGeom prst="rect">
            <a:avLst/>
          </a:prstGeom>
          <a:gradFill>
            <a:gsLst>
              <a:gs pos="0">
                <a:srgbClr val="6DB4BB"/>
              </a:gs>
              <a:gs pos="100000">
                <a:srgbClr val="478F97"/>
              </a:gs>
            </a:gsLst>
            <a:lin ang="5400000" scaled="1"/>
          </a:gradFill>
        </p:spPr>
        <p:txBody>
          <a:bodyPr wrap="none" rtlCol="0" anchor="ctr">
            <a:no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6" name="Freeform 13"/>
          <p:cNvSpPr>
            <a:spLocks/>
          </p:cNvSpPr>
          <p:nvPr/>
        </p:nvSpPr>
        <p:spPr bwMode="auto">
          <a:xfrm>
            <a:off x="4006388" y="2622020"/>
            <a:ext cx="1176536" cy="254218"/>
          </a:xfrm>
          <a:custGeom>
            <a:avLst/>
            <a:gdLst>
              <a:gd name="T0" fmla="*/ 156 w 332"/>
              <a:gd name="T1" fmla="*/ 36 h 72"/>
              <a:gd name="T2" fmla="*/ 284 w 332"/>
              <a:gd name="T3" fmla="*/ 0 h 72"/>
              <a:gd name="T4" fmla="*/ 324 w 332"/>
              <a:gd name="T5" fmla="*/ 0 h 72"/>
              <a:gd name="T6" fmla="*/ 160 w 332"/>
              <a:gd name="T7" fmla="*/ 72 h 72"/>
              <a:gd name="T8" fmla="*/ 172 w 332"/>
              <a:gd name="T9" fmla="*/ 72 h 72"/>
              <a:gd name="T10" fmla="*/ 8 w 332"/>
              <a:gd name="T11" fmla="*/ 0 h 72"/>
              <a:gd name="T12" fmla="*/ 48 w 332"/>
              <a:gd name="T13" fmla="*/ 0 h 72"/>
              <a:gd name="T14" fmla="*/ 176 w 332"/>
              <a:gd name="T15" fmla="*/ 3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2" h="72">
                <a:moveTo>
                  <a:pt x="156" y="36"/>
                </a:moveTo>
                <a:cubicBezTo>
                  <a:pt x="156" y="36"/>
                  <a:pt x="284" y="40"/>
                  <a:pt x="284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24" y="0"/>
                  <a:pt x="332" y="72"/>
                  <a:pt x="160" y="72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0" y="72"/>
                  <a:pt x="8" y="0"/>
                  <a:pt x="8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8" y="40"/>
                  <a:pt x="176" y="36"/>
                  <a:pt x="176" y="36"/>
                </a:cubicBezTo>
              </a:path>
            </a:pathLst>
          </a:custGeom>
          <a:gradFill flip="none" rotWithShape="1">
            <a:gsLst>
              <a:gs pos="0">
                <a:srgbClr val="6DB4BB"/>
              </a:gs>
              <a:gs pos="100000">
                <a:srgbClr val="478F97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7" name="TextBox 866"/>
          <p:cNvSpPr txBox="1"/>
          <p:nvPr/>
        </p:nvSpPr>
        <p:spPr>
          <a:xfrm rot="16200000">
            <a:off x="4435013" y="3175086"/>
            <a:ext cx="309555" cy="16951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HER2</a:t>
            </a:r>
          </a:p>
        </p:txBody>
      </p:sp>
      <p:sp>
        <p:nvSpPr>
          <p:cNvPr id="868" name="Rectangle 867"/>
          <p:cNvSpPr/>
          <p:nvPr/>
        </p:nvSpPr>
        <p:spPr>
          <a:xfrm>
            <a:off x="4934894" y="2758094"/>
            <a:ext cx="252422" cy="725201"/>
          </a:xfrm>
          <a:prstGeom prst="rect">
            <a:avLst/>
          </a:prstGeom>
          <a:gradFill>
            <a:gsLst>
              <a:gs pos="0">
                <a:srgbClr val="6DB4BB"/>
              </a:gs>
              <a:gs pos="100000">
                <a:srgbClr val="478F97"/>
              </a:gs>
            </a:gsLst>
            <a:lin ang="5400000" scaled="1"/>
          </a:gradFill>
        </p:spPr>
        <p:txBody>
          <a:bodyPr wrap="none" rtlCol="0" anchor="ctr">
            <a:no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9" name="Freeform 13"/>
          <p:cNvSpPr>
            <a:spLocks/>
          </p:cNvSpPr>
          <p:nvPr/>
        </p:nvSpPr>
        <p:spPr bwMode="auto">
          <a:xfrm>
            <a:off x="4472837" y="2622112"/>
            <a:ext cx="1176536" cy="254218"/>
          </a:xfrm>
          <a:custGeom>
            <a:avLst/>
            <a:gdLst>
              <a:gd name="T0" fmla="*/ 156 w 332"/>
              <a:gd name="T1" fmla="*/ 36 h 72"/>
              <a:gd name="T2" fmla="*/ 284 w 332"/>
              <a:gd name="T3" fmla="*/ 0 h 72"/>
              <a:gd name="T4" fmla="*/ 324 w 332"/>
              <a:gd name="T5" fmla="*/ 0 h 72"/>
              <a:gd name="T6" fmla="*/ 160 w 332"/>
              <a:gd name="T7" fmla="*/ 72 h 72"/>
              <a:gd name="T8" fmla="*/ 172 w 332"/>
              <a:gd name="T9" fmla="*/ 72 h 72"/>
              <a:gd name="T10" fmla="*/ 8 w 332"/>
              <a:gd name="T11" fmla="*/ 0 h 72"/>
              <a:gd name="T12" fmla="*/ 48 w 332"/>
              <a:gd name="T13" fmla="*/ 0 h 72"/>
              <a:gd name="T14" fmla="*/ 176 w 332"/>
              <a:gd name="T15" fmla="*/ 3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2" h="72">
                <a:moveTo>
                  <a:pt x="156" y="36"/>
                </a:moveTo>
                <a:cubicBezTo>
                  <a:pt x="156" y="36"/>
                  <a:pt x="284" y="40"/>
                  <a:pt x="284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24" y="0"/>
                  <a:pt x="332" y="72"/>
                  <a:pt x="160" y="72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0" y="72"/>
                  <a:pt x="8" y="0"/>
                  <a:pt x="8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8" y="40"/>
                  <a:pt x="176" y="36"/>
                  <a:pt x="176" y="36"/>
                </a:cubicBezTo>
              </a:path>
            </a:pathLst>
          </a:custGeom>
          <a:gradFill flip="none" rotWithShape="1">
            <a:gsLst>
              <a:gs pos="0">
                <a:srgbClr val="6DB4BB"/>
              </a:gs>
              <a:gs pos="100000">
                <a:srgbClr val="478F97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" name="TextBox 869"/>
          <p:cNvSpPr txBox="1"/>
          <p:nvPr/>
        </p:nvSpPr>
        <p:spPr>
          <a:xfrm rot="16200000">
            <a:off x="4901462" y="3175178"/>
            <a:ext cx="309555" cy="16951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HER2</a:t>
            </a:r>
          </a:p>
        </p:txBody>
      </p:sp>
      <p:sp>
        <p:nvSpPr>
          <p:cNvPr id="871" name="Rectangle 870"/>
          <p:cNvSpPr/>
          <p:nvPr/>
        </p:nvSpPr>
        <p:spPr>
          <a:xfrm>
            <a:off x="5401742" y="2748258"/>
            <a:ext cx="252422" cy="725201"/>
          </a:xfrm>
          <a:prstGeom prst="rect">
            <a:avLst/>
          </a:prstGeom>
          <a:gradFill>
            <a:gsLst>
              <a:gs pos="0">
                <a:srgbClr val="6DB4BB"/>
              </a:gs>
              <a:gs pos="100000">
                <a:srgbClr val="478F97"/>
              </a:gs>
            </a:gsLst>
            <a:lin ang="5400000" scaled="1"/>
          </a:gradFill>
        </p:spPr>
        <p:txBody>
          <a:bodyPr wrap="none" rtlCol="0" anchor="ctr">
            <a:no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2" name="Freeform 13"/>
          <p:cNvSpPr>
            <a:spLocks/>
          </p:cNvSpPr>
          <p:nvPr/>
        </p:nvSpPr>
        <p:spPr bwMode="auto">
          <a:xfrm>
            <a:off x="4939685" y="2612276"/>
            <a:ext cx="1176536" cy="254218"/>
          </a:xfrm>
          <a:custGeom>
            <a:avLst/>
            <a:gdLst>
              <a:gd name="T0" fmla="*/ 156 w 332"/>
              <a:gd name="T1" fmla="*/ 36 h 72"/>
              <a:gd name="T2" fmla="*/ 284 w 332"/>
              <a:gd name="T3" fmla="*/ 0 h 72"/>
              <a:gd name="T4" fmla="*/ 324 w 332"/>
              <a:gd name="T5" fmla="*/ 0 h 72"/>
              <a:gd name="T6" fmla="*/ 160 w 332"/>
              <a:gd name="T7" fmla="*/ 72 h 72"/>
              <a:gd name="T8" fmla="*/ 172 w 332"/>
              <a:gd name="T9" fmla="*/ 72 h 72"/>
              <a:gd name="T10" fmla="*/ 8 w 332"/>
              <a:gd name="T11" fmla="*/ 0 h 72"/>
              <a:gd name="T12" fmla="*/ 48 w 332"/>
              <a:gd name="T13" fmla="*/ 0 h 72"/>
              <a:gd name="T14" fmla="*/ 176 w 332"/>
              <a:gd name="T15" fmla="*/ 3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2" h="72">
                <a:moveTo>
                  <a:pt x="156" y="36"/>
                </a:moveTo>
                <a:cubicBezTo>
                  <a:pt x="156" y="36"/>
                  <a:pt x="284" y="40"/>
                  <a:pt x="284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24" y="0"/>
                  <a:pt x="332" y="72"/>
                  <a:pt x="160" y="72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0" y="72"/>
                  <a:pt x="8" y="0"/>
                  <a:pt x="8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8" y="40"/>
                  <a:pt x="176" y="36"/>
                  <a:pt x="176" y="36"/>
                </a:cubicBezTo>
              </a:path>
            </a:pathLst>
          </a:custGeom>
          <a:gradFill flip="none" rotWithShape="1">
            <a:gsLst>
              <a:gs pos="0">
                <a:srgbClr val="6DB4BB"/>
              </a:gs>
              <a:gs pos="100000">
                <a:srgbClr val="478F97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3" name="TextBox 872"/>
          <p:cNvSpPr txBox="1"/>
          <p:nvPr/>
        </p:nvSpPr>
        <p:spPr>
          <a:xfrm rot="16200000">
            <a:off x="5368310" y="3165342"/>
            <a:ext cx="309555" cy="16951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HER2</a:t>
            </a:r>
          </a:p>
        </p:txBody>
      </p:sp>
      <p:sp>
        <p:nvSpPr>
          <p:cNvPr id="874" name="Rectangle 873"/>
          <p:cNvSpPr/>
          <p:nvPr/>
        </p:nvSpPr>
        <p:spPr>
          <a:xfrm>
            <a:off x="3399104" y="5730738"/>
            <a:ext cx="113869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5" name="TextBox 874"/>
          <p:cNvSpPr txBox="1"/>
          <p:nvPr/>
        </p:nvSpPr>
        <p:spPr>
          <a:xfrm>
            <a:off x="3707162" y="5721415"/>
            <a:ext cx="522579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Survival</a:t>
            </a:r>
          </a:p>
        </p:txBody>
      </p:sp>
      <p:sp>
        <p:nvSpPr>
          <p:cNvPr id="876" name="Rectangle 875"/>
          <p:cNvSpPr/>
          <p:nvPr/>
        </p:nvSpPr>
        <p:spPr>
          <a:xfrm>
            <a:off x="1972956" y="5730738"/>
            <a:ext cx="113869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7" name="TextBox 876"/>
          <p:cNvSpPr txBox="1"/>
          <p:nvPr/>
        </p:nvSpPr>
        <p:spPr>
          <a:xfrm>
            <a:off x="2219299" y="5721415"/>
            <a:ext cx="64601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Apoptosis</a:t>
            </a:r>
          </a:p>
        </p:txBody>
      </p:sp>
      <p:sp>
        <p:nvSpPr>
          <p:cNvPr id="878" name="Rectangle 877"/>
          <p:cNvSpPr/>
          <p:nvPr/>
        </p:nvSpPr>
        <p:spPr>
          <a:xfrm>
            <a:off x="9304219" y="5730735"/>
            <a:ext cx="113869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9" name="TextBox 878"/>
          <p:cNvSpPr txBox="1"/>
          <p:nvPr/>
        </p:nvSpPr>
        <p:spPr>
          <a:xfrm>
            <a:off x="9480834" y="5721415"/>
            <a:ext cx="78547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Proliferation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Arial Narrow"/>
            </a:endParaRPr>
          </a:p>
        </p:txBody>
      </p:sp>
      <p:sp>
        <p:nvSpPr>
          <p:cNvPr id="880" name="Rounded Rectangle 879"/>
          <p:cNvSpPr/>
          <p:nvPr/>
        </p:nvSpPr>
        <p:spPr>
          <a:xfrm>
            <a:off x="3191094" y="4246375"/>
            <a:ext cx="2181003" cy="302288"/>
          </a:xfrm>
          <a:prstGeom prst="roundRect">
            <a:avLst>
              <a:gd name="adj" fmla="val 23061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EA6464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+mn-cs"/>
              </a:rPr>
              <a:t>PIK3CA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A6464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+mn-cs"/>
              </a:rPr>
              <a:t> mutations: 7%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EA6464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41B10-109A-482E-878E-8B33020A3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615"/>
          <a:stretch/>
        </p:blipFill>
        <p:spPr>
          <a:xfrm>
            <a:off x="6236958" y="5452620"/>
            <a:ext cx="915347" cy="874130"/>
          </a:xfrm>
          <a:prstGeom prst="rect">
            <a:avLst/>
          </a:prstGeom>
        </p:spPr>
      </p:pic>
      <p:sp>
        <p:nvSpPr>
          <p:cNvPr id="836" name="Rounded Rectangle 836">
            <a:extLst>
              <a:ext uri="{FF2B5EF4-FFF2-40B4-BE49-F238E27FC236}">
                <a16:creationId xmlns:a16="http://schemas.microsoft.com/office/drawing/2014/main" id="{E346E447-4646-4655-AD9B-1FA487AEB0E5}"/>
              </a:ext>
            </a:extLst>
          </p:cNvPr>
          <p:cNvSpPr/>
          <p:nvPr/>
        </p:nvSpPr>
        <p:spPr>
          <a:xfrm>
            <a:off x="7149484" y="5415957"/>
            <a:ext cx="1812799" cy="945947"/>
          </a:xfrm>
          <a:prstGeom prst="roundRect">
            <a:avLst>
              <a:gd name="adj" fmla="val 13837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Cell cycle gene alterations</a:t>
            </a: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CCND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amps: 3%</a:t>
            </a: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CCNE1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amps: 2%</a:t>
            </a: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CDK4/6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amps: 5%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82" name="Content Placeholder 2"/>
          <p:cNvSpPr txBox="1">
            <a:spLocks/>
          </p:cNvSpPr>
          <p:nvPr/>
        </p:nvSpPr>
        <p:spPr bwMode="auto">
          <a:xfrm>
            <a:off x="533400" y="1361721"/>
            <a:ext cx="11150600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None/>
              <a:defRPr sz="3200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marL="609585" indent="0" algn="ctr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2pPr>
            <a:lvl3pPr marL="1219170" indent="0" algn="ctr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3pPr>
            <a:lvl4pPr marL="1828754" indent="0" algn="ctr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2438339" indent="0" algn="ctr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304792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No evidence of acquired EGFR T790M</a:t>
            </a:r>
          </a:p>
          <a:p>
            <a:pPr marL="177800" marR="0" lvl="0" indent="-17780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The most common resistance mechanisms were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MET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amplification and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EGFR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C797S mutation</a:t>
            </a:r>
          </a:p>
          <a:p>
            <a:pPr marL="450850" marR="0" lvl="0" indent="-14605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Other mechanisms included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HER2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amplification,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PIK3CA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and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RAS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mutations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D0641-E7DE-4444-9FCB-2619113969A0}"/>
              </a:ext>
            </a:extLst>
          </p:cNvPr>
          <p:cNvSpPr txBox="1"/>
          <p:nvPr/>
        </p:nvSpPr>
        <p:spPr>
          <a:xfrm>
            <a:off x="327766" y="188839"/>
            <a:ext cx="11377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Acquired resistance mechanisms to first line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osimertinib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treatment (from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cfDNA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B5CBC-5DDD-D543-9026-149ECCAF327F}"/>
              </a:ext>
            </a:extLst>
          </p:cNvPr>
          <p:cNvSpPr txBox="1"/>
          <p:nvPr/>
        </p:nvSpPr>
        <p:spPr>
          <a:xfrm>
            <a:off x="109412" y="6463384"/>
            <a:ext cx="339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Ramalingam et al. ESMO 2018</a:t>
            </a:r>
          </a:p>
        </p:txBody>
      </p:sp>
    </p:spTree>
    <p:extLst>
      <p:ext uri="{BB962C8B-B14F-4D97-AF65-F5344CB8AC3E}">
        <p14:creationId xmlns:p14="http://schemas.microsoft.com/office/powerpoint/2010/main" val="1060559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0074-E843-3449-9F8D-EA1BF712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775252"/>
          </a:xfrm>
        </p:spPr>
        <p:txBody>
          <a:bodyPr/>
          <a:lstStyle/>
          <a:p>
            <a:r>
              <a:rPr lang="en-US" sz="3200" b="1" dirty="0">
                <a:solidFill>
                  <a:srgbClr val="941100"/>
                </a:solidFill>
              </a:rPr>
              <a:t>Strategies to Treat First Line Osimertinib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1743D-130E-2343-8C80-A683F401B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7918"/>
            <a:ext cx="10972800" cy="4602163"/>
          </a:xfrm>
        </p:spPr>
        <p:txBody>
          <a:bodyPr>
            <a:noAutofit/>
          </a:bodyPr>
          <a:lstStyle/>
          <a:p>
            <a:r>
              <a:rPr lang="en-US" sz="2800" dirty="0" err="1"/>
              <a:t>Rebiopsy</a:t>
            </a:r>
            <a:r>
              <a:rPr lang="en-US" sz="2800" dirty="0"/>
              <a:t> progressive disease</a:t>
            </a:r>
          </a:p>
          <a:p>
            <a:pPr lvl="1"/>
            <a:r>
              <a:rPr lang="en-US" sz="2400" dirty="0"/>
              <a:t>Can be used to identify mechanism(s) of resistance and r/o SCLC transformation; </a:t>
            </a:r>
            <a:r>
              <a:rPr lang="en-US" sz="2400" dirty="0" err="1"/>
              <a:t>cfDNA</a:t>
            </a:r>
            <a:r>
              <a:rPr lang="en-US" sz="2400" dirty="0"/>
              <a:t> alternative if bx not feasible</a:t>
            </a:r>
          </a:p>
          <a:p>
            <a:pPr lvl="1"/>
            <a:endParaRPr lang="en-US" sz="1000" dirty="0"/>
          </a:p>
          <a:p>
            <a:r>
              <a:rPr lang="en-US" sz="2800" dirty="0"/>
              <a:t>Target the targetable alterations </a:t>
            </a:r>
          </a:p>
          <a:p>
            <a:pPr lvl="1"/>
            <a:r>
              <a:rPr lang="en-US" sz="2400" dirty="0"/>
              <a:t>EGFR C797S, MET, etc. </a:t>
            </a:r>
          </a:p>
          <a:p>
            <a:pPr lvl="1"/>
            <a:r>
              <a:rPr lang="en-US" sz="2400" dirty="0"/>
              <a:t>SAVANNAH trial (MET combo), ORCHARD trial (multiple combos), </a:t>
            </a:r>
            <a:br>
              <a:rPr lang="en-US" sz="2400" dirty="0"/>
            </a:br>
            <a:r>
              <a:rPr lang="en-US" sz="2400" b="1" dirty="0"/>
              <a:t>JNJ</a:t>
            </a:r>
            <a:r>
              <a:rPr lang="en-US" sz="2400" dirty="0"/>
              <a:t>-61186372 (</a:t>
            </a:r>
            <a:r>
              <a:rPr lang="en-US" sz="2400" dirty="0" err="1"/>
              <a:t>Amivantamab</a:t>
            </a:r>
            <a:r>
              <a:rPr lang="en-US" sz="2400" dirty="0"/>
              <a:t>) ongoing CHRYSALIS trial</a:t>
            </a:r>
          </a:p>
          <a:p>
            <a:pPr lvl="1"/>
            <a:endParaRPr lang="en-US" sz="1000" dirty="0"/>
          </a:p>
          <a:p>
            <a:r>
              <a:rPr lang="en-US" sz="2800" dirty="0"/>
              <a:t>If no targetable alteration</a:t>
            </a:r>
          </a:p>
          <a:p>
            <a:pPr lvl="1"/>
            <a:r>
              <a:rPr lang="en-US" sz="2400" dirty="0"/>
              <a:t>Broader strategies (e.g. U3-1402, also known as </a:t>
            </a:r>
            <a:r>
              <a:rPr lang="en-US" sz="2400" dirty="0" err="1"/>
              <a:t>patritumab</a:t>
            </a:r>
            <a:r>
              <a:rPr lang="en-US" sz="2400" dirty="0"/>
              <a:t> </a:t>
            </a:r>
            <a:r>
              <a:rPr lang="en-US" sz="2400" dirty="0" err="1"/>
              <a:t>deruxtecan</a:t>
            </a:r>
            <a:r>
              <a:rPr lang="en-US" sz="2400" dirty="0"/>
              <a:t>) </a:t>
            </a:r>
          </a:p>
          <a:p>
            <a:pPr lvl="1"/>
            <a:r>
              <a:rPr lang="en-US" sz="2400" dirty="0"/>
              <a:t>Chemotherapy +/- osimertinib </a:t>
            </a:r>
          </a:p>
        </p:txBody>
      </p:sp>
    </p:spTree>
    <p:extLst>
      <p:ext uri="{BB962C8B-B14F-4D97-AF65-F5344CB8AC3E}">
        <p14:creationId xmlns:p14="http://schemas.microsoft.com/office/powerpoint/2010/main" val="84522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CDB36C-44F6-2F42-B6BB-2D62B6CB4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4" t="4634" b="4233"/>
          <a:stretch/>
        </p:blipFill>
        <p:spPr>
          <a:xfrm>
            <a:off x="295273" y="1617870"/>
            <a:ext cx="5005183" cy="367968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88385ED-BD72-FD49-AE71-C695B06A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20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Targeting MET amplification in EGFR-mutant NSCLC </a:t>
            </a:r>
            <a:br>
              <a:rPr lang="en-US" sz="32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94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EGFR &amp; MET TKI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D9131B-6384-2C49-A6F0-CFF015E21BDC}"/>
              </a:ext>
            </a:extLst>
          </p:cNvPr>
          <p:cNvSpPr txBox="1"/>
          <p:nvPr/>
        </p:nvSpPr>
        <p:spPr>
          <a:xfrm>
            <a:off x="129208" y="6550223"/>
            <a:ext cx="5337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Sequist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 Lancet Oncol 2020; Wu et al. JCO 2018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563CC51-195E-4447-98FC-29B6FCFE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287" y="2197859"/>
            <a:ext cx="635000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0C2D72-2F9D-7C4F-8B35-E4FA5EB7D14B}"/>
              </a:ext>
            </a:extLst>
          </p:cNvPr>
          <p:cNvSpPr txBox="1"/>
          <p:nvPr/>
        </p:nvSpPr>
        <p:spPr>
          <a:xfrm>
            <a:off x="609600" y="5856576"/>
            <a:ext cx="4736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trial of 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Osimertinib &amp;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Savolitinib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ACB6C-54E9-9741-9693-6AF59B5C4766}"/>
              </a:ext>
            </a:extLst>
          </p:cNvPr>
          <p:cNvSpPr txBox="1"/>
          <p:nvPr/>
        </p:nvSpPr>
        <p:spPr>
          <a:xfrm>
            <a:off x="7007087" y="5856576"/>
            <a:ext cx="400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/II of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Gefitinib &amp;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Capmatinib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08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- Title Slide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  <a:fontScheme name="Default - Title Slide">
    <a:majorFont>
      <a:latin typeface="Helvetica"/>
      <a:ea typeface="Helvetica"/>
      <a:cs typeface="Helvetica"/>
    </a:majorFont>
    <a:minorFont>
      <a:latin typeface="Helvetica Neue"/>
      <a:ea typeface="Helvetica Neue"/>
      <a:cs typeface="Helvetica Neue"/>
    </a:minorFont>
  </a:fontScheme>
  <a:fmtScheme name="Default - Title Slid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E16F7779-13A4-44BF-BF9B-8386CC0B7B25}"/>
</file>

<file path=customXml/itemProps2.xml><?xml version="1.0" encoding="utf-8"?>
<ds:datastoreItem xmlns:ds="http://schemas.openxmlformats.org/officeDocument/2006/customXml" ds:itemID="{63165744-3809-4259-B9C0-586ED4B96DF9}"/>
</file>

<file path=customXml/itemProps3.xml><?xml version="1.0" encoding="utf-8"?>
<ds:datastoreItem xmlns:ds="http://schemas.openxmlformats.org/officeDocument/2006/customXml" ds:itemID="{8509FD7F-1E40-4F79-A4F8-33A153D3F11E}"/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2212</Words>
  <Application>Microsoft Macintosh PowerPoint</Application>
  <PresentationFormat>Widescreen</PresentationFormat>
  <Paragraphs>557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Courier New</vt:lpstr>
      <vt:lpstr>Helvetica</vt:lpstr>
      <vt:lpstr>Wingdings</vt:lpstr>
      <vt:lpstr>Office Theme</vt:lpstr>
      <vt:lpstr>7_Office Theme</vt:lpstr>
      <vt:lpstr>EGFR Mutation Positive Non-Small Cell Lung Cancer</vt:lpstr>
      <vt:lpstr>EGFR Mutation Positive Non-Small Cell Lung Cancer</vt:lpstr>
      <vt:lpstr>PowerPoint Presentation</vt:lpstr>
      <vt:lpstr>FLAURA: Osimertinib brain penetration associated with improved  CNS efficacy vs. SoC EGFR-TKI </vt:lpstr>
      <vt:lpstr>RELAY: randomised, double-blind study of erlotinib in combination with ramucirumab or placebo in previously untreated patients with metastatic EGFRm NSCLC </vt:lpstr>
      <vt:lpstr>RELAY: randomised, double-blind study of erlotinib in combination with ramucirumab or placebo in previously untreated patients with metastatic EGFRm NSCLC </vt:lpstr>
      <vt:lpstr>PowerPoint Presentation</vt:lpstr>
      <vt:lpstr>Strategies to Treat First Line Osimertinib Resistance</vt:lpstr>
      <vt:lpstr>Targeting MET amplification in EGFR-mutant NSCLC  with EGFR &amp; MET TKI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survival (ITT population)</vt:lpstr>
      <vt:lpstr>Case 1</vt:lpstr>
      <vt:lpstr>Case 1 continued</vt:lpstr>
      <vt:lpstr>Case 1 continued</vt:lpstr>
      <vt:lpstr>Case 2</vt:lpstr>
      <vt:lpstr>Case 2 Continued</vt:lpstr>
      <vt:lpstr>Case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EGFR Mutation Positive Non-Small Cell Lung Cancer</dc:title>
  <dc:creator>Janne, Pasi Antero,M.D.,Ph.D.</dc:creator>
  <cp:lastModifiedBy>Silvana Izquierdo</cp:lastModifiedBy>
  <cp:revision>39</cp:revision>
  <cp:lastPrinted>2020-09-08T13:46:03Z</cp:lastPrinted>
  <dcterms:created xsi:type="dcterms:W3CDTF">2020-08-09T15:18:17Z</dcterms:created>
  <dcterms:modified xsi:type="dcterms:W3CDTF">2020-09-08T13:46:09Z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